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73" r:id="rId3"/>
    <p:sldId id="281" r:id="rId4"/>
    <p:sldId id="279" r:id="rId5"/>
    <p:sldId id="293" r:id="rId6"/>
    <p:sldId id="2301" r:id="rId7"/>
    <p:sldId id="314" r:id="rId8"/>
    <p:sldId id="264" r:id="rId9"/>
    <p:sldId id="265" r:id="rId10"/>
    <p:sldId id="258" r:id="rId11"/>
    <p:sldId id="2292" r:id="rId12"/>
    <p:sldId id="275" r:id="rId13"/>
    <p:sldId id="2295" r:id="rId14"/>
    <p:sldId id="2289" r:id="rId15"/>
    <p:sldId id="2296" r:id="rId16"/>
    <p:sldId id="2299" r:id="rId17"/>
    <p:sldId id="2290" r:id="rId18"/>
    <p:sldId id="2291" r:id="rId19"/>
    <p:sldId id="2298" r:id="rId20"/>
    <p:sldId id="2293" r:id="rId21"/>
    <p:sldId id="269" r:id="rId22"/>
    <p:sldId id="2297" r:id="rId23"/>
    <p:sldId id="2288" r:id="rId24"/>
    <p:sldId id="291" r:id="rId25"/>
    <p:sldId id="230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48" autoAdjust="0"/>
  </p:normalViewPr>
  <p:slideViewPr>
    <p:cSldViewPr snapToGrid="0">
      <p:cViewPr varScale="1">
        <p:scale>
          <a:sx n="70" d="100"/>
          <a:sy n="70" d="100"/>
        </p:scale>
        <p:origin x="72" y="41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B7B71-849D-41E2-B51E-D28EF5C4243C}"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26F28-8A07-4742-A5CC-8818E8C2AF77}" type="slidenum">
              <a:rPr lang="en-US" smtClean="0"/>
              <a:t>‹#›</a:t>
            </a:fld>
            <a:endParaRPr lang="en-US"/>
          </a:p>
        </p:txBody>
      </p:sp>
    </p:spTree>
    <p:extLst>
      <p:ext uri="{BB962C8B-B14F-4D97-AF65-F5344CB8AC3E}">
        <p14:creationId xmlns:p14="http://schemas.microsoft.com/office/powerpoint/2010/main" val="262021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Leah will open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F822B-D82E-429C-BAB4-6B0D9014A7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46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Christal go through agenda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F822B-D82E-429C-BAB4-6B0D9014A7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40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Christal</a:t>
            </a:r>
          </a:p>
          <a:p>
            <a:endParaRPr lang="en-US">
              <a:cs typeface="Calibri"/>
            </a:endParaRPr>
          </a:p>
          <a:p>
            <a:r>
              <a:rPr lang="en-US" b="1" u="sng">
                <a:cs typeface="Calibri"/>
              </a:rPr>
              <a:t>HB 344</a:t>
            </a:r>
          </a:p>
          <a:p>
            <a:pPr marL="285750" marR="0" lvl="0" indent="-285750">
              <a:spcBef>
                <a:spcPts val="0"/>
              </a:spcBef>
              <a:spcAft>
                <a:spcPts val="0"/>
              </a:spcAft>
              <a:buFont typeface="Arial" panose="020B0604020202020204" pitchFamily="34" charset="0"/>
              <a:buChar char="•"/>
            </a:pPr>
            <a:r>
              <a:rPr lang="en-US" sz="1800">
                <a:effectLst/>
                <a:latin typeface="Aptos" panose="020B0004020202020204" pitchFamily="34" charset="0"/>
                <a:ea typeface="Aptos" panose="020B0004020202020204" pitchFamily="34" charset="0"/>
              </a:rPr>
              <a:t>Governor Mike Dunleavy’s House Bill 344, passed on May 15, 2024, removes the statutory requirement that school-based services are only eligible for Medicaid reimbursement if the child receiving them has a diagnosed disability and if the services are specified in the child’s Individualized Education Plan (IEP).</a:t>
            </a:r>
            <a:endParaRPr lang="en-US" sz="1800">
              <a:effectLst/>
              <a:latin typeface="Calibri" panose="020F0502020204030204" pitchFamily="34" charset="0"/>
              <a:ea typeface="Aptos" panose="020B0004020202020204" pitchFamily="34" charset="0"/>
            </a:endParaRPr>
          </a:p>
          <a:p>
            <a:pPr marL="285750" marR="0" lvl="0" indent="-285750">
              <a:spcBef>
                <a:spcPts val="0"/>
              </a:spcBef>
              <a:spcAft>
                <a:spcPts val="0"/>
              </a:spcAft>
              <a:buFont typeface="Arial" panose="020B0604020202020204" pitchFamily="34" charset="0"/>
              <a:buChar char="•"/>
            </a:pPr>
            <a:r>
              <a:rPr lang="en-US" sz="1800">
                <a:effectLst/>
                <a:latin typeface="Aptos" panose="020B0004020202020204" pitchFamily="34" charset="0"/>
                <a:ea typeface="Aptos" panose="020B0004020202020204" pitchFamily="34" charset="0"/>
              </a:rPr>
              <a:t>HB 344 allows schools to seek Medicaid reimbursement for services provided to any child enrolled in Medicaid and increases opportunities to leverage federal match.</a:t>
            </a:r>
            <a:endParaRPr lang="en-US" sz="1800">
              <a:effectLst/>
              <a:latin typeface="Calibri" panose="020F0502020204030204" pitchFamily="34" charset="0"/>
              <a:ea typeface="Aptos" panose="020B0004020202020204" pitchFamily="34" charset="0"/>
            </a:endParaRPr>
          </a:p>
          <a:p>
            <a:pPr marL="285750" marR="0" lvl="0" indent="-285750">
              <a:spcBef>
                <a:spcPts val="0"/>
              </a:spcBef>
              <a:spcAft>
                <a:spcPts val="0"/>
              </a:spcAft>
              <a:buFont typeface="Arial" panose="020B0604020202020204" pitchFamily="34" charset="0"/>
              <a:buChar char="•"/>
            </a:pPr>
            <a:r>
              <a:rPr lang="en-US" sz="1800">
                <a:effectLst/>
                <a:latin typeface="Aptos" panose="020B0004020202020204" pitchFamily="34" charset="0"/>
                <a:ea typeface="Aptos" panose="020B0004020202020204" pitchFamily="34" charset="0"/>
              </a:rPr>
              <a:t>Upon the Governor’s signature, HB 344’s SBS-related provisions will take effect on July 1, 2025. </a:t>
            </a:r>
            <a:endParaRPr lang="en-US" sz="1800">
              <a:effectLst/>
              <a:latin typeface="Calibri" panose="020F0502020204030204" pitchFamily="34" charset="0"/>
              <a:ea typeface="Aptos" panose="020B0004020202020204" pitchFamily="34" charset="0"/>
            </a:endParaRPr>
          </a:p>
          <a:p>
            <a:endParaRPr lang="en-US"/>
          </a:p>
          <a:p>
            <a:r>
              <a:rPr lang="en-US" i="1"/>
              <a:t>Note: The SBS provisions were originally introduced in HB 343/SB 240. The provisions of those bills were amended into HB 344.</a:t>
            </a:r>
          </a:p>
          <a:p>
            <a:endParaRPr lang="en-US" i="1"/>
          </a:p>
          <a:p>
            <a:r>
              <a:rPr lang="en-US" b="1" i="0" u="sng"/>
              <a:t>SBS Grant</a:t>
            </a:r>
            <a:endParaRPr lang="en-US" b="0" i="0" u="sng"/>
          </a:p>
          <a:p>
            <a:pPr marL="171450" indent="-171450">
              <a:buFont typeface="Arial" panose="020B0604020202020204" pitchFamily="34" charset="0"/>
              <a:buChar char="•"/>
            </a:pPr>
            <a:r>
              <a:rPr lang="en-US" b="0" i="0" u="none"/>
              <a:t>On June 25, 2024, DOH received notice that Alaska was awarded a $2.5 million CMS grant for implementation of School-Based Services.</a:t>
            </a:r>
          </a:p>
          <a:p>
            <a:pPr marL="171450" indent="-171450">
              <a:buFont typeface="Arial" panose="020B0604020202020204" pitchFamily="34" charset="0"/>
              <a:buChar char="•"/>
            </a:pPr>
            <a:r>
              <a:rPr lang="en-US" b="0" i="0" u="none"/>
              <a:t>Proposed grant activities include:</a:t>
            </a:r>
          </a:p>
          <a:p>
            <a:pPr marL="628650" lvl="1" indent="-171450">
              <a:buFont typeface="Arial" panose="020B0604020202020204" pitchFamily="34" charset="0"/>
              <a:buChar char="•"/>
            </a:pPr>
            <a:r>
              <a:rPr lang="en-US" b="0" i="0" u="none"/>
              <a:t>Providing startup funds for districts to adopt integrated data management systems for student records and Medicaid billing.</a:t>
            </a:r>
          </a:p>
          <a:p>
            <a:pPr marL="628650" lvl="1" indent="-171450">
              <a:buFont typeface="Arial" panose="020B0604020202020204" pitchFamily="34" charset="0"/>
              <a:buChar char="•"/>
            </a:pPr>
            <a:r>
              <a:rPr lang="en-US" b="0" i="0" u="none"/>
              <a:t>Exploring the feasibility of establishing a centralized billing entity.</a:t>
            </a:r>
          </a:p>
          <a:p>
            <a:pPr marL="628650" lvl="1" indent="-171450">
              <a:buFont typeface="Arial" panose="020B0604020202020204" pitchFamily="34" charset="0"/>
              <a:buChar char="•"/>
            </a:pPr>
            <a:r>
              <a:rPr lang="en-US" b="0" i="0" u="none"/>
              <a:t>Evaluating and potentially revising SBS billing structures, with funding to support implementation.</a:t>
            </a:r>
          </a:p>
          <a:p>
            <a:pPr marL="628650" lvl="1" indent="-171450">
              <a:buFont typeface="Arial" panose="020B0604020202020204" pitchFamily="34" charset="0"/>
              <a:buChar char="•"/>
            </a:pPr>
            <a:r>
              <a:rPr lang="en-US" b="0" i="0" u="none"/>
              <a:t>Enhancing technical assistance for districts navigating SBS billing.</a:t>
            </a:r>
          </a:p>
          <a:p>
            <a:pPr marL="628650" lvl="1" indent="-171450">
              <a:buFont typeface="Arial" panose="020B0604020202020204" pitchFamily="34" charset="0"/>
              <a:buChar char="•"/>
            </a:pPr>
            <a:r>
              <a:rPr lang="en-US" b="0" i="0" u="none"/>
              <a:t>Reviewing state plan services to align Medicaid-eligible service codes with services offered in schools.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effectLst/>
                <a:latin typeface="Aptos" panose="020B0004020202020204" pitchFamily="34" charset="0"/>
                <a:ea typeface="Aptos" panose="020B0004020202020204" pitchFamily="34" charset="0"/>
              </a:rPr>
              <a:t>Immediate next steps involve contracting with a consultant to finalize the needs and infrastructure assessments, engage stakeholders, and develop a detailed project plan within six months of receiving the grant.</a:t>
            </a:r>
            <a:endParaRPr lang="en-US" b="0" i="0" u="none"/>
          </a:p>
          <a:p>
            <a:pPr marL="171450" indent="-171450">
              <a:buFont typeface="Arial" panose="020B0604020202020204" pitchFamily="34" charset="0"/>
              <a:buChar char="•"/>
            </a:pPr>
            <a:endParaRPr lang="en-US" b="0" i="0" u="none"/>
          </a:p>
          <a:p>
            <a:pPr marL="171450" indent="-171450">
              <a:buFont typeface="Arial" panose="020B0604020202020204" pitchFamily="34" charset="0"/>
              <a:buChar char="•"/>
            </a:pPr>
            <a:endParaRPr lang="en-US" b="0" i="0" u="non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F822B-D82E-429C-BAB4-6B0D9014A7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54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F822B-D82E-429C-BAB4-6B0D9014A7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64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Sharon</a:t>
            </a:r>
          </a:p>
          <a:p>
            <a:endParaRPr lang="en-US"/>
          </a:p>
        </p:txBody>
      </p:sp>
      <p:sp>
        <p:nvSpPr>
          <p:cNvPr id="4" name="Slide Number Placeholder 3"/>
          <p:cNvSpPr>
            <a:spLocks noGrp="1"/>
          </p:cNvSpPr>
          <p:nvPr>
            <p:ph type="sldNum" sz="quarter" idx="5"/>
          </p:nvPr>
        </p:nvSpPr>
        <p:spPr/>
        <p:txBody>
          <a:bodyPr/>
          <a:lstStyle/>
          <a:p>
            <a:fld id="{E424E634-7445-4118-8539-B0D07270093C}" type="slidenum">
              <a:rPr lang="en-US" smtClean="0"/>
              <a:t>7</a:t>
            </a:fld>
            <a:endParaRPr lang="en-US"/>
          </a:p>
        </p:txBody>
      </p:sp>
    </p:spTree>
    <p:extLst>
      <p:ext uri="{BB962C8B-B14F-4D97-AF65-F5344CB8AC3E}">
        <p14:creationId xmlns:p14="http://schemas.microsoft.com/office/powerpoint/2010/main" val="33475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Sharon</a:t>
            </a:r>
          </a:p>
          <a:p>
            <a:endParaRPr lang="en-US"/>
          </a:p>
        </p:txBody>
      </p:sp>
      <p:sp>
        <p:nvSpPr>
          <p:cNvPr id="4" name="Slide Number Placeholder 3"/>
          <p:cNvSpPr>
            <a:spLocks noGrp="1"/>
          </p:cNvSpPr>
          <p:nvPr>
            <p:ph type="sldNum" sz="quarter" idx="5"/>
          </p:nvPr>
        </p:nvSpPr>
        <p:spPr/>
        <p:txBody>
          <a:bodyPr/>
          <a:lstStyle/>
          <a:p>
            <a:fld id="{E424E634-7445-4118-8539-B0D07270093C}" type="slidenum">
              <a:rPr lang="en-US" smtClean="0"/>
              <a:t>8</a:t>
            </a:fld>
            <a:endParaRPr lang="en-US"/>
          </a:p>
        </p:txBody>
      </p:sp>
    </p:spTree>
    <p:extLst>
      <p:ext uri="{BB962C8B-B14F-4D97-AF65-F5344CB8AC3E}">
        <p14:creationId xmlns:p14="http://schemas.microsoft.com/office/powerpoint/2010/main" val="1121486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3: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a:t>Sharon</a:t>
            </a:r>
          </a:p>
          <a:p>
            <a:pPr marL="0" indent="0"/>
            <a:r>
              <a:rPr lang="en-US"/>
              <a:t>Alaskans made clear that there are three primary COMMITMENTS we expect to make for Alaskan’s students:</a:t>
            </a:r>
            <a:endParaRPr/>
          </a:p>
          <a:p>
            <a:pPr marL="237369" indent="-237369">
              <a:buClr>
                <a:schemeClr val="dk1"/>
              </a:buClr>
              <a:buSzPts val="1200"/>
              <a:buFont typeface="Calibri"/>
              <a:buAutoNum type="arabicPeriod"/>
            </a:pPr>
            <a:r>
              <a:rPr lang="en-US"/>
              <a:t>Alaskans are making a commitment to STUDENT SUCCESS</a:t>
            </a:r>
            <a:endParaRPr/>
          </a:p>
          <a:p>
            <a:pPr marL="237369" indent="-237369">
              <a:buClr>
                <a:schemeClr val="dk1"/>
              </a:buClr>
              <a:buSzPts val="1200"/>
              <a:buFont typeface="Calibri"/>
              <a:buAutoNum type="arabicPeriod"/>
            </a:pPr>
            <a:r>
              <a:rPr lang="en-US"/>
              <a:t>Alaskans are making a commitment to the SAFETY AND WELL-BEING of our students;</a:t>
            </a:r>
            <a:endParaRPr/>
          </a:p>
          <a:p>
            <a:pPr marL="237369" indent="-237369">
              <a:buClr>
                <a:schemeClr val="dk1"/>
              </a:buClr>
              <a:buSzPts val="1200"/>
              <a:buFont typeface="Calibri"/>
              <a:buAutoNum type="arabicPeriod"/>
            </a:pPr>
            <a:r>
              <a:rPr lang="en-US"/>
              <a:t>Alaskans are making a commitment to SUPPORT RESPONSIBLE LEARNERS. </a:t>
            </a:r>
            <a:endParaRPr/>
          </a:p>
          <a:p>
            <a:pPr marL="237369" indent="-159721">
              <a:buClr>
                <a:schemeClr val="dk1"/>
              </a:buClr>
              <a:buSzPts val="1200"/>
            </a:pPr>
            <a:endParaRPr/>
          </a:p>
          <a:p>
            <a:pPr marL="0" indent="0"/>
            <a:r>
              <a:rPr lang="en-US"/>
              <a:t>Let me say just a word about each of these:</a:t>
            </a:r>
            <a:endParaRPr/>
          </a:p>
          <a:p>
            <a:pPr marL="0" indent="0"/>
            <a:r>
              <a:rPr lang="en-US"/>
              <a:t>Student Success – Alaskans want students to succeed, not just in reading and math, but in multiple areas that show their strengths and character. Student success is more than academic achievement, but it is not less than academic achievement. This is where we will focus on student learning and measuring it.</a:t>
            </a:r>
            <a:endParaRPr/>
          </a:p>
          <a:p>
            <a:pPr marL="0" indent="0"/>
            <a:endParaRPr/>
          </a:p>
          <a:p>
            <a:pPr marL="0" indent="0"/>
            <a:r>
              <a:rPr lang="en-US"/>
              <a:t>Safety and Well-being – This was something we heard loud and clear throughout the committee process. Parents expect us to prioritize the safety and well-being of their students…and we know that in order to learn well, students must be and feel safe, as well as be in a healthy context.  </a:t>
            </a:r>
            <a:endParaRPr/>
          </a:p>
          <a:p>
            <a:pPr marL="0" indent="0"/>
            <a:endParaRPr/>
          </a:p>
          <a:p>
            <a:pPr marL="0" indent="0"/>
            <a:r>
              <a:rPr lang="en-US"/>
              <a:t>Support for Responsible Learners – This is a very exciting focal point of the challenge – this includes tribal compacting, a focus on our educators, as well as the steps we need to take to modernize and personalize instruction and the learning process.  </a:t>
            </a:r>
            <a:endParaRPr/>
          </a:p>
          <a:p>
            <a:pPr marL="0" indent="0"/>
            <a:endParaRPr/>
          </a:p>
        </p:txBody>
      </p:sp>
      <p:sp>
        <p:nvSpPr>
          <p:cNvPr id="178" name="Google Shape;178;p3: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solidFill>
                  <a:srgbClr val="000000"/>
                </a:solidFill>
              </a:rPr>
              <a:pPr algn="r"/>
              <a:t>9</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Sharon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4E634-7445-4118-8539-B0D072700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1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Sharon</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24E634-7445-4118-8539-B0D0727009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7167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18"/>
          <p:cNvSpPr txBox="1">
            <a:spLocks noGrp="1"/>
          </p:cNvSpPr>
          <p:nvPr>
            <p:ph type="ctrTitle"/>
          </p:nvPr>
        </p:nvSpPr>
        <p:spPr>
          <a:xfrm>
            <a:off x="913689" y="808651"/>
            <a:ext cx="10363200" cy="23749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94A6B"/>
              </a:buClr>
              <a:buSzPts val="6000"/>
              <a:buFont typeface="Calibri"/>
              <a:buNone/>
              <a:defRPr sz="6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subTitle" idx="1"/>
          </p:nvPr>
        </p:nvSpPr>
        <p:spPr>
          <a:xfrm>
            <a:off x="913689" y="3339546"/>
            <a:ext cx="103632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grpSp>
        <p:nvGrpSpPr>
          <p:cNvPr id="22" name="Google Shape;22;p18"/>
          <p:cNvGrpSpPr/>
          <p:nvPr/>
        </p:nvGrpSpPr>
        <p:grpSpPr>
          <a:xfrm>
            <a:off x="0" y="6644302"/>
            <a:ext cx="12192000" cy="248534"/>
            <a:chOff x="0" y="6644302"/>
            <a:chExt cx="12192000" cy="248534"/>
          </a:xfrm>
        </p:grpSpPr>
        <p:sp>
          <p:nvSpPr>
            <p:cNvPr id="23" name="Google Shape;23;p18"/>
            <p:cNvSpPr/>
            <p:nvPr/>
          </p:nvSpPr>
          <p:spPr>
            <a:xfrm rot="-5400000">
              <a:off x="4600956" y="2044992"/>
              <a:ext cx="246888" cy="9448800"/>
            </a:xfrm>
            <a:prstGeom prst="rect">
              <a:avLst/>
            </a:prstGeom>
            <a:solidFill>
              <a:srgbClr val="194A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 name="Google Shape;24;p18"/>
            <p:cNvSpPr/>
            <p:nvPr/>
          </p:nvSpPr>
          <p:spPr>
            <a:xfrm rot="-5400000">
              <a:off x="9783827" y="6309275"/>
              <a:ext cx="244346" cy="914400"/>
            </a:xfrm>
            <a:prstGeom prst="rect">
              <a:avLst/>
            </a:prstGeom>
            <a:solidFill>
              <a:srgbClr val="3F78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p18"/>
            <p:cNvSpPr/>
            <p:nvPr/>
          </p:nvSpPr>
          <p:spPr>
            <a:xfrm rot="-5400000">
              <a:off x="11612627" y="6309628"/>
              <a:ext cx="244346" cy="914400"/>
            </a:xfrm>
            <a:prstGeom prst="rect">
              <a:avLst/>
            </a:prstGeom>
            <a:solidFill>
              <a:srgbClr val="FFBF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18"/>
            <p:cNvSpPr/>
            <p:nvPr/>
          </p:nvSpPr>
          <p:spPr>
            <a:xfrm rot="-5400000">
              <a:off x="10698227" y="6309275"/>
              <a:ext cx="244346" cy="914400"/>
            </a:xfrm>
            <a:prstGeom prst="rect">
              <a:avLst/>
            </a:prstGeom>
            <a:solidFill>
              <a:srgbClr val="589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7" name="Google Shape;27;p18"/>
          <p:cNvGrpSpPr/>
          <p:nvPr/>
        </p:nvGrpSpPr>
        <p:grpSpPr>
          <a:xfrm>
            <a:off x="-1" y="-16410"/>
            <a:ext cx="12192000" cy="244698"/>
            <a:chOff x="-1" y="-16410"/>
            <a:chExt cx="12192000" cy="244698"/>
          </a:xfrm>
        </p:grpSpPr>
        <p:sp>
          <p:nvSpPr>
            <p:cNvPr id="28" name="Google Shape;28;p18"/>
            <p:cNvSpPr/>
            <p:nvPr/>
          </p:nvSpPr>
          <p:spPr>
            <a:xfrm rot="5400000">
              <a:off x="7345602" y="-4618462"/>
              <a:ext cx="243994" cy="9448801"/>
            </a:xfrm>
            <a:prstGeom prst="rect">
              <a:avLst/>
            </a:prstGeom>
            <a:solidFill>
              <a:srgbClr val="194A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 name="Google Shape;29;p18"/>
            <p:cNvSpPr/>
            <p:nvPr/>
          </p:nvSpPr>
          <p:spPr>
            <a:xfrm rot="5400000">
              <a:off x="2163826" y="-351085"/>
              <a:ext cx="244346" cy="914400"/>
            </a:xfrm>
            <a:prstGeom prst="rect">
              <a:avLst/>
            </a:prstGeom>
            <a:solidFill>
              <a:srgbClr val="3F78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 name="Google Shape;30;p18"/>
            <p:cNvSpPr/>
            <p:nvPr/>
          </p:nvSpPr>
          <p:spPr>
            <a:xfrm rot="5400000">
              <a:off x="335026" y="-351437"/>
              <a:ext cx="244346" cy="914400"/>
            </a:xfrm>
            <a:prstGeom prst="rect">
              <a:avLst/>
            </a:prstGeom>
            <a:solidFill>
              <a:srgbClr val="FFBF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18"/>
            <p:cNvSpPr/>
            <p:nvPr/>
          </p:nvSpPr>
          <p:spPr>
            <a:xfrm rot="5400000">
              <a:off x="1249426" y="-351085"/>
              <a:ext cx="244346" cy="914400"/>
            </a:xfrm>
            <a:prstGeom prst="rect">
              <a:avLst/>
            </a:prstGeom>
            <a:solidFill>
              <a:srgbClr val="589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2" name="Google Shape;32;p18"/>
          <p:cNvGrpSpPr/>
          <p:nvPr/>
        </p:nvGrpSpPr>
        <p:grpSpPr>
          <a:xfrm>
            <a:off x="11946944" y="0"/>
            <a:ext cx="244699" cy="6858000"/>
            <a:chOff x="-709" y="0"/>
            <a:chExt cx="491525" cy="6858000"/>
          </a:xfrm>
        </p:grpSpPr>
        <p:sp>
          <p:nvSpPr>
            <p:cNvPr id="33" name="Google Shape;33;p18"/>
            <p:cNvSpPr/>
            <p:nvPr/>
          </p:nvSpPr>
          <p:spPr>
            <a:xfrm>
              <a:off x="0" y="0"/>
              <a:ext cx="490816" cy="4114800"/>
            </a:xfrm>
            <a:prstGeom prst="rect">
              <a:avLst/>
            </a:prstGeom>
            <a:solidFill>
              <a:srgbClr val="194A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18"/>
            <p:cNvSpPr/>
            <p:nvPr/>
          </p:nvSpPr>
          <p:spPr>
            <a:xfrm>
              <a:off x="0" y="4114800"/>
              <a:ext cx="490816" cy="914400"/>
            </a:xfrm>
            <a:prstGeom prst="rect">
              <a:avLst/>
            </a:prstGeom>
            <a:solidFill>
              <a:srgbClr val="3F78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18"/>
            <p:cNvSpPr/>
            <p:nvPr/>
          </p:nvSpPr>
          <p:spPr>
            <a:xfrm>
              <a:off x="-709" y="5943600"/>
              <a:ext cx="490816" cy="914400"/>
            </a:xfrm>
            <a:prstGeom prst="rect">
              <a:avLst/>
            </a:prstGeom>
            <a:solidFill>
              <a:srgbClr val="FFBF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 name="Google Shape;36;p18"/>
            <p:cNvSpPr/>
            <p:nvPr/>
          </p:nvSpPr>
          <p:spPr>
            <a:xfrm>
              <a:off x="0" y="5029200"/>
              <a:ext cx="490816" cy="914400"/>
            </a:xfrm>
            <a:prstGeom prst="rect">
              <a:avLst/>
            </a:prstGeom>
            <a:solidFill>
              <a:srgbClr val="589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7" name="Google Shape;37;p18"/>
          <p:cNvGrpSpPr/>
          <p:nvPr/>
        </p:nvGrpSpPr>
        <p:grpSpPr>
          <a:xfrm rot="10800000">
            <a:off x="-1418" y="0"/>
            <a:ext cx="244699" cy="6858000"/>
            <a:chOff x="-709" y="0"/>
            <a:chExt cx="491525" cy="6858000"/>
          </a:xfrm>
        </p:grpSpPr>
        <p:sp>
          <p:nvSpPr>
            <p:cNvPr id="38" name="Google Shape;38;p18"/>
            <p:cNvSpPr/>
            <p:nvPr/>
          </p:nvSpPr>
          <p:spPr>
            <a:xfrm>
              <a:off x="0" y="0"/>
              <a:ext cx="490816" cy="4114800"/>
            </a:xfrm>
            <a:prstGeom prst="rect">
              <a:avLst/>
            </a:prstGeom>
            <a:solidFill>
              <a:srgbClr val="194A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 name="Google Shape;39;p18"/>
            <p:cNvSpPr/>
            <p:nvPr/>
          </p:nvSpPr>
          <p:spPr>
            <a:xfrm>
              <a:off x="0" y="4114800"/>
              <a:ext cx="490816" cy="914400"/>
            </a:xfrm>
            <a:prstGeom prst="rect">
              <a:avLst/>
            </a:prstGeom>
            <a:solidFill>
              <a:srgbClr val="3F78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18"/>
            <p:cNvSpPr/>
            <p:nvPr/>
          </p:nvSpPr>
          <p:spPr>
            <a:xfrm>
              <a:off x="-709" y="5943600"/>
              <a:ext cx="490816" cy="914400"/>
            </a:xfrm>
            <a:prstGeom prst="rect">
              <a:avLst/>
            </a:prstGeom>
            <a:solidFill>
              <a:srgbClr val="FFBF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18"/>
            <p:cNvSpPr/>
            <p:nvPr/>
          </p:nvSpPr>
          <p:spPr>
            <a:xfrm>
              <a:off x="0" y="5029200"/>
              <a:ext cx="490816" cy="914400"/>
            </a:xfrm>
            <a:prstGeom prst="rect">
              <a:avLst/>
            </a:prstGeom>
            <a:solidFill>
              <a:srgbClr val="589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42" name="Google Shape;42;p18"/>
          <p:cNvSpPr txBox="1"/>
          <p:nvPr/>
        </p:nvSpPr>
        <p:spPr>
          <a:xfrm>
            <a:off x="4037888" y="6634541"/>
            <a:ext cx="41148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An Excellent Education for Every Student Every Day</a:t>
            </a:r>
            <a:endParaRPr sz="1400" b="0" i="0" u="none" strike="noStrike" cap="none">
              <a:solidFill>
                <a:srgbClr val="000000"/>
              </a:solidFill>
              <a:latin typeface="Arial"/>
              <a:ea typeface="Arial"/>
              <a:cs typeface="Arial"/>
              <a:sym typeface="Arial"/>
            </a:endParaRPr>
          </a:p>
        </p:txBody>
      </p:sp>
      <p:pic>
        <p:nvPicPr>
          <p:cNvPr id="43" name="Google Shape;43;p18" descr="Logo&#10;&#10;Description automatically generated"/>
          <p:cNvPicPr preferRelativeResize="0"/>
          <p:nvPr/>
        </p:nvPicPr>
        <p:blipFill rotWithShape="1">
          <a:blip r:embed="rId2">
            <a:alphaModFix/>
          </a:blip>
          <a:srcRect/>
          <a:stretch/>
        </p:blipFill>
        <p:spPr>
          <a:xfrm>
            <a:off x="5354927" y="5123402"/>
            <a:ext cx="1480724" cy="1362696"/>
          </a:xfrm>
          <a:prstGeom prst="rect">
            <a:avLst/>
          </a:prstGeom>
          <a:noFill/>
          <a:ln>
            <a:noFill/>
          </a:ln>
        </p:spPr>
      </p:pic>
    </p:spTree>
    <p:extLst>
      <p:ext uri="{BB962C8B-B14F-4D97-AF65-F5344CB8AC3E}">
        <p14:creationId xmlns:p14="http://schemas.microsoft.com/office/powerpoint/2010/main" val="78157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80"/>
        <p:cNvGrpSpPr/>
        <p:nvPr/>
      </p:nvGrpSpPr>
      <p:grpSpPr>
        <a:xfrm>
          <a:off x="0" y="0"/>
          <a:ext cx="0" cy="0"/>
          <a:chOff x="0" y="0"/>
          <a:chExt cx="0" cy="0"/>
        </a:xfrm>
      </p:grpSpPr>
      <p:sp>
        <p:nvSpPr>
          <p:cNvPr id="81" name="Google Shape;81;p4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43"/>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5" name="Google Shape;85;p4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6" name="Google Shape;86;p43"/>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646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Freeform 7">
            <a:extLst>
              <a:ext uri="{FF2B5EF4-FFF2-40B4-BE49-F238E27FC236}">
                <a16:creationId xmlns:a16="http://schemas.microsoft.com/office/drawing/2014/main" id="{5E5B3D65-274C-C463-2022-978491A29C6E}"/>
              </a:ext>
            </a:extLst>
          </p:cNvPr>
          <p:cNvSpPr/>
          <p:nvPr userDrawn="1"/>
        </p:nvSpPr>
        <p:spPr>
          <a:xfrm flipH="1">
            <a:off x="6248399" y="-3177"/>
            <a:ext cx="5682343" cy="6861176"/>
          </a:xfrm>
          <a:custGeom>
            <a:avLst/>
            <a:gdLst>
              <a:gd name="connsiteX0" fmla="*/ 0 w 5885153"/>
              <a:gd name="connsiteY0" fmla="*/ 0 h 6858000"/>
              <a:gd name="connsiteX1" fmla="*/ 5885153 w 5885153"/>
              <a:gd name="connsiteY1" fmla="*/ 0 h 6858000"/>
              <a:gd name="connsiteX2" fmla="*/ 4047557 w 5885153"/>
              <a:gd name="connsiteY2" fmla="*/ 6858000 h 6858000"/>
              <a:gd name="connsiteX3" fmla="*/ 0 w 5885153"/>
              <a:gd name="connsiteY3" fmla="*/ 6858000 h 6858000"/>
              <a:gd name="connsiteX0" fmla="*/ 0 w 5885153"/>
              <a:gd name="connsiteY0" fmla="*/ 0 h 6861175"/>
              <a:gd name="connsiteX1" fmla="*/ 5885153 w 5885153"/>
              <a:gd name="connsiteY1" fmla="*/ 0 h 6861175"/>
              <a:gd name="connsiteX2" fmla="*/ 2266686 w 5885153"/>
              <a:gd name="connsiteY2" fmla="*/ 6861175 h 6861175"/>
              <a:gd name="connsiteX3" fmla="*/ 0 w 5885153"/>
              <a:gd name="connsiteY3" fmla="*/ 6858000 h 6861175"/>
              <a:gd name="connsiteX4" fmla="*/ 0 w 5885153"/>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5153" h="6861175">
                <a:moveTo>
                  <a:pt x="0" y="0"/>
                </a:moveTo>
                <a:lnTo>
                  <a:pt x="5885153" y="0"/>
                </a:lnTo>
                <a:lnTo>
                  <a:pt x="2266686" y="6861175"/>
                </a:lnTo>
                <a:lnTo>
                  <a:pt x="0" y="6858000"/>
                </a:lnTo>
                <a:lnTo>
                  <a:pt x="0" y="0"/>
                </a:lnTo>
                <a:close/>
              </a:path>
            </a:pathLst>
          </a:custGeom>
          <a:solidFill>
            <a:schemeClr val="accent4">
              <a:lumMod val="60000"/>
              <a:lumOff val="40000"/>
            </a:schemeClr>
          </a:solidFill>
          <a:ln w="25400" cap="flat" cmpd="sng" algn="ctr">
            <a:noFill/>
            <a:prstDash val="solid"/>
          </a:ln>
          <a:effectLst/>
        </p:spPr>
        <p:txBody>
          <a:bodyPr rtlCol="0" anchor="ctr"/>
          <a:lstStyle/>
          <a:p>
            <a:pPr marL="0" marR="0" lvl="0" indent="0" algn="ctr" defTabSz="30481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9BCA0B03-EC0A-F1E0-E977-3262BFBF42D4}"/>
              </a:ext>
            </a:extLst>
          </p:cNvPr>
          <p:cNvSpPr>
            <a:spLocks noGrp="1"/>
          </p:cNvSpPr>
          <p:nvPr>
            <p:ph type="ctrTitle"/>
          </p:nvPr>
        </p:nvSpPr>
        <p:spPr>
          <a:xfrm>
            <a:off x="529176" y="1151647"/>
            <a:ext cx="6581775" cy="2387600"/>
          </a:xfrm>
        </p:spPr>
        <p:txBody>
          <a:bodyPr anchor="ctr"/>
          <a:lstStyle>
            <a:lvl1pPr algn="l">
              <a:defRPr sz="6000">
                <a:solidFill>
                  <a:srgbClr val="0F5DA1"/>
                </a:solidFill>
                <a:latin typeface="Poppins" panose="00000500000000000000" pitchFamily="2" charset="0"/>
                <a:cs typeface="Poppins" panose="00000500000000000000" pitchFamily="2" charset="0"/>
              </a:defRPr>
            </a:lvl1pPr>
          </a:lstStyle>
          <a:p>
            <a:r>
              <a:rPr lang="en-US"/>
              <a:t>Click to edit Master title style</a:t>
            </a:r>
          </a:p>
        </p:txBody>
      </p:sp>
      <p:pic>
        <p:nvPicPr>
          <p:cNvPr id="7" name="Graphic 159">
            <a:extLst>
              <a:ext uri="{FF2B5EF4-FFF2-40B4-BE49-F238E27FC236}">
                <a16:creationId xmlns:a16="http://schemas.microsoft.com/office/drawing/2014/main" id="{5AA2EDF1-2AE9-A34D-A5D0-C0EB2503BD2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1" t="35175"/>
          <a:stretch/>
        </p:blipFill>
        <p:spPr>
          <a:xfrm rot="5400000" flipH="1" flipV="1">
            <a:off x="-20449" y="2137215"/>
            <a:ext cx="4741233" cy="4700337"/>
          </a:xfrm>
          <a:prstGeom prst="rect">
            <a:avLst/>
          </a:prstGeom>
        </p:spPr>
      </p:pic>
      <p:sp>
        <p:nvSpPr>
          <p:cNvPr id="18" name="Freeform 7">
            <a:extLst>
              <a:ext uri="{FF2B5EF4-FFF2-40B4-BE49-F238E27FC236}">
                <a16:creationId xmlns:a16="http://schemas.microsoft.com/office/drawing/2014/main" id="{A46B5B84-4CFD-B1EF-000F-8F875357EF30}"/>
              </a:ext>
            </a:extLst>
          </p:cNvPr>
          <p:cNvSpPr/>
          <p:nvPr userDrawn="1"/>
        </p:nvSpPr>
        <p:spPr>
          <a:xfrm flipH="1">
            <a:off x="6509657" y="1"/>
            <a:ext cx="5682343" cy="6861176"/>
          </a:xfrm>
          <a:custGeom>
            <a:avLst/>
            <a:gdLst>
              <a:gd name="connsiteX0" fmla="*/ 0 w 5885153"/>
              <a:gd name="connsiteY0" fmla="*/ 0 h 6858000"/>
              <a:gd name="connsiteX1" fmla="*/ 5885153 w 5885153"/>
              <a:gd name="connsiteY1" fmla="*/ 0 h 6858000"/>
              <a:gd name="connsiteX2" fmla="*/ 4047557 w 5885153"/>
              <a:gd name="connsiteY2" fmla="*/ 6858000 h 6858000"/>
              <a:gd name="connsiteX3" fmla="*/ 0 w 5885153"/>
              <a:gd name="connsiteY3" fmla="*/ 6858000 h 6858000"/>
              <a:gd name="connsiteX0" fmla="*/ 0 w 5885153"/>
              <a:gd name="connsiteY0" fmla="*/ 0 h 6861175"/>
              <a:gd name="connsiteX1" fmla="*/ 5885153 w 5885153"/>
              <a:gd name="connsiteY1" fmla="*/ 0 h 6861175"/>
              <a:gd name="connsiteX2" fmla="*/ 2266686 w 5885153"/>
              <a:gd name="connsiteY2" fmla="*/ 6861175 h 6861175"/>
              <a:gd name="connsiteX3" fmla="*/ 0 w 5885153"/>
              <a:gd name="connsiteY3" fmla="*/ 6858000 h 6861175"/>
              <a:gd name="connsiteX4" fmla="*/ 0 w 5885153"/>
              <a:gd name="connsiteY4" fmla="*/ 0 h 6861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85153" h="6861175">
                <a:moveTo>
                  <a:pt x="0" y="0"/>
                </a:moveTo>
                <a:lnTo>
                  <a:pt x="5885153" y="0"/>
                </a:lnTo>
                <a:lnTo>
                  <a:pt x="2266686" y="6861175"/>
                </a:lnTo>
                <a:lnTo>
                  <a:pt x="0" y="6858000"/>
                </a:lnTo>
                <a:lnTo>
                  <a:pt x="0" y="0"/>
                </a:lnTo>
                <a:close/>
              </a:path>
            </a:pathLst>
          </a:custGeom>
          <a:solidFill>
            <a:srgbClr val="FFEAAF"/>
          </a:solidFill>
          <a:ln w="25400" cap="flat" cmpd="sng" algn="ctr">
            <a:noFill/>
            <a:prstDash val="solid"/>
          </a:ln>
          <a:effectLst/>
        </p:spPr>
        <p:txBody>
          <a:bodyPr rtlCol="0" anchor="ctr"/>
          <a:lstStyle/>
          <a:p>
            <a:pPr marL="0" marR="0" lvl="0" indent="0" algn="ctr" defTabSz="30481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endParaRPr>
          </a:p>
        </p:txBody>
      </p:sp>
      <p:pic>
        <p:nvPicPr>
          <p:cNvPr id="19" name="Picture 18" descr="A logo with a person reaching out&#10;&#10;Description automatically generated">
            <a:extLst>
              <a:ext uri="{FF2B5EF4-FFF2-40B4-BE49-F238E27FC236}">
                <a16:creationId xmlns:a16="http://schemas.microsoft.com/office/drawing/2014/main" id="{218515A5-701B-C4F8-5F80-983D1594211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881" b="28199"/>
          <a:stretch/>
        </p:blipFill>
        <p:spPr>
          <a:xfrm>
            <a:off x="7259370" y="160259"/>
            <a:ext cx="4932630" cy="1919731"/>
          </a:xfrm>
          <a:prstGeom prst="rect">
            <a:avLst/>
          </a:prstGeom>
        </p:spPr>
      </p:pic>
      <p:pic>
        <p:nvPicPr>
          <p:cNvPr id="23" name="Picture 22" descr="A blue and black logo&#10;&#10;Description automatically generated">
            <a:extLst>
              <a:ext uri="{FF2B5EF4-FFF2-40B4-BE49-F238E27FC236}">
                <a16:creationId xmlns:a16="http://schemas.microsoft.com/office/drawing/2014/main" id="{094D40BC-333F-8E75-8796-9ADF366C0E5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922062" y="1777429"/>
            <a:ext cx="2507938" cy="2358316"/>
          </a:xfrm>
          <a:prstGeom prst="rect">
            <a:avLst/>
          </a:prstGeom>
        </p:spPr>
      </p:pic>
      <p:pic>
        <p:nvPicPr>
          <p:cNvPr id="25" name="Picture 24" descr="A logo with a person pulling dogs&#10;&#10;Description automatically generated">
            <a:extLst>
              <a:ext uri="{FF2B5EF4-FFF2-40B4-BE49-F238E27FC236}">
                <a16:creationId xmlns:a16="http://schemas.microsoft.com/office/drawing/2014/main" id="{0C793431-15A9-385D-C5CC-FB12B33BA8C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32524" y="1214379"/>
            <a:ext cx="3920810" cy="3920810"/>
          </a:xfrm>
          <a:prstGeom prst="rect">
            <a:avLst/>
          </a:prstGeom>
        </p:spPr>
      </p:pic>
    </p:spTree>
    <p:extLst>
      <p:ext uri="{BB962C8B-B14F-4D97-AF65-F5344CB8AC3E}">
        <p14:creationId xmlns:p14="http://schemas.microsoft.com/office/powerpoint/2010/main" val="224601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2501A-FC68-4B83-0192-767B3EB2C13A}"/>
              </a:ext>
            </a:extLst>
          </p:cNvPr>
          <p:cNvSpPr>
            <a:spLocks noGrp="1"/>
          </p:cNvSpPr>
          <p:nvPr>
            <p:ph idx="1"/>
          </p:nvPr>
        </p:nvSpPr>
        <p:spPr/>
        <p:txBody>
          <a:bodyPr/>
          <a:lstStyle>
            <a:lvl1pPr>
              <a:defRPr>
                <a:solidFill>
                  <a:srgbClr val="0F5DA1"/>
                </a:solidFill>
                <a:latin typeface="Poppins" panose="00000500000000000000" pitchFamily="2" charset="0"/>
                <a:cs typeface="Poppins" panose="00000500000000000000" pitchFamily="2" charset="0"/>
              </a:defRPr>
            </a:lvl1pPr>
            <a:lvl2pPr>
              <a:defRPr>
                <a:solidFill>
                  <a:srgbClr val="0F5DA1"/>
                </a:solidFill>
                <a:latin typeface="Poppins" panose="00000500000000000000" pitchFamily="2" charset="0"/>
                <a:cs typeface="Poppins" panose="00000500000000000000" pitchFamily="2" charset="0"/>
              </a:defRPr>
            </a:lvl2pPr>
            <a:lvl3pPr>
              <a:defRPr>
                <a:solidFill>
                  <a:srgbClr val="0F5DA1"/>
                </a:solidFill>
                <a:latin typeface="Poppins" panose="00000500000000000000" pitchFamily="2" charset="0"/>
                <a:cs typeface="Poppins" panose="00000500000000000000" pitchFamily="2" charset="0"/>
              </a:defRPr>
            </a:lvl3pPr>
            <a:lvl4pPr>
              <a:defRPr>
                <a:solidFill>
                  <a:srgbClr val="0F5DA1"/>
                </a:solidFill>
                <a:latin typeface="Poppins" panose="00000500000000000000" pitchFamily="2" charset="0"/>
                <a:cs typeface="Poppins" panose="00000500000000000000" pitchFamily="2" charset="0"/>
              </a:defRPr>
            </a:lvl4pPr>
            <a:lvl5pPr>
              <a:defRPr>
                <a:solidFill>
                  <a:srgbClr val="0F5DA1"/>
                </a:solidFill>
                <a:latin typeface="Poppins" panose="00000500000000000000" pitchFamily="2" charset="0"/>
                <a:cs typeface="Poppins"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Graphic 159">
            <a:extLst>
              <a:ext uri="{FF2B5EF4-FFF2-40B4-BE49-F238E27FC236}">
                <a16:creationId xmlns:a16="http://schemas.microsoft.com/office/drawing/2014/main" id="{18BF2200-8CA3-3F62-FB78-08D78ED0512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4611" t="35175"/>
          <a:stretch/>
        </p:blipFill>
        <p:spPr>
          <a:xfrm rot="5400000" flipH="1" flipV="1">
            <a:off x="-20449" y="2137215"/>
            <a:ext cx="4741233" cy="4700337"/>
          </a:xfrm>
          <a:prstGeom prst="rect">
            <a:avLst/>
          </a:prstGeom>
        </p:spPr>
      </p:pic>
      <p:sp>
        <p:nvSpPr>
          <p:cNvPr id="2" name="Title 1">
            <a:extLst>
              <a:ext uri="{FF2B5EF4-FFF2-40B4-BE49-F238E27FC236}">
                <a16:creationId xmlns:a16="http://schemas.microsoft.com/office/drawing/2014/main" id="{3AE813AA-0B6D-D772-53A6-DB18B0588B2B}"/>
              </a:ext>
            </a:extLst>
          </p:cNvPr>
          <p:cNvSpPr>
            <a:spLocks noGrp="1"/>
          </p:cNvSpPr>
          <p:nvPr>
            <p:ph type="title"/>
          </p:nvPr>
        </p:nvSpPr>
        <p:spPr>
          <a:xfrm>
            <a:off x="435143" y="453826"/>
            <a:ext cx="8578515" cy="930767"/>
          </a:xfrm>
        </p:spPr>
        <p:txBody>
          <a:bodyPr anchor="t"/>
          <a:lstStyle>
            <a:lvl1pPr algn="l">
              <a:defRPr>
                <a:solidFill>
                  <a:srgbClr val="0F5DA1"/>
                </a:solidFill>
                <a:latin typeface="Poppins" panose="00000500000000000000" pitchFamily="2" charset="0"/>
                <a:cs typeface="Poppins" panose="00000500000000000000" pitchFamily="2" charset="0"/>
              </a:defRPr>
            </a:lvl1pPr>
          </a:lstStyle>
          <a:p>
            <a:r>
              <a:rPr lang="en-US"/>
              <a:t>Click to edit Master title style</a:t>
            </a:r>
          </a:p>
        </p:txBody>
      </p:sp>
      <p:pic>
        <p:nvPicPr>
          <p:cNvPr id="11" name="Picture 10">
            <a:extLst>
              <a:ext uri="{FF2B5EF4-FFF2-40B4-BE49-F238E27FC236}">
                <a16:creationId xmlns:a16="http://schemas.microsoft.com/office/drawing/2014/main" id="{77706DC2-5B4E-8D78-E668-25FF1B11462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05315" y="209235"/>
            <a:ext cx="1065508" cy="1001941"/>
          </a:xfrm>
          <a:prstGeom prst="rect">
            <a:avLst/>
          </a:prstGeom>
        </p:spPr>
      </p:pic>
      <p:pic>
        <p:nvPicPr>
          <p:cNvPr id="16" name="Picture 15" descr="A logo with a person in the middle&#10;&#10;Description automatically generated">
            <a:extLst>
              <a:ext uri="{FF2B5EF4-FFF2-40B4-BE49-F238E27FC236}">
                <a16:creationId xmlns:a16="http://schemas.microsoft.com/office/drawing/2014/main" id="{44D8307A-23F2-B875-3EC8-A45FAF55762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2260" t="22354" r="21303" b="27918"/>
          <a:stretch/>
        </p:blipFill>
        <p:spPr>
          <a:xfrm>
            <a:off x="10719871" y="152384"/>
            <a:ext cx="1398487" cy="1232210"/>
          </a:xfrm>
          <a:prstGeom prst="rect">
            <a:avLst/>
          </a:prstGeom>
        </p:spPr>
      </p:pic>
      <p:cxnSp>
        <p:nvCxnSpPr>
          <p:cNvPr id="23" name="Straight Connector 22">
            <a:extLst>
              <a:ext uri="{FF2B5EF4-FFF2-40B4-BE49-F238E27FC236}">
                <a16:creationId xmlns:a16="http://schemas.microsoft.com/office/drawing/2014/main" id="{3BF3E4F4-26FB-BD81-2A66-FD149E7F3EAE}"/>
              </a:ext>
            </a:extLst>
          </p:cNvPr>
          <p:cNvCxnSpPr/>
          <p:nvPr userDrawn="1"/>
        </p:nvCxnSpPr>
        <p:spPr>
          <a:xfrm>
            <a:off x="435143" y="1558011"/>
            <a:ext cx="11321715" cy="0"/>
          </a:xfrm>
          <a:prstGeom prst="line">
            <a:avLst/>
          </a:prstGeom>
          <a:ln w="63500" cmpd="thickThin">
            <a:solidFill>
              <a:srgbClr val="0F5DA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E42A32D-AA0F-ECA7-EC28-0D094D82AC0D}"/>
              </a:ext>
            </a:extLst>
          </p:cNvPr>
          <p:cNvCxnSpPr>
            <a:cxnSpLocks/>
          </p:cNvCxnSpPr>
          <p:nvPr userDrawn="1"/>
        </p:nvCxnSpPr>
        <p:spPr>
          <a:xfrm flipV="1">
            <a:off x="9464843" y="268860"/>
            <a:ext cx="0" cy="999257"/>
          </a:xfrm>
          <a:prstGeom prst="line">
            <a:avLst/>
          </a:prstGeom>
          <a:ln>
            <a:solidFill>
              <a:srgbClr val="0F5DA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191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2A83C6-218E-E59F-6BB4-42511C438E15}"/>
              </a:ext>
            </a:extLst>
          </p:cNvPr>
          <p:cNvSpPr>
            <a:spLocks noGrp="1"/>
          </p:cNvSpPr>
          <p:nvPr>
            <p:ph type="dt" sz="half" idx="10"/>
          </p:nvPr>
        </p:nvSpPr>
        <p:spPr/>
        <p:txBody>
          <a:bodyPr/>
          <a:lstStyle/>
          <a:p>
            <a:fld id="{1D8BD707-D9CF-40AE-B4C6-C98DA3205C09}" type="datetimeFigureOut">
              <a:rPr lang="en-US" smtClean="0"/>
              <a:pPr/>
              <a:t>7/1/2024</a:t>
            </a:fld>
            <a:endParaRPr lang="en-US"/>
          </a:p>
        </p:txBody>
      </p:sp>
      <p:sp>
        <p:nvSpPr>
          <p:cNvPr id="3" name="Footer Placeholder 2">
            <a:extLst>
              <a:ext uri="{FF2B5EF4-FFF2-40B4-BE49-F238E27FC236}">
                <a16:creationId xmlns:a16="http://schemas.microsoft.com/office/drawing/2014/main" id="{321A674A-15F6-73C6-801D-03A981D7D4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D5EEC1-199E-A203-FBE6-AD202C8C452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0193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143B-465D-7650-C32D-E5BEF4B0F9AD}"/>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46833D-FD69-2163-B4D8-EB02193D1A0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5103A9-1BE0-873A-C78A-269235E15C9C}"/>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AD5948-0568-5BCC-DCEF-E37D773CD6F1}"/>
              </a:ext>
            </a:extLst>
          </p:cNvPr>
          <p:cNvSpPr>
            <a:spLocks noGrp="1"/>
          </p:cNvSpPr>
          <p:nvPr>
            <p:ph type="dt" sz="half" idx="10"/>
          </p:nvPr>
        </p:nvSpPr>
        <p:spPr/>
        <p:txBody>
          <a:bodyPr/>
          <a:lstStyle/>
          <a:p>
            <a:fld id="{1D8BD707-D9CF-40AE-B4C6-C98DA3205C09}" type="datetimeFigureOut">
              <a:rPr lang="en-US" smtClean="0"/>
              <a:pPr/>
              <a:t>7/1/2024</a:t>
            </a:fld>
            <a:endParaRPr lang="en-US"/>
          </a:p>
        </p:txBody>
      </p:sp>
      <p:sp>
        <p:nvSpPr>
          <p:cNvPr id="6" name="Footer Placeholder 5">
            <a:extLst>
              <a:ext uri="{FF2B5EF4-FFF2-40B4-BE49-F238E27FC236}">
                <a16:creationId xmlns:a16="http://schemas.microsoft.com/office/drawing/2014/main" id="{7B4CC897-8961-89CE-C438-981408441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8D6B56-9B25-7522-7D3C-397A86B33CA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144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Font typeface="Arial"/>
              <a:buChar char="•"/>
              <a:defRPr sz="3200"/>
            </a:lvl1pPr>
            <a:lvl2pPr marL="914400" lvl="1" indent="-406400" algn="l">
              <a:lnSpc>
                <a:spcPct val="90000"/>
              </a:lnSpc>
              <a:spcBef>
                <a:spcPts val="500"/>
              </a:spcBef>
              <a:spcAft>
                <a:spcPts val="0"/>
              </a:spcAft>
              <a:buClr>
                <a:schemeClr val="dk1"/>
              </a:buClr>
              <a:buSzPts val="2800"/>
              <a:buFont typeface="Arial"/>
              <a:buChar char="•"/>
              <a:defRPr sz="2800"/>
            </a:lvl2pPr>
            <a:lvl3pPr marL="1371600" lvl="2" indent="-381000" algn="l">
              <a:lnSpc>
                <a:spcPct val="90000"/>
              </a:lnSpc>
              <a:spcBef>
                <a:spcPts val="500"/>
              </a:spcBef>
              <a:spcAft>
                <a:spcPts val="0"/>
              </a:spcAft>
              <a:buClr>
                <a:schemeClr val="dk1"/>
              </a:buClr>
              <a:buSzPts val="2400"/>
              <a:buFont typeface="Arial"/>
              <a:buChar char="•"/>
              <a:defRPr sz="24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55600" algn="l">
              <a:lnSpc>
                <a:spcPct val="90000"/>
              </a:lnSpc>
              <a:spcBef>
                <a:spcPts val="500"/>
              </a:spcBef>
              <a:spcAft>
                <a:spcPts val="0"/>
              </a:spcAft>
              <a:buClr>
                <a:schemeClr val="dk1"/>
              </a:buClr>
              <a:buSzPts val="2000"/>
              <a:buFont typeface="Arial"/>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7" name="Google Shape;47;p19" descr="Logo&#10;&#10;Description automatically generated"/>
          <p:cNvPicPr preferRelativeResize="0"/>
          <p:nvPr/>
        </p:nvPicPr>
        <p:blipFill rotWithShape="1">
          <a:blip r:embed="rId2">
            <a:alphaModFix/>
          </a:blip>
          <a:srcRect/>
          <a:stretch/>
        </p:blipFill>
        <p:spPr>
          <a:xfrm>
            <a:off x="11288048" y="6022610"/>
            <a:ext cx="852949" cy="784961"/>
          </a:xfrm>
          <a:prstGeom prst="rect">
            <a:avLst/>
          </a:prstGeom>
          <a:noFill/>
          <a:ln>
            <a:noFill/>
          </a:ln>
        </p:spPr>
      </p:pic>
    </p:spTree>
    <p:extLst>
      <p:ext uri="{BB962C8B-B14F-4D97-AF65-F5344CB8AC3E}">
        <p14:creationId xmlns:p14="http://schemas.microsoft.com/office/powerpoint/2010/main" val="311703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sp>
        <p:nvSpPr>
          <p:cNvPr id="49" name="Google Shape;4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Font typeface="Arial"/>
              <a:buChar char="•"/>
              <a:defRPr sz="3200"/>
            </a:lvl1pPr>
            <a:lvl2pPr marL="914400" lvl="1" indent="-406400" algn="l">
              <a:lnSpc>
                <a:spcPct val="90000"/>
              </a:lnSpc>
              <a:spcBef>
                <a:spcPts val="500"/>
              </a:spcBef>
              <a:spcAft>
                <a:spcPts val="0"/>
              </a:spcAft>
              <a:buClr>
                <a:schemeClr val="dk1"/>
              </a:buClr>
              <a:buSzPts val="2800"/>
              <a:buFont typeface="Arial"/>
              <a:buChar char="•"/>
              <a:defRPr sz="2800"/>
            </a:lvl2pPr>
            <a:lvl3pPr marL="1371600" lvl="2" indent="-381000" algn="l">
              <a:lnSpc>
                <a:spcPct val="90000"/>
              </a:lnSpc>
              <a:spcBef>
                <a:spcPts val="500"/>
              </a:spcBef>
              <a:spcAft>
                <a:spcPts val="0"/>
              </a:spcAft>
              <a:buClr>
                <a:schemeClr val="dk1"/>
              </a:buClr>
              <a:buSzPts val="2400"/>
              <a:buFont typeface="Arial"/>
              <a:buChar char="•"/>
              <a:defRPr sz="24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55600" algn="l">
              <a:lnSpc>
                <a:spcPct val="90000"/>
              </a:lnSpc>
              <a:spcBef>
                <a:spcPts val="500"/>
              </a:spcBef>
              <a:spcAft>
                <a:spcPts val="0"/>
              </a:spcAft>
              <a:buClr>
                <a:schemeClr val="dk1"/>
              </a:buClr>
              <a:buSzPts val="2000"/>
              <a:buFont typeface="Arial"/>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20" descr="Logo&#10;&#10;Description automatically generated"/>
          <p:cNvPicPr preferRelativeResize="0"/>
          <p:nvPr/>
        </p:nvPicPr>
        <p:blipFill rotWithShape="1">
          <a:blip r:embed="rId2">
            <a:alphaModFix/>
          </a:blip>
          <a:srcRect/>
          <a:stretch/>
        </p:blipFill>
        <p:spPr>
          <a:xfrm>
            <a:off x="11288048" y="6022610"/>
            <a:ext cx="852949" cy="784961"/>
          </a:xfrm>
          <a:prstGeom prst="rect">
            <a:avLst/>
          </a:prstGeom>
          <a:noFill/>
          <a:ln>
            <a:noFill/>
          </a:ln>
        </p:spPr>
      </p:pic>
    </p:spTree>
    <p:extLst>
      <p:ext uri="{BB962C8B-B14F-4D97-AF65-F5344CB8AC3E}">
        <p14:creationId xmlns:p14="http://schemas.microsoft.com/office/powerpoint/2010/main" val="194749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pic>
        <p:nvPicPr>
          <p:cNvPr id="79" name="Google Shape;79;p24" descr="Logo&#10;&#10;Description automatically generated"/>
          <p:cNvPicPr preferRelativeResize="0"/>
          <p:nvPr/>
        </p:nvPicPr>
        <p:blipFill rotWithShape="1">
          <a:blip r:embed="rId2">
            <a:alphaModFix/>
          </a:blip>
          <a:srcRect/>
          <a:stretch/>
        </p:blipFill>
        <p:spPr>
          <a:xfrm>
            <a:off x="11288048" y="6022610"/>
            <a:ext cx="852949" cy="784961"/>
          </a:xfrm>
          <a:prstGeom prst="rect">
            <a:avLst/>
          </a:prstGeom>
          <a:noFill/>
          <a:ln>
            <a:noFill/>
          </a:ln>
        </p:spPr>
      </p:pic>
    </p:spTree>
    <p:extLst>
      <p:ext uri="{BB962C8B-B14F-4D97-AF65-F5344CB8AC3E}">
        <p14:creationId xmlns:p14="http://schemas.microsoft.com/office/powerpoint/2010/main" val="12734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0"/>
        <p:cNvGrpSpPr/>
        <p:nvPr/>
      </p:nvGrpSpPr>
      <p:grpSpPr>
        <a:xfrm>
          <a:off x="0" y="0"/>
          <a:ext cx="0" cy="0"/>
          <a:chOff x="0" y="0"/>
          <a:chExt cx="0" cy="0"/>
        </a:xfrm>
      </p:grpSpPr>
      <p:sp>
        <p:nvSpPr>
          <p:cNvPr id="81" name="Google Shape;81;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6" name="Google Shape;86;p22" descr="Logo&#10;&#10;Description automatically generated"/>
          <p:cNvPicPr preferRelativeResize="0"/>
          <p:nvPr/>
        </p:nvPicPr>
        <p:blipFill rotWithShape="1">
          <a:blip r:embed="rId2">
            <a:alphaModFix/>
          </a:blip>
          <a:srcRect/>
          <a:stretch/>
        </p:blipFill>
        <p:spPr>
          <a:xfrm>
            <a:off x="11288048" y="6022610"/>
            <a:ext cx="852949" cy="784961"/>
          </a:xfrm>
          <a:prstGeom prst="rect">
            <a:avLst/>
          </a:prstGeom>
          <a:noFill/>
          <a:ln>
            <a:noFill/>
          </a:ln>
        </p:spPr>
      </p:pic>
    </p:spTree>
    <p:extLst>
      <p:ext uri="{BB962C8B-B14F-4D97-AF65-F5344CB8AC3E}">
        <p14:creationId xmlns:p14="http://schemas.microsoft.com/office/powerpoint/2010/main" val="348622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7"/>
        <p:cNvGrpSpPr/>
        <p:nvPr/>
      </p:nvGrpSpPr>
      <p:grpSpPr>
        <a:xfrm>
          <a:off x="0" y="0"/>
          <a:ext cx="0" cy="0"/>
          <a:chOff x="0" y="0"/>
          <a:chExt cx="0" cy="0"/>
        </a:xfrm>
      </p:grpSpPr>
      <p:sp>
        <p:nvSpPr>
          <p:cNvPr id="88" name="Google Shape;8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9" name="Google Shape;89;p23" descr="Logo&#10;&#10;Description automatically generated"/>
          <p:cNvPicPr preferRelativeResize="0"/>
          <p:nvPr/>
        </p:nvPicPr>
        <p:blipFill rotWithShape="1">
          <a:blip r:embed="rId2">
            <a:alphaModFix/>
          </a:blip>
          <a:srcRect/>
          <a:stretch/>
        </p:blipFill>
        <p:spPr>
          <a:xfrm>
            <a:off x="11288048" y="6022610"/>
            <a:ext cx="852949" cy="784961"/>
          </a:xfrm>
          <a:prstGeom prst="rect">
            <a:avLst/>
          </a:prstGeom>
          <a:noFill/>
          <a:ln>
            <a:noFill/>
          </a:ln>
        </p:spPr>
      </p:pic>
    </p:spTree>
    <p:extLst>
      <p:ext uri="{BB962C8B-B14F-4D97-AF65-F5344CB8AC3E}">
        <p14:creationId xmlns:p14="http://schemas.microsoft.com/office/powerpoint/2010/main" val="8578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5"/>
        <p:cNvGrpSpPr/>
        <p:nvPr/>
      </p:nvGrpSpPr>
      <p:grpSpPr>
        <a:xfrm>
          <a:off x="0" y="0"/>
          <a:ext cx="0" cy="0"/>
          <a:chOff x="0" y="0"/>
          <a:chExt cx="0" cy="0"/>
        </a:xfrm>
      </p:grpSpPr>
      <p:sp>
        <p:nvSpPr>
          <p:cNvPr id="96" name="Google Shape;9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194A6B"/>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6"/>
          <p:cNvSpPr>
            <a:spLocks noGrp="1"/>
          </p:cNvSpPr>
          <p:nvPr>
            <p:ph type="pic" idx="2"/>
          </p:nvPr>
        </p:nvSpPr>
        <p:spPr>
          <a:xfrm>
            <a:off x="5183188" y="987425"/>
            <a:ext cx="6172200" cy="4873625"/>
          </a:xfrm>
          <a:prstGeom prst="rect">
            <a:avLst/>
          </a:prstGeom>
          <a:noFill/>
          <a:ln>
            <a:noFill/>
          </a:ln>
        </p:spPr>
      </p:sp>
      <p:sp>
        <p:nvSpPr>
          <p:cNvPr id="98" name="Google Shape;9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99" name="Google Shape;99;p26" descr="Logo&#10;&#10;Description automatically generated"/>
          <p:cNvPicPr preferRelativeResize="0"/>
          <p:nvPr/>
        </p:nvPicPr>
        <p:blipFill rotWithShape="1">
          <a:blip r:embed="rId2">
            <a:alphaModFix/>
          </a:blip>
          <a:srcRect/>
          <a:stretch/>
        </p:blipFill>
        <p:spPr>
          <a:xfrm>
            <a:off x="11288048" y="6022610"/>
            <a:ext cx="852949" cy="784961"/>
          </a:xfrm>
          <a:prstGeom prst="rect">
            <a:avLst/>
          </a:prstGeom>
          <a:noFill/>
          <a:ln>
            <a:noFill/>
          </a:ln>
        </p:spPr>
      </p:pic>
    </p:spTree>
    <p:extLst>
      <p:ext uri="{BB962C8B-B14F-4D97-AF65-F5344CB8AC3E}">
        <p14:creationId xmlns:p14="http://schemas.microsoft.com/office/powerpoint/2010/main" val="4162174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0"/>
        <p:cNvGrpSpPr/>
        <p:nvPr/>
      </p:nvGrpSpPr>
      <p:grpSpPr>
        <a:xfrm>
          <a:off x="0" y="0"/>
          <a:ext cx="0" cy="0"/>
          <a:chOff x="0" y="0"/>
          <a:chExt cx="0" cy="0"/>
        </a:xfrm>
      </p:grpSpPr>
      <p:sp>
        <p:nvSpPr>
          <p:cNvPr id="101" name="Google Shape;10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3" name="Google Shape;103;p27" descr="Logo&#10;&#10;Description automatically generated"/>
          <p:cNvPicPr preferRelativeResize="0"/>
          <p:nvPr/>
        </p:nvPicPr>
        <p:blipFill rotWithShape="1">
          <a:blip r:embed="rId2">
            <a:alphaModFix/>
          </a:blip>
          <a:srcRect/>
          <a:stretch/>
        </p:blipFill>
        <p:spPr>
          <a:xfrm>
            <a:off x="11288048" y="6022610"/>
            <a:ext cx="852949" cy="784961"/>
          </a:xfrm>
          <a:prstGeom prst="rect">
            <a:avLst/>
          </a:prstGeom>
          <a:noFill/>
          <a:ln>
            <a:noFill/>
          </a:ln>
        </p:spPr>
      </p:pic>
    </p:spTree>
    <p:extLst>
      <p:ext uri="{BB962C8B-B14F-4D97-AF65-F5344CB8AC3E}">
        <p14:creationId xmlns:p14="http://schemas.microsoft.com/office/powerpoint/2010/main" val="283463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4A6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7" name="Google Shape;107;p28" descr="Logo&#10;&#10;Description automatically generated"/>
          <p:cNvPicPr preferRelativeResize="0"/>
          <p:nvPr/>
        </p:nvPicPr>
        <p:blipFill rotWithShape="1">
          <a:blip r:embed="rId2">
            <a:alphaModFix/>
          </a:blip>
          <a:srcRect/>
          <a:stretch/>
        </p:blipFill>
        <p:spPr>
          <a:xfrm>
            <a:off x="11288048" y="6022610"/>
            <a:ext cx="852949" cy="784961"/>
          </a:xfrm>
          <a:prstGeom prst="rect">
            <a:avLst/>
          </a:prstGeom>
          <a:noFill/>
          <a:ln>
            <a:noFill/>
          </a:ln>
        </p:spPr>
      </p:pic>
    </p:spTree>
    <p:extLst>
      <p:ext uri="{BB962C8B-B14F-4D97-AF65-F5344CB8AC3E}">
        <p14:creationId xmlns:p14="http://schemas.microsoft.com/office/powerpoint/2010/main" val="4133919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theme" Target="../theme/theme2.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p:nvPr/>
        </p:nvSpPr>
        <p:spPr>
          <a:xfrm>
            <a:off x="10404747" y="6362700"/>
            <a:ext cx="781249"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Calibri"/>
                <a:ea typeface="Calibri"/>
                <a:cs typeface="Calibri"/>
                <a:sym typeface="Calibri"/>
              </a:rPr>
              <a:t>‹#›</a:t>
            </a:fld>
            <a:endParaRPr sz="1400" b="0" i="0" u="none" strike="noStrike" cap="none">
              <a:solidFill>
                <a:schemeClr val="dk1"/>
              </a:solidFill>
              <a:latin typeface="Calibri"/>
              <a:ea typeface="Calibri"/>
              <a:cs typeface="Calibri"/>
              <a:sym typeface="Calibri"/>
            </a:endParaRPr>
          </a:p>
        </p:txBody>
      </p:sp>
      <p:sp>
        <p:nvSpPr>
          <p:cNvPr id="11" name="Google Shape;1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94A6B"/>
              </a:buClr>
              <a:buSzPts val="4400"/>
              <a:buFont typeface="Calibri"/>
              <a:buNone/>
              <a:defRPr sz="4400" b="1" i="0" u="none" strike="noStrike" cap="none">
                <a:solidFill>
                  <a:srgbClr val="194A6B"/>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3" name="Google Shape;13;p17"/>
          <p:cNvGrpSpPr/>
          <p:nvPr/>
        </p:nvGrpSpPr>
        <p:grpSpPr>
          <a:xfrm rot="10800000">
            <a:off x="0" y="0"/>
            <a:ext cx="244699" cy="6858000"/>
            <a:chOff x="-709" y="0"/>
            <a:chExt cx="491525" cy="6858000"/>
          </a:xfrm>
        </p:grpSpPr>
        <p:sp>
          <p:nvSpPr>
            <p:cNvPr id="14" name="Google Shape;14;p17"/>
            <p:cNvSpPr/>
            <p:nvPr/>
          </p:nvSpPr>
          <p:spPr>
            <a:xfrm>
              <a:off x="0" y="0"/>
              <a:ext cx="490816" cy="4114800"/>
            </a:xfrm>
            <a:prstGeom prst="rect">
              <a:avLst/>
            </a:prstGeom>
            <a:solidFill>
              <a:srgbClr val="194A6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17"/>
            <p:cNvSpPr/>
            <p:nvPr/>
          </p:nvSpPr>
          <p:spPr>
            <a:xfrm>
              <a:off x="0" y="4114800"/>
              <a:ext cx="490816" cy="914400"/>
            </a:xfrm>
            <a:prstGeom prst="rect">
              <a:avLst/>
            </a:prstGeom>
            <a:solidFill>
              <a:srgbClr val="3F78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7"/>
            <p:cNvSpPr/>
            <p:nvPr/>
          </p:nvSpPr>
          <p:spPr>
            <a:xfrm>
              <a:off x="-709" y="5943600"/>
              <a:ext cx="490816" cy="914400"/>
            </a:xfrm>
            <a:prstGeom prst="rect">
              <a:avLst/>
            </a:prstGeom>
            <a:solidFill>
              <a:srgbClr val="FFBF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7"/>
            <p:cNvSpPr/>
            <p:nvPr/>
          </p:nvSpPr>
          <p:spPr>
            <a:xfrm>
              <a:off x="0" y="5029200"/>
              <a:ext cx="490816" cy="914400"/>
            </a:xfrm>
            <a:prstGeom prst="rect">
              <a:avLst/>
            </a:prstGeom>
            <a:solidFill>
              <a:srgbClr val="589C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18" name="Google Shape;18;p17"/>
          <p:cNvSpPr txBox="1"/>
          <p:nvPr/>
        </p:nvSpPr>
        <p:spPr>
          <a:xfrm rot="-5400000">
            <a:off x="-1935228" y="4662100"/>
            <a:ext cx="4114801"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An Excellent Education for Every Student Every Day</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9916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C0C458-0817-2831-2D12-C244830505DB}"/>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4204BA-1D51-A165-D5B7-EFDD772AF04B}"/>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FA530-1C6C-8C8D-5B09-BB3FC52AD9B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7/1/2024</a:t>
            </a:fld>
            <a:endParaRPr lang="en-US"/>
          </a:p>
        </p:txBody>
      </p:sp>
      <p:sp>
        <p:nvSpPr>
          <p:cNvPr id="5" name="Footer Placeholder 4">
            <a:extLst>
              <a:ext uri="{FF2B5EF4-FFF2-40B4-BE49-F238E27FC236}">
                <a16:creationId xmlns:a16="http://schemas.microsoft.com/office/drawing/2014/main" id="{CE2CC095-3440-CDD7-5217-9F5BB89C769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E7EE39-5187-1E4B-1889-073490335BFE}"/>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841399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hyperlink" Target="https://alaskamentalhealthtrust.org/alaska-mental-health-trust-authority/resourc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oese.ed.gov/files/2023/10/23-0083.BSCA-FAQs-approved-April-Final-Updated-October-2023.pdf" TargetMode="External"/><Relationship Id="rId2" Type="http://schemas.openxmlformats.org/officeDocument/2006/relationships/hyperlink" Target="https://education.alaska.gov/tls/suicide" TargetMode="External"/><Relationship Id="rId1" Type="http://schemas.openxmlformats.org/officeDocument/2006/relationships/slideLayout" Target="../slideLayouts/slideLayout4.xml"/><Relationship Id="rId4" Type="http://schemas.openxmlformats.org/officeDocument/2006/relationships/hyperlink" Target="https://education.alaska.gov/elearning/pbi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amhsa.gov/grants/awards/2020/SM-20-016" TargetMode="External"/><Relationship Id="rId2" Type="http://schemas.openxmlformats.org/officeDocument/2006/relationships/hyperlink" Target="https://education.alaska.gov/news/releases/2019/press-release-100819.pdf" TargetMode="External"/><Relationship Id="rId1" Type="http://schemas.openxmlformats.org/officeDocument/2006/relationships/slideLayout" Target="../slideLayouts/slideLayout4.xml"/><Relationship Id="rId4" Type="http://schemas.openxmlformats.org/officeDocument/2006/relationships/hyperlink" Target="https://education.alaska.gov/alt"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alaska.gov/ELearning" TargetMode="External"/><Relationship Id="rId2" Type="http://schemas.openxmlformats.org/officeDocument/2006/relationships/hyperlink" Target="https://education.alaska.gov/schoolhealth/safechildact" TargetMode="External"/><Relationship Id="rId1" Type="http://schemas.openxmlformats.org/officeDocument/2006/relationships/slideLayout" Target="../slideLayouts/slideLayout4.xml"/><Relationship Id="rId4" Type="http://schemas.openxmlformats.org/officeDocument/2006/relationships/hyperlink" Target="https://dhss.alaska.gov/dph/wcfh/pages/adolescent/fourth-r.aspx"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ducation.alaska.gov/apps/traumawebtoolkit/new-framework-page.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ies.ed.gov/ncee/rel/region/northwest/partnerships/100039"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hyperlink" Target="https://health.alaska.gov/Commissioner/Pages/SBS/default.aspx"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hyperlink" Target="mailto:leah.vankirk@alaska.gov" TargetMode="External"/><Relationship Id="rId7" Type="http://schemas.openxmlformats.org/officeDocument/2006/relationships/image" Target="../media/image15.png"/><Relationship Id="rId2" Type="http://schemas.openxmlformats.org/officeDocument/2006/relationships/hyperlink" Target="mailto:christal.hays@alaska.gov" TargetMode="Externa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B50A-0A88-7FC5-F74D-5F2C437A04C3}"/>
              </a:ext>
            </a:extLst>
          </p:cNvPr>
          <p:cNvSpPr>
            <a:spLocks noGrp="1"/>
          </p:cNvSpPr>
          <p:nvPr>
            <p:ph type="ctrTitle"/>
          </p:nvPr>
        </p:nvSpPr>
        <p:spPr>
          <a:xfrm>
            <a:off x="442091" y="542047"/>
            <a:ext cx="6581775" cy="2387600"/>
          </a:xfrm>
        </p:spPr>
        <p:txBody>
          <a:bodyPr anchor="t">
            <a:normAutofit/>
          </a:bodyPr>
          <a:lstStyle/>
          <a:p>
            <a:r>
              <a:rPr lang="en-US" sz="5867" dirty="0"/>
              <a:t>School-Based Services</a:t>
            </a:r>
          </a:p>
        </p:txBody>
      </p:sp>
      <p:sp>
        <p:nvSpPr>
          <p:cNvPr id="3" name="Subtitle 2">
            <a:extLst>
              <a:ext uri="{FF2B5EF4-FFF2-40B4-BE49-F238E27FC236}">
                <a16:creationId xmlns:a16="http://schemas.microsoft.com/office/drawing/2014/main" id="{56BAACB8-D23A-3222-A7B9-AC8F0530F5BC}"/>
              </a:ext>
            </a:extLst>
          </p:cNvPr>
          <p:cNvSpPr>
            <a:spLocks noGrp="1"/>
          </p:cNvSpPr>
          <p:nvPr>
            <p:ph type="subTitle" idx="4294967295"/>
          </p:nvPr>
        </p:nvSpPr>
        <p:spPr>
          <a:xfrm>
            <a:off x="253707" y="2644657"/>
            <a:ext cx="6770159" cy="2387600"/>
          </a:xfrm>
        </p:spPr>
        <p:txBody>
          <a:bodyPr>
            <a:normAutofit lnSpcReduction="10000"/>
          </a:bodyPr>
          <a:lstStyle/>
          <a:p>
            <a:pPr marL="0" indent="0">
              <a:buNone/>
            </a:pPr>
            <a:r>
              <a:rPr lang="en-US">
                <a:latin typeface="Poppins" panose="00000500000000000000" pitchFamily="2" charset="0"/>
                <a:cs typeface="Poppins" panose="00000500000000000000" pitchFamily="2" charset="0"/>
              </a:rPr>
              <a:t>Schools and Parents Amplifying Resources for Kids (SPARK)</a:t>
            </a:r>
          </a:p>
          <a:p>
            <a:pPr marL="0" indent="0">
              <a:buNone/>
            </a:pPr>
            <a:endParaRPr lang="en-US">
              <a:latin typeface="Poppins" panose="00000500000000000000" pitchFamily="2" charset="0"/>
              <a:cs typeface="Poppins" panose="00000500000000000000" pitchFamily="2" charset="0"/>
            </a:endParaRPr>
          </a:p>
          <a:p>
            <a:pPr marL="0" indent="0">
              <a:buNone/>
            </a:pPr>
            <a:r>
              <a:rPr lang="en-US">
                <a:latin typeface="Poppins" panose="00000500000000000000" pitchFamily="2" charset="0"/>
                <a:cs typeface="Poppins" panose="00000500000000000000" pitchFamily="2" charset="0"/>
              </a:rPr>
              <a:t>Learning Experience</a:t>
            </a:r>
          </a:p>
          <a:p>
            <a:pPr marL="0" indent="0">
              <a:buNone/>
            </a:pPr>
            <a:r>
              <a:rPr lang="en-US">
                <a:latin typeface="Poppins" panose="00000500000000000000" pitchFamily="2" charset="0"/>
                <a:cs typeface="Poppins" panose="00000500000000000000" pitchFamily="2" charset="0"/>
              </a:rPr>
              <a:t>June 26, 2024</a:t>
            </a:r>
          </a:p>
        </p:txBody>
      </p:sp>
      <p:cxnSp>
        <p:nvCxnSpPr>
          <p:cNvPr id="11" name="Straight Connector 10">
            <a:extLst>
              <a:ext uri="{FF2B5EF4-FFF2-40B4-BE49-F238E27FC236}">
                <a16:creationId xmlns:a16="http://schemas.microsoft.com/office/drawing/2014/main" id="{C548DBB9-4597-17A6-E3F4-FF12A23BE170}"/>
              </a:ext>
              <a:ext uri="{C183D7F6-B498-43B3-948B-1728B52AA6E4}">
                <adec:decorative xmlns:adec="http://schemas.microsoft.com/office/drawing/2017/decorative" val="1"/>
              </a:ext>
            </a:extLst>
          </p:cNvPr>
          <p:cNvCxnSpPr/>
          <p:nvPr/>
        </p:nvCxnSpPr>
        <p:spPr>
          <a:xfrm>
            <a:off x="549040" y="2379341"/>
            <a:ext cx="5082806" cy="0"/>
          </a:xfrm>
          <a:prstGeom prst="line">
            <a:avLst/>
          </a:prstGeom>
          <a:ln w="63500" cmpd="thickThi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2" name="Content Placeholder 4">
            <a:extLst>
              <a:ext uri="{FF2B5EF4-FFF2-40B4-BE49-F238E27FC236}">
                <a16:creationId xmlns:a16="http://schemas.microsoft.com/office/drawing/2014/main" id="{62C548C1-1420-F5E2-0A58-8A7B688D379B}"/>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263" b="94869" l="9984" r="89935">
                        <a14:foregroundMark x1="22709" y1="36485" x2="22709" y2="36485"/>
                        <a14:foregroundMark x1="21890" y1="58667" x2="21890" y2="58667"/>
                        <a14:foregroundMark x1="21645" y1="67798" x2="21645" y2="67798"/>
                        <a14:foregroundMark x1="20336" y1="78747" x2="20336" y2="78747"/>
                        <a14:foregroundMark x1="22422" y1="94101" x2="22422" y2="94101"/>
                        <a14:foregroundMark x1="77332" y1="45899" x2="77332" y2="45899"/>
                        <a14:foregroundMark x1="51473" y1="10949" x2="51473" y2="10949"/>
                        <a14:foregroundMark x1="51227" y1="6263" x2="51227" y2="6263"/>
                        <a14:foregroundMark x1="53846" y1="88121" x2="53846" y2="88121"/>
                        <a14:foregroundMark x1="48322" y1="80808" x2="48322" y2="80808"/>
                        <a14:foregroundMark x1="76023" y1="92525" x2="76023" y2="92525"/>
                        <a14:foregroundMark x1="81056" y1="86020" x2="81056" y2="86020"/>
                        <a14:foregroundMark x1="11661" y1="47313" x2="11661" y2="47313"/>
                        <a14:foregroundMark x1="48241" y1="94869" x2="48241" y2="94869"/>
                        <a14:foregroundMark x1="46440" y1="85939" x2="46440" y2="85939"/>
                        <a14:foregroundMark x1="81056" y1="51596" x2="81056" y2="51596"/>
                        <a14:foregroundMark x1="87684" y1="62788" x2="87684" y2="62788"/>
                        <a14:foregroundMark x1="78887" y1="47556" x2="78887" y2="47556"/>
                        <a14:foregroundMark x1="68863" y1="56727" x2="68863" y2="56727"/>
                        <a14:foregroundMark x1="80319" y1="45535" x2="80319" y2="45535"/>
                        <a14:foregroundMark x1="23977" y1="37172" x2="23977" y2="37172"/>
                        <a14:foregroundMark x1="20745" y1="43636" x2="20745" y2="43636"/>
                        <a14:foregroundMark x1="22054" y1="33980" x2="24632" y2="47838"/>
                        <a14:foregroundMark x1="24632" y1="47838" x2="24468" y2="48162"/>
                        <a14:foregroundMark x1="78273" y1="46465" x2="78396" y2="46707"/>
                        <a14:foregroundMark x1="80442" y1="45778" x2="80933" y2="50545"/>
                        <a14:foregroundMark x1="19272" y1="56606" x2="19517" y2="60889"/>
                        <a14:backgroundMark x1="85025" y1="63636" x2="85025" y2="63636"/>
                        <a14:backgroundMark x1="79378" y1="80444" x2="79378" y2="80444"/>
                      </a14:backgroundRemoval>
                    </a14:imgEffect>
                  </a14:imgLayer>
                </a14:imgProps>
              </a:ext>
              <a:ext uri="{28A0092B-C50C-407E-A947-70E740481C1C}">
                <a14:useLocalDpi xmlns:a14="http://schemas.microsoft.com/office/drawing/2010/main" val="0"/>
              </a:ext>
            </a:extLst>
          </a:blip>
          <a:stretch>
            <a:fillRect/>
          </a:stretch>
        </p:blipFill>
        <p:spPr>
          <a:xfrm>
            <a:off x="5508783" y="3763436"/>
            <a:ext cx="3030165" cy="3068274"/>
          </a:xfrm>
          <a:prstGeom prst="rect">
            <a:avLst/>
          </a:prstGeom>
        </p:spPr>
      </p:pic>
    </p:spTree>
    <p:extLst>
      <p:ext uri="{BB962C8B-B14F-4D97-AF65-F5344CB8AC3E}">
        <p14:creationId xmlns:p14="http://schemas.microsoft.com/office/powerpoint/2010/main" val="2859687380"/>
      </p:ext>
    </p:extLst>
  </p:cSld>
  <p:clrMapOvr>
    <a:masterClrMapping/>
  </p:clrMapOvr>
  <mc:AlternateContent xmlns:mc="http://schemas.openxmlformats.org/markup-compatibility/2006" xmlns:p14="http://schemas.microsoft.com/office/powerpoint/2010/main">
    <mc:Choice Requires="p14">
      <p:transition spd="slow" p14:dur="2000" advTm="729"/>
    </mc:Choice>
    <mc:Fallback xmlns="">
      <p:transition spd="slow" advTm="72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A843-9139-DC7D-86B1-3431EB5106F9}"/>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Meet the DEED School Health &amp; Safety Team</a:t>
            </a:r>
          </a:p>
        </p:txBody>
      </p:sp>
      <p:pic>
        <p:nvPicPr>
          <p:cNvPr id="3" name="Picture 2" descr="DEED school health and safety team recommendation">
            <a:extLst>
              <a:ext uri="{FF2B5EF4-FFF2-40B4-BE49-F238E27FC236}">
                <a16:creationId xmlns:a16="http://schemas.microsoft.com/office/drawing/2014/main" id="{6DBCC584-08AE-55E6-20F1-BB0A2AA204A2}"/>
              </a:ext>
            </a:extLst>
          </p:cNvPr>
          <p:cNvPicPr>
            <a:picLocks noChangeAspect="1"/>
          </p:cNvPicPr>
          <p:nvPr/>
        </p:nvPicPr>
        <p:blipFill>
          <a:blip r:embed="rId2"/>
          <a:stretch>
            <a:fillRect/>
          </a:stretch>
        </p:blipFill>
        <p:spPr>
          <a:xfrm>
            <a:off x="735872" y="1149073"/>
            <a:ext cx="10720256" cy="3884322"/>
          </a:xfrm>
          <a:prstGeom prst="rect">
            <a:avLst/>
          </a:prstGeom>
        </p:spPr>
      </p:pic>
    </p:spTree>
    <p:extLst>
      <p:ext uri="{BB962C8B-B14F-4D97-AF65-F5344CB8AC3E}">
        <p14:creationId xmlns:p14="http://schemas.microsoft.com/office/powerpoint/2010/main" val="280477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12F8-810E-B8CC-E824-9443B78CCB20}"/>
              </a:ext>
            </a:extLst>
          </p:cNvPr>
          <p:cNvSpPr>
            <a:spLocks noGrp="1"/>
          </p:cNvSpPr>
          <p:nvPr>
            <p:ph type="title"/>
          </p:nvPr>
        </p:nvSpPr>
        <p:spPr>
          <a:xfrm>
            <a:off x="654341" y="231775"/>
            <a:ext cx="10699459" cy="1325563"/>
          </a:xfrm>
        </p:spPr>
        <p:txBody>
          <a:bodyPr>
            <a:normAutofit/>
          </a:bodyPr>
          <a:lstStyle/>
          <a:p>
            <a:r>
              <a:rPr lang="en-US" dirty="0"/>
              <a:t>Multi Tiered System of Support (MTSS)</a:t>
            </a:r>
          </a:p>
        </p:txBody>
      </p:sp>
      <p:pic>
        <p:nvPicPr>
          <p:cNvPr id="3" name="Picture 2" descr="Diagram">
            <a:extLst>
              <a:ext uri="{FF2B5EF4-FFF2-40B4-BE49-F238E27FC236}">
                <a16:creationId xmlns:a16="http://schemas.microsoft.com/office/drawing/2014/main" id="{48F16855-3EA2-B145-FFE9-9DD959602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14044"/>
            <a:ext cx="10049029" cy="5155468"/>
          </a:xfrm>
          <a:prstGeom prst="rect">
            <a:avLst/>
          </a:prstGeom>
        </p:spPr>
      </p:pic>
    </p:spTree>
    <p:extLst>
      <p:ext uri="{BB962C8B-B14F-4D97-AF65-F5344CB8AC3E}">
        <p14:creationId xmlns:p14="http://schemas.microsoft.com/office/powerpoint/2010/main" val="170639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D2C5F1-D38D-F7C1-7500-1CA5C1BF4079}"/>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Collaborations with AMHT</a:t>
            </a:r>
          </a:p>
        </p:txBody>
      </p:sp>
      <p:sp>
        <p:nvSpPr>
          <p:cNvPr id="2" name="TextBox 1">
            <a:extLst>
              <a:ext uri="{FF2B5EF4-FFF2-40B4-BE49-F238E27FC236}">
                <a16:creationId xmlns:a16="http://schemas.microsoft.com/office/drawing/2014/main" id="{F5A8E099-95CE-F4C7-3D88-F92DBEB2C93A}"/>
              </a:ext>
            </a:extLst>
          </p:cNvPr>
          <p:cNvSpPr txBox="1"/>
          <p:nvPr/>
        </p:nvSpPr>
        <p:spPr>
          <a:xfrm>
            <a:off x="780176" y="184558"/>
            <a:ext cx="3052439" cy="584775"/>
          </a:xfrm>
          <a:prstGeom prst="rect">
            <a:avLst/>
          </a:prstGeom>
          <a:noFill/>
        </p:spPr>
        <p:txBody>
          <a:bodyPr wrap="none" rtlCol="0">
            <a:spAutoFit/>
          </a:bodyPr>
          <a:lstStyle/>
          <a:p>
            <a:r>
              <a:rPr lang="en-US" sz="3200" b="1" dirty="0"/>
              <a:t>Collaborations</a:t>
            </a:r>
          </a:p>
        </p:txBody>
      </p:sp>
      <p:sp>
        <p:nvSpPr>
          <p:cNvPr id="4" name="TextBox 3">
            <a:extLst>
              <a:ext uri="{FF2B5EF4-FFF2-40B4-BE49-F238E27FC236}">
                <a16:creationId xmlns:a16="http://schemas.microsoft.com/office/drawing/2014/main" id="{A12F506A-D641-4388-B68D-0CB3E53AF487}"/>
              </a:ext>
            </a:extLst>
          </p:cNvPr>
          <p:cNvSpPr txBox="1"/>
          <p:nvPr/>
        </p:nvSpPr>
        <p:spPr>
          <a:xfrm>
            <a:off x="780176" y="1023349"/>
            <a:ext cx="7417965" cy="1200329"/>
          </a:xfrm>
          <a:prstGeom prst="rect">
            <a:avLst/>
          </a:prstGeom>
          <a:noFill/>
        </p:spPr>
        <p:txBody>
          <a:bodyPr wrap="square">
            <a:spAutoFit/>
          </a:bodyPr>
          <a:lstStyle/>
          <a:p>
            <a:r>
              <a:rPr lang="en-US" sz="1800" b="1" dirty="0">
                <a:solidFill>
                  <a:srgbClr val="C00000"/>
                </a:solidFill>
                <a:effectLst/>
                <a:latin typeface="Calibri" panose="020F0502020204030204" pitchFamily="34" charset="0"/>
                <a:ea typeface="Calibri" panose="020F0502020204030204" pitchFamily="34" charset="0"/>
              </a:rPr>
              <a:t>School Behavioral Health  </a:t>
            </a:r>
            <a:r>
              <a:rPr lang="en-US" sz="1800" b="1" dirty="0">
                <a:effectLst/>
                <a:latin typeface="Calibri" panose="020F0502020204030204" pitchFamily="34" charset="0"/>
                <a:ea typeface="Calibri" panose="020F0502020204030204" pitchFamily="34" charset="0"/>
              </a:rPr>
              <a:t>- with Alaska Mental Health Board, Advisory Board on Alcoholism and Drug Abuse, Statewide Suicide Prevention Council, Alaska Mental Health Trust Authority, Division of Behavioral Health, Public Health </a:t>
            </a:r>
            <a:endParaRPr lang="en-US" dirty="0"/>
          </a:p>
        </p:txBody>
      </p:sp>
      <p:pic>
        <p:nvPicPr>
          <p:cNvPr id="5" name="Picture 4">
            <a:extLst>
              <a:ext uri="{FF2B5EF4-FFF2-40B4-BE49-F238E27FC236}">
                <a16:creationId xmlns:a16="http://schemas.microsoft.com/office/drawing/2014/main" id="{B4FDBF5A-6478-E4B7-CF83-118ED8C99A8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839293" y="2771713"/>
            <a:ext cx="2669045" cy="3440696"/>
          </a:xfrm>
          <a:prstGeom prst="rect">
            <a:avLst/>
          </a:prstGeom>
          <a:ln>
            <a:solidFill>
              <a:schemeClr val="accent1"/>
            </a:solidFill>
          </a:ln>
        </p:spPr>
      </p:pic>
      <p:pic>
        <p:nvPicPr>
          <p:cNvPr id="6" name="Picture 5">
            <a:extLst>
              <a:ext uri="{FF2B5EF4-FFF2-40B4-BE49-F238E27FC236}">
                <a16:creationId xmlns:a16="http://schemas.microsoft.com/office/drawing/2014/main" id="{B575BB00-DB34-062C-8C04-5F20678109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6058" y="2771713"/>
            <a:ext cx="2669045" cy="3445008"/>
          </a:xfrm>
          <a:prstGeom prst="rect">
            <a:avLst/>
          </a:prstGeom>
          <a:ln>
            <a:solidFill>
              <a:schemeClr val="accent1"/>
            </a:solidFill>
          </a:ln>
        </p:spPr>
      </p:pic>
      <p:sp>
        <p:nvSpPr>
          <p:cNvPr id="8" name="TextBox 7">
            <a:extLst>
              <a:ext uri="{FF2B5EF4-FFF2-40B4-BE49-F238E27FC236}">
                <a16:creationId xmlns:a16="http://schemas.microsoft.com/office/drawing/2014/main" id="{8DD31C22-3A69-5F93-757A-D7289AA8FE6D}"/>
              </a:ext>
            </a:extLst>
          </p:cNvPr>
          <p:cNvSpPr txBox="1"/>
          <p:nvPr/>
        </p:nvSpPr>
        <p:spPr>
          <a:xfrm>
            <a:off x="357004" y="6346633"/>
            <a:ext cx="3898782" cy="461665"/>
          </a:xfrm>
          <a:prstGeom prst="rect">
            <a:avLst/>
          </a:prstGeom>
          <a:noFill/>
        </p:spPr>
        <p:txBody>
          <a:bodyPr wrap="square">
            <a:spAutoFit/>
          </a:bodyPr>
          <a:lstStyle/>
          <a:p>
            <a:r>
              <a:rPr lang="en-US" sz="1200" dirty="0">
                <a:hlinkClick r:id="rId4"/>
              </a:rPr>
              <a:t>https://alaskamentalhealthtrust.org/alaska-mental-health-trust-authority/resources/</a:t>
            </a:r>
            <a:endParaRPr lang="en-US" sz="1200" dirty="0"/>
          </a:p>
        </p:txBody>
      </p:sp>
      <p:sp>
        <p:nvSpPr>
          <p:cNvPr id="9" name="TextBox 8">
            <a:extLst>
              <a:ext uri="{FF2B5EF4-FFF2-40B4-BE49-F238E27FC236}">
                <a16:creationId xmlns:a16="http://schemas.microsoft.com/office/drawing/2014/main" id="{295D05FF-49F6-423F-B9AC-3F1DF4EBB52D}"/>
              </a:ext>
            </a:extLst>
          </p:cNvPr>
          <p:cNvSpPr txBox="1"/>
          <p:nvPr/>
        </p:nvSpPr>
        <p:spPr>
          <a:xfrm>
            <a:off x="4694565" y="6346632"/>
            <a:ext cx="3763667" cy="461665"/>
          </a:xfrm>
          <a:prstGeom prst="rect">
            <a:avLst/>
          </a:prstGeom>
          <a:noFill/>
        </p:spPr>
        <p:txBody>
          <a:bodyPr wrap="square">
            <a:spAutoFit/>
          </a:bodyPr>
          <a:lstStyle/>
          <a:p>
            <a:r>
              <a:rPr lang="en-US" sz="1200" dirty="0">
                <a:hlinkClick r:id="rId4"/>
              </a:rPr>
              <a:t>https://alaskamentalhealthtrust.org/alaska-mental-health-trust-authority/resources/</a:t>
            </a:r>
            <a:endParaRPr lang="en-US" sz="1200" dirty="0"/>
          </a:p>
        </p:txBody>
      </p:sp>
    </p:spTree>
    <p:extLst>
      <p:ext uri="{BB962C8B-B14F-4D97-AF65-F5344CB8AC3E}">
        <p14:creationId xmlns:p14="http://schemas.microsoft.com/office/powerpoint/2010/main" val="1927466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7D01B6-2A5E-6B40-7E91-036BC6EDB56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95399" y="161359"/>
            <a:ext cx="6381750" cy="1943100"/>
          </a:xfrm>
          <a:prstGeom prst="rect">
            <a:avLst/>
          </a:prstGeom>
        </p:spPr>
      </p:pic>
      <p:pic>
        <p:nvPicPr>
          <p:cNvPr id="5" name="Picture 4">
            <a:extLst>
              <a:ext uri="{FF2B5EF4-FFF2-40B4-BE49-F238E27FC236}">
                <a16:creationId xmlns:a16="http://schemas.microsoft.com/office/drawing/2014/main" id="{60EA123A-2E50-425A-3B2E-EAD57CBB08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695399" y="2104459"/>
            <a:ext cx="6372225" cy="3800475"/>
          </a:xfrm>
          <a:prstGeom prst="rect">
            <a:avLst/>
          </a:prstGeom>
        </p:spPr>
      </p:pic>
      <p:pic>
        <p:nvPicPr>
          <p:cNvPr id="7" name="Picture 6">
            <a:extLst>
              <a:ext uri="{FF2B5EF4-FFF2-40B4-BE49-F238E27FC236}">
                <a16:creationId xmlns:a16="http://schemas.microsoft.com/office/drawing/2014/main" id="{49D464E9-F3BC-BDF7-0138-7A083E49774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647774" y="5904934"/>
            <a:ext cx="6429375" cy="790575"/>
          </a:xfrm>
          <a:prstGeom prst="rect">
            <a:avLst/>
          </a:prstGeom>
        </p:spPr>
      </p:pic>
      <p:sp>
        <p:nvSpPr>
          <p:cNvPr id="2" name="Title 1">
            <a:extLst>
              <a:ext uri="{FF2B5EF4-FFF2-40B4-BE49-F238E27FC236}">
                <a16:creationId xmlns:a16="http://schemas.microsoft.com/office/drawing/2014/main" id="{A16BC817-8A5F-A639-2E91-75F2FF109EAF}"/>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Mental Health Supports in Schools: Community of Practice</a:t>
            </a:r>
          </a:p>
        </p:txBody>
      </p:sp>
    </p:spTree>
    <p:extLst>
      <p:ext uri="{BB962C8B-B14F-4D97-AF65-F5344CB8AC3E}">
        <p14:creationId xmlns:p14="http://schemas.microsoft.com/office/powerpoint/2010/main" val="112028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AA5244-42D5-52E0-4169-8702DA08D37B}"/>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Collaborations with statewide/local organizations</a:t>
            </a:r>
          </a:p>
        </p:txBody>
      </p:sp>
      <p:sp>
        <p:nvSpPr>
          <p:cNvPr id="2" name="TextBox 1">
            <a:extLst>
              <a:ext uri="{FF2B5EF4-FFF2-40B4-BE49-F238E27FC236}">
                <a16:creationId xmlns:a16="http://schemas.microsoft.com/office/drawing/2014/main" id="{F5A8E099-95CE-F4C7-3D88-F92DBEB2C93A}"/>
              </a:ext>
            </a:extLst>
          </p:cNvPr>
          <p:cNvSpPr txBox="1"/>
          <p:nvPr/>
        </p:nvSpPr>
        <p:spPr>
          <a:xfrm>
            <a:off x="509573" y="9235"/>
            <a:ext cx="3052439" cy="584775"/>
          </a:xfrm>
          <a:prstGeom prst="rect">
            <a:avLst/>
          </a:prstGeom>
          <a:noFill/>
        </p:spPr>
        <p:txBody>
          <a:bodyPr wrap="none" rtlCol="0">
            <a:spAutoFit/>
          </a:bodyPr>
          <a:lstStyle/>
          <a:p>
            <a:r>
              <a:rPr lang="en-US" sz="3200" b="1" dirty="0"/>
              <a:t>Collaborations</a:t>
            </a:r>
          </a:p>
        </p:txBody>
      </p:sp>
      <p:sp>
        <p:nvSpPr>
          <p:cNvPr id="4" name="TextBox 3">
            <a:extLst>
              <a:ext uri="{FF2B5EF4-FFF2-40B4-BE49-F238E27FC236}">
                <a16:creationId xmlns:a16="http://schemas.microsoft.com/office/drawing/2014/main" id="{A12F506A-D641-4388-B68D-0CB3E53AF487}"/>
              </a:ext>
            </a:extLst>
          </p:cNvPr>
          <p:cNvSpPr txBox="1"/>
          <p:nvPr/>
        </p:nvSpPr>
        <p:spPr>
          <a:xfrm>
            <a:off x="397079" y="594010"/>
            <a:ext cx="11794921" cy="461665"/>
          </a:xfrm>
          <a:prstGeom prst="rect">
            <a:avLst/>
          </a:prstGeom>
          <a:noFill/>
        </p:spPr>
        <p:txBody>
          <a:bodyPr wrap="square">
            <a:spAutoFit/>
          </a:bodyPr>
          <a:lstStyle/>
          <a:p>
            <a:r>
              <a:rPr lang="en-US" sz="2400" b="1" dirty="0">
                <a:solidFill>
                  <a:srgbClr val="C00000"/>
                </a:solidFill>
                <a:latin typeface="Calibri" panose="020F0502020204030204" pitchFamily="34" charset="0"/>
                <a:ea typeface="Calibri" panose="020F0502020204030204" pitchFamily="34" charset="0"/>
              </a:rPr>
              <a:t>Association of AK School Boards, Department of Health, and University of Alaska Anchorage</a:t>
            </a:r>
            <a:endParaRPr lang="en-US" sz="2400" dirty="0"/>
          </a:p>
        </p:txBody>
      </p:sp>
      <p:sp>
        <p:nvSpPr>
          <p:cNvPr id="3" name="TextBox 2">
            <a:extLst>
              <a:ext uri="{FF2B5EF4-FFF2-40B4-BE49-F238E27FC236}">
                <a16:creationId xmlns:a16="http://schemas.microsoft.com/office/drawing/2014/main" id="{68A1828A-242F-7C9C-3D58-D73D0223A05C}"/>
              </a:ext>
            </a:extLst>
          </p:cNvPr>
          <p:cNvSpPr txBox="1"/>
          <p:nvPr/>
        </p:nvSpPr>
        <p:spPr>
          <a:xfrm>
            <a:off x="1090512" y="1178785"/>
            <a:ext cx="8063916" cy="2616998"/>
          </a:xfrm>
          <a:prstGeom prst="rect">
            <a:avLst/>
          </a:prstGeom>
          <a:noFill/>
        </p:spPr>
        <p:txBody>
          <a:bodyPr wrap="square">
            <a:spAutoFit/>
          </a:bodyPr>
          <a:lstStyle/>
          <a:p>
            <a:pPr marL="0" marR="0">
              <a:lnSpc>
                <a:spcPct val="115000"/>
              </a:lnSpc>
              <a:spcBef>
                <a:spcPts val="60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Shared Use of Data </a:t>
            </a: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E</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xamples: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Youth Risk Behavior Survey </a:t>
            </a: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School Health Profiles </a:t>
            </a:r>
          </a:p>
          <a:p>
            <a:pPr marL="342900" marR="0" lvl="0" indent="-342900">
              <a:lnSpc>
                <a:spcPct val="107000"/>
              </a:lnSpc>
              <a:spcBef>
                <a:spcPts val="0"/>
              </a:spcBef>
              <a:spcAft>
                <a:spcPts val="0"/>
              </a:spcAft>
              <a:buFont typeface="Symbol" panose="05050102010706020507" pitchFamily="18" charset="2"/>
              <a:buChar char=""/>
            </a:pPr>
            <a:r>
              <a:rPr lang="en-US" sz="2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Suspension and Expulsion Data</a:t>
            </a:r>
          </a:p>
          <a:p>
            <a:pPr marL="342900" marR="0" lvl="0" indent="-342900">
              <a:lnSpc>
                <a:spcPct val="107000"/>
              </a:lnSpc>
              <a:spcBef>
                <a:spcPts val="0"/>
              </a:spcBef>
              <a:spcAft>
                <a:spcPts val="0"/>
              </a:spcAft>
              <a:buFont typeface="Symbol" panose="05050102010706020507" pitchFamily="18" charset="2"/>
              <a:buChar char=""/>
            </a:pPr>
            <a:r>
              <a:rPr lang="en-US" sz="24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ALCANLink</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School Climate and Connectedness Survey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909CF70-5A87-669A-2391-2A7AD5E09125}"/>
              </a:ext>
            </a:extLst>
          </p:cNvPr>
          <p:cNvSpPr txBox="1"/>
          <p:nvPr/>
        </p:nvSpPr>
        <p:spPr>
          <a:xfrm>
            <a:off x="1090512" y="3918893"/>
            <a:ext cx="7463966" cy="3170099"/>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Professional Development and Planning</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School Health ECHOs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Healthy Schools Learning Collaborative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School Health Collaborative</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PAL-PAK – Rural and Itinerant School Counselor Support</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Calibri" panose="020F0502020204030204" pitchFamily="34" charset="0"/>
              </a:rPr>
              <a:t>Center for Human Development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175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23ACA6-081B-96BF-847B-D46EEFC6A445}"/>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Other grants and ad hoc district support</a:t>
            </a:r>
          </a:p>
        </p:txBody>
      </p:sp>
      <p:sp>
        <p:nvSpPr>
          <p:cNvPr id="2" name="TextBox 1">
            <a:extLst>
              <a:ext uri="{FF2B5EF4-FFF2-40B4-BE49-F238E27FC236}">
                <a16:creationId xmlns:a16="http://schemas.microsoft.com/office/drawing/2014/main" id="{F5A8E099-95CE-F4C7-3D88-F92DBEB2C93A}"/>
              </a:ext>
            </a:extLst>
          </p:cNvPr>
          <p:cNvSpPr txBox="1"/>
          <p:nvPr/>
        </p:nvSpPr>
        <p:spPr>
          <a:xfrm>
            <a:off x="780176" y="184558"/>
            <a:ext cx="3052439" cy="584775"/>
          </a:xfrm>
          <a:prstGeom prst="rect">
            <a:avLst/>
          </a:prstGeom>
          <a:noFill/>
        </p:spPr>
        <p:txBody>
          <a:bodyPr wrap="none" rtlCol="0">
            <a:spAutoFit/>
          </a:bodyPr>
          <a:lstStyle/>
          <a:p>
            <a:r>
              <a:rPr lang="en-US" sz="3200" b="1" dirty="0"/>
              <a:t>Collaborations</a:t>
            </a:r>
          </a:p>
        </p:txBody>
      </p:sp>
      <p:sp>
        <p:nvSpPr>
          <p:cNvPr id="3" name="TextBox 2">
            <a:extLst>
              <a:ext uri="{FF2B5EF4-FFF2-40B4-BE49-F238E27FC236}">
                <a16:creationId xmlns:a16="http://schemas.microsoft.com/office/drawing/2014/main" id="{68A1828A-242F-7C9C-3D58-D73D0223A05C}"/>
              </a:ext>
            </a:extLst>
          </p:cNvPr>
          <p:cNvSpPr txBox="1"/>
          <p:nvPr/>
        </p:nvSpPr>
        <p:spPr>
          <a:xfrm>
            <a:off x="1102076" y="1100991"/>
            <a:ext cx="8816886" cy="2616998"/>
          </a:xfrm>
          <a:prstGeom prst="rect">
            <a:avLst/>
          </a:prstGeom>
          <a:noFill/>
        </p:spPr>
        <p:txBody>
          <a:bodyPr wrap="square">
            <a:spAutoFit/>
          </a:bodyPr>
          <a:lstStyle/>
          <a:p>
            <a:pPr marL="0" marR="0">
              <a:lnSpc>
                <a:spcPct val="115000"/>
              </a:lnSpc>
              <a:spcBef>
                <a:spcPts val="60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Others grants we support: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Anchorage School District Aware Grant</a:t>
            </a: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Association of Alaska School Boards’ Family Engagement Grant</a:t>
            </a: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Public Health’s CDC Healthy School Grant </a:t>
            </a:r>
          </a:p>
          <a:p>
            <a:pPr marL="342900" marR="0" lvl="0" indent="-342900">
              <a:lnSpc>
                <a:spcPct val="107000"/>
              </a:lnSpc>
              <a:spcBef>
                <a:spcPts val="0"/>
              </a:spcBef>
              <a:spcAft>
                <a:spcPts val="0"/>
              </a:spcAft>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Ketchikan’s Trauma Engaged Grant</a:t>
            </a:r>
          </a:p>
          <a:p>
            <a:pPr marL="342900" indent="-342900">
              <a:lnSpc>
                <a:spcPct val="107000"/>
              </a:lnSpc>
              <a:buFont typeface="Symbol" panose="05050102010706020507" pitchFamily="18" charset="2"/>
              <a:buChar char=""/>
            </a:pPr>
            <a:r>
              <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Association of Alaska School Boards’ Project Transform</a:t>
            </a:r>
          </a:p>
        </p:txBody>
      </p:sp>
      <p:sp>
        <p:nvSpPr>
          <p:cNvPr id="7" name="TextBox 6">
            <a:extLst>
              <a:ext uri="{FF2B5EF4-FFF2-40B4-BE49-F238E27FC236}">
                <a16:creationId xmlns:a16="http://schemas.microsoft.com/office/drawing/2014/main" id="{1909CF70-5A87-669A-2391-2A7AD5E09125}"/>
              </a:ext>
            </a:extLst>
          </p:cNvPr>
          <p:cNvSpPr txBox="1"/>
          <p:nvPr/>
        </p:nvSpPr>
        <p:spPr>
          <a:xfrm>
            <a:off x="1149235" y="3872675"/>
            <a:ext cx="5389809" cy="2062103"/>
          </a:xfrm>
          <a:prstGeom prst="rect">
            <a:avLst/>
          </a:prstGeom>
          <a:noFill/>
        </p:spPr>
        <p:txBody>
          <a:bodyPr wrap="none" rtlCol="0">
            <a:spAutoFit/>
          </a:bodyPr>
          <a:lstStyle/>
          <a:p>
            <a:r>
              <a:rPr lang="en-US" sz="3200" b="1" dirty="0">
                <a:latin typeface="Calibri" panose="020F0502020204030204" pitchFamily="34" charset="0"/>
                <a:cs typeface="Calibri" panose="020F0502020204030204" pitchFamily="34" charset="0"/>
              </a:rPr>
              <a:t>Ad Hoc School District Support</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Crises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Resources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Staff Professional Development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1634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2037-E09F-DE56-2D0B-AFD5BFDAE1FA}"/>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Suicide Awareness Prevention in Schools and Grants</a:t>
            </a:r>
          </a:p>
        </p:txBody>
      </p:sp>
      <p:sp>
        <p:nvSpPr>
          <p:cNvPr id="3" name="TextBox 2">
            <a:extLst>
              <a:ext uri="{FF2B5EF4-FFF2-40B4-BE49-F238E27FC236}">
                <a16:creationId xmlns:a16="http://schemas.microsoft.com/office/drawing/2014/main" id="{C621110E-FDB1-D872-186C-2279DA686D02}"/>
              </a:ext>
            </a:extLst>
          </p:cNvPr>
          <p:cNvSpPr txBox="1"/>
          <p:nvPr/>
        </p:nvSpPr>
        <p:spPr>
          <a:xfrm>
            <a:off x="435180" y="268754"/>
            <a:ext cx="10142290" cy="461665"/>
          </a:xfrm>
          <a:prstGeom prst="rect">
            <a:avLst/>
          </a:prstGeom>
          <a:noFill/>
        </p:spPr>
        <p:txBody>
          <a:bodyPr wrap="square">
            <a:spAutoFit/>
          </a:bodyPr>
          <a:lstStyle/>
          <a:p>
            <a:r>
              <a:rPr lang="en-US" sz="24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Suicide Awareness Prevention in Schools</a:t>
            </a:r>
            <a:endParaRPr lang="en-US" sz="2400" dirty="0"/>
          </a:p>
        </p:txBody>
      </p:sp>
      <p:sp>
        <p:nvSpPr>
          <p:cNvPr id="7" name="TextBox 6">
            <a:extLst>
              <a:ext uri="{FF2B5EF4-FFF2-40B4-BE49-F238E27FC236}">
                <a16:creationId xmlns:a16="http://schemas.microsoft.com/office/drawing/2014/main" id="{768CC881-4001-8F26-78D4-A8862B8FE7DF}"/>
              </a:ext>
            </a:extLst>
          </p:cNvPr>
          <p:cNvSpPr txBox="1"/>
          <p:nvPr/>
        </p:nvSpPr>
        <p:spPr>
          <a:xfrm>
            <a:off x="529839" y="783550"/>
            <a:ext cx="11662161" cy="369332"/>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rPr>
              <a:t>Annual </a:t>
            </a:r>
            <a:r>
              <a:rPr lang="en-US" sz="1800" dirty="0">
                <a:effectLst/>
                <a:latin typeface="Calibri" panose="020F0502020204030204" pitchFamily="34" charset="0"/>
                <a:ea typeface="Calibri" panose="020F0502020204030204" pitchFamily="34" charset="0"/>
              </a:rPr>
              <a:t>Funding from the Statewide Suicide Prevention Council to Department of Education and Early Development - $400k</a:t>
            </a:r>
            <a:endParaRPr lang="en-US" dirty="0"/>
          </a:p>
        </p:txBody>
      </p:sp>
      <p:sp>
        <p:nvSpPr>
          <p:cNvPr id="24" name="TextBox 23">
            <a:extLst>
              <a:ext uri="{FF2B5EF4-FFF2-40B4-BE49-F238E27FC236}">
                <a16:creationId xmlns:a16="http://schemas.microsoft.com/office/drawing/2014/main" id="{16974681-6AAC-B7B5-D702-F4DA2E812BAB}"/>
              </a:ext>
            </a:extLst>
          </p:cNvPr>
          <p:cNvSpPr txBox="1"/>
          <p:nvPr/>
        </p:nvSpPr>
        <p:spPr>
          <a:xfrm>
            <a:off x="1986093" y="1107328"/>
            <a:ext cx="8315588" cy="646331"/>
          </a:xfrm>
          <a:prstGeom prst="rect">
            <a:avLst/>
          </a:prstGeom>
          <a:noFill/>
        </p:spPr>
        <p:txBody>
          <a:bodyPr wrap="square">
            <a:spAutoFit/>
          </a:bodyPr>
          <a:lstStyle/>
          <a:p>
            <a:r>
              <a:rPr lang="en-US" b="1" dirty="0">
                <a:latin typeface="Calibri" panose="020F0502020204030204" pitchFamily="34" charset="0"/>
                <a:cs typeface="Calibri" panose="020F0502020204030204" pitchFamily="34" charset="0"/>
              </a:rPr>
              <a:t>Districts include, North Slope Petersburg Juneau Anchorage, Mat-Su, Kenai, Nenana, and Fairbanks</a:t>
            </a:r>
          </a:p>
        </p:txBody>
      </p:sp>
      <p:sp>
        <p:nvSpPr>
          <p:cNvPr id="5" name="TextBox 4">
            <a:extLst>
              <a:ext uri="{FF2B5EF4-FFF2-40B4-BE49-F238E27FC236}">
                <a16:creationId xmlns:a16="http://schemas.microsoft.com/office/drawing/2014/main" id="{A039CFF0-D273-6E8D-19D6-8E93362D0DD4}"/>
              </a:ext>
            </a:extLst>
          </p:cNvPr>
          <p:cNvSpPr txBox="1"/>
          <p:nvPr/>
        </p:nvSpPr>
        <p:spPr>
          <a:xfrm>
            <a:off x="1429441" y="1690628"/>
            <a:ext cx="9028387" cy="646331"/>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Funding provided through this agreement is the primary funding source for suicide and trauma work accomplished through DEED. Also provides direct grant to school districts</a:t>
            </a:r>
            <a:endParaRPr lang="en-US" dirty="0"/>
          </a:p>
        </p:txBody>
      </p:sp>
      <p:sp>
        <p:nvSpPr>
          <p:cNvPr id="11" name="TextBox 10">
            <a:extLst>
              <a:ext uri="{FF2B5EF4-FFF2-40B4-BE49-F238E27FC236}">
                <a16:creationId xmlns:a16="http://schemas.microsoft.com/office/drawing/2014/main" id="{37059E71-9EAC-E891-82F8-2AF766559556}"/>
              </a:ext>
            </a:extLst>
          </p:cNvPr>
          <p:cNvSpPr txBox="1"/>
          <p:nvPr/>
        </p:nvSpPr>
        <p:spPr>
          <a:xfrm>
            <a:off x="435180" y="2414471"/>
            <a:ext cx="6102990" cy="470000"/>
          </a:xfrm>
          <a:prstGeom prst="rect">
            <a:avLst/>
          </a:prstGeom>
          <a:noFill/>
        </p:spPr>
        <p:txBody>
          <a:bodyPr wrap="square">
            <a:spAutoFit/>
          </a:bodyPr>
          <a:lstStyle/>
          <a:p>
            <a:pPr marL="0" marR="0">
              <a:lnSpc>
                <a:spcPct val="107000"/>
              </a:lnSpc>
              <a:spcBef>
                <a:spcPts val="0"/>
              </a:spcBef>
              <a:spcAft>
                <a:spcPts val="800"/>
              </a:spcAft>
            </a:pPr>
            <a:r>
              <a:rPr lang="en-US" sz="24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Stronger Connections Grant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C7B97F0-8A25-0FD6-3185-CF78E88E45FF}"/>
              </a:ext>
            </a:extLst>
          </p:cNvPr>
          <p:cNvSpPr txBox="1"/>
          <p:nvPr/>
        </p:nvSpPr>
        <p:spPr>
          <a:xfrm>
            <a:off x="836801" y="2888571"/>
            <a:ext cx="10882618"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Under Title IV, Part A of the Elementary and Secondary Education Act from U.S. Depart. Of Ed. - $4.5 Million </a:t>
            </a:r>
            <a:endParaRPr lang="en-US" dirty="0"/>
          </a:p>
        </p:txBody>
      </p:sp>
      <p:sp>
        <p:nvSpPr>
          <p:cNvPr id="18" name="TextBox 17">
            <a:extLst>
              <a:ext uri="{FF2B5EF4-FFF2-40B4-BE49-F238E27FC236}">
                <a16:creationId xmlns:a16="http://schemas.microsoft.com/office/drawing/2014/main" id="{A8AC2A89-4ADC-C907-21A1-36F0F2374E12}"/>
              </a:ext>
            </a:extLst>
          </p:cNvPr>
          <p:cNvSpPr txBox="1"/>
          <p:nvPr/>
        </p:nvSpPr>
        <p:spPr>
          <a:xfrm>
            <a:off x="836801" y="3240831"/>
            <a:ext cx="9379619" cy="646331"/>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Districts include, Nenana, Kuspuk, Kenai, Anchorage, Kodiak, Galena, Dillingham, Fairbanks, and </a:t>
            </a:r>
          </a:p>
          <a:p>
            <a:r>
              <a:rPr lang="en-US" b="1" dirty="0">
                <a:latin typeface="Calibri" panose="020F0502020204030204" pitchFamily="34" charset="0"/>
                <a:cs typeface="Calibri" panose="020F0502020204030204" pitchFamily="34" charset="0"/>
              </a:rPr>
              <a:t>Hydaburg (with Craig and Klawock)</a:t>
            </a:r>
          </a:p>
        </p:txBody>
      </p:sp>
      <p:sp>
        <p:nvSpPr>
          <p:cNvPr id="9" name="TextBox 8">
            <a:extLst>
              <a:ext uri="{FF2B5EF4-FFF2-40B4-BE49-F238E27FC236}">
                <a16:creationId xmlns:a16="http://schemas.microsoft.com/office/drawing/2014/main" id="{15E7D11F-B4CD-9BBC-FBE9-2FC4002EAE73}"/>
              </a:ext>
            </a:extLst>
          </p:cNvPr>
          <p:cNvSpPr txBox="1"/>
          <p:nvPr/>
        </p:nvSpPr>
        <p:spPr>
          <a:xfrm>
            <a:off x="1572055" y="3933952"/>
            <a:ext cx="8005194" cy="646331"/>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Bipartisan Safer Communities Act (BSCA) is described as </a:t>
            </a:r>
            <a:r>
              <a:rPr lang="en-US" sz="1600" dirty="0">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an important first step toward reducing the risk of gun violence in our schools and communities</a:t>
            </a:r>
            <a:r>
              <a:rPr lang="en-US" sz="1600" dirty="0">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a:t>
            </a:r>
            <a:endParaRPr lang="en-US" dirty="0"/>
          </a:p>
        </p:txBody>
      </p:sp>
      <p:sp>
        <p:nvSpPr>
          <p:cNvPr id="15" name="TextBox 14">
            <a:extLst>
              <a:ext uri="{FF2B5EF4-FFF2-40B4-BE49-F238E27FC236}">
                <a16:creationId xmlns:a16="http://schemas.microsoft.com/office/drawing/2014/main" id="{858C5B58-5EA5-3B21-3EBD-AF426F9F7F80}"/>
              </a:ext>
            </a:extLst>
          </p:cNvPr>
          <p:cNvSpPr txBox="1"/>
          <p:nvPr/>
        </p:nvSpPr>
        <p:spPr>
          <a:xfrm>
            <a:off x="612468" y="4634027"/>
            <a:ext cx="7792674" cy="470000"/>
          </a:xfrm>
          <a:prstGeom prst="rect">
            <a:avLst/>
          </a:prstGeom>
          <a:noFill/>
        </p:spPr>
        <p:txBody>
          <a:bodyPr wrap="square">
            <a:spAutoFit/>
          </a:bodyPr>
          <a:lstStyle/>
          <a:p>
            <a:pPr marL="0" marR="0">
              <a:lnSpc>
                <a:spcPct val="107000"/>
              </a:lnSpc>
              <a:spcBef>
                <a:spcPts val="0"/>
              </a:spcBef>
              <a:spcAft>
                <a:spcPts val="800"/>
              </a:spcAft>
            </a:pPr>
            <a:r>
              <a:rPr lang="en-US" sz="24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PBIS Positive Behavior Interventions &amp; Supports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8D1854B2-BE47-5A64-F371-A56DE5E8B46B}"/>
              </a:ext>
            </a:extLst>
          </p:cNvPr>
          <p:cNvSpPr txBox="1"/>
          <p:nvPr/>
        </p:nvSpPr>
        <p:spPr>
          <a:xfrm>
            <a:off x="810792" y="5104027"/>
            <a:ext cx="8116368" cy="369332"/>
          </a:xfrm>
          <a:prstGeom prst="rect">
            <a:avLst/>
          </a:prstGeom>
          <a:noFill/>
        </p:spPr>
        <p:txBody>
          <a:bodyPr wrap="square">
            <a:spAutoFit/>
          </a:bodyPr>
          <a:lstStyle/>
          <a:p>
            <a:pPr marL="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FY25 forward $500,000 Special Education </a:t>
            </a: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rPr>
              <a:t>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iscretionary funding. </a:t>
            </a:r>
            <a:endParaRPr lang="en-US" sz="2000" dirty="0">
              <a:solidFill>
                <a:srgbClr val="000000"/>
              </a:solidFill>
              <a:effectLst/>
              <a:latin typeface="Garamond" panose="02020404030301010803" pitchFamily="18" charset="0"/>
              <a:ea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18AE373-FF8E-55D9-FB88-EFF7D08E94DE}"/>
              </a:ext>
            </a:extLst>
          </p:cNvPr>
          <p:cNvSpPr txBox="1"/>
          <p:nvPr/>
        </p:nvSpPr>
        <p:spPr>
          <a:xfrm>
            <a:off x="1115353" y="5473359"/>
            <a:ext cx="11262918" cy="646331"/>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rPr>
              <a:t>Districts (# of schools) include, Alaska Gateway (3), Bristol Bay (1), Kodiak Island (1), Kuspuk (4), </a:t>
            </a:r>
          </a:p>
          <a:p>
            <a:r>
              <a:rPr lang="en-US" sz="1800" b="1" dirty="0">
                <a:effectLst/>
                <a:latin typeface="Calibri" panose="020F0502020204030204" pitchFamily="34" charset="0"/>
                <a:ea typeface="Calibri" panose="020F0502020204030204" pitchFamily="34" charset="0"/>
              </a:rPr>
              <a:t>Lower Kuskokwim (</a:t>
            </a:r>
            <a:r>
              <a:rPr lang="en-US" b="1" dirty="0">
                <a:latin typeface="Calibri" panose="020F0502020204030204" pitchFamily="34" charset="0"/>
                <a:ea typeface="Calibri" panose="020F0502020204030204" pitchFamily="34" charset="0"/>
              </a:rPr>
              <a:t>3</a:t>
            </a:r>
            <a:r>
              <a:rPr lang="en-US" sz="1800" b="1" dirty="0">
                <a:effectLst/>
                <a:latin typeface="Calibri" panose="020F0502020204030204" pitchFamily="34" charset="0"/>
                <a:ea typeface="Calibri" panose="020F0502020204030204" pitchFamily="34" charset="0"/>
              </a:rPr>
              <a:t>), Nome (1), Northwest Arctic (1), Yukon Flats (1), and </a:t>
            </a:r>
            <a:r>
              <a:rPr lang="en-US" sz="1800" b="1" dirty="0" err="1">
                <a:effectLst/>
                <a:latin typeface="Calibri" panose="020F0502020204030204" pitchFamily="34" charset="0"/>
                <a:ea typeface="Calibri" panose="020F0502020204030204" pitchFamily="34" charset="0"/>
              </a:rPr>
              <a:t>Yupiit</a:t>
            </a:r>
            <a:r>
              <a:rPr lang="en-US" sz="1800" b="1" dirty="0">
                <a:effectLst/>
                <a:latin typeface="Calibri" panose="020F0502020204030204" pitchFamily="34" charset="0"/>
                <a:ea typeface="Calibri" panose="020F0502020204030204" pitchFamily="34" charset="0"/>
              </a:rPr>
              <a:t> (3), </a:t>
            </a:r>
            <a:r>
              <a:rPr lang="en-US" sz="1800" b="1" dirty="0" err="1">
                <a:effectLst/>
                <a:latin typeface="Calibri" panose="020F0502020204030204" pitchFamily="34" charset="0"/>
                <a:ea typeface="Calibri" panose="020F0502020204030204" pitchFamily="34" charset="0"/>
              </a:rPr>
              <a:t>Kashunamiut</a:t>
            </a:r>
            <a:r>
              <a:rPr lang="en-US" sz="1800" b="1" dirty="0">
                <a:effectLst/>
                <a:latin typeface="Calibri" panose="020F0502020204030204" pitchFamily="34" charset="0"/>
                <a:ea typeface="Calibri" panose="020F0502020204030204" pitchFamily="34" charset="0"/>
              </a:rPr>
              <a:t> (1) </a:t>
            </a:r>
            <a:endParaRPr lang="en-US" b="1" dirty="0"/>
          </a:p>
        </p:txBody>
      </p:sp>
      <p:sp>
        <p:nvSpPr>
          <p:cNvPr id="20" name="TextBox 19">
            <a:extLst>
              <a:ext uri="{FF2B5EF4-FFF2-40B4-BE49-F238E27FC236}">
                <a16:creationId xmlns:a16="http://schemas.microsoft.com/office/drawing/2014/main" id="{0CA667E6-BA3F-1E4C-EA84-3FA9FDEAAF48}"/>
              </a:ext>
            </a:extLst>
          </p:cNvPr>
          <p:cNvSpPr txBox="1"/>
          <p:nvPr/>
        </p:nvSpPr>
        <p:spPr>
          <a:xfrm>
            <a:off x="1429441" y="6189285"/>
            <a:ext cx="9434556" cy="646331"/>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For students to be able to learn effectively, they need to feel safe, respected, and be responsive to their teachers and peers. PBIS provides the routines and systems to provide this solid foundation</a:t>
            </a:r>
            <a:endParaRPr lang="en-US" dirty="0"/>
          </a:p>
        </p:txBody>
      </p:sp>
    </p:spTree>
    <p:extLst>
      <p:ext uri="{BB962C8B-B14F-4D97-AF65-F5344CB8AC3E}">
        <p14:creationId xmlns:p14="http://schemas.microsoft.com/office/powerpoint/2010/main" val="1112227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CA43A-A7C0-61ED-F0A9-5ED83C7F9F2F}"/>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Grant awards to Alaska for Behavioral Health support</a:t>
            </a:r>
          </a:p>
        </p:txBody>
      </p:sp>
      <p:sp>
        <p:nvSpPr>
          <p:cNvPr id="3" name="TextBox 2">
            <a:extLst>
              <a:ext uri="{FF2B5EF4-FFF2-40B4-BE49-F238E27FC236}">
                <a16:creationId xmlns:a16="http://schemas.microsoft.com/office/drawing/2014/main" id="{B19AD6F0-3389-6A5B-2104-85D8C411720D}"/>
              </a:ext>
            </a:extLst>
          </p:cNvPr>
          <p:cNvSpPr txBox="1"/>
          <p:nvPr/>
        </p:nvSpPr>
        <p:spPr>
          <a:xfrm>
            <a:off x="459299" y="535225"/>
            <a:ext cx="7845802" cy="470000"/>
          </a:xfrm>
          <a:prstGeom prst="rect">
            <a:avLst/>
          </a:prstGeom>
          <a:noFill/>
        </p:spPr>
        <p:txBody>
          <a:bodyPr wrap="square">
            <a:spAutoFit/>
          </a:bodyPr>
          <a:lstStyle/>
          <a:p>
            <a:pPr marL="0" marR="0">
              <a:lnSpc>
                <a:spcPct val="107000"/>
              </a:lnSpc>
              <a:spcBef>
                <a:spcPts val="0"/>
              </a:spcBef>
              <a:spcAft>
                <a:spcPts val="800"/>
              </a:spcAft>
            </a:pPr>
            <a:r>
              <a:rPr lang="en-US" sz="24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AK Rises – U.S. Department of Education Grant to DEED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CFB54D8-C959-70CB-3B66-7E3EAE6EBA22}"/>
              </a:ext>
            </a:extLst>
          </p:cNvPr>
          <p:cNvSpPr txBox="1"/>
          <p:nvPr/>
        </p:nvSpPr>
        <p:spPr>
          <a:xfrm>
            <a:off x="727746" y="1008786"/>
            <a:ext cx="8391087"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A five-year (2019-2024) federal grant by the U.S. Department of Education  - $5 Million</a:t>
            </a:r>
            <a:endParaRPr lang="en-US" dirty="0"/>
          </a:p>
        </p:txBody>
      </p:sp>
      <p:sp>
        <p:nvSpPr>
          <p:cNvPr id="7" name="TextBox 6">
            <a:extLst>
              <a:ext uri="{FF2B5EF4-FFF2-40B4-BE49-F238E27FC236}">
                <a16:creationId xmlns:a16="http://schemas.microsoft.com/office/drawing/2014/main" id="{91F25CD4-C858-B942-2F28-A103824026EA}"/>
              </a:ext>
            </a:extLst>
          </p:cNvPr>
          <p:cNvSpPr txBox="1"/>
          <p:nvPr/>
        </p:nvSpPr>
        <p:spPr>
          <a:xfrm>
            <a:off x="727745" y="1396104"/>
            <a:ext cx="11287641"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rPr>
              <a:t>Alaska Child Trauma Center and the Fairbanks North Star Borough School District</a:t>
            </a:r>
            <a:endParaRPr lang="en-US" b="1" dirty="0"/>
          </a:p>
        </p:txBody>
      </p:sp>
      <p:sp>
        <p:nvSpPr>
          <p:cNvPr id="9" name="TextBox 8">
            <a:extLst>
              <a:ext uri="{FF2B5EF4-FFF2-40B4-BE49-F238E27FC236}">
                <a16:creationId xmlns:a16="http://schemas.microsoft.com/office/drawing/2014/main" id="{A3CCDEEE-49CB-0B11-B457-58674A396ED2}"/>
              </a:ext>
            </a:extLst>
          </p:cNvPr>
          <p:cNvSpPr txBox="1"/>
          <p:nvPr/>
        </p:nvSpPr>
        <p:spPr>
          <a:xfrm>
            <a:off x="1600200" y="1705277"/>
            <a:ext cx="6102990" cy="646331"/>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Expand delivering mental health services to students who have experienced trauma and are struggling in school as a result</a:t>
            </a:r>
            <a:endParaRPr lang="en-US" dirty="0"/>
          </a:p>
        </p:txBody>
      </p:sp>
      <p:sp>
        <p:nvSpPr>
          <p:cNvPr id="11" name="TextBox 10">
            <a:extLst>
              <a:ext uri="{FF2B5EF4-FFF2-40B4-BE49-F238E27FC236}">
                <a16:creationId xmlns:a16="http://schemas.microsoft.com/office/drawing/2014/main" id="{DB62B452-04BD-72B0-6813-E83604DF814E}"/>
              </a:ext>
            </a:extLst>
          </p:cNvPr>
          <p:cNvSpPr txBox="1"/>
          <p:nvPr/>
        </p:nvSpPr>
        <p:spPr>
          <a:xfrm>
            <a:off x="459299" y="2538105"/>
            <a:ext cx="10639336" cy="461665"/>
          </a:xfrm>
          <a:prstGeom prst="rect">
            <a:avLst/>
          </a:prstGeom>
          <a:noFill/>
        </p:spPr>
        <p:txBody>
          <a:bodyPr wrap="square">
            <a:spAutoFit/>
          </a:bodyPr>
          <a:lstStyle/>
          <a:p>
            <a:r>
              <a:rPr lang="en-US" sz="24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AWARE – Substance Abuse and Mental Health Administration Grant to DEED</a:t>
            </a:r>
            <a:endParaRPr lang="en-US" sz="2400" dirty="0"/>
          </a:p>
        </p:txBody>
      </p:sp>
      <p:sp>
        <p:nvSpPr>
          <p:cNvPr id="13" name="TextBox 12">
            <a:extLst>
              <a:ext uri="{FF2B5EF4-FFF2-40B4-BE49-F238E27FC236}">
                <a16:creationId xmlns:a16="http://schemas.microsoft.com/office/drawing/2014/main" id="{DBF2A8AE-65BC-7FA1-918A-AEF01CF8CD99}"/>
              </a:ext>
            </a:extLst>
          </p:cNvPr>
          <p:cNvSpPr txBox="1"/>
          <p:nvPr/>
        </p:nvSpPr>
        <p:spPr>
          <a:xfrm>
            <a:off x="727746" y="2953603"/>
            <a:ext cx="6102990" cy="369332"/>
          </a:xfrm>
          <a:prstGeom prst="rect">
            <a:avLst/>
          </a:prstGeom>
          <a:noFill/>
        </p:spPr>
        <p:txBody>
          <a:bodyPr wrap="square">
            <a:spAutoFit/>
          </a:bodyPr>
          <a:lstStyle/>
          <a:p>
            <a:r>
              <a:rPr lang="en-US" sz="1800" dirty="0">
                <a:solidFill>
                  <a:srgbClr val="000000"/>
                </a:solidFill>
                <a:effectLst/>
                <a:highlight>
                  <a:srgbClr val="FFFFFF"/>
                </a:highlight>
                <a:latin typeface="Calibri" panose="020F0502020204030204" pitchFamily="34" charset="0"/>
                <a:ea typeface="Calibri" panose="020F0502020204030204" pitchFamily="34" charset="0"/>
              </a:rPr>
              <a:t>Project AWARE five year (2020-2025) – $1.8 Million </a:t>
            </a:r>
            <a:endParaRPr lang="en-US" dirty="0"/>
          </a:p>
        </p:txBody>
      </p:sp>
      <p:sp>
        <p:nvSpPr>
          <p:cNvPr id="15" name="TextBox 14">
            <a:extLst>
              <a:ext uri="{FF2B5EF4-FFF2-40B4-BE49-F238E27FC236}">
                <a16:creationId xmlns:a16="http://schemas.microsoft.com/office/drawing/2014/main" id="{452D0448-E742-4ED9-8F04-F3AACD24B97E}"/>
              </a:ext>
            </a:extLst>
          </p:cNvPr>
          <p:cNvSpPr txBox="1"/>
          <p:nvPr/>
        </p:nvSpPr>
        <p:spPr>
          <a:xfrm>
            <a:off x="778079" y="3337643"/>
            <a:ext cx="10085664" cy="369332"/>
          </a:xfrm>
          <a:prstGeom prst="rect">
            <a:avLst/>
          </a:prstGeom>
          <a:noFill/>
        </p:spPr>
        <p:txBody>
          <a:bodyPr wrap="square">
            <a:spAutoFit/>
          </a:bodyPr>
          <a:lstStyle/>
          <a:p>
            <a:r>
              <a:rPr lang="en-US" sz="1800" b="1" dirty="0">
                <a:solidFill>
                  <a:srgbClr val="000000"/>
                </a:solidFill>
                <a:effectLst/>
                <a:highlight>
                  <a:srgbClr val="FFFFFF"/>
                </a:highlight>
                <a:latin typeface="Calibri" panose="020F0502020204030204" pitchFamily="34" charset="0"/>
                <a:ea typeface="Calibri" panose="020F0502020204030204" pitchFamily="34" charset="0"/>
              </a:rPr>
              <a:t>3 School Districts: Juneau, Fairbanks, and Bering Strait</a:t>
            </a:r>
            <a:endParaRPr lang="en-US" b="1" dirty="0"/>
          </a:p>
        </p:txBody>
      </p:sp>
      <p:sp>
        <p:nvSpPr>
          <p:cNvPr id="17" name="TextBox 16">
            <a:extLst>
              <a:ext uri="{FF2B5EF4-FFF2-40B4-BE49-F238E27FC236}">
                <a16:creationId xmlns:a16="http://schemas.microsoft.com/office/drawing/2014/main" id="{B4905EA3-1C27-62DE-B802-0DFF85C5F38E}"/>
              </a:ext>
            </a:extLst>
          </p:cNvPr>
          <p:cNvSpPr txBox="1"/>
          <p:nvPr/>
        </p:nvSpPr>
        <p:spPr>
          <a:xfrm>
            <a:off x="1977706" y="3735404"/>
            <a:ext cx="6102990" cy="646331"/>
          </a:xfrm>
          <a:prstGeom prst="rect">
            <a:avLst/>
          </a:prstGeom>
          <a:noFill/>
        </p:spPr>
        <p:txBody>
          <a:bodyPr wrap="square">
            <a:spAutoFit/>
          </a:bodyPr>
          <a:lstStyle/>
          <a:p>
            <a:r>
              <a:rPr lang="en-US" dirty="0">
                <a:solidFill>
                  <a:srgbClr val="000000"/>
                </a:solidFill>
                <a:highlight>
                  <a:srgbClr val="FFFFFF"/>
                </a:highlight>
                <a:latin typeface="Calibri" panose="020F0502020204030204" pitchFamily="34" charset="0"/>
                <a:ea typeface="Calibri" panose="020F0502020204030204" pitchFamily="34" charset="0"/>
              </a:rPr>
              <a:t>D</a:t>
            </a:r>
            <a:r>
              <a:rPr lang="en-US" sz="1800" dirty="0">
                <a:solidFill>
                  <a:srgbClr val="000000"/>
                </a:solidFill>
                <a:effectLst/>
                <a:highlight>
                  <a:srgbClr val="FFFFFF"/>
                </a:highlight>
                <a:latin typeface="Calibri" panose="020F0502020204030204" pitchFamily="34" charset="0"/>
                <a:ea typeface="Calibri" panose="020F0502020204030204" pitchFamily="34" charset="0"/>
              </a:rPr>
              <a:t>evelop a sustainable infrastructure for school-based mental health programs and services</a:t>
            </a:r>
            <a:endParaRPr lang="en-US" dirty="0"/>
          </a:p>
        </p:txBody>
      </p:sp>
      <p:sp>
        <p:nvSpPr>
          <p:cNvPr id="19" name="TextBox 18">
            <a:extLst>
              <a:ext uri="{FF2B5EF4-FFF2-40B4-BE49-F238E27FC236}">
                <a16:creationId xmlns:a16="http://schemas.microsoft.com/office/drawing/2014/main" id="{E36A3102-05AF-EC13-B9A6-EF5560247CDA}"/>
              </a:ext>
            </a:extLst>
          </p:cNvPr>
          <p:cNvSpPr txBox="1"/>
          <p:nvPr/>
        </p:nvSpPr>
        <p:spPr>
          <a:xfrm>
            <a:off x="643855" y="4565460"/>
            <a:ext cx="9766882" cy="461665"/>
          </a:xfrm>
          <a:prstGeom prst="rect">
            <a:avLst/>
          </a:prstGeom>
          <a:noFill/>
        </p:spPr>
        <p:txBody>
          <a:bodyPr wrap="square">
            <a:spAutoFit/>
          </a:bodyPr>
          <a:lstStyle/>
          <a:p>
            <a:r>
              <a:rPr lang="en-US" sz="2400" b="1" u="sng" dirty="0">
                <a:solidFill>
                  <a:srgbClr val="0563C1"/>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4"/>
              </a:rPr>
              <a:t>Alaska Trauma-Engaged Alternative School Initiative</a:t>
            </a:r>
            <a:r>
              <a:rPr lang="en-US" sz="2400" b="1" u="sng" dirty="0">
                <a:solidFill>
                  <a:srgbClr val="0563C1"/>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 DBH Funds to DEED</a:t>
            </a:r>
            <a:endParaRPr lang="en-US" sz="2400" dirty="0"/>
          </a:p>
        </p:txBody>
      </p:sp>
      <p:sp>
        <p:nvSpPr>
          <p:cNvPr id="20" name="TextBox 19">
            <a:extLst>
              <a:ext uri="{FF2B5EF4-FFF2-40B4-BE49-F238E27FC236}">
                <a16:creationId xmlns:a16="http://schemas.microsoft.com/office/drawing/2014/main" id="{C7ADE302-D306-47CF-E2C8-D1680AC43389}"/>
              </a:ext>
            </a:extLst>
          </p:cNvPr>
          <p:cNvSpPr txBox="1"/>
          <p:nvPr/>
        </p:nvSpPr>
        <p:spPr>
          <a:xfrm>
            <a:off x="837610" y="5093228"/>
            <a:ext cx="1032224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Annual funds from Division of Behavioral Health to Department of Education and Early Development - $450 K</a:t>
            </a:r>
          </a:p>
        </p:txBody>
      </p:sp>
      <p:sp>
        <p:nvSpPr>
          <p:cNvPr id="26" name="TextBox 25">
            <a:extLst>
              <a:ext uri="{FF2B5EF4-FFF2-40B4-BE49-F238E27FC236}">
                <a16:creationId xmlns:a16="http://schemas.microsoft.com/office/drawing/2014/main" id="{CC3623FC-8F12-1545-6A55-B0F4895795C2}"/>
              </a:ext>
            </a:extLst>
          </p:cNvPr>
          <p:cNvSpPr txBox="1"/>
          <p:nvPr/>
        </p:nvSpPr>
        <p:spPr>
          <a:xfrm>
            <a:off x="837610" y="5446317"/>
            <a:ext cx="10261025" cy="646331"/>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rPr>
              <a:t>Districts (# of schools) include, Anchorage (2), Juneau (1), Mat-Su (3), North Slope (1), Kenai (2), Sitka (1), Ketchikan (1), </a:t>
            </a:r>
            <a:endParaRPr lang="en-US" b="1" dirty="0"/>
          </a:p>
        </p:txBody>
      </p:sp>
      <p:sp>
        <p:nvSpPr>
          <p:cNvPr id="22" name="TextBox 21">
            <a:extLst>
              <a:ext uri="{FF2B5EF4-FFF2-40B4-BE49-F238E27FC236}">
                <a16:creationId xmlns:a16="http://schemas.microsoft.com/office/drawing/2014/main" id="{90DE5C56-1EE3-9614-5F37-6762C7FA9FE4}"/>
              </a:ext>
            </a:extLst>
          </p:cNvPr>
          <p:cNvSpPr txBox="1"/>
          <p:nvPr/>
        </p:nvSpPr>
        <p:spPr>
          <a:xfrm>
            <a:off x="868221" y="6058300"/>
            <a:ext cx="10261025"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Alaska’s Alternative Schools are a safety net for the most at-risk students in the communities they serve. </a:t>
            </a:r>
            <a:endParaRPr lang="en-US" dirty="0"/>
          </a:p>
        </p:txBody>
      </p:sp>
    </p:spTree>
    <p:extLst>
      <p:ext uri="{BB962C8B-B14F-4D97-AF65-F5344CB8AC3E}">
        <p14:creationId xmlns:p14="http://schemas.microsoft.com/office/powerpoint/2010/main" val="1609929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9B08-DD06-066E-AAA5-1BE2F0A4A075}"/>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Safe Children’s Act</a:t>
            </a:r>
          </a:p>
        </p:txBody>
      </p:sp>
      <p:sp>
        <p:nvSpPr>
          <p:cNvPr id="3" name="TextBox 2">
            <a:extLst>
              <a:ext uri="{FF2B5EF4-FFF2-40B4-BE49-F238E27FC236}">
                <a16:creationId xmlns:a16="http://schemas.microsoft.com/office/drawing/2014/main" id="{77AB90F9-9C03-91B2-8C86-561BE6719E4E}"/>
              </a:ext>
            </a:extLst>
          </p:cNvPr>
          <p:cNvSpPr txBox="1"/>
          <p:nvPr/>
        </p:nvSpPr>
        <p:spPr>
          <a:xfrm>
            <a:off x="90182" y="377106"/>
            <a:ext cx="9406156" cy="470000"/>
          </a:xfrm>
          <a:prstGeom prst="rect">
            <a:avLst/>
          </a:prstGeom>
          <a:noFill/>
        </p:spPr>
        <p:txBody>
          <a:bodyPr wrap="square">
            <a:spAutoFit/>
          </a:bodyPr>
          <a:lstStyle/>
          <a:p>
            <a:pPr marL="0" marR="0" algn="ctr">
              <a:lnSpc>
                <a:spcPct val="107000"/>
              </a:lnSpc>
              <a:spcBef>
                <a:spcPts val="0"/>
              </a:spcBef>
              <a:spcAft>
                <a:spcPts val="800"/>
              </a:spcAft>
            </a:pPr>
            <a:r>
              <a:rPr lang="en-US" sz="24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Safe Children’s Act</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(Bree’s Law 14.30.355 – Erin’s Law AS 14.30.356)</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371C1B3C-831F-E8B4-304B-B3A3F389E109}"/>
              </a:ext>
            </a:extLst>
          </p:cNvPr>
          <p:cNvSpPr txBox="1"/>
          <p:nvPr/>
        </p:nvSpPr>
        <p:spPr>
          <a:xfrm>
            <a:off x="1348530" y="1060332"/>
            <a:ext cx="8240085" cy="736355"/>
          </a:xfrm>
          <a:prstGeom prst="rect">
            <a:avLst/>
          </a:prstGeom>
          <a:noFill/>
        </p:spPr>
        <p:txBody>
          <a:bodyPr wrap="square">
            <a:spAutoFit/>
          </a:bodyPr>
          <a:lstStyle/>
          <a:p>
            <a:pPr marL="0" marR="0">
              <a:lnSpc>
                <a:spcPct val="107000"/>
              </a:lnSpc>
              <a:spcBef>
                <a:spcPts val="0"/>
              </a:spcBef>
              <a:spcAft>
                <a:spcPts val="800"/>
              </a:spcAft>
            </a:pPr>
            <a:r>
              <a:rPr lang="en-US" sz="20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State developed </a:t>
            </a:r>
            <a:r>
              <a:rPr lang="en-US" sz="2000" b="1"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hlinkClick r:id="rId3"/>
              </a:rPr>
              <a:t>curriculum</a:t>
            </a:r>
            <a:r>
              <a:rPr lang="en-US" sz="2000" dirty="0">
                <a:solidFill>
                  <a:srgbClr val="333333"/>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for 7-12 grades is managed through the states eLearning system and is in review now after having been launched in 2020.</a:t>
            </a:r>
            <a:endParaRPr lang="en-US"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7993D25-8045-EB32-C829-F1D146D36160}"/>
              </a:ext>
            </a:extLst>
          </p:cNvPr>
          <p:cNvSpPr txBox="1"/>
          <p:nvPr/>
        </p:nvSpPr>
        <p:spPr>
          <a:xfrm>
            <a:off x="1348530" y="1849475"/>
            <a:ext cx="9490046" cy="830997"/>
          </a:xfrm>
          <a:prstGeom prst="rect">
            <a:avLst/>
          </a:prstGeom>
          <a:noFill/>
        </p:spPr>
        <p:txBody>
          <a:bodyPr wrap="square">
            <a:spAutoFit/>
          </a:bodyPr>
          <a:lstStyle/>
          <a:p>
            <a:r>
              <a:rPr lang="en-US" sz="2000" b="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Fourth R</a:t>
            </a:r>
            <a:r>
              <a:rPr lang="en-US" sz="2000" b="1" dirty="0">
                <a:effectLst/>
                <a:latin typeface="Calibri" panose="020F0502020204030204" pitchFamily="34" charset="0"/>
                <a:ea typeface="Calibri" panose="020F0502020204030204" pitchFamily="34" charset="0"/>
              </a:rPr>
              <a:t> </a:t>
            </a:r>
            <a:r>
              <a:rPr lang="en-US" sz="2800" b="1" dirty="0">
                <a:effectLst/>
                <a:latin typeface="Calibri" panose="020F0502020204030204" pitchFamily="34" charset="0"/>
                <a:ea typeface="Calibri" panose="020F0502020204030204" pitchFamily="34" charset="0"/>
              </a:rPr>
              <a:t>– </a:t>
            </a:r>
            <a:r>
              <a:rPr lang="en-US" sz="2000" dirty="0">
                <a:solidFill>
                  <a:srgbClr val="000000"/>
                </a:solidFill>
                <a:effectLst/>
                <a:highlight>
                  <a:srgbClr val="FFFFFF"/>
                </a:highlight>
                <a:latin typeface="Calibri" panose="020F0502020204030204" pitchFamily="34" charset="0"/>
                <a:ea typeface="Calibri" panose="020F0502020204030204" pitchFamily="34" charset="0"/>
              </a:rPr>
              <a:t>The program focuses on building healthy relationships and decision-making skills through interactive teaching methods such as role play. </a:t>
            </a:r>
            <a:endParaRPr lang="en-US" sz="2000" dirty="0"/>
          </a:p>
        </p:txBody>
      </p:sp>
      <p:sp>
        <p:nvSpPr>
          <p:cNvPr id="11" name="TextBox 10">
            <a:extLst>
              <a:ext uri="{FF2B5EF4-FFF2-40B4-BE49-F238E27FC236}">
                <a16:creationId xmlns:a16="http://schemas.microsoft.com/office/drawing/2014/main" id="{39D0618A-B3A9-B9A5-65F5-1BFA96E8A0A6}"/>
              </a:ext>
            </a:extLst>
          </p:cNvPr>
          <p:cNvSpPr txBox="1"/>
          <p:nvPr/>
        </p:nvSpPr>
        <p:spPr>
          <a:xfrm>
            <a:off x="685801" y="3146477"/>
            <a:ext cx="6964958" cy="2062103"/>
          </a:xfrm>
          <a:prstGeom prst="rect">
            <a:avLst/>
          </a:prstGeom>
          <a:noFill/>
        </p:spPr>
        <p:txBody>
          <a:bodyPr wrap="square">
            <a:spAutoFit/>
          </a:bodyPr>
          <a:lstStyle/>
          <a:p>
            <a:r>
              <a:rPr lang="en-US" sz="24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ESEA Elementary and Secondary Education Act</a:t>
            </a:r>
          </a:p>
          <a:p>
            <a:endParaRPr lang="en-US" sz="2400" b="1" u="sng" dirty="0">
              <a:solidFill>
                <a:srgbClr val="0563C1"/>
              </a:solidFill>
              <a:latin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Migrant Education</a:t>
            </a: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Homeless Student Support</a:t>
            </a: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School Health and Safety</a:t>
            </a:r>
          </a:p>
          <a:p>
            <a:pPr marL="3429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School Improvement</a:t>
            </a:r>
            <a:endParaRPr lang="en-US" sz="2000" dirty="0"/>
          </a:p>
        </p:txBody>
      </p:sp>
    </p:spTree>
    <p:extLst>
      <p:ext uri="{BB962C8B-B14F-4D97-AF65-F5344CB8AC3E}">
        <p14:creationId xmlns:p14="http://schemas.microsoft.com/office/powerpoint/2010/main" val="8901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24B6-4923-1B14-D498-A21D7DE864EB}"/>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err="1"/>
              <a:t>Elearning</a:t>
            </a:r>
            <a:r>
              <a:rPr lang="en-US" dirty="0"/>
              <a:t> system description</a:t>
            </a:r>
          </a:p>
        </p:txBody>
      </p:sp>
      <p:sp>
        <p:nvSpPr>
          <p:cNvPr id="5" name="TextBox 4">
            <a:extLst>
              <a:ext uri="{FF2B5EF4-FFF2-40B4-BE49-F238E27FC236}">
                <a16:creationId xmlns:a16="http://schemas.microsoft.com/office/drawing/2014/main" id="{ADAEFDDB-69E2-0178-FF90-9E035BFE3D00}"/>
              </a:ext>
            </a:extLst>
          </p:cNvPr>
          <p:cNvSpPr txBox="1"/>
          <p:nvPr/>
        </p:nvSpPr>
        <p:spPr>
          <a:xfrm>
            <a:off x="864065" y="208950"/>
            <a:ext cx="3281668" cy="523220"/>
          </a:xfrm>
          <a:prstGeom prst="rect">
            <a:avLst/>
          </a:prstGeom>
          <a:noFill/>
        </p:spPr>
        <p:txBody>
          <a:bodyPr wrap="none" rtlCol="0">
            <a:spAutoFit/>
          </a:bodyPr>
          <a:lstStyle/>
          <a:p>
            <a:r>
              <a:rPr lang="en-US" sz="2800" b="1" dirty="0"/>
              <a:t>eLearning System</a:t>
            </a:r>
          </a:p>
        </p:txBody>
      </p:sp>
      <p:sp>
        <p:nvSpPr>
          <p:cNvPr id="3" name="TextBox 2">
            <a:extLst>
              <a:ext uri="{FF2B5EF4-FFF2-40B4-BE49-F238E27FC236}">
                <a16:creationId xmlns:a16="http://schemas.microsoft.com/office/drawing/2014/main" id="{0FD30F1D-C2B8-DA12-E69D-6F75B52A0534}"/>
              </a:ext>
            </a:extLst>
          </p:cNvPr>
          <p:cNvSpPr txBox="1"/>
          <p:nvPr/>
        </p:nvSpPr>
        <p:spPr>
          <a:xfrm>
            <a:off x="671118" y="750606"/>
            <a:ext cx="10603685" cy="5060424"/>
          </a:xfrm>
          <a:prstGeom prst="rect">
            <a:avLst/>
          </a:prstGeom>
          <a:noFill/>
        </p:spPr>
        <p:txBody>
          <a:bodyPr wrap="square">
            <a:spAutoFit/>
          </a:bodyPr>
          <a:lstStyle/>
          <a:p>
            <a:pPr marL="0" marR="0">
              <a:lnSpc>
                <a:spcPct val="107000"/>
              </a:lnSpc>
              <a:spcBef>
                <a:spcPts val="0"/>
              </a:spcBef>
              <a:spcAft>
                <a:spcPts val="800"/>
              </a:spcAft>
            </a:pPr>
            <a:r>
              <a:rPr lang="en-US" u="sng" dirty="0">
                <a:effectLst/>
                <a:latin typeface="Calibri" panose="020F0502020204030204" pitchFamily="34" charset="0"/>
                <a:ea typeface="Calibri" panose="020F0502020204030204" pitchFamily="34" charset="0"/>
                <a:cs typeface="Calibri" panose="020F0502020204030204" pitchFamily="34" charset="0"/>
              </a:rPr>
              <a:t>The Department of Education and Early Development has </a:t>
            </a:r>
            <a:r>
              <a:rPr lang="en-US" u="sng" dirty="0">
                <a:latin typeface="Calibri" panose="020F0502020204030204" pitchFamily="34" charset="0"/>
                <a:ea typeface="Calibri" panose="020F0502020204030204" pitchFamily="34" charset="0"/>
                <a:cs typeface="Calibri" panose="020F0502020204030204" pitchFamily="34" charset="0"/>
              </a:rPr>
              <a:t>83</a:t>
            </a:r>
            <a:r>
              <a:rPr lang="en-US" u="sng" dirty="0">
                <a:effectLst/>
                <a:latin typeface="Calibri" panose="020F0502020204030204" pitchFamily="34" charset="0"/>
                <a:ea typeface="Calibri" panose="020F0502020204030204" pitchFamily="34" charset="0"/>
                <a:cs typeface="Calibri" panose="020F0502020204030204" pitchFamily="34" charset="0"/>
              </a:rPr>
              <a:t> courses in the Department’s eLearning system for educators. </a:t>
            </a:r>
            <a:r>
              <a:rPr lang="en-US" u="sng"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a:t>
            </a:r>
            <a:endParaRPr lang="en-US"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u="sng" dirty="0">
                <a:effectLst/>
                <a:latin typeface="Calibri" panose="020F0502020204030204" pitchFamily="34" charset="0"/>
                <a:ea typeface="Calibri" panose="020F0502020204030204" pitchFamily="34" charset="0"/>
                <a:cs typeface="Times New Roman" panose="02020603050405020304" pitchFamily="18" charset="0"/>
              </a:rPr>
              <a:t>Categories				</a:t>
            </a:r>
            <a:r>
              <a:rPr lang="en-US"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Number of Courses   </a:t>
            </a:r>
            <a:r>
              <a:rPr lang="en-US" b="1"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b="1" u="sng"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Courses</a:t>
            </a:r>
            <a:r>
              <a:rPr lang="en-US" b="1"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Completed as of 11-2023</a:t>
            </a:r>
            <a:endParaRPr lang="en-US"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Assessment					</a:t>
            </a:r>
            <a:r>
              <a:rPr lang="en-US"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2</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Child Nutrition					</a:t>
            </a:r>
            <a:r>
              <a:rPr lang="en-US"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Healthy and Safety					</a:t>
            </a:r>
            <a:r>
              <a:rPr lang="en-US"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18</a:t>
            </a:r>
          </a:p>
          <a:p>
            <a:pPr marL="0" marR="0">
              <a:lnSpc>
                <a:spcPct val="107000"/>
              </a:lnSpc>
              <a:spcBef>
                <a:spcPts val="0"/>
              </a:spcBef>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	Related to Substance Misuse			</a:t>
            </a:r>
            <a:r>
              <a:rPr lang="en-US"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3</a:t>
            </a:r>
            <a:r>
              <a:rPr lang="en-US" u="sng" dirty="0">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1,363</a:t>
            </a:r>
            <a:endParaRPr lang="en-US"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Mandatory Training for Teacher Certification		 </a:t>
            </a:r>
            <a:r>
              <a:rPr lang="en-US"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7</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Reading						</a:t>
            </a:r>
            <a:r>
              <a:rPr lang="en-US"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1</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Special Education					</a:t>
            </a:r>
            <a:r>
              <a:rPr lang="en-US"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20</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Suicide Awareness					 </a:t>
            </a:r>
            <a:r>
              <a:rPr lang="en-US"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4</a:t>
            </a:r>
            <a:r>
              <a:rPr lang="en-US" u="sng" dirty="0">
                <a:effectLst/>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57,267</a:t>
            </a:r>
            <a:endParaRPr lang="en-US"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u="sng" dirty="0">
                <a:effectLst/>
                <a:latin typeface="Calibri" panose="020F0502020204030204" pitchFamily="34" charset="0"/>
                <a:ea typeface="Calibri" panose="020F0502020204030204" pitchFamily="34" charset="0"/>
                <a:cs typeface="Times New Roman" panose="02020603050405020304" pitchFamily="18" charset="0"/>
              </a:rPr>
              <a:t>Trauma-Engaged Schools				</a:t>
            </a:r>
            <a:r>
              <a:rPr lang="en-US"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13</a:t>
            </a:r>
            <a:r>
              <a:rPr lang="en-US" u="sng" dirty="0">
                <a:effectLst/>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18,610</a:t>
            </a:r>
          </a:p>
          <a:p>
            <a:pPr marL="0" marR="0">
              <a:lnSpc>
                <a:spcPct val="107000"/>
              </a:lnSpc>
              <a:spcBef>
                <a:spcPts val="0"/>
              </a:spcBef>
              <a:spcAft>
                <a:spcPts val="800"/>
              </a:spcAft>
            </a:pPr>
            <a:r>
              <a:rPr lang="en-US" u="sng" dirty="0">
                <a:latin typeface="Calibri" panose="020F0502020204030204" pitchFamily="34" charset="0"/>
                <a:ea typeface="Calibri" panose="020F0502020204030204" pitchFamily="34" charset="0"/>
                <a:cs typeface="Times New Roman" panose="02020603050405020304" pitchFamily="18" charset="0"/>
              </a:rPr>
              <a:t>Other Mandatory Courses				</a:t>
            </a:r>
            <a:r>
              <a:rPr lang="en-US" u="sng" dirty="0">
                <a:solidFill>
                  <a:srgbClr val="C00000"/>
                </a:solidFill>
                <a:latin typeface="Calibri" panose="020F0502020204030204" pitchFamily="34" charset="0"/>
                <a:ea typeface="Calibri" panose="020F0502020204030204" pitchFamily="34" charset="0"/>
                <a:cs typeface="Times New Roman" panose="02020603050405020304" pitchFamily="18" charset="0"/>
              </a:rPr>
              <a:t>3</a:t>
            </a:r>
            <a:r>
              <a:rPr lang="en-US" u="sng" dirty="0">
                <a:latin typeface="Calibri" panose="020F0502020204030204" pitchFamily="34" charset="0"/>
                <a:ea typeface="Calibri" panose="020F0502020204030204" pitchFamily="34" charset="0"/>
                <a:cs typeface="Times New Roman" panose="02020603050405020304" pitchFamily="18" charset="0"/>
              </a:rPr>
              <a:t>		</a:t>
            </a:r>
            <a:r>
              <a:rPr lang="en-US" u="sng" dirty="0">
                <a:solidFill>
                  <a:srgbClr val="7030A0"/>
                </a:solidFill>
                <a:latin typeface="Calibri" panose="020F0502020204030204" pitchFamily="34" charset="0"/>
                <a:ea typeface="Calibri" panose="020F0502020204030204" pitchFamily="34" charset="0"/>
                <a:cs typeface="Times New Roman" panose="02020603050405020304" pitchFamily="18" charset="0"/>
              </a:rPr>
              <a:t>105,489</a:t>
            </a:r>
            <a:endParaRPr lang="en-US"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DA073A9-46E0-2F6C-EE28-2DC6C9E40CB6}"/>
              </a:ext>
            </a:extLst>
          </p:cNvPr>
          <p:cNvSpPr txBox="1"/>
          <p:nvPr/>
        </p:nvSpPr>
        <p:spPr>
          <a:xfrm>
            <a:off x="1635851" y="6082018"/>
            <a:ext cx="4553491" cy="369332"/>
          </a:xfrm>
          <a:prstGeom prst="rect">
            <a:avLst/>
          </a:prstGeom>
          <a:noFill/>
        </p:spPr>
        <p:txBody>
          <a:bodyPr wrap="none" rtlCol="0">
            <a:spAutoFit/>
          </a:bodyPr>
          <a:lstStyle/>
          <a:p>
            <a:r>
              <a:rPr lang="en-US" dirty="0">
                <a:solidFill>
                  <a:srgbClr val="00B050"/>
                </a:solidFill>
              </a:rPr>
              <a:t>* Duplicates courses in different categories</a:t>
            </a:r>
          </a:p>
        </p:txBody>
      </p:sp>
    </p:spTree>
    <p:extLst>
      <p:ext uri="{BB962C8B-B14F-4D97-AF65-F5344CB8AC3E}">
        <p14:creationId xmlns:p14="http://schemas.microsoft.com/office/powerpoint/2010/main" val="318435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B96D6-8859-B02B-F985-CA22B8323214}"/>
              </a:ext>
            </a:extLst>
          </p:cNvPr>
          <p:cNvSpPr>
            <a:spLocks noGrp="1"/>
          </p:cNvSpPr>
          <p:nvPr>
            <p:ph type="ctrTitle"/>
          </p:nvPr>
        </p:nvSpPr>
        <p:spPr>
          <a:xfrm>
            <a:off x="545219" y="654343"/>
            <a:ext cx="6581775" cy="1094247"/>
          </a:xfrm>
        </p:spPr>
        <p:txBody>
          <a:bodyPr/>
          <a:lstStyle/>
          <a:p>
            <a:r>
              <a:rPr lang="en-US"/>
              <a:t>Agenda</a:t>
            </a:r>
          </a:p>
        </p:txBody>
      </p:sp>
      <p:sp>
        <p:nvSpPr>
          <p:cNvPr id="3" name="TextBox 2">
            <a:extLst>
              <a:ext uri="{FF2B5EF4-FFF2-40B4-BE49-F238E27FC236}">
                <a16:creationId xmlns:a16="http://schemas.microsoft.com/office/drawing/2014/main" id="{F9907D3B-3D0B-099B-1473-9B46631A3707}"/>
              </a:ext>
            </a:extLst>
          </p:cNvPr>
          <p:cNvSpPr txBox="1"/>
          <p:nvPr/>
        </p:nvSpPr>
        <p:spPr>
          <a:xfrm>
            <a:off x="1291665" y="2006094"/>
            <a:ext cx="6192253" cy="3652795"/>
          </a:xfrm>
          <a:prstGeom prst="rect">
            <a:avLst/>
          </a:prstGeom>
          <a:noFill/>
        </p:spPr>
        <p:txBody>
          <a:bodyPr wrap="square" lIns="60960" tIns="30480" rIns="60960" bIns="30480" rtlCol="0" anchor="t">
            <a:spAutoFit/>
          </a:bodyPr>
          <a:lstStyle/>
          <a:p>
            <a:pPr marL="381019" indent="-381019" defTabSz="609630">
              <a:spcBef>
                <a:spcPts val="400"/>
              </a:spcBef>
              <a:buFont typeface="Wingdings" panose="05000000000000000000" pitchFamily="2" charset="2"/>
              <a:buChar char="v"/>
            </a:pPr>
            <a:r>
              <a:rPr lang="en-US" sz="2667">
                <a:solidFill>
                  <a:srgbClr val="0F5DA1"/>
                </a:solidFill>
                <a:latin typeface="Poppins"/>
                <a:cs typeface="Poppins"/>
              </a:rPr>
              <a:t>Welcome </a:t>
            </a:r>
            <a:endParaRPr lang="en-US" sz="2667">
              <a:solidFill>
                <a:srgbClr val="0F5DA1"/>
              </a:solidFill>
              <a:latin typeface="Poppins" panose="00000500000000000000" pitchFamily="2" charset="0"/>
              <a:cs typeface="Poppins" panose="00000500000000000000" pitchFamily="2" charset="0"/>
            </a:endParaRPr>
          </a:p>
          <a:p>
            <a:pPr marL="381019" indent="-381019" defTabSz="609630">
              <a:spcBef>
                <a:spcPts val="400"/>
              </a:spcBef>
              <a:buFont typeface="Wingdings" panose="05000000000000000000" pitchFamily="2" charset="2"/>
              <a:buChar char="v"/>
            </a:pPr>
            <a:r>
              <a:rPr lang="en-US" sz="2667">
                <a:solidFill>
                  <a:srgbClr val="0F5DA1"/>
                </a:solidFill>
                <a:latin typeface="Poppins"/>
                <a:cs typeface="Poppins"/>
              </a:rPr>
              <a:t>DOH update</a:t>
            </a:r>
          </a:p>
          <a:p>
            <a:pPr marL="381019" indent="-381019" defTabSz="609630">
              <a:spcBef>
                <a:spcPts val="400"/>
              </a:spcBef>
              <a:buFont typeface="Wingdings" panose="05000000000000000000" pitchFamily="2" charset="2"/>
              <a:buChar char="v"/>
            </a:pPr>
            <a:r>
              <a:rPr lang="en-US" sz="2667">
                <a:solidFill>
                  <a:srgbClr val="0F5DA1"/>
                </a:solidFill>
                <a:latin typeface="Poppins"/>
                <a:cs typeface="Poppins"/>
              </a:rPr>
              <a:t>DEED presentation</a:t>
            </a:r>
          </a:p>
          <a:p>
            <a:pPr marL="685834" lvl="1" indent="-381019" defTabSz="609630">
              <a:spcBef>
                <a:spcPts val="400"/>
              </a:spcBef>
              <a:buFont typeface="Wingdings" panose="05000000000000000000" pitchFamily="2" charset="2"/>
              <a:buChar char="v"/>
            </a:pPr>
            <a:r>
              <a:rPr lang="en-US" sz="2667">
                <a:solidFill>
                  <a:srgbClr val="0F5DA1"/>
                </a:solidFill>
                <a:latin typeface="Poppins"/>
                <a:cs typeface="Poppins"/>
              </a:rPr>
              <a:t>DEED Q&amp;A</a:t>
            </a:r>
          </a:p>
          <a:p>
            <a:pPr marL="381019" indent="-381019" defTabSz="609630">
              <a:spcBef>
                <a:spcPts val="400"/>
              </a:spcBef>
              <a:buFont typeface="Wingdings" panose="05000000000000000000" pitchFamily="2" charset="2"/>
              <a:buChar char="v"/>
            </a:pPr>
            <a:r>
              <a:rPr lang="en-US" sz="2667">
                <a:solidFill>
                  <a:srgbClr val="0F5DA1"/>
                </a:solidFill>
                <a:latin typeface="Poppins"/>
                <a:cs typeface="Poppins"/>
              </a:rPr>
              <a:t>Anchorage School District SHARS Presentation</a:t>
            </a:r>
          </a:p>
          <a:p>
            <a:pPr marL="685834" lvl="1" indent="-381019" defTabSz="609630">
              <a:spcBef>
                <a:spcPts val="400"/>
              </a:spcBef>
              <a:buFont typeface="Wingdings" panose="05000000000000000000" pitchFamily="2" charset="2"/>
              <a:buChar char="v"/>
            </a:pPr>
            <a:r>
              <a:rPr lang="en-US" sz="2667">
                <a:solidFill>
                  <a:srgbClr val="0F5DA1"/>
                </a:solidFill>
                <a:latin typeface="Poppins"/>
                <a:cs typeface="Poppins"/>
              </a:rPr>
              <a:t>ASD Q&amp;A</a:t>
            </a:r>
          </a:p>
          <a:p>
            <a:pPr defTabSz="609630">
              <a:spcBef>
                <a:spcPts val="400"/>
              </a:spcBef>
            </a:pPr>
            <a:endParaRPr lang="en-US" sz="2667">
              <a:solidFill>
                <a:srgbClr val="0F5DA1"/>
              </a:solidFill>
              <a:latin typeface="Poppins"/>
              <a:cs typeface="Poppins"/>
            </a:endParaRPr>
          </a:p>
        </p:txBody>
      </p:sp>
    </p:spTree>
    <p:extLst>
      <p:ext uri="{BB962C8B-B14F-4D97-AF65-F5344CB8AC3E}">
        <p14:creationId xmlns:p14="http://schemas.microsoft.com/office/powerpoint/2010/main" val="1164807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12F8-810E-B8CC-E824-9443B78CCB20}"/>
              </a:ext>
            </a:extLst>
          </p:cNvPr>
          <p:cNvSpPr>
            <a:spLocks noGrp="1"/>
          </p:cNvSpPr>
          <p:nvPr>
            <p:ph type="title"/>
          </p:nvPr>
        </p:nvSpPr>
        <p:spPr/>
        <p:txBody>
          <a:bodyPr>
            <a:normAutofit/>
          </a:bodyPr>
          <a:lstStyle/>
          <a:p>
            <a:r>
              <a:rPr lang="en-US" dirty="0"/>
              <a:t>Trauma-Engaged Schools</a:t>
            </a:r>
          </a:p>
        </p:txBody>
      </p:sp>
      <p:pic>
        <p:nvPicPr>
          <p:cNvPr id="5" name="Picture 4">
            <a:extLst>
              <a:ext uri="{FF2B5EF4-FFF2-40B4-BE49-F238E27FC236}">
                <a16:creationId xmlns:a16="http://schemas.microsoft.com/office/drawing/2014/main" id="{8E037211-C53B-28F3-3F27-DDE4FAAE58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81399" y="1867205"/>
            <a:ext cx="8943975" cy="2486025"/>
          </a:xfrm>
          <a:prstGeom prst="rect">
            <a:avLst/>
          </a:prstGeom>
        </p:spPr>
      </p:pic>
      <p:sp>
        <p:nvSpPr>
          <p:cNvPr id="7" name="TextBox 6">
            <a:extLst>
              <a:ext uri="{FF2B5EF4-FFF2-40B4-BE49-F238E27FC236}">
                <a16:creationId xmlns:a16="http://schemas.microsoft.com/office/drawing/2014/main" id="{88FFBF96-F064-E37F-9FAF-BB52DACE3E5D}"/>
              </a:ext>
            </a:extLst>
          </p:cNvPr>
          <p:cNvSpPr txBox="1"/>
          <p:nvPr/>
        </p:nvSpPr>
        <p:spPr>
          <a:xfrm>
            <a:off x="1264641" y="5775631"/>
            <a:ext cx="10253444" cy="369332"/>
          </a:xfrm>
          <a:prstGeom prst="rect">
            <a:avLst/>
          </a:prstGeom>
          <a:noFill/>
        </p:spPr>
        <p:txBody>
          <a:bodyPr wrap="square">
            <a:spAutoFit/>
          </a:bodyPr>
          <a:lstStyle/>
          <a:p>
            <a:r>
              <a:rPr lang="en-US" dirty="0">
                <a:hlinkClick r:id="rId4"/>
              </a:rPr>
              <a:t>https://education.alaska.gov/apps/traumawebtoolkit/new-framework-page.html</a:t>
            </a:r>
            <a:r>
              <a:rPr lang="en-US" dirty="0"/>
              <a:t> </a:t>
            </a:r>
          </a:p>
        </p:txBody>
      </p:sp>
      <p:sp>
        <p:nvSpPr>
          <p:cNvPr id="3" name="TextBox 2">
            <a:extLst>
              <a:ext uri="{FF2B5EF4-FFF2-40B4-BE49-F238E27FC236}">
                <a16:creationId xmlns:a16="http://schemas.microsoft.com/office/drawing/2014/main" id="{0BB23233-D88B-711F-6844-F3E31944ECF0}"/>
              </a:ext>
            </a:extLst>
          </p:cNvPr>
          <p:cNvSpPr txBox="1"/>
          <p:nvPr/>
        </p:nvSpPr>
        <p:spPr>
          <a:xfrm>
            <a:off x="1264641" y="5125674"/>
            <a:ext cx="3531736" cy="369332"/>
          </a:xfrm>
          <a:prstGeom prst="rect">
            <a:avLst/>
          </a:prstGeom>
          <a:noFill/>
        </p:spPr>
        <p:txBody>
          <a:bodyPr wrap="none" rtlCol="0">
            <a:spAutoFit/>
          </a:bodyPr>
          <a:lstStyle/>
          <a:p>
            <a:r>
              <a:rPr lang="en-US" dirty="0"/>
              <a:t>Developed with multiple partners</a:t>
            </a:r>
          </a:p>
        </p:txBody>
      </p:sp>
    </p:spTree>
    <p:extLst>
      <p:ext uri="{BB962C8B-B14F-4D97-AF65-F5344CB8AC3E}">
        <p14:creationId xmlns:p14="http://schemas.microsoft.com/office/powerpoint/2010/main" val="323187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95C10E-46F4-D613-6D0B-816E5BFBA6FD}"/>
              </a:ext>
            </a:extLst>
          </p:cNvPr>
          <p:cNvSpPr>
            <a:spLocks noGrp="1"/>
          </p:cNvSpPr>
          <p:nvPr>
            <p:ph type="title"/>
          </p:nvPr>
        </p:nvSpPr>
        <p:spPr>
          <a:xfrm>
            <a:off x="838200" y="365125"/>
            <a:ext cx="10515600" cy="1325563"/>
          </a:xfrm>
        </p:spPr>
        <p:txBody>
          <a:bodyPr>
            <a:normAutofit/>
          </a:bodyPr>
          <a:lstStyle/>
          <a:p>
            <a:r>
              <a:rPr lang="en-US" dirty="0"/>
              <a:t>Trauma-Engaged Schools </a:t>
            </a:r>
            <a:r>
              <a:rPr lang="en-US" sz="1800" dirty="0"/>
              <a:t>– Education Innovation and Research</a:t>
            </a:r>
            <a:endParaRPr lang="en-US" dirty="0"/>
          </a:p>
        </p:txBody>
      </p:sp>
      <p:sp>
        <p:nvSpPr>
          <p:cNvPr id="3" name="Text Placeholder 2">
            <a:extLst>
              <a:ext uri="{FF2B5EF4-FFF2-40B4-BE49-F238E27FC236}">
                <a16:creationId xmlns:a16="http://schemas.microsoft.com/office/drawing/2014/main" id="{036422AF-ED3E-2AB7-B930-F1870EC2CF59}"/>
              </a:ext>
            </a:extLst>
          </p:cNvPr>
          <p:cNvSpPr>
            <a:spLocks noGrp="1"/>
          </p:cNvSpPr>
          <p:nvPr>
            <p:ph type="body" idx="1"/>
          </p:nvPr>
        </p:nvSpPr>
        <p:spPr/>
        <p:txBody>
          <a:bodyPr/>
          <a:lstStyle/>
          <a:p>
            <a:r>
              <a:rPr lang="en-US" sz="2800" b="1" dirty="0">
                <a:effectLst/>
                <a:latin typeface="Calibri" panose="020F0502020204030204" pitchFamily="34" charset="0"/>
                <a:ea typeface="Calibri" panose="020F0502020204030204" pitchFamily="34" charset="0"/>
                <a:cs typeface="Calibri" panose="020F0502020204030204" pitchFamily="34" charset="0"/>
              </a:rPr>
              <a:t>Trauma-Engaged School Technical Assistance – NW Regional Education Laboratory</a:t>
            </a:r>
          </a:p>
          <a:p>
            <a:pPr lvl="1"/>
            <a:r>
              <a:rPr lang="en-US" sz="1600" b="0" i="0" dirty="0">
                <a:solidFill>
                  <a:srgbClr val="03254D"/>
                </a:solidFill>
                <a:effectLst/>
                <a:highlight>
                  <a:srgbClr val="FFFFFF"/>
                </a:highlight>
                <a:latin typeface="Roboto" panose="02000000000000000000" pitchFamily="2" charset="0"/>
              </a:rPr>
              <a:t>In 2022, REL Northwest launched the </a:t>
            </a:r>
            <a:r>
              <a:rPr lang="en-US" sz="1600" b="0" i="0" u="sng" dirty="0">
                <a:solidFill>
                  <a:srgbClr val="0456B4"/>
                </a:solidFill>
                <a:effectLst/>
                <a:highlight>
                  <a:srgbClr val="FFFFFF"/>
                </a:highlight>
                <a:latin typeface="Roboto" panose="02000000000000000000" pitchFamily="2" charset="0"/>
                <a:hlinkClick r:id="rId2"/>
              </a:rPr>
              <a:t>Alaska Trauma-Engaged Schools Partnership</a:t>
            </a:r>
            <a:r>
              <a:rPr lang="en-US" sz="1600" b="0" i="0" dirty="0">
                <a:solidFill>
                  <a:srgbClr val="03254D"/>
                </a:solidFill>
                <a:effectLst/>
                <a:highlight>
                  <a:srgbClr val="FFFFFF"/>
                </a:highlight>
                <a:latin typeface="Roboto" panose="02000000000000000000" pitchFamily="2" charset="0"/>
              </a:rPr>
              <a:t> with AK DEED as well as representatives from the Alaska Department of Health and Social Services, Alaska Mental Health Trust, Association of Alaska School Boards and the University of Alaska Anchorage. The partnership will conduct research to understand how schools and districts are implementing recommendations from the Transforming Schools Framework and to identify additional supports that would improve the uptake of trauma-engaged best practices.</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r>
              <a:rPr lang="en-US" sz="2800" b="1" dirty="0">
                <a:latin typeface="Calibri" panose="020F0502020204030204" pitchFamily="34" charset="0"/>
                <a:ea typeface="Calibri" panose="020F0502020204030204" pitchFamily="34" charset="0"/>
                <a:cs typeface="Calibri" panose="020F0502020204030204" pitchFamily="34" charset="0"/>
              </a:rPr>
              <a:t>Project Transform – Association of Alaska School Boards</a:t>
            </a:r>
          </a:p>
          <a:p>
            <a:pPr lvl="1"/>
            <a:r>
              <a:rPr lang="en-US" sz="1600" b="0" i="0" dirty="0">
                <a:solidFill>
                  <a:srgbClr val="111111"/>
                </a:solidFill>
                <a:effectLst/>
                <a:highlight>
                  <a:srgbClr val="FFFFFF"/>
                </a:highlight>
                <a:latin typeface="Average Sans"/>
              </a:rPr>
              <a:t>Project Transform supports schools to use a trauma-engaged approach through incentivized, ongoing professional development for all staff, school-based trauma-engaged teams, and support and guidance from AASB and DEED. Three cohorts of schools will participate in project activities for 2-year periods. This project is funded through a 5-year grant awarded to AASB through the US Department of Education’s EIR grant program and the Alaska Mental Health Trust Authority.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Tree>
    <p:extLst>
      <p:ext uri="{BB962C8B-B14F-4D97-AF65-F5344CB8AC3E}">
        <p14:creationId xmlns:p14="http://schemas.microsoft.com/office/powerpoint/2010/main" val="1966442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CFF78-3232-566F-A6AD-5D936F3A5F4A}"/>
            </a:ext>
          </a:extLst>
        </p:cNvPr>
        <p:cNvGrpSpPr/>
        <p:nvPr/>
      </p:nvGrpSpPr>
      <p:grpSpPr>
        <a:xfrm>
          <a:off x="0" y="0"/>
          <a:ext cx="0" cy="0"/>
          <a:chOff x="0" y="0"/>
          <a:chExt cx="0" cy="0"/>
        </a:xfrm>
      </p:grpSpPr>
      <p:sp>
        <p:nvSpPr>
          <p:cNvPr id="6" name="Google Shape;267;p6">
            <a:extLst>
              <a:ext uri="{FF2B5EF4-FFF2-40B4-BE49-F238E27FC236}">
                <a16:creationId xmlns:a16="http://schemas.microsoft.com/office/drawing/2014/main" id="{190B8694-B133-849E-98C6-D8616ABE9C75}"/>
              </a:ext>
            </a:extLst>
          </p:cNvPr>
          <p:cNvSpPr txBox="1">
            <a:spLocks/>
          </p:cNvSpPr>
          <p:nvPr/>
        </p:nvSpPr>
        <p:spPr>
          <a:xfrm>
            <a:off x="1068764" y="-90103"/>
            <a:ext cx="10054471" cy="1113560"/>
          </a:xfrm>
          <a:prstGeom prst="rect">
            <a:avLst/>
          </a:prstGeom>
          <a:noFill/>
          <a:ln>
            <a:noFill/>
          </a:ln>
        </p:spPr>
        <p:txBody>
          <a:bodyPr spcFirstLastPara="1" vert="horz" wrap="square" lIns="91413" tIns="45694" rIns="91413" bIns="45694" rtlCol="0" anchor="ctr" anchorCtr="0">
            <a:normAutofit/>
          </a:bodyPr>
          <a:lstStyle>
            <a:lvl1pPr algn="l" defTabSz="914217" rtl="0" eaLnBrk="1" latinLnBrk="0" hangingPunct="1">
              <a:lnSpc>
                <a:spcPct val="90000"/>
              </a:lnSpc>
              <a:spcBef>
                <a:spcPct val="0"/>
              </a:spcBef>
              <a:buNone/>
              <a:defRPr sz="4399" b="1" kern="1200">
                <a:solidFill>
                  <a:srgbClr val="194A6B"/>
                </a:solidFill>
                <a:latin typeface="+mn-lt"/>
                <a:ea typeface="+mj-ea"/>
                <a:cs typeface="+mj-cs"/>
              </a:defRPr>
            </a:lvl1pPr>
          </a:lstStyle>
          <a:p>
            <a:pPr marL="0" marR="0" lvl="0" indent="0" algn="l" defTabSz="914217" rtl="0" eaLnBrk="1" fontAlgn="auto" latinLnBrk="0" hangingPunct="1">
              <a:lnSpc>
                <a:spcPct val="90000"/>
              </a:lnSpc>
              <a:spcBef>
                <a:spcPts val="0"/>
              </a:spcBef>
              <a:spcAft>
                <a:spcPts val="0"/>
              </a:spcAft>
              <a:buClr>
                <a:srgbClr val="194A6B"/>
              </a:buClr>
              <a:buSzPts val="4400"/>
              <a:buFontTx/>
              <a:buNone/>
              <a:tabLst/>
              <a:defRPr/>
            </a:pPr>
            <a:r>
              <a:rPr kumimoji="0" lang="en-US" sz="4399" b="1" i="0" u="none" strike="noStrike" kern="1200" cap="none" spc="0" normalizeH="0" baseline="0" noProof="0">
                <a:ln>
                  <a:noFill/>
                </a:ln>
                <a:solidFill>
                  <a:srgbClr val="194A6B"/>
                </a:solidFill>
                <a:effectLst/>
                <a:uLnTx/>
                <a:uFillTx/>
                <a:latin typeface="Calibri" panose="020F0502020204030204"/>
                <a:ea typeface="+mj-ea"/>
                <a:cs typeface="+mj-cs"/>
              </a:rPr>
              <a:t>History of MH Supports in Alaska Schools</a:t>
            </a:r>
          </a:p>
        </p:txBody>
      </p:sp>
      <p:pic>
        <p:nvPicPr>
          <p:cNvPr id="1026" name="x_Picture 2">
            <a:extLst>
              <a:ext uri="{FF2B5EF4-FFF2-40B4-BE49-F238E27FC236}">
                <a16:creationId xmlns:a16="http://schemas.microsoft.com/office/drawing/2014/main" id="{17633762-06D2-6C1A-F214-C9CB77CEA9D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767" y="1182847"/>
            <a:ext cx="10781705" cy="464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71C2461-D602-955E-38D5-0391F9CEC9A3}"/>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History of Mental Health supports in Alaska Schools</a:t>
            </a:r>
          </a:p>
        </p:txBody>
      </p:sp>
    </p:spTree>
    <p:extLst>
      <p:ext uri="{BB962C8B-B14F-4D97-AF65-F5344CB8AC3E}">
        <p14:creationId xmlns:p14="http://schemas.microsoft.com/office/powerpoint/2010/main" val="648132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C9063-15EE-9BF9-693A-CCAF32FB9CCF}"/>
              </a:ext>
            </a:extLst>
          </p:cNvPr>
          <p:cNvSpPr>
            <a:spLocks noGrp="1"/>
          </p:cNvSpPr>
          <p:nvPr>
            <p:ph type="title"/>
          </p:nvPr>
        </p:nvSpPr>
        <p:spPr>
          <a:xfrm>
            <a:off x="635000" y="152689"/>
            <a:ext cx="8675255" cy="1325563"/>
          </a:xfrm>
        </p:spPr>
        <p:txBody>
          <a:bodyPr>
            <a:normAutofit/>
          </a:bodyPr>
          <a:lstStyle/>
          <a:p>
            <a:pPr algn="ctr"/>
            <a:r>
              <a:rPr lang="en-US" sz="5400" b="1" dirty="0">
                <a:solidFill>
                  <a:schemeClr val="tx1"/>
                </a:solidFill>
                <a:effectLst/>
                <a:latin typeface="Helvetica" panose="020B0604020202020204" pitchFamily="34" charset="0"/>
                <a:ea typeface="Times New Roman" panose="02020603050405020304" pitchFamily="18" charset="0"/>
                <a:cs typeface="Calibri" panose="020F0502020204030204" pitchFamily="34" charset="0"/>
              </a:rPr>
              <a:t>Finding Our Anchors</a:t>
            </a:r>
            <a:endParaRPr lang="en-US" sz="11500" dirty="0">
              <a:solidFill>
                <a:schemeClr val="tx1"/>
              </a:solidFill>
            </a:endParaRPr>
          </a:p>
        </p:txBody>
      </p:sp>
      <p:pic>
        <p:nvPicPr>
          <p:cNvPr id="5" name="Picture 4">
            <a:extLst>
              <a:ext uri="{FF2B5EF4-FFF2-40B4-BE49-F238E27FC236}">
                <a16:creationId xmlns:a16="http://schemas.microsoft.com/office/drawing/2014/main" id="{8C1D12D6-7026-1DBA-7CB0-6F8AB75ABFA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090020" y="2918692"/>
            <a:ext cx="1986263" cy="1990436"/>
          </a:xfrm>
          <a:prstGeom prst="rect">
            <a:avLst/>
          </a:prstGeom>
        </p:spPr>
      </p:pic>
      <p:pic>
        <p:nvPicPr>
          <p:cNvPr id="7" name="Picture 6">
            <a:extLst>
              <a:ext uri="{FF2B5EF4-FFF2-40B4-BE49-F238E27FC236}">
                <a16:creationId xmlns:a16="http://schemas.microsoft.com/office/drawing/2014/main" id="{9738E2DD-D2A5-C6A1-6F44-F06D8E78E98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5709" y="1661551"/>
            <a:ext cx="9146923" cy="4637650"/>
          </a:xfrm>
          <a:prstGeom prst="rect">
            <a:avLst/>
          </a:prstGeom>
          <a:ln w="25400">
            <a:solidFill>
              <a:schemeClr val="accent1"/>
            </a:solidFill>
          </a:ln>
        </p:spPr>
      </p:pic>
    </p:spTree>
    <p:extLst>
      <p:ext uri="{BB962C8B-B14F-4D97-AF65-F5344CB8AC3E}">
        <p14:creationId xmlns:p14="http://schemas.microsoft.com/office/powerpoint/2010/main" val="2900449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833;p14">
            <a:extLst>
              <a:ext uri="{FF2B5EF4-FFF2-40B4-BE49-F238E27FC236}">
                <a16:creationId xmlns:a16="http://schemas.microsoft.com/office/drawing/2014/main" id="{4627A660-D86F-C409-5D18-644F79E9097D}"/>
              </a:ext>
              <a:ext uri="{C183D7F6-B498-43B3-948B-1728B52AA6E4}">
                <adec:decorative xmlns:adec="http://schemas.microsoft.com/office/drawing/2017/decorative" val="1"/>
              </a:ext>
            </a:extLst>
          </p:cNvPr>
          <p:cNvPicPr preferRelativeResize="0">
            <a:picLocks noGrp="1"/>
          </p:cNvPicPr>
          <p:nvPr>
            <p:ph type="body" idx="1"/>
          </p:nvPr>
        </p:nvPicPr>
        <p:blipFill rotWithShape="1">
          <a:blip r:embed="rId2">
            <a:alphaModFix/>
          </a:blip>
          <a:srcRect/>
          <a:stretch/>
        </p:blipFill>
        <p:spPr>
          <a:xfrm>
            <a:off x="838200" y="945515"/>
            <a:ext cx="5753100" cy="5547360"/>
          </a:xfrm>
          <a:prstGeom prst="rect">
            <a:avLst/>
          </a:prstGeom>
          <a:noFill/>
          <a:ln>
            <a:noFill/>
          </a:ln>
        </p:spPr>
      </p:pic>
      <p:pic>
        <p:nvPicPr>
          <p:cNvPr id="10" name="Google Shape;834;p14">
            <a:extLst>
              <a:ext uri="{FF2B5EF4-FFF2-40B4-BE49-F238E27FC236}">
                <a16:creationId xmlns:a16="http://schemas.microsoft.com/office/drawing/2014/main" id="{F206E933-9D56-BF14-C801-39FCEE8ABEB9}"/>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934200" y="887061"/>
            <a:ext cx="4309110" cy="4279299"/>
          </a:xfrm>
          <a:prstGeom prst="rect">
            <a:avLst/>
          </a:prstGeom>
          <a:noFill/>
          <a:ln>
            <a:noFill/>
          </a:ln>
        </p:spPr>
      </p:pic>
      <p:sp>
        <p:nvSpPr>
          <p:cNvPr id="2" name="Title 1">
            <a:extLst>
              <a:ext uri="{FF2B5EF4-FFF2-40B4-BE49-F238E27FC236}">
                <a16:creationId xmlns:a16="http://schemas.microsoft.com/office/drawing/2014/main" id="{1D3F53E1-5F83-894A-0CF5-358CECB35631}"/>
              </a:ext>
            </a:extLst>
          </p:cNvPr>
          <p:cNvSpPr>
            <a:spLocks noGrp="1"/>
          </p:cNvSpPr>
          <p:nvPr>
            <p:ph type="title"/>
          </p:nvPr>
        </p:nvSpPr>
        <p:spPr>
          <a:xfrm>
            <a:off x="838200" y="-1325563"/>
            <a:ext cx="10515600" cy="1325563"/>
          </a:xfrm>
        </p:spPr>
        <p:txBody>
          <a:bodyPr spcFirstLastPara="1" wrap="square" lIns="91425" tIns="45700" rIns="91425" bIns="45700" anchor="b" anchorCtr="0">
            <a:normAutofit/>
          </a:bodyPr>
          <a:lstStyle/>
          <a:p>
            <a:r>
              <a:rPr lang="en-US" dirty="0"/>
              <a:t>Thank you</a:t>
            </a:r>
          </a:p>
        </p:txBody>
      </p:sp>
    </p:spTree>
    <p:extLst>
      <p:ext uri="{BB962C8B-B14F-4D97-AF65-F5344CB8AC3E}">
        <p14:creationId xmlns:p14="http://schemas.microsoft.com/office/powerpoint/2010/main" val="222767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D4841-5A14-0CFC-6419-7BEB7AB64C27}"/>
              </a:ext>
            </a:extLst>
          </p:cNvPr>
          <p:cNvSpPr>
            <a:spLocks noGrp="1"/>
          </p:cNvSpPr>
          <p:nvPr>
            <p:ph type="title"/>
          </p:nvPr>
        </p:nvSpPr>
        <p:spPr/>
        <p:txBody>
          <a:bodyPr/>
          <a:lstStyle/>
          <a:p>
            <a:r>
              <a:rPr lang="en-US" dirty="0">
                <a:latin typeface="Poppins"/>
                <a:cs typeface="Poppins"/>
              </a:rPr>
              <a:t>Areas of Opportunity</a:t>
            </a:r>
            <a:endParaRPr lang="en-US" dirty="0"/>
          </a:p>
        </p:txBody>
      </p:sp>
      <p:sp>
        <p:nvSpPr>
          <p:cNvPr id="15" name="TextBox 14">
            <a:extLst>
              <a:ext uri="{FF2B5EF4-FFF2-40B4-BE49-F238E27FC236}">
                <a16:creationId xmlns:a16="http://schemas.microsoft.com/office/drawing/2014/main" id="{2C904159-EB58-58D3-0691-755AC31A0806}"/>
              </a:ext>
            </a:extLst>
          </p:cNvPr>
          <p:cNvSpPr txBox="1"/>
          <p:nvPr/>
        </p:nvSpPr>
        <p:spPr>
          <a:xfrm>
            <a:off x="1047073" y="2408719"/>
            <a:ext cx="5500363" cy="4000326"/>
          </a:xfrm>
          <a:prstGeom prst="rect">
            <a:avLst/>
          </a:prstGeom>
          <a:noFill/>
        </p:spPr>
        <p:txBody>
          <a:bodyPr wrap="square" lIns="60960" tIns="30480" rIns="60960" bIns="30480" rtlCol="0" anchor="t">
            <a:spAutoFit/>
          </a:bodyPr>
          <a:lstStyle/>
          <a:p>
            <a:pPr marL="381019" indent="-381019" defTabSz="609630">
              <a:buFont typeface="Wingdings" panose="05000000000000000000" pitchFamily="2" charset="2"/>
              <a:buChar char="Ø"/>
            </a:pPr>
            <a:r>
              <a:rPr lang="en-US" sz="2133" b="1">
                <a:solidFill>
                  <a:srgbClr val="993366"/>
                </a:solidFill>
                <a:latin typeface="Poppins"/>
                <a:cs typeface="Poppins"/>
              </a:rPr>
              <a:t>CMS flexibilities </a:t>
            </a:r>
            <a:r>
              <a:rPr lang="en-US" sz="2133">
                <a:solidFill>
                  <a:srgbClr val="993366"/>
                </a:solidFill>
                <a:latin typeface="Poppins"/>
                <a:cs typeface="Poppins"/>
              </a:rPr>
              <a:t>for School-Based Services</a:t>
            </a:r>
          </a:p>
          <a:p>
            <a:pPr defTabSz="609630"/>
            <a:endParaRPr lang="en-US" sz="2133">
              <a:solidFill>
                <a:srgbClr val="80BAB7"/>
              </a:solidFill>
              <a:latin typeface="Poppins" panose="00000500000000000000" pitchFamily="2" charset="0"/>
              <a:cs typeface="Poppins" panose="00000500000000000000" pitchFamily="2" charset="0"/>
            </a:endParaRPr>
          </a:p>
          <a:p>
            <a:pPr marL="381019" indent="-381019" defTabSz="609630">
              <a:buFont typeface="Wingdings" panose="05000000000000000000" pitchFamily="2" charset="2"/>
              <a:buChar char="Ø"/>
            </a:pPr>
            <a:r>
              <a:rPr lang="en-US" sz="2133" b="1">
                <a:solidFill>
                  <a:srgbClr val="3366CC"/>
                </a:solidFill>
                <a:latin typeface="Poppins"/>
                <a:cs typeface="Poppins"/>
              </a:rPr>
              <a:t>Legislative efforts</a:t>
            </a:r>
            <a:endParaRPr lang="en-US" sz="2133">
              <a:solidFill>
                <a:srgbClr val="3366CC"/>
              </a:solidFill>
              <a:latin typeface="Poppins"/>
              <a:cs typeface="Poppins"/>
            </a:endParaRPr>
          </a:p>
          <a:p>
            <a:pPr marL="685834" lvl="1" indent="-381019" defTabSz="609630">
              <a:buFont typeface="Wingdings" panose="05000000000000000000" pitchFamily="2" charset="2"/>
              <a:buChar char="ü"/>
            </a:pPr>
            <a:r>
              <a:rPr lang="en-US" sz="2133">
                <a:solidFill>
                  <a:srgbClr val="FF9900"/>
                </a:solidFill>
                <a:latin typeface="Poppins"/>
                <a:cs typeface="Poppins"/>
              </a:rPr>
              <a:t>UPDATE: </a:t>
            </a:r>
            <a:r>
              <a:rPr lang="en-US" sz="2133">
                <a:solidFill>
                  <a:srgbClr val="3366CC"/>
                </a:solidFill>
                <a:latin typeface="Poppins"/>
                <a:cs typeface="Poppins"/>
              </a:rPr>
              <a:t>HB 344 passed; awaiting transmittal to Governor </a:t>
            </a:r>
          </a:p>
          <a:p>
            <a:pPr marL="381019" indent="-381019" defTabSz="609630">
              <a:buFont typeface="Wingdings" panose="05000000000000000000" pitchFamily="2" charset="2"/>
              <a:buChar char="Ø"/>
            </a:pPr>
            <a:endParaRPr lang="en-US" sz="2133">
              <a:solidFill>
                <a:srgbClr val="80BAB7"/>
              </a:solidFill>
              <a:latin typeface="Poppins" panose="00000500000000000000" pitchFamily="2" charset="0"/>
              <a:cs typeface="Poppins" panose="00000500000000000000" pitchFamily="2" charset="0"/>
            </a:endParaRPr>
          </a:p>
          <a:p>
            <a:pPr marL="304815" indent="-304815" defTabSz="609630">
              <a:buFont typeface="Wingdings" panose="05000000000000000000" pitchFamily="2" charset="2"/>
              <a:buChar char="Ø"/>
            </a:pPr>
            <a:r>
              <a:rPr lang="en-US" sz="2133" b="1">
                <a:solidFill>
                  <a:srgbClr val="80BAB7"/>
                </a:solidFill>
                <a:latin typeface="Poppins"/>
                <a:cs typeface="Poppins"/>
              </a:rPr>
              <a:t>Grant opportunity </a:t>
            </a:r>
            <a:r>
              <a:rPr lang="en-US" sz="2133">
                <a:solidFill>
                  <a:srgbClr val="80BAB7"/>
                </a:solidFill>
                <a:latin typeface="Poppins"/>
                <a:cs typeface="Poppins"/>
              </a:rPr>
              <a:t>from CMS</a:t>
            </a:r>
          </a:p>
          <a:p>
            <a:pPr marL="609630" lvl="1" indent="-304815" defTabSz="609630">
              <a:buFont typeface="Wingdings" panose="05000000000000000000" pitchFamily="2" charset="2"/>
              <a:buChar char="ü"/>
            </a:pPr>
            <a:r>
              <a:rPr lang="en-US" sz="2133">
                <a:solidFill>
                  <a:srgbClr val="FF9900"/>
                </a:solidFill>
                <a:latin typeface="Poppins"/>
                <a:cs typeface="Poppins"/>
              </a:rPr>
              <a:t>UPDATE: </a:t>
            </a:r>
            <a:r>
              <a:rPr lang="en-US" sz="2133">
                <a:solidFill>
                  <a:srgbClr val="80BAB7"/>
                </a:solidFill>
                <a:latin typeface="Poppins"/>
                <a:cs typeface="Poppins"/>
              </a:rPr>
              <a:t>Alaska awarded $2.5 million grant for implementation of School-Based Services</a:t>
            </a:r>
            <a:endParaRPr lang="en-US" sz="2133">
              <a:solidFill>
                <a:srgbClr val="80BAB7"/>
              </a:solidFill>
              <a:latin typeface="Poppins" panose="00000500000000000000" pitchFamily="2" charset="0"/>
              <a:cs typeface="Poppins" panose="00000500000000000000" pitchFamily="2" charset="0"/>
            </a:endParaRPr>
          </a:p>
          <a:p>
            <a:pPr defTabSz="609630"/>
            <a:endParaRPr lang="en-US" sz="2133">
              <a:solidFill>
                <a:prstClr val="black"/>
              </a:solidFill>
              <a:latin typeface="Poppins" panose="00000500000000000000" pitchFamily="2" charset="0"/>
              <a:cs typeface="Poppins" panose="00000500000000000000" pitchFamily="2" charset="0"/>
            </a:endParaRPr>
          </a:p>
        </p:txBody>
      </p:sp>
      <p:grpSp>
        <p:nvGrpSpPr>
          <p:cNvPr id="16" name="Group 15" descr="Umbrella graphic demonstrating the three areas of opportunity for the project; CMS flexibilities, legislative efforts, and CMS grant opportunity. ">
            <a:extLst>
              <a:ext uri="{FF2B5EF4-FFF2-40B4-BE49-F238E27FC236}">
                <a16:creationId xmlns:a16="http://schemas.microsoft.com/office/drawing/2014/main" id="{F1F629DB-E620-4C2A-B5EF-E6874D3711D4}"/>
              </a:ext>
            </a:extLst>
          </p:cNvPr>
          <p:cNvGrpSpPr/>
          <p:nvPr/>
        </p:nvGrpSpPr>
        <p:grpSpPr>
          <a:xfrm>
            <a:off x="6633046" y="1580360"/>
            <a:ext cx="4729277" cy="5277640"/>
            <a:chOff x="1298422" y="2253221"/>
            <a:chExt cx="7093916" cy="7916460"/>
          </a:xfrm>
        </p:grpSpPr>
        <p:pic>
          <p:nvPicPr>
            <p:cNvPr id="10" name="Picture 9" descr="A yellow umbrella with a curved handle&#10;&#10;Description automatically generated">
              <a:extLst>
                <a:ext uri="{FF2B5EF4-FFF2-40B4-BE49-F238E27FC236}">
                  <a16:creationId xmlns:a16="http://schemas.microsoft.com/office/drawing/2014/main" id="{04BCC44E-4856-C218-C451-862E503137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1110" t="6683" r="13236" b="8208"/>
            <a:stretch/>
          </p:blipFill>
          <p:spPr>
            <a:xfrm>
              <a:off x="1298422" y="2253221"/>
              <a:ext cx="7036946" cy="7916460"/>
            </a:xfrm>
            <a:prstGeom prst="rect">
              <a:avLst/>
            </a:prstGeom>
          </p:spPr>
        </p:pic>
        <p:grpSp>
          <p:nvGrpSpPr>
            <p:cNvPr id="4" name="Group 3">
              <a:extLst>
                <a:ext uri="{FF2B5EF4-FFF2-40B4-BE49-F238E27FC236}">
                  <a16:creationId xmlns:a16="http://schemas.microsoft.com/office/drawing/2014/main" id="{40B14A36-6B3F-5467-B89C-5F1552EB67BE}"/>
                </a:ext>
              </a:extLst>
            </p:cNvPr>
            <p:cNvGrpSpPr/>
            <p:nvPr/>
          </p:nvGrpSpPr>
          <p:grpSpPr>
            <a:xfrm>
              <a:off x="1767417" y="5775235"/>
              <a:ext cx="6531944" cy="2011681"/>
              <a:chOff x="-1806356" y="5694118"/>
              <a:chExt cx="5081385" cy="1667813"/>
            </a:xfrm>
          </p:grpSpPr>
          <p:sp>
            <p:nvSpPr>
              <p:cNvPr id="5" name="Freeform 18">
                <a:extLst>
                  <a:ext uri="{FF2B5EF4-FFF2-40B4-BE49-F238E27FC236}">
                    <a16:creationId xmlns:a16="http://schemas.microsoft.com/office/drawing/2014/main" id="{103DB95B-1CE9-F604-864E-CE9769A1B8F0}"/>
                  </a:ext>
                </a:extLst>
              </p:cNvPr>
              <p:cNvSpPr/>
              <p:nvPr/>
            </p:nvSpPr>
            <p:spPr>
              <a:xfrm>
                <a:off x="1710086" y="5694118"/>
                <a:ext cx="1564943" cy="1667813"/>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BDBA"/>
              </a:solidFill>
            </p:spPr>
            <p:txBody>
              <a:bodyPr/>
              <a:lstStyle/>
              <a:p>
                <a:pPr defTabSz="609630"/>
                <a:endParaRPr lang="en-US" sz="1200">
                  <a:solidFill>
                    <a:prstClr val="black"/>
                  </a:solidFill>
                  <a:latin typeface="Calibri" panose="020F0502020204030204"/>
                </a:endParaRPr>
              </a:p>
            </p:txBody>
          </p:sp>
          <p:sp>
            <p:nvSpPr>
              <p:cNvPr id="6" name="TextBox 19">
                <a:extLst>
                  <a:ext uri="{FF2B5EF4-FFF2-40B4-BE49-F238E27FC236}">
                    <a16:creationId xmlns:a16="http://schemas.microsoft.com/office/drawing/2014/main" id="{4D17DC7E-44C0-F5D7-6616-8646BAB723B4}"/>
                  </a:ext>
                </a:extLst>
              </p:cNvPr>
              <p:cNvSpPr txBox="1"/>
              <p:nvPr/>
            </p:nvSpPr>
            <p:spPr>
              <a:xfrm>
                <a:off x="-1806356" y="5772268"/>
                <a:ext cx="1271516" cy="1433277"/>
              </a:xfrm>
              <a:prstGeom prst="rect">
                <a:avLst/>
              </a:prstGeom>
            </p:spPr>
            <p:txBody>
              <a:bodyPr lIns="33867" tIns="33867" rIns="33867" bIns="33867" rtlCol="0" anchor="ctr"/>
              <a:lstStyle/>
              <a:p>
                <a:pPr algn="ctr" defTabSz="609630">
                  <a:lnSpc>
                    <a:spcPct val="595654"/>
                  </a:lnSpc>
                  <a:spcBef>
                    <a:spcPct val="0"/>
                  </a:spcBef>
                </a:pPr>
                <a:endParaRPr lang="en-US" sz="1200">
                  <a:solidFill>
                    <a:prstClr val="black"/>
                  </a:solidFill>
                  <a:latin typeface="Calibri" panose="020F0502020204030204"/>
                  <a:cs typeface="Calibri" panose="020F0502020204030204"/>
                </a:endParaRPr>
              </a:p>
            </p:txBody>
          </p:sp>
        </p:grpSp>
        <p:sp>
          <p:nvSpPr>
            <p:cNvPr id="7" name="TextBox 6">
              <a:extLst>
                <a:ext uri="{FF2B5EF4-FFF2-40B4-BE49-F238E27FC236}">
                  <a16:creationId xmlns:a16="http://schemas.microsoft.com/office/drawing/2014/main" id="{6E21B3DE-8A14-C145-C4AF-ADB4370042E1}"/>
                </a:ext>
              </a:extLst>
            </p:cNvPr>
            <p:cNvSpPr txBox="1"/>
            <p:nvPr/>
          </p:nvSpPr>
          <p:spPr>
            <a:xfrm>
              <a:off x="6239763" y="6318394"/>
              <a:ext cx="2152575" cy="877163"/>
            </a:xfrm>
            <a:prstGeom prst="rect">
              <a:avLst/>
            </a:prstGeom>
            <a:noFill/>
          </p:spPr>
          <p:txBody>
            <a:bodyPr wrap="square">
              <a:spAutoFit/>
            </a:bodyPr>
            <a:lstStyle/>
            <a:p>
              <a:pPr algn="ctr" defTabSz="609630"/>
              <a:r>
                <a:rPr lang="en-US" sz="1600" b="1">
                  <a:solidFill>
                    <a:prstClr val="white"/>
                  </a:solidFill>
                  <a:latin typeface="Century Gothic"/>
                </a:rPr>
                <a:t>CMS Grant Opportunity</a:t>
              </a:r>
            </a:p>
          </p:txBody>
        </p:sp>
        <p:sp>
          <p:nvSpPr>
            <p:cNvPr id="8" name="Freeform 18">
              <a:extLst>
                <a:ext uri="{FF2B5EF4-FFF2-40B4-BE49-F238E27FC236}">
                  <a16:creationId xmlns:a16="http://schemas.microsoft.com/office/drawing/2014/main" id="{84CB832F-FBAF-D299-4CE1-0211F5D7F1D6}"/>
                </a:ext>
              </a:extLst>
            </p:cNvPr>
            <p:cNvSpPr/>
            <p:nvPr/>
          </p:nvSpPr>
          <p:spPr>
            <a:xfrm>
              <a:off x="1710447" y="5752388"/>
              <a:ext cx="2011680" cy="201168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93366"/>
            </a:solidFill>
          </p:spPr>
          <p:txBody>
            <a:bodyPr/>
            <a:lstStyle/>
            <a:p>
              <a:pPr defTabSz="609630"/>
              <a:endParaRPr lang="en-US" sz="1200">
                <a:solidFill>
                  <a:prstClr val="black"/>
                </a:solidFill>
                <a:latin typeface="Calibri" panose="020F0502020204030204"/>
              </a:endParaRPr>
            </a:p>
          </p:txBody>
        </p:sp>
        <p:sp>
          <p:nvSpPr>
            <p:cNvPr id="9" name="TextBox 8">
              <a:extLst>
                <a:ext uri="{FF2B5EF4-FFF2-40B4-BE49-F238E27FC236}">
                  <a16:creationId xmlns:a16="http://schemas.microsoft.com/office/drawing/2014/main" id="{4E056826-C8B7-A276-193F-69FCAEE9D4D2}"/>
                </a:ext>
              </a:extLst>
            </p:cNvPr>
            <p:cNvSpPr txBox="1"/>
            <p:nvPr/>
          </p:nvSpPr>
          <p:spPr>
            <a:xfrm>
              <a:off x="1785657" y="6365575"/>
              <a:ext cx="1912157" cy="877163"/>
            </a:xfrm>
            <a:prstGeom prst="rect">
              <a:avLst/>
            </a:prstGeom>
            <a:noFill/>
          </p:spPr>
          <p:txBody>
            <a:bodyPr wrap="square">
              <a:spAutoFit/>
            </a:bodyPr>
            <a:lstStyle/>
            <a:p>
              <a:pPr algn="ctr" defTabSz="609630"/>
              <a:r>
                <a:rPr lang="en-US" sz="1600" b="1">
                  <a:solidFill>
                    <a:prstClr val="white"/>
                  </a:solidFill>
                  <a:latin typeface="Century Gothic"/>
                </a:rPr>
                <a:t>CMS Flexibilities</a:t>
              </a:r>
              <a:endParaRPr lang="en-US" sz="1600" b="1">
                <a:solidFill>
                  <a:prstClr val="black"/>
                </a:solidFill>
                <a:latin typeface="Century Gothic"/>
              </a:endParaRPr>
            </a:p>
          </p:txBody>
        </p:sp>
        <p:sp>
          <p:nvSpPr>
            <p:cNvPr id="11" name="Freeform 18">
              <a:extLst>
                <a:ext uri="{FF2B5EF4-FFF2-40B4-BE49-F238E27FC236}">
                  <a16:creationId xmlns:a16="http://schemas.microsoft.com/office/drawing/2014/main" id="{B2762B27-46BB-9DDC-6CDE-BD2C2E47FFE5}"/>
                </a:ext>
              </a:extLst>
            </p:cNvPr>
            <p:cNvSpPr/>
            <p:nvPr/>
          </p:nvSpPr>
          <p:spPr>
            <a:xfrm>
              <a:off x="3914661" y="5775234"/>
              <a:ext cx="2011680" cy="201168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366CC"/>
            </a:solidFill>
          </p:spPr>
          <p:txBody>
            <a:bodyPr/>
            <a:lstStyle/>
            <a:p>
              <a:pPr defTabSz="609630"/>
              <a:endParaRPr lang="en-US" sz="1200">
                <a:solidFill>
                  <a:prstClr val="black"/>
                </a:solidFill>
                <a:latin typeface="Calibri" panose="020F0502020204030204"/>
              </a:endParaRPr>
            </a:p>
          </p:txBody>
        </p:sp>
        <p:sp>
          <p:nvSpPr>
            <p:cNvPr id="12" name="TextBox 11">
              <a:extLst>
                <a:ext uri="{FF2B5EF4-FFF2-40B4-BE49-F238E27FC236}">
                  <a16:creationId xmlns:a16="http://schemas.microsoft.com/office/drawing/2014/main" id="{A9630BBA-8295-CEA3-ECF0-4186907A4D2B}"/>
                </a:ext>
              </a:extLst>
            </p:cNvPr>
            <p:cNvSpPr txBox="1"/>
            <p:nvPr/>
          </p:nvSpPr>
          <p:spPr>
            <a:xfrm>
              <a:off x="4061682" y="6342730"/>
              <a:ext cx="1782093" cy="877163"/>
            </a:xfrm>
            <a:prstGeom prst="rect">
              <a:avLst/>
            </a:prstGeom>
            <a:noFill/>
          </p:spPr>
          <p:txBody>
            <a:bodyPr wrap="square">
              <a:spAutoFit/>
            </a:bodyPr>
            <a:lstStyle/>
            <a:p>
              <a:pPr algn="ctr" defTabSz="609630"/>
              <a:r>
                <a:rPr lang="en-US" sz="1600" b="1">
                  <a:solidFill>
                    <a:prstClr val="white"/>
                  </a:solidFill>
                  <a:latin typeface="Century Gothic"/>
                </a:rPr>
                <a:t>Legislative Efforts</a:t>
              </a:r>
              <a:endParaRPr lang="en-US" sz="1600" b="1">
                <a:solidFill>
                  <a:prstClr val="white"/>
                </a:solidFill>
                <a:latin typeface="Calibri" panose="020F0502020204030204"/>
              </a:endParaRPr>
            </a:p>
          </p:txBody>
        </p:sp>
        <p:sp>
          <p:nvSpPr>
            <p:cNvPr id="13" name="Rectangle 12">
              <a:extLst>
                <a:ext uri="{FF2B5EF4-FFF2-40B4-BE49-F238E27FC236}">
                  <a16:creationId xmlns:a16="http://schemas.microsoft.com/office/drawing/2014/main" id="{A8E01614-D031-F983-809B-7165B0ACF329}"/>
                </a:ext>
              </a:extLst>
            </p:cNvPr>
            <p:cNvSpPr/>
            <p:nvPr/>
          </p:nvSpPr>
          <p:spPr>
            <a:xfrm>
              <a:off x="1785657" y="3834412"/>
              <a:ext cx="6335913" cy="1569660"/>
            </a:xfrm>
            <a:prstGeom prst="rect">
              <a:avLst/>
            </a:prstGeom>
            <a:noFill/>
          </p:spPr>
          <p:txBody>
            <a:bodyPr wrap="square" lIns="60960" tIns="30480" rIns="60960" bIns="30480">
              <a:spAutoFit/>
            </a:bodyPr>
            <a:lstStyle/>
            <a:p>
              <a:pPr algn="ctr" defTabSz="609630"/>
              <a:r>
                <a:rPr lang="en-US" sz="3200" b="1">
                  <a:ln w="0"/>
                  <a:solidFill>
                    <a:srgbClr val="0F5DA1"/>
                  </a:solidFill>
                  <a:latin typeface="Poppins" panose="00000500000000000000" pitchFamily="2" charset="0"/>
                  <a:cs typeface="Poppins" panose="00000500000000000000" pitchFamily="2" charset="0"/>
                </a:rPr>
                <a:t>School Based Services </a:t>
              </a:r>
            </a:p>
          </p:txBody>
        </p:sp>
      </p:grpSp>
    </p:spTree>
    <p:extLst>
      <p:ext uri="{BB962C8B-B14F-4D97-AF65-F5344CB8AC3E}">
        <p14:creationId xmlns:p14="http://schemas.microsoft.com/office/powerpoint/2010/main" val="246714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842675-F1C1-DE6F-6EDE-DA7EEEBB6C4B}"/>
              </a:ext>
            </a:extLst>
          </p:cNvPr>
          <p:cNvSpPr>
            <a:spLocks noGrp="1"/>
          </p:cNvSpPr>
          <p:nvPr>
            <p:ph type="title"/>
          </p:nvPr>
        </p:nvSpPr>
        <p:spPr/>
        <p:txBody>
          <a:bodyPr/>
          <a:lstStyle/>
          <a:p>
            <a:r>
              <a:rPr lang="en-US" dirty="0"/>
              <a:t>Next Steps</a:t>
            </a:r>
          </a:p>
        </p:txBody>
      </p:sp>
      <p:sp>
        <p:nvSpPr>
          <p:cNvPr id="2" name="Content Placeholder 1">
            <a:extLst>
              <a:ext uri="{FF2B5EF4-FFF2-40B4-BE49-F238E27FC236}">
                <a16:creationId xmlns:a16="http://schemas.microsoft.com/office/drawing/2014/main" id="{8B45AEBA-55A7-4CF9-522B-40F248F9DC94}"/>
              </a:ext>
            </a:extLst>
          </p:cNvPr>
          <p:cNvSpPr>
            <a:spLocks noGrp="1"/>
          </p:cNvSpPr>
          <p:nvPr>
            <p:ph idx="1"/>
          </p:nvPr>
        </p:nvSpPr>
        <p:spPr>
          <a:xfrm>
            <a:off x="435143" y="1945698"/>
            <a:ext cx="6366251" cy="4629273"/>
          </a:xfrm>
        </p:spPr>
        <p:txBody>
          <a:bodyPr vert="horz" lIns="60960" tIns="30480" rIns="60960" bIns="30480" rtlCol="0" anchor="t">
            <a:normAutofit/>
          </a:bodyPr>
          <a:lstStyle/>
          <a:p>
            <a:pPr marL="182889" indent="-342917">
              <a:spcAft>
                <a:spcPts val="400"/>
              </a:spcAft>
              <a:buFont typeface="+mj-lt"/>
              <a:buAutoNum type="arabicParenR"/>
            </a:pPr>
            <a:r>
              <a:rPr lang="en-US" sz="2133" b="1">
                <a:latin typeface="Poppins"/>
                <a:cs typeface="Poppins"/>
              </a:rPr>
              <a:t>Attend</a:t>
            </a:r>
            <a:r>
              <a:rPr lang="en-US" sz="2133">
                <a:latin typeface="Poppins"/>
                <a:cs typeface="Poppins"/>
              </a:rPr>
              <a:t> our next stakeholder meeting in August.</a:t>
            </a:r>
          </a:p>
          <a:p>
            <a:pPr marL="640112" lvl="1" indent="-342917">
              <a:spcAft>
                <a:spcPts val="400"/>
              </a:spcAft>
              <a:buFont typeface="Wingdings" panose="05000000000000000000" pitchFamily="2" charset="2"/>
              <a:buChar char="Ø"/>
            </a:pPr>
            <a:r>
              <a:rPr lang="en-US" sz="2133">
                <a:latin typeface="Poppins"/>
                <a:cs typeface="Poppins"/>
              </a:rPr>
              <a:t>Update on CMS Grant activities. </a:t>
            </a:r>
          </a:p>
          <a:p>
            <a:pPr marL="640112" lvl="1" indent="-342917">
              <a:spcAft>
                <a:spcPts val="400"/>
              </a:spcAft>
              <a:buFont typeface="Wingdings" panose="05000000000000000000" pitchFamily="2" charset="2"/>
              <a:buChar char="Ø"/>
            </a:pPr>
            <a:r>
              <a:rPr lang="en-US" sz="2133">
                <a:latin typeface="Poppins"/>
                <a:cs typeface="Poppins"/>
              </a:rPr>
              <a:t>Discuss needs assessment process. </a:t>
            </a:r>
            <a:endParaRPr lang="en-US" sz="2133"/>
          </a:p>
          <a:p>
            <a:pPr marL="487704" lvl="1" indent="-304815">
              <a:spcAft>
                <a:spcPts val="400"/>
              </a:spcAft>
              <a:buFont typeface="Wingdings" panose="05000000000000000000" pitchFamily="2" charset="2"/>
              <a:buChar char="Ø"/>
            </a:pPr>
            <a:endParaRPr lang="en-US" sz="2133"/>
          </a:p>
          <a:p>
            <a:pPr marL="182889" indent="-342917">
              <a:spcAft>
                <a:spcPts val="400"/>
              </a:spcAft>
              <a:buFont typeface="+mj-lt"/>
              <a:buAutoNum type="arabicParenR"/>
            </a:pPr>
            <a:r>
              <a:rPr lang="en-US" sz="2133" b="1">
                <a:latin typeface="Poppins"/>
                <a:cs typeface="Poppins"/>
              </a:rPr>
              <a:t>Stay connected! </a:t>
            </a:r>
          </a:p>
          <a:p>
            <a:pPr lvl="1">
              <a:spcAft>
                <a:spcPts val="400"/>
              </a:spcAft>
              <a:buFont typeface="Wingdings" panose="020B0604020202020204" pitchFamily="34" charset="0"/>
              <a:buChar char="Ø"/>
            </a:pPr>
            <a:r>
              <a:rPr lang="en-US" sz="2133">
                <a:latin typeface="Poppins"/>
                <a:cs typeface="Poppins"/>
              </a:rPr>
              <a:t>Visit our website! Link is included in the meeting invitation. </a:t>
            </a:r>
          </a:p>
          <a:p>
            <a:pPr lvl="2">
              <a:spcAft>
                <a:spcPts val="400"/>
              </a:spcAft>
              <a:buFont typeface="Wingdings" panose="020B0604020202020204" pitchFamily="34" charset="0"/>
              <a:buChar char="Ø"/>
            </a:pPr>
            <a:r>
              <a:rPr lang="en-US" sz="2133">
                <a:latin typeface="Poppins"/>
                <a:cs typeface="Poppins"/>
                <a:hlinkClick r:id="rId3"/>
              </a:rPr>
              <a:t>https://health.alaska.gov/Commissioner/Pages/SBS/default.aspx</a:t>
            </a:r>
            <a:endParaRPr lang="en-US" sz="2133">
              <a:latin typeface="Poppins"/>
              <a:cs typeface="Poppins"/>
            </a:endParaRPr>
          </a:p>
          <a:p>
            <a:pPr lvl="2">
              <a:spcAft>
                <a:spcPts val="400"/>
              </a:spcAft>
              <a:buFont typeface="Wingdings" panose="020B0604020202020204" pitchFamily="34" charset="0"/>
              <a:buChar char="Ø"/>
            </a:pPr>
            <a:r>
              <a:rPr lang="en-US" sz="2133">
                <a:latin typeface="Poppins"/>
                <a:cs typeface="Poppins"/>
              </a:rPr>
              <a:t>Questions or follow-up suggestions? Let us know!</a:t>
            </a:r>
          </a:p>
        </p:txBody>
      </p:sp>
      <p:pic>
        <p:nvPicPr>
          <p:cNvPr id="5" name="Picture 4" descr="screenshot of the new website">
            <a:extLst>
              <a:ext uri="{FF2B5EF4-FFF2-40B4-BE49-F238E27FC236}">
                <a16:creationId xmlns:a16="http://schemas.microsoft.com/office/drawing/2014/main" id="{6C4DF1E6-0B53-2462-84F8-4CEC7A4B4A5B}"/>
              </a:ext>
            </a:extLst>
          </p:cNvPr>
          <p:cNvPicPr>
            <a:picLocks noChangeAspect="1"/>
          </p:cNvPicPr>
          <p:nvPr/>
        </p:nvPicPr>
        <p:blipFill rotWithShape="1">
          <a:blip r:embed="rId4"/>
          <a:srcRect l="481" t="888" b="1588"/>
          <a:stretch/>
        </p:blipFill>
        <p:spPr>
          <a:xfrm>
            <a:off x="7018960" y="2062302"/>
            <a:ext cx="4737898" cy="4341872"/>
          </a:xfrm>
          <a:prstGeom prst="rect">
            <a:avLst/>
          </a:prstGeom>
          <a:ln w="76200">
            <a:solidFill>
              <a:srgbClr val="7BBDBA"/>
            </a:solidFill>
          </a:ln>
        </p:spPr>
      </p:pic>
    </p:spTree>
    <p:extLst>
      <p:ext uri="{BB962C8B-B14F-4D97-AF65-F5344CB8AC3E}">
        <p14:creationId xmlns:p14="http://schemas.microsoft.com/office/powerpoint/2010/main" val="183841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5"/>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EDC686C-F612-7E8B-BC9E-CFF52E0A2FC7}"/>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Questions slide</a:t>
            </a:r>
          </a:p>
        </p:txBody>
      </p:sp>
      <p:sp>
        <p:nvSpPr>
          <p:cNvPr id="13" name="TextBox 12">
            <a:extLst>
              <a:ext uri="{FF2B5EF4-FFF2-40B4-BE49-F238E27FC236}">
                <a16:creationId xmlns:a16="http://schemas.microsoft.com/office/drawing/2014/main" id="{E5AA0D15-E2D0-53E3-2242-81FEF265D76D}"/>
              </a:ext>
            </a:extLst>
          </p:cNvPr>
          <p:cNvSpPr txBox="1"/>
          <p:nvPr/>
        </p:nvSpPr>
        <p:spPr>
          <a:xfrm>
            <a:off x="2176262" y="3940643"/>
            <a:ext cx="7839477" cy="2513445"/>
          </a:xfrm>
          <a:prstGeom prst="rect">
            <a:avLst/>
          </a:prstGeom>
          <a:noFill/>
        </p:spPr>
        <p:txBody>
          <a:bodyPr wrap="square" rtlCol="0">
            <a:spAutoFit/>
          </a:bodyPr>
          <a:lstStyle/>
          <a:p>
            <a:pPr algn="ctr" defTabSz="609630"/>
            <a:r>
              <a:rPr lang="en-US" sz="2933">
                <a:solidFill>
                  <a:prstClr val="black"/>
                </a:solidFill>
                <a:latin typeface="Century Gothic" panose="020B0502020202020204" pitchFamily="34" charset="0"/>
              </a:rPr>
              <a:t>Questions? </a:t>
            </a:r>
          </a:p>
          <a:p>
            <a:pPr algn="ctr" defTabSz="609630"/>
            <a:r>
              <a:rPr lang="en-US" sz="1600">
                <a:solidFill>
                  <a:prstClr val="black"/>
                </a:solidFill>
                <a:latin typeface="Century Gothic" panose="020B0502020202020204" pitchFamily="34" charset="0"/>
              </a:rPr>
              <a:t>Please contact: </a:t>
            </a:r>
          </a:p>
          <a:p>
            <a:pPr algn="ctr" defTabSz="609630"/>
            <a:endParaRPr lang="en-US" sz="1600">
              <a:solidFill>
                <a:prstClr val="black"/>
              </a:solidFill>
              <a:latin typeface="Century Gothic" panose="020B0502020202020204" pitchFamily="34" charset="0"/>
            </a:endParaRPr>
          </a:p>
          <a:p>
            <a:pPr algn="ctr" defTabSz="609630"/>
            <a:r>
              <a:rPr lang="en-US" sz="1600">
                <a:solidFill>
                  <a:prstClr val="black"/>
                </a:solidFill>
                <a:latin typeface="Century Gothic" panose="020B0502020202020204" pitchFamily="34" charset="0"/>
              </a:rPr>
              <a:t>Christal Hays</a:t>
            </a:r>
          </a:p>
          <a:p>
            <a:pPr algn="ctr" defTabSz="609630"/>
            <a:r>
              <a:rPr lang="en-US" sz="1600">
                <a:solidFill>
                  <a:prstClr val="black"/>
                </a:solidFill>
                <a:latin typeface="Century Gothic" panose="020B0502020202020204" pitchFamily="34" charset="0"/>
                <a:hlinkClick r:id="rId2"/>
              </a:rPr>
              <a:t>christal.hays@alaska.gov</a:t>
            </a:r>
            <a:endParaRPr lang="en-US" sz="1600">
              <a:solidFill>
                <a:prstClr val="black"/>
              </a:solidFill>
              <a:latin typeface="Century Gothic" panose="020B0502020202020204" pitchFamily="34" charset="0"/>
            </a:endParaRPr>
          </a:p>
          <a:p>
            <a:pPr algn="ctr" defTabSz="609630"/>
            <a:endParaRPr lang="en-US" sz="1600">
              <a:solidFill>
                <a:prstClr val="black"/>
              </a:solidFill>
              <a:latin typeface="Century Gothic" panose="020B0502020202020204" pitchFamily="34" charset="0"/>
            </a:endParaRPr>
          </a:p>
          <a:p>
            <a:pPr algn="ctr" defTabSz="609630"/>
            <a:r>
              <a:rPr lang="en-US" sz="1600">
                <a:solidFill>
                  <a:prstClr val="black"/>
                </a:solidFill>
                <a:latin typeface="Century Gothic" panose="020B0502020202020204" pitchFamily="34" charset="0"/>
              </a:rPr>
              <a:t>Leah Van Kirk</a:t>
            </a:r>
          </a:p>
          <a:p>
            <a:pPr algn="ctr" defTabSz="609630"/>
            <a:r>
              <a:rPr lang="en-US" sz="1600">
                <a:solidFill>
                  <a:prstClr val="black"/>
                </a:solidFill>
                <a:latin typeface="Century Gothic" panose="020B0502020202020204" pitchFamily="34" charset="0"/>
                <a:hlinkClick r:id="rId3"/>
              </a:rPr>
              <a:t>leah.vankirk@alaska.gov</a:t>
            </a:r>
            <a:endParaRPr lang="en-US" sz="1600">
              <a:solidFill>
                <a:prstClr val="black"/>
              </a:solidFill>
              <a:latin typeface="Century Gothic" panose="020B0502020202020204" pitchFamily="34" charset="0"/>
            </a:endParaRPr>
          </a:p>
          <a:p>
            <a:pPr algn="ctr" defTabSz="609630"/>
            <a:endParaRPr lang="en-US" sz="1600">
              <a:solidFill>
                <a:prstClr val="black"/>
              </a:solidFill>
              <a:latin typeface="Century Gothic" panose="020B0502020202020204" pitchFamily="34" charset="0"/>
            </a:endParaRPr>
          </a:p>
        </p:txBody>
      </p:sp>
      <p:grpSp>
        <p:nvGrpSpPr>
          <p:cNvPr id="3" name="Group 3">
            <a:extLst>
              <a:ext uri="{C183D7F6-B498-43B3-948B-1728B52AA6E4}">
                <adec:decorative xmlns:adec="http://schemas.microsoft.com/office/drawing/2017/decorative" val="1"/>
              </a:ext>
            </a:extLst>
          </p:cNvPr>
          <p:cNvGrpSpPr/>
          <p:nvPr/>
        </p:nvGrpSpPr>
        <p:grpSpPr>
          <a:xfrm>
            <a:off x="9688266" y="-2553919"/>
            <a:ext cx="4111072" cy="411107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B75BB"/>
            </a:solidFill>
          </p:spPr>
          <p:txBody>
            <a:bodyPr/>
            <a:lstStyle/>
            <a:p>
              <a:pPr defTabSz="609630"/>
              <a:endParaRPr lang="en-US" sz="1200">
                <a:solidFill>
                  <a:prstClr val="black"/>
                </a:solidFill>
                <a:latin typeface="Calibri" panose="020F0502020204030204"/>
              </a:endParaRPr>
            </a:p>
          </p:txBody>
        </p:sp>
        <p:sp>
          <p:nvSpPr>
            <p:cNvPr id="5" name="TextBox 5"/>
            <p:cNvSpPr txBox="1"/>
            <p:nvPr/>
          </p:nvSpPr>
          <p:spPr>
            <a:xfrm>
              <a:off x="76200" y="38100"/>
              <a:ext cx="660400" cy="698500"/>
            </a:xfrm>
            <a:prstGeom prst="rect">
              <a:avLst/>
            </a:prstGeom>
          </p:spPr>
          <p:txBody>
            <a:bodyPr lIns="33867" tIns="33867" rIns="33867" bIns="33867" rtlCol="0" anchor="ctr"/>
            <a:lstStyle/>
            <a:p>
              <a:pPr algn="ctr" defTabSz="609630">
                <a:lnSpc>
                  <a:spcPct val="297827"/>
                </a:lnSpc>
                <a:spcBef>
                  <a:spcPct val="0"/>
                </a:spcBef>
              </a:pPr>
              <a:endParaRPr lang="en-US" sz="1200">
                <a:solidFill>
                  <a:prstClr val="black"/>
                </a:solidFill>
                <a:latin typeface="Calibri" panose="020F0502020204030204"/>
                <a:cs typeface="Calibri" panose="020F0502020204030204"/>
              </a:endParaRPr>
            </a:p>
          </p:txBody>
        </p:sp>
      </p:grpSp>
      <p:grpSp>
        <p:nvGrpSpPr>
          <p:cNvPr id="6" name="Group 6">
            <a:extLst>
              <a:ext uri="{C183D7F6-B498-43B3-948B-1728B52AA6E4}">
                <adec:decorative xmlns:adec="http://schemas.microsoft.com/office/drawing/2017/decorative" val="1"/>
              </a:ext>
            </a:extLst>
          </p:cNvPr>
          <p:cNvGrpSpPr/>
          <p:nvPr/>
        </p:nvGrpSpPr>
        <p:grpSpPr>
          <a:xfrm>
            <a:off x="9061423" y="4857326"/>
            <a:ext cx="4737915" cy="473791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BBDBA"/>
            </a:solidFill>
          </p:spPr>
          <p:txBody>
            <a:bodyPr/>
            <a:lstStyle/>
            <a:p>
              <a:pPr defTabSz="609630"/>
              <a:endParaRPr lang="en-US" sz="1200">
                <a:solidFill>
                  <a:prstClr val="black"/>
                </a:solidFill>
                <a:latin typeface="Calibri" panose="020F0502020204030204"/>
              </a:endParaRPr>
            </a:p>
          </p:txBody>
        </p:sp>
        <p:sp>
          <p:nvSpPr>
            <p:cNvPr id="8" name="TextBox 8"/>
            <p:cNvSpPr txBox="1"/>
            <p:nvPr/>
          </p:nvSpPr>
          <p:spPr>
            <a:xfrm>
              <a:off x="76200" y="38100"/>
              <a:ext cx="660400" cy="698500"/>
            </a:xfrm>
            <a:prstGeom prst="rect">
              <a:avLst/>
            </a:prstGeom>
          </p:spPr>
          <p:txBody>
            <a:bodyPr lIns="33867" tIns="33867" rIns="33867" bIns="33867" rtlCol="0" anchor="ctr"/>
            <a:lstStyle/>
            <a:p>
              <a:pPr algn="ctr" defTabSz="609630">
                <a:lnSpc>
                  <a:spcPct val="297827"/>
                </a:lnSpc>
                <a:spcBef>
                  <a:spcPct val="0"/>
                </a:spcBef>
              </a:pPr>
              <a:endParaRPr lang="en-US" sz="1200">
                <a:solidFill>
                  <a:prstClr val="black"/>
                </a:solidFill>
                <a:latin typeface="Calibri" panose="020F0502020204030204"/>
                <a:cs typeface="Calibri" panose="020F0502020204030204"/>
              </a:endParaRPr>
            </a:p>
          </p:txBody>
        </p:sp>
      </p:grpSp>
      <p:sp>
        <p:nvSpPr>
          <p:cNvPr id="9" name="Freeform 9">
            <a:extLst>
              <a:ext uri="{C183D7F6-B498-43B3-948B-1728B52AA6E4}">
                <adec:decorative xmlns:adec="http://schemas.microsoft.com/office/drawing/2017/decorative" val="1"/>
              </a:ext>
            </a:extLst>
          </p:cNvPr>
          <p:cNvSpPr/>
          <p:nvPr/>
        </p:nvSpPr>
        <p:spPr>
          <a:xfrm>
            <a:off x="-1040332" y="-2413605"/>
            <a:ext cx="2818331" cy="10134321"/>
          </a:xfrm>
          <a:custGeom>
            <a:avLst/>
            <a:gdLst/>
            <a:ahLst/>
            <a:cxnLst/>
            <a:rect l="l" t="t" r="r" b="b"/>
            <a:pathLst>
              <a:path w="4227497" h="15201482">
                <a:moveTo>
                  <a:pt x="0" y="0"/>
                </a:moveTo>
                <a:lnTo>
                  <a:pt x="4227497" y="0"/>
                </a:lnTo>
                <a:lnTo>
                  <a:pt x="4227497" y="15201483"/>
                </a:lnTo>
                <a:lnTo>
                  <a:pt x="0" y="15201483"/>
                </a:lnTo>
                <a:lnTo>
                  <a:pt x="0" y="0"/>
                </a:lnTo>
                <a:close/>
              </a:path>
            </a:pathLst>
          </a:custGeom>
          <a:blipFill>
            <a:blip r:embed="rId4">
              <a:duotone>
                <a:schemeClr val="accent4">
                  <a:shade val="45000"/>
                  <a:satMod val="135000"/>
                </a:schemeClr>
                <a:prstClr val="white"/>
              </a:duotone>
              <a:extLst>
                <a:ext uri="{96DAC541-7B7A-43D3-8B79-37D633B846F1}">
                  <asvg:svgBlip xmlns:asvg="http://schemas.microsoft.com/office/drawing/2016/SVG/main" r:embed="rId5"/>
                </a:ext>
              </a:extLst>
            </a:blip>
            <a:stretch>
              <a:fillRect l="-259585"/>
            </a:stretch>
          </a:blipFill>
        </p:spPr>
        <p:txBody>
          <a:bodyPr/>
          <a:lstStyle/>
          <a:p>
            <a:pPr defTabSz="609630"/>
            <a:endParaRPr lang="en-US" sz="1200">
              <a:solidFill>
                <a:prstClr val="black"/>
              </a:solidFill>
              <a:latin typeface="Calibri" panose="020F0502020204030204"/>
            </a:endParaRPr>
          </a:p>
        </p:txBody>
      </p:sp>
      <p:sp>
        <p:nvSpPr>
          <p:cNvPr id="12" name="Freeform 12">
            <a:extLst>
              <a:ext uri="{C183D7F6-B498-43B3-948B-1728B52AA6E4}">
                <adec:decorative xmlns:adec="http://schemas.microsoft.com/office/drawing/2017/decorative" val="1"/>
              </a:ext>
            </a:extLst>
          </p:cNvPr>
          <p:cNvSpPr/>
          <p:nvPr/>
        </p:nvSpPr>
        <p:spPr>
          <a:xfrm>
            <a:off x="2732314" y="208274"/>
            <a:ext cx="6727371" cy="3871565"/>
          </a:xfrm>
          <a:custGeom>
            <a:avLst/>
            <a:gdLst/>
            <a:ahLst/>
            <a:cxnLst/>
            <a:rect l="l" t="t" r="r" b="b"/>
            <a:pathLst>
              <a:path w="9254709" h="9254709">
                <a:moveTo>
                  <a:pt x="0" y="0"/>
                </a:moveTo>
                <a:lnTo>
                  <a:pt x="9254710" y="0"/>
                </a:lnTo>
                <a:lnTo>
                  <a:pt x="9254710" y="9254710"/>
                </a:lnTo>
                <a:lnTo>
                  <a:pt x="0" y="9254710"/>
                </a:lnTo>
                <a:lnTo>
                  <a:pt x="0" y="0"/>
                </a:lnTo>
                <a:close/>
              </a:path>
            </a:pathLst>
          </a:custGeom>
          <a:blipFill>
            <a:blip r:embed="rId6"/>
            <a:stretch>
              <a:fillRect t="-28366" b="-38304"/>
            </a:stretch>
          </a:blipFill>
        </p:spPr>
        <p:txBody>
          <a:bodyPr/>
          <a:lstStyle/>
          <a:p>
            <a:pPr defTabSz="609630"/>
            <a:endParaRPr lang="en-US" sz="1200">
              <a:solidFill>
                <a:prstClr val="black"/>
              </a:solidFill>
              <a:latin typeface="Calibri" panose="020F0502020204030204"/>
            </a:endParaRPr>
          </a:p>
        </p:txBody>
      </p:sp>
      <p:pic>
        <p:nvPicPr>
          <p:cNvPr id="11" name="Picture 10">
            <a:extLst>
              <a:ext uri="{FF2B5EF4-FFF2-40B4-BE49-F238E27FC236}">
                <a16:creationId xmlns:a16="http://schemas.microsoft.com/office/drawing/2014/main" id="{C2B7E30F-0D77-CCB1-C438-8B065E68AE59}"/>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4001" y="5308774"/>
            <a:ext cx="1545930" cy="14537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EF4F-F732-FA9F-15F5-D0DB6B31C969}"/>
              </a:ext>
            </a:extLst>
          </p:cNvPr>
          <p:cNvSpPr>
            <a:spLocks noGrp="1"/>
          </p:cNvSpPr>
          <p:nvPr>
            <p:ph type="ctrTitle"/>
          </p:nvPr>
        </p:nvSpPr>
        <p:spPr>
          <a:xfrm>
            <a:off x="1148581" y="947957"/>
            <a:ext cx="10363200" cy="3101480"/>
          </a:xfrm>
        </p:spPr>
        <p:txBody>
          <a:bodyPr>
            <a:normAutofit fontScale="90000"/>
          </a:bodyPr>
          <a:lstStyle/>
          <a:p>
            <a:br>
              <a:rPr lang="en-US" dirty="0"/>
            </a:br>
            <a:r>
              <a:rPr lang="en-US" sz="4900" kern="0" dirty="0">
                <a:solidFill>
                  <a:srgbClr val="002060"/>
                </a:solidFill>
                <a:effectLst/>
                <a:latin typeface="Times New Roman" panose="02020603050405020304" pitchFamily="18" charset="0"/>
                <a:ea typeface="Calibri" panose="020F0502020204030204" pitchFamily="34" charset="0"/>
              </a:rPr>
              <a:t>Health in Alaskan Schools</a:t>
            </a:r>
            <a:br>
              <a:rPr lang="en-US" dirty="0"/>
            </a:br>
            <a:br>
              <a:rPr lang="en-US" dirty="0"/>
            </a:br>
            <a:r>
              <a:rPr lang="en-US" sz="32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The Department of Education and </a:t>
            </a:r>
            <a:br>
              <a:rPr lang="en-US" sz="32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br>
            <a:r>
              <a:rPr lang="en-US" sz="32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Early Development Supports</a:t>
            </a:r>
            <a:br>
              <a:rPr lang="en-US" sz="32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br>
            <a:br>
              <a:rPr lang="en-US" sz="3200" b="1"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br>
            <a:r>
              <a:rPr lang="en-US" sz="2700" b="0"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June 26, 2024</a:t>
            </a:r>
            <a:br>
              <a:rPr lang="en-US" sz="2700" b="0"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br>
            <a:r>
              <a:rPr lang="en-US" sz="2700" b="0" dirty="0">
                <a:solidFill>
                  <a:srgbClr val="000000"/>
                </a:solidFill>
                <a:effectLst/>
                <a:latin typeface="Roboto" panose="02000000000000000000" pitchFamily="2" charset="0"/>
                <a:ea typeface="Times New Roman" panose="02020603050405020304" pitchFamily="18" charset="0"/>
                <a:cs typeface="Calibri" panose="020F0502020204030204" pitchFamily="34" charset="0"/>
              </a:rPr>
              <a:t>Patrick Sidmore</a:t>
            </a:r>
            <a:endParaRPr lang="en-US" b="0" dirty="0"/>
          </a:p>
        </p:txBody>
      </p:sp>
    </p:spTree>
    <p:extLst>
      <p:ext uri="{BB962C8B-B14F-4D97-AF65-F5344CB8AC3E}">
        <p14:creationId xmlns:p14="http://schemas.microsoft.com/office/powerpoint/2010/main" val="541064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C12F8-810E-B8CC-E824-9443B78CCB20}"/>
              </a:ext>
            </a:extLst>
          </p:cNvPr>
          <p:cNvSpPr>
            <a:spLocks noGrp="1"/>
          </p:cNvSpPr>
          <p:nvPr>
            <p:ph type="title"/>
          </p:nvPr>
        </p:nvSpPr>
        <p:spPr/>
        <p:txBody>
          <a:bodyPr/>
          <a:lstStyle/>
          <a:p>
            <a:r>
              <a:rPr lang="en-US"/>
              <a:t>Mission, Vision, and Purpose</a:t>
            </a:r>
          </a:p>
        </p:txBody>
      </p:sp>
      <p:graphicFrame>
        <p:nvGraphicFramePr>
          <p:cNvPr id="9" name="Table 9" descr="Table discussing mission, vision, and purpose of DEED.">
            <a:extLst>
              <a:ext uri="{FF2B5EF4-FFF2-40B4-BE49-F238E27FC236}">
                <a16:creationId xmlns:a16="http://schemas.microsoft.com/office/drawing/2014/main" id="{380E3E2F-B802-42AD-FD6F-0930561703C2}"/>
              </a:ext>
            </a:extLst>
          </p:cNvPr>
          <p:cNvGraphicFramePr>
            <a:graphicFrameLocks noGrp="1"/>
          </p:cNvGraphicFramePr>
          <p:nvPr>
            <p:ph idx="1"/>
          </p:nvPr>
        </p:nvGraphicFramePr>
        <p:xfrm>
          <a:off x="838200" y="1825624"/>
          <a:ext cx="10515597" cy="4219576"/>
        </p:xfrm>
        <a:graphic>
          <a:graphicData uri="http://schemas.openxmlformats.org/drawingml/2006/table">
            <a:tbl>
              <a:tblPr firstRow="1" bandRow="1">
                <a:tableStyleId>{74C1A8A3-306A-4EB7-A6B1-4F7E0EB9C5D6}</a:tableStyleId>
              </a:tblPr>
              <a:tblGrid>
                <a:gridCol w="3505199">
                  <a:extLst>
                    <a:ext uri="{9D8B030D-6E8A-4147-A177-3AD203B41FA5}">
                      <a16:colId xmlns:a16="http://schemas.microsoft.com/office/drawing/2014/main" val="4242840514"/>
                    </a:ext>
                  </a:extLst>
                </a:gridCol>
                <a:gridCol w="3505199">
                  <a:extLst>
                    <a:ext uri="{9D8B030D-6E8A-4147-A177-3AD203B41FA5}">
                      <a16:colId xmlns:a16="http://schemas.microsoft.com/office/drawing/2014/main" val="141826594"/>
                    </a:ext>
                  </a:extLst>
                </a:gridCol>
                <a:gridCol w="3505199">
                  <a:extLst>
                    <a:ext uri="{9D8B030D-6E8A-4147-A177-3AD203B41FA5}">
                      <a16:colId xmlns:a16="http://schemas.microsoft.com/office/drawing/2014/main" val="2107024853"/>
                    </a:ext>
                  </a:extLst>
                </a:gridCol>
              </a:tblGrid>
              <a:tr h="724589">
                <a:tc>
                  <a:txBody>
                    <a:bodyPr/>
                    <a:lstStyle/>
                    <a:p>
                      <a:pPr algn="ctr"/>
                      <a:r>
                        <a:rPr lang="en-US" sz="3200"/>
                        <a:t>Mission</a:t>
                      </a:r>
                    </a:p>
                  </a:txBody>
                  <a:tcPr>
                    <a:solidFill>
                      <a:srgbClr val="194A6B"/>
                    </a:solidFill>
                  </a:tcPr>
                </a:tc>
                <a:tc>
                  <a:txBody>
                    <a:bodyPr/>
                    <a:lstStyle/>
                    <a:p>
                      <a:pPr algn="ctr"/>
                      <a:r>
                        <a:rPr lang="en-US" sz="3200"/>
                        <a:t>Vision</a:t>
                      </a:r>
                    </a:p>
                  </a:txBody>
                  <a:tcPr>
                    <a:solidFill>
                      <a:srgbClr val="194A6B"/>
                    </a:solidFill>
                  </a:tcPr>
                </a:tc>
                <a:tc>
                  <a:txBody>
                    <a:bodyPr/>
                    <a:lstStyle/>
                    <a:p>
                      <a:pPr algn="ctr"/>
                      <a:r>
                        <a:rPr lang="en-US" sz="3200"/>
                        <a:t>Purpose</a:t>
                      </a:r>
                    </a:p>
                  </a:txBody>
                  <a:tcPr>
                    <a:solidFill>
                      <a:srgbClr val="194A6B"/>
                    </a:solidFill>
                  </a:tcPr>
                </a:tc>
                <a:extLst>
                  <a:ext uri="{0D108BD9-81ED-4DB2-BD59-A6C34878D82A}">
                    <a16:rowId xmlns:a16="http://schemas.microsoft.com/office/drawing/2014/main" val="3204501105"/>
                  </a:ext>
                </a:extLst>
              </a:tr>
              <a:tr h="3494987">
                <a:tc>
                  <a:txBody>
                    <a:bodyPr/>
                    <a:lstStyle/>
                    <a:p>
                      <a:r>
                        <a:rPr lang="en-US" sz="2000"/>
                        <a:t>An excellent education for every student every day. </a:t>
                      </a:r>
                    </a:p>
                  </a:txBody>
                  <a:tcPr/>
                </a:tc>
                <a:tc>
                  <a:txBody>
                    <a:bodyPr/>
                    <a:lstStyle/>
                    <a:p>
                      <a:r>
                        <a:rPr lang="en-US" sz="2000"/>
                        <a:t>All students will succeed in their education and work, shape worthwhile and satisfying lives for themselves, exemplify the best values of society, and be effective in improving the character and quality of the world about them.</a:t>
                      </a:r>
                    </a:p>
                    <a:p>
                      <a:r>
                        <a:rPr lang="en-US" sz="1800"/>
                        <a:t>- Alaska Statute 14.03.015</a:t>
                      </a:r>
                    </a:p>
                  </a:txBody>
                  <a:tcPr/>
                </a:tc>
                <a:tc>
                  <a:txBody>
                    <a:bodyPr/>
                    <a:lstStyle/>
                    <a:p>
                      <a:r>
                        <a:rPr lang="en-US" sz="2000"/>
                        <a:t>DEED exists to provide </a:t>
                      </a:r>
                      <a:r>
                        <a:rPr lang="en-US" sz="2000" b="1"/>
                        <a:t>information</a:t>
                      </a:r>
                      <a:r>
                        <a:rPr lang="en-US" sz="2000"/>
                        <a:t>, </a:t>
                      </a:r>
                      <a:r>
                        <a:rPr lang="en-US" sz="2000" b="1"/>
                        <a:t>resources</a:t>
                      </a:r>
                      <a:r>
                        <a:rPr lang="en-US" sz="2000"/>
                        <a:t>, and </a:t>
                      </a:r>
                      <a:r>
                        <a:rPr lang="en-US" sz="2000" b="1"/>
                        <a:t>leadership</a:t>
                      </a:r>
                      <a:r>
                        <a:rPr lang="en-US" sz="2000"/>
                        <a:t> to support an excellent education for every student every day. </a:t>
                      </a:r>
                    </a:p>
                  </a:txBody>
                  <a:tcPr/>
                </a:tc>
                <a:extLst>
                  <a:ext uri="{0D108BD9-81ED-4DB2-BD59-A6C34878D82A}">
                    <a16:rowId xmlns:a16="http://schemas.microsoft.com/office/drawing/2014/main" val="179677926"/>
                  </a:ext>
                </a:extLst>
              </a:tr>
            </a:tbl>
          </a:graphicData>
        </a:graphic>
      </p:graphicFrame>
    </p:spTree>
    <p:extLst>
      <p:ext uri="{BB962C8B-B14F-4D97-AF65-F5344CB8AC3E}">
        <p14:creationId xmlns:p14="http://schemas.microsoft.com/office/powerpoint/2010/main" val="1412047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41049-B462-4895-9DEC-C98CE434FC89}"/>
              </a:ext>
            </a:extLst>
          </p:cNvPr>
          <p:cNvSpPr>
            <a:spLocks noGrp="1"/>
          </p:cNvSpPr>
          <p:nvPr>
            <p:ph type="title"/>
          </p:nvPr>
        </p:nvSpPr>
        <p:spPr/>
        <p:txBody>
          <a:bodyPr/>
          <a:lstStyle/>
          <a:p>
            <a:r>
              <a:rPr lang="en-US"/>
              <a:t>Strategic Priorities: </a:t>
            </a:r>
            <a:br>
              <a:rPr lang="en-US"/>
            </a:br>
            <a:r>
              <a:rPr lang="en-US"/>
              <a:t>Alaska’s Education Challenge</a:t>
            </a:r>
          </a:p>
        </p:txBody>
      </p:sp>
      <p:sp>
        <p:nvSpPr>
          <p:cNvPr id="5" name="Content Placeholder 4">
            <a:extLst>
              <a:ext uri="{FF2B5EF4-FFF2-40B4-BE49-F238E27FC236}">
                <a16:creationId xmlns:a16="http://schemas.microsoft.com/office/drawing/2014/main" id="{7E9DC379-130E-F896-B712-05BFFDA0B627}"/>
              </a:ext>
            </a:extLst>
          </p:cNvPr>
          <p:cNvSpPr>
            <a:spLocks noGrp="1"/>
          </p:cNvSpPr>
          <p:nvPr>
            <p:ph sz="half" idx="1"/>
          </p:nvPr>
        </p:nvSpPr>
        <p:spPr>
          <a:xfrm>
            <a:off x="838200" y="1825625"/>
            <a:ext cx="6705600" cy="4351338"/>
          </a:xfrm>
        </p:spPr>
        <p:txBody>
          <a:bodyPr>
            <a:normAutofit fontScale="77500" lnSpcReduction="20000"/>
          </a:bodyPr>
          <a:lstStyle/>
          <a:p>
            <a:pPr marL="0" indent="0">
              <a:buNone/>
            </a:pPr>
            <a:r>
              <a:rPr lang="en-US" b="1"/>
              <a:t>Five Shared Priorities:</a:t>
            </a:r>
          </a:p>
          <a:p>
            <a:pPr marL="514350" indent="-514350">
              <a:buFont typeface="+mj-lt"/>
              <a:buAutoNum type="arabicPeriod"/>
            </a:pPr>
            <a:r>
              <a:rPr lang="en-US"/>
              <a:t>Support all students to read at grade level by the end of third grade. </a:t>
            </a:r>
          </a:p>
          <a:p>
            <a:pPr marL="514350" indent="-514350">
              <a:buFont typeface="+mj-lt"/>
              <a:buAutoNum type="arabicPeriod"/>
            </a:pPr>
            <a:r>
              <a:rPr lang="en-US"/>
              <a:t>Increase career, technical, and culturally relevant education to meet student and workforce needs.</a:t>
            </a:r>
          </a:p>
          <a:p>
            <a:pPr marL="514350" indent="-514350">
              <a:buFont typeface="+mj-lt"/>
              <a:buAutoNum type="arabicPeriod"/>
            </a:pPr>
            <a:r>
              <a:rPr lang="en-US"/>
              <a:t>Close the achievement gap by ensuring equitable educational rigor and resources.</a:t>
            </a:r>
          </a:p>
          <a:p>
            <a:pPr marL="514350" indent="-514350">
              <a:buFont typeface="+mj-lt"/>
              <a:buAutoNum type="arabicPeriod"/>
            </a:pPr>
            <a:r>
              <a:rPr lang="en-US"/>
              <a:t>Prepare, attract, and retain effective education professionals.</a:t>
            </a:r>
          </a:p>
          <a:p>
            <a:pPr marL="514350" indent="-514350">
              <a:buFont typeface="+mj-lt"/>
              <a:buAutoNum type="arabicPeriod"/>
            </a:pPr>
            <a:r>
              <a:rPr lang="en-US" b="1"/>
              <a:t>Improve the safety and well-being of students through school partnerships with families, communities, and tribes.</a:t>
            </a:r>
          </a:p>
          <a:p>
            <a:endParaRPr lang="en-US"/>
          </a:p>
        </p:txBody>
      </p:sp>
      <p:pic>
        <p:nvPicPr>
          <p:cNvPr id="7" name="Content Placeholder 6">
            <a:extLst>
              <a:ext uri="{FF2B5EF4-FFF2-40B4-BE49-F238E27FC236}">
                <a16:creationId xmlns:a16="http://schemas.microsoft.com/office/drawing/2014/main" id="{54AF2E41-F9AE-4601-796F-03EA524BF754}"/>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052807" y="1969294"/>
            <a:ext cx="3019425" cy="3733800"/>
          </a:xfrm>
          <a:prstGeom prst="rect">
            <a:avLst/>
          </a:prstGeom>
          <a:ln w="38100">
            <a:solidFill>
              <a:srgbClr val="3F78A7"/>
            </a:solidFill>
          </a:ln>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542406EE-2A11-C8D0-7445-EF7C93CC6C2C}"/>
              </a:ext>
            </a:extLst>
          </p:cNvPr>
          <p:cNvSpPr/>
          <p:nvPr/>
        </p:nvSpPr>
        <p:spPr>
          <a:xfrm>
            <a:off x="7867943" y="5838409"/>
            <a:ext cx="3389151" cy="338554"/>
          </a:xfrm>
          <a:prstGeom prst="rect">
            <a:avLst/>
          </a:prstGeom>
        </p:spPr>
        <p:txBody>
          <a:bodyPr wrap="square">
            <a:spAutoFit/>
          </a:bodyPr>
          <a:lstStyle/>
          <a:p>
            <a:pPr algn="ctr"/>
            <a:r>
              <a:rPr lang="en-US" sz="1600"/>
              <a:t>education.alaska.gov/akedchallenge</a:t>
            </a:r>
          </a:p>
        </p:txBody>
      </p:sp>
    </p:spTree>
    <p:extLst>
      <p:ext uri="{BB962C8B-B14F-4D97-AF65-F5344CB8AC3E}">
        <p14:creationId xmlns:p14="http://schemas.microsoft.com/office/powerpoint/2010/main" val="3686908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2" name="Title 1">
            <a:extLst>
              <a:ext uri="{FF2B5EF4-FFF2-40B4-BE49-F238E27FC236}">
                <a16:creationId xmlns:a16="http://schemas.microsoft.com/office/drawing/2014/main" id="{812647F5-4017-E765-6D6A-F88AB7DF7DCD}"/>
              </a:ext>
            </a:extLst>
          </p:cNvPr>
          <p:cNvSpPr>
            <a:spLocks noGrp="1"/>
          </p:cNvSpPr>
          <p:nvPr>
            <p:ph type="title" idx="4294967295"/>
          </p:nvPr>
        </p:nvSpPr>
        <p:spPr>
          <a:xfrm>
            <a:off x="838200" y="-1325563"/>
            <a:ext cx="10515600" cy="1325563"/>
          </a:xfrm>
        </p:spPr>
        <p:txBody>
          <a:bodyPr spcFirstLastPara="1" wrap="square" lIns="91425" tIns="45700" rIns="91425" bIns="45700" anchor="b" anchorCtr="0">
            <a:normAutofit/>
          </a:bodyPr>
          <a:lstStyle/>
          <a:p>
            <a:r>
              <a:rPr lang="en-US" dirty="0"/>
              <a:t>Alaska’s Education Challenge</a:t>
            </a:r>
          </a:p>
        </p:txBody>
      </p:sp>
      <p:pic>
        <p:nvPicPr>
          <p:cNvPr id="180" name="Google Shape;180;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38056" y="1234842"/>
            <a:ext cx="4549766" cy="4388315"/>
          </a:xfrm>
          <a:prstGeom prst="rect">
            <a:avLst/>
          </a:prstGeom>
          <a:noFill/>
          <a:ln>
            <a:noFill/>
          </a:ln>
        </p:spPr>
      </p:pic>
      <p:sp>
        <p:nvSpPr>
          <p:cNvPr id="182" name="Google Shape;182;p3"/>
          <p:cNvSpPr txBox="1"/>
          <p:nvPr/>
        </p:nvSpPr>
        <p:spPr>
          <a:xfrm>
            <a:off x="223683" y="259704"/>
            <a:ext cx="369876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8296B0"/>
                </a:solidFill>
                <a:latin typeface="Century Gothic"/>
                <a:ea typeface="Century Gothic"/>
                <a:cs typeface="Century Gothic"/>
                <a:sym typeface="Century Gothic"/>
              </a:rPr>
              <a:t>Alaska's Education Challenge</a:t>
            </a:r>
            <a:endParaRPr/>
          </a:p>
        </p:txBody>
      </p:sp>
      <p:sp>
        <p:nvSpPr>
          <p:cNvPr id="181" name="Google Shape;181;p3"/>
          <p:cNvSpPr txBox="1"/>
          <p:nvPr/>
        </p:nvSpPr>
        <p:spPr>
          <a:xfrm>
            <a:off x="244698" y="5762260"/>
            <a:ext cx="2860562"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solidFill>
                  <a:srgbClr val="8296B0"/>
                </a:solidFill>
                <a:latin typeface="Century Gothic"/>
                <a:ea typeface="Century Gothic"/>
                <a:cs typeface="Century Gothic"/>
                <a:sym typeface="Century Gothic"/>
              </a:rPr>
              <a:t>Three Commitments</a:t>
            </a:r>
            <a:endParaRPr/>
          </a:p>
        </p:txBody>
      </p:sp>
      <p:sp>
        <p:nvSpPr>
          <p:cNvPr id="184" name="Google Shape;184;p3"/>
          <p:cNvSpPr txBox="1"/>
          <p:nvPr/>
        </p:nvSpPr>
        <p:spPr>
          <a:xfrm>
            <a:off x="4497355" y="513619"/>
            <a:ext cx="6794983" cy="1015662"/>
          </a:xfrm>
          <a:prstGeom prst="rect">
            <a:avLst/>
          </a:prstGeom>
          <a:noFill/>
          <a:ln>
            <a:noFill/>
          </a:ln>
        </p:spPr>
        <p:txBody>
          <a:bodyPr spcFirstLastPara="1" wrap="square" lIns="91425" tIns="45700" rIns="91425" bIns="45700" anchor="t" anchorCtr="0">
            <a:normAutofit fontScale="85000" lnSpcReduction="10000"/>
          </a:bodyPr>
          <a:lstStyle/>
          <a:p>
            <a:pPr algn="ctr">
              <a:lnSpc>
                <a:spcPct val="80000"/>
              </a:lnSpc>
              <a:buClr>
                <a:srgbClr val="000000"/>
              </a:buClr>
              <a:buSzPts val="2640"/>
            </a:pPr>
            <a:r>
              <a:rPr lang="en-US" sz="2640" b="1">
                <a:solidFill>
                  <a:srgbClr val="000000"/>
                </a:solidFill>
                <a:latin typeface="Century Gothic"/>
                <a:ea typeface="Century Gothic"/>
                <a:cs typeface="Century Gothic"/>
                <a:sym typeface="Century Gothic"/>
              </a:rPr>
              <a:t>Safety &amp; </a:t>
            </a:r>
            <a:r>
              <a:rPr lang="en-US" sz="2640" b="1">
                <a:latin typeface="Century Gothic"/>
                <a:ea typeface="Century Gothic"/>
                <a:cs typeface="Century Gothic"/>
                <a:sym typeface="Century Gothic"/>
              </a:rPr>
              <a:t>Well-Being</a:t>
            </a:r>
          </a:p>
          <a:p>
            <a:pPr algn="ctr">
              <a:lnSpc>
                <a:spcPct val="80000"/>
              </a:lnSpc>
              <a:buClr>
                <a:srgbClr val="000000"/>
              </a:buClr>
              <a:buSzPts val="2640"/>
            </a:pPr>
            <a:endParaRPr lang="en-US" sz="2640" b="1">
              <a:latin typeface="Century Gothic"/>
              <a:ea typeface="Century Gothic"/>
              <a:cs typeface="Century Gothic"/>
              <a:sym typeface="Century Gothic"/>
            </a:endParaRPr>
          </a:p>
          <a:p>
            <a:pPr algn="ctr">
              <a:lnSpc>
                <a:spcPct val="80000"/>
              </a:lnSpc>
              <a:buClr>
                <a:srgbClr val="000000"/>
              </a:buClr>
              <a:buSzPts val="2640"/>
            </a:pPr>
            <a:r>
              <a:rPr lang="en-US" sz="2400" b="1">
                <a:latin typeface="Calibri"/>
                <a:ea typeface="Calibri"/>
                <a:cs typeface="Calibri"/>
                <a:sym typeface="Calibri"/>
              </a:rPr>
              <a:t>Improve the safety and well-being of students through school partnerships with families, communities, and tribes</a:t>
            </a:r>
            <a:endParaRPr lang="en-US" sz="2800">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2640"/>
              <a:buFont typeface="Century Gothic"/>
              <a:buNone/>
            </a:pPr>
            <a:endParaRPr sz="2640" b="1">
              <a:solidFill>
                <a:srgbClr val="000000"/>
              </a:solidFill>
              <a:latin typeface="Century Gothic"/>
              <a:ea typeface="Century Gothic"/>
              <a:cs typeface="Century Gothic"/>
              <a:sym typeface="Century Gothic"/>
            </a:endParaRPr>
          </a:p>
        </p:txBody>
      </p:sp>
      <p:sp>
        <p:nvSpPr>
          <p:cNvPr id="183" name="Google Shape;183;p3"/>
          <p:cNvSpPr txBox="1"/>
          <p:nvPr/>
        </p:nvSpPr>
        <p:spPr>
          <a:xfrm>
            <a:off x="5849019" y="1567543"/>
            <a:ext cx="5574494" cy="521038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3F3F3F"/>
              </a:buClr>
              <a:buSzPts val="2100"/>
              <a:buFont typeface="Arial"/>
              <a:buNone/>
            </a:pPr>
            <a:endParaRPr lang="en-US" sz="2100" b="1" dirty="0">
              <a:solidFill>
                <a:srgbClr val="3F3F3F"/>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3F3F3F"/>
              </a:buClr>
              <a:buSzPts val="2100"/>
              <a:buFont typeface="Arial"/>
              <a:buNone/>
            </a:pPr>
            <a:r>
              <a:rPr lang="en-US" sz="2100" b="1" dirty="0">
                <a:latin typeface="Century Gothic"/>
                <a:ea typeface="Century Gothic"/>
                <a:cs typeface="Century Gothic"/>
                <a:sym typeface="Century Gothic"/>
              </a:rPr>
              <a:t>Strategy 1: Create a sustainable and positive school climate</a:t>
            </a:r>
          </a:p>
          <a:p>
            <a:pPr marL="0" marR="0" lvl="0" indent="0" algn="ctr" rtl="0">
              <a:lnSpc>
                <a:spcPct val="90000"/>
              </a:lnSpc>
              <a:spcBef>
                <a:spcPts val="0"/>
              </a:spcBef>
              <a:spcAft>
                <a:spcPts val="0"/>
              </a:spcAft>
              <a:buClr>
                <a:srgbClr val="3F3F3F"/>
              </a:buClr>
              <a:buSzPts val="2100"/>
              <a:buFont typeface="Arial"/>
              <a:buNone/>
            </a:pPr>
            <a:endParaRPr lang="en-US" sz="2100" dirty="0">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3F3F3F"/>
              </a:buClr>
              <a:buSzPts val="2100"/>
              <a:buFont typeface="Arial"/>
              <a:buNone/>
            </a:pPr>
            <a:endParaRPr lang="en-US" sz="2100" dirty="0">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3F3F3F"/>
              </a:buClr>
              <a:buSzPts val="2100"/>
              <a:buFont typeface="Arial"/>
              <a:buNone/>
            </a:pPr>
            <a:r>
              <a:rPr lang="en-US" sz="2100" b="1" dirty="0">
                <a:latin typeface="Century Gothic"/>
                <a:ea typeface="Century Gothic"/>
                <a:cs typeface="Century Gothic"/>
                <a:sym typeface="Century Gothic"/>
              </a:rPr>
              <a:t>Strategy 2: Building Trauma Engaged Schools</a:t>
            </a:r>
          </a:p>
          <a:p>
            <a:pPr marL="0" marR="0" lvl="0" indent="0" algn="ctr" rtl="0">
              <a:lnSpc>
                <a:spcPct val="90000"/>
              </a:lnSpc>
              <a:spcBef>
                <a:spcPts val="0"/>
              </a:spcBef>
              <a:spcAft>
                <a:spcPts val="0"/>
              </a:spcAft>
              <a:buClr>
                <a:srgbClr val="3F3F3F"/>
              </a:buClr>
              <a:buSzPts val="2100"/>
              <a:buFont typeface="Arial"/>
              <a:buNone/>
            </a:pPr>
            <a:endParaRPr lang="en-US" sz="2100" dirty="0">
              <a:latin typeface="Century Gothic"/>
              <a:sym typeface="Century Gothic"/>
            </a:endParaRPr>
          </a:p>
          <a:p>
            <a:pPr algn="ctr">
              <a:lnSpc>
                <a:spcPct val="90000"/>
              </a:lnSpc>
              <a:buClr>
                <a:srgbClr val="3F3F3F"/>
              </a:buClr>
              <a:buSzPts val="2100"/>
            </a:pPr>
            <a:r>
              <a:rPr lang="en-US" sz="2100" b="1" dirty="0">
                <a:latin typeface="Century Gothic"/>
                <a:sym typeface="Century Gothic"/>
              </a:rPr>
              <a:t>Strategy 3: </a:t>
            </a:r>
            <a:r>
              <a:rPr lang="en-US" sz="2400" b="1" dirty="0">
                <a:latin typeface="Calibri"/>
                <a:ea typeface="Calibri"/>
                <a:cs typeface="Calibri"/>
                <a:sym typeface="Calibri"/>
              </a:rPr>
              <a:t>Increasing access to student health through counselors, nurses, and school social workers</a:t>
            </a:r>
            <a:endParaRPr b="1" dirty="0"/>
          </a:p>
          <a:p>
            <a:pPr marL="0" marR="0" lvl="0" indent="0" algn="ctr" rtl="0">
              <a:lnSpc>
                <a:spcPct val="90000"/>
              </a:lnSpc>
              <a:spcBef>
                <a:spcPts val="1000"/>
              </a:spcBef>
              <a:spcAft>
                <a:spcPts val="0"/>
              </a:spcAft>
              <a:buClr>
                <a:srgbClr val="3F3F3F"/>
              </a:buClr>
              <a:buSzPts val="1800"/>
              <a:buFont typeface="Arial"/>
              <a:buNone/>
            </a:pPr>
            <a:endParaRPr sz="1800" b="1" dirty="0">
              <a:solidFill>
                <a:srgbClr val="3F3F3F"/>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3F3F3F"/>
              </a:buClr>
              <a:buSzPts val="1800"/>
              <a:buFont typeface="Arial"/>
              <a:buNone/>
            </a:pPr>
            <a:endParaRPr sz="1800" b="1" dirty="0">
              <a:solidFill>
                <a:srgbClr val="3F3F3F"/>
              </a:solidFill>
              <a:latin typeface="Century Gothic"/>
              <a:ea typeface="Century Gothic"/>
              <a:cs typeface="Century Gothic"/>
              <a:sym typeface="Century Gothic"/>
            </a:endParaRPr>
          </a:p>
          <a:p>
            <a:pPr marL="0" marR="0" lvl="0" indent="0" algn="ctr" rtl="0">
              <a:lnSpc>
                <a:spcPct val="90000"/>
              </a:lnSpc>
              <a:spcBef>
                <a:spcPts val="1000"/>
              </a:spcBef>
              <a:spcAft>
                <a:spcPts val="0"/>
              </a:spcAft>
              <a:buClr>
                <a:srgbClr val="3F3F3F"/>
              </a:buClr>
              <a:buSzPts val="1800"/>
              <a:buFont typeface="Arial"/>
              <a:buNone/>
            </a:pPr>
            <a:endParaRPr sz="1800" dirty="0">
              <a:solidFill>
                <a:srgbClr val="3F3F3F"/>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92311904CAFC478EE315E9D037F345" ma:contentTypeVersion="26" ma:contentTypeDescription="Create a new document." ma:contentTypeScope="" ma:versionID="9995ec7de511ae2df6ee802131c1bd3e">
  <xsd:schema xmlns:xsd="http://www.w3.org/2001/XMLSchema" xmlns:xs="http://www.w3.org/2001/XMLSchema" xmlns:p="http://schemas.microsoft.com/office/2006/metadata/properties" xmlns:ns1="http://schemas.microsoft.com/sharepoint/v3" targetNamespace="http://schemas.microsoft.com/office/2006/metadata/properties" ma:root="true" ma:fieldsID="8def788e2aa1fcb741b4b2455d64f9d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0819452-E693-4F5D-A5B6-CB7B7E0D64F3}"/>
</file>

<file path=customXml/itemProps2.xml><?xml version="1.0" encoding="utf-8"?>
<ds:datastoreItem xmlns:ds="http://schemas.openxmlformats.org/officeDocument/2006/customXml" ds:itemID="{DD29B727-83CE-4C61-8C2F-7954BF6484C3}"/>
</file>

<file path=customXml/itemProps3.xml><?xml version="1.0" encoding="utf-8"?>
<ds:datastoreItem xmlns:ds="http://schemas.openxmlformats.org/officeDocument/2006/customXml" ds:itemID="{7DFF16FE-6CE6-4226-BAD4-913290BBC739}"/>
</file>

<file path=docProps/app.xml><?xml version="1.0" encoding="utf-8"?>
<Properties xmlns="http://schemas.openxmlformats.org/officeDocument/2006/extended-properties" xmlns:vt="http://schemas.openxmlformats.org/officeDocument/2006/docPropsVTypes">
  <TotalTime>1465</TotalTime>
  <Words>2034</Words>
  <Application>Microsoft Office PowerPoint</Application>
  <PresentationFormat>Widescreen</PresentationFormat>
  <Paragraphs>218</Paragraphs>
  <Slides>24</Slides>
  <Notes>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Aptos</vt:lpstr>
      <vt:lpstr>Arial</vt:lpstr>
      <vt:lpstr>Average Sans</vt:lpstr>
      <vt:lpstr>Calibri</vt:lpstr>
      <vt:lpstr>Calibri Light</vt:lpstr>
      <vt:lpstr>Century Gothic</vt:lpstr>
      <vt:lpstr>Garamond</vt:lpstr>
      <vt:lpstr>Helvetica</vt:lpstr>
      <vt:lpstr>Poppins</vt:lpstr>
      <vt:lpstr>Roboto</vt:lpstr>
      <vt:lpstr>Symbol</vt:lpstr>
      <vt:lpstr>Times New Roman</vt:lpstr>
      <vt:lpstr>Wingdings</vt:lpstr>
      <vt:lpstr>1_Office Theme</vt:lpstr>
      <vt:lpstr>Office Theme</vt:lpstr>
      <vt:lpstr>School-Based Services</vt:lpstr>
      <vt:lpstr>Agenda</vt:lpstr>
      <vt:lpstr>Areas of Opportunity</vt:lpstr>
      <vt:lpstr>Next Steps</vt:lpstr>
      <vt:lpstr>Questions slide</vt:lpstr>
      <vt:lpstr> Health in Alaskan Schools  The Department of Education and  Early Development Supports  June 26, 2024 Patrick Sidmore</vt:lpstr>
      <vt:lpstr>Mission, Vision, and Purpose</vt:lpstr>
      <vt:lpstr>Strategic Priorities:  Alaska’s Education Challenge</vt:lpstr>
      <vt:lpstr>Alaska’s Education Challenge</vt:lpstr>
      <vt:lpstr>Meet the DEED School Health &amp; Safety Team</vt:lpstr>
      <vt:lpstr>Multi Tiered System of Support (MTSS)</vt:lpstr>
      <vt:lpstr>Collaborations with AMHT</vt:lpstr>
      <vt:lpstr>Mental Health Supports in Schools: Community of Practice</vt:lpstr>
      <vt:lpstr>Collaborations with statewide/local organizations</vt:lpstr>
      <vt:lpstr>Other grants and ad hoc district support</vt:lpstr>
      <vt:lpstr>Suicide Awareness Prevention in Schools and Grants</vt:lpstr>
      <vt:lpstr>Grant awards to Alaska for Behavioral Health support</vt:lpstr>
      <vt:lpstr>Safe Children’s Act</vt:lpstr>
      <vt:lpstr>Elearning system description</vt:lpstr>
      <vt:lpstr>Trauma-Engaged Schools</vt:lpstr>
      <vt:lpstr>Trauma-Engaged Schools – Education Innovation and Research</vt:lpstr>
      <vt:lpstr>History of Mental Health supports in Alaska Schools</vt:lpstr>
      <vt:lpstr>Finding Our Anchors</vt:lpstr>
      <vt:lpstr>Thank you</vt:lpstr>
    </vt:vector>
  </TitlesOfParts>
  <Company>State of Alaska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Fishel, Sharon J (EED)</dc:creator>
  <cp:lastModifiedBy>Loper, Brittany A.</cp:lastModifiedBy>
  <cp:revision>14</cp:revision>
  <dcterms:created xsi:type="dcterms:W3CDTF">2023-12-18T19:27:49Z</dcterms:created>
  <dcterms:modified xsi:type="dcterms:W3CDTF">2024-07-01T17:10:09Z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0x010100E092311904CAFC478EE315E9D037F345</vt:lpwstr>
  </property>
</Properties>
</file>