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ommentAuthors.xml" ContentType="application/vnd.openxmlformats-officedocument.presentationml.commentAuthors+xml"/>
  <Override PartName="/ppt/diagrams/layout1.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7" r:id="rId1"/>
  </p:sldMasterIdLst>
  <p:notesMasterIdLst>
    <p:notesMasterId r:id="rId26"/>
  </p:notesMasterIdLst>
  <p:sldIdLst>
    <p:sldId id="256" r:id="rId2"/>
    <p:sldId id="257" r:id="rId3"/>
    <p:sldId id="258" r:id="rId4"/>
    <p:sldId id="259" r:id="rId5"/>
    <p:sldId id="274" r:id="rId6"/>
    <p:sldId id="289" r:id="rId7"/>
    <p:sldId id="290" r:id="rId8"/>
    <p:sldId id="291" r:id="rId9"/>
    <p:sldId id="292" r:id="rId10"/>
    <p:sldId id="293" r:id="rId11"/>
    <p:sldId id="294" r:id="rId12"/>
    <p:sldId id="281" r:id="rId13"/>
    <p:sldId id="261" r:id="rId14"/>
    <p:sldId id="275" r:id="rId15"/>
    <p:sldId id="277" r:id="rId16"/>
    <p:sldId id="276" r:id="rId17"/>
    <p:sldId id="282" r:id="rId18"/>
    <p:sldId id="279" r:id="rId19"/>
    <p:sldId id="278" r:id="rId20"/>
    <p:sldId id="286" r:id="rId21"/>
    <p:sldId id="280" r:id="rId22"/>
    <p:sldId id="283" r:id="rId23"/>
    <p:sldId id="285" r:id="rId24"/>
    <p:sldId id="266"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e Banahan" initials="CB" lastIdx="7" clrIdx="0">
    <p:extLst>
      <p:ext uri="{19B8F6BF-5375-455C-9EA6-DF929625EA0E}">
        <p15:presenceInfo xmlns:p15="http://schemas.microsoft.com/office/powerpoint/2012/main" userId="S-1-5-21-233629198-3601220599-3028111159-13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4" autoAdjust="0"/>
    <p:restoredTop sz="86410" autoAdjust="0"/>
  </p:normalViewPr>
  <p:slideViewPr>
    <p:cSldViewPr snapToGrid="0">
      <p:cViewPr>
        <p:scale>
          <a:sx n="76" d="100"/>
          <a:sy n="76" d="100"/>
        </p:scale>
        <p:origin x="27" y="48"/>
      </p:cViewPr>
      <p:guideLst/>
    </p:cSldViewPr>
  </p:slideViewPr>
  <p:outlineViewPr>
    <p:cViewPr>
      <p:scale>
        <a:sx n="33" d="100"/>
        <a:sy n="33" d="100"/>
      </p:scale>
      <p:origin x="0" y="-11286"/>
    </p:cViewPr>
  </p:outlineViewPr>
  <p:notesTextViewPr>
    <p:cViewPr>
      <p:scale>
        <a:sx n="1" d="1"/>
        <a:sy n="1" d="1"/>
      </p:scale>
      <p:origin x="0" y="0"/>
    </p:cViewPr>
  </p:notesTextViewPr>
  <p:sorterViewPr>
    <p:cViewPr>
      <p:scale>
        <a:sx n="100" d="100"/>
        <a:sy n="100" d="100"/>
      </p:scale>
      <p:origin x="0" y="-3864"/>
    </p:cViewPr>
  </p:sorterViewPr>
  <p:notesViewPr>
    <p:cSldViewPr snapToGrid="0">
      <p:cViewPr>
        <p:scale>
          <a:sx n="100" d="100"/>
          <a:sy n="100" d="100"/>
        </p:scale>
        <p:origin x="1842" y="-19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4CD22-EA71-4AA6-9D4E-93FB6237F432}"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0BC5CFAC-D875-4809-AC38-1294E5DE5B1B}">
      <dgm:prSet phldrT="[Text]"/>
      <dgm:spPr/>
      <dgm:t>
        <a:bodyPr/>
        <a:lstStyle/>
        <a:p>
          <a:r>
            <a:rPr lang="en-US" dirty="0"/>
            <a:t>Data Governance</a:t>
          </a:r>
        </a:p>
      </dgm:t>
    </dgm:pt>
    <dgm:pt modelId="{55319E95-D340-42EE-9445-35AA538E8DFA}" type="parTrans" cxnId="{F09256AD-AA84-44DE-9CEF-CE61CE6D009B}">
      <dgm:prSet/>
      <dgm:spPr/>
      <dgm:t>
        <a:bodyPr/>
        <a:lstStyle/>
        <a:p>
          <a:endParaRPr lang="en-US"/>
        </a:p>
      </dgm:t>
    </dgm:pt>
    <dgm:pt modelId="{7B00FE84-E44C-4576-9E2B-33BB99AD2858}" type="sibTrans" cxnId="{F09256AD-AA84-44DE-9CEF-CE61CE6D009B}">
      <dgm:prSet/>
      <dgm:spPr/>
      <dgm:t>
        <a:bodyPr/>
        <a:lstStyle/>
        <a:p>
          <a:endParaRPr lang="en-US"/>
        </a:p>
      </dgm:t>
    </dgm:pt>
    <dgm:pt modelId="{8DA068FC-2BA1-49B4-9342-145873EF2BE7}">
      <dgm:prSet phldrT="[Text]"/>
      <dgm:spPr/>
      <dgm:t>
        <a:bodyPr/>
        <a:lstStyle/>
        <a:p>
          <a:r>
            <a:rPr lang="en-US" dirty="0"/>
            <a:t>Common definitions/terminology</a:t>
          </a:r>
        </a:p>
      </dgm:t>
    </dgm:pt>
    <dgm:pt modelId="{09A58E9A-65B9-46E4-BC17-EF133D931560}" type="parTrans" cxnId="{43358BD2-F92F-4C88-B499-B256BD3D18C3}">
      <dgm:prSet/>
      <dgm:spPr/>
      <dgm:t>
        <a:bodyPr/>
        <a:lstStyle/>
        <a:p>
          <a:endParaRPr lang="en-US"/>
        </a:p>
      </dgm:t>
    </dgm:pt>
    <dgm:pt modelId="{ED815DB9-368B-434C-8664-08F8A88F8728}" type="sibTrans" cxnId="{43358BD2-F92F-4C88-B499-B256BD3D18C3}">
      <dgm:prSet/>
      <dgm:spPr/>
      <dgm:t>
        <a:bodyPr/>
        <a:lstStyle/>
        <a:p>
          <a:endParaRPr lang="en-US"/>
        </a:p>
      </dgm:t>
    </dgm:pt>
    <dgm:pt modelId="{D57F9685-25A2-4A8A-9DFC-89E4D2F6E230}">
      <dgm:prSet phldrT="[Text]"/>
      <dgm:spPr/>
      <dgm:t>
        <a:bodyPr/>
        <a:lstStyle/>
        <a:p>
          <a:r>
            <a:rPr lang="en-US" dirty="0"/>
            <a:t>Data Dictionary and Reporting</a:t>
          </a:r>
        </a:p>
      </dgm:t>
    </dgm:pt>
    <dgm:pt modelId="{5BA1BD57-01FB-42EF-B902-3101DFCD0B99}" type="parTrans" cxnId="{79737E5B-F226-493C-AB5B-7DD38259EFD7}">
      <dgm:prSet/>
      <dgm:spPr/>
      <dgm:t>
        <a:bodyPr/>
        <a:lstStyle/>
        <a:p>
          <a:endParaRPr lang="en-US"/>
        </a:p>
      </dgm:t>
    </dgm:pt>
    <dgm:pt modelId="{2DF8824B-3275-4014-ADB9-5F578AC3B9E1}" type="sibTrans" cxnId="{79737E5B-F226-493C-AB5B-7DD38259EFD7}">
      <dgm:prSet/>
      <dgm:spPr/>
      <dgm:t>
        <a:bodyPr/>
        <a:lstStyle/>
        <a:p>
          <a:endParaRPr lang="en-US"/>
        </a:p>
      </dgm:t>
    </dgm:pt>
    <dgm:pt modelId="{73D75E26-F933-4465-8C8D-E5FC8D1D0E9E}">
      <dgm:prSet phldrT="[Text]"/>
      <dgm:spPr/>
      <dgm:t>
        <a:bodyPr/>
        <a:lstStyle/>
        <a:p>
          <a:r>
            <a:rPr lang="en-US" dirty="0"/>
            <a:t>Data Availability</a:t>
          </a:r>
        </a:p>
      </dgm:t>
    </dgm:pt>
    <dgm:pt modelId="{EB55D4D6-7930-4A0C-B318-C8D6CD3E9F66}" type="parTrans" cxnId="{F544E69B-5D29-4472-98C1-71C00895FE18}">
      <dgm:prSet/>
      <dgm:spPr/>
      <dgm:t>
        <a:bodyPr/>
        <a:lstStyle/>
        <a:p>
          <a:endParaRPr lang="en-US"/>
        </a:p>
      </dgm:t>
    </dgm:pt>
    <dgm:pt modelId="{430292CF-F914-4C6B-A2C9-0C734BABCA18}" type="sibTrans" cxnId="{F544E69B-5D29-4472-98C1-71C00895FE18}">
      <dgm:prSet/>
      <dgm:spPr/>
      <dgm:t>
        <a:bodyPr/>
        <a:lstStyle/>
        <a:p>
          <a:endParaRPr lang="en-US"/>
        </a:p>
      </dgm:t>
    </dgm:pt>
    <dgm:pt modelId="{FA84BC39-72D9-4B41-85CA-094B3A857FCB}">
      <dgm:prSet phldrT="[Text]"/>
      <dgm:spPr/>
      <dgm:t>
        <a:bodyPr/>
        <a:lstStyle/>
        <a:p>
          <a:r>
            <a:rPr lang="en-US" dirty="0"/>
            <a:t>Use of HIE (bi-directional)</a:t>
          </a:r>
        </a:p>
      </dgm:t>
    </dgm:pt>
    <dgm:pt modelId="{ED08972A-FF33-423A-B4E8-585A15193BBF}" type="parTrans" cxnId="{645B20BB-53D6-4DED-A719-EE4C04B5F248}">
      <dgm:prSet/>
      <dgm:spPr/>
      <dgm:t>
        <a:bodyPr/>
        <a:lstStyle/>
        <a:p>
          <a:endParaRPr lang="en-US"/>
        </a:p>
      </dgm:t>
    </dgm:pt>
    <dgm:pt modelId="{3639F1D2-9AC1-4AEE-9BD0-BB97A84A5418}" type="sibTrans" cxnId="{645B20BB-53D6-4DED-A719-EE4C04B5F248}">
      <dgm:prSet/>
      <dgm:spPr/>
      <dgm:t>
        <a:bodyPr/>
        <a:lstStyle/>
        <a:p>
          <a:endParaRPr lang="en-US"/>
        </a:p>
      </dgm:t>
    </dgm:pt>
    <dgm:pt modelId="{19B84F48-A7DB-47FF-9BD8-A97E16208603}">
      <dgm:prSet phldrT="[Text]"/>
      <dgm:spPr/>
      <dgm:t>
        <a:bodyPr/>
        <a:lstStyle/>
        <a:p>
          <a:r>
            <a:rPr lang="en-US" dirty="0"/>
            <a:t>Better integration with Registries</a:t>
          </a:r>
        </a:p>
      </dgm:t>
    </dgm:pt>
    <dgm:pt modelId="{9EDDFC34-AECC-46B7-930E-C239FB293B62}" type="parTrans" cxnId="{CD8E4003-8F9C-48D0-945F-55EB77DF750E}">
      <dgm:prSet/>
      <dgm:spPr/>
      <dgm:t>
        <a:bodyPr/>
        <a:lstStyle/>
        <a:p>
          <a:endParaRPr lang="en-US"/>
        </a:p>
      </dgm:t>
    </dgm:pt>
    <dgm:pt modelId="{D7AD967F-A02F-479E-9E90-77DFA53D12B8}" type="sibTrans" cxnId="{CD8E4003-8F9C-48D0-945F-55EB77DF750E}">
      <dgm:prSet/>
      <dgm:spPr/>
      <dgm:t>
        <a:bodyPr/>
        <a:lstStyle/>
        <a:p>
          <a:endParaRPr lang="en-US"/>
        </a:p>
      </dgm:t>
    </dgm:pt>
    <dgm:pt modelId="{27B00F99-C31B-41BC-A121-6BA3509838B5}">
      <dgm:prSet phldrT="[Text]"/>
      <dgm:spPr/>
      <dgm:t>
        <a:bodyPr/>
        <a:lstStyle/>
        <a:p>
          <a:r>
            <a:rPr lang="en-US" dirty="0"/>
            <a:t>Lack of Automation</a:t>
          </a:r>
        </a:p>
      </dgm:t>
    </dgm:pt>
    <dgm:pt modelId="{928CD79C-7889-43AD-9E17-168BD26BB9DD}" type="parTrans" cxnId="{C2CBACD6-F84B-484E-AB0D-2576E0696AE5}">
      <dgm:prSet/>
      <dgm:spPr/>
      <dgm:t>
        <a:bodyPr/>
        <a:lstStyle/>
        <a:p>
          <a:endParaRPr lang="en-US"/>
        </a:p>
      </dgm:t>
    </dgm:pt>
    <dgm:pt modelId="{87A373A9-BBE3-4AFB-BA51-238B13B4C8F7}" type="sibTrans" cxnId="{C2CBACD6-F84B-484E-AB0D-2576E0696AE5}">
      <dgm:prSet/>
      <dgm:spPr/>
      <dgm:t>
        <a:bodyPr/>
        <a:lstStyle/>
        <a:p>
          <a:endParaRPr lang="en-US"/>
        </a:p>
      </dgm:t>
    </dgm:pt>
    <dgm:pt modelId="{3030BD2C-A892-4BF8-9665-157A8BEFE9A0}">
      <dgm:prSet phldrT="[Text]"/>
      <dgm:spPr/>
      <dgm:t>
        <a:bodyPr/>
        <a:lstStyle/>
        <a:p>
          <a:r>
            <a:rPr lang="en-US" dirty="0"/>
            <a:t>Siloed Systems</a:t>
          </a:r>
        </a:p>
      </dgm:t>
    </dgm:pt>
    <dgm:pt modelId="{C3E336DF-24DC-4193-9536-24F721642C4B}" type="parTrans" cxnId="{FE8087F7-DEF1-44C2-8B32-3B8E3B9CBFD7}">
      <dgm:prSet/>
      <dgm:spPr/>
      <dgm:t>
        <a:bodyPr/>
        <a:lstStyle/>
        <a:p>
          <a:endParaRPr lang="en-US"/>
        </a:p>
      </dgm:t>
    </dgm:pt>
    <dgm:pt modelId="{1371191C-1C87-408A-80E4-157067F9C7C5}" type="sibTrans" cxnId="{FE8087F7-DEF1-44C2-8B32-3B8E3B9CBFD7}">
      <dgm:prSet/>
      <dgm:spPr/>
      <dgm:t>
        <a:bodyPr/>
        <a:lstStyle/>
        <a:p>
          <a:endParaRPr lang="en-US"/>
        </a:p>
      </dgm:t>
    </dgm:pt>
    <dgm:pt modelId="{2653D12F-E228-46D8-B583-B8FA8B41635F}">
      <dgm:prSet phldrT="[Text]"/>
      <dgm:spPr/>
      <dgm:t>
        <a:bodyPr/>
        <a:lstStyle/>
        <a:p>
          <a:r>
            <a:rPr lang="en-US" dirty="0"/>
            <a:t>Too many system issues causing manual interventions</a:t>
          </a:r>
        </a:p>
      </dgm:t>
    </dgm:pt>
    <dgm:pt modelId="{9CDF31B2-2D47-42DD-A145-33CF6E5EDB7F}" type="parTrans" cxnId="{C724BC0D-821D-4027-B78E-9D38637A4B63}">
      <dgm:prSet/>
      <dgm:spPr/>
      <dgm:t>
        <a:bodyPr/>
        <a:lstStyle/>
        <a:p>
          <a:endParaRPr lang="en-US"/>
        </a:p>
      </dgm:t>
    </dgm:pt>
    <dgm:pt modelId="{3870C00C-12DB-43D2-B2FA-45A36BD6E54D}" type="sibTrans" cxnId="{C724BC0D-821D-4027-B78E-9D38637A4B63}">
      <dgm:prSet/>
      <dgm:spPr/>
      <dgm:t>
        <a:bodyPr/>
        <a:lstStyle/>
        <a:p>
          <a:endParaRPr lang="en-US"/>
        </a:p>
      </dgm:t>
    </dgm:pt>
    <dgm:pt modelId="{10CBB369-E80F-4787-BDA7-B284F9C3FA6F}">
      <dgm:prSet phldrT="[Text]"/>
      <dgm:spPr/>
      <dgm:t>
        <a:bodyPr/>
        <a:lstStyle/>
        <a:p>
          <a:r>
            <a:rPr lang="en-US" dirty="0"/>
            <a:t>Data Quality and Standardization</a:t>
          </a:r>
        </a:p>
      </dgm:t>
    </dgm:pt>
    <dgm:pt modelId="{C581FA24-0D75-455D-B81E-54F8548B25CA}" type="parTrans" cxnId="{A6FACFAE-EB2B-4840-89E1-17CFCF14ADB5}">
      <dgm:prSet/>
      <dgm:spPr/>
      <dgm:t>
        <a:bodyPr/>
        <a:lstStyle/>
        <a:p>
          <a:endParaRPr lang="en-US"/>
        </a:p>
      </dgm:t>
    </dgm:pt>
    <dgm:pt modelId="{1FD86070-2B16-47AD-B52B-12A045EE9BA2}" type="sibTrans" cxnId="{A6FACFAE-EB2B-4840-89E1-17CFCF14ADB5}">
      <dgm:prSet/>
      <dgm:spPr/>
      <dgm:t>
        <a:bodyPr/>
        <a:lstStyle/>
        <a:p>
          <a:endParaRPr lang="en-US"/>
        </a:p>
      </dgm:t>
    </dgm:pt>
    <dgm:pt modelId="{85D6902C-70FC-4A04-A818-374DE24357E3}">
      <dgm:prSet phldrT="[Text]"/>
      <dgm:spPr/>
      <dgm:t>
        <a:bodyPr/>
        <a:lstStyle/>
        <a:p>
          <a:r>
            <a:rPr lang="en-US" dirty="0"/>
            <a:t>Interoperability</a:t>
          </a:r>
        </a:p>
      </dgm:t>
    </dgm:pt>
    <dgm:pt modelId="{31181160-A105-4456-B0C4-4E241D4298DE}" type="parTrans" cxnId="{6A709F40-6881-4028-8F52-B3EFA56BF057}">
      <dgm:prSet/>
      <dgm:spPr/>
      <dgm:t>
        <a:bodyPr/>
        <a:lstStyle/>
        <a:p>
          <a:endParaRPr lang="en-US"/>
        </a:p>
      </dgm:t>
    </dgm:pt>
    <dgm:pt modelId="{05AA4626-1AA7-428A-BC80-CA3472AE1E7B}" type="sibTrans" cxnId="{6A709F40-6881-4028-8F52-B3EFA56BF057}">
      <dgm:prSet/>
      <dgm:spPr/>
      <dgm:t>
        <a:bodyPr/>
        <a:lstStyle/>
        <a:p>
          <a:endParaRPr lang="en-US"/>
        </a:p>
      </dgm:t>
    </dgm:pt>
    <dgm:pt modelId="{92406683-3D7C-4528-A361-965945599853}" type="pres">
      <dgm:prSet presAssocID="{9F74CD22-EA71-4AA6-9D4E-93FB6237F432}" presName="Name0" presStyleCnt="0">
        <dgm:presLayoutVars>
          <dgm:dir/>
          <dgm:animLvl val="lvl"/>
          <dgm:resizeHandles val="exact"/>
        </dgm:presLayoutVars>
      </dgm:prSet>
      <dgm:spPr/>
    </dgm:pt>
    <dgm:pt modelId="{B93A2C1E-76D8-416C-B155-E403CA7A318D}" type="pres">
      <dgm:prSet presAssocID="{0BC5CFAC-D875-4809-AC38-1294E5DE5B1B}" presName="linNode" presStyleCnt="0"/>
      <dgm:spPr/>
    </dgm:pt>
    <dgm:pt modelId="{9F2DCC92-BDB6-4916-B45A-C69387FF44CE}" type="pres">
      <dgm:prSet presAssocID="{0BC5CFAC-D875-4809-AC38-1294E5DE5B1B}" presName="parentText" presStyleLbl="node1" presStyleIdx="0" presStyleCnt="3">
        <dgm:presLayoutVars>
          <dgm:chMax val="1"/>
          <dgm:bulletEnabled val="1"/>
        </dgm:presLayoutVars>
      </dgm:prSet>
      <dgm:spPr/>
    </dgm:pt>
    <dgm:pt modelId="{2F93BD14-005E-4708-95F6-7F433D048417}" type="pres">
      <dgm:prSet presAssocID="{0BC5CFAC-D875-4809-AC38-1294E5DE5B1B}" presName="descendantText" presStyleLbl="alignAccFollowNode1" presStyleIdx="0" presStyleCnt="3">
        <dgm:presLayoutVars>
          <dgm:bulletEnabled val="1"/>
        </dgm:presLayoutVars>
      </dgm:prSet>
      <dgm:spPr/>
    </dgm:pt>
    <dgm:pt modelId="{27A88756-A3BE-49D1-A55A-82C4A59C7068}" type="pres">
      <dgm:prSet presAssocID="{7B00FE84-E44C-4576-9E2B-33BB99AD2858}" presName="sp" presStyleCnt="0"/>
      <dgm:spPr/>
    </dgm:pt>
    <dgm:pt modelId="{6147D6B3-C44D-4AA7-9C01-70AF92DEDB24}" type="pres">
      <dgm:prSet presAssocID="{73D75E26-F933-4465-8C8D-E5FC8D1D0E9E}" presName="linNode" presStyleCnt="0"/>
      <dgm:spPr/>
    </dgm:pt>
    <dgm:pt modelId="{E5BCAE43-C589-4A80-BC34-687163EE38AC}" type="pres">
      <dgm:prSet presAssocID="{73D75E26-F933-4465-8C8D-E5FC8D1D0E9E}" presName="parentText" presStyleLbl="node1" presStyleIdx="1" presStyleCnt="3">
        <dgm:presLayoutVars>
          <dgm:chMax val="1"/>
          <dgm:bulletEnabled val="1"/>
        </dgm:presLayoutVars>
      </dgm:prSet>
      <dgm:spPr/>
    </dgm:pt>
    <dgm:pt modelId="{DD29CA4D-C78C-42C6-879C-574BC4DC4155}" type="pres">
      <dgm:prSet presAssocID="{73D75E26-F933-4465-8C8D-E5FC8D1D0E9E}" presName="descendantText" presStyleLbl="alignAccFollowNode1" presStyleIdx="1" presStyleCnt="3">
        <dgm:presLayoutVars>
          <dgm:bulletEnabled val="1"/>
        </dgm:presLayoutVars>
      </dgm:prSet>
      <dgm:spPr/>
    </dgm:pt>
    <dgm:pt modelId="{C76F3C31-62DD-4BA8-AEBC-6A305A622C9D}" type="pres">
      <dgm:prSet presAssocID="{430292CF-F914-4C6B-A2C9-0C734BABCA18}" presName="sp" presStyleCnt="0"/>
      <dgm:spPr/>
    </dgm:pt>
    <dgm:pt modelId="{5A97A3B5-9874-4978-B66E-49F0DBDCA84A}" type="pres">
      <dgm:prSet presAssocID="{27B00F99-C31B-41BC-A121-6BA3509838B5}" presName="linNode" presStyleCnt="0"/>
      <dgm:spPr/>
    </dgm:pt>
    <dgm:pt modelId="{A5540442-390B-48C8-8CF9-79023EECADFB}" type="pres">
      <dgm:prSet presAssocID="{27B00F99-C31B-41BC-A121-6BA3509838B5}" presName="parentText" presStyleLbl="node1" presStyleIdx="2" presStyleCnt="3">
        <dgm:presLayoutVars>
          <dgm:chMax val="1"/>
          <dgm:bulletEnabled val="1"/>
        </dgm:presLayoutVars>
      </dgm:prSet>
      <dgm:spPr/>
    </dgm:pt>
    <dgm:pt modelId="{4E0D4A1B-28D3-44E4-8D83-A64CE8328397}" type="pres">
      <dgm:prSet presAssocID="{27B00F99-C31B-41BC-A121-6BA3509838B5}" presName="descendantText" presStyleLbl="alignAccFollowNode1" presStyleIdx="2" presStyleCnt="3">
        <dgm:presLayoutVars>
          <dgm:bulletEnabled val="1"/>
        </dgm:presLayoutVars>
      </dgm:prSet>
      <dgm:spPr/>
    </dgm:pt>
  </dgm:ptLst>
  <dgm:cxnLst>
    <dgm:cxn modelId="{CD8E4003-8F9C-48D0-945F-55EB77DF750E}" srcId="{73D75E26-F933-4465-8C8D-E5FC8D1D0E9E}" destId="{19B84F48-A7DB-47FF-9BD8-A97E16208603}" srcOrd="1" destOrd="0" parTransId="{9EDDFC34-AECC-46B7-930E-C239FB293B62}" sibTransId="{D7AD967F-A02F-479E-9E90-77DFA53D12B8}"/>
    <dgm:cxn modelId="{8179BA04-5170-4645-9387-7178DFCB1FC3}" type="presOf" srcId="{2653D12F-E228-46D8-B583-B8FA8B41635F}" destId="{4E0D4A1B-28D3-44E4-8D83-A64CE8328397}" srcOrd="0" destOrd="1" presId="urn:microsoft.com/office/officeart/2005/8/layout/vList5"/>
    <dgm:cxn modelId="{C724BC0D-821D-4027-B78E-9D38637A4B63}" srcId="{27B00F99-C31B-41BC-A121-6BA3509838B5}" destId="{2653D12F-E228-46D8-B583-B8FA8B41635F}" srcOrd="1" destOrd="0" parTransId="{9CDF31B2-2D47-42DD-A145-33CF6E5EDB7F}" sibTransId="{3870C00C-12DB-43D2-B2FA-45A36BD6E54D}"/>
    <dgm:cxn modelId="{AB0D3130-905D-4D09-87C9-D37E524153BC}" type="presOf" srcId="{8DA068FC-2BA1-49B4-9342-145873EF2BE7}" destId="{2F93BD14-005E-4708-95F6-7F433D048417}" srcOrd="0" destOrd="0" presId="urn:microsoft.com/office/officeart/2005/8/layout/vList5"/>
    <dgm:cxn modelId="{6A709F40-6881-4028-8F52-B3EFA56BF057}" srcId="{73D75E26-F933-4465-8C8D-E5FC8D1D0E9E}" destId="{85D6902C-70FC-4A04-A818-374DE24357E3}" srcOrd="2" destOrd="0" parTransId="{31181160-A105-4456-B0C4-4E241D4298DE}" sibTransId="{05AA4626-1AA7-428A-BC80-CA3472AE1E7B}"/>
    <dgm:cxn modelId="{79737E5B-F226-493C-AB5B-7DD38259EFD7}" srcId="{0BC5CFAC-D875-4809-AC38-1294E5DE5B1B}" destId="{D57F9685-25A2-4A8A-9DFC-89E4D2F6E230}" srcOrd="1" destOrd="0" parTransId="{5BA1BD57-01FB-42EF-B902-3101DFCD0B99}" sibTransId="{2DF8824B-3275-4014-ADB9-5F578AC3B9E1}"/>
    <dgm:cxn modelId="{12AC9548-824A-467F-AFE9-DD589E0566E8}" type="presOf" srcId="{27B00F99-C31B-41BC-A121-6BA3509838B5}" destId="{A5540442-390B-48C8-8CF9-79023EECADFB}" srcOrd="0" destOrd="0" presId="urn:microsoft.com/office/officeart/2005/8/layout/vList5"/>
    <dgm:cxn modelId="{E4D5D94B-EE64-41CE-A609-75F0BDDDD10C}" type="presOf" srcId="{73D75E26-F933-4465-8C8D-E5FC8D1D0E9E}" destId="{E5BCAE43-C589-4A80-BC34-687163EE38AC}" srcOrd="0" destOrd="0" presId="urn:microsoft.com/office/officeart/2005/8/layout/vList5"/>
    <dgm:cxn modelId="{EACD1B6E-5389-4AFB-BE5C-D2E7379BE6AD}" type="presOf" srcId="{19B84F48-A7DB-47FF-9BD8-A97E16208603}" destId="{DD29CA4D-C78C-42C6-879C-574BC4DC4155}" srcOrd="0" destOrd="1" presId="urn:microsoft.com/office/officeart/2005/8/layout/vList5"/>
    <dgm:cxn modelId="{F3F57B76-0733-4061-8081-83057E2F3E3E}" type="presOf" srcId="{9F74CD22-EA71-4AA6-9D4E-93FB6237F432}" destId="{92406683-3D7C-4528-A361-965945599853}" srcOrd="0" destOrd="0" presId="urn:microsoft.com/office/officeart/2005/8/layout/vList5"/>
    <dgm:cxn modelId="{9BA31991-251D-432D-8348-D39E4F9DC96B}" type="presOf" srcId="{0BC5CFAC-D875-4809-AC38-1294E5DE5B1B}" destId="{9F2DCC92-BDB6-4916-B45A-C69387FF44CE}" srcOrd="0" destOrd="0" presId="urn:microsoft.com/office/officeart/2005/8/layout/vList5"/>
    <dgm:cxn modelId="{F544E69B-5D29-4472-98C1-71C00895FE18}" srcId="{9F74CD22-EA71-4AA6-9D4E-93FB6237F432}" destId="{73D75E26-F933-4465-8C8D-E5FC8D1D0E9E}" srcOrd="1" destOrd="0" parTransId="{EB55D4D6-7930-4A0C-B318-C8D6CD3E9F66}" sibTransId="{430292CF-F914-4C6B-A2C9-0C734BABCA18}"/>
    <dgm:cxn modelId="{F09256AD-AA84-44DE-9CEF-CE61CE6D009B}" srcId="{9F74CD22-EA71-4AA6-9D4E-93FB6237F432}" destId="{0BC5CFAC-D875-4809-AC38-1294E5DE5B1B}" srcOrd="0" destOrd="0" parTransId="{55319E95-D340-42EE-9445-35AA538E8DFA}" sibTransId="{7B00FE84-E44C-4576-9E2B-33BB99AD2858}"/>
    <dgm:cxn modelId="{A6FACFAE-EB2B-4840-89E1-17CFCF14ADB5}" srcId="{0BC5CFAC-D875-4809-AC38-1294E5DE5B1B}" destId="{10CBB369-E80F-4787-BDA7-B284F9C3FA6F}" srcOrd="2" destOrd="0" parTransId="{C581FA24-0D75-455D-B81E-54F8548B25CA}" sibTransId="{1FD86070-2B16-47AD-B52B-12A045EE9BA2}"/>
    <dgm:cxn modelId="{7BB965B1-2B1A-4162-805D-0C670AA592B3}" type="presOf" srcId="{85D6902C-70FC-4A04-A818-374DE24357E3}" destId="{DD29CA4D-C78C-42C6-879C-574BC4DC4155}" srcOrd="0" destOrd="2" presId="urn:microsoft.com/office/officeart/2005/8/layout/vList5"/>
    <dgm:cxn modelId="{6F59F8B8-EB77-4213-ABEE-74ADE21DAA4D}" type="presOf" srcId="{3030BD2C-A892-4BF8-9665-157A8BEFE9A0}" destId="{4E0D4A1B-28D3-44E4-8D83-A64CE8328397}" srcOrd="0" destOrd="0" presId="urn:microsoft.com/office/officeart/2005/8/layout/vList5"/>
    <dgm:cxn modelId="{645B20BB-53D6-4DED-A719-EE4C04B5F248}" srcId="{73D75E26-F933-4465-8C8D-E5FC8D1D0E9E}" destId="{FA84BC39-72D9-4B41-85CA-094B3A857FCB}" srcOrd="0" destOrd="0" parTransId="{ED08972A-FF33-423A-B4E8-585A15193BBF}" sibTransId="{3639F1D2-9AC1-4AEE-9BD0-BB97A84A5418}"/>
    <dgm:cxn modelId="{947638C5-79B2-4522-8DE6-662941AF5C28}" type="presOf" srcId="{10CBB369-E80F-4787-BDA7-B284F9C3FA6F}" destId="{2F93BD14-005E-4708-95F6-7F433D048417}" srcOrd="0" destOrd="2" presId="urn:microsoft.com/office/officeart/2005/8/layout/vList5"/>
    <dgm:cxn modelId="{43358BD2-F92F-4C88-B499-B256BD3D18C3}" srcId="{0BC5CFAC-D875-4809-AC38-1294E5DE5B1B}" destId="{8DA068FC-2BA1-49B4-9342-145873EF2BE7}" srcOrd="0" destOrd="0" parTransId="{09A58E9A-65B9-46E4-BC17-EF133D931560}" sibTransId="{ED815DB9-368B-434C-8664-08F8A88F8728}"/>
    <dgm:cxn modelId="{C2CBACD6-F84B-484E-AB0D-2576E0696AE5}" srcId="{9F74CD22-EA71-4AA6-9D4E-93FB6237F432}" destId="{27B00F99-C31B-41BC-A121-6BA3509838B5}" srcOrd="2" destOrd="0" parTransId="{928CD79C-7889-43AD-9E17-168BD26BB9DD}" sibTransId="{87A373A9-BBE3-4AFB-BA51-238B13B4C8F7}"/>
    <dgm:cxn modelId="{F87145EB-D1DF-430B-BCD9-3E916DFED526}" type="presOf" srcId="{D57F9685-25A2-4A8A-9DFC-89E4D2F6E230}" destId="{2F93BD14-005E-4708-95F6-7F433D048417}" srcOrd="0" destOrd="1" presId="urn:microsoft.com/office/officeart/2005/8/layout/vList5"/>
    <dgm:cxn modelId="{B75FD1ED-E5CF-4027-B26C-D55A1FC89506}" type="presOf" srcId="{FA84BC39-72D9-4B41-85CA-094B3A857FCB}" destId="{DD29CA4D-C78C-42C6-879C-574BC4DC4155}" srcOrd="0" destOrd="0" presId="urn:microsoft.com/office/officeart/2005/8/layout/vList5"/>
    <dgm:cxn modelId="{FE8087F7-DEF1-44C2-8B32-3B8E3B9CBFD7}" srcId="{27B00F99-C31B-41BC-A121-6BA3509838B5}" destId="{3030BD2C-A892-4BF8-9665-157A8BEFE9A0}" srcOrd="0" destOrd="0" parTransId="{C3E336DF-24DC-4193-9536-24F721642C4B}" sibTransId="{1371191C-1C87-408A-80E4-157067F9C7C5}"/>
    <dgm:cxn modelId="{91149F35-01E0-493E-BF1C-A5A349EBFE5A}" type="presParOf" srcId="{92406683-3D7C-4528-A361-965945599853}" destId="{B93A2C1E-76D8-416C-B155-E403CA7A318D}" srcOrd="0" destOrd="0" presId="urn:microsoft.com/office/officeart/2005/8/layout/vList5"/>
    <dgm:cxn modelId="{7039DCEE-5F89-4483-8465-46B4AEAA6543}" type="presParOf" srcId="{B93A2C1E-76D8-416C-B155-E403CA7A318D}" destId="{9F2DCC92-BDB6-4916-B45A-C69387FF44CE}" srcOrd="0" destOrd="0" presId="urn:microsoft.com/office/officeart/2005/8/layout/vList5"/>
    <dgm:cxn modelId="{D3E969E2-5EA5-452F-8AD6-519D45BFA7A2}" type="presParOf" srcId="{B93A2C1E-76D8-416C-B155-E403CA7A318D}" destId="{2F93BD14-005E-4708-95F6-7F433D048417}" srcOrd="1" destOrd="0" presId="urn:microsoft.com/office/officeart/2005/8/layout/vList5"/>
    <dgm:cxn modelId="{1375E352-14AC-4C61-97EC-E98A85139DF6}" type="presParOf" srcId="{92406683-3D7C-4528-A361-965945599853}" destId="{27A88756-A3BE-49D1-A55A-82C4A59C7068}" srcOrd="1" destOrd="0" presId="urn:microsoft.com/office/officeart/2005/8/layout/vList5"/>
    <dgm:cxn modelId="{9E4E5EF1-D44C-453C-B0F5-155D35DE283D}" type="presParOf" srcId="{92406683-3D7C-4528-A361-965945599853}" destId="{6147D6B3-C44D-4AA7-9C01-70AF92DEDB24}" srcOrd="2" destOrd="0" presId="urn:microsoft.com/office/officeart/2005/8/layout/vList5"/>
    <dgm:cxn modelId="{CB566706-597E-41CB-83ED-ABE81640F194}" type="presParOf" srcId="{6147D6B3-C44D-4AA7-9C01-70AF92DEDB24}" destId="{E5BCAE43-C589-4A80-BC34-687163EE38AC}" srcOrd="0" destOrd="0" presId="urn:microsoft.com/office/officeart/2005/8/layout/vList5"/>
    <dgm:cxn modelId="{06D64514-7179-4386-9914-3D77932E6627}" type="presParOf" srcId="{6147D6B3-C44D-4AA7-9C01-70AF92DEDB24}" destId="{DD29CA4D-C78C-42C6-879C-574BC4DC4155}" srcOrd="1" destOrd="0" presId="urn:microsoft.com/office/officeart/2005/8/layout/vList5"/>
    <dgm:cxn modelId="{ACD45D66-E4F6-44D8-B12E-83DB7C524C1A}" type="presParOf" srcId="{92406683-3D7C-4528-A361-965945599853}" destId="{C76F3C31-62DD-4BA8-AEBC-6A305A622C9D}" srcOrd="3" destOrd="0" presId="urn:microsoft.com/office/officeart/2005/8/layout/vList5"/>
    <dgm:cxn modelId="{1F9DF463-74D2-4FCF-9E4A-539406A0BD57}" type="presParOf" srcId="{92406683-3D7C-4528-A361-965945599853}" destId="{5A97A3B5-9874-4978-B66E-49F0DBDCA84A}" srcOrd="4" destOrd="0" presId="urn:microsoft.com/office/officeart/2005/8/layout/vList5"/>
    <dgm:cxn modelId="{AFF38450-6171-48D5-B0EE-3788063FB4A8}" type="presParOf" srcId="{5A97A3B5-9874-4978-B66E-49F0DBDCA84A}" destId="{A5540442-390B-48C8-8CF9-79023EECADFB}" srcOrd="0" destOrd="0" presId="urn:microsoft.com/office/officeart/2005/8/layout/vList5"/>
    <dgm:cxn modelId="{57055AED-32FC-4B5E-B158-F32594279182}" type="presParOf" srcId="{5A97A3B5-9874-4978-B66E-49F0DBDCA84A}" destId="{4E0D4A1B-28D3-44E4-8D83-A64CE83283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5F33FC-B5FE-4DB1-94E3-5F15A92DDD3F}" type="doc">
      <dgm:prSet loTypeId="urn:microsoft.com/office/officeart/2005/8/layout/hProcess11" loCatId="process" qsTypeId="urn:microsoft.com/office/officeart/2005/8/quickstyle/simple1" qsCatId="simple" csTypeId="urn:microsoft.com/office/officeart/2005/8/colors/accent1_2" csCatId="accent1" phldr="1"/>
      <dgm:spPr/>
    </dgm:pt>
    <dgm:pt modelId="{19B73B8E-72F6-401E-8BC3-49241A040F32}">
      <dgm:prSet phldrT="[Text]"/>
      <dgm:spPr/>
      <dgm:t>
        <a:bodyPr/>
        <a:lstStyle/>
        <a:p>
          <a:r>
            <a:rPr lang="en-US" dirty="0"/>
            <a:t>RFI Issued </a:t>
          </a:r>
          <a:br>
            <a:rPr lang="en-US" dirty="0"/>
          </a:br>
          <a:r>
            <a:rPr lang="en-US" dirty="0"/>
            <a:t>Feb. 2017</a:t>
          </a:r>
        </a:p>
      </dgm:t>
    </dgm:pt>
    <dgm:pt modelId="{89203204-9A20-4370-9936-94AA4EE8AC55}" type="parTrans" cxnId="{4B7B4D4E-2B53-484E-A40A-E22FD05153F5}">
      <dgm:prSet/>
      <dgm:spPr/>
      <dgm:t>
        <a:bodyPr/>
        <a:lstStyle/>
        <a:p>
          <a:endParaRPr lang="en-US"/>
        </a:p>
      </dgm:t>
    </dgm:pt>
    <dgm:pt modelId="{65719BDB-7E4F-4492-813E-7C8902A57143}" type="sibTrans" cxnId="{4B7B4D4E-2B53-484E-A40A-E22FD05153F5}">
      <dgm:prSet/>
      <dgm:spPr/>
      <dgm:t>
        <a:bodyPr/>
        <a:lstStyle/>
        <a:p>
          <a:endParaRPr lang="en-US"/>
        </a:p>
      </dgm:t>
    </dgm:pt>
    <dgm:pt modelId="{16390497-236F-4523-846B-F339F11DFEEF}">
      <dgm:prSet phldrT="[Text]"/>
      <dgm:spPr/>
      <dgm:t>
        <a:bodyPr/>
        <a:lstStyle/>
        <a:p>
          <a:r>
            <a:rPr lang="en-US" dirty="0"/>
            <a:t>Development &amp; Drafting of RFP</a:t>
          </a:r>
          <a:br>
            <a:rPr lang="en-US" dirty="0"/>
          </a:br>
          <a:r>
            <a:rPr lang="en-US" dirty="0"/>
            <a:t>June-October 2017</a:t>
          </a:r>
        </a:p>
      </dgm:t>
    </dgm:pt>
    <dgm:pt modelId="{C44D7530-83F7-471E-AB9C-9DB63EE7655F}" type="parTrans" cxnId="{8AFAC4AC-36DC-4BE5-8C72-E416553FF5CB}">
      <dgm:prSet/>
      <dgm:spPr/>
      <dgm:t>
        <a:bodyPr/>
        <a:lstStyle/>
        <a:p>
          <a:endParaRPr lang="en-US"/>
        </a:p>
      </dgm:t>
    </dgm:pt>
    <dgm:pt modelId="{916D1980-823C-4588-9BBF-E4A5F463AB01}" type="sibTrans" cxnId="{8AFAC4AC-36DC-4BE5-8C72-E416553FF5CB}">
      <dgm:prSet/>
      <dgm:spPr/>
      <dgm:t>
        <a:bodyPr/>
        <a:lstStyle/>
        <a:p>
          <a:endParaRPr lang="en-US"/>
        </a:p>
      </dgm:t>
    </dgm:pt>
    <dgm:pt modelId="{E44EFD30-8D61-48F5-A12F-2D5B1035A83B}">
      <dgm:prSet phldrT="[Text]"/>
      <dgm:spPr/>
      <dgm:t>
        <a:bodyPr/>
        <a:lstStyle/>
        <a:p>
          <a:r>
            <a:rPr lang="en-US" dirty="0"/>
            <a:t>Finalize RFP</a:t>
          </a:r>
          <a:br>
            <a:rPr lang="en-US" dirty="0"/>
          </a:br>
          <a:r>
            <a:rPr lang="en-US" dirty="0"/>
            <a:t>Nov. 2017- Jan. 2018</a:t>
          </a:r>
        </a:p>
      </dgm:t>
    </dgm:pt>
    <dgm:pt modelId="{A7B9B441-72CA-411F-AEE6-30CCB5C0771A}" type="parTrans" cxnId="{8C98CE74-83AA-4498-A9DC-A0DC4E61ECD4}">
      <dgm:prSet/>
      <dgm:spPr/>
      <dgm:t>
        <a:bodyPr/>
        <a:lstStyle/>
        <a:p>
          <a:endParaRPr lang="en-US"/>
        </a:p>
      </dgm:t>
    </dgm:pt>
    <dgm:pt modelId="{D5BFDAF2-B28C-4DFC-96D8-733C1D21304E}" type="sibTrans" cxnId="{8C98CE74-83AA-4498-A9DC-A0DC4E61ECD4}">
      <dgm:prSet/>
      <dgm:spPr/>
      <dgm:t>
        <a:bodyPr/>
        <a:lstStyle/>
        <a:p>
          <a:endParaRPr lang="en-US"/>
        </a:p>
      </dgm:t>
    </dgm:pt>
    <dgm:pt modelId="{A1859C52-4BF3-4CA4-9FD0-566A986B9875}">
      <dgm:prSet phldrT="[Text]"/>
      <dgm:spPr/>
      <dgm:t>
        <a:bodyPr/>
        <a:lstStyle/>
        <a:p>
          <a:r>
            <a:rPr lang="en-US" dirty="0"/>
            <a:t>RFI Responses Released </a:t>
          </a:r>
          <a:br>
            <a:rPr lang="en-US" dirty="0"/>
          </a:br>
          <a:r>
            <a:rPr lang="en-US" dirty="0"/>
            <a:t>May 2017</a:t>
          </a:r>
        </a:p>
      </dgm:t>
    </dgm:pt>
    <dgm:pt modelId="{D96D5D5F-39C3-4083-A04F-C38EBDE5EB3D}" type="parTrans" cxnId="{16A438D1-E516-4206-B3B5-DC50EE3A05BA}">
      <dgm:prSet/>
      <dgm:spPr/>
      <dgm:t>
        <a:bodyPr/>
        <a:lstStyle/>
        <a:p>
          <a:endParaRPr lang="en-US"/>
        </a:p>
      </dgm:t>
    </dgm:pt>
    <dgm:pt modelId="{A6905349-1FA5-443F-ACCB-CA01C4CD59DB}" type="sibTrans" cxnId="{16A438D1-E516-4206-B3B5-DC50EE3A05BA}">
      <dgm:prSet/>
      <dgm:spPr/>
      <dgm:t>
        <a:bodyPr/>
        <a:lstStyle/>
        <a:p>
          <a:endParaRPr lang="en-US"/>
        </a:p>
      </dgm:t>
    </dgm:pt>
    <dgm:pt modelId="{1D97F8AE-3E9F-42A5-B987-E853CE9E0176}">
      <dgm:prSet phldrT="[Text]"/>
      <dgm:spPr/>
      <dgm:t>
        <a:bodyPr/>
        <a:lstStyle/>
        <a:p>
          <a:r>
            <a:rPr lang="en-US" dirty="0"/>
            <a:t>Issue RFP </a:t>
          </a:r>
          <a:br>
            <a:rPr lang="en-US" dirty="0"/>
          </a:br>
          <a:r>
            <a:rPr lang="en-US" dirty="0"/>
            <a:t>March/April. 2018</a:t>
          </a:r>
        </a:p>
      </dgm:t>
    </dgm:pt>
    <dgm:pt modelId="{FA85BAD4-1D85-455E-9D27-69FDBDEB6072}" type="parTrans" cxnId="{6F087E88-3733-4B8C-A8A2-E852AC2483C7}">
      <dgm:prSet/>
      <dgm:spPr/>
      <dgm:t>
        <a:bodyPr/>
        <a:lstStyle/>
        <a:p>
          <a:endParaRPr lang="en-US"/>
        </a:p>
      </dgm:t>
    </dgm:pt>
    <dgm:pt modelId="{781A67BA-020F-4BB6-937D-48A6BC948508}" type="sibTrans" cxnId="{6F087E88-3733-4B8C-A8A2-E852AC2483C7}">
      <dgm:prSet/>
      <dgm:spPr/>
      <dgm:t>
        <a:bodyPr/>
        <a:lstStyle/>
        <a:p>
          <a:endParaRPr lang="en-US"/>
        </a:p>
      </dgm:t>
    </dgm:pt>
    <dgm:pt modelId="{534F402D-1BEC-4B23-874A-20E2E9400FC8}">
      <dgm:prSet phldrT="[Text]"/>
      <dgm:spPr/>
      <dgm:t>
        <a:bodyPr/>
        <a:lstStyle/>
        <a:p>
          <a:r>
            <a:rPr lang="en-US" dirty="0"/>
            <a:t>RFP Responses Due</a:t>
          </a:r>
          <a:br>
            <a:rPr lang="en-US" dirty="0"/>
          </a:br>
          <a:r>
            <a:rPr lang="en-US" dirty="0"/>
            <a:t>June/July2018</a:t>
          </a:r>
        </a:p>
      </dgm:t>
    </dgm:pt>
    <dgm:pt modelId="{3B55D95C-80DE-4FED-ABAF-089C4D4FBEE9}" type="parTrans" cxnId="{6FE466D6-5E2C-48A7-A525-9A2598F9CEBE}">
      <dgm:prSet/>
      <dgm:spPr/>
      <dgm:t>
        <a:bodyPr/>
        <a:lstStyle/>
        <a:p>
          <a:endParaRPr lang="en-US"/>
        </a:p>
      </dgm:t>
    </dgm:pt>
    <dgm:pt modelId="{4C280ADA-E3BE-4C0D-91E4-B3E9A3100A40}" type="sibTrans" cxnId="{6FE466D6-5E2C-48A7-A525-9A2598F9CEBE}">
      <dgm:prSet/>
      <dgm:spPr/>
      <dgm:t>
        <a:bodyPr/>
        <a:lstStyle/>
        <a:p>
          <a:endParaRPr lang="en-US"/>
        </a:p>
      </dgm:t>
    </dgm:pt>
    <dgm:pt modelId="{4035FB58-A6DE-4332-A924-CA4E2EC2DCCB}">
      <dgm:prSet phldrT="[Text]"/>
      <dgm:spPr/>
      <dgm:t>
        <a:bodyPr/>
        <a:lstStyle/>
        <a:p>
          <a:r>
            <a:rPr lang="en-US" dirty="0"/>
            <a:t>Contract Award</a:t>
          </a:r>
          <a:br>
            <a:rPr lang="en-US" dirty="0"/>
          </a:br>
          <a:r>
            <a:rPr lang="en-US" dirty="0"/>
            <a:t>Aug/Sep 2018</a:t>
          </a:r>
        </a:p>
      </dgm:t>
    </dgm:pt>
    <dgm:pt modelId="{1545EE48-A4DB-455C-A158-6E434A776BAD}" type="parTrans" cxnId="{96F1F348-30BA-4609-9F94-AAC159E1A6D5}">
      <dgm:prSet/>
      <dgm:spPr/>
      <dgm:t>
        <a:bodyPr/>
        <a:lstStyle/>
        <a:p>
          <a:endParaRPr lang="en-US"/>
        </a:p>
      </dgm:t>
    </dgm:pt>
    <dgm:pt modelId="{EB26BCE5-F31F-4823-9F29-7FE22CDC569F}" type="sibTrans" cxnId="{96F1F348-30BA-4609-9F94-AAC159E1A6D5}">
      <dgm:prSet/>
      <dgm:spPr/>
      <dgm:t>
        <a:bodyPr/>
        <a:lstStyle/>
        <a:p>
          <a:endParaRPr lang="en-US"/>
        </a:p>
      </dgm:t>
    </dgm:pt>
    <dgm:pt modelId="{2F250702-0BD2-43EA-A86D-BD0DE6A51B24}">
      <dgm:prSet phldrT="[Text]"/>
      <dgm:spPr/>
      <dgm:t>
        <a:bodyPr/>
        <a:lstStyle/>
        <a:p>
          <a:r>
            <a:rPr lang="en-US" dirty="0"/>
            <a:t>ASO Fully Operational</a:t>
          </a:r>
          <a:br>
            <a:rPr lang="en-US" dirty="0"/>
          </a:br>
          <a:r>
            <a:rPr lang="en-US" dirty="0"/>
            <a:t>FY 2019</a:t>
          </a:r>
        </a:p>
      </dgm:t>
    </dgm:pt>
    <dgm:pt modelId="{CE020071-0651-4709-8B6A-15EAB1B6BF82}" type="parTrans" cxnId="{6717F05E-A61A-48B3-A83B-E67B50F90705}">
      <dgm:prSet/>
      <dgm:spPr/>
      <dgm:t>
        <a:bodyPr/>
        <a:lstStyle/>
        <a:p>
          <a:endParaRPr lang="en-US"/>
        </a:p>
      </dgm:t>
    </dgm:pt>
    <dgm:pt modelId="{A701A671-8208-4918-9D82-5F4EF55193B0}" type="sibTrans" cxnId="{6717F05E-A61A-48B3-A83B-E67B50F90705}">
      <dgm:prSet/>
      <dgm:spPr/>
      <dgm:t>
        <a:bodyPr/>
        <a:lstStyle/>
        <a:p>
          <a:endParaRPr lang="en-US"/>
        </a:p>
      </dgm:t>
    </dgm:pt>
    <dgm:pt modelId="{919B3358-6D74-4045-BB33-07B9156A49FE}" type="pres">
      <dgm:prSet presAssocID="{7F5F33FC-B5FE-4DB1-94E3-5F15A92DDD3F}" presName="Name0" presStyleCnt="0">
        <dgm:presLayoutVars>
          <dgm:dir/>
          <dgm:resizeHandles val="exact"/>
        </dgm:presLayoutVars>
      </dgm:prSet>
      <dgm:spPr/>
    </dgm:pt>
    <dgm:pt modelId="{91488735-BCF8-41B2-9D82-8A01207FEA14}" type="pres">
      <dgm:prSet presAssocID="{7F5F33FC-B5FE-4DB1-94E3-5F15A92DDD3F}" presName="arrow" presStyleLbl="bgShp" presStyleIdx="0" presStyleCnt="1"/>
      <dgm:spPr/>
    </dgm:pt>
    <dgm:pt modelId="{42B492CA-F4BF-4BB6-9AC6-7299E39CEF1C}" type="pres">
      <dgm:prSet presAssocID="{7F5F33FC-B5FE-4DB1-94E3-5F15A92DDD3F}" presName="points" presStyleCnt="0"/>
      <dgm:spPr/>
    </dgm:pt>
    <dgm:pt modelId="{275D141A-5114-4AB5-8D47-CFD0AF1509E4}" type="pres">
      <dgm:prSet presAssocID="{19B73B8E-72F6-401E-8BC3-49241A040F32}" presName="compositeA" presStyleCnt="0"/>
      <dgm:spPr/>
    </dgm:pt>
    <dgm:pt modelId="{A76E5386-0EEF-4030-A724-0C13B64A1A5B}" type="pres">
      <dgm:prSet presAssocID="{19B73B8E-72F6-401E-8BC3-49241A040F32}" presName="textA" presStyleLbl="revTx" presStyleIdx="0" presStyleCnt="8">
        <dgm:presLayoutVars>
          <dgm:bulletEnabled val="1"/>
        </dgm:presLayoutVars>
      </dgm:prSet>
      <dgm:spPr/>
    </dgm:pt>
    <dgm:pt modelId="{04DD9D71-B5DD-4C1D-BD17-E123D4757AF5}" type="pres">
      <dgm:prSet presAssocID="{19B73B8E-72F6-401E-8BC3-49241A040F32}" presName="circleA" presStyleLbl="node1" presStyleIdx="0" presStyleCnt="8"/>
      <dgm:spPr/>
    </dgm:pt>
    <dgm:pt modelId="{34DC0C5F-E2E1-486D-A469-0B59CCFFE4F7}" type="pres">
      <dgm:prSet presAssocID="{19B73B8E-72F6-401E-8BC3-49241A040F32}" presName="spaceA" presStyleCnt="0"/>
      <dgm:spPr/>
    </dgm:pt>
    <dgm:pt modelId="{9760B1D8-148E-4E64-9BF8-402AFC1F7CAA}" type="pres">
      <dgm:prSet presAssocID="{65719BDB-7E4F-4492-813E-7C8902A57143}" presName="space" presStyleCnt="0"/>
      <dgm:spPr/>
    </dgm:pt>
    <dgm:pt modelId="{080C7BD2-26B6-444B-9513-1597F24D669E}" type="pres">
      <dgm:prSet presAssocID="{A1859C52-4BF3-4CA4-9FD0-566A986B9875}" presName="compositeB" presStyleCnt="0"/>
      <dgm:spPr/>
    </dgm:pt>
    <dgm:pt modelId="{583049B2-7BC6-400C-B39E-8E5BA150DF81}" type="pres">
      <dgm:prSet presAssocID="{A1859C52-4BF3-4CA4-9FD0-566A986B9875}" presName="textB" presStyleLbl="revTx" presStyleIdx="1" presStyleCnt="8">
        <dgm:presLayoutVars>
          <dgm:bulletEnabled val="1"/>
        </dgm:presLayoutVars>
      </dgm:prSet>
      <dgm:spPr/>
    </dgm:pt>
    <dgm:pt modelId="{E38A2A1D-FA25-4D3E-8CA3-E2D4681029A7}" type="pres">
      <dgm:prSet presAssocID="{A1859C52-4BF3-4CA4-9FD0-566A986B9875}" presName="circleB" presStyleLbl="node1" presStyleIdx="1" presStyleCnt="8"/>
      <dgm:spPr/>
    </dgm:pt>
    <dgm:pt modelId="{79DC427F-E407-40AE-A75B-8A14E51E930C}" type="pres">
      <dgm:prSet presAssocID="{A1859C52-4BF3-4CA4-9FD0-566A986B9875}" presName="spaceB" presStyleCnt="0"/>
      <dgm:spPr/>
    </dgm:pt>
    <dgm:pt modelId="{D08F3DDA-A405-4CCA-B6B0-C0CB31BC9FA2}" type="pres">
      <dgm:prSet presAssocID="{A6905349-1FA5-443F-ACCB-CA01C4CD59DB}" presName="space" presStyleCnt="0"/>
      <dgm:spPr/>
    </dgm:pt>
    <dgm:pt modelId="{90B44F86-09EA-4E2D-B125-F813C7C416FF}" type="pres">
      <dgm:prSet presAssocID="{16390497-236F-4523-846B-F339F11DFEEF}" presName="compositeA" presStyleCnt="0"/>
      <dgm:spPr/>
    </dgm:pt>
    <dgm:pt modelId="{6DFD9DB3-8358-4F21-BF73-BCAC07519D17}" type="pres">
      <dgm:prSet presAssocID="{16390497-236F-4523-846B-F339F11DFEEF}" presName="textA" presStyleLbl="revTx" presStyleIdx="2" presStyleCnt="8">
        <dgm:presLayoutVars>
          <dgm:bulletEnabled val="1"/>
        </dgm:presLayoutVars>
      </dgm:prSet>
      <dgm:spPr/>
    </dgm:pt>
    <dgm:pt modelId="{FD90AD2C-BD2D-4464-B66B-F29FFCC6C967}" type="pres">
      <dgm:prSet presAssocID="{16390497-236F-4523-846B-F339F11DFEEF}" presName="circleA" presStyleLbl="node1" presStyleIdx="2" presStyleCnt="8"/>
      <dgm:spPr/>
    </dgm:pt>
    <dgm:pt modelId="{5572408E-2BFE-4056-914C-932271FA8C25}" type="pres">
      <dgm:prSet presAssocID="{16390497-236F-4523-846B-F339F11DFEEF}" presName="spaceA" presStyleCnt="0"/>
      <dgm:spPr/>
    </dgm:pt>
    <dgm:pt modelId="{E0239ECE-80F2-4DD6-8128-648AC14F8F68}" type="pres">
      <dgm:prSet presAssocID="{916D1980-823C-4588-9BBF-E4A5F463AB01}" presName="space" presStyleCnt="0"/>
      <dgm:spPr/>
    </dgm:pt>
    <dgm:pt modelId="{A888809A-7D2A-485F-8D0A-4BB1101EA614}" type="pres">
      <dgm:prSet presAssocID="{E44EFD30-8D61-48F5-A12F-2D5B1035A83B}" presName="compositeB" presStyleCnt="0"/>
      <dgm:spPr/>
    </dgm:pt>
    <dgm:pt modelId="{3D20B236-4798-4FC7-B808-C5E37693C79A}" type="pres">
      <dgm:prSet presAssocID="{E44EFD30-8D61-48F5-A12F-2D5B1035A83B}" presName="textB" presStyleLbl="revTx" presStyleIdx="3" presStyleCnt="8">
        <dgm:presLayoutVars>
          <dgm:bulletEnabled val="1"/>
        </dgm:presLayoutVars>
      </dgm:prSet>
      <dgm:spPr/>
    </dgm:pt>
    <dgm:pt modelId="{88821B66-6917-46F0-860A-D548611EB5B1}" type="pres">
      <dgm:prSet presAssocID="{E44EFD30-8D61-48F5-A12F-2D5B1035A83B}" presName="circleB" presStyleLbl="node1" presStyleIdx="3" presStyleCnt="8"/>
      <dgm:spPr/>
    </dgm:pt>
    <dgm:pt modelId="{91D0363B-3B70-4720-9D41-55CAB8F48BB9}" type="pres">
      <dgm:prSet presAssocID="{E44EFD30-8D61-48F5-A12F-2D5B1035A83B}" presName="spaceB" presStyleCnt="0"/>
      <dgm:spPr/>
    </dgm:pt>
    <dgm:pt modelId="{3AFB0E82-E22A-4A6F-BFD4-4A9139510DA9}" type="pres">
      <dgm:prSet presAssocID="{D5BFDAF2-B28C-4DFC-96D8-733C1D21304E}" presName="space" presStyleCnt="0"/>
      <dgm:spPr/>
    </dgm:pt>
    <dgm:pt modelId="{192E5A4B-AC28-4B31-BC4B-9D5AC151CA89}" type="pres">
      <dgm:prSet presAssocID="{1D97F8AE-3E9F-42A5-B987-E853CE9E0176}" presName="compositeA" presStyleCnt="0"/>
      <dgm:spPr/>
    </dgm:pt>
    <dgm:pt modelId="{7A781D27-445E-4388-97E0-8B50A245020C}" type="pres">
      <dgm:prSet presAssocID="{1D97F8AE-3E9F-42A5-B987-E853CE9E0176}" presName="textA" presStyleLbl="revTx" presStyleIdx="4" presStyleCnt="8">
        <dgm:presLayoutVars>
          <dgm:bulletEnabled val="1"/>
        </dgm:presLayoutVars>
      </dgm:prSet>
      <dgm:spPr/>
    </dgm:pt>
    <dgm:pt modelId="{CAF69EFD-03A1-42C6-BCE3-59CE0CC666F6}" type="pres">
      <dgm:prSet presAssocID="{1D97F8AE-3E9F-42A5-B987-E853CE9E0176}" presName="circleA" presStyleLbl="node1" presStyleIdx="4" presStyleCnt="8"/>
      <dgm:spPr/>
    </dgm:pt>
    <dgm:pt modelId="{0E5162BE-8218-4BE0-82C3-947B7458094E}" type="pres">
      <dgm:prSet presAssocID="{1D97F8AE-3E9F-42A5-B987-E853CE9E0176}" presName="spaceA" presStyleCnt="0"/>
      <dgm:spPr/>
    </dgm:pt>
    <dgm:pt modelId="{F62D61C1-6D56-4743-9082-333920204B13}" type="pres">
      <dgm:prSet presAssocID="{781A67BA-020F-4BB6-937D-48A6BC948508}" presName="space" presStyleCnt="0"/>
      <dgm:spPr/>
    </dgm:pt>
    <dgm:pt modelId="{F88D5694-6AD2-47F5-B053-8757E841CB5F}" type="pres">
      <dgm:prSet presAssocID="{534F402D-1BEC-4B23-874A-20E2E9400FC8}" presName="compositeB" presStyleCnt="0"/>
      <dgm:spPr/>
    </dgm:pt>
    <dgm:pt modelId="{C29D7C5F-FE8D-44DE-85E4-FB731FD5631D}" type="pres">
      <dgm:prSet presAssocID="{534F402D-1BEC-4B23-874A-20E2E9400FC8}" presName="textB" presStyleLbl="revTx" presStyleIdx="5" presStyleCnt="8">
        <dgm:presLayoutVars>
          <dgm:bulletEnabled val="1"/>
        </dgm:presLayoutVars>
      </dgm:prSet>
      <dgm:spPr/>
    </dgm:pt>
    <dgm:pt modelId="{CAB1AF17-D702-40ED-BDE0-F25522A7E4A1}" type="pres">
      <dgm:prSet presAssocID="{534F402D-1BEC-4B23-874A-20E2E9400FC8}" presName="circleB" presStyleLbl="node1" presStyleIdx="5" presStyleCnt="8"/>
      <dgm:spPr/>
    </dgm:pt>
    <dgm:pt modelId="{35DDB137-3B67-4E24-9D1B-DF17BB8DFF9A}" type="pres">
      <dgm:prSet presAssocID="{534F402D-1BEC-4B23-874A-20E2E9400FC8}" presName="spaceB" presStyleCnt="0"/>
      <dgm:spPr/>
    </dgm:pt>
    <dgm:pt modelId="{7CBD3A3E-2D45-4443-8DB4-1B2B122F6E33}" type="pres">
      <dgm:prSet presAssocID="{4C280ADA-E3BE-4C0D-91E4-B3E9A3100A40}" presName="space" presStyleCnt="0"/>
      <dgm:spPr/>
    </dgm:pt>
    <dgm:pt modelId="{B93F1929-2A70-4F75-A118-8A15F6D95AA0}" type="pres">
      <dgm:prSet presAssocID="{4035FB58-A6DE-4332-A924-CA4E2EC2DCCB}" presName="compositeA" presStyleCnt="0"/>
      <dgm:spPr/>
    </dgm:pt>
    <dgm:pt modelId="{616EA775-F268-4B6C-A90F-2B8DEF90150C}" type="pres">
      <dgm:prSet presAssocID="{4035FB58-A6DE-4332-A924-CA4E2EC2DCCB}" presName="textA" presStyleLbl="revTx" presStyleIdx="6" presStyleCnt="8">
        <dgm:presLayoutVars>
          <dgm:bulletEnabled val="1"/>
        </dgm:presLayoutVars>
      </dgm:prSet>
      <dgm:spPr/>
    </dgm:pt>
    <dgm:pt modelId="{41B7CA24-34B9-4CB1-9D4B-19266A96780F}" type="pres">
      <dgm:prSet presAssocID="{4035FB58-A6DE-4332-A924-CA4E2EC2DCCB}" presName="circleA" presStyleLbl="node1" presStyleIdx="6" presStyleCnt="8"/>
      <dgm:spPr/>
    </dgm:pt>
    <dgm:pt modelId="{12A9AA77-8978-48D2-B9E9-3A55E12DD7A8}" type="pres">
      <dgm:prSet presAssocID="{4035FB58-A6DE-4332-A924-CA4E2EC2DCCB}" presName="spaceA" presStyleCnt="0"/>
      <dgm:spPr/>
    </dgm:pt>
    <dgm:pt modelId="{DCFC961D-F725-4BCC-837E-0F2A6A850AE6}" type="pres">
      <dgm:prSet presAssocID="{EB26BCE5-F31F-4823-9F29-7FE22CDC569F}" presName="space" presStyleCnt="0"/>
      <dgm:spPr/>
    </dgm:pt>
    <dgm:pt modelId="{5F44787C-2716-4370-9206-9674C6F3DD1B}" type="pres">
      <dgm:prSet presAssocID="{2F250702-0BD2-43EA-A86D-BD0DE6A51B24}" presName="compositeB" presStyleCnt="0"/>
      <dgm:spPr/>
    </dgm:pt>
    <dgm:pt modelId="{BC1F466D-BDAA-4F31-884F-F3CA98EC6F21}" type="pres">
      <dgm:prSet presAssocID="{2F250702-0BD2-43EA-A86D-BD0DE6A51B24}" presName="textB" presStyleLbl="revTx" presStyleIdx="7" presStyleCnt="8">
        <dgm:presLayoutVars>
          <dgm:bulletEnabled val="1"/>
        </dgm:presLayoutVars>
      </dgm:prSet>
      <dgm:spPr/>
    </dgm:pt>
    <dgm:pt modelId="{B32168B4-033F-4EAC-9CD4-193BA4744BE1}" type="pres">
      <dgm:prSet presAssocID="{2F250702-0BD2-43EA-A86D-BD0DE6A51B24}" presName="circleB" presStyleLbl="node1" presStyleIdx="7" presStyleCnt="8"/>
      <dgm:spPr/>
    </dgm:pt>
    <dgm:pt modelId="{DC967665-83C7-4440-8653-34CC60991489}" type="pres">
      <dgm:prSet presAssocID="{2F250702-0BD2-43EA-A86D-BD0DE6A51B24}" presName="spaceB" presStyleCnt="0"/>
      <dgm:spPr/>
    </dgm:pt>
  </dgm:ptLst>
  <dgm:cxnLst>
    <dgm:cxn modelId="{96AED602-991A-4B9D-8335-9593A6286513}" type="presOf" srcId="{7F5F33FC-B5FE-4DB1-94E3-5F15A92DDD3F}" destId="{919B3358-6D74-4045-BB33-07B9156A49FE}" srcOrd="0" destOrd="0" presId="urn:microsoft.com/office/officeart/2005/8/layout/hProcess11"/>
    <dgm:cxn modelId="{17526518-8791-4B5B-A2F8-45431FB32FA0}" type="presOf" srcId="{16390497-236F-4523-846B-F339F11DFEEF}" destId="{6DFD9DB3-8358-4F21-BF73-BCAC07519D17}" srcOrd="0" destOrd="0" presId="urn:microsoft.com/office/officeart/2005/8/layout/hProcess11"/>
    <dgm:cxn modelId="{9B9EDA26-BF20-4680-9DDE-94339680E474}" type="presOf" srcId="{19B73B8E-72F6-401E-8BC3-49241A040F32}" destId="{A76E5386-0EEF-4030-A724-0C13B64A1A5B}" srcOrd="0" destOrd="0" presId="urn:microsoft.com/office/officeart/2005/8/layout/hProcess11"/>
    <dgm:cxn modelId="{BE48BB29-5CB5-4F5C-B638-13FF93CCE028}" type="presOf" srcId="{E44EFD30-8D61-48F5-A12F-2D5B1035A83B}" destId="{3D20B236-4798-4FC7-B808-C5E37693C79A}" srcOrd="0" destOrd="0" presId="urn:microsoft.com/office/officeart/2005/8/layout/hProcess11"/>
    <dgm:cxn modelId="{EBF4E339-313A-4D0F-AD21-52200184B236}" type="presOf" srcId="{4035FB58-A6DE-4332-A924-CA4E2EC2DCCB}" destId="{616EA775-F268-4B6C-A90F-2B8DEF90150C}" srcOrd="0" destOrd="0" presId="urn:microsoft.com/office/officeart/2005/8/layout/hProcess11"/>
    <dgm:cxn modelId="{6717F05E-A61A-48B3-A83B-E67B50F90705}" srcId="{7F5F33FC-B5FE-4DB1-94E3-5F15A92DDD3F}" destId="{2F250702-0BD2-43EA-A86D-BD0DE6A51B24}" srcOrd="7" destOrd="0" parTransId="{CE020071-0651-4709-8B6A-15EAB1B6BF82}" sibTransId="{A701A671-8208-4918-9D82-5F4EF55193B0}"/>
    <dgm:cxn modelId="{96F1F348-30BA-4609-9F94-AAC159E1A6D5}" srcId="{7F5F33FC-B5FE-4DB1-94E3-5F15A92DDD3F}" destId="{4035FB58-A6DE-4332-A924-CA4E2EC2DCCB}" srcOrd="6" destOrd="0" parTransId="{1545EE48-A4DB-455C-A158-6E434A776BAD}" sibTransId="{EB26BCE5-F31F-4823-9F29-7FE22CDC569F}"/>
    <dgm:cxn modelId="{4B7B4D4E-2B53-484E-A40A-E22FD05153F5}" srcId="{7F5F33FC-B5FE-4DB1-94E3-5F15A92DDD3F}" destId="{19B73B8E-72F6-401E-8BC3-49241A040F32}" srcOrd="0" destOrd="0" parTransId="{89203204-9A20-4370-9936-94AA4EE8AC55}" sibTransId="{65719BDB-7E4F-4492-813E-7C8902A57143}"/>
    <dgm:cxn modelId="{8C98CE74-83AA-4498-A9DC-A0DC4E61ECD4}" srcId="{7F5F33FC-B5FE-4DB1-94E3-5F15A92DDD3F}" destId="{E44EFD30-8D61-48F5-A12F-2D5B1035A83B}" srcOrd="3" destOrd="0" parTransId="{A7B9B441-72CA-411F-AEE6-30CCB5C0771A}" sibTransId="{D5BFDAF2-B28C-4DFC-96D8-733C1D21304E}"/>
    <dgm:cxn modelId="{61B41256-5C3C-42C4-BF93-EAB206A71659}" type="presOf" srcId="{2F250702-0BD2-43EA-A86D-BD0DE6A51B24}" destId="{BC1F466D-BDAA-4F31-884F-F3CA98EC6F21}" srcOrd="0" destOrd="0" presId="urn:microsoft.com/office/officeart/2005/8/layout/hProcess11"/>
    <dgm:cxn modelId="{6F087E88-3733-4B8C-A8A2-E852AC2483C7}" srcId="{7F5F33FC-B5FE-4DB1-94E3-5F15A92DDD3F}" destId="{1D97F8AE-3E9F-42A5-B987-E853CE9E0176}" srcOrd="4" destOrd="0" parTransId="{FA85BAD4-1D85-455E-9D27-69FDBDEB6072}" sibTransId="{781A67BA-020F-4BB6-937D-48A6BC948508}"/>
    <dgm:cxn modelId="{A92FB19D-FE9D-4020-9F83-2AD9B0F72977}" type="presOf" srcId="{534F402D-1BEC-4B23-874A-20E2E9400FC8}" destId="{C29D7C5F-FE8D-44DE-85E4-FB731FD5631D}" srcOrd="0" destOrd="0" presId="urn:microsoft.com/office/officeart/2005/8/layout/hProcess11"/>
    <dgm:cxn modelId="{65F890A3-93BB-423E-A379-DB0CD6553171}" type="presOf" srcId="{A1859C52-4BF3-4CA4-9FD0-566A986B9875}" destId="{583049B2-7BC6-400C-B39E-8E5BA150DF81}" srcOrd="0" destOrd="0" presId="urn:microsoft.com/office/officeart/2005/8/layout/hProcess11"/>
    <dgm:cxn modelId="{10A5A8A4-B7B5-421A-AADE-8B6C63FDCB2A}" type="presOf" srcId="{1D97F8AE-3E9F-42A5-B987-E853CE9E0176}" destId="{7A781D27-445E-4388-97E0-8B50A245020C}" srcOrd="0" destOrd="0" presId="urn:microsoft.com/office/officeart/2005/8/layout/hProcess11"/>
    <dgm:cxn modelId="{8AFAC4AC-36DC-4BE5-8C72-E416553FF5CB}" srcId="{7F5F33FC-B5FE-4DB1-94E3-5F15A92DDD3F}" destId="{16390497-236F-4523-846B-F339F11DFEEF}" srcOrd="2" destOrd="0" parTransId="{C44D7530-83F7-471E-AB9C-9DB63EE7655F}" sibTransId="{916D1980-823C-4588-9BBF-E4A5F463AB01}"/>
    <dgm:cxn modelId="{16A438D1-E516-4206-B3B5-DC50EE3A05BA}" srcId="{7F5F33FC-B5FE-4DB1-94E3-5F15A92DDD3F}" destId="{A1859C52-4BF3-4CA4-9FD0-566A986B9875}" srcOrd="1" destOrd="0" parTransId="{D96D5D5F-39C3-4083-A04F-C38EBDE5EB3D}" sibTransId="{A6905349-1FA5-443F-ACCB-CA01C4CD59DB}"/>
    <dgm:cxn modelId="{6FE466D6-5E2C-48A7-A525-9A2598F9CEBE}" srcId="{7F5F33FC-B5FE-4DB1-94E3-5F15A92DDD3F}" destId="{534F402D-1BEC-4B23-874A-20E2E9400FC8}" srcOrd="5" destOrd="0" parTransId="{3B55D95C-80DE-4FED-ABAF-089C4D4FBEE9}" sibTransId="{4C280ADA-E3BE-4C0D-91E4-B3E9A3100A40}"/>
    <dgm:cxn modelId="{D2A2953A-AFF8-47FD-8914-4446BC28B4D0}" type="presParOf" srcId="{919B3358-6D74-4045-BB33-07B9156A49FE}" destId="{91488735-BCF8-41B2-9D82-8A01207FEA14}" srcOrd="0" destOrd="0" presId="urn:microsoft.com/office/officeart/2005/8/layout/hProcess11"/>
    <dgm:cxn modelId="{68CCDEE3-B5DD-4E58-A701-52718F3BB002}" type="presParOf" srcId="{919B3358-6D74-4045-BB33-07B9156A49FE}" destId="{42B492CA-F4BF-4BB6-9AC6-7299E39CEF1C}" srcOrd="1" destOrd="0" presId="urn:microsoft.com/office/officeart/2005/8/layout/hProcess11"/>
    <dgm:cxn modelId="{36383F3C-4870-40B5-8F9F-F3E4C5917FBC}" type="presParOf" srcId="{42B492CA-F4BF-4BB6-9AC6-7299E39CEF1C}" destId="{275D141A-5114-4AB5-8D47-CFD0AF1509E4}" srcOrd="0" destOrd="0" presId="urn:microsoft.com/office/officeart/2005/8/layout/hProcess11"/>
    <dgm:cxn modelId="{6FCE05EB-A35C-413F-BE5D-17B463EB6422}" type="presParOf" srcId="{275D141A-5114-4AB5-8D47-CFD0AF1509E4}" destId="{A76E5386-0EEF-4030-A724-0C13B64A1A5B}" srcOrd="0" destOrd="0" presId="urn:microsoft.com/office/officeart/2005/8/layout/hProcess11"/>
    <dgm:cxn modelId="{44592B68-4AA5-49DD-9640-B0A91B350160}" type="presParOf" srcId="{275D141A-5114-4AB5-8D47-CFD0AF1509E4}" destId="{04DD9D71-B5DD-4C1D-BD17-E123D4757AF5}" srcOrd="1" destOrd="0" presId="urn:microsoft.com/office/officeart/2005/8/layout/hProcess11"/>
    <dgm:cxn modelId="{21B5E891-E24E-4788-B964-03C15B9F37D4}" type="presParOf" srcId="{275D141A-5114-4AB5-8D47-CFD0AF1509E4}" destId="{34DC0C5F-E2E1-486D-A469-0B59CCFFE4F7}" srcOrd="2" destOrd="0" presId="urn:microsoft.com/office/officeart/2005/8/layout/hProcess11"/>
    <dgm:cxn modelId="{A1643432-15FF-4C1F-9CA2-EE2342B51F51}" type="presParOf" srcId="{42B492CA-F4BF-4BB6-9AC6-7299E39CEF1C}" destId="{9760B1D8-148E-4E64-9BF8-402AFC1F7CAA}" srcOrd="1" destOrd="0" presId="urn:microsoft.com/office/officeart/2005/8/layout/hProcess11"/>
    <dgm:cxn modelId="{F12F59FB-32EF-46E3-BD3A-09BDF7995996}" type="presParOf" srcId="{42B492CA-F4BF-4BB6-9AC6-7299E39CEF1C}" destId="{080C7BD2-26B6-444B-9513-1597F24D669E}" srcOrd="2" destOrd="0" presId="urn:microsoft.com/office/officeart/2005/8/layout/hProcess11"/>
    <dgm:cxn modelId="{D543065E-F89D-417E-B295-2B5BACC3F0CE}" type="presParOf" srcId="{080C7BD2-26B6-444B-9513-1597F24D669E}" destId="{583049B2-7BC6-400C-B39E-8E5BA150DF81}" srcOrd="0" destOrd="0" presId="urn:microsoft.com/office/officeart/2005/8/layout/hProcess11"/>
    <dgm:cxn modelId="{4AFBAC75-2991-4BC6-AF93-FD18C287772E}" type="presParOf" srcId="{080C7BD2-26B6-444B-9513-1597F24D669E}" destId="{E38A2A1D-FA25-4D3E-8CA3-E2D4681029A7}" srcOrd="1" destOrd="0" presId="urn:microsoft.com/office/officeart/2005/8/layout/hProcess11"/>
    <dgm:cxn modelId="{B9452AB3-B930-42F9-A5A3-59FF5C199EE2}" type="presParOf" srcId="{080C7BD2-26B6-444B-9513-1597F24D669E}" destId="{79DC427F-E407-40AE-A75B-8A14E51E930C}" srcOrd="2" destOrd="0" presId="urn:microsoft.com/office/officeart/2005/8/layout/hProcess11"/>
    <dgm:cxn modelId="{4BD2C1F7-4336-4F81-8597-C5B88B27120A}" type="presParOf" srcId="{42B492CA-F4BF-4BB6-9AC6-7299E39CEF1C}" destId="{D08F3DDA-A405-4CCA-B6B0-C0CB31BC9FA2}" srcOrd="3" destOrd="0" presId="urn:microsoft.com/office/officeart/2005/8/layout/hProcess11"/>
    <dgm:cxn modelId="{9A3171E4-140A-402B-9DB1-61BE94E91C72}" type="presParOf" srcId="{42B492CA-F4BF-4BB6-9AC6-7299E39CEF1C}" destId="{90B44F86-09EA-4E2D-B125-F813C7C416FF}" srcOrd="4" destOrd="0" presId="urn:microsoft.com/office/officeart/2005/8/layout/hProcess11"/>
    <dgm:cxn modelId="{D3137D5E-E239-4DA1-A790-394E5C912264}" type="presParOf" srcId="{90B44F86-09EA-4E2D-B125-F813C7C416FF}" destId="{6DFD9DB3-8358-4F21-BF73-BCAC07519D17}" srcOrd="0" destOrd="0" presId="urn:microsoft.com/office/officeart/2005/8/layout/hProcess11"/>
    <dgm:cxn modelId="{5057C3BA-6820-4BD9-A8E8-36B2601ECADE}" type="presParOf" srcId="{90B44F86-09EA-4E2D-B125-F813C7C416FF}" destId="{FD90AD2C-BD2D-4464-B66B-F29FFCC6C967}" srcOrd="1" destOrd="0" presId="urn:microsoft.com/office/officeart/2005/8/layout/hProcess11"/>
    <dgm:cxn modelId="{D213418D-3B51-4ADC-94EB-C795257C6F3A}" type="presParOf" srcId="{90B44F86-09EA-4E2D-B125-F813C7C416FF}" destId="{5572408E-2BFE-4056-914C-932271FA8C25}" srcOrd="2" destOrd="0" presId="urn:microsoft.com/office/officeart/2005/8/layout/hProcess11"/>
    <dgm:cxn modelId="{0CD1423E-7F84-48D7-8412-8E1F05365C56}" type="presParOf" srcId="{42B492CA-F4BF-4BB6-9AC6-7299E39CEF1C}" destId="{E0239ECE-80F2-4DD6-8128-648AC14F8F68}" srcOrd="5" destOrd="0" presId="urn:microsoft.com/office/officeart/2005/8/layout/hProcess11"/>
    <dgm:cxn modelId="{36B25D9B-1365-413F-BC19-8444EA444D97}" type="presParOf" srcId="{42B492CA-F4BF-4BB6-9AC6-7299E39CEF1C}" destId="{A888809A-7D2A-485F-8D0A-4BB1101EA614}" srcOrd="6" destOrd="0" presId="urn:microsoft.com/office/officeart/2005/8/layout/hProcess11"/>
    <dgm:cxn modelId="{738EB572-67FE-4B10-BA1E-02DB586D15E6}" type="presParOf" srcId="{A888809A-7D2A-485F-8D0A-4BB1101EA614}" destId="{3D20B236-4798-4FC7-B808-C5E37693C79A}" srcOrd="0" destOrd="0" presId="urn:microsoft.com/office/officeart/2005/8/layout/hProcess11"/>
    <dgm:cxn modelId="{CCA4F210-CDC1-4E64-9B1C-0828B841B26C}" type="presParOf" srcId="{A888809A-7D2A-485F-8D0A-4BB1101EA614}" destId="{88821B66-6917-46F0-860A-D548611EB5B1}" srcOrd="1" destOrd="0" presId="urn:microsoft.com/office/officeart/2005/8/layout/hProcess11"/>
    <dgm:cxn modelId="{F15976C4-B25E-4F30-A823-2E0C2F7C10A7}" type="presParOf" srcId="{A888809A-7D2A-485F-8D0A-4BB1101EA614}" destId="{91D0363B-3B70-4720-9D41-55CAB8F48BB9}" srcOrd="2" destOrd="0" presId="urn:microsoft.com/office/officeart/2005/8/layout/hProcess11"/>
    <dgm:cxn modelId="{9ED2A428-9B1D-434D-96E3-A50B5649D4D9}" type="presParOf" srcId="{42B492CA-F4BF-4BB6-9AC6-7299E39CEF1C}" destId="{3AFB0E82-E22A-4A6F-BFD4-4A9139510DA9}" srcOrd="7" destOrd="0" presId="urn:microsoft.com/office/officeart/2005/8/layout/hProcess11"/>
    <dgm:cxn modelId="{F75E28BD-48AF-49BB-A3A3-BC268571EC76}" type="presParOf" srcId="{42B492CA-F4BF-4BB6-9AC6-7299E39CEF1C}" destId="{192E5A4B-AC28-4B31-BC4B-9D5AC151CA89}" srcOrd="8" destOrd="0" presId="urn:microsoft.com/office/officeart/2005/8/layout/hProcess11"/>
    <dgm:cxn modelId="{4A4F7F73-C163-4088-BEFE-9AA118EA8423}" type="presParOf" srcId="{192E5A4B-AC28-4B31-BC4B-9D5AC151CA89}" destId="{7A781D27-445E-4388-97E0-8B50A245020C}" srcOrd="0" destOrd="0" presId="urn:microsoft.com/office/officeart/2005/8/layout/hProcess11"/>
    <dgm:cxn modelId="{A4FE54E0-769F-4545-A812-2F8A286FBFD5}" type="presParOf" srcId="{192E5A4B-AC28-4B31-BC4B-9D5AC151CA89}" destId="{CAF69EFD-03A1-42C6-BCE3-59CE0CC666F6}" srcOrd="1" destOrd="0" presId="urn:microsoft.com/office/officeart/2005/8/layout/hProcess11"/>
    <dgm:cxn modelId="{522BD231-C188-4E97-99CF-BC19EC0D1080}" type="presParOf" srcId="{192E5A4B-AC28-4B31-BC4B-9D5AC151CA89}" destId="{0E5162BE-8218-4BE0-82C3-947B7458094E}" srcOrd="2" destOrd="0" presId="urn:microsoft.com/office/officeart/2005/8/layout/hProcess11"/>
    <dgm:cxn modelId="{B80E0933-AC6A-436A-88C6-0015D3EA3D6C}" type="presParOf" srcId="{42B492CA-F4BF-4BB6-9AC6-7299E39CEF1C}" destId="{F62D61C1-6D56-4743-9082-333920204B13}" srcOrd="9" destOrd="0" presId="urn:microsoft.com/office/officeart/2005/8/layout/hProcess11"/>
    <dgm:cxn modelId="{91E9CD58-E41D-48E3-86CE-2A251C8C6CAA}" type="presParOf" srcId="{42B492CA-F4BF-4BB6-9AC6-7299E39CEF1C}" destId="{F88D5694-6AD2-47F5-B053-8757E841CB5F}" srcOrd="10" destOrd="0" presId="urn:microsoft.com/office/officeart/2005/8/layout/hProcess11"/>
    <dgm:cxn modelId="{7876A92C-200D-49C3-B3B6-2609C62EE981}" type="presParOf" srcId="{F88D5694-6AD2-47F5-B053-8757E841CB5F}" destId="{C29D7C5F-FE8D-44DE-85E4-FB731FD5631D}" srcOrd="0" destOrd="0" presId="urn:microsoft.com/office/officeart/2005/8/layout/hProcess11"/>
    <dgm:cxn modelId="{D46AF1CB-AA92-441F-ADE1-535A13E25ED3}" type="presParOf" srcId="{F88D5694-6AD2-47F5-B053-8757E841CB5F}" destId="{CAB1AF17-D702-40ED-BDE0-F25522A7E4A1}" srcOrd="1" destOrd="0" presId="urn:microsoft.com/office/officeart/2005/8/layout/hProcess11"/>
    <dgm:cxn modelId="{BCA9F74E-DFAF-4D15-A820-204A45847020}" type="presParOf" srcId="{F88D5694-6AD2-47F5-B053-8757E841CB5F}" destId="{35DDB137-3B67-4E24-9D1B-DF17BB8DFF9A}" srcOrd="2" destOrd="0" presId="urn:microsoft.com/office/officeart/2005/8/layout/hProcess11"/>
    <dgm:cxn modelId="{2CC779C5-6AC5-4FF9-AA53-A555E526265F}" type="presParOf" srcId="{42B492CA-F4BF-4BB6-9AC6-7299E39CEF1C}" destId="{7CBD3A3E-2D45-4443-8DB4-1B2B122F6E33}" srcOrd="11" destOrd="0" presId="urn:microsoft.com/office/officeart/2005/8/layout/hProcess11"/>
    <dgm:cxn modelId="{88466BF4-FA4F-46C7-A208-C0FF22C52D0B}" type="presParOf" srcId="{42B492CA-F4BF-4BB6-9AC6-7299E39CEF1C}" destId="{B93F1929-2A70-4F75-A118-8A15F6D95AA0}" srcOrd="12" destOrd="0" presId="urn:microsoft.com/office/officeart/2005/8/layout/hProcess11"/>
    <dgm:cxn modelId="{E15DCF28-F26E-46FB-A36E-6143203171AA}" type="presParOf" srcId="{B93F1929-2A70-4F75-A118-8A15F6D95AA0}" destId="{616EA775-F268-4B6C-A90F-2B8DEF90150C}" srcOrd="0" destOrd="0" presId="urn:microsoft.com/office/officeart/2005/8/layout/hProcess11"/>
    <dgm:cxn modelId="{540143CF-B7F1-43A7-99F8-A8CEB6CCA2EC}" type="presParOf" srcId="{B93F1929-2A70-4F75-A118-8A15F6D95AA0}" destId="{41B7CA24-34B9-4CB1-9D4B-19266A96780F}" srcOrd="1" destOrd="0" presId="urn:microsoft.com/office/officeart/2005/8/layout/hProcess11"/>
    <dgm:cxn modelId="{A8CCDFBD-0B0A-4FB6-BD25-6BFDD806C967}" type="presParOf" srcId="{B93F1929-2A70-4F75-A118-8A15F6D95AA0}" destId="{12A9AA77-8978-48D2-B9E9-3A55E12DD7A8}" srcOrd="2" destOrd="0" presId="urn:microsoft.com/office/officeart/2005/8/layout/hProcess11"/>
    <dgm:cxn modelId="{76BB6324-5286-4ADB-8A5D-FD49F61BAAF9}" type="presParOf" srcId="{42B492CA-F4BF-4BB6-9AC6-7299E39CEF1C}" destId="{DCFC961D-F725-4BCC-837E-0F2A6A850AE6}" srcOrd="13" destOrd="0" presId="urn:microsoft.com/office/officeart/2005/8/layout/hProcess11"/>
    <dgm:cxn modelId="{BCF3A184-C451-47F3-97FE-4B2E781B1A55}" type="presParOf" srcId="{42B492CA-F4BF-4BB6-9AC6-7299E39CEF1C}" destId="{5F44787C-2716-4370-9206-9674C6F3DD1B}" srcOrd="14" destOrd="0" presId="urn:microsoft.com/office/officeart/2005/8/layout/hProcess11"/>
    <dgm:cxn modelId="{A2BC8334-8B60-49E0-AE8C-260770D8E2B5}" type="presParOf" srcId="{5F44787C-2716-4370-9206-9674C6F3DD1B}" destId="{BC1F466D-BDAA-4F31-884F-F3CA98EC6F21}" srcOrd="0" destOrd="0" presId="urn:microsoft.com/office/officeart/2005/8/layout/hProcess11"/>
    <dgm:cxn modelId="{4B5A0EE9-540E-4567-927A-5252926EB5B9}" type="presParOf" srcId="{5F44787C-2716-4370-9206-9674C6F3DD1B}" destId="{B32168B4-033F-4EAC-9CD4-193BA4744BE1}" srcOrd="1" destOrd="0" presId="urn:microsoft.com/office/officeart/2005/8/layout/hProcess11"/>
    <dgm:cxn modelId="{C9CA98CC-F7E9-48F6-A2DA-0E4FB30C7C69}" type="presParOf" srcId="{5F44787C-2716-4370-9206-9674C6F3DD1B}" destId="{DC967665-83C7-4440-8653-34CC6099148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3BD14-005E-4708-95F6-7F433D048417}">
      <dsp:nvSpPr>
        <dsp:cNvPr id="0" name=""/>
        <dsp:cNvSpPr/>
      </dsp:nvSpPr>
      <dsp:spPr>
        <a:xfrm rot="5400000">
          <a:off x="6750985" y="-2706693"/>
          <a:ext cx="1200819" cy="691896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Common definitions/terminology</a:t>
          </a:r>
        </a:p>
        <a:p>
          <a:pPr marL="228600" lvl="1" indent="-228600" algn="l" defTabSz="977900">
            <a:lnSpc>
              <a:spcPct val="90000"/>
            </a:lnSpc>
            <a:spcBef>
              <a:spcPct val="0"/>
            </a:spcBef>
            <a:spcAft>
              <a:spcPct val="15000"/>
            </a:spcAft>
            <a:buChar char="•"/>
          </a:pPr>
          <a:r>
            <a:rPr lang="en-US" sz="2200" kern="1200" dirty="0"/>
            <a:t>Data Dictionary and Reporting</a:t>
          </a:r>
        </a:p>
        <a:p>
          <a:pPr marL="228600" lvl="1" indent="-228600" algn="l" defTabSz="977900">
            <a:lnSpc>
              <a:spcPct val="90000"/>
            </a:lnSpc>
            <a:spcBef>
              <a:spcPct val="0"/>
            </a:spcBef>
            <a:spcAft>
              <a:spcPct val="15000"/>
            </a:spcAft>
            <a:buChar char="•"/>
          </a:pPr>
          <a:r>
            <a:rPr lang="en-US" sz="2200" kern="1200" dirty="0"/>
            <a:t>Data Quality and Standardization</a:t>
          </a:r>
        </a:p>
      </dsp:txBody>
      <dsp:txXfrm rot="-5400000">
        <a:off x="3891915" y="210996"/>
        <a:ext cx="6860341" cy="1083581"/>
      </dsp:txXfrm>
    </dsp:sp>
    <dsp:sp modelId="{9F2DCC92-BDB6-4916-B45A-C69387FF44CE}">
      <dsp:nvSpPr>
        <dsp:cNvPr id="0" name=""/>
        <dsp:cNvSpPr/>
      </dsp:nvSpPr>
      <dsp:spPr>
        <a:xfrm>
          <a:off x="0" y="2274"/>
          <a:ext cx="3891915" cy="15010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Data Governance</a:t>
          </a:r>
        </a:p>
      </dsp:txBody>
      <dsp:txXfrm>
        <a:off x="73274" y="75548"/>
        <a:ext cx="3745367" cy="1354476"/>
      </dsp:txXfrm>
    </dsp:sp>
    <dsp:sp modelId="{DD29CA4D-C78C-42C6-879C-574BC4DC4155}">
      <dsp:nvSpPr>
        <dsp:cNvPr id="0" name=""/>
        <dsp:cNvSpPr/>
      </dsp:nvSpPr>
      <dsp:spPr>
        <a:xfrm rot="5400000">
          <a:off x="6750985" y="-1130617"/>
          <a:ext cx="1200819" cy="691896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Use of HIE (bi-directional)</a:t>
          </a:r>
        </a:p>
        <a:p>
          <a:pPr marL="228600" lvl="1" indent="-228600" algn="l" defTabSz="977900">
            <a:lnSpc>
              <a:spcPct val="90000"/>
            </a:lnSpc>
            <a:spcBef>
              <a:spcPct val="0"/>
            </a:spcBef>
            <a:spcAft>
              <a:spcPct val="15000"/>
            </a:spcAft>
            <a:buChar char="•"/>
          </a:pPr>
          <a:r>
            <a:rPr lang="en-US" sz="2200" kern="1200" dirty="0"/>
            <a:t>Better integration with Registries</a:t>
          </a:r>
        </a:p>
        <a:p>
          <a:pPr marL="228600" lvl="1" indent="-228600" algn="l" defTabSz="977900">
            <a:lnSpc>
              <a:spcPct val="90000"/>
            </a:lnSpc>
            <a:spcBef>
              <a:spcPct val="0"/>
            </a:spcBef>
            <a:spcAft>
              <a:spcPct val="15000"/>
            </a:spcAft>
            <a:buChar char="•"/>
          </a:pPr>
          <a:r>
            <a:rPr lang="en-US" sz="2200" kern="1200" dirty="0"/>
            <a:t>Interoperability</a:t>
          </a:r>
        </a:p>
      </dsp:txBody>
      <dsp:txXfrm rot="-5400000">
        <a:off x="3891915" y="1787072"/>
        <a:ext cx="6860341" cy="1083581"/>
      </dsp:txXfrm>
    </dsp:sp>
    <dsp:sp modelId="{E5BCAE43-C589-4A80-BC34-687163EE38AC}">
      <dsp:nvSpPr>
        <dsp:cNvPr id="0" name=""/>
        <dsp:cNvSpPr/>
      </dsp:nvSpPr>
      <dsp:spPr>
        <a:xfrm>
          <a:off x="0" y="1578350"/>
          <a:ext cx="3891915" cy="15010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Data Availability</a:t>
          </a:r>
        </a:p>
      </dsp:txBody>
      <dsp:txXfrm>
        <a:off x="73274" y="1651624"/>
        <a:ext cx="3745367" cy="1354476"/>
      </dsp:txXfrm>
    </dsp:sp>
    <dsp:sp modelId="{4E0D4A1B-28D3-44E4-8D83-A64CE8328397}">
      <dsp:nvSpPr>
        <dsp:cNvPr id="0" name=""/>
        <dsp:cNvSpPr/>
      </dsp:nvSpPr>
      <dsp:spPr>
        <a:xfrm rot="5400000">
          <a:off x="6750985" y="445458"/>
          <a:ext cx="1200819" cy="691896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Siloed Systems</a:t>
          </a:r>
        </a:p>
        <a:p>
          <a:pPr marL="228600" lvl="1" indent="-228600" algn="l" defTabSz="977900">
            <a:lnSpc>
              <a:spcPct val="90000"/>
            </a:lnSpc>
            <a:spcBef>
              <a:spcPct val="0"/>
            </a:spcBef>
            <a:spcAft>
              <a:spcPct val="15000"/>
            </a:spcAft>
            <a:buChar char="•"/>
          </a:pPr>
          <a:r>
            <a:rPr lang="en-US" sz="2200" kern="1200" dirty="0"/>
            <a:t>Too many system issues causing manual interventions</a:t>
          </a:r>
        </a:p>
      </dsp:txBody>
      <dsp:txXfrm rot="-5400000">
        <a:off x="3891915" y="3363148"/>
        <a:ext cx="6860341" cy="1083581"/>
      </dsp:txXfrm>
    </dsp:sp>
    <dsp:sp modelId="{A5540442-390B-48C8-8CF9-79023EECADFB}">
      <dsp:nvSpPr>
        <dsp:cNvPr id="0" name=""/>
        <dsp:cNvSpPr/>
      </dsp:nvSpPr>
      <dsp:spPr>
        <a:xfrm>
          <a:off x="0" y="3154426"/>
          <a:ext cx="3891915" cy="15010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Lack of Automation</a:t>
          </a:r>
        </a:p>
      </dsp:txBody>
      <dsp:txXfrm>
        <a:off x="73274" y="3227700"/>
        <a:ext cx="3745367" cy="1354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88735-BCF8-41B2-9D82-8A01207FEA14}">
      <dsp:nvSpPr>
        <dsp:cNvPr id="0" name=""/>
        <dsp:cNvSpPr/>
      </dsp:nvSpPr>
      <dsp:spPr>
        <a:xfrm>
          <a:off x="0" y="1557073"/>
          <a:ext cx="10141016" cy="207609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E5386-0EEF-4030-A724-0C13B64A1A5B}">
      <dsp:nvSpPr>
        <dsp:cNvPr id="0" name=""/>
        <dsp:cNvSpPr/>
      </dsp:nvSpPr>
      <dsp:spPr>
        <a:xfrm>
          <a:off x="362" y="0"/>
          <a:ext cx="1092957" cy="207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t>RFI Issued </a:t>
          </a:r>
          <a:br>
            <a:rPr lang="en-US" sz="1100" kern="1200" dirty="0"/>
          </a:br>
          <a:r>
            <a:rPr lang="en-US" sz="1100" kern="1200" dirty="0"/>
            <a:t>Feb. 2017</a:t>
          </a:r>
        </a:p>
      </dsp:txBody>
      <dsp:txXfrm>
        <a:off x="362" y="0"/>
        <a:ext cx="1092957" cy="2076098"/>
      </dsp:txXfrm>
    </dsp:sp>
    <dsp:sp modelId="{04DD9D71-B5DD-4C1D-BD17-E123D4757AF5}">
      <dsp:nvSpPr>
        <dsp:cNvPr id="0" name=""/>
        <dsp:cNvSpPr/>
      </dsp:nvSpPr>
      <dsp:spPr>
        <a:xfrm>
          <a:off x="287328" y="2335610"/>
          <a:ext cx="519024" cy="5190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049B2-7BC6-400C-B39E-8E5BA150DF81}">
      <dsp:nvSpPr>
        <dsp:cNvPr id="0" name=""/>
        <dsp:cNvSpPr/>
      </dsp:nvSpPr>
      <dsp:spPr>
        <a:xfrm>
          <a:off x="1147966" y="3114146"/>
          <a:ext cx="1092957" cy="207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RFI Responses Released </a:t>
          </a:r>
          <a:br>
            <a:rPr lang="en-US" sz="1100" kern="1200" dirty="0"/>
          </a:br>
          <a:r>
            <a:rPr lang="en-US" sz="1100" kern="1200" dirty="0"/>
            <a:t>May 2017</a:t>
          </a:r>
        </a:p>
      </dsp:txBody>
      <dsp:txXfrm>
        <a:off x="1147966" y="3114146"/>
        <a:ext cx="1092957" cy="2076098"/>
      </dsp:txXfrm>
    </dsp:sp>
    <dsp:sp modelId="{E38A2A1D-FA25-4D3E-8CA3-E2D4681029A7}">
      <dsp:nvSpPr>
        <dsp:cNvPr id="0" name=""/>
        <dsp:cNvSpPr/>
      </dsp:nvSpPr>
      <dsp:spPr>
        <a:xfrm>
          <a:off x="1434933" y="2335610"/>
          <a:ext cx="519024" cy="5190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D9DB3-8358-4F21-BF73-BCAC07519D17}">
      <dsp:nvSpPr>
        <dsp:cNvPr id="0" name=""/>
        <dsp:cNvSpPr/>
      </dsp:nvSpPr>
      <dsp:spPr>
        <a:xfrm>
          <a:off x="2295571" y="0"/>
          <a:ext cx="1092957" cy="207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t>Development &amp; Drafting of RFP</a:t>
          </a:r>
          <a:br>
            <a:rPr lang="en-US" sz="1100" kern="1200" dirty="0"/>
          </a:br>
          <a:r>
            <a:rPr lang="en-US" sz="1100" kern="1200" dirty="0"/>
            <a:t>June-October 2017</a:t>
          </a:r>
        </a:p>
      </dsp:txBody>
      <dsp:txXfrm>
        <a:off x="2295571" y="0"/>
        <a:ext cx="1092957" cy="2076098"/>
      </dsp:txXfrm>
    </dsp:sp>
    <dsp:sp modelId="{FD90AD2C-BD2D-4464-B66B-F29FFCC6C967}">
      <dsp:nvSpPr>
        <dsp:cNvPr id="0" name=""/>
        <dsp:cNvSpPr/>
      </dsp:nvSpPr>
      <dsp:spPr>
        <a:xfrm>
          <a:off x="2582538" y="2335610"/>
          <a:ext cx="519024" cy="5190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0B236-4798-4FC7-B808-C5E37693C79A}">
      <dsp:nvSpPr>
        <dsp:cNvPr id="0" name=""/>
        <dsp:cNvSpPr/>
      </dsp:nvSpPr>
      <dsp:spPr>
        <a:xfrm>
          <a:off x="3443176" y="3114146"/>
          <a:ext cx="1092957" cy="207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Finalize RFP</a:t>
          </a:r>
          <a:br>
            <a:rPr lang="en-US" sz="1100" kern="1200" dirty="0"/>
          </a:br>
          <a:r>
            <a:rPr lang="en-US" sz="1100" kern="1200" dirty="0"/>
            <a:t>Nov. 2017- Jan. 2018</a:t>
          </a:r>
        </a:p>
      </dsp:txBody>
      <dsp:txXfrm>
        <a:off x="3443176" y="3114146"/>
        <a:ext cx="1092957" cy="2076098"/>
      </dsp:txXfrm>
    </dsp:sp>
    <dsp:sp modelId="{88821B66-6917-46F0-860A-D548611EB5B1}">
      <dsp:nvSpPr>
        <dsp:cNvPr id="0" name=""/>
        <dsp:cNvSpPr/>
      </dsp:nvSpPr>
      <dsp:spPr>
        <a:xfrm>
          <a:off x="3730142" y="2335610"/>
          <a:ext cx="519024" cy="5190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81D27-445E-4388-97E0-8B50A245020C}">
      <dsp:nvSpPr>
        <dsp:cNvPr id="0" name=""/>
        <dsp:cNvSpPr/>
      </dsp:nvSpPr>
      <dsp:spPr>
        <a:xfrm>
          <a:off x="4590781" y="0"/>
          <a:ext cx="1092957" cy="207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t>Issue RFP </a:t>
          </a:r>
          <a:br>
            <a:rPr lang="en-US" sz="1100" kern="1200" dirty="0"/>
          </a:br>
          <a:r>
            <a:rPr lang="en-US" sz="1100" kern="1200" dirty="0"/>
            <a:t>March/April. 2018</a:t>
          </a:r>
        </a:p>
      </dsp:txBody>
      <dsp:txXfrm>
        <a:off x="4590781" y="0"/>
        <a:ext cx="1092957" cy="2076098"/>
      </dsp:txXfrm>
    </dsp:sp>
    <dsp:sp modelId="{CAF69EFD-03A1-42C6-BCE3-59CE0CC666F6}">
      <dsp:nvSpPr>
        <dsp:cNvPr id="0" name=""/>
        <dsp:cNvSpPr/>
      </dsp:nvSpPr>
      <dsp:spPr>
        <a:xfrm>
          <a:off x="4877747" y="2335610"/>
          <a:ext cx="519024" cy="5190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9D7C5F-FE8D-44DE-85E4-FB731FD5631D}">
      <dsp:nvSpPr>
        <dsp:cNvPr id="0" name=""/>
        <dsp:cNvSpPr/>
      </dsp:nvSpPr>
      <dsp:spPr>
        <a:xfrm>
          <a:off x="5738386" y="3114146"/>
          <a:ext cx="1092957" cy="207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RFP Responses Due</a:t>
          </a:r>
          <a:br>
            <a:rPr lang="en-US" sz="1100" kern="1200" dirty="0"/>
          </a:br>
          <a:r>
            <a:rPr lang="en-US" sz="1100" kern="1200" dirty="0"/>
            <a:t>June/July2018</a:t>
          </a:r>
        </a:p>
      </dsp:txBody>
      <dsp:txXfrm>
        <a:off x="5738386" y="3114146"/>
        <a:ext cx="1092957" cy="2076098"/>
      </dsp:txXfrm>
    </dsp:sp>
    <dsp:sp modelId="{CAB1AF17-D702-40ED-BDE0-F25522A7E4A1}">
      <dsp:nvSpPr>
        <dsp:cNvPr id="0" name=""/>
        <dsp:cNvSpPr/>
      </dsp:nvSpPr>
      <dsp:spPr>
        <a:xfrm>
          <a:off x="6025352" y="2335610"/>
          <a:ext cx="519024" cy="5190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EA775-F268-4B6C-A90F-2B8DEF90150C}">
      <dsp:nvSpPr>
        <dsp:cNvPr id="0" name=""/>
        <dsp:cNvSpPr/>
      </dsp:nvSpPr>
      <dsp:spPr>
        <a:xfrm>
          <a:off x="6885991" y="0"/>
          <a:ext cx="1092957" cy="207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t>Contract Award</a:t>
          </a:r>
          <a:br>
            <a:rPr lang="en-US" sz="1100" kern="1200" dirty="0"/>
          </a:br>
          <a:r>
            <a:rPr lang="en-US" sz="1100" kern="1200" dirty="0"/>
            <a:t>Aug/Sep 2018</a:t>
          </a:r>
        </a:p>
      </dsp:txBody>
      <dsp:txXfrm>
        <a:off x="6885991" y="0"/>
        <a:ext cx="1092957" cy="2076098"/>
      </dsp:txXfrm>
    </dsp:sp>
    <dsp:sp modelId="{41B7CA24-34B9-4CB1-9D4B-19266A96780F}">
      <dsp:nvSpPr>
        <dsp:cNvPr id="0" name=""/>
        <dsp:cNvSpPr/>
      </dsp:nvSpPr>
      <dsp:spPr>
        <a:xfrm>
          <a:off x="7172957" y="2335610"/>
          <a:ext cx="519024" cy="5190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F466D-BDAA-4F31-884F-F3CA98EC6F21}">
      <dsp:nvSpPr>
        <dsp:cNvPr id="0" name=""/>
        <dsp:cNvSpPr/>
      </dsp:nvSpPr>
      <dsp:spPr>
        <a:xfrm>
          <a:off x="8033596" y="3114146"/>
          <a:ext cx="1092957" cy="207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ASO Fully Operational</a:t>
          </a:r>
          <a:br>
            <a:rPr lang="en-US" sz="1100" kern="1200" dirty="0"/>
          </a:br>
          <a:r>
            <a:rPr lang="en-US" sz="1100" kern="1200" dirty="0"/>
            <a:t>FY 2019</a:t>
          </a:r>
        </a:p>
      </dsp:txBody>
      <dsp:txXfrm>
        <a:off x="8033596" y="3114146"/>
        <a:ext cx="1092957" cy="2076098"/>
      </dsp:txXfrm>
    </dsp:sp>
    <dsp:sp modelId="{B32168B4-033F-4EAC-9CD4-193BA4744BE1}">
      <dsp:nvSpPr>
        <dsp:cNvPr id="0" name=""/>
        <dsp:cNvSpPr/>
      </dsp:nvSpPr>
      <dsp:spPr>
        <a:xfrm>
          <a:off x="8320562" y="2335610"/>
          <a:ext cx="519024" cy="5190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406400" y="696913"/>
            <a:ext cx="6197600" cy="3486150"/>
          </a:xfrm>
          <a:prstGeom prst="rect">
            <a:avLst/>
          </a:prstGeom>
        </p:spPr>
        <p:txBody>
          <a:bodyPr lIns="93168" tIns="46584" rIns="93168" bIns="46584"/>
          <a:lstStyle/>
          <a:p>
            <a:endParaRPr dirty="0"/>
          </a:p>
        </p:txBody>
      </p:sp>
      <p:sp>
        <p:nvSpPr>
          <p:cNvPr id="119" name="Shape 119"/>
          <p:cNvSpPr>
            <a:spLocks noGrp="1"/>
          </p:cNvSpPr>
          <p:nvPr>
            <p:ph type="body" sz="quarter" idx="1"/>
          </p:nvPr>
        </p:nvSpPr>
        <p:spPr>
          <a:xfrm>
            <a:off x="934721" y="4415791"/>
            <a:ext cx="5140960" cy="4183380"/>
          </a:xfrm>
          <a:prstGeom prst="rect">
            <a:avLst/>
          </a:prstGeom>
        </p:spPr>
        <p:txBody>
          <a:bodyPr lIns="93168" tIns="46584" rIns="93168" bIns="46584"/>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596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66750" lvl="1" indent="-171450">
              <a:buFont typeface="Arial" panose="020B0604020202020204" pitchFamily="34" charset="0"/>
              <a:buChar char="•"/>
            </a:pPr>
            <a:r>
              <a:rPr lang="en-US" dirty="0"/>
              <a:t>Services provided by the ASO under the waiver are being finalized. The following  administrative support services are being considered: </a:t>
            </a:r>
          </a:p>
          <a:p>
            <a:pPr marL="723900" lvl="1" indent="-228600">
              <a:buFont typeface="+mj-lt"/>
              <a:buAutoNum type="arabicPeriod"/>
            </a:pPr>
            <a:r>
              <a:rPr lang="en-US" dirty="0"/>
              <a:t>Participant Eligibility and Enrollment; </a:t>
            </a:r>
          </a:p>
          <a:p>
            <a:pPr marL="723900" lvl="1" indent="-228600">
              <a:buFont typeface="+mj-lt"/>
              <a:buAutoNum type="arabicPeriod"/>
            </a:pPr>
            <a:r>
              <a:rPr lang="en-US" dirty="0"/>
              <a:t>Utilization Management;</a:t>
            </a:r>
          </a:p>
          <a:p>
            <a:pPr marL="723900" lvl="1" indent="-228600">
              <a:buFont typeface="+mj-lt"/>
              <a:buAutoNum type="arabicPeriod"/>
            </a:pPr>
            <a:r>
              <a:rPr lang="en-US" dirty="0"/>
              <a:t>Provider Network Capacity Development and Support;</a:t>
            </a:r>
          </a:p>
          <a:p>
            <a:pPr marL="723900" lvl="1" indent="-228600">
              <a:buFont typeface="+mj-lt"/>
              <a:buAutoNum type="arabicPeriod"/>
            </a:pPr>
            <a:r>
              <a:rPr lang="en-US" dirty="0"/>
              <a:t> Participant Outreach, Communication, and Support;</a:t>
            </a:r>
          </a:p>
          <a:p>
            <a:pPr marL="723900" lvl="1" indent="-228600">
              <a:buFont typeface="+mj-lt"/>
              <a:buAutoNum type="arabicPeriod"/>
            </a:pPr>
            <a:r>
              <a:rPr lang="en-US" dirty="0"/>
              <a:t>Quality and Outcomes Management;</a:t>
            </a:r>
          </a:p>
          <a:p>
            <a:pPr marL="723900" lvl="1" indent="-228600">
              <a:buFont typeface="+mj-lt"/>
              <a:buAutoNum type="arabicPeriod"/>
            </a:pPr>
            <a:r>
              <a:rPr lang="en-US" dirty="0"/>
              <a:t>Data Management; </a:t>
            </a:r>
          </a:p>
          <a:p>
            <a:pPr marL="723900" lvl="1" indent="-228600">
              <a:buFont typeface="+mj-lt"/>
              <a:buAutoNum type="arabicPeriod"/>
            </a:pPr>
            <a:r>
              <a:rPr lang="en-US" dirty="0"/>
              <a:t>Claims Processing; and </a:t>
            </a:r>
          </a:p>
          <a:p>
            <a:pPr marL="723900" lvl="1" indent="-228600">
              <a:buFont typeface="+mj-lt"/>
              <a:buAutoNum type="arabicPeriod"/>
            </a:pPr>
            <a:r>
              <a:rPr lang="en-US" dirty="0"/>
              <a:t>IT System Requirements </a:t>
            </a:r>
          </a:p>
          <a:p>
            <a:endParaRPr lang="en-US" dirty="0"/>
          </a:p>
        </p:txBody>
      </p:sp>
    </p:spTree>
    <p:extLst>
      <p:ext uri="{BB962C8B-B14F-4D97-AF65-F5344CB8AC3E}">
        <p14:creationId xmlns:p14="http://schemas.microsoft.com/office/powerpoint/2010/main" val="380609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dirty="0"/>
              <a:t>RFI was issued on February 27, 2017 to solicit information for creating and implementing Alaska ASO. </a:t>
            </a:r>
          </a:p>
          <a:p>
            <a:pPr lvl="1">
              <a:buFont typeface="Arial" panose="020B0604020202020204" pitchFamily="34" charset="0"/>
              <a:buChar char="•"/>
            </a:pPr>
            <a:r>
              <a:rPr lang="en-US" dirty="0"/>
              <a:t>DHSS received 10 responses, 6 from tribal heath organizations and 4 from national health care management entities.</a:t>
            </a:r>
          </a:p>
          <a:p>
            <a:pPr lvl="1">
              <a:buFont typeface="Arial" panose="020B0604020202020204" pitchFamily="34" charset="0"/>
              <a:buChar char="•"/>
            </a:pPr>
            <a:r>
              <a:rPr lang="en-US" dirty="0"/>
              <a:t>RFI ASO responses released to the public in May 2017.</a:t>
            </a:r>
          </a:p>
          <a:p>
            <a:pPr lvl="1">
              <a:buFont typeface="Arial" panose="020B0604020202020204" pitchFamily="34" charset="0"/>
              <a:buChar char="•"/>
            </a:pPr>
            <a:r>
              <a:rPr lang="en-US" dirty="0"/>
              <a:t>Development and drafting of ASO RFP, June –October  2017.</a:t>
            </a:r>
          </a:p>
          <a:p>
            <a:pPr lvl="1">
              <a:buFont typeface="Arial" panose="020B0604020202020204" pitchFamily="34" charset="0"/>
              <a:buChar char="•"/>
            </a:pPr>
            <a:r>
              <a:rPr lang="en-US" dirty="0"/>
              <a:t>Finalize ASO RFP, November 2017- January 2018.</a:t>
            </a:r>
          </a:p>
          <a:p>
            <a:pPr lvl="1">
              <a:buFont typeface="Arial" panose="020B0604020202020204" pitchFamily="34" charset="0"/>
              <a:buChar char="•"/>
            </a:pPr>
            <a:r>
              <a:rPr lang="en-US" dirty="0"/>
              <a:t>Issue ASO RFP, February 2018.</a:t>
            </a:r>
          </a:p>
          <a:p>
            <a:pPr lvl="1">
              <a:buFont typeface="Arial" panose="020B0604020202020204" pitchFamily="34" charset="0"/>
              <a:buChar char="•"/>
            </a:pPr>
            <a:r>
              <a:rPr lang="en-US" dirty="0"/>
              <a:t>ASO RFP responses due, April - May 2018.</a:t>
            </a:r>
          </a:p>
          <a:p>
            <a:pPr lvl="1">
              <a:buFont typeface="Arial" panose="020B0604020202020204" pitchFamily="34" charset="0"/>
              <a:buChar char="•"/>
            </a:pPr>
            <a:r>
              <a:rPr lang="en-US" dirty="0"/>
              <a:t>Award ASO contract, May - June 2018. </a:t>
            </a:r>
          </a:p>
          <a:p>
            <a:pPr lvl="1">
              <a:buFont typeface="Arial" panose="020B0604020202020204" pitchFamily="34" charset="0"/>
              <a:buChar char="•"/>
            </a:pPr>
            <a:r>
              <a:rPr lang="en-US" dirty="0"/>
              <a:t>ASO fully operational, January 2019. </a:t>
            </a:r>
          </a:p>
          <a:p>
            <a:pPr marL="952500" lvl="1"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835973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Questions </a:t>
            </a:r>
          </a:p>
        </p:txBody>
      </p:sp>
    </p:spTree>
    <p:extLst>
      <p:ext uri="{BB962C8B-B14F-4D97-AF65-F5344CB8AC3E}">
        <p14:creationId xmlns:p14="http://schemas.microsoft.com/office/powerpoint/2010/main" val="265582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next steps and future workgroup 6 meeting on data management and interfaces. </a:t>
            </a:r>
          </a:p>
        </p:txBody>
      </p:sp>
    </p:spTree>
    <p:extLst>
      <p:ext uri="{BB962C8B-B14F-4D97-AF65-F5344CB8AC3E}">
        <p14:creationId xmlns:p14="http://schemas.microsoft.com/office/powerpoint/2010/main" val="131596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An HIE prioritization and functionality survey was provided at the HIE stakeholder meeting. Based on the survey results, 6 functions were identified w</a:t>
            </a:r>
            <a:r>
              <a:rPr lang="en-US" sz="1200" dirty="0"/>
              <a:t>ithin the top 10 of half the survey respondents and include  </a:t>
            </a:r>
            <a:r>
              <a:rPr lang="en-US" dirty="0"/>
              <a:t>(read functions).  </a:t>
            </a:r>
          </a:p>
        </p:txBody>
      </p:sp>
    </p:spTree>
    <p:extLst>
      <p:ext uri="{BB962C8B-B14F-4D97-AF65-F5344CB8AC3E}">
        <p14:creationId xmlns:p14="http://schemas.microsoft.com/office/powerpoint/2010/main" val="282110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 the workgroup today, we will be discussing SB 74 initiatives which include the </a:t>
            </a:r>
            <a:r>
              <a:rPr lang="en-US" sz="1200" dirty="0"/>
              <a:t> </a:t>
            </a:r>
            <a:r>
              <a:rPr lang="en-US" dirty="0"/>
              <a:t>Coordinated Care Demonstration Project, </a:t>
            </a:r>
          </a:p>
          <a:p>
            <a:pPr lvl="1"/>
            <a:r>
              <a:rPr lang="en-US" sz="2400" dirty="0"/>
              <a:t>A</a:t>
            </a:r>
            <a:r>
              <a:rPr lang="en-US" dirty="0"/>
              <a:t>ccountable Services Organization and other Medicaid Redesign Initiatives.</a:t>
            </a: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Tree>
    <p:extLst>
      <p:ext uri="{BB962C8B-B14F-4D97-AF65-F5344CB8AC3E}">
        <p14:creationId xmlns:p14="http://schemas.microsoft.com/office/powerpoint/2010/main" val="357042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MCO- u</a:t>
            </a:r>
            <a:r>
              <a:rPr lang="en-US" sz="1200" dirty="0">
                <a:effectLst/>
                <a:latin typeface="+mn-lt"/>
                <a:ea typeface="+mn-ea"/>
                <a:cs typeface="+mn-cs"/>
                <a:sym typeface="Calibri"/>
              </a:rPr>
              <a:t>nder this model DHSS would contract with a licensed health insurer to enroll Medicaid beneficiaries and provide Medicaid-covered services under a capitated PMPM (per member per month) payment arrangement. </a:t>
            </a:r>
          </a:p>
          <a:p>
            <a:pPr marL="171450" indent="-171450">
              <a:buFont typeface="Arial" panose="020B0604020202020204" pitchFamily="34" charset="0"/>
              <a:buChar char="•"/>
            </a:pPr>
            <a:r>
              <a:rPr lang="en-US" sz="1200" dirty="0">
                <a:effectLst/>
                <a:latin typeface="+mn-lt"/>
                <a:ea typeface="+mn-ea"/>
                <a:cs typeface="+mn-cs"/>
                <a:sym typeface="Calibri"/>
              </a:rPr>
              <a:t>CME- under this model, DHSS would contract with an administrative entity to perform care and disease management for Medicaid beneficiaries and coordinate with existing Medicaid providers. </a:t>
            </a:r>
          </a:p>
          <a:p>
            <a:pPr marL="171450" indent="-171450">
              <a:buFont typeface="Arial" panose="020B0604020202020204" pitchFamily="34" charset="0"/>
              <a:buChar char="•"/>
            </a:pPr>
            <a:r>
              <a:rPr lang="en-US" sz="1200" dirty="0">
                <a:effectLst/>
                <a:latin typeface="+mn-lt"/>
                <a:ea typeface="+mn-ea"/>
                <a:cs typeface="+mn-cs"/>
                <a:sym typeface="Calibri"/>
              </a:rPr>
              <a:t>PBR- under this model, DHSS would contract with a provider-sponsored organization to perform care and disease management for Medicaid beneficiaries through the organization’s provider network</a:t>
            </a:r>
            <a:endParaRPr lang="en-US" dirty="0"/>
          </a:p>
          <a:p>
            <a:pPr marL="171450" indent="-171450">
              <a:buFont typeface="Arial" panose="020B0604020202020204" pitchFamily="34" charset="0"/>
              <a:buChar char="•"/>
            </a:pPr>
            <a:r>
              <a:rPr lang="en-US" dirty="0"/>
              <a:t>9 RFP proposals were received.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DHSS staff reviewed the proposals for feasibility , cost  savings, integration with other SB 74 initiatives, federal and state requirements,  and technology requirements.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Contracts are expected to be awarded by    ?????????                       .</a:t>
            </a:r>
          </a:p>
          <a:p>
            <a:endParaRPr lang="en-US" dirty="0"/>
          </a:p>
        </p:txBody>
      </p:sp>
    </p:spTree>
    <p:extLst>
      <p:ext uri="{BB962C8B-B14F-4D97-AF65-F5344CB8AC3E}">
        <p14:creationId xmlns:p14="http://schemas.microsoft.com/office/powerpoint/2010/main" val="110750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696913"/>
            <a:ext cx="6197600" cy="3486150"/>
          </a:xfrm>
        </p:spPr>
      </p:sp>
      <p:sp>
        <p:nvSpPr>
          <p:cNvPr id="3" name="Notes Placeholder 2"/>
          <p:cNvSpPr>
            <a:spLocks noGrp="1"/>
          </p:cNvSpPr>
          <p:nvPr>
            <p:ph type="body" idx="1"/>
          </p:nvPr>
        </p:nvSpPr>
        <p:spPr/>
        <p:txBody>
          <a:bodyPr/>
          <a:lstStyle/>
          <a:p>
            <a:pPr marL="666750" lvl="1" indent="-171450" algn="l">
              <a:buFont typeface="Arial" panose="020B0604020202020204" pitchFamily="34" charset="0"/>
              <a:buChar char="•"/>
            </a:pPr>
            <a:r>
              <a:rPr lang="en-US" dirty="0"/>
              <a:t>Proposals for the Demonstration Project must include information demonstrating how additional cost savings measures will be achieved, including innovation to reduce cost through expanded use of telehealth for primary care, urgent care and behavioral health. </a:t>
            </a:r>
          </a:p>
          <a:p>
            <a:pPr marL="666750" lvl="1" indent="-171450">
              <a:buFont typeface="Arial" panose="020B0604020202020204" pitchFamily="34" charset="0"/>
              <a:buChar char="•"/>
            </a:pPr>
            <a:r>
              <a:rPr lang="en-US" dirty="0"/>
              <a:t>After a 2 year implementation period , the Demonstration Projects will be reviewed and evaluated by an actuary  on :</a:t>
            </a:r>
          </a:p>
          <a:p>
            <a:pPr lvl="1" indent="0"/>
            <a:r>
              <a:rPr lang="en-US" dirty="0"/>
              <a:t>	Medicaid Program cost savings;  </a:t>
            </a:r>
          </a:p>
          <a:p>
            <a:pPr lvl="1" indent="0"/>
            <a:r>
              <a:rPr lang="en-US" dirty="0"/>
              <a:t>	Participant health outcomes; and  </a:t>
            </a:r>
          </a:p>
          <a:p>
            <a:pPr lvl="1" indent="0"/>
            <a:r>
              <a:rPr lang="en-US" dirty="0"/>
              <a:t>	Ability to achieve similar results statewide</a:t>
            </a:r>
          </a:p>
          <a:p>
            <a:pPr marL="666750" lvl="1" indent="-171450">
              <a:buFont typeface="Arial" panose="020B0604020202020204" pitchFamily="34" charset="0"/>
              <a:buChar char="•"/>
            </a:pPr>
            <a:r>
              <a:rPr lang="en-US" dirty="0"/>
              <a:t>Based on the actuary’s recommendations, DHSS will prepare a plan for a regional or statewide implementation of a Coordinated Care Demonstration based on the result of the 3  demonstration projects and submit the plan to the legislature prior to November 16, 2019. </a:t>
            </a:r>
          </a:p>
          <a:p>
            <a:endParaRPr lang="en-US" dirty="0"/>
          </a:p>
        </p:txBody>
      </p:sp>
    </p:spTree>
    <p:extLst>
      <p:ext uri="{BB962C8B-B14F-4D97-AF65-F5344CB8AC3E}">
        <p14:creationId xmlns:p14="http://schemas.microsoft.com/office/powerpoint/2010/main" val="83333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buNone/>
            </a:pPr>
            <a:endParaRPr lang="en-US" sz="2900" dirty="0"/>
          </a:p>
          <a:p>
            <a:pPr marL="171450" lvl="1" indent="-171450">
              <a:buFont typeface="Arial" panose="020B0604020202020204" pitchFamily="34" charset="0"/>
              <a:buChar char="•"/>
            </a:pPr>
            <a:r>
              <a:rPr lang="en-US" dirty="0"/>
              <a:t>Comprehensive primary care, including behavioral health and coordination of long-term services and supports</a:t>
            </a:r>
          </a:p>
          <a:p>
            <a:pPr marL="171450" lvl="1" indent="-171450">
              <a:buFont typeface="Arial" panose="020B0604020202020204" pitchFamily="34" charset="0"/>
              <a:buChar char="•"/>
            </a:pPr>
            <a:r>
              <a:rPr lang="en-US" dirty="0"/>
              <a:t>Care coordination , including assignment of a Primary Care Provider  in geographic area if practical</a:t>
            </a:r>
          </a:p>
          <a:p>
            <a:pPr marL="171450" lvl="1" indent="-171450">
              <a:buFont typeface="Arial" panose="020B0604020202020204" pitchFamily="34" charset="0"/>
              <a:buChar char="•"/>
            </a:pPr>
            <a:r>
              <a:rPr lang="en-US" dirty="0"/>
              <a:t>Health Promotion</a:t>
            </a:r>
          </a:p>
          <a:p>
            <a:pPr marL="171450" lvl="1" indent="-171450">
              <a:buFont typeface="Arial" panose="020B0604020202020204" pitchFamily="34" charset="0"/>
              <a:buChar char="•"/>
            </a:pPr>
            <a:r>
              <a:rPr lang="en-US" dirty="0"/>
              <a:t>Comprehensive transitional care and follow-up after inpatient treatment</a:t>
            </a:r>
          </a:p>
          <a:p>
            <a:pPr marL="171450" lvl="1" indent="-171450">
              <a:buFont typeface="Arial" panose="020B0604020202020204" pitchFamily="34" charset="0"/>
              <a:buChar char="•"/>
            </a:pPr>
            <a:r>
              <a:rPr lang="en-US" dirty="0"/>
              <a:t>Referral to community and social support services, including career and education training </a:t>
            </a:r>
          </a:p>
          <a:p>
            <a:pPr marL="171450" lvl="1" indent="-171450">
              <a:buFont typeface="Arial" panose="020B0604020202020204" pitchFamily="34" charset="0"/>
              <a:buChar char="•"/>
            </a:pPr>
            <a:r>
              <a:rPr lang="en-US" dirty="0"/>
              <a:t>Sustainability and the ability to achieve results in other regions of the state</a:t>
            </a:r>
          </a:p>
          <a:p>
            <a:pPr marL="171450" lvl="1" indent="-171450">
              <a:buFont typeface="Arial" panose="020B0604020202020204" pitchFamily="34" charset="0"/>
              <a:buChar char="•"/>
            </a:pPr>
            <a:r>
              <a:rPr lang="en-US" dirty="0"/>
              <a:t>Integration and coordination of benefits, services, and utilization management</a:t>
            </a:r>
          </a:p>
          <a:p>
            <a:pPr marL="171450" lvl="1" indent="-171450">
              <a:buFont typeface="Arial" panose="020B0604020202020204" pitchFamily="34" charset="0"/>
              <a:buChar char="•"/>
            </a:pPr>
            <a:r>
              <a:rPr lang="en-US" dirty="0"/>
              <a:t>Local accountability for health and resource allocation</a:t>
            </a:r>
          </a:p>
          <a:p>
            <a:pPr marL="171450" lvl="1" indent="-171450">
              <a:buFont typeface="Arial" panose="020B0604020202020204" pitchFamily="34" charset="0"/>
              <a:buChar char="•"/>
            </a:pPr>
            <a:r>
              <a:rPr lang="en-US" dirty="0"/>
              <a:t>Innovative payment process, including, bundle payments,  global payments, capitated payments, shared savings and risk</a:t>
            </a:r>
          </a:p>
          <a:p>
            <a:pPr marL="171450" lvl="1" indent="-171450">
              <a:buFont typeface="Arial" panose="020B0604020202020204" pitchFamily="34" charset="0"/>
              <a:buChar char="•"/>
            </a:pPr>
            <a:endParaRPr lang="en-US" dirty="0"/>
          </a:p>
          <a:p>
            <a:pPr marL="171450" lvl="1" indent="-171450">
              <a:buFont typeface="Arial" panose="020B0604020202020204" pitchFamily="34" charset="0"/>
              <a:buChar char="•"/>
            </a:pPr>
            <a:r>
              <a:rPr lang="en-US" dirty="0"/>
              <a:t>Discuss questions</a:t>
            </a:r>
          </a:p>
          <a:p>
            <a:endParaRPr lang="en-US" dirty="0"/>
          </a:p>
        </p:txBody>
      </p:sp>
    </p:spTree>
    <p:extLst>
      <p:ext uri="{BB962C8B-B14F-4D97-AF65-F5344CB8AC3E}">
        <p14:creationId xmlns:p14="http://schemas.microsoft.com/office/powerpoint/2010/main" val="165505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questions. </a:t>
            </a:r>
          </a:p>
        </p:txBody>
      </p:sp>
    </p:spTree>
    <p:extLst>
      <p:ext uri="{BB962C8B-B14F-4D97-AF65-F5344CB8AC3E}">
        <p14:creationId xmlns:p14="http://schemas.microsoft.com/office/powerpoint/2010/main" val="339240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5790"/>
            <a:ext cx="5140960" cy="4271009"/>
          </a:xfrm>
        </p:spPr>
        <p:txBody>
          <a:bodyPr/>
          <a:lstStyle/>
          <a:p>
            <a:pPr marL="457200" lvl="1" indent="0">
              <a:buNone/>
            </a:pPr>
            <a:endParaRPr lang="en-US" dirty="0"/>
          </a:p>
          <a:p>
            <a:pPr marL="457200" lvl="1" indent="0">
              <a:buNone/>
            </a:pPr>
            <a:r>
              <a:rPr lang="en-US" dirty="0"/>
              <a:t>SB 74 requires DHSS to develop and implement a comprehensive redesign and reform of the state’s behavioral health system of care. The redesign includes:</a:t>
            </a:r>
          </a:p>
          <a:p>
            <a:pPr marL="628650" lvl="1" indent="-171450">
              <a:buFont typeface="Arial" panose="020B0604020202020204" pitchFamily="34" charset="0"/>
              <a:buChar char="•"/>
            </a:pPr>
            <a:r>
              <a:rPr lang="en-US" dirty="0"/>
              <a:t>a review of staff and provider readiness to implement a new system of behavioral health services;</a:t>
            </a:r>
          </a:p>
          <a:p>
            <a:pPr marL="628650" lvl="1" indent="-171450">
              <a:buFont typeface="Arial" panose="020B0604020202020204" pitchFamily="34" charset="0"/>
              <a:buChar char="•"/>
            </a:pPr>
            <a:r>
              <a:rPr lang="en-US" dirty="0"/>
              <a:t>the development and application to CMS for a Medicaid 1115 Behavioral Health Waiver ; and</a:t>
            </a:r>
          </a:p>
          <a:p>
            <a:pPr marL="628650" lvl="1" indent="-171450">
              <a:buFont typeface="Arial" panose="020B0604020202020204" pitchFamily="34" charset="0"/>
              <a:buChar char="•"/>
            </a:pPr>
            <a:r>
              <a:rPr lang="en-US" dirty="0"/>
              <a:t>a contract with an ASO to manage the 1115 Behavioral Health Waiver </a:t>
            </a:r>
          </a:p>
          <a:p>
            <a:pPr marL="495300" lvl="1" indent="0">
              <a:buNone/>
            </a:pPr>
            <a:endParaRPr lang="en-US" dirty="0"/>
          </a:p>
          <a:p>
            <a:pPr marL="495300" lvl="1" indent="0">
              <a:buNone/>
            </a:pPr>
            <a:r>
              <a:rPr lang="en-US" dirty="0"/>
              <a:t>The Waiver must be consistent with the comprehensive and integrated behavioral health program required under AK law, and include continuing cooperation with the grant-funded community mental health clinics and drug and alcohol treatment centers that have provided care to recipients of behavioral health services. </a:t>
            </a:r>
          </a:p>
          <a:p>
            <a:pPr marL="495300" lvl="1" indent="0">
              <a:buNone/>
            </a:pPr>
            <a:endParaRPr lang="en-US" dirty="0"/>
          </a:p>
          <a:p>
            <a:pPr marL="495300" lvl="1" indent="0">
              <a:buNone/>
            </a:pPr>
            <a:r>
              <a:rPr lang="en-US" dirty="0"/>
              <a:t>The 1115 Waiver  will focus on 5  goals: </a:t>
            </a:r>
          </a:p>
          <a:p>
            <a:pPr marL="952500" lvl="1" indent="-457200">
              <a:buFont typeface="Arial" panose="020B0604020202020204" pitchFamily="34" charset="0"/>
              <a:buChar char="•"/>
            </a:pPr>
            <a:r>
              <a:rPr lang="en-US" dirty="0"/>
              <a:t>Expansion of treatment capacity and improved access to services; </a:t>
            </a:r>
          </a:p>
          <a:p>
            <a:pPr marL="952500" lvl="1" indent="-457200">
              <a:buFont typeface="Arial" panose="020B0604020202020204" pitchFamily="34" charset="0"/>
              <a:buChar char="•"/>
            </a:pPr>
            <a:r>
              <a:rPr lang="en-US" dirty="0"/>
              <a:t>Integration of care; </a:t>
            </a:r>
          </a:p>
          <a:p>
            <a:pPr marL="952500" lvl="1" indent="-457200">
              <a:buFont typeface="Arial" panose="020B0604020202020204" pitchFamily="34" charset="0"/>
              <a:buChar char="•"/>
            </a:pPr>
            <a:r>
              <a:rPr lang="en-US" dirty="0"/>
              <a:t>Cost and outcomes reform; </a:t>
            </a:r>
          </a:p>
          <a:p>
            <a:pPr marL="952500" lvl="1" indent="-457200">
              <a:buFont typeface="Arial" panose="020B0604020202020204" pitchFamily="34" charset="0"/>
              <a:buChar char="•"/>
            </a:pPr>
            <a:r>
              <a:rPr lang="en-US" dirty="0"/>
              <a:t>Provider payment and accountability reform; and </a:t>
            </a:r>
          </a:p>
          <a:p>
            <a:pPr marL="952500" lvl="1" indent="-457200">
              <a:buFont typeface="Arial" panose="020B0604020202020204" pitchFamily="34" charset="0"/>
              <a:buChar char="•"/>
            </a:pPr>
            <a:r>
              <a:rPr lang="en-US" dirty="0"/>
              <a:t>Delivery system reform. </a:t>
            </a:r>
          </a:p>
          <a:p>
            <a:pPr marL="495300" lvl="1" indent="0">
              <a:buNone/>
            </a:pPr>
            <a:r>
              <a:rPr lang="en-US" dirty="0"/>
              <a:t>                     .</a:t>
            </a:r>
          </a:p>
          <a:p>
            <a:endParaRPr lang="en-US" dirty="0"/>
          </a:p>
        </p:txBody>
      </p:sp>
    </p:spTree>
    <p:extLst>
      <p:ext uri="{BB962C8B-B14F-4D97-AF65-F5344CB8AC3E}">
        <p14:creationId xmlns:p14="http://schemas.microsoft.com/office/powerpoint/2010/main" val="13621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66750" lvl="1" indent="-171450">
              <a:buFont typeface="Arial" panose="020B0604020202020204" pitchFamily="34" charset="0"/>
              <a:buChar char="•"/>
            </a:pPr>
            <a:r>
              <a:rPr lang="en-US" dirty="0"/>
              <a:t>Under the waiver, DHSS will contract with an ASO to manage the enhanced behavioral health system through a competitive bid process.</a:t>
            </a:r>
          </a:p>
          <a:p>
            <a:pPr marL="666750" lvl="1" indent="-171450">
              <a:buFont typeface="Arial" panose="020B0604020202020204" pitchFamily="34" charset="0"/>
              <a:buChar char="•"/>
            </a:pPr>
            <a:r>
              <a:rPr lang="en-US" dirty="0"/>
              <a:t>The ASO is required to be a third-party organization with specialized expertise in integrated behavioral health systems management. </a:t>
            </a:r>
          </a:p>
          <a:p>
            <a:pPr marL="666750" lvl="1" indent="-171450">
              <a:buFont typeface="Arial" panose="020B0604020202020204" pitchFamily="34" charset="0"/>
              <a:buChar char="•"/>
            </a:pPr>
            <a:r>
              <a:rPr lang="en-US" dirty="0"/>
              <a:t>Specific goals for the ASO include: </a:t>
            </a:r>
          </a:p>
          <a:p>
            <a:pPr marL="723900" lvl="1" indent="-228600">
              <a:buFont typeface="+mj-lt"/>
              <a:buAutoNum type="arabicPeriod"/>
            </a:pPr>
            <a:r>
              <a:rPr lang="en-US" dirty="0"/>
              <a:t>Increasing regional access to appropriate behavioral health services;</a:t>
            </a:r>
          </a:p>
          <a:p>
            <a:pPr marL="723900" lvl="1" indent="-228600">
              <a:buFont typeface="+mj-lt"/>
              <a:buAutoNum type="arabicPeriod"/>
            </a:pPr>
            <a:r>
              <a:rPr lang="en-US" dirty="0"/>
              <a:t>Improving health outcomes for all publicly funded beneficiaries of behavioral health services (i.e., Medicaid and non-Medicaid (state and federal grant funded behavioral health programs); and </a:t>
            </a:r>
          </a:p>
          <a:p>
            <a:pPr marL="723900" lvl="1" indent="-228600">
              <a:buFont typeface="+mj-lt"/>
              <a:buAutoNum type="arabicPeriod"/>
            </a:pPr>
            <a:r>
              <a:rPr lang="en-US" dirty="0"/>
              <a:t>More efficiently and effectively managing the cost of behavioral health service delivery in Alaska.</a:t>
            </a:r>
          </a:p>
          <a:p>
            <a:pPr marL="666750" lvl="1" indent="-171450">
              <a:buFont typeface="Arial" panose="020B0604020202020204" pitchFamily="34" charset="0"/>
              <a:buChar char="•"/>
            </a:pPr>
            <a:r>
              <a:rPr lang="en-US" dirty="0"/>
              <a:t>Services provided by the ASO under the waiver are being finalized. The following  administrative support services are being considered: </a:t>
            </a:r>
          </a:p>
          <a:p>
            <a:pPr marL="723900" lvl="1" indent="-228600">
              <a:buFont typeface="+mj-lt"/>
              <a:buAutoNum type="arabicPeriod"/>
            </a:pPr>
            <a:r>
              <a:rPr lang="en-US" dirty="0"/>
              <a:t>Participant Eligibility and Enrollment; </a:t>
            </a:r>
          </a:p>
          <a:p>
            <a:pPr marL="723900" lvl="1" indent="-228600">
              <a:buFont typeface="+mj-lt"/>
              <a:buAutoNum type="arabicPeriod"/>
            </a:pPr>
            <a:r>
              <a:rPr lang="en-US" dirty="0"/>
              <a:t>Utilization Management;</a:t>
            </a:r>
          </a:p>
          <a:p>
            <a:pPr marL="723900" lvl="1" indent="-228600">
              <a:buFont typeface="+mj-lt"/>
              <a:buAutoNum type="arabicPeriod"/>
            </a:pPr>
            <a:r>
              <a:rPr lang="en-US" dirty="0"/>
              <a:t>Provider Network Capacity Development and Support;</a:t>
            </a:r>
          </a:p>
          <a:p>
            <a:pPr marL="723900" lvl="1" indent="-228600">
              <a:buFont typeface="+mj-lt"/>
              <a:buAutoNum type="arabicPeriod"/>
            </a:pPr>
            <a:r>
              <a:rPr lang="en-US" dirty="0"/>
              <a:t> Participant Outreach, Communication, and Support;</a:t>
            </a:r>
          </a:p>
          <a:p>
            <a:pPr marL="723900" lvl="1" indent="-228600">
              <a:buFont typeface="+mj-lt"/>
              <a:buAutoNum type="arabicPeriod"/>
            </a:pPr>
            <a:r>
              <a:rPr lang="en-US" dirty="0"/>
              <a:t>Quality and Outcomes Management;</a:t>
            </a:r>
          </a:p>
          <a:p>
            <a:pPr marL="723900" lvl="1" indent="-228600">
              <a:buFont typeface="+mj-lt"/>
              <a:buAutoNum type="arabicPeriod"/>
            </a:pPr>
            <a:r>
              <a:rPr lang="en-US" dirty="0"/>
              <a:t>Data Management; </a:t>
            </a:r>
          </a:p>
          <a:p>
            <a:pPr marL="723900" lvl="1" indent="-228600">
              <a:buFont typeface="+mj-lt"/>
              <a:buAutoNum type="arabicPeriod"/>
            </a:pPr>
            <a:r>
              <a:rPr lang="en-US" dirty="0"/>
              <a:t>Claims Processing; and </a:t>
            </a:r>
          </a:p>
          <a:p>
            <a:pPr marL="723900" lvl="1" indent="-228600">
              <a:buFont typeface="+mj-lt"/>
              <a:buAutoNum type="arabicPeriod"/>
            </a:pPr>
            <a:r>
              <a:rPr lang="en-US" dirty="0"/>
              <a:t>IT System Requirements </a:t>
            </a:r>
          </a:p>
          <a:p>
            <a:endParaRPr lang="en-US" dirty="0"/>
          </a:p>
        </p:txBody>
      </p:sp>
    </p:spTree>
    <p:extLst>
      <p:ext uri="{BB962C8B-B14F-4D97-AF65-F5344CB8AC3E}">
        <p14:creationId xmlns:p14="http://schemas.microsoft.com/office/powerpoint/2010/main" val="26985791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119524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83596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30770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14276"/>
          </a:xfrm>
        </p:spPr>
        <p:txBody>
          <a:bodyPr/>
          <a:lstStyle/>
          <a:p>
            <a:r>
              <a:rPr lang="en-US" dirty="0"/>
              <a:t>Click to edit Master title style</a:t>
            </a:r>
          </a:p>
        </p:txBody>
      </p:sp>
      <p:sp>
        <p:nvSpPr>
          <p:cNvPr id="3" name="Content Placeholder 2"/>
          <p:cNvSpPr>
            <a:spLocks noGrp="1"/>
          </p:cNvSpPr>
          <p:nvPr>
            <p:ph idx="1"/>
          </p:nvPr>
        </p:nvSpPr>
        <p:spPr>
          <a:xfrm>
            <a:off x="820189" y="1498908"/>
            <a:ext cx="10812087" cy="46566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Infrastructure Plan</a:t>
            </a:r>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pic>
        <p:nvPicPr>
          <p:cNvPr id="7" name="Picture 2" descr="https://pbs.twimg.com/profile_images/2962111137/7c478cf946712f56c0cb1b55e62a8cd4_400x400.jpeg">
            <a:extLst>
              <a:ext uri="{FF2B5EF4-FFF2-40B4-BE49-F238E27FC236}">
                <a16:creationId xmlns:a16="http://schemas.microsoft.com/office/drawing/2014/main" id="{1E75070B-51BE-4B0C-84E2-035AFF0B9DD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3116" y="384048"/>
            <a:ext cx="1114860" cy="111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20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44334" y="5391171"/>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2/12/2018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45323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86277607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50133555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67572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60359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2/12/2018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81695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73788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2/12/2018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37921717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idx="4294967295"/>
          </p:nvPr>
        </p:nvSpPr>
        <p:spPr>
          <a:xfrm>
            <a:off x="1381125" y="1498600"/>
            <a:ext cx="10810875" cy="4657725"/>
          </a:xfrm>
          <a:prstGeom prst="rect">
            <a:avLst/>
          </a:prstGeom>
        </p:spPr>
        <p:txBody>
          <a:bodyPr/>
          <a:lstStyle/>
          <a:p>
            <a:endParaRPr lang="en-US" dirty="0"/>
          </a:p>
          <a:p>
            <a:endParaRPr lang="en-US" dirty="0"/>
          </a:p>
          <a:p>
            <a:endParaRPr lang="en-US" dirty="0"/>
          </a:p>
          <a:p>
            <a:pPr marL="0" indent="0" algn="ctr">
              <a:buNone/>
            </a:pPr>
            <a:r>
              <a:rPr sz="3200" dirty="0"/>
              <a:t>Health Information Infrastructure Plan</a:t>
            </a:r>
          </a:p>
          <a:p>
            <a:pPr marL="0" indent="0" algn="ctr">
              <a:buNone/>
            </a:pPr>
            <a:r>
              <a:rPr sz="3200" dirty="0"/>
              <a:t>Workgroup Session #</a:t>
            </a:r>
            <a:r>
              <a:rPr lang="en-US" sz="3200" dirty="0"/>
              <a:t>5</a:t>
            </a:r>
            <a:endParaRPr sz="3200" dirty="0"/>
          </a:p>
          <a:p>
            <a:pPr marL="0" indent="0" algn="ctr">
              <a:buNone/>
            </a:pPr>
            <a:r>
              <a:rPr lang="en-US" sz="3200" dirty="0"/>
              <a:t>February 13, </a:t>
            </a:r>
            <a:r>
              <a:rPr sz="3200" dirty="0"/>
              <a:t>20</a:t>
            </a:r>
            <a:r>
              <a:rPr lang="en-US" sz="3200" dirty="0"/>
              <a:t>18</a:t>
            </a:r>
            <a:endParaRPr sz="3200" dirty="0"/>
          </a:p>
        </p:txBody>
      </p:sp>
      <p:pic>
        <p:nvPicPr>
          <p:cNvPr id="122" name="image1.png"/>
          <p:cNvPicPr>
            <a:picLocks noChangeAspect="1"/>
          </p:cNvPicPr>
          <p:nvPr/>
        </p:nvPicPr>
        <p:blipFill>
          <a:blip r:embed="rId2">
            <a:extLst/>
          </a:blip>
          <a:stretch>
            <a:fillRect/>
          </a:stretch>
        </p:blipFill>
        <p:spPr>
          <a:xfrm>
            <a:off x="2435844" y="0"/>
            <a:ext cx="7620661" cy="1353430"/>
          </a:xfrm>
          <a:prstGeom prst="rect">
            <a:avLst/>
          </a:prstGeom>
          <a:ln w="12700">
            <a:miter lim="400000"/>
          </a:ln>
        </p:spPr>
      </p:pic>
      <p:pic>
        <p:nvPicPr>
          <p:cNvPr id="123" name="image2.png"/>
          <p:cNvPicPr>
            <a:picLocks noChangeAspect="1"/>
          </p:cNvPicPr>
          <p:nvPr/>
        </p:nvPicPr>
        <p:blipFill>
          <a:blip r:embed="rId3">
            <a:extLst/>
          </a:blip>
          <a:stretch>
            <a:fillRect/>
          </a:stretch>
        </p:blipFill>
        <p:spPr>
          <a:xfrm>
            <a:off x="4868996" y="5359400"/>
            <a:ext cx="2454008" cy="1352019"/>
          </a:xfrm>
          <a:prstGeom prst="rect">
            <a:avLst/>
          </a:prstGeom>
          <a:ln w="12700">
            <a:miter lim="400000"/>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B242-488C-4F4A-A3E2-0E3EDD6BB41D}"/>
              </a:ext>
            </a:extLst>
          </p:cNvPr>
          <p:cNvSpPr>
            <a:spLocks noGrp="1"/>
          </p:cNvSpPr>
          <p:nvPr>
            <p:ph type="title"/>
          </p:nvPr>
        </p:nvSpPr>
        <p:spPr/>
        <p:txBody>
          <a:bodyPr/>
          <a:lstStyle/>
          <a:p>
            <a:r>
              <a:rPr lang="en-US" dirty="0"/>
              <a:t>Workgroup -3 – High Level</a:t>
            </a:r>
          </a:p>
        </p:txBody>
      </p:sp>
      <p:sp>
        <p:nvSpPr>
          <p:cNvPr id="3" name="Content Placeholder 2">
            <a:extLst>
              <a:ext uri="{FF2B5EF4-FFF2-40B4-BE49-F238E27FC236}">
                <a16:creationId xmlns:a16="http://schemas.microsoft.com/office/drawing/2014/main" id="{77CEC918-C43A-4B70-81A6-41C1739C860F}"/>
              </a:ext>
            </a:extLst>
          </p:cNvPr>
          <p:cNvSpPr>
            <a:spLocks noGrp="1"/>
          </p:cNvSpPr>
          <p:nvPr>
            <p:ph idx="1"/>
          </p:nvPr>
        </p:nvSpPr>
        <p:spPr/>
        <p:txBody>
          <a:bodyPr/>
          <a:lstStyle/>
          <a:p>
            <a:r>
              <a:rPr lang="en-US" sz="2800" dirty="0"/>
              <a:t>Lack of Statewide Telehealth Infrastructure</a:t>
            </a:r>
          </a:p>
          <a:p>
            <a:r>
              <a:rPr lang="en-US" sz="2800" dirty="0"/>
              <a:t>Limited automation with registries from EHRs or HIE</a:t>
            </a:r>
          </a:p>
          <a:p>
            <a:r>
              <a:rPr lang="en-US" sz="2800" dirty="0"/>
              <a:t>Multiple assessment tools are in place and data is not shared</a:t>
            </a:r>
          </a:p>
          <a:p>
            <a:r>
              <a:rPr lang="en-US" sz="2800" dirty="0"/>
              <a:t>No ability to tie household members to an assessment </a:t>
            </a:r>
          </a:p>
          <a:p>
            <a:r>
              <a:rPr lang="en-US" sz="2800" dirty="0"/>
              <a:t>Bandwidth, cost, software, HIPAA compliance and technical support issues for Telehealth</a:t>
            </a:r>
          </a:p>
          <a:p>
            <a:r>
              <a:rPr lang="en-US" sz="2800" dirty="0"/>
              <a:t>MPI/MCI ( Master Client Index) accuracy </a:t>
            </a:r>
          </a:p>
          <a:p>
            <a:endParaRPr lang="en-US" dirty="0"/>
          </a:p>
        </p:txBody>
      </p:sp>
      <p:sp>
        <p:nvSpPr>
          <p:cNvPr id="4" name="Slide Number Placeholder 3">
            <a:extLst>
              <a:ext uri="{FF2B5EF4-FFF2-40B4-BE49-F238E27FC236}">
                <a16:creationId xmlns:a16="http://schemas.microsoft.com/office/drawing/2014/main" id="{0E09C6B9-7054-4F16-A75F-40B24790E2BB}"/>
              </a:ext>
            </a:extLst>
          </p:cNvPr>
          <p:cNvSpPr>
            <a:spLocks noGrp="1"/>
          </p:cNvSpPr>
          <p:nvPr>
            <p:ph type="sldNum" sz="quarter" idx="12"/>
          </p:nvPr>
        </p:nvSpPr>
        <p:spPr/>
        <p:txBody>
          <a:bodyPr/>
          <a:lstStyle/>
          <a:p>
            <a:fld id="{86CB4B4D-7CA3-9044-876B-883B54F8677D}" type="slidenum">
              <a:rPr lang="en-US" smtClean="0"/>
              <a:t>10</a:t>
            </a:fld>
            <a:endParaRPr lang="en-US" dirty="0"/>
          </a:p>
        </p:txBody>
      </p:sp>
    </p:spTree>
    <p:extLst>
      <p:ext uri="{BB962C8B-B14F-4D97-AF65-F5344CB8AC3E}">
        <p14:creationId xmlns:p14="http://schemas.microsoft.com/office/powerpoint/2010/main" val="55276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B242-488C-4F4A-A3E2-0E3EDD6BB41D}"/>
              </a:ext>
            </a:extLst>
          </p:cNvPr>
          <p:cNvSpPr>
            <a:spLocks noGrp="1"/>
          </p:cNvSpPr>
          <p:nvPr>
            <p:ph type="title"/>
          </p:nvPr>
        </p:nvSpPr>
        <p:spPr/>
        <p:txBody>
          <a:bodyPr/>
          <a:lstStyle/>
          <a:p>
            <a:r>
              <a:rPr lang="en-US" dirty="0"/>
              <a:t>Workgroup -4 – High Level</a:t>
            </a:r>
          </a:p>
        </p:txBody>
      </p:sp>
      <p:sp>
        <p:nvSpPr>
          <p:cNvPr id="3" name="Content Placeholder 2">
            <a:extLst>
              <a:ext uri="{FF2B5EF4-FFF2-40B4-BE49-F238E27FC236}">
                <a16:creationId xmlns:a16="http://schemas.microsoft.com/office/drawing/2014/main" id="{77CEC918-C43A-4B70-81A6-41C1739C860F}"/>
              </a:ext>
            </a:extLst>
          </p:cNvPr>
          <p:cNvSpPr>
            <a:spLocks noGrp="1"/>
          </p:cNvSpPr>
          <p:nvPr>
            <p:ph idx="1"/>
          </p:nvPr>
        </p:nvSpPr>
        <p:spPr/>
        <p:txBody>
          <a:bodyPr/>
          <a:lstStyle/>
          <a:p>
            <a:pPr>
              <a:lnSpc>
                <a:spcPct val="81000"/>
              </a:lnSpc>
              <a:buFont typeface="Arial" panose="020B0604020202020204" pitchFamily="34" charset="0"/>
              <a:buChar char="•"/>
              <a:defRPr sz="2500"/>
            </a:pPr>
            <a:r>
              <a:rPr lang="en-US" dirty="0"/>
              <a:t>Lack of awareness, adoption of </a:t>
            </a:r>
            <a:r>
              <a:rPr lang="en-US" dirty="0" err="1"/>
              <a:t>AeHN</a:t>
            </a:r>
            <a:r>
              <a:rPr lang="en-US" dirty="0"/>
              <a:t> and understanding the value of an HIE. </a:t>
            </a:r>
          </a:p>
          <a:p>
            <a:pPr>
              <a:lnSpc>
                <a:spcPct val="81000"/>
              </a:lnSpc>
              <a:buFont typeface="Arial" panose="020B0604020202020204" pitchFamily="34" charset="0"/>
              <a:buChar char="•"/>
              <a:defRPr sz="2500"/>
            </a:pPr>
            <a:r>
              <a:rPr lang="en-US" dirty="0"/>
              <a:t>Due to lack of progress, providers have sought other solutions which circumvent HIE and reduce its value proposition. </a:t>
            </a:r>
          </a:p>
          <a:p>
            <a:pPr>
              <a:lnSpc>
                <a:spcPct val="81000"/>
              </a:lnSpc>
              <a:buFont typeface="Arial" panose="020B0604020202020204" pitchFamily="34" charset="0"/>
              <a:buChar char="•"/>
              <a:defRPr sz="2500"/>
            </a:pPr>
            <a:r>
              <a:rPr lang="en-US" dirty="0"/>
              <a:t>Small footprint with limited data. </a:t>
            </a:r>
          </a:p>
          <a:p>
            <a:pPr>
              <a:lnSpc>
                <a:spcPct val="81000"/>
              </a:lnSpc>
              <a:buFont typeface="Arial" panose="020B0604020202020204" pitchFamily="34" charset="0"/>
              <a:buChar char="•"/>
              <a:defRPr sz="2500"/>
            </a:pPr>
            <a:r>
              <a:rPr lang="en-US" dirty="0"/>
              <a:t>Slow pace of work and responsiveness. </a:t>
            </a:r>
          </a:p>
          <a:p>
            <a:pPr>
              <a:lnSpc>
                <a:spcPct val="81000"/>
              </a:lnSpc>
              <a:buFont typeface="Arial" panose="020B0604020202020204" pitchFamily="34" charset="0"/>
              <a:buChar char="•"/>
              <a:defRPr sz="2500"/>
            </a:pPr>
            <a:r>
              <a:rPr lang="en-US" dirty="0"/>
              <a:t>Multiple log-in locations, need single sign on.</a:t>
            </a:r>
          </a:p>
          <a:p>
            <a:pPr>
              <a:lnSpc>
                <a:spcPct val="81000"/>
              </a:lnSpc>
              <a:buFont typeface="Arial" panose="020B0604020202020204" pitchFamily="34" charset="0"/>
              <a:buChar char="•"/>
              <a:defRPr sz="2500"/>
            </a:pPr>
            <a:r>
              <a:rPr lang="en-US" dirty="0"/>
              <a:t>52 different EHRs, creates challenges for interoperability and data flow. </a:t>
            </a:r>
          </a:p>
          <a:p>
            <a:pPr>
              <a:lnSpc>
                <a:spcPct val="81000"/>
              </a:lnSpc>
              <a:buFont typeface="Arial" panose="020B0604020202020204" pitchFamily="34" charset="0"/>
              <a:buChar char="•"/>
              <a:defRPr sz="2500"/>
            </a:pPr>
            <a:r>
              <a:rPr lang="en-US" dirty="0"/>
              <a:t>Confusion and misunderstand of  </a:t>
            </a:r>
            <a:r>
              <a:rPr lang="en-US" dirty="0" err="1"/>
              <a:t>AeHN</a:t>
            </a:r>
            <a:r>
              <a:rPr lang="en-US" dirty="0"/>
              <a:t> goals. </a:t>
            </a:r>
          </a:p>
          <a:p>
            <a:endParaRPr lang="en-US" dirty="0"/>
          </a:p>
          <a:p>
            <a:endParaRPr lang="en-US" dirty="0"/>
          </a:p>
        </p:txBody>
      </p:sp>
      <p:sp>
        <p:nvSpPr>
          <p:cNvPr id="4" name="Slide Number Placeholder 3">
            <a:extLst>
              <a:ext uri="{FF2B5EF4-FFF2-40B4-BE49-F238E27FC236}">
                <a16:creationId xmlns:a16="http://schemas.microsoft.com/office/drawing/2014/main" id="{0E09C6B9-7054-4F16-A75F-40B24790E2BB}"/>
              </a:ext>
            </a:extLst>
          </p:cNvPr>
          <p:cNvSpPr>
            <a:spLocks noGrp="1"/>
          </p:cNvSpPr>
          <p:nvPr>
            <p:ph type="sldNum" sz="quarter" idx="12"/>
          </p:nvPr>
        </p:nvSpPr>
        <p:spPr/>
        <p:txBody>
          <a:bodyPr/>
          <a:lstStyle/>
          <a:p>
            <a:fld id="{86CB4B4D-7CA3-9044-876B-883B54F8677D}" type="slidenum">
              <a:rPr lang="en-US" smtClean="0"/>
              <a:t>11</a:t>
            </a:fld>
            <a:endParaRPr lang="en-US" dirty="0"/>
          </a:p>
        </p:txBody>
      </p:sp>
    </p:spTree>
    <p:extLst>
      <p:ext uri="{BB962C8B-B14F-4D97-AF65-F5344CB8AC3E}">
        <p14:creationId xmlns:p14="http://schemas.microsoft.com/office/powerpoint/2010/main" val="146686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193158" y="202917"/>
            <a:ext cx="11472661" cy="1228963"/>
          </a:xfrm>
          <a:prstGeom prst="rect">
            <a:avLst/>
          </a:prstGeom>
        </p:spPr>
        <p:txBody>
          <a:bodyPr>
            <a:normAutofit/>
          </a:bodyPr>
          <a:lstStyle>
            <a:lvl1pPr algn="ctr"/>
          </a:lstStyle>
          <a:p>
            <a:pPr algn="l"/>
            <a:r>
              <a:rPr lang="en-US" sz="4000" dirty="0"/>
              <a:t>HIE Prioritization and Functionality Survey Ratings</a:t>
            </a:r>
            <a:endParaRPr sz="4000" dirty="0"/>
          </a:p>
        </p:txBody>
      </p:sp>
      <p:sp>
        <p:nvSpPr>
          <p:cNvPr id="142" name="Shape 142"/>
          <p:cNvSpPr>
            <a:spLocks noGrp="1"/>
          </p:cNvSpPr>
          <p:nvPr>
            <p:ph idx="1"/>
          </p:nvPr>
        </p:nvSpPr>
        <p:spPr>
          <a:xfrm>
            <a:off x="193158" y="1413850"/>
            <a:ext cx="9768690" cy="5125062"/>
          </a:xfrm>
          <a:prstGeom prst="rect">
            <a:avLst/>
          </a:prstGeom>
        </p:spPr>
        <p:txBody>
          <a:bodyPr/>
          <a:lstStyle/>
          <a:p>
            <a:pPr marL="0" indent="0">
              <a:buNone/>
            </a:pPr>
            <a:r>
              <a:rPr lang="en-US" sz="1800" dirty="0"/>
              <a:t>     </a:t>
            </a:r>
            <a:r>
              <a:rPr lang="en-US" sz="2000" dirty="0"/>
              <a:t>Workgroup Consolidated Priority Functionality Findings </a:t>
            </a:r>
          </a:p>
          <a:p>
            <a:pPr lvl="1"/>
            <a:r>
              <a:rPr lang="en-US" sz="2000" dirty="0"/>
              <a:t>Direct secure messaging</a:t>
            </a:r>
            <a:r>
              <a:rPr sz="2000" dirty="0"/>
              <a:t> </a:t>
            </a:r>
            <a:endParaRPr lang="en-US" sz="2000" dirty="0"/>
          </a:p>
          <a:p>
            <a:pPr lvl="1"/>
            <a:r>
              <a:rPr lang="en-US" sz="2000" dirty="0"/>
              <a:t>Result data (lab, radiology, etc.) </a:t>
            </a:r>
          </a:p>
          <a:p>
            <a:pPr lvl="1"/>
            <a:r>
              <a:rPr lang="en-US" sz="2000" dirty="0"/>
              <a:t>Prescription Drug Monitoring Program </a:t>
            </a:r>
          </a:p>
          <a:p>
            <a:pPr lvl="1"/>
            <a:r>
              <a:rPr lang="en-US" sz="2000" dirty="0"/>
              <a:t>Analytics capabilities</a:t>
            </a:r>
          </a:p>
          <a:p>
            <a:pPr lvl="1"/>
            <a:r>
              <a:rPr lang="en-US" sz="2000" dirty="0"/>
              <a:t>HIE incorporation of Tribal Health Information</a:t>
            </a:r>
          </a:p>
          <a:p>
            <a:pPr lvl="1"/>
            <a:r>
              <a:rPr lang="en-US" sz="2000" dirty="0"/>
              <a:t>HIE incorporation of behavioral health information</a:t>
            </a:r>
          </a:p>
          <a:p>
            <a:pPr marL="457200" lvl="1" indent="0">
              <a:buNone/>
            </a:pPr>
            <a:endParaRPr lang="en-US" sz="2000" dirty="0"/>
          </a:p>
          <a:p>
            <a:pPr marL="457200" lvl="1" indent="0">
              <a:buNone/>
            </a:pPr>
            <a:r>
              <a:rPr lang="en-US" sz="2000" dirty="0"/>
              <a:t>*These functions were identified within the top 10 of  half the survey respondents </a:t>
            </a:r>
          </a:p>
          <a:p>
            <a:pPr lvl="1"/>
            <a:endParaRPr lang="en-US" sz="2000" dirty="0"/>
          </a:p>
          <a:p>
            <a:pPr lvl="1"/>
            <a:endParaRPr sz="2400" dirty="0"/>
          </a:p>
        </p:txBody>
      </p:sp>
      <p:sp>
        <p:nvSpPr>
          <p:cNvPr id="3" name="Slide Number Placeholder 2">
            <a:extLst>
              <a:ext uri="{FF2B5EF4-FFF2-40B4-BE49-F238E27FC236}">
                <a16:creationId xmlns:a16="http://schemas.microsoft.com/office/drawing/2014/main" id="{B92C2D72-1F67-4487-B9AD-B0D5789075AE}"/>
              </a:ext>
            </a:extLst>
          </p:cNvPr>
          <p:cNvSpPr>
            <a:spLocks noGrp="1"/>
          </p:cNvSpPr>
          <p:nvPr>
            <p:ph type="sldNum" sz="quarter" idx="12"/>
          </p:nvPr>
        </p:nvSpPr>
        <p:spPr/>
        <p:txBody>
          <a:bodyPr/>
          <a:lstStyle/>
          <a:p>
            <a:fld id="{86CB4B4D-7CA3-9044-876B-883B54F8677D}" type="slidenum">
              <a:rPr lang="en-US" smtClean="0"/>
              <a:t>12</a:t>
            </a:fld>
            <a:endParaRPr lang="en-US" dirty="0"/>
          </a:p>
        </p:txBody>
      </p:sp>
      <p:pic>
        <p:nvPicPr>
          <p:cNvPr id="2" name="Picture 1">
            <a:extLst>
              <a:ext uri="{FF2B5EF4-FFF2-40B4-BE49-F238E27FC236}">
                <a16:creationId xmlns:a16="http://schemas.microsoft.com/office/drawing/2014/main" id="{B4D1CFA5-7198-4BBC-B836-5AD10B846C26}"/>
              </a:ext>
            </a:extLst>
          </p:cNvPr>
          <p:cNvPicPr>
            <a:picLocks noChangeAspect="1"/>
          </p:cNvPicPr>
          <p:nvPr/>
        </p:nvPicPr>
        <p:blipFill>
          <a:blip r:embed="rId3"/>
          <a:stretch>
            <a:fillRect/>
          </a:stretch>
        </p:blipFill>
        <p:spPr>
          <a:xfrm>
            <a:off x="7150090" y="1897951"/>
            <a:ext cx="4614202" cy="2370406"/>
          </a:xfrm>
          <a:prstGeom prst="rect">
            <a:avLst/>
          </a:prstGeom>
        </p:spPr>
      </p:pic>
    </p:spTree>
    <p:extLst>
      <p:ext uri="{BB962C8B-B14F-4D97-AF65-F5344CB8AC3E}">
        <p14:creationId xmlns:p14="http://schemas.microsoft.com/office/powerpoint/2010/main" val="386386124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250911" y="278865"/>
            <a:ext cx="9359372" cy="1228963"/>
          </a:xfrm>
          <a:prstGeom prst="rect">
            <a:avLst/>
          </a:prstGeom>
        </p:spPr>
        <p:txBody>
          <a:bodyPr>
            <a:normAutofit fontScale="90000"/>
          </a:bodyPr>
          <a:lstStyle>
            <a:lvl1pPr algn="ctr"/>
          </a:lstStyle>
          <a:p>
            <a:r>
              <a:rPr lang="en-US" dirty="0"/>
              <a:t>Stakeholder Workgroup 5 Discussion </a:t>
            </a:r>
            <a:endParaRPr dirty="0"/>
          </a:p>
        </p:txBody>
      </p:sp>
      <p:sp>
        <p:nvSpPr>
          <p:cNvPr id="142" name="Shape 142"/>
          <p:cNvSpPr>
            <a:spLocks noGrp="1"/>
          </p:cNvSpPr>
          <p:nvPr>
            <p:ph idx="1"/>
          </p:nvPr>
        </p:nvSpPr>
        <p:spPr>
          <a:xfrm>
            <a:off x="527578" y="1507828"/>
            <a:ext cx="9768690" cy="5125062"/>
          </a:xfrm>
          <a:prstGeom prst="rect">
            <a:avLst/>
          </a:prstGeom>
        </p:spPr>
        <p:txBody>
          <a:bodyPr/>
          <a:lstStyle/>
          <a:p>
            <a:pPr marL="0" indent="0">
              <a:buNone/>
            </a:pPr>
            <a:endParaRPr lang="en-US" dirty="0"/>
          </a:p>
          <a:p>
            <a:pPr marL="0" indent="0">
              <a:buNone/>
            </a:pPr>
            <a:endParaRPr lang="en-US" dirty="0"/>
          </a:p>
          <a:p>
            <a:pPr marL="0" indent="0" algn="ctr">
              <a:buNone/>
            </a:pPr>
            <a:r>
              <a:rPr b="1" dirty="0"/>
              <a:t>Workgroup 5</a:t>
            </a:r>
            <a:r>
              <a:rPr lang="en-US" b="1" dirty="0"/>
              <a:t> Topics</a:t>
            </a:r>
          </a:p>
          <a:p>
            <a:pPr marL="0" indent="0">
              <a:buNone/>
            </a:pPr>
            <a:endParaRPr lang="en-US" dirty="0"/>
          </a:p>
          <a:p>
            <a:pPr marL="0" indent="0">
              <a:buNone/>
            </a:pPr>
            <a:endParaRPr lang="en-US" dirty="0"/>
          </a:p>
          <a:p>
            <a:pPr lvl="1"/>
            <a:r>
              <a:rPr dirty="0"/>
              <a:t>Coordinated Care Demonstration </a:t>
            </a:r>
            <a:r>
              <a:rPr lang="en-US" dirty="0"/>
              <a:t>P</a:t>
            </a:r>
            <a:r>
              <a:rPr dirty="0"/>
              <a:t>roject </a:t>
            </a:r>
            <a:endParaRPr lang="en-US" dirty="0"/>
          </a:p>
          <a:p>
            <a:pPr lvl="1"/>
            <a:r>
              <a:rPr lang="en-US" sz="2400" dirty="0"/>
              <a:t>A</a:t>
            </a:r>
            <a:r>
              <a:rPr lang="en-US" dirty="0"/>
              <a:t>ccountable Services Organization</a:t>
            </a:r>
          </a:p>
          <a:p>
            <a:pPr lvl="1"/>
            <a:r>
              <a:rPr lang="en-US" dirty="0"/>
              <a:t>To-Be Outcomes for Medicaid Redesign Initiatives</a:t>
            </a:r>
            <a:endParaRPr lang="en-US" sz="2400" dirty="0"/>
          </a:p>
        </p:txBody>
      </p:sp>
      <p:sp>
        <p:nvSpPr>
          <p:cNvPr id="2" name="Slide Number Placeholder 1">
            <a:extLst>
              <a:ext uri="{FF2B5EF4-FFF2-40B4-BE49-F238E27FC236}">
                <a16:creationId xmlns:a16="http://schemas.microsoft.com/office/drawing/2014/main" id="{0ECDFFB8-221D-4E09-AD08-BA3B67F88959}"/>
              </a:ext>
            </a:extLst>
          </p:cNvPr>
          <p:cNvSpPr>
            <a:spLocks noGrp="1"/>
          </p:cNvSpPr>
          <p:nvPr>
            <p:ph type="sldNum" sz="quarter" idx="12"/>
          </p:nvPr>
        </p:nvSpPr>
        <p:spPr/>
        <p:txBody>
          <a:bodyPr/>
          <a:lstStyle/>
          <a:p>
            <a:fld id="{86CB4B4D-7CA3-9044-876B-883B54F8677D}" type="slidenum">
              <a:rPr lang="en-US" smtClean="0"/>
              <a:t>13</a:t>
            </a:fld>
            <a:endParaRPr lang="en-US"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157188" y="305586"/>
            <a:ext cx="10343974" cy="1228963"/>
          </a:xfrm>
          <a:prstGeom prst="rect">
            <a:avLst/>
          </a:prstGeom>
        </p:spPr>
        <p:txBody>
          <a:bodyPr>
            <a:normAutofit/>
          </a:bodyPr>
          <a:lstStyle>
            <a:lvl1pPr algn="ctr"/>
          </a:lstStyle>
          <a:p>
            <a:pPr algn="l"/>
            <a:r>
              <a:rPr lang="en-US" sz="4000" dirty="0"/>
              <a:t>Coordinated Care Demonstration Project </a:t>
            </a:r>
            <a:r>
              <a:rPr lang="en-US" sz="4000" b="1" dirty="0"/>
              <a:t>Background </a:t>
            </a:r>
            <a:r>
              <a:rPr lang="en-US" sz="4000" dirty="0"/>
              <a:t>  </a:t>
            </a:r>
            <a:endParaRPr sz="4000" dirty="0"/>
          </a:p>
        </p:txBody>
      </p:sp>
      <p:sp>
        <p:nvSpPr>
          <p:cNvPr id="142" name="Shape 142"/>
          <p:cNvSpPr>
            <a:spLocks noGrp="1"/>
          </p:cNvSpPr>
          <p:nvPr>
            <p:ph idx="1"/>
          </p:nvPr>
        </p:nvSpPr>
        <p:spPr>
          <a:xfrm>
            <a:off x="354323" y="1688944"/>
            <a:ext cx="9768690" cy="5125062"/>
          </a:xfrm>
          <a:prstGeom prst="rect">
            <a:avLst/>
          </a:prstGeom>
        </p:spPr>
        <p:txBody>
          <a:bodyPr>
            <a:normAutofit/>
          </a:bodyPr>
          <a:lstStyle/>
          <a:p>
            <a:pPr marL="457200" lvl="1" indent="0">
              <a:buNone/>
            </a:pPr>
            <a:r>
              <a:rPr lang="en-US" i="1" dirty="0"/>
              <a:t>SB 74 requires DHSS to implement a Coordinated Care Demonstration (CCD)  Project to  assess the efficacy of care models regarding cost, access and quality of care for Medicaid enrollees.  </a:t>
            </a:r>
            <a:r>
              <a:rPr i="1" dirty="0"/>
              <a:t> </a:t>
            </a:r>
            <a:endParaRPr lang="en-US" i="1" dirty="0"/>
          </a:p>
          <a:p>
            <a:pPr marL="457200" lvl="1" indent="0">
              <a:buNone/>
            </a:pPr>
            <a:r>
              <a:rPr lang="en-US" dirty="0"/>
              <a:t>Based on a September 15, 2016 </a:t>
            </a:r>
            <a:r>
              <a:rPr lang="en-US" b="1" dirty="0"/>
              <a:t>Request for Information</a:t>
            </a:r>
            <a:r>
              <a:rPr lang="en-US" dirty="0"/>
              <a:t>, DHSS selected 3 Care Models: </a:t>
            </a:r>
          </a:p>
          <a:p>
            <a:pPr lvl="3"/>
            <a:r>
              <a:rPr lang="en-US" sz="1800" dirty="0"/>
              <a:t>Managed Care Organization (MCO)</a:t>
            </a:r>
          </a:p>
          <a:p>
            <a:pPr lvl="3"/>
            <a:r>
              <a:rPr lang="en-US" sz="1800" dirty="0"/>
              <a:t>Care Management Entity (CME)</a:t>
            </a:r>
          </a:p>
          <a:p>
            <a:pPr lvl="3"/>
            <a:r>
              <a:rPr lang="en-US" sz="1800" dirty="0"/>
              <a:t>Provider-Based Reform (PBR)</a:t>
            </a:r>
          </a:p>
          <a:p>
            <a:pPr marL="548640" lvl="2" indent="0">
              <a:buNone/>
            </a:pPr>
            <a:r>
              <a:rPr lang="en-US" sz="1800" b="1" dirty="0"/>
              <a:t>RFP</a:t>
            </a:r>
          </a:p>
          <a:p>
            <a:pPr marL="781050" lvl="1" indent="-285750"/>
            <a:r>
              <a:rPr lang="en-US" dirty="0"/>
              <a:t>An RFP was released on December 30, 2016. </a:t>
            </a:r>
          </a:p>
          <a:p>
            <a:pPr marL="781050" lvl="1" indent="-285750"/>
            <a:r>
              <a:rPr lang="en-US" dirty="0"/>
              <a:t>DHSS staff reviewed the proposals.  </a:t>
            </a:r>
          </a:p>
          <a:p>
            <a:pPr marL="781050" lvl="1" indent="-285750"/>
            <a:r>
              <a:rPr lang="en-US" dirty="0"/>
              <a:t>The DHSS review findings were provided to the proposal review committee for a formal recommendation to the Commissioner. </a:t>
            </a:r>
          </a:p>
          <a:p>
            <a:pPr marL="781050" lvl="1" indent="-285750"/>
            <a:r>
              <a:rPr lang="en-US" dirty="0"/>
              <a:t>DHSS is currently in negotiation with 3 offerors which represent each of the care models. </a:t>
            </a:r>
          </a:p>
          <a:p>
            <a:pPr lvl="1">
              <a:buFont typeface="Arial" panose="020B0604020202020204" pitchFamily="34" charset="0"/>
              <a:buChar char="•"/>
            </a:pPr>
            <a:endParaRPr lang="en-US" sz="2400" dirty="0"/>
          </a:p>
        </p:txBody>
      </p:sp>
      <p:sp>
        <p:nvSpPr>
          <p:cNvPr id="2" name="Slide Number Placeholder 1">
            <a:extLst>
              <a:ext uri="{FF2B5EF4-FFF2-40B4-BE49-F238E27FC236}">
                <a16:creationId xmlns:a16="http://schemas.microsoft.com/office/drawing/2014/main" id="{93080D93-2C0B-4873-ACBA-3622ADDE3AE6}"/>
              </a:ext>
            </a:extLst>
          </p:cNvPr>
          <p:cNvSpPr>
            <a:spLocks noGrp="1"/>
          </p:cNvSpPr>
          <p:nvPr>
            <p:ph type="sldNum" sz="quarter" idx="12"/>
          </p:nvPr>
        </p:nvSpPr>
        <p:spPr/>
        <p:txBody>
          <a:bodyPr/>
          <a:lstStyle/>
          <a:p>
            <a:fld id="{86CB4B4D-7CA3-9044-876B-883B54F8677D}" type="slidenum">
              <a:rPr lang="en-US" smtClean="0"/>
              <a:t>14</a:t>
            </a:fld>
            <a:endParaRPr lang="en-US" dirty="0"/>
          </a:p>
        </p:txBody>
      </p:sp>
    </p:spTree>
    <p:extLst>
      <p:ext uri="{BB962C8B-B14F-4D97-AF65-F5344CB8AC3E}">
        <p14:creationId xmlns:p14="http://schemas.microsoft.com/office/powerpoint/2010/main" val="426381032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359318" y="162147"/>
            <a:ext cx="9785709" cy="1228963"/>
          </a:xfrm>
          <a:prstGeom prst="rect">
            <a:avLst/>
          </a:prstGeom>
        </p:spPr>
        <p:txBody>
          <a:bodyPr>
            <a:normAutofit/>
          </a:bodyPr>
          <a:lstStyle>
            <a:lvl1pPr algn="ctr"/>
          </a:lstStyle>
          <a:p>
            <a:pPr algn="l"/>
            <a:r>
              <a:rPr lang="en-US" sz="4000" dirty="0"/>
              <a:t>Coordinated Care Demonstration Project   </a:t>
            </a:r>
            <a:endParaRPr sz="4000" dirty="0"/>
          </a:p>
        </p:txBody>
      </p:sp>
      <p:sp>
        <p:nvSpPr>
          <p:cNvPr id="142" name="Shape 142"/>
          <p:cNvSpPr>
            <a:spLocks noGrp="1"/>
          </p:cNvSpPr>
          <p:nvPr>
            <p:ph idx="1"/>
          </p:nvPr>
        </p:nvSpPr>
        <p:spPr>
          <a:xfrm>
            <a:off x="637623" y="1534549"/>
            <a:ext cx="9768690" cy="5125062"/>
          </a:xfrm>
          <a:prstGeom prst="rect">
            <a:avLst/>
          </a:prstGeom>
        </p:spPr>
        <p:txBody>
          <a:bodyPr>
            <a:normAutofit/>
          </a:bodyPr>
          <a:lstStyle/>
          <a:p>
            <a:pPr marL="495300" lvl="1" indent="0">
              <a:buNone/>
            </a:pPr>
            <a:r>
              <a:rPr lang="en-US" sz="2400" dirty="0"/>
              <a:t>Proposals for the CCD must include information on how additional cost savings will be achieved, including reduced cost through increased use of telehealth for primary care, urgent care and behavioral health. </a:t>
            </a:r>
          </a:p>
          <a:p>
            <a:pPr marL="495300" lvl="1" indent="0">
              <a:buNone/>
            </a:pPr>
            <a:endParaRPr lang="en-US" sz="2400" dirty="0"/>
          </a:p>
          <a:p>
            <a:pPr marL="495300" lvl="1" indent="0">
              <a:buNone/>
            </a:pPr>
            <a:r>
              <a:rPr lang="en-US" sz="2400" dirty="0"/>
              <a:t>After 2 years, the CCD Projects will be reviewed and evaluated by an actuary based on:</a:t>
            </a:r>
          </a:p>
          <a:p>
            <a:pPr lvl="2"/>
            <a:r>
              <a:rPr lang="en-US" sz="2400" dirty="0"/>
              <a:t>Cost savings  </a:t>
            </a:r>
          </a:p>
          <a:p>
            <a:pPr lvl="2"/>
            <a:r>
              <a:rPr lang="en-US" sz="2400" dirty="0"/>
              <a:t>Health outcomes </a:t>
            </a:r>
          </a:p>
          <a:p>
            <a:pPr lvl="2"/>
            <a:r>
              <a:rPr lang="en-US" sz="2400" dirty="0"/>
              <a:t>Ability to expand statewide</a:t>
            </a:r>
          </a:p>
          <a:p>
            <a:pPr lvl="1">
              <a:buFont typeface="Arial" panose="020B0604020202020204" pitchFamily="34" charset="0"/>
              <a:buChar char="•"/>
            </a:pPr>
            <a:endParaRPr lang="en-US" sz="2400" dirty="0"/>
          </a:p>
        </p:txBody>
      </p:sp>
      <p:sp>
        <p:nvSpPr>
          <p:cNvPr id="2" name="Slide Number Placeholder 1">
            <a:extLst>
              <a:ext uri="{FF2B5EF4-FFF2-40B4-BE49-F238E27FC236}">
                <a16:creationId xmlns:a16="http://schemas.microsoft.com/office/drawing/2014/main" id="{9379F3A4-CE0F-4565-9F6B-6C94A8756C98}"/>
              </a:ext>
            </a:extLst>
          </p:cNvPr>
          <p:cNvSpPr>
            <a:spLocks noGrp="1"/>
          </p:cNvSpPr>
          <p:nvPr>
            <p:ph type="sldNum" sz="quarter" idx="12"/>
          </p:nvPr>
        </p:nvSpPr>
        <p:spPr/>
        <p:txBody>
          <a:bodyPr/>
          <a:lstStyle/>
          <a:p>
            <a:fld id="{86CB4B4D-7CA3-9044-876B-883B54F8677D}" type="slidenum">
              <a:rPr lang="en-US" smtClean="0"/>
              <a:t>15</a:t>
            </a:fld>
            <a:endParaRPr lang="en-US" dirty="0"/>
          </a:p>
        </p:txBody>
      </p:sp>
    </p:spTree>
    <p:extLst>
      <p:ext uri="{BB962C8B-B14F-4D97-AF65-F5344CB8AC3E}">
        <p14:creationId xmlns:p14="http://schemas.microsoft.com/office/powerpoint/2010/main" val="336839667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455571" y="233866"/>
            <a:ext cx="9429574" cy="1228963"/>
          </a:xfrm>
          <a:prstGeom prst="rect">
            <a:avLst/>
          </a:prstGeom>
        </p:spPr>
        <p:txBody>
          <a:bodyPr>
            <a:normAutofit/>
          </a:bodyPr>
          <a:lstStyle>
            <a:lvl1pPr algn="ctr"/>
          </a:lstStyle>
          <a:p>
            <a:pPr algn="l"/>
            <a:r>
              <a:rPr lang="en-US" sz="4000" dirty="0"/>
              <a:t>Coordinated Care Demonstration Project   </a:t>
            </a:r>
            <a:endParaRPr sz="4000" dirty="0"/>
          </a:p>
        </p:txBody>
      </p:sp>
      <p:sp>
        <p:nvSpPr>
          <p:cNvPr id="142" name="Shape 142"/>
          <p:cNvSpPr>
            <a:spLocks noGrp="1"/>
          </p:cNvSpPr>
          <p:nvPr>
            <p:ph idx="1"/>
          </p:nvPr>
        </p:nvSpPr>
        <p:spPr>
          <a:xfrm>
            <a:off x="455571" y="1413850"/>
            <a:ext cx="9768690" cy="5125062"/>
          </a:xfrm>
          <a:prstGeom prst="rect">
            <a:avLst/>
          </a:prstGeom>
        </p:spPr>
        <p:txBody>
          <a:bodyPr>
            <a:normAutofit fontScale="32500" lnSpcReduction="20000"/>
          </a:bodyPr>
          <a:lstStyle/>
          <a:p>
            <a:pPr marL="457200" lvl="1" indent="0">
              <a:buNone/>
            </a:pPr>
            <a:r>
              <a:rPr lang="en-US" sz="6000" dirty="0"/>
              <a:t>The CCD care models are required to include at least 3 of the following components: </a:t>
            </a:r>
          </a:p>
          <a:p>
            <a:pPr lvl="2"/>
            <a:r>
              <a:rPr lang="en-US" sz="6000" dirty="0"/>
              <a:t>Comprehensive primary care</a:t>
            </a:r>
          </a:p>
          <a:p>
            <a:pPr lvl="2"/>
            <a:r>
              <a:rPr lang="en-US" sz="6000" dirty="0"/>
              <a:t>Care coordination </a:t>
            </a:r>
          </a:p>
          <a:p>
            <a:pPr lvl="2"/>
            <a:r>
              <a:rPr lang="en-US" sz="6000" dirty="0"/>
              <a:t>Health Promotion </a:t>
            </a:r>
          </a:p>
          <a:p>
            <a:pPr lvl="2"/>
            <a:r>
              <a:rPr lang="en-US" sz="6000" dirty="0"/>
              <a:t>Comprehensive transitional care  </a:t>
            </a:r>
          </a:p>
          <a:p>
            <a:pPr lvl="2"/>
            <a:r>
              <a:rPr lang="en-US" sz="6000" dirty="0"/>
              <a:t>Referral to community and social support services </a:t>
            </a:r>
          </a:p>
          <a:p>
            <a:pPr lvl="2"/>
            <a:r>
              <a:rPr lang="en-US" sz="6000" dirty="0"/>
              <a:t>Sustainability and the ability to achieve results in other state regions </a:t>
            </a:r>
          </a:p>
          <a:p>
            <a:pPr lvl="2"/>
            <a:r>
              <a:rPr lang="en-US" sz="6000" dirty="0"/>
              <a:t>Integration and coordination of benefits, services, and utilization management</a:t>
            </a:r>
          </a:p>
          <a:p>
            <a:pPr lvl="2"/>
            <a:r>
              <a:rPr lang="en-US" sz="6000" dirty="0"/>
              <a:t>Local accountability for health and resource allocation</a:t>
            </a:r>
          </a:p>
          <a:p>
            <a:pPr lvl="2"/>
            <a:r>
              <a:rPr lang="en-US" sz="6000" dirty="0"/>
              <a:t>Innovative payment processes</a:t>
            </a:r>
          </a:p>
          <a:p>
            <a:pPr marL="457200" lvl="1" indent="0">
              <a:buNone/>
            </a:pPr>
            <a:endParaRPr lang="en-US" sz="6000" dirty="0"/>
          </a:p>
          <a:p>
            <a:pPr marL="457200" lvl="1" indent="0">
              <a:buNone/>
            </a:pPr>
            <a:r>
              <a:rPr lang="en-US" sz="6000" b="1" u="sng" dirty="0">
                <a:solidFill>
                  <a:srgbClr val="0070C0"/>
                </a:solidFill>
              </a:rPr>
              <a:t>Food for Thought:</a:t>
            </a:r>
          </a:p>
          <a:p>
            <a:pPr marL="457200" lvl="1" indent="0">
              <a:buNone/>
            </a:pPr>
            <a:r>
              <a:rPr lang="en-US" sz="6000" dirty="0"/>
              <a:t>1. Is your organization’s operations currently impacted by any of these specific components?  </a:t>
            </a:r>
          </a:p>
          <a:p>
            <a:pPr marL="457200" lvl="1" indent="0">
              <a:buNone/>
            </a:pPr>
            <a:r>
              <a:rPr lang="en-US" sz="6000" dirty="0"/>
              <a:t>2. Any suggestions/ideas for rollout/implementation?  </a:t>
            </a:r>
          </a:p>
          <a:p>
            <a:pPr marL="457200" lvl="1" indent="0">
              <a:buNone/>
            </a:pPr>
            <a:endParaRPr lang="en-US" sz="3800" dirty="0"/>
          </a:p>
          <a:p>
            <a:pPr lvl="1"/>
            <a:endParaRPr lang="en-US" dirty="0"/>
          </a:p>
          <a:p>
            <a:pPr lvl="1">
              <a:buFont typeface="Arial" panose="020B0604020202020204" pitchFamily="34" charset="0"/>
              <a:buChar char="•"/>
            </a:pPr>
            <a:endParaRPr lang="en-US" sz="2400" dirty="0"/>
          </a:p>
        </p:txBody>
      </p:sp>
      <p:sp>
        <p:nvSpPr>
          <p:cNvPr id="2" name="Slide Number Placeholder 1">
            <a:extLst>
              <a:ext uri="{FF2B5EF4-FFF2-40B4-BE49-F238E27FC236}">
                <a16:creationId xmlns:a16="http://schemas.microsoft.com/office/drawing/2014/main" id="{1DEA7041-7232-417C-910E-DA84F1AA8658}"/>
              </a:ext>
            </a:extLst>
          </p:cNvPr>
          <p:cNvSpPr>
            <a:spLocks noGrp="1"/>
          </p:cNvSpPr>
          <p:nvPr>
            <p:ph type="sldNum" sz="quarter" idx="12"/>
          </p:nvPr>
        </p:nvSpPr>
        <p:spPr/>
        <p:txBody>
          <a:bodyPr/>
          <a:lstStyle/>
          <a:p>
            <a:fld id="{86CB4B4D-7CA3-9044-876B-883B54F8677D}" type="slidenum">
              <a:rPr lang="en-US" smtClean="0"/>
              <a:t>16</a:t>
            </a:fld>
            <a:endParaRPr lang="en-US" dirty="0"/>
          </a:p>
        </p:txBody>
      </p:sp>
    </p:spTree>
    <p:extLst>
      <p:ext uri="{BB962C8B-B14F-4D97-AF65-F5344CB8AC3E}">
        <p14:creationId xmlns:p14="http://schemas.microsoft.com/office/powerpoint/2010/main" val="54340984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520418" y="233866"/>
            <a:ext cx="8049768" cy="1228963"/>
          </a:xfrm>
          <a:prstGeom prst="rect">
            <a:avLst/>
          </a:prstGeom>
        </p:spPr>
        <p:txBody>
          <a:bodyPr>
            <a:normAutofit fontScale="90000"/>
          </a:bodyPr>
          <a:lstStyle>
            <a:lvl1pPr algn="ctr"/>
          </a:lstStyle>
          <a:p>
            <a:r>
              <a:rPr lang="en-US"/>
              <a:t>Stakeholder Workgroup 5 Questions  </a:t>
            </a:r>
            <a:endParaRPr lang="en-US" dirty="0"/>
          </a:p>
        </p:txBody>
      </p:sp>
      <p:sp>
        <p:nvSpPr>
          <p:cNvPr id="142" name="Shape 142"/>
          <p:cNvSpPr>
            <a:spLocks noGrp="1"/>
          </p:cNvSpPr>
          <p:nvPr>
            <p:ph idx="1"/>
          </p:nvPr>
        </p:nvSpPr>
        <p:spPr>
          <a:xfrm>
            <a:off x="422551" y="1504477"/>
            <a:ext cx="9768690" cy="5125062"/>
          </a:xfrm>
          <a:prstGeom prst="rect">
            <a:avLst/>
          </a:prstGeom>
        </p:spPr>
        <p:txBody>
          <a:bodyPr>
            <a:normAutofit/>
          </a:bodyPr>
          <a:lstStyle/>
          <a:p>
            <a:pPr marL="457200" lvl="1" indent="0">
              <a:buNone/>
            </a:pPr>
            <a:r>
              <a:rPr lang="en-US" b="1" u="sng" dirty="0">
                <a:solidFill>
                  <a:srgbClr val="0070C0"/>
                </a:solidFill>
              </a:rPr>
              <a:t>CCD Project</a:t>
            </a:r>
          </a:p>
          <a:p>
            <a:pPr lvl="1">
              <a:buFont typeface="Arial" panose="020B0604020202020204" pitchFamily="34" charset="0"/>
              <a:buChar char="•"/>
            </a:pPr>
            <a:r>
              <a:rPr lang="en-US" sz="2400" dirty="0"/>
              <a:t>What factors other then cost, quality and “state-wideness” should be considered for continuation of a CCD project ?  </a:t>
            </a:r>
          </a:p>
          <a:p>
            <a:pPr lvl="1">
              <a:buFont typeface="Arial" panose="020B0604020202020204" pitchFamily="34" charset="0"/>
              <a:buChar char="•"/>
            </a:pPr>
            <a:r>
              <a:rPr lang="en-US" sz="2400" dirty="0"/>
              <a:t>What information should be evaluated to determine cost savings and health outcomes ? </a:t>
            </a:r>
          </a:p>
          <a:p>
            <a:pPr lvl="1">
              <a:buFont typeface="Arial" panose="020B0604020202020204" pitchFamily="34" charset="0"/>
              <a:buChar char="•"/>
            </a:pPr>
            <a:r>
              <a:rPr lang="en-US" sz="2400" dirty="0"/>
              <a:t>What quality measures and health outcomes should be targeted ?  </a:t>
            </a:r>
          </a:p>
          <a:p>
            <a:pPr lvl="1">
              <a:buFont typeface="Arial" panose="020B0604020202020204" pitchFamily="34" charset="0"/>
              <a:buChar char="•"/>
            </a:pPr>
            <a:r>
              <a:rPr lang="en-US" sz="2400" dirty="0"/>
              <a:t>What are your technology needs ? </a:t>
            </a:r>
          </a:p>
          <a:p>
            <a:pPr marL="457200" lvl="1" indent="0">
              <a:buNone/>
            </a:pPr>
            <a:endParaRPr lang="en-US" sz="1800" dirty="0"/>
          </a:p>
        </p:txBody>
      </p:sp>
      <p:sp>
        <p:nvSpPr>
          <p:cNvPr id="2" name="Slide Number Placeholder 1">
            <a:extLst>
              <a:ext uri="{FF2B5EF4-FFF2-40B4-BE49-F238E27FC236}">
                <a16:creationId xmlns:a16="http://schemas.microsoft.com/office/drawing/2014/main" id="{913E3105-CD97-4CEF-9693-361105E688C9}"/>
              </a:ext>
            </a:extLst>
          </p:cNvPr>
          <p:cNvSpPr>
            <a:spLocks noGrp="1"/>
          </p:cNvSpPr>
          <p:nvPr>
            <p:ph type="sldNum" sz="quarter" idx="12"/>
          </p:nvPr>
        </p:nvSpPr>
        <p:spPr>
          <a:xfrm>
            <a:off x="11311128" y="6272784"/>
            <a:ext cx="640080" cy="365125"/>
          </a:xfrm>
        </p:spPr>
        <p:txBody>
          <a:bodyPr/>
          <a:lstStyle/>
          <a:p>
            <a:fld id="{86CB4B4D-7CA3-9044-876B-883B54F8677D}" type="slidenum">
              <a:rPr lang="en-US" smtClean="0"/>
              <a:t>17</a:t>
            </a:fld>
            <a:endParaRPr lang="en-US" dirty="0"/>
          </a:p>
        </p:txBody>
      </p:sp>
    </p:spTree>
    <p:extLst>
      <p:ext uri="{BB962C8B-B14F-4D97-AF65-F5344CB8AC3E}">
        <p14:creationId xmlns:p14="http://schemas.microsoft.com/office/powerpoint/2010/main" val="137007033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349692" y="162147"/>
            <a:ext cx="9944878" cy="1228963"/>
          </a:xfrm>
          <a:prstGeom prst="rect">
            <a:avLst/>
          </a:prstGeom>
        </p:spPr>
        <p:txBody>
          <a:bodyPr>
            <a:normAutofit/>
          </a:bodyPr>
          <a:lstStyle>
            <a:lvl1pPr algn="ctr"/>
          </a:lstStyle>
          <a:p>
            <a:pPr algn="l"/>
            <a:r>
              <a:rPr lang="en-US" sz="4000" dirty="0"/>
              <a:t>Administrative Services Organization Background </a:t>
            </a:r>
            <a:endParaRPr sz="4000" dirty="0"/>
          </a:p>
        </p:txBody>
      </p:sp>
      <p:sp>
        <p:nvSpPr>
          <p:cNvPr id="142" name="Shape 142"/>
          <p:cNvSpPr>
            <a:spLocks noGrp="1"/>
          </p:cNvSpPr>
          <p:nvPr>
            <p:ph idx="1"/>
          </p:nvPr>
        </p:nvSpPr>
        <p:spPr>
          <a:xfrm>
            <a:off x="594955" y="1534549"/>
            <a:ext cx="9768690" cy="5125062"/>
          </a:xfrm>
          <a:prstGeom prst="rect">
            <a:avLst/>
          </a:prstGeom>
        </p:spPr>
        <p:txBody>
          <a:bodyPr>
            <a:normAutofit fontScale="47500" lnSpcReduction="20000"/>
          </a:bodyPr>
          <a:lstStyle/>
          <a:p>
            <a:pPr marL="457200" lvl="1" indent="0">
              <a:buNone/>
            </a:pPr>
            <a:r>
              <a:rPr lang="en-US" sz="4200" dirty="0"/>
              <a:t>SB 74 requires DHSS to redesign and reform the State’s Behavioral Health (BH) system by: </a:t>
            </a:r>
          </a:p>
          <a:p>
            <a:pPr lvl="2">
              <a:buFont typeface="Arial" panose="020B0604020202020204" pitchFamily="34" charset="0"/>
              <a:buChar char="•"/>
            </a:pPr>
            <a:r>
              <a:rPr lang="en-US" sz="4200" dirty="0"/>
              <a:t>Reviewing staff and provider readiness to implement a new system of BH services;</a:t>
            </a:r>
          </a:p>
          <a:p>
            <a:pPr lvl="2">
              <a:buFont typeface="Arial" panose="020B0604020202020204" pitchFamily="34" charset="0"/>
              <a:buChar char="•"/>
            </a:pPr>
            <a:r>
              <a:rPr lang="en-US" sz="4200" dirty="0"/>
              <a:t>Developing and applying to CMS for a Medicaid 1115 Behavioral Health Waiver ; and</a:t>
            </a:r>
          </a:p>
          <a:p>
            <a:pPr lvl="2">
              <a:buFont typeface="Arial" panose="020B0604020202020204" pitchFamily="34" charset="0"/>
              <a:buChar char="•"/>
            </a:pPr>
            <a:r>
              <a:rPr lang="en-US" sz="4200" dirty="0"/>
              <a:t>Contracting with an ASO to manage the 1115 Behavioral Health Waiver. </a:t>
            </a:r>
          </a:p>
          <a:p>
            <a:pPr marL="495300" lvl="1" indent="0">
              <a:buNone/>
            </a:pPr>
            <a:endParaRPr lang="en-US" sz="4200" dirty="0"/>
          </a:p>
          <a:p>
            <a:pPr marL="495300" lvl="1" indent="0">
              <a:buNone/>
            </a:pPr>
            <a:endParaRPr lang="en-US" sz="4200" dirty="0"/>
          </a:p>
          <a:p>
            <a:pPr marL="495300" lvl="1" indent="0">
              <a:buNone/>
            </a:pPr>
            <a:r>
              <a:rPr lang="en-US" sz="4200" dirty="0"/>
              <a:t>The Waiver must include grant-funded CMHCs and DATCs that have  provided care to recipients of BH services. </a:t>
            </a:r>
          </a:p>
          <a:p>
            <a:pPr marL="495300" lvl="1" indent="0">
              <a:buNone/>
            </a:pPr>
            <a:r>
              <a:rPr lang="en-US" sz="4200" dirty="0"/>
              <a:t>Waiver goals: </a:t>
            </a:r>
          </a:p>
          <a:p>
            <a:pPr marL="1188719" lvl="1" indent="-457200">
              <a:buFont typeface="Arial" panose="020B0604020202020204" pitchFamily="34" charset="0"/>
              <a:buChar char="•"/>
            </a:pPr>
            <a:r>
              <a:rPr lang="en-US" sz="4200" dirty="0"/>
              <a:t>Expansion of treatment capacity and improved access to services; </a:t>
            </a:r>
          </a:p>
          <a:p>
            <a:pPr marL="1188719" lvl="1" indent="-457200">
              <a:buFont typeface="Arial" panose="020B0604020202020204" pitchFamily="34" charset="0"/>
              <a:buChar char="•"/>
            </a:pPr>
            <a:r>
              <a:rPr lang="en-US" sz="4200" dirty="0"/>
              <a:t>Integration of care; </a:t>
            </a:r>
          </a:p>
          <a:p>
            <a:pPr marL="1188719" lvl="1" indent="-457200">
              <a:buFont typeface="Arial" panose="020B0604020202020204" pitchFamily="34" charset="0"/>
              <a:buChar char="•"/>
            </a:pPr>
            <a:r>
              <a:rPr lang="en-US" sz="4200" dirty="0"/>
              <a:t>Cost and outcomes reform; </a:t>
            </a:r>
          </a:p>
          <a:p>
            <a:pPr marL="1188719" lvl="1" indent="-457200">
              <a:buFont typeface="Arial" panose="020B0604020202020204" pitchFamily="34" charset="0"/>
              <a:buChar char="•"/>
            </a:pPr>
            <a:r>
              <a:rPr lang="en-US" sz="4200" dirty="0"/>
              <a:t>Provider payment and accountability reform; and </a:t>
            </a:r>
          </a:p>
          <a:p>
            <a:pPr marL="1188719" lvl="1" indent="-457200">
              <a:buFont typeface="Arial" panose="020B0604020202020204" pitchFamily="34" charset="0"/>
              <a:buChar char="•"/>
            </a:pPr>
            <a:r>
              <a:rPr lang="en-US" sz="4200" dirty="0"/>
              <a:t>Delivery system reform. </a:t>
            </a:r>
          </a:p>
          <a:p>
            <a:pPr marL="495300" lvl="1" indent="0">
              <a:buNone/>
            </a:pPr>
            <a:r>
              <a:rPr lang="en-US" sz="4200" dirty="0"/>
              <a:t>                     </a:t>
            </a:r>
          </a:p>
          <a:p>
            <a:pPr lvl="1">
              <a:buFont typeface="Arial" panose="020B0604020202020204" pitchFamily="34" charset="0"/>
              <a:buChar char="•"/>
            </a:pPr>
            <a:endParaRPr lang="en-US" sz="2400" dirty="0"/>
          </a:p>
        </p:txBody>
      </p:sp>
      <p:sp>
        <p:nvSpPr>
          <p:cNvPr id="2" name="Slide Number Placeholder 1">
            <a:extLst>
              <a:ext uri="{FF2B5EF4-FFF2-40B4-BE49-F238E27FC236}">
                <a16:creationId xmlns:a16="http://schemas.microsoft.com/office/drawing/2014/main" id="{4ACA227B-6952-4C2C-9BD7-FE6FA2DADE69}"/>
              </a:ext>
            </a:extLst>
          </p:cNvPr>
          <p:cNvSpPr>
            <a:spLocks noGrp="1"/>
          </p:cNvSpPr>
          <p:nvPr>
            <p:ph type="sldNum" sz="quarter" idx="12"/>
          </p:nvPr>
        </p:nvSpPr>
        <p:spPr/>
        <p:txBody>
          <a:bodyPr/>
          <a:lstStyle/>
          <a:p>
            <a:fld id="{86CB4B4D-7CA3-9044-876B-883B54F8677D}" type="slidenum">
              <a:rPr lang="en-US" smtClean="0"/>
              <a:t>18</a:t>
            </a:fld>
            <a:endParaRPr lang="en-US" dirty="0"/>
          </a:p>
        </p:txBody>
      </p:sp>
    </p:spTree>
    <p:extLst>
      <p:ext uri="{BB962C8B-B14F-4D97-AF65-F5344CB8AC3E}">
        <p14:creationId xmlns:p14="http://schemas.microsoft.com/office/powerpoint/2010/main" val="386744880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272690" y="305586"/>
            <a:ext cx="10200015" cy="1228963"/>
          </a:xfrm>
          <a:prstGeom prst="rect">
            <a:avLst/>
          </a:prstGeom>
        </p:spPr>
        <p:txBody>
          <a:bodyPr>
            <a:normAutofit/>
          </a:bodyPr>
          <a:lstStyle>
            <a:lvl1pPr algn="ctr"/>
          </a:lstStyle>
          <a:p>
            <a:pPr algn="l"/>
            <a:r>
              <a:rPr lang="en-US" sz="4000" dirty="0"/>
              <a:t>Administrative Services Organization Requirements </a:t>
            </a:r>
            <a:endParaRPr sz="4000" dirty="0"/>
          </a:p>
        </p:txBody>
      </p:sp>
      <p:sp>
        <p:nvSpPr>
          <p:cNvPr id="142" name="Shape 142"/>
          <p:cNvSpPr>
            <a:spLocks noGrp="1"/>
          </p:cNvSpPr>
          <p:nvPr>
            <p:ph idx="1"/>
          </p:nvPr>
        </p:nvSpPr>
        <p:spPr>
          <a:xfrm>
            <a:off x="664143" y="1628824"/>
            <a:ext cx="10200015" cy="5125062"/>
          </a:xfrm>
          <a:prstGeom prst="rect">
            <a:avLst/>
          </a:prstGeom>
        </p:spPr>
        <p:txBody>
          <a:bodyPr>
            <a:noAutofit/>
          </a:bodyPr>
          <a:lstStyle/>
          <a:p>
            <a:pPr marL="495300" lvl="1" indent="0">
              <a:buNone/>
            </a:pPr>
            <a:r>
              <a:rPr lang="en-US" sz="2400" dirty="0"/>
              <a:t>ASO must be a third-party organization with expertise in integrated BH systems management. </a:t>
            </a:r>
          </a:p>
          <a:p>
            <a:pPr marL="495300" lvl="1" indent="0">
              <a:buNone/>
            </a:pPr>
            <a:endParaRPr lang="en-US" sz="2400" dirty="0"/>
          </a:p>
          <a:p>
            <a:pPr marL="495300" lvl="1" indent="0">
              <a:buNone/>
            </a:pPr>
            <a:r>
              <a:rPr lang="en-US" sz="2400" b="1" u="sng" dirty="0">
                <a:solidFill>
                  <a:srgbClr val="0070C0"/>
                </a:solidFill>
              </a:rPr>
              <a:t>ASO Goals: </a:t>
            </a:r>
          </a:p>
          <a:p>
            <a:pPr lvl="1">
              <a:buFont typeface="Arial" panose="020B0604020202020204" pitchFamily="34" charset="0"/>
              <a:buChar char="•"/>
            </a:pPr>
            <a:r>
              <a:rPr lang="en-US" sz="2400" dirty="0"/>
              <a:t>Increasing access;</a:t>
            </a:r>
          </a:p>
          <a:p>
            <a:pPr lvl="1">
              <a:buFont typeface="Arial" panose="020B0604020202020204" pitchFamily="34" charset="0"/>
              <a:buChar char="•"/>
            </a:pPr>
            <a:r>
              <a:rPr lang="en-US" sz="2400" dirty="0"/>
              <a:t>Improving health outcomes;</a:t>
            </a:r>
          </a:p>
          <a:p>
            <a:pPr lvl="1">
              <a:buFont typeface="Arial" panose="020B0604020202020204" pitchFamily="34" charset="0"/>
              <a:buChar char="•"/>
            </a:pPr>
            <a:r>
              <a:rPr lang="en-US" sz="2400" dirty="0"/>
              <a:t>Managing the cost of BH.</a:t>
            </a:r>
          </a:p>
          <a:p>
            <a:pPr marL="457200" lvl="1" indent="0">
              <a:buNone/>
            </a:pPr>
            <a:endParaRPr lang="en-US" sz="2400" dirty="0"/>
          </a:p>
        </p:txBody>
      </p:sp>
      <p:sp>
        <p:nvSpPr>
          <p:cNvPr id="2" name="Slide Number Placeholder 1">
            <a:extLst>
              <a:ext uri="{FF2B5EF4-FFF2-40B4-BE49-F238E27FC236}">
                <a16:creationId xmlns:a16="http://schemas.microsoft.com/office/drawing/2014/main" id="{D1C6CBBD-85FB-4958-96AB-69231D156404}"/>
              </a:ext>
            </a:extLst>
          </p:cNvPr>
          <p:cNvSpPr>
            <a:spLocks noGrp="1"/>
          </p:cNvSpPr>
          <p:nvPr>
            <p:ph type="sldNum" sz="quarter" idx="12"/>
          </p:nvPr>
        </p:nvSpPr>
        <p:spPr/>
        <p:txBody>
          <a:bodyPr/>
          <a:lstStyle/>
          <a:p>
            <a:fld id="{86CB4B4D-7CA3-9044-876B-883B54F8677D}" type="slidenum">
              <a:rPr lang="en-US" smtClean="0"/>
              <a:t>19</a:t>
            </a:fld>
            <a:endParaRPr lang="en-US" dirty="0"/>
          </a:p>
        </p:txBody>
      </p:sp>
    </p:spTree>
    <p:extLst>
      <p:ext uri="{BB962C8B-B14F-4D97-AF65-F5344CB8AC3E}">
        <p14:creationId xmlns:p14="http://schemas.microsoft.com/office/powerpoint/2010/main" val="41822592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prstGeom prst="rect">
            <a:avLst/>
          </a:prstGeom>
        </p:spPr>
        <p:txBody>
          <a:bodyPr/>
          <a:lstStyle/>
          <a:p>
            <a:r>
              <a:rPr dirty="0"/>
              <a:t>Agenda</a:t>
            </a:r>
          </a:p>
        </p:txBody>
      </p:sp>
      <p:sp>
        <p:nvSpPr>
          <p:cNvPr id="126" name="Shape 126"/>
          <p:cNvSpPr>
            <a:spLocks noGrp="1"/>
          </p:cNvSpPr>
          <p:nvPr>
            <p:ph idx="1"/>
          </p:nvPr>
        </p:nvSpPr>
        <p:spPr>
          <a:xfrm>
            <a:off x="838200" y="1331571"/>
            <a:ext cx="10515600" cy="4899109"/>
          </a:xfrm>
          <a:prstGeom prst="rect">
            <a:avLst/>
          </a:prstGeom>
        </p:spPr>
        <p:txBody>
          <a:bodyPr>
            <a:normAutofit/>
          </a:bodyPr>
          <a:lstStyle/>
          <a:p>
            <a:pPr marL="0" indent="0">
              <a:buSzTx/>
              <a:buNone/>
            </a:pPr>
            <a:endParaRPr dirty="0"/>
          </a:p>
          <a:p>
            <a:r>
              <a:rPr dirty="0"/>
              <a:t>Role Call </a:t>
            </a:r>
          </a:p>
          <a:p>
            <a:r>
              <a:rPr lang="en-US" dirty="0"/>
              <a:t>Brief Overview</a:t>
            </a:r>
          </a:p>
          <a:p>
            <a:r>
              <a:rPr dirty="0"/>
              <a:t>Workgroup Discussion</a:t>
            </a:r>
            <a:endParaRPr lang="en-US" dirty="0"/>
          </a:p>
          <a:p>
            <a:pPr lvl="1"/>
            <a:r>
              <a:rPr lang="en-US" dirty="0"/>
              <a:t>Coordinated Care Demonstration (CCD) Project </a:t>
            </a:r>
          </a:p>
          <a:p>
            <a:pPr lvl="1"/>
            <a:r>
              <a:rPr lang="en-US" dirty="0"/>
              <a:t>Accountable Services Organization (ASO)</a:t>
            </a:r>
          </a:p>
          <a:p>
            <a:pPr lvl="1"/>
            <a:r>
              <a:rPr dirty="0"/>
              <a:t> </a:t>
            </a:r>
            <a:r>
              <a:rPr lang="en-US" dirty="0"/>
              <a:t>Other Medicaid Redesign Initiatives  </a:t>
            </a:r>
          </a:p>
          <a:p>
            <a:pPr marL="419100" indent="-457200">
              <a:buFont typeface="Arial" panose="020B0604020202020204" pitchFamily="34" charset="0"/>
              <a:buChar char="•"/>
            </a:pPr>
            <a:r>
              <a:rPr lang="en-US" dirty="0"/>
              <a:t>Next Steps</a:t>
            </a:r>
          </a:p>
          <a:p>
            <a:pPr marL="419100" indent="-457200">
              <a:buFont typeface="Arial" panose="020B0604020202020204" pitchFamily="34" charset="0"/>
              <a:buChar char="•"/>
            </a:pPr>
            <a:endParaRPr lang="en-US" dirty="0"/>
          </a:p>
          <a:p>
            <a:pPr marL="457200" lvl="1" indent="0">
              <a:buNone/>
            </a:pPr>
            <a:endParaRPr dirty="0"/>
          </a:p>
        </p:txBody>
      </p:sp>
      <p:sp>
        <p:nvSpPr>
          <p:cNvPr id="2" name="Slide Number Placeholder 1">
            <a:extLst>
              <a:ext uri="{FF2B5EF4-FFF2-40B4-BE49-F238E27FC236}">
                <a16:creationId xmlns:a16="http://schemas.microsoft.com/office/drawing/2014/main" id="{0882F5EA-05D1-444F-80E5-9EFD57011363}"/>
              </a:ext>
            </a:extLst>
          </p:cNvPr>
          <p:cNvSpPr>
            <a:spLocks noGrp="1"/>
          </p:cNvSpPr>
          <p:nvPr>
            <p:ph type="sldNum" sz="quarter" idx="12"/>
          </p:nvPr>
        </p:nvSpPr>
        <p:spPr/>
        <p:txBody>
          <a:bodyPr/>
          <a:lstStyle/>
          <a:p>
            <a:fld id="{86CB4B4D-7CA3-9044-876B-883B54F8677D}" type="slidenum">
              <a:rPr lang="en-US" smtClean="0"/>
              <a:t>2</a:t>
            </a:fld>
            <a:endParaRPr lang="en-US"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272690" y="305586"/>
            <a:ext cx="9901213" cy="1228963"/>
          </a:xfrm>
          <a:prstGeom prst="rect">
            <a:avLst/>
          </a:prstGeom>
        </p:spPr>
        <p:txBody>
          <a:bodyPr>
            <a:normAutofit/>
          </a:bodyPr>
          <a:lstStyle>
            <a:lvl1pPr algn="ctr"/>
          </a:lstStyle>
          <a:p>
            <a:pPr algn="l"/>
            <a:r>
              <a:rPr lang="en-US" sz="4000" dirty="0"/>
              <a:t>Administrative Services Organization Considered Services</a:t>
            </a:r>
            <a:endParaRPr sz="4000" dirty="0"/>
          </a:p>
        </p:txBody>
      </p:sp>
      <p:sp>
        <p:nvSpPr>
          <p:cNvPr id="142" name="Shape 142"/>
          <p:cNvSpPr>
            <a:spLocks noGrp="1"/>
          </p:cNvSpPr>
          <p:nvPr>
            <p:ph idx="1"/>
          </p:nvPr>
        </p:nvSpPr>
        <p:spPr>
          <a:xfrm>
            <a:off x="664143" y="1628824"/>
            <a:ext cx="10200015" cy="5125062"/>
          </a:xfrm>
          <a:prstGeom prst="rect">
            <a:avLst/>
          </a:prstGeom>
        </p:spPr>
        <p:txBody>
          <a:bodyPr>
            <a:noAutofit/>
          </a:bodyPr>
          <a:lstStyle/>
          <a:p>
            <a:pPr marL="495300" lvl="1" indent="0">
              <a:buNone/>
            </a:pPr>
            <a:r>
              <a:rPr lang="en-US" sz="2400" dirty="0"/>
              <a:t>Services provided by the ASO under the waiver are being finalized. The following  administrative support services are being considered: </a:t>
            </a:r>
          </a:p>
          <a:p>
            <a:pPr lvl="2">
              <a:buFont typeface="Arial" panose="020B0604020202020204" pitchFamily="34" charset="0"/>
              <a:buChar char="•"/>
            </a:pPr>
            <a:r>
              <a:rPr lang="en-US" sz="2400" dirty="0"/>
              <a:t>Participant eligibility and enrollment; </a:t>
            </a:r>
          </a:p>
          <a:p>
            <a:pPr lvl="2">
              <a:buFont typeface="Arial" panose="020B0604020202020204" pitchFamily="34" charset="0"/>
              <a:buChar char="•"/>
            </a:pPr>
            <a:r>
              <a:rPr lang="en-US" sz="2400" dirty="0"/>
              <a:t>Utilization management;</a:t>
            </a:r>
          </a:p>
          <a:p>
            <a:pPr lvl="2">
              <a:buFont typeface="Arial" panose="020B0604020202020204" pitchFamily="34" charset="0"/>
              <a:buChar char="•"/>
            </a:pPr>
            <a:r>
              <a:rPr lang="en-US" sz="2400" dirty="0"/>
              <a:t>Provider network capacity development and support; </a:t>
            </a:r>
          </a:p>
          <a:p>
            <a:pPr lvl="2">
              <a:buFont typeface="Arial" panose="020B0604020202020204" pitchFamily="34" charset="0"/>
              <a:buChar char="•"/>
            </a:pPr>
            <a:r>
              <a:rPr lang="en-US" sz="2400" dirty="0"/>
              <a:t>Participant outreach, communication, and support;</a:t>
            </a:r>
          </a:p>
          <a:p>
            <a:pPr lvl="2">
              <a:buFont typeface="Arial" panose="020B0604020202020204" pitchFamily="34" charset="0"/>
              <a:buChar char="•"/>
            </a:pPr>
            <a:r>
              <a:rPr lang="en-US" sz="2400" dirty="0"/>
              <a:t>Quality and outcomes management;</a:t>
            </a:r>
          </a:p>
          <a:p>
            <a:pPr lvl="2">
              <a:buFont typeface="Arial" panose="020B0604020202020204" pitchFamily="34" charset="0"/>
              <a:buChar char="•"/>
            </a:pPr>
            <a:r>
              <a:rPr lang="en-US" sz="2400" dirty="0"/>
              <a:t>Data management; </a:t>
            </a:r>
          </a:p>
          <a:p>
            <a:pPr lvl="2">
              <a:buFont typeface="Arial" panose="020B0604020202020204" pitchFamily="34" charset="0"/>
              <a:buChar char="•"/>
            </a:pPr>
            <a:r>
              <a:rPr lang="en-US" sz="2400" dirty="0"/>
              <a:t>Claims processing; and </a:t>
            </a:r>
          </a:p>
          <a:p>
            <a:pPr lvl="2">
              <a:buFont typeface="Arial" panose="020B0604020202020204" pitchFamily="34" charset="0"/>
              <a:buChar char="•"/>
            </a:pPr>
            <a:r>
              <a:rPr lang="en-US" sz="2400" dirty="0"/>
              <a:t>IT system requirements </a:t>
            </a:r>
          </a:p>
          <a:p>
            <a:pPr marL="0" indent="0">
              <a:buNone/>
            </a:pPr>
            <a:endParaRPr lang="en-US" sz="2400" dirty="0"/>
          </a:p>
          <a:p>
            <a:pPr lvl="1">
              <a:buFont typeface="Arial" panose="020B0604020202020204" pitchFamily="34" charset="0"/>
              <a:buChar char="•"/>
            </a:pPr>
            <a:endParaRPr lang="en-US" sz="2400" dirty="0"/>
          </a:p>
        </p:txBody>
      </p:sp>
      <p:sp>
        <p:nvSpPr>
          <p:cNvPr id="2" name="Slide Number Placeholder 1">
            <a:extLst>
              <a:ext uri="{FF2B5EF4-FFF2-40B4-BE49-F238E27FC236}">
                <a16:creationId xmlns:a16="http://schemas.microsoft.com/office/drawing/2014/main" id="{D1C6CBBD-85FB-4958-96AB-69231D156404}"/>
              </a:ext>
            </a:extLst>
          </p:cNvPr>
          <p:cNvSpPr>
            <a:spLocks noGrp="1"/>
          </p:cNvSpPr>
          <p:nvPr>
            <p:ph type="sldNum" sz="quarter" idx="12"/>
          </p:nvPr>
        </p:nvSpPr>
        <p:spPr/>
        <p:txBody>
          <a:bodyPr/>
          <a:lstStyle/>
          <a:p>
            <a:fld id="{86CB4B4D-7CA3-9044-876B-883B54F8677D}" type="slidenum">
              <a:rPr lang="en-US" smtClean="0"/>
              <a:t>20</a:t>
            </a:fld>
            <a:endParaRPr lang="en-US" dirty="0"/>
          </a:p>
        </p:txBody>
      </p:sp>
    </p:spTree>
    <p:extLst>
      <p:ext uri="{BB962C8B-B14F-4D97-AF65-F5344CB8AC3E}">
        <p14:creationId xmlns:p14="http://schemas.microsoft.com/office/powerpoint/2010/main" val="421149292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311192" y="233866"/>
            <a:ext cx="8278245" cy="1228963"/>
          </a:xfrm>
          <a:prstGeom prst="rect">
            <a:avLst/>
          </a:prstGeom>
        </p:spPr>
        <p:txBody>
          <a:bodyPr>
            <a:normAutofit/>
          </a:bodyPr>
          <a:lstStyle>
            <a:lvl1pPr algn="ctr"/>
          </a:lstStyle>
          <a:p>
            <a:r>
              <a:rPr lang="en-US" sz="4000" dirty="0"/>
              <a:t>Administrative Services Organization </a:t>
            </a:r>
            <a:endParaRPr dirty="0"/>
          </a:p>
        </p:txBody>
      </p:sp>
      <p:sp>
        <p:nvSpPr>
          <p:cNvPr id="2" name="Slide Number Placeholder 1">
            <a:extLst>
              <a:ext uri="{FF2B5EF4-FFF2-40B4-BE49-F238E27FC236}">
                <a16:creationId xmlns:a16="http://schemas.microsoft.com/office/drawing/2014/main" id="{F91665F5-C44F-4B1B-86E2-57086DB0CBC8}"/>
              </a:ext>
            </a:extLst>
          </p:cNvPr>
          <p:cNvSpPr>
            <a:spLocks noGrp="1"/>
          </p:cNvSpPr>
          <p:nvPr>
            <p:ph type="sldNum" sz="quarter" idx="12"/>
          </p:nvPr>
        </p:nvSpPr>
        <p:spPr/>
        <p:txBody>
          <a:bodyPr/>
          <a:lstStyle/>
          <a:p>
            <a:fld id="{86CB4B4D-7CA3-9044-876B-883B54F8677D}" type="slidenum">
              <a:rPr lang="en-US" smtClean="0"/>
              <a:t>21</a:t>
            </a:fld>
            <a:endParaRPr lang="en-US" dirty="0"/>
          </a:p>
        </p:txBody>
      </p:sp>
      <p:graphicFrame>
        <p:nvGraphicFramePr>
          <p:cNvPr id="5" name="Diagram 4">
            <a:extLst>
              <a:ext uri="{FF2B5EF4-FFF2-40B4-BE49-F238E27FC236}">
                <a16:creationId xmlns:a16="http://schemas.microsoft.com/office/drawing/2014/main" id="{C771EFDF-77BB-4E3D-A63A-DBDE0A0357B7}"/>
              </a:ext>
            </a:extLst>
          </p:cNvPr>
          <p:cNvGraphicFramePr/>
          <p:nvPr>
            <p:extLst>
              <p:ext uri="{D42A27DB-BD31-4B8C-83A1-F6EECF244321}">
                <p14:modId xmlns:p14="http://schemas.microsoft.com/office/powerpoint/2010/main" val="1536286274"/>
              </p:ext>
            </p:extLst>
          </p:nvPr>
        </p:nvGraphicFramePr>
        <p:xfrm>
          <a:off x="1212783" y="719667"/>
          <a:ext cx="10141017" cy="5190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776996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318287" y="233866"/>
            <a:ext cx="8049768" cy="1228963"/>
          </a:xfrm>
          <a:prstGeom prst="rect">
            <a:avLst/>
          </a:prstGeom>
        </p:spPr>
        <p:txBody>
          <a:bodyPr>
            <a:normAutofit fontScale="90000"/>
          </a:bodyPr>
          <a:lstStyle>
            <a:lvl1pPr algn="ctr"/>
          </a:lstStyle>
          <a:p>
            <a:r>
              <a:rPr lang="en-US" dirty="0"/>
              <a:t>Stakeholder Workgroup 5 Questions  </a:t>
            </a:r>
            <a:endParaRPr dirty="0"/>
          </a:p>
        </p:txBody>
      </p:sp>
      <p:sp>
        <p:nvSpPr>
          <p:cNvPr id="142" name="Shape 142"/>
          <p:cNvSpPr>
            <a:spLocks noGrp="1"/>
          </p:cNvSpPr>
          <p:nvPr>
            <p:ph idx="1"/>
          </p:nvPr>
        </p:nvSpPr>
        <p:spPr>
          <a:xfrm>
            <a:off x="431325" y="1399584"/>
            <a:ext cx="9768690" cy="5125062"/>
          </a:xfrm>
          <a:prstGeom prst="rect">
            <a:avLst/>
          </a:prstGeom>
        </p:spPr>
        <p:txBody>
          <a:bodyPr/>
          <a:lstStyle/>
          <a:p>
            <a:pPr marL="457200" lvl="1" indent="0">
              <a:buNone/>
            </a:pPr>
            <a:r>
              <a:rPr lang="en-US" b="1" u="sng" dirty="0">
                <a:solidFill>
                  <a:srgbClr val="0070C0"/>
                </a:solidFill>
              </a:rPr>
              <a:t>ASO Key Questions:</a:t>
            </a:r>
          </a:p>
          <a:p>
            <a:pPr lvl="2">
              <a:buFont typeface="Arial" panose="020B0604020202020204" pitchFamily="34" charset="0"/>
              <a:buChar char="•"/>
            </a:pPr>
            <a:endParaRPr lang="en-US" sz="2400" dirty="0"/>
          </a:p>
          <a:p>
            <a:pPr lvl="2">
              <a:buFont typeface="Arial" panose="020B0604020202020204" pitchFamily="34" charset="0"/>
              <a:buChar char="•"/>
            </a:pPr>
            <a:r>
              <a:rPr lang="en-US" sz="2400" dirty="0"/>
              <a:t>Suggestions for administrative simplification/streamline/reduction of burden</a:t>
            </a:r>
          </a:p>
          <a:p>
            <a:pPr lvl="2">
              <a:buFont typeface="Arial" panose="020B0604020202020204" pitchFamily="34" charset="0"/>
              <a:buChar char="•"/>
            </a:pPr>
            <a:r>
              <a:rPr lang="en-US" sz="2400" dirty="0"/>
              <a:t>What potential impact will the ASO have on your organization's current operations ? </a:t>
            </a:r>
          </a:p>
          <a:p>
            <a:pPr lvl="2">
              <a:buFont typeface="Arial" panose="020B0604020202020204" pitchFamily="34" charset="0"/>
              <a:buChar char="•"/>
            </a:pPr>
            <a:r>
              <a:rPr lang="en-US" sz="2400" dirty="0"/>
              <a:t>What are your technology needs? </a:t>
            </a:r>
          </a:p>
          <a:p>
            <a:pPr lvl="2">
              <a:buFont typeface="Arial" panose="020B0604020202020204" pitchFamily="34" charset="0"/>
              <a:buChar char="•"/>
            </a:pPr>
            <a:r>
              <a:rPr lang="en-US" sz="2400" dirty="0"/>
              <a:t>Business Intelligence data needs?</a:t>
            </a:r>
          </a:p>
          <a:p>
            <a:pPr marL="548640" lvl="2" indent="0">
              <a:buNone/>
            </a:pPr>
            <a:endParaRPr sz="2400" dirty="0"/>
          </a:p>
        </p:txBody>
      </p:sp>
      <p:sp>
        <p:nvSpPr>
          <p:cNvPr id="2" name="Slide Number Placeholder 1">
            <a:extLst>
              <a:ext uri="{FF2B5EF4-FFF2-40B4-BE49-F238E27FC236}">
                <a16:creationId xmlns:a16="http://schemas.microsoft.com/office/drawing/2014/main" id="{595C8200-87C6-4AF5-B32E-694A601C0EA6}"/>
              </a:ext>
            </a:extLst>
          </p:cNvPr>
          <p:cNvSpPr>
            <a:spLocks noGrp="1"/>
          </p:cNvSpPr>
          <p:nvPr>
            <p:ph type="sldNum" sz="quarter" idx="12"/>
          </p:nvPr>
        </p:nvSpPr>
        <p:spPr/>
        <p:txBody>
          <a:bodyPr/>
          <a:lstStyle/>
          <a:p>
            <a:fld id="{86CB4B4D-7CA3-9044-876B-883B54F8677D}" type="slidenum">
              <a:rPr lang="en-US" smtClean="0"/>
              <a:t>22</a:t>
            </a:fld>
            <a:endParaRPr lang="en-US" dirty="0"/>
          </a:p>
        </p:txBody>
      </p:sp>
    </p:spTree>
    <p:extLst>
      <p:ext uri="{BB962C8B-B14F-4D97-AF65-F5344CB8AC3E}">
        <p14:creationId xmlns:p14="http://schemas.microsoft.com/office/powerpoint/2010/main" val="271656837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1069848" y="484632"/>
            <a:ext cx="9278638" cy="1014276"/>
          </a:xfrm>
          <a:prstGeom prst="rect">
            <a:avLst/>
          </a:prstGeom>
        </p:spPr>
        <p:txBody>
          <a:bodyPr>
            <a:normAutofit fontScale="90000"/>
          </a:bodyPr>
          <a:lstStyle>
            <a:lvl1pPr algn="ctr"/>
          </a:lstStyle>
          <a:p>
            <a:r>
              <a:rPr lang="en-US" dirty="0"/>
              <a:t>Other Medicaid Initiatives – </a:t>
            </a:r>
            <a:br>
              <a:rPr lang="en-US" dirty="0"/>
            </a:br>
            <a:r>
              <a:rPr lang="en-US" dirty="0"/>
              <a:t>Coming in 2018</a:t>
            </a:r>
            <a:endParaRPr dirty="0"/>
          </a:p>
        </p:txBody>
      </p:sp>
      <p:sp>
        <p:nvSpPr>
          <p:cNvPr id="6" name="Content Placeholder 5">
            <a:extLst>
              <a:ext uri="{FF2B5EF4-FFF2-40B4-BE49-F238E27FC236}">
                <a16:creationId xmlns:a16="http://schemas.microsoft.com/office/drawing/2014/main" id="{147611E1-0E5F-49D1-B0B1-66814E8B0B4E}"/>
              </a:ext>
            </a:extLst>
          </p:cNvPr>
          <p:cNvSpPr>
            <a:spLocks noGrp="1"/>
          </p:cNvSpPr>
          <p:nvPr>
            <p:ph idx="1"/>
          </p:nvPr>
        </p:nvSpPr>
        <p:spPr/>
        <p:txBody>
          <a:bodyPr/>
          <a:lstStyle/>
          <a:p>
            <a:endParaRPr lang="en-US" b="1" dirty="0"/>
          </a:p>
          <a:p>
            <a:endParaRPr lang="en-US" b="1" dirty="0"/>
          </a:p>
          <a:p>
            <a:endParaRPr lang="en-US" b="1" dirty="0"/>
          </a:p>
          <a:p>
            <a:r>
              <a:rPr lang="en-US" b="1" dirty="0"/>
              <a:t>Explanation of Benefits (EOBs) </a:t>
            </a:r>
          </a:p>
          <a:p>
            <a:pPr lvl="1"/>
            <a:r>
              <a:rPr lang="en-US" dirty="0"/>
              <a:t>Electronically distribute EOBs to Medicaid recipients for health care service.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74320" lvl="1" indent="0">
              <a:buNone/>
            </a:pPr>
            <a:endParaRPr lang="en-US" b="1"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Decision Support System</a:t>
            </a:r>
          </a:p>
          <a:p>
            <a:pPr lvl="1"/>
            <a:r>
              <a:rPr lang="en-US" dirty="0"/>
              <a:t>Turn Disconnected Data Into Actionable Information — and a Single Source of Truth. Planning to get a CMS certified solution from another state.</a:t>
            </a:r>
          </a:p>
          <a:p>
            <a:pPr marL="274320" lvl="1" indent="0">
              <a:buNone/>
            </a:pP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7EDF34E-6BF7-4A73-97F5-8A266F4CAF4C}"/>
              </a:ext>
            </a:extLst>
          </p:cNvPr>
          <p:cNvSpPr>
            <a:spLocks noGrp="1"/>
          </p:cNvSpPr>
          <p:nvPr>
            <p:ph type="sldNum" sz="quarter" idx="12"/>
          </p:nvPr>
        </p:nvSpPr>
        <p:spPr/>
        <p:txBody>
          <a:bodyPr/>
          <a:lstStyle/>
          <a:p>
            <a:fld id="{86CB4B4D-7CA3-9044-876B-883B54F8677D}" type="slidenum">
              <a:rPr lang="en-US" smtClean="0"/>
              <a:t>23</a:t>
            </a:fld>
            <a:endParaRPr lang="en-US" dirty="0"/>
          </a:p>
        </p:txBody>
      </p:sp>
      <p:sp>
        <p:nvSpPr>
          <p:cNvPr id="3" name="Rectangle 1">
            <a:extLst>
              <a:ext uri="{FF2B5EF4-FFF2-40B4-BE49-F238E27FC236}">
                <a16:creationId xmlns:a16="http://schemas.microsoft.com/office/drawing/2014/main" id="{352716F3-A07A-42D6-BB4E-375031AF4F26}"/>
              </a:ext>
            </a:extLst>
          </p:cNvPr>
          <p:cNvSpPr>
            <a:spLocks noChangeArrowheads="1"/>
          </p:cNvSpPr>
          <p:nvPr/>
        </p:nvSpPr>
        <p:spPr bwMode="auto">
          <a:xfrm>
            <a:off x="2942230" y="16190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11763197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xfrm>
            <a:off x="151998" y="221422"/>
            <a:ext cx="10515601" cy="1209822"/>
          </a:xfrm>
          <a:prstGeom prst="rect">
            <a:avLst/>
          </a:prstGeom>
        </p:spPr>
        <p:txBody>
          <a:bodyPr>
            <a:normAutofit/>
          </a:bodyPr>
          <a:lstStyle/>
          <a:p>
            <a:r>
              <a:rPr sz="4000" dirty="0"/>
              <a:t>Next Steps and Conclusion</a:t>
            </a:r>
          </a:p>
        </p:txBody>
      </p:sp>
      <p:sp>
        <p:nvSpPr>
          <p:cNvPr id="2" name="Slide Number Placeholder 1">
            <a:extLst>
              <a:ext uri="{FF2B5EF4-FFF2-40B4-BE49-F238E27FC236}">
                <a16:creationId xmlns:a16="http://schemas.microsoft.com/office/drawing/2014/main" id="{F61180A1-3EE4-405E-8E9B-E0F2377FB202}"/>
              </a:ext>
            </a:extLst>
          </p:cNvPr>
          <p:cNvSpPr>
            <a:spLocks noGrp="1"/>
          </p:cNvSpPr>
          <p:nvPr>
            <p:ph type="sldNum" sz="quarter" idx="12"/>
          </p:nvPr>
        </p:nvSpPr>
        <p:spPr/>
        <p:txBody>
          <a:bodyPr/>
          <a:lstStyle/>
          <a:p>
            <a:fld id="{86CB4B4D-7CA3-9044-876B-883B54F8677D}" type="slidenum">
              <a:rPr lang="en-US" smtClean="0"/>
              <a:t>24</a:t>
            </a:fld>
            <a:endParaRPr lang="en-US" dirty="0"/>
          </a:p>
        </p:txBody>
      </p:sp>
      <p:sp>
        <p:nvSpPr>
          <p:cNvPr id="3" name="Rectangle 2">
            <a:extLst>
              <a:ext uri="{FF2B5EF4-FFF2-40B4-BE49-F238E27FC236}">
                <a16:creationId xmlns:a16="http://schemas.microsoft.com/office/drawing/2014/main" id="{7726B9CA-54C4-4104-9209-975691F7B81E}"/>
              </a:ext>
            </a:extLst>
          </p:cNvPr>
          <p:cNvSpPr/>
          <p:nvPr/>
        </p:nvSpPr>
        <p:spPr>
          <a:xfrm>
            <a:off x="369022" y="1534549"/>
            <a:ext cx="11822978" cy="1200329"/>
          </a:xfrm>
          <a:prstGeom prst="rect">
            <a:avLst/>
          </a:prstGeom>
        </p:spPr>
        <p:txBody>
          <a:bodyPr wrap="square">
            <a:spAutoFit/>
          </a:bodyPr>
          <a:lstStyle/>
          <a:p>
            <a:r>
              <a:rPr lang="en-US" sz="2400" b="1" dirty="0">
                <a:solidFill>
                  <a:srgbClr val="0070C0"/>
                </a:solidFill>
              </a:rPr>
              <a:t>Workgroup 6</a:t>
            </a:r>
          </a:p>
          <a:p>
            <a:r>
              <a:rPr lang="en-US" sz="2400" b="1" dirty="0"/>
              <a:t>Date: TBD</a:t>
            </a:r>
          </a:p>
          <a:p>
            <a:endParaRPr lang="en-US" sz="2400" b="1" dirty="0"/>
          </a:p>
        </p:txBody>
      </p:sp>
      <p:sp>
        <p:nvSpPr>
          <p:cNvPr id="5" name="Rectangle 4">
            <a:extLst>
              <a:ext uri="{FF2B5EF4-FFF2-40B4-BE49-F238E27FC236}">
                <a16:creationId xmlns:a16="http://schemas.microsoft.com/office/drawing/2014/main" id="{A05B06FC-CEC8-4FB2-97FD-C35E68D4B21F}"/>
              </a:ext>
            </a:extLst>
          </p:cNvPr>
          <p:cNvSpPr/>
          <p:nvPr/>
        </p:nvSpPr>
        <p:spPr>
          <a:xfrm>
            <a:off x="369021" y="2734878"/>
            <a:ext cx="9544999" cy="1025922"/>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b="1" u="sng" dirty="0">
                <a:solidFill>
                  <a:srgbClr val="0070C0"/>
                </a:solidFill>
                <a:latin typeface="Arial" panose="020B0604020202020204" pitchFamily="34" charset="0"/>
                <a:ea typeface="Calibri" panose="020F0502020204030204" pitchFamily="34" charset="0"/>
              </a:rPr>
              <a:t>Data Management </a:t>
            </a:r>
            <a:r>
              <a:rPr lang="en-US" dirty="0">
                <a:latin typeface="Arial" panose="020B0604020202020204" pitchFamily="34" charset="0"/>
                <a:ea typeface="Calibri" panose="020F0502020204030204" pitchFamily="34" charset="0"/>
              </a:rPr>
              <a:t>– including the triple aim, data warehouse, data governance/data management strategy, and technical management strategy</a:t>
            </a:r>
          </a:p>
          <a:p>
            <a:pPr marL="285750" indent="-285750" algn="just">
              <a:spcAft>
                <a:spcPts val="800"/>
              </a:spcAft>
              <a:buFont typeface="Arial" panose="020B0604020202020204" pitchFamily="34" charset="0"/>
              <a:buChar char="•"/>
            </a:pPr>
            <a:r>
              <a:rPr lang="en-US" b="1" u="sng" dirty="0">
                <a:solidFill>
                  <a:srgbClr val="0070C0"/>
                </a:solidFill>
                <a:latin typeface="Arial" panose="020B0604020202020204" pitchFamily="34" charset="0"/>
                <a:ea typeface="Calibri" panose="020F0502020204030204" pitchFamily="34" charset="0"/>
              </a:rPr>
              <a:t>Interfaces</a:t>
            </a:r>
            <a:r>
              <a:rPr lang="en-US" dirty="0">
                <a:latin typeface="Arial" panose="020B0604020202020204" pitchFamily="34" charset="0"/>
                <a:ea typeface="Calibri" panose="020F0502020204030204" pitchFamily="34" charset="0"/>
              </a:rPr>
              <a:t> – existing and gaps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r>
              <a:rPr dirty="0"/>
              <a:t> Purpose</a:t>
            </a:r>
          </a:p>
        </p:txBody>
      </p:sp>
      <p:sp>
        <p:nvSpPr>
          <p:cNvPr id="130" name="Shape 130"/>
          <p:cNvSpPr>
            <a:spLocks noGrp="1"/>
          </p:cNvSpPr>
          <p:nvPr>
            <p:ph idx="1"/>
          </p:nvPr>
        </p:nvSpPr>
        <p:spPr>
          <a:xfrm>
            <a:off x="838200" y="1586752"/>
            <a:ext cx="10515600" cy="4590210"/>
          </a:xfrm>
          <a:prstGeom prst="rect">
            <a:avLst/>
          </a:prstGeom>
        </p:spPr>
        <p:txBody>
          <a:bodyPr>
            <a:normAutofit/>
          </a:bodyPr>
          <a:lstStyle/>
          <a:p>
            <a:pPr marL="685800" lvl="1" indent="-228600">
              <a:spcBef>
                <a:spcPts val="500"/>
              </a:spcBef>
              <a:defRPr sz="2400"/>
            </a:pPr>
            <a:r>
              <a:rPr dirty="0"/>
              <a:t>Development of the DHSS Health Information Infrastructure Plan</a:t>
            </a:r>
            <a:r>
              <a:rPr lang="en-US" dirty="0"/>
              <a:t> </a:t>
            </a:r>
            <a:r>
              <a:rPr dirty="0"/>
              <a:t>to transform the health care system in Alaska by providing:</a:t>
            </a:r>
          </a:p>
          <a:p>
            <a:pPr marL="1143000" lvl="2" indent="-228600">
              <a:spcBef>
                <a:spcPts val="500"/>
              </a:spcBef>
              <a:defRPr sz="2000"/>
            </a:pPr>
            <a:r>
              <a:rPr dirty="0"/>
              <a:t>The data required by health care providers for care coordination and quality improvement</a:t>
            </a:r>
          </a:p>
          <a:p>
            <a:pPr marL="1143000" lvl="2" indent="-228600">
              <a:spcBef>
                <a:spcPts val="500"/>
              </a:spcBef>
              <a:defRPr sz="2000"/>
            </a:pPr>
            <a:r>
              <a:rPr dirty="0"/>
              <a:t>The information support required by DHSS and health care providers to enable development and implementation of Senate Bill</a:t>
            </a:r>
            <a:r>
              <a:rPr lang="en-US" dirty="0"/>
              <a:t> </a:t>
            </a:r>
            <a:r>
              <a:rPr dirty="0"/>
              <a:t>74 – Medicaid Redesign </a:t>
            </a:r>
            <a:r>
              <a:rPr lang="en-US" dirty="0"/>
              <a:t>I</a:t>
            </a:r>
            <a:r>
              <a:rPr dirty="0"/>
              <a:t>nitiatives</a:t>
            </a:r>
          </a:p>
          <a:p>
            <a:pPr marL="685800" lvl="1" indent="-228600">
              <a:spcBef>
                <a:spcPts val="500"/>
              </a:spcBef>
              <a:defRPr sz="2400"/>
            </a:pPr>
            <a:r>
              <a:rPr lang="en-US" dirty="0"/>
              <a:t>Development of the Health Information Infrastructure Plan includes </a:t>
            </a:r>
            <a:r>
              <a:rPr lang="en-US" b="1" dirty="0"/>
              <a:t>six</a:t>
            </a:r>
            <a:r>
              <a:rPr lang="en-US" dirty="0"/>
              <a:t> stakeholder work group sessions to determine areas of necessary infrastructure improvement and to capture use cases for the implementation</a:t>
            </a:r>
          </a:p>
        </p:txBody>
      </p:sp>
      <p:sp>
        <p:nvSpPr>
          <p:cNvPr id="2" name="Slide Number Placeholder 1">
            <a:extLst>
              <a:ext uri="{FF2B5EF4-FFF2-40B4-BE49-F238E27FC236}">
                <a16:creationId xmlns:a16="http://schemas.microsoft.com/office/drawing/2014/main" id="{05DE5F9D-28B6-44FD-8574-61146B00B6DA}"/>
              </a:ext>
            </a:extLst>
          </p:cNvPr>
          <p:cNvSpPr>
            <a:spLocks noGrp="1"/>
          </p:cNvSpPr>
          <p:nvPr>
            <p:ph type="sldNum" sz="quarter" idx="12"/>
          </p:nvPr>
        </p:nvSpPr>
        <p:spPr/>
        <p:txBody>
          <a:bodyPr/>
          <a:lstStyle/>
          <a:p>
            <a:fld id="{86CB4B4D-7CA3-9044-876B-883B54F8677D}" type="slidenum">
              <a:rPr lang="en-US" smtClean="0"/>
              <a:t>3</a:t>
            </a:fld>
            <a:endParaRPr lang="en-US"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r>
              <a:rPr dirty="0"/>
              <a:t>Measures of success of the Plan</a:t>
            </a:r>
          </a:p>
        </p:txBody>
      </p:sp>
      <p:sp>
        <p:nvSpPr>
          <p:cNvPr id="134" name="Shape 134"/>
          <p:cNvSpPr>
            <a:spLocks noGrp="1"/>
          </p:cNvSpPr>
          <p:nvPr>
            <p:ph idx="1"/>
          </p:nvPr>
        </p:nvSpPr>
        <p:spPr>
          <a:xfrm>
            <a:off x="838200" y="1586752"/>
            <a:ext cx="10515600" cy="4590210"/>
          </a:xfrm>
          <a:prstGeom prst="rect">
            <a:avLst/>
          </a:prstGeom>
        </p:spPr>
        <p:txBody>
          <a:bodyPr/>
          <a:lstStyle/>
          <a:p>
            <a:pPr marL="685800" lvl="1" indent="-228600">
              <a:spcBef>
                <a:spcPts val="500"/>
              </a:spcBef>
              <a:defRPr sz="2400"/>
            </a:pPr>
            <a:endParaRPr dirty="0"/>
          </a:p>
          <a:p>
            <a:pPr marL="685800" lvl="1" indent="-228600">
              <a:spcBef>
                <a:spcPts val="500"/>
              </a:spcBef>
              <a:defRPr sz="2400"/>
            </a:pPr>
            <a:r>
              <a:rPr dirty="0"/>
              <a:t>Measurable health infrastructure outcomes based on SB 74</a:t>
            </a:r>
          </a:p>
          <a:p>
            <a:pPr marL="685800" lvl="1" indent="-228600">
              <a:spcBef>
                <a:spcPts val="500"/>
              </a:spcBef>
              <a:defRPr sz="2400"/>
            </a:pPr>
            <a:r>
              <a:rPr dirty="0"/>
              <a:t>Alignment of state technology standards and identified critical areas where standards are needed</a:t>
            </a:r>
          </a:p>
          <a:p>
            <a:pPr marL="685800" lvl="1" indent="-228600">
              <a:spcBef>
                <a:spcPts val="500"/>
              </a:spcBef>
              <a:defRPr sz="2400"/>
            </a:pPr>
            <a:r>
              <a:rPr dirty="0"/>
              <a:t>Leveraging of existing and emerging technologies with a resultant HIPAA compliant framework</a:t>
            </a:r>
          </a:p>
          <a:p>
            <a:pPr marL="685800" lvl="1" indent="-228600">
              <a:spcBef>
                <a:spcPts val="500"/>
              </a:spcBef>
              <a:defRPr sz="2400"/>
            </a:pPr>
            <a:r>
              <a:rPr dirty="0"/>
              <a:t>Recommend a streamlined approach to a complex technology environment</a:t>
            </a:r>
          </a:p>
          <a:p>
            <a:pPr marL="685800" lvl="1" indent="-228600">
              <a:spcBef>
                <a:spcPts val="500"/>
              </a:spcBef>
              <a:defRPr sz="2400"/>
            </a:pPr>
            <a:r>
              <a:rPr dirty="0"/>
              <a:t>Methods to measure compliance with the plan developed</a:t>
            </a:r>
          </a:p>
          <a:p>
            <a:pPr marL="685800" lvl="1" indent="-228600">
              <a:spcBef>
                <a:spcPts val="500"/>
              </a:spcBef>
              <a:defRPr sz="2400"/>
            </a:pPr>
            <a:r>
              <a:rPr dirty="0"/>
              <a:t>The plan is implemented with a phased and scalable approach </a:t>
            </a:r>
            <a:endParaRPr lang="en-US" dirty="0"/>
          </a:p>
        </p:txBody>
      </p:sp>
      <p:sp>
        <p:nvSpPr>
          <p:cNvPr id="2" name="Slide Number Placeholder 1">
            <a:extLst>
              <a:ext uri="{FF2B5EF4-FFF2-40B4-BE49-F238E27FC236}">
                <a16:creationId xmlns:a16="http://schemas.microsoft.com/office/drawing/2014/main" id="{7898C23B-2B12-4C7A-80F3-26EABDFE313A}"/>
              </a:ext>
            </a:extLst>
          </p:cNvPr>
          <p:cNvSpPr>
            <a:spLocks noGrp="1"/>
          </p:cNvSpPr>
          <p:nvPr>
            <p:ph type="sldNum" sz="quarter" idx="12"/>
          </p:nvPr>
        </p:nvSpPr>
        <p:spPr/>
        <p:txBody>
          <a:bodyPr/>
          <a:lstStyle/>
          <a:p>
            <a:fld id="{86CB4B4D-7CA3-9044-876B-883B54F8677D}" type="slidenum">
              <a:rPr lang="en-US" smtClean="0"/>
              <a:t>4</a:t>
            </a:fld>
            <a:endParaRPr 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4.png"/>
          <p:cNvPicPr>
            <a:picLocks noChangeAspect="1"/>
          </p:cNvPicPr>
          <p:nvPr/>
        </p:nvPicPr>
        <p:blipFill>
          <a:blip r:embed="rId2">
            <a:extLst/>
          </a:blip>
          <a:stretch>
            <a:fillRect/>
          </a:stretch>
        </p:blipFill>
        <p:spPr>
          <a:xfrm>
            <a:off x="151998" y="55524"/>
            <a:ext cx="12095197" cy="6738038"/>
          </a:xfrm>
          <a:prstGeom prst="rect">
            <a:avLst/>
          </a:prstGeom>
          <a:ln w="12700">
            <a:miter lim="400000"/>
          </a:ln>
        </p:spPr>
      </p:pic>
      <p:sp>
        <p:nvSpPr>
          <p:cNvPr id="2" name="Slide Number Placeholder 1">
            <a:extLst>
              <a:ext uri="{FF2B5EF4-FFF2-40B4-BE49-F238E27FC236}">
                <a16:creationId xmlns:a16="http://schemas.microsoft.com/office/drawing/2014/main" id="{A29BC0A1-3CB2-4590-8FE1-A25868E66647}"/>
              </a:ext>
            </a:extLst>
          </p:cNvPr>
          <p:cNvSpPr>
            <a:spLocks noGrp="1"/>
          </p:cNvSpPr>
          <p:nvPr>
            <p:ph type="sldNum" sz="quarter" idx="12"/>
          </p:nvPr>
        </p:nvSpPr>
        <p:spPr/>
        <p:txBody>
          <a:bodyPr/>
          <a:lstStyle/>
          <a:p>
            <a:fld id="{86CB4B4D-7CA3-9044-876B-883B54F8677D}" type="slidenum">
              <a:rPr lang="en-US" smtClean="0"/>
              <a:t>5</a:t>
            </a:fld>
            <a:endParaRPr lang="en-US" dirty="0"/>
          </a:p>
        </p:txBody>
      </p:sp>
      <p:pic>
        <p:nvPicPr>
          <p:cNvPr id="5" name="Picture 2" descr="https://pbs.twimg.com/profile_images/2962111137/7c478cf946712f56c0cb1b55e62a8cd4_400x400.jpeg">
            <a:extLst>
              <a:ext uri="{FF2B5EF4-FFF2-40B4-BE49-F238E27FC236}">
                <a16:creationId xmlns:a16="http://schemas.microsoft.com/office/drawing/2014/main" id="{0361D7CF-569F-4A70-A6F6-F6D8A45C4A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599" y="162147"/>
            <a:ext cx="1372402" cy="137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3874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0F52CF-A523-4753-91A6-0AF8A570A282}"/>
              </a:ext>
            </a:extLst>
          </p:cNvPr>
          <p:cNvSpPr>
            <a:spLocks noGrp="1"/>
          </p:cNvSpPr>
          <p:nvPr>
            <p:ph type="title"/>
          </p:nvPr>
        </p:nvSpPr>
        <p:spPr/>
        <p:txBody>
          <a:bodyPr/>
          <a:lstStyle/>
          <a:p>
            <a:r>
              <a:rPr lang="en-US" dirty="0"/>
              <a:t>Sessions - Timeline</a:t>
            </a:r>
          </a:p>
        </p:txBody>
      </p:sp>
      <p:graphicFrame>
        <p:nvGraphicFramePr>
          <p:cNvPr id="5" name="Content Placeholder 4">
            <a:extLst>
              <a:ext uri="{FF2B5EF4-FFF2-40B4-BE49-F238E27FC236}">
                <a16:creationId xmlns:a16="http://schemas.microsoft.com/office/drawing/2014/main" id="{5716624F-A1AF-4FEF-8497-662D93EB4005}"/>
              </a:ext>
            </a:extLst>
          </p:cNvPr>
          <p:cNvGraphicFramePr>
            <a:graphicFrameLocks noGrp="1"/>
          </p:cNvGraphicFramePr>
          <p:nvPr>
            <p:ph idx="1"/>
            <p:extLst>
              <p:ext uri="{D42A27DB-BD31-4B8C-83A1-F6EECF244321}">
                <p14:modId xmlns:p14="http://schemas.microsoft.com/office/powerpoint/2010/main" val="2713295710"/>
              </p:ext>
            </p:extLst>
          </p:nvPr>
        </p:nvGraphicFramePr>
        <p:xfrm>
          <a:off x="820739" y="1498599"/>
          <a:ext cx="10784164" cy="4421148"/>
        </p:xfrm>
        <a:graphic>
          <a:graphicData uri="http://schemas.openxmlformats.org/drawingml/2006/table">
            <a:tbl>
              <a:tblPr firstRow="1" bandRow="1">
                <a:tableStyleId>{F5AB1C69-6EDB-4FF4-983F-18BD219EF322}</a:tableStyleId>
              </a:tblPr>
              <a:tblGrid>
                <a:gridCol w="803554">
                  <a:extLst>
                    <a:ext uri="{9D8B030D-6E8A-4147-A177-3AD203B41FA5}">
                      <a16:colId xmlns:a16="http://schemas.microsoft.com/office/drawing/2014/main" val="2998085674"/>
                    </a:ext>
                  </a:extLst>
                </a:gridCol>
                <a:gridCol w="7376709">
                  <a:extLst>
                    <a:ext uri="{9D8B030D-6E8A-4147-A177-3AD203B41FA5}">
                      <a16:colId xmlns:a16="http://schemas.microsoft.com/office/drawing/2014/main" val="1951641012"/>
                    </a:ext>
                  </a:extLst>
                </a:gridCol>
                <a:gridCol w="2603901">
                  <a:extLst>
                    <a:ext uri="{9D8B030D-6E8A-4147-A177-3AD203B41FA5}">
                      <a16:colId xmlns:a16="http://schemas.microsoft.com/office/drawing/2014/main" val="1782846641"/>
                    </a:ext>
                  </a:extLst>
                </a:gridCol>
              </a:tblGrid>
              <a:tr h="630178">
                <a:tc>
                  <a:txBody>
                    <a:bodyPr/>
                    <a:lstStyle/>
                    <a:p>
                      <a:r>
                        <a:rPr lang="en-US" dirty="0"/>
                        <a:t>#</a:t>
                      </a:r>
                    </a:p>
                  </a:txBody>
                  <a:tcPr/>
                </a:tc>
                <a:tc>
                  <a:txBody>
                    <a:bodyPr/>
                    <a:lstStyle/>
                    <a:p>
                      <a:r>
                        <a:rPr lang="en-US" dirty="0"/>
                        <a:t>Description</a:t>
                      </a:r>
                    </a:p>
                  </a:txBody>
                  <a:tcPr/>
                </a:tc>
                <a:tc>
                  <a:txBody>
                    <a:bodyPr/>
                    <a:lstStyle/>
                    <a:p>
                      <a:r>
                        <a:rPr lang="en-US" dirty="0"/>
                        <a:t>Date </a:t>
                      </a:r>
                    </a:p>
                  </a:txBody>
                  <a:tcPr/>
                </a:tc>
                <a:extLst>
                  <a:ext uri="{0D108BD9-81ED-4DB2-BD59-A6C34878D82A}">
                    <a16:rowId xmlns:a16="http://schemas.microsoft.com/office/drawing/2014/main" val="2061339950"/>
                  </a:ext>
                </a:extLst>
              </a:tr>
              <a:tr h="630178">
                <a:tc>
                  <a:txBody>
                    <a:bodyPr/>
                    <a:lstStyle/>
                    <a:p>
                      <a:r>
                        <a:rPr lang="en-US" dirty="0"/>
                        <a:t>1</a:t>
                      </a:r>
                    </a:p>
                  </a:txBody>
                  <a:tcPr/>
                </a:tc>
                <a:tc>
                  <a:txBody>
                    <a:bodyPr/>
                    <a:lstStyle/>
                    <a:p>
                      <a:r>
                        <a:rPr lang="en-US" dirty="0"/>
                        <a:t>Claims/Pharmacy/Program Integrity</a:t>
                      </a:r>
                    </a:p>
                  </a:txBody>
                  <a:tcPr/>
                </a:tc>
                <a:tc>
                  <a:txBody>
                    <a:bodyPr/>
                    <a:lstStyle/>
                    <a:p>
                      <a:r>
                        <a:rPr lang="en-US" dirty="0"/>
                        <a:t>03/06/2017</a:t>
                      </a:r>
                    </a:p>
                  </a:txBody>
                  <a:tcPr/>
                </a:tc>
                <a:extLst>
                  <a:ext uri="{0D108BD9-81ED-4DB2-BD59-A6C34878D82A}">
                    <a16:rowId xmlns:a16="http://schemas.microsoft.com/office/drawing/2014/main" val="3432530604"/>
                  </a:ext>
                </a:extLst>
              </a:tr>
              <a:tr h="630178">
                <a:tc>
                  <a:txBody>
                    <a:bodyPr/>
                    <a:lstStyle/>
                    <a:p>
                      <a:r>
                        <a:rPr lang="en-US" dirty="0"/>
                        <a:t>2</a:t>
                      </a:r>
                    </a:p>
                  </a:txBody>
                  <a:tcPr/>
                </a:tc>
                <a:tc>
                  <a:txBody>
                    <a:bodyPr/>
                    <a:lstStyle/>
                    <a:p>
                      <a:r>
                        <a:rPr lang="en-US" dirty="0"/>
                        <a:t>Member/Provider Eligibility &amp; Management</a:t>
                      </a:r>
                    </a:p>
                  </a:txBody>
                  <a:tcPr/>
                </a:tc>
                <a:tc>
                  <a:txBody>
                    <a:bodyPr/>
                    <a:lstStyle/>
                    <a:p>
                      <a:r>
                        <a:rPr lang="en-US" dirty="0"/>
                        <a:t>05/09/2017</a:t>
                      </a:r>
                    </a:p>
                  </a:txBody>
                  <a:tcPr/>
                </a:tc>
                <a:extLst>
                  <a:ext uri="{0D108BD9-81ED-4DB2-BD59-A6C34878D82A}">
                    <a16:rowId xmlns:a16="http://schemas.microsoft.com/office/drawing/2014/main" val="2720770491"/>
                  </a:ext>
                </a:extLst>
              </a:tr>
              <a:tr h="630178">
                <a:tc>
                  <a:txBody>
                    <a:bodyPr/>
                    <a:lstStyle/>
                    <a:p>
                      <a:r>
                        <a:rPr lang="en-US" dirty="0"/>
                        <a:t>3</a:t>
                      </a:r>
                    </a:p>
                  </a:txBody>
                  <a:tcPr/>
                </a:tc>
                <a:tc>
                  <a:txBody>
                    <a:bodyPr/>
                    <a:lstStyle/>
                    <a:p>
                      <a:r>
                        <a:rPr lang="en-US" dirty="0"/>
                        <a:t>Care Management/Public Health Registry/</a:t>
                      </a:r>
                      <a:r>
                        <a:rPr lang="en-US" dirty="0" err="1"/>
                        <a:t>TeleHealth</a:t>
                      </a:r>
                      <a:endParaRPr lang="en-US" dirty="0"/>
                    </a:p>
                  </a:txBody>
                  <a:tcPr/>
                </a:tc>
                <a:tc>
                  <a:txBody>
                    <a:bodyPr/>
                    <a:lstStyle/>
                    <a:p>
                      <a:r>
                        <a:rPr lang="en-US" dirty="0"/>
                        <a:t>09/19/2017</a:t>
                      </a:r>
                    </a:p>
                  </a:txBody>
                  <a:tcPr/>
                </a:tc>
                <a:extLst>
                  <a:ext uri="{0D108BD9-81ED-4DB2-BD59-A6C34878D82A}">
                    <a16:rowId xmlns:a16="http://schemas.microsoft.com/office/drawing/2014/main" val="3785633294"/>
                  </a:ext>
                </a:extLst>
              </a:tr>
              <a:tr h="630178">
                <a:tc>
                  <a:txBody>
                    <a:bodyPr/>
                    <a:lstStyle/>
                    <a:p>
                      <a:r>
                        <a:rPr lang="en-US" dirty="0"/>
                        <a:t>4</a:t>
                      </a:r>
                    </a:p>
                  </a:txBody>
                  <a:tcPr/>
                </a:tc>
                <a:tc>
                  <a:txBody>
                    <a:bodyPr/>
                    <a:lstStyle/>
                    <a:p>
                      <a:r>
                        <a:rPr lang="en-US" dirty="0"/>
                        <a:t>HIE</a:t>
                      </a:r>
                    </a:p>
                  </a:txBody>
                  <a:tcPr/>
                </a:tc>
                <a:tc>
                  <a:txBody>
                    <a:bodyPr/>
                    <a:lstStyle/>
                    <a:p>
                      <a:r>
                        <a:rPr lang="en-US" dirty="0"/>
                        <a:t>11/14/2017</a:t>
                      </a:r>
                    </a:p>
                  </a:txBody>
                  <a:tcPr/>
                </a:tc>
                <a:extLst>
                  <a:ext uri="{0D108BD9-81ED-4DB2-BD59-A6C34878D82A}">
                    <a16:rowId xmlns:a16="http://schemas.microsoft.com/office/drawing/2014/main" val="2678895238"/>
                  </a:ext>
                </a:extLst>
              </a:tr>
              <a:tr h="630178">
                <a:tc>
                  <a:txBody>
                    <a:bodyPr/>
                    <a:lstStyle/>
                    <a:p>
                      <a:r>
                        <a:rPr lang="en-US" b="1" dirty="0"/>
                        <a:t>5</a:t>
                      </a:r>
                    </a:p>
                  </a:txBody>
                  <a:tcPr/>
                </a:tc>
                <a:tc>
                  <a:txBody>
                    <a:bodyPr/>
                    <a:lstStyle/>
                    <a:p>
                      <a:r>
                        <a:rPr lang="en-US" b="1" dirty="0"/>
                        <a:t>Coordinated Care Demonstration/ASO/Other Medicaid Redesign</a:t>
                      </a:r>
                    </a:p>
                  </a:txBody>
                  <a:tcPr/>
                </a:tc>
                <a:tc>
                  <a:txBody>
                    <a:bodyPr/>
                    <a:lstStyle/>
                    <a:p>
                      <a:r>
                        <a:rPr lang="en-US" b="1" dirty="0"/>
                        <a:t>02/13/2018</a:t>
                      </a:r>
                    </a:p>
                  </a:txBody>
                  <a:tcPr/>
                </a:tc>
                <a:extLst>
                  <a:ext uri="{0D108BD9-81ED-4DB2-BD59-A6C34878D82A}">
                    <a16:rowId xmlns:a16="http://schemas.microsoft.com/office/drawing/2014/main" val="4260544365"/>
                  </a:ext>
                </a:extLst>
              </a:tr>
              <a:tr h="630178">
                <a:tc>
                  <a:txBody>
                    <a:bodyPr/>
                    <a:lstStyle/>
                    <a:p>
                      <a:r>
                        <a:rPr lang="en-US" dirty="0"/>
                        <a:t>6</a:t>
                      </a:r>
                    </a:p>
                  </a:txBody>
                  <a:tcPr/>
                </a:tc>
                <a:tc>
                  <a:txBody>
                    <a:bodyPr/>
                    <a:lstStyle/>
                    <a:p>
                      <a:r>
                        <a:rPr lang="en-US" dirty="0"/>
                        <a:t>Data Management &amp; Interfaces</a:t>
                      </a:r>
                    </a:p>
                  </a:txBody>
                  <a:tcPr/>
                </a:tc>
                <a:tc>
                  <a:txBody>
                    <a:bodyPr/>
                    <a:lstStyle/>
                    <a:p>
                      <a:r>
                        <a:rPr lang="en-US" dirty="0"/>
                        <a:t>TBD</a:t>
                      </a:r>
                    </a:p>
                  </a:txBody>
                  <a:tcPr/>
                </a:tc>
                <a:extLst>
                  <a:ext uri="{0D108BD9-81ED-4DB2-BD59-A6C34878D82A}">
                    <a16:rowId xmlns:a16="http://schemas.microsoft.com/office/drawing/2014/main" val="3966342371"/>
                  </a:ext>
                </a:extLst>
              </a:tr>
            </a:tbl>
          </a:graphicData>
        </a:graphic>
      </p:graphicFrame>
      <p:sp>
        <p:nvSpPr>
          <p:cNvPr id="2" name="Slide Number Placeholder 1">
            <a:extLst>
              <a:ext uri="{FF2B5EF4-FFF2-40B4-BE49-F238E27FC236}">
                <a16:creationId xmlns:a16="http://schemas.microsoft.com/office/drawing/2014/main" id="{8568CF94-93AF-411A-B4A3-C6B88DF9BA27}"/>
              </a:ext>
            </a:extLst>
          </p:cNvPr>
          <p:cNvSpPr>
            <a:spLocks noGrp="1"/>
          </p:cNvSpPr>
          <p:nvPr>
            <p:ph type="sldNum" sz="quarter" idx="12"/>
          </p:nvPr>
        </p:nvSpPr>
        <p:spPr/>
        <p:txBody>
          <a:bodyPr/>
          <a:lstStyle/>
          <a:p>
            <a:fld id="{86CB4B4D-7CA3-9044-876B-883B54F8677D}" type="slidenum">
              <a:rPr lang="en-US" smtClean="0"/>
              <a:t>6</a:t>
            </a:fld>
            <a:endParaRPr lang="en-US" dirty="0"/>
          </a:p>
        </p:txBody>
      </p:sp>
    </p:spTree>
    <p:extLst>
      <p:ext uri="{BB962C8B-B14F-4D97-AF65-F5344CB8AC3E}">
        <p14:creationId xmlns:p14="http://schemas.microsoft.com/office/powerpoint/2010/main" val="46755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22FD4E-DF24-4DEF-80AB-4CE524BD06B8}"/>
              </a:ext>
            </a:extLst>
          </p:cNvPr>
          <p:cNvSpPr>
            <a:spLocks noGrp="1"/>
          </p:cNvSpPr>
          <p:nvPr>
            <p:ph type="title"/>
          </p:nvPr>
        </p:nvSpPr>
        <p:spPr/>
        <p:txBody>
          <a:bodyPr/>
          <a:lstStyle/>
          <a:p>
            <a:r>
              <a:rPr lang="en-US" dirty="0"/>
              <a:t>Common Issues/Opportunities</a:t>
            </a:r>
          </a:p>
        </p:txBody>
      </p:sp>
      <p:graphicFrame>
        <p:nvGraphicFramePr>
          <p:cNvPr id="7" name="Content Placeholder 6">
            <a:extLst>
              <a:ext uri="{FF2B5EF4-FFF2-40B4-BE49-F238E27FC236}">
                <a16:creationId xmlns:a16="http://schemas.microsoft.com/office/drawing/2014/main" id="{41AFB44C-97E5-42F3-9A66-9FAE7C4F9315}"/>
              </a:ext>
            </a:extLst>
          </p:cNvPr>
          <p:cNvGraphicFramePr>
            <a:graphicFrameLocks noGrp="1"/>
          </p:cNvGraphicFramePr>
          <p:nvPr>
            <p:ph idx="1"/>
            <p:extLst>
              <p:ext uri="{D42A27DB-BD31-4B8C-83A1-F6EECF244321}">
                <p14:modId xmlns:p14="http://schemas.microsoft.com/office/powerpoint/2010/main" val="1213477861"/>
              </p:ext>
            </p:extLst>
          </p:nvPr>
        </p:nvGraphicFramePr>
        <p:xfrm>
          <a:off x="820738" y="1498600"/>
          <a:ext cx="10810875" cy="465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C477373-AD9A-49DA-86D1-80A60D500D9B}"/>
              </a:ext>
            </a:extLst>
          </p:cNvPr>
          <p:cNvSpPr>
            <a:spLocks noGrp="1"/>
          </p:cNvSpPr>
          <p:nvPr>
            <p:ph type="sldNum" sz="quarter" idx="12"/>
          </p:nvPr>
        </p:nvSpPr>
        <p:spPr/>
        <p:txBody>
          <a:bodyPr/>
          <a:lstStyle/>
          <a:p>
            <a:fld id="{86CB4B4D-7CA3-9044-876B-883B54F8677D}" type="slidenum">
              <a:rPr lang="en-US" smtClean="0"/>
              <a:t>7</a:t>
            </a:fld>
            <a:endParaRPr lang="en-US" dirty="0"/>
          </a:p>
        </p:txBody>
      </p:sp>
    </p:spTree>
    <p:extLst>
      <p:ext uri="{BB962C8B-B14F-4D97-AF65-F5344CB8AC3E}">
        <p14:creationId xmlns:p14="http://schemas.microsoft.com/office/powerpoint/2010/main" val="134054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B242-488C-4F4A-A3E2-0E3EDD6BB41D}"/>
              </a:ext>
            </a:extLst>
          </p:cNvPr>
          <p:cNvSpPr>
            <a:spLocks noGrp="1"/>
          </p:cNvSpPr>
          <p:nvPr>
            <p:ph type="title"/>
          </p:nvPr>
        </p:nvSpPr>
        <p:spPr/>
        <p:txBody>
          <a:bodyPr/>
          <a:lstStyle/>
          <a:p>
            <a:r>
              <a:rPr lang="en-US" dirty="0"/>
              <a:t>Workgroup -1 – High Level</a:t>
            </a:r>
          </a:p>
        </p:txBody>
      </p:sp>
      <p:sp>
        <p:nvSpPr>
          <p:cNvPr id="3" name="Content Placeholder 2">
            <a:extLst>
              <a:ext uri="{FF2B5EF4-FFF2-40B4-BE49-F238E27FC236}">
                <a16:creationId xmlns:a16="http://schemas.microsoft.com/office/drawing/2014/main" id="{77CEC918-C43A-4B70-81A6-41C1739C860F}"/>
              </a:ext>
            </a:extLst>
          </p:cNvPr>
          <p:cNvSpPr>
            <a:spLocks noGrp="1"/>
          </p:cNvSpPr>
          <p:nvPr>
            <p:ph idx="1"/>
          </p:nvPr>
        </p:nvSpPr>
        <p:spPr/>
        <p:txBody>
          <a:bodyPr/>
          <a:lstStyle/>
          <a:p>
            <a:r>
              <a:rPr lang="en-US" sz="2800" dirty="0"/>
              <a:t>Too many penny claim adjustments</a:t>
            </a:r>
          </a:p>
          <a:p>
            <a:r>
              <a:rPr lang="en-US" sz="2800" dirty="0"/>
              <a:t>Lack of incentive for providers to connect to HIE</a:t>
            </a:r>
          </a:p>
          <a:p>
            <a:r>
              <a:rPr lang="en-US" sz="2800" dirty="0"/>
              <a:t>Reduction in # of Medicaid Providers</a:t>
            </a:r>
          </a:p>
          <a:p>
            <a:r>
              <a:rPr lang="en-US" sz="2800" dirty="0"/>
              <a:t>Electronic Referrals Improvement</a:t>
            </a:r>
          </a:p>
          <a:p>
            <a:r>
              <a:rPr lang="en-US" sz="2800" dirty="0"/>
              <a:t>Duplicative Data Entry</a:t>
            </a:r>
          </a:p>
          <a:p>
            <a:r>
              <a:rPr lang="en-US" sz="2800" dirty="0"/>
              <a:t>No/limited Social Determinants of Health Data</a:t>
            </a:r>
          </a:p>
          <a:p>
            <a:r>
              <a:rPr lang="en-US" sz="2800" dirty="0"/>
              <a:t>No/limited Presumptive Eligibility Automation</a:t>
            </a:r>
          </a:p>
          <a:p>
            <a:endParaRPr lang="en-US" dirty="0"/>
          </a:p>
          <a:p>
            <a:endParaRPr lang="en-US" dirty="0"/>
          </a:p>
        </p:txBody>
      </p:sp>
      <p:sp>
        <p:nvSpPr>
          <p:cNvPr id="4" name="Slide Number Placeholder 3">
            <a:extLst>
              <a:ext uri="{FF2B5EF4-FFF2-40B4-BE49-F238E27FC236}">
                <a16:creationId xmlns:a16="http://schemas.microsoft.com/office/drawing/2014/main" id="{0E09C6B9-7054-4F16-A75F-40B24790E2BB}"/>
              </a:ext>
            </a:extLst>
          </p:cNvPr>
          <p:cNvSpPr>
            <a:spLocks noGrp="1"/>
          </p:cNvSpPr>
          <p:nvPr>
            <p:ph type="sldNum" sz="quarter" idx="12"/>
          </p:nvPr>
        </p:nvSpPr>
        <p:spPr/>
        <p:txBody>
          <a:bodyPr/>
          <a:lstStyle/>
          <a:p>
            <a:fld id="{86CB4B4D-7CA3-9044-876B-883B54F8677D}" type="slidenum">
              <a:rPr lang="en-US" smtClean="0"/>
              <a:t>8</a:t>
            </a:fld>
            <a:endParaRPr lang="en-US" dirty="0"/>
          </a:p>
        </p:txBody>
      </p:sp>
    </p:spTree>
    <p:extLst>
      <p:ext uri="{BB962C8B-B14F-4D97-AF65-F5344CB8AC3E}">
        <p14:creationId xmlns:p14="http://schemas.microsoft.com/office/powerpoint/2010/main" val="92872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B242-488C-4F4A-A3E2-0E3EDD6BB41D}"/>
              </a:ext>
            </a:extLst>
          </p:cNvPr>
          <p:cNvSpPr>
            <a:spLocks noGrp="1"/>
          </p:cNvSpPr>
          <p:nvPr>
            <p:ph type="title"/>
          </p:nvPr>
        </p:nvSpPr>
        <p:spPr/>
        <p:txBody>
          <a:bodyPr/>
          <a:lstStyle/>
          <a:p>
            <a:r>
              <a:rPr lang="en-US" dirty="0"/>
              <a:t>Workgroup -2 – High Level</a:t>
            </a:r>
          </a:p>
        </p:txBody>
      </p:sp>
      <p:sp>
        <p:nvSpPr>
          <p:cNvPr id="3" name="Content Placeholder 2">
            <a:extLst>
              <a:ext uri="{FF2B5EF4-FFF2-40B4-BE49-F238E27FC236}">
                <a16:creationId xmlns:a16="http://schemas.microsoft.com/office/drawing/2014/main" id="{77CEC918-C43A-4B70-81A6-41C1739C860F}"/>
              </a:ext>
            </a:extLst>
          </p:cNvPr>
          <p:cNvSpPr>
            <a:spLocks noGrp="1"/>
          </p:cNvSpPr>
          <p:nvPr>
            <p:ph idx="1"/>
          </p:nvPr>
        </p:nvSpPr>
        <p:spPr/>
        <p:txBody>
          <a:bodyPr/>
          <a:lstStyle/>
          <a:p>
            <a:r>
              <a:rPr lang="en-US" sz="2800" dirty="0"/>
              <a:t>ARIES/EIS issues</a:t>
            </a:r>
          </a:p>
          <a:p>
            <a:r>
              <a:rPr lang="en-US" sz="2800" dirty="0"/>
              <a:t>Provider Credentialing/Enrollment issues  (Non-Medicaid)</a:t>
            </a:r>
          </a:p>
          <a:p>
            <a:r>
              <a:rPr lang="en-US" sz="2800" dirty="0"/>
              <a:t>Care Coordination</a:t>
            </a:r>
          </a:p>
          <a:p>
            <a:r>
              <a:rPr lang="en-US" sz="2800" dirty="0"/>
              <a:t>MMIS post-implementation issues</a:t>
            </a:r>
          </a:p>
          <a:p>
            <a:r>
              <a:rPr lang="en-US" sz="2800" dirty="0"/>
              <a:t>Policy/System not in alignment</a:t>
            </a:r>
          </a:p>
          <a:p>
            <a:r>
              <a:rPr lang="en-US" sz="2800" dirty="0"/>
              <a:t>Provider tools for eligibility search are lacking in functionality (name search </a:t>
            </a:r>
            <a:r>
              <a:rPr lang="en-US" sz="2800" dirty="0" err="1"/>
              <a:t>etc</a:t>
            </a:r>
            <a:r>
              <a:rPr lang="en-US" sz="2800" dirty="0"/>
              <a:t>)</a:t>
            </a:r>
          </a:p>
          <a:p>
            <a:endParaRPr lang="en-US" dirty="0"/>
          </a:p>
          <a:p>
            <a:endParaRPr lang="en-US" dirty="0"/>
          </a:p>
        </p:txBody>
      </p:sp>
      <p:sp>
        <p:nvSpPr>
          <p:cNvPr id="4" name="Slide Number Placeholder 3">
            <a:extLst>
              <a:ext uri="{FF2B5EF4-FFF2-40B4-BE49-F238E27FC236}">
                <a16:creationId xmlns:a16="http://schemas.microsoft.com/office/drawing/2014/main" id="{0E09C6B9-7054-4F16-A75F-40B24790E2BB}"/>
              </a:ext>
            </a:extLst>
          </p:cNvPr>
          <p:cNvSpPr>
            <a:spLocks noGrp="1"/>
          </p:cNvSpPr>
          <p:nvPr>
            <p:ph type="sldNum" sz="quarter" idx="12"/>
          </p:nvPr>
        </p:nvSpPr>
        <p:spPr/>
        <p:txBody>
          <a:bodyPr/>
          <a:lstStyle/>
          <a:p>
            <a:fld id="{86CB4B4D-7CA3-9044-876B-883B54F8677D}" type="slidenum">
              <a:rPr lang="en-US" smtClean="0"/>
              <a:t>9</a:t>
            </a:fld>
            <a:endParaRPr lang="en-US" dirty="0"/>
          </a:p>
        </p:txBody>
      </p:sp>
    </p:spTree>
    <p:extLst>
      <p:ext uri="{BB962C8B-B14F-4D97-AF65-F5344CB8AC3E}">
        <p14:creationId xmlns:p14="http://schemas.microsoft.com/office/powerpoint/2010/main" val="32730676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DE1D793F6A4043ADAD16A7987738E5" ma:contentTypeVersion="8" ma:contentTypeDescription="Create a new document." ma:contentTypeScope="" ma:versionID="a8dd1b86ec6bd6e99a4a41a8eaf9af3c">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E2A5968-4A07-4201-8CAA-A6AAB1EB069F}"/>
</file>

<file path=customXml/itemProps2.xml><?xml version="1.0" encoding="utf-8"?>
<ds:datastoreItem xmlns:ds="http://schemas.openxmlformats.org/officeDocument/2006/customXml" ds:itemID="{FF46AF67-FB4F-43ED-B007-AACE965F3541}"/>
</file>

<file path=customXml/itemProps3.xml><?xml version="1.0" encoding="utf-8"?>
<ds:datastoreItem xmlns:ds="http://schemas.openxmlformats.org/officeDocument/2006/customXml" ds:itemID="{B7951CC4-03E6-47D7-A6FF-F4BD1CD12F5B}"/>
</file>

<file path=docProps/app.xml><?xml version="1.0" encoding="utf-8"?>
<Properties xmlns="http://schemas.openxmlformats.org/officeDocument/2006/extended-properties" xmlns:vt="http://schemas.openxmlformats.org/officeDocument/2006/docPropsVTypes">
  <Template>TM03090434[[fn=Wood Type]]</Template>
  <TotalTime>2935</TotalTime>
  <Words>2188</Words>
  <Application>Microsoft Office PowerPoint</Application>
  <PresentationFormat>Widescreen</PresentationFormat>
  <Paragraphs>314</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Rockwell</vt:lpstr>
      <vt:lpstr>Rockwell Condensed</vt:lpstr>
      <vt:lpstr>Times New Roman</vt:lpstr>
      <vt:lpstr>Wingdings</vt:lpstr>
      <vt:lpstr>Wood Type</vt:lpstr>
      <vt:lpstr>PowerPoint Presentation</vt:lpstr>
      <vt:lpstr>Agenda</vt:lpstr>
      <vt:lpstr> Purpose</vt:lpstr>
      <vt:lpstr>Measures of success of the Plan</vt:lpstr>
      <vt:lpstr>PowerPoint Presentation</vt:lpstr>
      <vt:lpstr>Sessions - Timeline</vt:lpstr>
      <vt:lpstr>Common Issues/Opportunities</vt:lpstr>
      <vt:lpstr>Workgroup -1 – High Level</vt:lpstr>
      <vt:lpstr>Workgroup -2 – High Level</vt:lpstr>
      <vt:lpstr>Workgroup -3 – High Level</vt:lpstr>
      <vt:lpstr>Workgroup -4 – High Level</vt:lpstr>
      <vt:lpstr>HIE Prioritization and Functionality Survey Ratings</vt:lpstr>
      <vt:lpstr>Stakeholder Workgroup 5 Discussion </vt:lpstr>
      <vt:lpstr>Coordinated Care Demonstration Project Background   </vt:lpstr>
      <vt:lpstr>Coordinated Care Demonstration Project   </vt:lpstr>
      <vt:lpstr>Coordinated Care Demonstration Project   </vt:lpstr>
      <vt:lpstr>Stakeholder Workgroup 5 Questions  </vt:lpstr>
      <vt:lpstr>Administrative Services Organization Background </vt:lpstr>
      <vt:lpstr>Administrative Services Organization Requirements </vt:lpstr>
      <vt:lpstr>Administrative Services Organization Considered Services</vt:lpstr>
      <vt:lpstr>Administrative Services Organization </vt:lpstr>
      <vt:lpstr>Stakeholder Workgroup 5 Questions  </vt:lpstr>
      <vt:lpstr>Other Medicaid Initiatives –  Coming in 2018</vt:lpstr>
      <vt:lpstr>Next Steps and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HIIP workgroup 5 - PowerPoint Presentation PPTX- 2-13-18</dc:title>
  <dc:creator>Carrie Banahan</dc:creator>
  <cp:lastModifiedBy>Sandeep Kapoor</cp:lastModifiedBy>
  <cp:revision>244</cp:revision>
  <cp:lastPrinted>2018-02-08T15:49:54Z</cp:lastPrinted>
  <dcterms:modified xsi:type="dcterms:W3CDTF">2018-02-13T02:58:10Z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0x0101006ADE1D793F6A4043ADAD16A7987738E5</vt:lpwstr>
  </property>
  <property fmtid="{D5CDD505-2E9C-101B-9397-08002B2CF9AE}" pid="3" name="Order">
    <vt:r8>95300</vt:r8>
  </property>
</Properties>
</file>