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0.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9.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customXml/itemProps8.xml" ContentType="application/vnd.openxmlformats-officedocument.customXmlProperties+xml"/>
  <Override PartName="/customXml/itemProps7.xml" ContentType="application/vnd.openxmlformats-officedocument.customXmlProperties+xml"/>
  <Override PartName="/customXml/itemProps6.xml" ContentType="application/vnd.openxmlformats-officedocument.customXmlProperties+xml"/>
  <Override PartName="/customXml/itemProps1.xml" ContentType="application/vnd.openxmlformats-officedocument.customXmlProperties+xml"/>
  <Override PartName="/customXml/itemProps12.xml" ContentType="application/vnd.openxmlformats-officedocument.customXmlProperties+xml"/>
  <Override PartName="/customXml/itemProps11.xml" ContentType="application/vnd.openxmlformats-officedocument.customXmlProperties+xml"/>
  <Override PartName="/customXml/itemProps1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1"/>
  </p:sldMasterIdLst>
  <p:notesMasterIdLst>
    <p:notesMasterId r:id="rId47"/>
  </p:notesMasterIdLst>
  <p:sldIdLst>
    <p:sldId id="256" r:id="rId12"/>
    <p:sldId id="281" r:id="rId13"/>
    <p:sldId id="284" r:id="rId14"/>
    <p:sldId id="258" r:id="rId15"/>
    <p:sldId id="289" r:id="rId16"/>
    <p:sldId id="272" r:id="rId17"/>
    <p:sldId id="286" r:id="rId18"/>
    <p:sldId id="257" r:id="rId19"/>
    <p:sldId id="259" r:id="rId20"/>
    <p:sldId id="262" r:id="rId21"/>
    <p:sldId id="263" r:id="rId22"/>
    <p:sldId id="264" r:id="rId23"/>
    <p:sldId id="287" r:id="rId24"/>
    <p:sldId id="267" r:id="rId25"/>
    <p:sldId id="268" r:id="rId26"/>
    <p:sldId id="269" r:id="rId27"/>
    <p:sldId id="270" r:id="rId28"/>
    <p:sldId id="265" r:id="rId29"/>
    <p:sldId id="266" r:id="rId30"/>
    <p:sldId id="271" r:id="rId31"/>
    <p:sldId id="294" r:id="rId32"/>
    <p:sldId id="295" r:id="rId33"/>
    <p:sldId id="273" r:id="rId34"/>
    <p:sldId id="278" r:id="rId35"/>
    <p:sldId id="275" r:id="rId36"/>
    <p:sldId id="277" r:id="rId37"/>
    <p:sldId id="291" r:id="rId38"/>
    <p:sldId id="292" r:id="rId39"/>
    <p:sldId id="293" r:id="rId40"/>
    <p:sldId id="280" r:id="rId41"/>
    <p:sldId id="288" r:id="rId42"/>
    <p:sldId id="279" r:id="rId43"/>
    <p:sldId id="290" r:id="rId44"/>
    <p:sldId id="282" r:id="rId45"/>
    <p:sldId id="28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72414" autoAdjust="0"/>
  </p:normalViewPr>
  <p:slideViewPr>
    <p:cSldViewPr snapToGrid="0" snapToObjects="1">
      <p:cViewPr>
        <p:scale>
          <a:sx n="93" d="100"/>
          <a:sy n="93" d="100"/>
        </p:scale>
        <p:origin x="-12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customXml" Target="../customXml/item12.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ustomXml" Target="../customXml/item1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customXml" Target="../customXml/item1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51310-9F59-C440-B4B8-70F0A161355A}" type="datetimeFigureOut">
              <a:rPr lang="en-US" smtClean="0"/>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FCE21-B08D-C242-8BDB-E79913B1291B}" type="slidenum">
              <a:rPr lang="en-US" smtClean="0"/>
              <a:t>‹#›</a:t>
            </a:fld>
            <a:endParaRPr lang="en-US"/>
          </a:p>
        </p:txBody>
      </p:sp>
    </p:spTree>
    <p:extLst>
      <p:ext uri="{BB962C8B-B14F-4D97-AF65-F5344CB8AC3E}">
        <p14:creationId xmlns:p14="http://schemas.microsoft.com/office/powerpoint/2010/main" val="3520918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uren.kelsey@alaska.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use this slide</a:t>
            </a:r>
            <a:r>
              <a:rPr lang="en-US" baseline="0" dirty="0" smtClean="0"/>
              <a:t> deck:</a:t>
            </a:r>
          </a:p>
          <a:p>
            <a:r>
              <a:rPr lang="en-US" baseline="0" dirty="0" smtClean="0"/>
              <a:t>-- Alter slides where appropriate to insert the name of the town/locality where the presentation is given</a:t>
            </a:r>
          </a:p>
          <a:p>
            <a:r>
              <a:rPr lang="en-US" baseline="0" dirty="0" smtClean="0"/>
              <a:t>-- Use local data, if possible</a:t>
            </a:r>
          </a:p>
          <a:p>
            <a:r>
              <a:rPr lang="en-US" baseline="0" dirty="0" smtClean="0"/>
              <a:t>-- You do not have to use all the slides.</a:t>
            </a:r>
          </a:p>
          <a:p>
            <a:r>
              <a:rPr lang="en-US" baseline="0" dirty="0" smtClean="0"/>
              <a:t>For questions about this slide deck contact:</a:t>
            </a:r>
          </a:p>
          <a:p>
            <a:r>
              <a:rPr lang="en-US" sz="1200" b="1" kern="1200" dirty="0" smtClean="0">
                <a:solidFill>
                  <a:schemeClr val="tx1"/>
                </a:solidFill>
                <a:effectLst/>
                <a:latin typeface="+mn-lt"/>
                <a:ea typeface="+mn-ea"/>
                <a:cs typeface="+mn-cs"/>
              </a:rPr>
              <a:t>Lauren Kelsey, MPH</a:t>
            </a:r>
          </a:p>
          <a:p>
            <a:r>
              <a:rPr lang="en-US" sz="1200" kern="1200" dirty="0" smtClean="0">
                <a:solidFill>
                  <a:schemeClr val="tx1"/>
                </a:solidFill>
                <a:effectLst/>
                <a:latin typeface="+mn-lt"/>
                <a:ea typeface="+mn-ea"/>
                <a:cs typeface="+mn-cs"/>
              </a:rPr>
              <a:t>School Grants Manager</a:t>
            </a:r>
          </a:p>
          <a:p>
            <a:r>
              <a:rPr lang="en-US" sz="1200" kern="1200" dirty="0" smtClean="0">
                <a:solidFill>
                  <a:schemeClr val="tx1"/>
                </a:solidFill>
                <a:effectLst/>
                <a:latin typeface="+mn-lt"/>
                <a:ea typeface="+mn-ea"/>
                <a:cs typeface="+mn-cs"/>
              </a:rPr>
              <a:t>State of Alaska Obesity Prevention and Control Program</a:t>
            </a:r>
          </a:p>
          <a:p>
            <a:r>
              <a:rPr lang="en-US" sz="1200" kern="1200" dirty="0" smtClean="0">
                <a:solidFill>
                  <a:schemeClr val="tx1"/>
                </a:solidFill>
                <a:effectLst/>
                <a:latin typeface="+mn-lt"/>
                <a:ea typeface="+mn-ea"/>
                <a:cs typeface="+mn-cs"/>
              </a:rPr>
              <a:t>Phone 907-269-8165</a:t>
            </a:r>
          </a:p>
          <a:p>
            <a:r>
              <a:rPr lang="en-US" sz="1200" kern="1200" dirty="0" smtClean="0">
                <a:solidFill>
                  <a:schemeClr val="tx1"/>
                </a:solidFill>
                <a:effectLst/>
                <a:latin typeface="+mn-lt"/>
                <a:ea typeface="+mn-ea"/>
                <a:cs typeface="+mn-cs"/>
              </a:rPr>
              <a:t>Fax 907-269-5446</a:t>
            </a:r>
          </a:p>
          <a:p>
            <a:r>
              <a:rPr lang="en-US" sz="1200" kern="1200" dirty="0" smtClean="0">
                <a:solidFill>
                  <a:schemeClr val="tx1"/>
                </a:solidFill>
                <a:effectLst/>
                <a:latin typeface="+mn-lt"/>
                <a:ea typeface="+mn-ea"/>
                <a:cs typeface="+mn-cs"/>
              </a:rPr>
              <a:t>E-mail </a:t>
            </a:r>
            <a:r>
              <a:rPr lang="en-US" sz="1200" kern="1200" dirty="0" smtClean="0">
                <a:solidFill>
                  <a:schemeClr val="tx1"/>
                </a:solidFill>
                <a:effectLst/>
                <a:latin typeface="+mn-lt"/>
                <a:ea typeface="+mn-ea"/>
                <a:cs typeface="+mn-cs"/>
                <a:hlinkClick r:id="rId3"/>
              </a:rPr>
              <a:t>lauren.kelsey@alaska.gov</a:t>
            </a: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a:t>
            </a:fld>
            <a:endParaRPr lang="en-US"/>
          </a:p>
        </p:txBody>
      </p:sp>
    </p:spTree>
    <p:extLst>
      <p:ext uri="{BB962C8B-B14F-4D97-AF65-F5344CB8AC3E}">
        <p14:creationId xmlns:p14="http://schemas.microsoft.com/office/powerpoint/2010/main" val="31407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wellness policies must include physical</a:t>
            </a:r>
            <a:r>
              <a:rPr lang="en-US" baseline="0" dirty="0" smtClean="0"/>
              <a:t> activity goals.</a:t>
            </a:r>
          </a:p>
          <a:p>
            <a:endParaRPr lang="en-US" dirty="0" smtClean="0"/>
          </a:p>
          <a:p>
            <a:r>
              <a:rPr lang="en-US" dirty="0" smtClean="0"/>
              <a:t>Federal guidelines recommend that school age youth participate in 60 minutes or more</a:t>
            </a:r>
            <a:r>
              <a:rPr lang="en-US" baseline="0" dirty="0" smtClean="0"/>
              <a:t> of physical activity each day and avoid prolonged periods of inactivity.</a:t>
            </a:r>
          </a:p>
          <a:p>
            <a:endParaRPr lang="en-US" baseline="0" dirty="0" smtClean="0"/>
          </a:p>
          <a:p>
            <a:r>
              <a:rPr lang="en-US" baseline="0" dirty="0" smtClean="0"/>
              <a:t>A school’s daily PE minutes plus additional physical activity minutes should ideally be at least 60 minutes per day</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16</a:t>
            </a:fld>
            <a:endParaRPr lang="en-US"/>
          </a:p>
        </p:txBody>
      </p:sp>
    </p:spTree>
    <p:extLst>
      <p:ext uri="{BB962C8B-B14F-4D97-AF65-F5344CB8AC3E}">
        <p14:creationId xmlns:p14="http://schemas.microsoft.com/office/powerpoint/2010/main" val="180297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OPCP</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has a model annual </a:t>
            </a:r>
            <a:r>
              <a:rPr lang="en-US" sz="1200" b="0" kern="1200" baseline="0" smtClean="0">
                <a:solidFill>
                  <a:schemeClr val="tx1"/>
                </a:solidFill>
                <a:effectLst/>
                <a:latin typeface="+mn-lt"/>
                <a:ea typeface="+mn-ea"/>
                <a:cs typeface="+mn-cs"/>
              </a:rPr>
              <a:t>report checklist/template to use</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0" i="1"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17</a:t>
            </a:fld>
            <a:endParaRPr lang="en-US"/>
          </a:p>
        </p:txBody>
      </p:sp>
    </p:spTree>
    <p:extLst>
      <p:ext uri="{BB962C8B-B14F-4D97-AF65-F5344CB8AC3E}">
        <p14:creationId xmlns:p14="http://schemas.microsoft.com/office/powerpoint/2010/main" val="4142300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highlight 3 to</a:t>
            </a:r>
            <a:r>
              <a:rPr lang="en-US" baseline="0" dirty="0" smtClean="0"/>
              <a:t> 5 STRENGTHS in your district polices. Your School Wellness Team should carefully review your current policy using the preferably using the  </a:t>
            </a:r>
            <a:r>
              <a:rPr lang="en-US" baseline="0" dirty="0" err="1" smtClean="0"/>
              <a:t>WellSAT</a:t>
            </a:r>
            <a:r>
              <a:rPr lang="en-US" baseline="0" dirty="0" smtClean="0"/>
              <a:t>: Wellness School Assessment Tool (http://</a:t>
            </a:r>
            <a:r>
              <a:rPr lang="en-US" baseline="0" dirty="0" err="1" smtClean="0"/>
              <a:t>www.wellsat.org</a:t>
            </a:r>
            <a:r>
              <a:rPr lang="en-US" baseline="0" dirty="0" smtClean="0"/>
              <a:t>/) to identify strengths in your current policy. Make sure that strengths in policy highlighted here are followed </a:t>
            </a:r>
            <a:r>
              <a:rPr lang="en-US" u="sng" baseline="0" dirty="0" smtClean="0"/>
              <a:t>in practice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18</a:t>
            </a:fld>
            <a:endParaRPr lang="en-US"/>
          </a:p>
        </p:txBody>
      </p:sp>
    </p:spTree>
    <p:extLst>
      <p:ext uri="{BB962C8B-B14F-4D97-AF65-F5344CB8AC3E}">
        <p14:creationId xmlns:p14="http://schemas.microsoft.com/office/powerpoint/2010/main" val="14873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slide to list 4 to 5 policy elements that are MISSING from your current policy. Your School Wellness Team should carefully review your current policy using the preferably using the  </a:t>
            </a:r>
            <a:r>
              <a:rPr lang="en-US" baseline="0" dirty="0" err="1" smtClean="0"/>
              <a:t>WellSAT</a:t>
            </a:r>
            <a:r>
              <a:rPr lang="en-US" baseline="0" dirty="0" smtClean="0"/>
              <a:t>: Wellness School Assessment Tool (http://</a:t>
            </a:r>
            <a:r>
              <a:rPr lang="en-US" baseline="0" dirty="0" err="1" smtClean="0"/>
              <a:t>www.wellsat.org</a:t>
            </a:r>
            <a:r>
              <a:rPr lang="en-US" baseline="0" dirty="0" smtClean="0"/>
              <a:t>/) to weaknesses in current policy. Select priorities for improvement based on the following criteria. </a:t>
            </a:r>
          </a:p>
          <a:p>
            <a:endParaRPr lang="en-US" baseline="0" dirty="0" smtClean="0"/>
          </a:p>
          <a:p>
            <a:r>
              <a:rPr lang="en-US" baseline="0" dirty="0" smtClean="0"/>
              <a:t>Elements such as nutrition standards or annual reporting that are </a:t>
            </a:r>
            <a:r>
              <a:rPr lang="en-US" u="sng" baseline="0" dirty="0" smtClean="0"/>
              <a:t>federal</a:t>
            </a:r>
            <a:r>
              <a:rPr lang="en-US" baseline="0" dirty="0" smtClean="0"/>
              <a:t> requirements. These should be addressed first. The next level of priority should be driven by community input – first from the School Wellness Team through answering the question – “what are the most important things we can change in the policy to help our students be </a:t>
            </a:r>
            <a:r>
              <a:rPr lang="en-US" baseline="0" dirty="0" err="1" smtClean="0"/>
              <a:t>healitier</a:t>
            </a:r>
            <a:r>
              <a:rPr lang="en-US" baseline="0" dirty="0" smtClean="0"/>
              <a:t>?” </a:t>
            </a:r>
          </a:p>
          <a:p>
            <a:endParaRPr lang="en-US" baseline="0" dirty="0" smtClean="0"/>
          </a:p>
          <a:p>
            <a:r>
              <a:rPr lang="en-US" baseline="0" dirty="0" smtClean="0"/>
              <a:t>Try focus on </a:t>
            </a:r>
            <a:r>
              <a:rPr lang="en-US" u="sng" baseline="0" dirty="0" smtClean="0"/>
              <a:t>five</a:t>
            </a:r>
            <a:r>
              <a:rPr lang="en-US" baseline="0" dirty="0" smtClean="0"/>
              <a:t> priorities at the most.</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19</a:t>
            </a:fld>
            <a:endParaRPr lang="en-US"/>
          </a:p>
        </p:txBody>
      </p:sp>
    </p:spTree>
    <p:extLst>
      <p:ext uri="{BB962C8B-B14F-4D97-AF65-F5344CB8AC3E}">
        <p14:creationId xmlns:p14="http://schemas.microsoft.com/office/powerpoint/2010/main" val="132631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needed) Use this slide</a:t>
            </a:r>
            <a:r>
              <a:rPr lang="en-US" baseline="0" dirty="0" smtClean="0"/>
              <a:t> to clearly outline suggested changes to district policy: This can be a bulleted list based on the Elements outlined in the Room for Improvement slide</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20</a:t>
            </a:fld>
            <a:endParaRPr lang="en-US"/>
          </a:p>
        </p:txBody>
      </p:sp>
    </p:spTree>
    <p:extLst>
      <p:ext uri="{BB962C8B-B14F-4D97-AF65-F5344CB8AC3E}">
        <p14:creationId xmlns:p14="http://schemas.microsoft.com/office/powerpoint/2010/main" val="135121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two slides can be used in place of the ‘Suggested Changes’ slide if the</a:t>
            </a:r>
            <a:r>
              <a:rPr lang="en-US" baseline="0" dirty="0" smtClean="0"/>
              <a:t> team is NOT suggesting changes to the written policy, but is providing an annual/biannual/triannual update of LWP implementation</a:t>
            </a:r>
          </a:p>
          <a:p>
            <a:endParaRPr lang="en-US" dirty="0" smtClean="0"/>
          </a:p>
          <a:p>
            <a:r>
              <a:rPr lang="en-US" dirty="0" smtClean="0"/>
              <a:t>Describe</a:t>
            </a:r>
            <a:r>
              <a:rPr lang="en-US" baseline="0" dirty="0" smtClean="0"/>
              <a:t> current goals for </a:t>
            </a:r>
            <a:r>
              <a:rPr lang="en-US" sz="1200" kern="1200" dirty="0" smtClean="0">
                <a:solidFill>
                  <a:schemeClr val="tx1"/>
                </a:solidFill>
                <a:effectLst/>
                <a:latin typeface="+mn-lt"/>
                <a:ea typeface="+mn-ea"/>
                <a:cs typeface="+mn-cs"/>
              </a:rPr>
              <a:t>current goals for 1) nutrition education, 2) nutrition promotion, 3) physical activity, and 4) other school based activities that promote student nutrition and physical activity.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Districts are encouraged to utilize the annual report</a:t>
            </a:r>
            <a:r>
              <a:rPr lang="en-US" sz="1200" kern="1200" baseline="0" dirty="0" smtClean="0">
                <a:solidFill>
                  <a:schemeClr val="tx1"/>
                </a:solidFill>
                <a:effectLst/>
                <a:latin typeface="+mn-lt"/>
                <a:ea typeface="+mn-ea"/>
                <a:cs typeface="+mn-cs"/>
              </a:rPr>
              <a:t> checklist while developing goals: http://dhss.alaska.gov/dph/Chronic/Documents/School/policy/AlaskaSchoolWellnessPolicy_AnnualReportChecklist.pdf</a:t>
            </a:r>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21</a:t>
            </a:fld>
            <a:endParaRPr lang="en-US"/>
          </a:p>
        </p:txBody>
      </p:sp>
    </p:spTree>
    <p:extLst>
      <p:ext uri="{BB962C8B-B14F-4D97-AF65-F5344CB8AC3E}">
        <p14:creationId xmlns:p14="http://schemas.microsoft.com/office/powerpoint/2010/main" val="224594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Describe progress toward meeting LWP goals/plans for future as part of annual/biannual/triannual update of LWP implementation.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Districts are encouraged to utilize the annual report</a:t>
            </a:r>
            <a:r>
              <a:rPr lang="en-US" sz="1200" kern="1200" baseline="0" smtClean="0">
                <a:solidFill>
                  <a:schemeClr val="tx1"/>
                </a:solidFill>
                <a:effectLst/>
                <a:latin typeface="+mn-lt"/>
                <a:ea typeface="+mn-ea"/>
                <a:cs typeface="+mn-cs"/>
              </a:rPr>
              <a:t> checklist while developing goals: http://dhss.alaska.gov/dph/Chronic/Documents/School/policy/AlaskaSchoolWellnessPolicy_AnnualReportChecklist.pdf</a:t>
            </a:r>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22</a:t>
            </a:fld>
            <a:endParaRPr lang="en-US"/>
          </a:p>
        </p:txBody>
      </p:sp>
    </p:spTree>
    <p:extLst>
      <p:ext uri="{BB962C8B-B14F-4D97-AF65-F5344CB8AC3E}">
        <p14:creationId xmlns:p14="http://schemas.microsoft.com/office/powerpoint/2010/main" val="394620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Ellen—Nutrition focused ones</a:t>
            </a:r>
          </a:p>
          <a:p>
            <a:endParaRPr lang="en-US" dirty="0" smtClean="0"/>
          </a:p>
          <a:p>
            <a:endParaRPr lang="en-US" baseline="0" dirty="0" smtClean="0"/>
          </a:p>
          <a:p>
            <a:r>
              <a:rPr lang="en-US" baseline="0" dirty="0" smtClean="0"/>
              <a:t>PTSA—</a:t>
            </a:r>
          </a:p>
          <a:p>
            <a:r>
              <a:rPr lang="en-US" baseline="0" dirty="0" smtClean="0"/>
              <a:t>Walking into Fred Meyer is a challenge; developing connections to do purchasing from school nutrition/distributors will be easier…</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6896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Ellen—Nutrition</a:t>
            </a:r>
            <a:r>
              <a:rPr lang="en-US" baseline="0" dirty="0" smtClean="0"/>
              <a:t> focused ones</a:t>
            </a:r>
          </a:p>
          <a:p>
            <a:endParaRPr lang="en-US" baseline="0" dirty="0"/>
          </a:p>
          <a:p>
            <a:r>
              <a:rPr lang="en-US" baseline="0" dirty="0" smtClean="0"/>
              <a:t>(plug smart snacks presentation session @ SHWI)</a:t>
            </a:r>
          </a:p>
          <a:p>
            <a:endParaRPr lang="en-US" baseline="0" dirty="0" smtClean="0"/>
          </a:p>
          <a:p>
            <a:r>
              <a:rPr lang="en-US" baseline="0" dirty="0" smtClean="0"/>
              <a:t>Have samples of Alliance venue tool, Food and Beverage Inventories.  </a:t>
            </a:r>
          </a:p>
          <a:p>
            <a:r>
              <a:rPr lang="en-US" baseline="0" dirty="0" smtClean="0"/>
              <a:t>Add screen-shot of product calculator…</a:t>
            </a:r>
          </a:p>
        </p:txBody>
      </p:sp>
      <p:sp>
        <p:nvSpPr>
          <p:cNvPr id="4" name="Slide Number Placeholder 3"/>
          <p:cNvSpPr>
            <a:spLocks noGrp="1"/>
          </p:cNvSpPr>
          <p:nvPr>
            <p:ph type="sldNum" sz="quarter" idx="10"/>
          </p:nvPr>
        </p:nvSpPr>
        <p:spPr/>
        <p:txBody>
          <a:bodyPr/>
          <a:lstStyle/>
          <a:p>
            <a:fld id="{F5DFCE21-B08D-C242-8BDB-E79913B1291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7893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5DFCE21-B08D-C242-8BDB-E79913B1291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7821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must be in compliance with all regulations associated with National School Lunch Program and Breakfast Program, Local School Wellness Policy Implementation under the Healthy, Hunger-Free Kids Act of 2010</a:t>
            </a:r>
            <a:r>
              <a:rPr lang="x-none"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by June 30, 2017.</a:t>
            </a:r>
            <a:r>
              <a:rPr lang="en-US" dirty="0" smtClean="0">
                <a:effectLst/>
              </a:rPr>
              <a:t> </a:t>
            </a:r>
            <a:r>
              <a:rPr lang="x-none" sz="1200" kern="120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5</a:t>
            </a:fld>
            <a:endParaRPr lang="en-US"/>
          </a:p>
        </p:txBody>
      </p:sp>
    </p:spTree>
    <p:extLst>
      <p:ext uri="{BB962C8B-B14F-4D97-AF65-F5344CB8AC3E}">
        <p14:creationId xmlns:p14="http://schemas.microsoft.com/office/powerpoint/2010/main" val="330187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AK GS Policy: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Superintendent or designee will designate one or more persons to be responsible for ensuring that each school within the district complies with this policy, and that school activities, including fundraisers and celebrations, are consistent with district nutrition and physical activity goals.</a:t>
            </a:r>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32</a:t>
            </a:fld>
            <a:endParaRPr lang="en-US"/>
          </a:p>
        </p:txBody>
      </p:sp>
    </p:spTree>
    <p:extLst>
      <p:ext uri="{BB962C8B-B14F-4D97-AF65-F5344CB8AC3E}">
        <p14:creationId xmlns:p14="http://schemas.microsoft.com/office/powerpoint/2010/main" val="1710423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Districts are encouraged to update policies to be in compliance ASAP.  Noting that, taking the time necessary for stakeholder input and engagement is recommended.  Policies rushed through the process without necessary vetting/feedback are less likely to be meaningfully implemented.  </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33</a:t>
            </a:fld>
            <a:endParaRPr lang="en-US"/>
          </a:p>
        </p:txBody>
      </p:sp>
    </p:spTree>
    <p:extLst>
      <p:ext uri="{BB962C8B-B14F-4D97-AF65-F5344CB8AC3E}">
        <p14:creationId xmlns:p14="http://schemas.microsoft.com/office/powerpoint/2010/main" val="106258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presenter</a:t>
            </a:r>
            <a:r>
              <a:rPr lang="en-US" baseline="0" dirty="0" smtClean="0"/>
              <a:t> name here</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34</a:t>
            </a:fld>
            <a:endParaRPr lang="en-US"/>
          </a:p>
        </p:txBody>
      </p:sp>
    </p:spTree>
    <p:extLst>
      <p:ext uri="{BB962C8B-B14F-4D97-AF65-F5344CB8AC3E}">
        <p14:creationId xmlns:p14="http://schemas.microsoft.com/office/powerpoint/2010/main" val="309981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equals</a:t>
            </a:r>
            <a:r>
              <a:rPr lang="en-US" baseline="0" dirty="0" smtClean="0"/>
              <a:t> 54 minutes per day…can be supported in the wellness policy (aka Student Nutrition and Physical Activity)</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6</a:t>
            </a:fld>
            <a:endParaRPr lang="en-US"/>
          </a:p>
        </p:txBody>
      </p:sp>
    </p:spTree>
    <p:extLst>
      <p:ext uri="{BB962C8B-B14F-4D97-AF65-F5344CB8AC3E}">
        <p14:creationId xmlns:p14="http://schemas.microsoft.com/office/powerpoint/2010/main" val="112399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your school wellness team here. Ideally, your School Wellness Team includes individuals who have credibility with various sectors of the school community. </a:t>
            </a:r>
          </a:p>
          <a:p>
            <a:r>
              <a:rPr lang="en-US" baseline="0" dirty="0" smtClean="0"/>
              <a:t>At minimum, provide the position title of the person who leads the team so people can be in contact with him/her.</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7</a:t>
            </a:fld>
            <a:endParaRPr lang="en-US"/>
          </a:p>
        </p:txBody>
      </p:sp>
    </p:spTree>
    <p:extLst>
      <p:ext uri="{BB962C8B-B14F-4D97-AF65-F5344CB8AC3E}">
        <p14:creationId xmlns:p14="http://schemas.microsoft.com/office/powerpoint/2010/main" val="26873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www.cdc.gov</a:t>
            </a:r>
            <a:r>
              <a:rPr lang="en-US" dirty="0" smtClean="0"/>
              <a:t>/</a:t>
            </a:r>
            <a:r>
              <a:rPr lang="en-US" dirty="0" err="1" smtClean="0"/>
              <a:t>HealthyYouth</a:t>
            </a:r>
            <a:r>
              <a:rPr lang="en-US" dirty="0" smtClean="0"/>
              <a:t>/</a:t>
            </a:r>
            <a:r>
              <a:rPr lang="en-US" dirty="0" err="1" smtClean="0"/>
              <a:t>health_and_academics</a:t>
            </a:r>
            <a:r>
              <a:rPr lang="en-US" dirty="0" smtClean="0"/>
              <a:t>/</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9</a:t>
            </a:fld>
            <a:endParaRPr lang="en-US"/>
          </a:p>
        </p:txBody>
      </p:sp>
    </p:spTree>
    <p:extLst>
      <p:ext uri="{BB962C8B-B14F-4D97-AF65-F5344CB8AC3E}">
        <p14:creationId xmlns:p14="http://schemas.microsoft.com/office/powerpoint/2010/main" val="139418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The</a:t>
            </a:r>
            <a:r>
              <a:rPr lang="en-US" baseline="0" dirty="0" smtClean="0"/>
              <a:t> State of Alaska Gold Standard School Wellness Policy meets all </a:t>
            </a:r>
            <a:r>
              <a:rPr lang="en-US" baseline="0" dirty="0" err="1" smtClean="0"/>
              <a:t>minumum</a:t>
            </a:r>
            <a:r>
              <a:rPr lang="en-US" baseline="0" dirty="0" smtClean="0"/>
              <a:t> federal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10</a:t>
            </a:fld>
            <a:endParaRPr lang="en-US"/>
          </a:p>
        </p:txBody>
      </p:sp>
    </p:spTree>
    <p:extLst>
      <p:ext uri="{BB962C8B-B14F-4D97-AF65-F5344CB8AC3E}">
        <p14:creationId xmlns:p14="http://schemas.microsoft.com/office/powerpoint/2010/main" val="50200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Be measured periodically on the extent to which schools are in compliance with the local wellness policy, the extent to which the local education agency’s local wellness policy compares to model local school wellness policies, and the progress made in attaining the goals of the local wellness policy.</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11</a:t>
            </a:fld>
            <a:endParaRPr lang="en-US"/>
          </a:p>
        </p:txBody>
      </p:sp>
    </p:spTree>
    <p:extLst>
      <p:ext uri="{BB962C8B-B14F-4D97-AF65-F5344CB8AC3E}">
        <p14:creationId xmlns:p14="http://schemas.microsoft.com/office/powerpoint/2010/main" val="201614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Alaska Gold Standard School Wellness Policy applies nutrition standards to all foods </a:t>
            </a:r>
            <a:r>
              <a:rPr lang="en-US" u="sng" baseline="0" dirty="0" smtClean="0"/>
              <a:t>provided</a:t>
            </a:r>
            <a:r>
              <a:rPr lang="en-US" baseline="0" dirty="0" smtClean="0"/>
              <a:t> at school during the school day and therefore applies to classroom parties and in school events. It does not apply foods brought by students for their individual consumption such as sack lunches.</a:t>
            </a:r>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14</a:t>
            </a:fld>
            <a:endParaRPr lang="en-US"/>
          </a:p>
        </p:txBody>
      </p:sp>
    </p:spTree>
    <p:extLst>
      <p:ext uri="{BB962C8B-B14F-4D97-AF65-F5344CB8AC3E}">
        <p14:creationId xmlns:p14="http://schemas.microsoft.com/office/powerpoint/2010/main" val="194439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element is not required by Healthy and Hunger Free Kids Act but is highly recommended by the Alaska Obesity Prevention and Control Program</a:t>
            </a:r>
          </a:p>
          <a:p>
            <a:endParaRPr lang="en-US" baseline="0" dirty="0" smtClean="0"/>
          </a:p>
          <a:p>
            <a:r>
              <a:rPr lang="en-US" sz="1200" b="0" i="0" u="none" strike="noStrike" kern="1200" baseline="0" dirty="0" smtClean="0">
                <a:solidFill>
                  <a:schemeClr val="tx1"/>
                </a:solidFill>
                <a:latin typeface="+mn-lt"/>
                <a:ea typeface="+mn-ea"/>
                <a:cs typeface="+mn-cs"/>
              </a:rPr>
              <a:t>The National Association for Sport and Physical Education (NASPE) recommends the following minutes of PE for the entire school year: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Elementary school:  30 minutes daily/150 minutes of physical education per week.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MS/HS school:  45 minutes daily/225 minutes of physical education per week. </a:t>
            </a:r>
            <a:endParaRPr lang="en-US" dirty="0" smtClean="0"/>
          </a:p>
          <a:p>
            <a:endParaRPr lang="en-US" dirty="0"/>
          </a:p>
        </p:txBody>
      </p:sp>
      <p:sp>
        <p:nvSpPr>
          <p:cNvPr id="4" name="Slide Number Placeholder 3"/>
          <p:cNvSpPr>
            <a:spLocks noGrp="1"/>
          </p:cNvSpPr>
          <p:nvPr>
            <p:ph type="sldNum" sz="quarter" idx="10"/>
          </p:nvPr>
        </p:nvSpPr>
        <p:spPr/>
        <p:txBody>
          <a:bodyPr/>
          <a:lstStyle/>
          <a:p>
            <a:fld id="{F5DFCE21-B08D-C242-8BDB-E79913B1291B}" type="slidenum">
              <a:rPr lang="en-US" smtClean="0"/>
              <a:t>15</a:t>
            </a:fld>
            <a:endParaRPr lang="en-US"/>
          </a:p>
        </p:txBody>
      </p:sp>
    </p:spTree>
    <p:extLst>
      <p:ext uri="{BB962C8B-B14F-4D97-AF65-F5344CB8AC3E}">
        <p14:creationId xmlns:p14="http://schemas.microsoft.com/office/powerpoint/2010/main" val="27904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E06EFB7-5E48-A74F-B8A1-8ACFD5A8FCF9}" type="datetimeFigureOut">
              <a:rPr lang="en-US" smtClean="0"/>
              <a:t>1/4/2017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rgbClr val="7F0000"/>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6EFB7-5E48-A74F-B8A1-8ACFD5A8FCF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7860A-6721-514E-A4CF-AD44751035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547860A-6721-514E-A4CF-AD44751035C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6EFB7-5E48-A74F-B8A1-8ACFD5A8FCF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06EFB7-5E48-A74F-B8A1-8ACFD5A8FCF9}"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547860A-6721-514E-A4CF-AD44751035C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rgbClr val="80000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E06EFB7-5E48-A74F-B8A1-8ACFD5A8FCF9}" type="datetimeFigureOut">
              <a:rPr lang="en-US" smtClean="0"/>
              <a:t>1/4/2017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547860A-6721-514E-A4CF-AD44751035C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rgbClr val="00BF00"/>
                </a:solidFill>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DE06EFB7-5E48-A74F-B8A1-8ACFD5A8FCF9}"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7860A-6721-514E-A4CF-AD44751035C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E06EFB7-5E48-A74F-B8A1-8ACFD5A8FCF9}" type="datetimeFigureOut">
              <a:rPr lang="en-US" smtClean="0"/>
              <a:t>1/4/2017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547860A-6721-514E-A4CF-AD44751035C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06EFB7-5E48-A74F-B8A1-8ACFD5A8FCF9}"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547860A-6721-514E-A4CF-AD44751035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06EFB7-5E48-A74F-B8A1-8ACFD5A8FCF9}"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547860A-6721-514E-A4CF-AD44751035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E06EFB7-5E48-A74F-B8A1-8ACFD5A8FCF9}" type="datetimeFigureOut">
              <a:rPr lang="en-US" smtClean="0"/>
              <a:t>1/4/2017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547860A-6721-514E-A4CF-AD44751035C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06EFB7-5E48-A74F-B8A1-8ACFD5A8FCF9}" type="datetimeFigureOut">
              <a:rPr lang="en-US" smtClean="0"/>
              <a:t>1/4/2017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E06EFB7-5E48-A74F-B8A1-8ACFD5A8FCF9}" type="datetimeFigureOut">
              <a:rPr lang="en-US" smtClean="0"/>
              <a:t>1/4/2017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547860A-6721-514E-A4CF-AD44751035C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1" latinLnBrk="0" hangingPunct="1">
        <a:spcBef>
          <a:spcPct val="0"/>
        </a:spcBef>
        <a:buNone/>
        <a:defRPr kumimoji="0" sz="3300" kern="1200">
          <a:solidFill>
            <a:srgbClr val="7F0000"/>
          </a:solidFill>
          <a:latin typeface="+mj-lt"/>
          <a:ea typeface="+mj-ea"/>
          <a:cs typeface="+mj-cs"/>
        </a:defRPr>
      </a:lvl1pPr>
    </p:titleStyle>
    <p:bodyStyle>
      <a:lvl1pPr marL="274320" indent="-274320" algn="l" rtl="0" eaLnBrk="1" latinLnBrk="0" hangingPunct="1">
        <a:spcBef>
          <a:spcPct val="20000"/>
        </a:spcBef>
        <a:buClrTx/>
        <a:buSzPct val="85000"/>
        <a:buFont typeface="Wingdings 2"/>
        <a:buChar char=""/>
        <a:defRPr kumimoji="0" sz="2700" kern="1200">
          <a:solidFill>
            <a:srgbClr val="7F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7F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rgbClr val="7F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hss.alaska.gov/dph/Chronic/Documents/Obesity/pub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healthiergeneration.org/take_action/schools/snacks_and_beverag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llen.Hackenmuller@alask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hss.alaska.gov/dph/Chronic/Pages/SchoolHealth/aswpi.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lauren.kelsey@alaska.go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Insert presenter name here, </a:t>
            </a:r>
          </a:p>
          <a:p>
            <a:r>
              <a:rPr lang="en-US" dirty="0" smtClean="0"/>
              <a:t>Affiliation</a:t>
            </a:r>
          </a:p>
          <a:p>
            <a:r>
              <a:rPr lang="en-US" dirty="0" smtClean="0"/>
              <a:t>Date</a:t>
            </a:r>
            <a:endParaRPr lang="en-US" dirty="0"/>
          </a:p>
        </p:txBody>
      </p:sp>
      <p:sp>
        <p:nvSpPr>
          <p:cNvPr id="2" name="Title 1"/>
          <p:cNvSpPr>
            <a:spLocks noGrp="1"/>
          </p:cNvSpPr>
          <p:nvPr>
            <p:ph type="ctrTitle"/>
          </p:nvPr>
        </p:nvSpPr>
        <p:spPr/>
        <p:txBody>
          <a:bodyPr>
            <a:normAutofit fontScale="90000"/>
          </a:bodyPr>
          <a:lstStyle/>
          <a:p>
            <a:r>
              <a:rPr lang="en-US" dirty="0" smtClean="0"/>
              <a:t>School Wellness Policies</a:t>
            </a:r>
            <a:br>
              <a:rPr lang="en-US" dirty="0" smtClean="0"/>
            </a:br>
            <a:r>
              <a:rPr lang="en-US" dirty="0" smtClean="0"/>
              <a:t>Creating a Healthy Future for Alaska</a:t>
            </a:r>
            <a:endParaRPr lang="en-US" dirty="0"/>
          </a:p>
        </p:txBody>
      </p:sp>
    </p:spTree>
    <p:extLst>
      <p:ext uri="{BB962C8B-B14F-4D97-AF65-F5344CB8AC3E}">
        <p14:creationId xmlns:p14="http://schemas.microsoft.com/office/powerpoint/2010/main" val="1128975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0359"/>
            <a:ext cx="8534400" cy="758952"/>
          </a:xfrm>
        </p:spPr>
        <p:txBody>
          <a:bodyPr>
            <a:normAutofit fontScale="90000"/>
          </a:bodyPr>
          <a:lstStyle/>
          <a:p>
            <a:r>
              <a:rPr lang="en-US" dirty="0">
                <a:solidFill>
                  <a:schemeClr val="tx1">
                    <a:lumMod val="50000"/>
                  </a:schemeClr>
                </a:solidFill>
              </a:rPr>
              <a:t>School Wellness Policies: Federal Requirements </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600" dirty="0">
                <a:solidFill>
                  <a:schemeClr val="accent2">
                    <a:lumMod val="50000"/>
                  </a:schemeClr>
                </a:solidFill>
              </a:rPr>
              <a:t>At a minimum, a local school wellness policy must</a:t>
            </a:r>
            <a:r>
              <a:rPr lang="en-US" sz="2600" dirty="0" smtClean="0">
                <a:solidFill>
                  <a:schemeClr val="accent2">
                    <a:lumMod val="50000"/>
                  </a:schemeClr>
                </a:solidFill>
              </a:rPr>
              <a:t>—</a:t>
            </a:r>
          </a:p>
          <a:p>
            <a:pPr marL="0" indent="0">
              <a:buNone/>
            </a:pPr>
            <a:endParaRPr lang="en-US" sz="2200" dirty="0">
              <a:solidFill>
                <a:srgbClr val="000000"/>
              </a:solidFill>
            </a:endParaRPr>
          </a:p>
          <a:p>
            <a:pPr marL="514350" lvl="0" indent="-514350">
              <a:buClr>
                <a:schemeClr val="tx2"/>
              </a:buClr>
              <a:buFont typeface="+mj-lt"/>
              <a:buAutoNum type="arabicPeriod"/>
            </a:pPr>
            <a:r>
              <a:rPr lang="en-US" sz="2600" dirty="0">
                <a:solidFill>
                  <a:schemeClr val="tx2"/>
                </a:solidFill>
              </a:rPr>
              <a:t>Include goals for nutrition promotion and education, physical activity, and other </a:t>
            </a:r>
            <a:r>
              <a:rPr lang="en-US" sz="2600" dirty="0" smtClean="0">
                <a:solidFill>
                  <a:schemeClr val="tx2"/>
                </a:solidFill>
              </a:rPr>
              <a:t>school</a:t>
            </a:r>
            <a:r>
              <a:rPr lang="en-US" sz="2600" dirty="0">
                <a:solidFill>
                  <a:schemeClr val="tx2"/>
                </a:solidFill>
              </a:rPr>
              <a:t>-based </a:t>
            </a:r>
            <a:r>
              <a:rPr lang="en-US" sz="2600" dirty="0" smtClean="0">
                <a:solidFill>
                  <a:schemeClr val="tx2"/>
                </a:solidFill>
              </a:rPr>
              <a:t>wellness activities</a:t>
            </a:r>
          </a:p>
          <a:p>
            <a:pPr marL="514350" lvl="0" indent="-514350">
              <a:buClr>
                <a:schemeClr val="tx2"/>
              </a:buClr>
              <a:buFont typeface="+mj-lt"/>
              <a:buAutoNum type="arabicPeriod"/>
            </a:pPr>
            <a:endParaRPr lang="en-US" sz="2600" dirty="0">
              <a:solidFill>
                <a:schemeClr val="tx2"/>
              </a:solidFill>
            </a:endParaRPr>
          </a:p>
          <a:p>
            <a:pPr marL="514350" lvl="0" indent="-514350">
              <a:buClr>
                <a:schemeClr val="tx2"/>
              </a:buClr>
              <a:buFont typeface="+mj-lt"/>
              <a:buAutoNum type="arabicPeriod"/>
            </a:pPr>
            <a:r>
              <a:rPr lang="en-US" sz="2600" dirty="0">
                <a:solidFill>
                  <a:schemeClr val="tx2"/>
                </a:solidFill>
              </a:rPr>
              <a:t>Include nutrition guidelines to promote student health and reduce childhood </a:t>
            </a:r>
            <a:r>
              <a:rPr lang="en-US" sz="2600" dirty="0" smtClean="0">
                <a:solidFill>
                  <a:schemeClr val="tx2"/>
                </a:solidFill>
              </a:rPr>
              <a:t>obesity</a:t>
            </a:r>
          </a:p>
          <a:p>
            <a:pPr marL="514350" lvl="0" indent="-514350">
              <a:buClr>
                <a:schemeClr val="tx2"/>
              </a:buClr>
              <a:buFont typeface="+mj-lt"/>
              <a:buAutoNum type="arabicPeriod"/>
            </a:pPr>
            <a:endParaRPr lang="en-US" sz="2600" dirty="0">
              <a:solidFill>
                <a:schemeClr val="tx2"/>
              </a:solidFill>
            </a:endParaRPr>
          </a:p>
          <a:p>
            <a:pPr marL="514350" lvl="0" indent="-514350">
              <a:buClr>
                <a:schemeClr val="tx2"/>
              </a:buClr>
              <a:buFont typeface="+mj-lt"/>
              <a:buAutoNum type="arabicPeriod"/>
            </a:pPr>
            <a:r>
              <a:rPr lang="en-US" sz="2600" dirty="0" smtClean="0">
                <a:solidFill>
                  <a:schemeClr val="tx2"/>
                </a:solidFill>
              </a:rPr>
              <a:t>Permit stakeholders (e.g., parents, students, school administrators and the general public) to </a:t>
            </a:r>
            <a:r>
              <a:rPr lang="en-US" sz="2600" dirty="0">
                <a:solidFill>
                  <a:schemeClr val="tx2"/>
                </a:solidFill>
              </a:rPr>
              <a:t>participate in the development, implementation, and review and update of the local wellness policy</a:t>
            </a:r>
          </a:p>
          <a:p>
            <a:endParaRPr lang="en-US" dirty="0"/>
          </a:p>
        </p:txBody>
      </p:sp>
    </p:spTree>
    <p:extLst>
      <p:ext uri="{BB962C8B-B14F-4D97-AF65-F5344CB8AC3E}">
        <p14:creationId xmlns:p14="http://schemas.microsoft.com/office/powerpoint/2010/main" val="188023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2900"/>
            <a:ext cx="8534400" cy="758952"/>
          </a:xfrm>
        </p:spPr>
        <p:txBody>
          <a:bodyPr>
            <a:normAutofit fontScale="90000"/>
          </a:bodyPr>
          <a:lstStyle/>
          <a:p>
            <a:r>
              <a:rPr lang="en-US" dirty="0" smtClean="0">
                <a:solidFill>
                  <a:srgbClr val="7F0000"/>
                </a:solidFill>
              </a:rPr>
              <a:t>School Wellness Policies: Federal Requirements </a:t>
            </a:r>
            <a:r>
              <a:rPr lang="en-US" sz="2700" dirty="0" smtClean="0">
                <a:solidFill>
                  <a:srgbClr val="7F0000"/>
                </a:solidFill>
              </a:rPr>
              <a:t>(continued)</a:t>
            </a:r>
            <a:endParaRPr lang="en-US" sz="2700" dirty="0">
              <a:solidFill>
                <a:srgbClr val="7F0000"/>
              </a:solidFill>
            </a:endParaRPr>
          </a:p>
        </p:txBody>
      </p:sp>
      <p:sp>
        <p:nvSpPr>
          <p:cNvPr id="3" name="Content Placeholder 2"/>
          <p:cNvSpPr>
            <a:spLocks noGrp="1"/>
          </p:cNvSpPr>
          <p:nvPr>
            <p:ph sz="quarter" idx="1"/>
          </p:nvPr>
        </p:nvSpPr>
        <p:spPr>
          <a:xfrm>
            <a:off x="457200" y="1886599"/>
            <a:ext cx="8229600" cy="4525963"/>
          </a:xfrm>
        </p:spPr>
        <p:txBody>
          <a:bodyPr>
            <a:normAutofit/>
          </a:bodyPr>
          <a:lstStyle/>
          <a:p>
            <a:pPr marL="514350" lvl="0" indent="-514350">
              <a:buClr>
                <a:schemeClr val="tx2"/>
              </a:buClr>
              <a:buFont typeface="+mj-lt"/>
              <a:buAutoNum type="arabicPeriod" startAt="4"/>
            </a:pPr>
            <a:r>
              <a:rPr lang="en-US" sz="2600" dirty="0">
                <a:solidFill>
                  <a:schemeClr val="tx2"/>
                </a:solidFill>
              </a:rPr>
              <a:t>Inform and update the public (including parents, students, and others in the community) about the content and implementation of local wellness </a:t>
            </a:r>
            <a:r>
              <a:rPr lang="en-US" sz="2600" dirty="0" smtClean="0">
                <a:solidFill>
                  <a:schemeClr val="tx2"/>
                </a:solidFill>
              </a:rPr>
              <a:t>policies</a:t>
            </a:r>
          </a:p>
          <a:p>
            <a:pPr marL="514350" lvl="0" indent="-514350">
              <a:buClr>
                <a:schemeClr val="tx2"/>
              </a:buClr>
              <a:buFont typeface="+mj-lt"/>
              <a:buAutoNum type="arabicPeriod" startAt="4"/>
            </a:pPr>
            <a:endParaRPr lang="en-US" sz="2600" dirty="0">
              <a:solidFill>
                <a:schemeClr val="tx2"/>
              </a:solidFill>
            </a:endParaRPr>
          </a:p>
          <a:p>
            <a:pPr marL="514350" lvl="0" indent="-514350">
              <a:buClr>
                <a:schemeClr val="tx2"/>
              </a:buClr>
              <a:buFont typeface="+mj-lt"/>
              <a:buAutoNum type="arabicPeriod" startAt="4"/>
            </a:pPr>
            <a:r>
              <a:rPr lang="en-US" sz="2600" dirty="0">
                <a:solidFill>
                  <a:schemeClr val="tx2"/>
                </a:solidFill>
              </a:rPr>
              <a:t>Be measured periodically </a:t>
            </a:r>
            <a:r>
              <a:rPr lang="en-US" sz="2600" dirty="0" smtClean="0">
                <a:solidFill>
                  <a:schemeClr val="tx2"/>
                </a:solidFill>
              </a:rPr>
              <a:t>with assessment results available </a:t>
            </a:r>
            <a:r>
              <a:rPr lang="en-US" sz="2600" dirty="0">
                <a:solidFill>
                  <a:schemeClr val="tx2"/>
                </a:solidFill>
              </a:rPr>
              <a:t>to the </a:t>
            </a:r>
            <a:r>
              <a:rPr lang="en-US" sz="2600" dirty="0" smtClean="0">
                <a:solidFill>
                  <a:schemeClr val="tx2"/>
                </a:solidFill>
              </a:rPr>
              <a:t>public</a:t>
            </a:r>
            <a:endParaRPr lang="en-US" sz="2600" dirty="0">
              <a:solidFill>
                <a:schemeClr val="tx2"/>
              </a:solidFill>
            </a:endParaRPr>
          </a:p>
          <a:p>
            <a:endParaRPr lang="en-US" dirty="0"/>
          </a:p>
        </p:txBody>
      </p:sp>
    </p:spTree>
    <p:extLst>
      <p:ext uri="{BB962C8B-B14F-4D97-AF65-F5344CB8AC3E}">
        <p14:creationId xmlns:p14="http://schemas.microsoft.com/office/powerpoint/2010/main" val="192371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0000"/>
                </a:solidFill>
              </a:rPr>
              <a:t>Model Policy for Alaska</a:t>
            </a:r>
            <a:endParaRPr lang="en-US" dirty="0">
              <a:solidFill>
                <a:srgbClr val="7F0000"/>
              </a:solidFill>
            </a:endParaRPr>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solidFill>
                  <a:schemeClr val="tx2"/>
                </a:solidFill>
              </a:rPr>
              <a:t>The Alaska Obesity Prevention and Control Program and the Alaska Department of Education and Early Developed worked together to craft model policy that meets all the federal requirements: </a:t>
            </a:r>
          </a:p>
          <a:p>
            <a:pPr marL="0" indent="0">
              <a:buNone/>
            </a:pPr>
            <a:r>
              <a:rPr lang="en-US" sz="2000" u="sng" dirty="0" smtClean="0">
                <a:hlinkClick r:id="rId2"/>
              </a:rPr>
              <a:t>http</a:t>
            </a:r>
            <a:r>
              <a:rPr lang="en-US" sz="2000" u="sng" dirty="0">
                <a:hlinkClick r:id="rId2"/>
              </a:rPr>
              <a:t>://dhss.alaska.gov/dph/Chronic/Documents/Obesity/pubs</a:t>
            </a:r>
            <a:r>
              <a:rPr lang="en-US" sz="2000" u="sng" dirty="0" smtClean="0">
                <a:hlinkClick r:id="rId2"/>
              </a:rPr>
              <a:t>/</a:t>
            </a:r>
            <a:endParaRPr lang="en-US" sz="2000" u="sng" dirty="0" smtClean="0"/>
          </a:p>
          <a:p>
            <a:pPr marL="0" indent="0">
              <a:buNone/>
            </a:pPr>
            <a:endParaRPr lang="en-US" sz="2000" u="sng" dirty="0"/>
          </a:p>
          <a:p>
            <a:pPr marL="0" indent="0">
              <a:buNone/>
            </a:pPr>
            <a:r>
              <a:rPr lang="en-US" dirty="0" smtClean="0">
                <a:solidFill>
                  <a:srgbClr val="252731"/>
                </a:solidFill>
              </a:rPr>
              <a:t>Similar policy is available for members of the Association of Alaska School Boards (AASB). </a:t>
            </a:r>
          </a:p>
          <a:p>
            <a:pPr marL="0" indent="0">
              <a:buNone/>
            </a:pPr>
            <a:r>
              <a:rPr lang="en-US" dirty="0" smtClean="0">
                <a:solidFill>
                  <a:srgbClr val="252731"/>
                </a:solidFill>
              </a:rPr>
              <a:t>An updated policy has been drafted including new state requirements from SB200, which will be included in the scheduled spring update for AASB</a:t>
            </a:r>
          </a:p>
        </p:txBody>
      </p:sp>
    </p:spTree>
    <p:extLst>
      <p:ext uri="{BB962C8B-B14F-4D97-AF65-F5344CB8AC3E}">
        <p14:creationId xmlns:p14="http://schemas.microsoft.com/office/powerpoint/2010/main" val="24450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3007" y="2613153"/>
            <a:ext cx="3907953" cy="3516765"/>
          </a:xfrm>
        </p:spPr>
        <p:txBody>
          <a:bodyPr/>
          <a:lstStyle/>
          <a:p>
            <a:endParaRPr lang="en-US" dirty="0"/>
          </a:p>
        </p:txBody>
      </p:sp>
      <p:sp>
        <p:nvSpPr>
          <p:cNvPr id="3" name="Title 2"/>
          <p:cNvSpPr>
            <a:spLocks noGrp="1"/>
          </p:cNvSpPr>
          <p:nvPr>
            <p:ph type="title"/>
          </p:nvPr>
        </p:nvSpPr>
        <p:spPr>
          <a:xfrm>
            <a:off x="722313" y="402020"/>
            <a:ext cx="7772400" cy="1524000"/>
          </a:xfrm>
        </p:spPr>
        <p:txBody>
          <a:bodyPr/>
          <a:lstStyle/>
          <a:p>
            <a:r>
              <a:rPr lang="en-US" dirty="0" smtClean="0"/>
              <a:t>Key Elements of </a:t>
            </a:r>
            <a:br>
              <a:rPr lang="en-US" dirty="0" smtClean="0"/>
            </a:br>
            <a:r>
              <a:rPr lang="en-US" dirty="0" smtClean="0"/>
              <a:t>School Wellness policy</a:t>
            </a:r>
            <a:endParaRPr lang="en-US" dirty="0"/>
          </a:p>
        </p:txBody>
      </p:sp>
      <p:pic>
        <p:nvPicPr>
          <p:cNvPr id="4" name="Picture 3" descr="puzzle-piec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805" y="2613153"/>
            <a:ext cx="4327952" cy="2885301"/>
          </a:xfrm>
          <a:prstGeom prst="rect">
            <a:avLst/>
          </a:prstGeom>
        </p:spPr>
      </p:pic>
    </p:spTree>
    <p:extLst>
      <p:ext uri="{BB962C8B-B14F-4D97-AF65-F5344CB8AC3E}">
        <p14:creationId xmlns:p14="http://schemas.microsoft.com/office/powerpoint/2010/main" val="3032591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116052"/>
            <a:ext cx="8534400" cy="758952"/>
          </a:xfrm>
        </p:spPr>
        <p:txBody>
          <a:bodyPr>
            <a:normAutofit/>
          </a:bodyPr>
          <a:lstStyle/>
          <a:p>
            <a:r>
              <a:rPr lang="en-US" dirty="0" smtClean="0">
                <a:solidFill>
                  <a:srgbClr val="7F0000"/>
                </a:solidFill>
              </a:rPr>
              <a:t>Key Elements: Nutrition</a:t>
            </a:r>
            <a:endParaRPr lang="en-US" dirty="0">
              <a:solidFill>
                <a:srgbClr val="7F0000"/>
              </a:solidFill>
            </a:endParaRPr>
          </a:p>
        </p:txBody>
      </p:sp>
      <p:sp>
        <p:nvSpPr>
          <p:cNvPr id="3" name="Content Placeholder 2"/>
          <p:cNvSpPr>
            <a:spLocks noGrp="1"/>
          </p:cNvSpPr>
          <p:nvPr>
            <p:ph sz="quarter" idx="1"/>
          </p:nvPr>
        </p:nvSpPr>
        <p:spPr/>
        <p:txBody>
          <a:bodyPr>
            <a:normAutofit/>
          </a:bodyPr>
          <a:lstStyle/>
          <a:p>
            <a:pPr>
              <a:buClr>
                <a:schemeClr val="tx2"/>
              </a:buClr>
            </a:pPr>
            <a:r>
              <a:rPr lang="en-US" dirty="0" smtClean="0">
                <a:solidFill>
                  <a:srgbClr val="252731"/>
                </a:solidFill>
              </a:rPr>
              <a:t>All foods sold at school, during the school day (from midnight to 30 minutes after the last class period ends) must meet nutritional guidelines for healthy foods  - this includes food and drinks sold in vending machines and at school stores</a:t>
            </a:r>
          </a:p>
          <a:p>
            <a:pPr>
              <a:buClr>
                <a:schemeClr val="tx2"/>
              </a:buClr>
            </a:pPr>
            <a:endParaRPr lang="en-US" dirty="0" smtClean="0">
              <a:solidFill>
                <a:srgbClr val="252731"/>
              </a:solidFill>
            </a:endParaRPr>
          </a:p>
          <a:p>
            <a:pPr>
              <a:buClr>
                <a:schemeClr val="tx2"/>
              </a:buClr>
            </a:pPr>
            <a:r>
              <a:rPr lang="en-US" dirty="0" smtClean="0">
                <a:solidFill>
                  <a:srgbClr val="252731"/>
                </a:solidFill>
              </a:rPr>
              <a:t>Unhealthy foods will not be advertised or “marketed” at schools </a:t>
            </a:r>
          </a:p>
          <a:p>
            <a:pPr>
              <a:buClr>
                <a:schemeClr val="tx2"/>
              </a:buClr>
            </a:pPr>
            <a:endParaRPr lang="en-US" dirty="0" smtClean="0">
              <a:solidFill>
                <a:srgbClr val="252731"/>
              </a:solidFill>
            </a:endParaRPr>
          </a:p>
          <a:p>
            <a:pPr>
              <a:buClr>
                <a:schemeClr val="tx2"/>
              </a:buClr>
            </a:pPr>
            <a:r>
              <a:rPr lang="en-US" dirty="0" smtClean="0">
                <a:solidFill>
                  <a:srgbClr val="252731"/>
                </a:solidFill>
              </a:rPr>
              <a:t>Students will receive nutrition education</a:t>
            </a:r>
          </a:p>
          <a:p>
            <a:pPr marL="0" indent="0">
              <a:buClr>
                <a:schemeClr val="tx2"/>
              </a:buClr>
              <a:buNone/>
            </a:pPr>
            <a:endParaRPr lang="en-US" dirty="0"/>
          </a:p>
        </p:txBody>
      </p:sp>
    </p:spTree>
    <p:extLst>
      <p:ext uri="{BB962C8B-B14F-4D97-AF65-F5344CB8AC3E}">
        <p14:creationId xmlns:p14="http://schemas.microsoft.com/office/powerpoint/2010/main" val="182113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9773"/>
            <a:ext cx="8534400" cy="758952"/>
          </a:xfrm>
        </p:spPr>
        <p:txBody>
          <a:bodyPr>
            <a:normAutofit/>
          </a:bodyPr>
          <a:lstStyle/>
          <a:p>
            <a:r>
              <a:rPr lang="en-US" dirty="0" smtClean="0">
                <a:solidFill>
                  <a:srgbClr val="7F0000"/>
                </a:solidFill>
              </a:rPr>
              <a:t>Key Elements: PE</a:t>
            </a:r>
            <a:endParaRPr lang="en-US" dirty="0">
              <a:solidFill>
                <a:srgbClr val="7F0000"/>
              </a:solidFill>
            </a:endParaRPr>
          </a:p>
        </p:txBody>
      </p:sp>
      <p:sp>
        <p:nvSpPr>
          <p:cNvPr id="3" name="Content Placeholder 2"/>
          <p:cNvSpPr>
            <a:spLocks noGrp="1"/>
          </p:cNvSpPr>
          <p:nvPr>
            <p:ph sz="quarter" idx="1"/>
          </p:nvPr>
        </p:nvSpPr>
        <p:spPr/>
        <p:txBody>
          <a:bodyPr/>
          <a:lstStyle/>
          <a:p>
            <a:pPr marL="0" indent="0">
              <a:buNone/>
            </a:pPr>
            <a:r>
              <a:rPr lang="en-US" dirty="0" smtClean="0">
                <a:solidFill>
                  <a:srgbClr val="252731"/>
                </a:solidFill>
              </a:rPr>
              <a:t>Schools will provide </a:t>
            </a:r>
            <a:r>
              <a:rPr lang="en-US" b="1" dirty="0" smtClean="0">
                <a:solidFill>
                  <a:srgbClr val="252731"/>
                </a:solidFill>
              </a:rPr>
              <a:t>physical education </a:t>
            </a:r>
            <a:r>
              <a:rPr lang="en-US" dirty="0" smtClean="0">
                <a:solidFill>
                  <a:srgbClr val="252731"/>
                </a:solidFill>
              </a:rPr>
              <a:t>to all elementary, middle and high school students at the following levels:</a:t>
            </a:r>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7873591"/>
              </p:ext>
            </p:extLst>
          </p:nvPr>
        </p:nvGraphicFramePr>
        <p:xfrm>
          <a:off x="1524000" y="3800257"/>
          <a:ext cx="6096000" cy="1752600"/>
        </p:xfrm>
        <a:graphic>
          <a:graphicData uri="http://schemas.openxmlformats.org/drawingml/2006/table">
            <a:tbl>
              <a:tblPr firstRow="1" bandRow="1">
                <a:tableStyleId>{10A1B5D5-9B99-4C35-A422-299274C87663}</a:tableStyleId>
              </a:tblPr>
              <a:tblGrid>
                <a:gridCol w="3048000"/>
                <a:gridCol w="3048000"/>
              </a:tblGrid>
              <a:tr h="370840">
                <a:tc>
                  <a:txBody>
                    <a:bodyPr/>
                    <a:lstStyle/>
                    <a:p>
                      <a:r>
                        <a:rPr lang="en-US" dirty="0" smtClean="0"/>
                        <a:t>Grade Level</a:t>
                      </a:r>
                      <a:endParaRPr lang="en-US" dirty="0"/>
                    </a:p>
                  </a:txBody>
                  <a:tcPr/>
                </a:tc>
                <a:tc>
                  <a:txBody>
                    <a:bodyPr/>
                    <a:lstStyle/>
                    <a:p>
                      <a:r>
                        <a:rPr lang="en-US" dirty="0" smtClean="0"/>
                        <a:t>Minutes per Week</a:t>
                      </a:r>
                      <a:endParaRPr lang="en-US" dirty="0"/>
                    </a:p>
                  </a:txBody>
                  <a:tcPr/>
                </a:tc>
              </a:tr>
              <a:tr h="370840">
                <a:tc>
                  <a:txBody>
                    <a:bodyPr/>
                    <a:lstStyle/>
                    <a:p>
                      <a:r>
                        <a:rPr lang="en-US" dirty="0" smtClean="0">
                          <a:solidFill>
                            <a:srgbClr val="7F0000"/>
                          </a:solidFill>
                        </a:rPr>
                        <a:t>Elementary School</a:t>
                      </a:r>
                      <a:endParaRPr lang="en-US" dirty="0">
                        <a:solidFill>
                          <a:srgbClr val="7F0000"/>
                        </a:solidFill>
                      </a:endParaRPr>
                    </a:p>
                  </a:txBody>
                  <a:tcPr/>
                </a:tc>
                <a:tc>
                  <a:txBody>
                    <a:bodyPr/>
                    <a:lstStyle/>
                    <a:p>
                      <a:r>
                        <a:rPr lang="en-US" dirty="0" smtClean="0">
                          <a:solidFill>
                            <a:srgbClr val="7F0000"/>
                          </a:solidFill>
                        </a:rPr>
                        <a:t>150</a:t>
                      </a:r>
                      <a:endParaRPr lang="en-US" dirty="0">
                        <a:solidFill>
                          <a:srgbClr val="7F0000"/>
                        </a:solidFill>
                      </a:endParaRPr>
                    </a:p>
                  </a:txBody>
                  <a:tcPr/>
                </a:tc>
              </a:tr>
              <a:tr h="370840">
                <a:tc>
                  <a:txBody>
                    <a:bodyPr/>
                    <a:lstStyle/>
                    <a:p>
                      <a:r>
                        <a:rPr lang="en-US" dirty="0" smtClean="0">
                          <a:solidFill>
                            <a:srgbClr val="7F0000"/>
                          </a:solidFill>
                        </a:rPr>
                        <a:t>Middle School </a:t>
                      </a:r>
                      <a:endParaRPr lang="en-US" dirty="0">
                        <a:solidFill>
                          <a:srgbClr val="7F0000"/>
                        </a:solidFill>
                      </a:endParaRPr>
                    </a:p>
                  </a:txBody>
                  <a:tcPr/>
                </a:tc>
                <a:tc>
                  <a:txBody>
                    <a:bodyPr/>
                    <a:lstStyle/>
                    <a:p>
                      <a:r>
                        <a:rPr lang="en-US" dirty="0" smtClean="0">
                          <a:solidFill>
                            <a:srgbClr val="7F0000"/>
                          </a:solidFill>
                        </a:rPr>
                        <a:t>225</a:t>
                      </a:r>
                      <a:endParaRPr lang="en-US" dirty="0">
                        <a:solidFill>
                          <a:srgbClr val="7F0000"/>
                        </a:solidFill>
                      </a:endParaRPr>
                    </a:p>
                  </a:txBody>
                  <a:tcPr/>
                </a:tc>
              </a:tr>
              <a:tr h="370840">
                <a:tc>
                  <a:txBody>
                    <a:bodyPr/>
                    <a:lstStyle/>
                    <a:p>
                      <a:r>
                        <a:rPr lang="en-US" dirty="0" smtClean="0">
                          <a:solidFill>
                            <a:srgbClr val="7F0000"/>
                          </a:solidFill>
                        </a:rPr>
                        <a:t>High School</a:t>
                      </a:r>
                      <a:endParaRPr lang="en-US" dirty="0">
                        <a:solidFill>
                          <a:srgbClr val="7F0000"/>
                        </a:solidFill>
                      </a:endParaRPr>
                    </a:p>
                  </a:txBody>
                  <a:tcPr/>
                </a:tc>
                <a:tc>
                  <a:txBody>
                    <a:bodyPr/>
                    <a:lstStyle/>
                    <a:p>
                      <a:r>
                        <a:rPr lang="en-US" dirty="0" smtClean="0">
                          <a:solidFill>
                            <a:srgbClr val="7F0000"/>
                          </a:solidFill>
                        </a:rPr>
                        <a:t>At least one year, required</a:t>
                      </a:r>
                      <a:r>
                        <a:rPr lang="en-US" baseline="0" dirty="0" smtClean="0">
                          <a:solidFill>
                            <a:srgbClr val="7F0000"/>
                          </a:solidFill>
                        </a:rPr>
                        <a:t> for all students</a:t>
                      </a:r>
                      <a:endParaRPr lang="en-US" dirty="0" smtClean="0">
                        <a:solidFill>
                          <a:srgbClr val="7F0000"/>
                        </a:solidFill>
                      </a:endParaRPr>
                    </a:p>
                  </a:txBody>
                  <a:tcPr/>
                </a:tc>
              </a:tr>
            </a:tbl>
          </a:graphicData>
        </a:graphic>
      </p:graphicFrame>
    </p:spTree>
    <p:extLst>
      <p:ext uri="{BB962C8B-B14F-4D97-AF65-F5344CB8AC3E}">
        <p14:creationId xmlns:p14="http://schemas.microsoft.com/office/powerpoint/2010/main" val="58830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70793"/>
            <a:ext cx="8534400" cy="758952"/>
          </a:xfrm>
        </p:spPr>
        <p:txBody>
          <a:bodyPr>
            <a:normAutofit/>
          </a:bodyPr>
          <a:lstStyle/>
          <a:p>
            <a:r>
              <a:rPr lang="en-US" dirty="0" smtClean="0">
                <a:solidFill>
                  <a:srgbClr val="7F0000"/>
                </a:solidFill>
              </a:rPr>
              <a:t>Key Elements: Physical Activity</a:t>
            </a:r>
            <a:endParaRPr lang="en-US" dirty="0">
              <a:solidFill>
                <a:srgbClr val="7F0000"/>
              </a:solidFill>
            </a:endParaRPr>
          </a:p>
        </p:txBody>
      </p:sp>
      <p:sp>
        <p:nvSpPr>
          <p:cNvPr id="3" name="Content Placeholder 2"/>
          <p:cNvSpPr>
            <a:spLocks noGrp="1"/>
          </p:cNvSpPr>
          <p:nvPr>
            <p:ph sz="quarter" idx="1"/>
          </p:nvPr>
        </p:nvSpPr>
        <p:spPr>
          <a:xfrm>
            <a:off x="457200" y="1676400"/>
            <a:ext cx="8229600" cy="4711257"/>
          </a:xfrm>
        </p:spPr>
        <p:txBody>
          <a:bodyPr>
            <a:normAutofit fontScale="92500"/>
          </a:bodyPr>
          <a:lstStyle/>
          <a:p>
            <a:pPr>
              <a:buClr>
                <a:schemeClr val="tx2"/>
              </a:buClr>
            </a:pPr>
            <a:r>
              <a:rPr lang="en-US" sz="2600" dirty="0">
                <a:solidFill>
                  <a:srgbClr val="252731"/>
                </a:solidFill>
              </a:rPr>
              <a:t>Elementary and middle school students </a:t>
            </a:r>
            <a:r>
              <a:rPr lang="en-US" sz="2600" dirty="0" smtClean="0">
                <a:solidFill>
                  <a:srgbClr val="252731"/>
                </a:solidFill>
              </a:rPr>
              <a:t>will </a:t>
            </a:r>
            <a:r>
              <a:rPr lang="en-US" sz="2600" dirty="0">
                <a:solidFill>
                  <a:srgbClr val="252731"/>
                </a:solidFill>
              </a:rPr>
              <a:t>be provided with at least </a:t>
            </a:r>
            <a:r>
              <a:rPr lang="en-US" sz="2600" b="1" dirty="0" smtClean="0">
                <a:solidFill>
                  <a:srgbClr val="252731"/>
                </a:solidFill>
              </a:rPr>
              <a:t>54 </a:t>
            </a:r>
            <a:r>
              <a:rPr lang="en-US" sz="2600" b="1" dirty="0">
                <a:solidFill>
                  <a:srgbClr val="252731"/>
                </a:solidFill>
              </a:rPr>
              <a:t>minutes </a:t>
            </a:r>
            <a:r>
              <a:rPr lang="en-US" sz="2600" dirty="0">
                <a:solidFill>
                  <a:srgbClr val="252731"/>
                </a:solidFill>
              </a:rPr>
              <a:t>each day of </a:t>
            </a:r>
            <a:r>
              <a:rPr lang="en-US" sz="2600" b="1" dirty="0">
                <a:solidFill>
                  <a:srgbClr val="252731"/>
                </a:solidFill>
              </a:rPr>
              <a:t>physical </a:t>
            </a:r>
            <a:r>
              <a:rPr lang="en-US" sz="2600" b="1" dirty="0" smtClean="0">
                <a:solidFill>
                  <a:srgbClr val="252731"/>
                </a:solidFill>
              </a:rPr>
              <a:t>activity</a:t>
            </a:r>
            <a:endParaRPr lang="en-US" sz="2600" dirty="0">
              <a:solidFill>
                <a:srgbClr val="252731"/>
              </a:solidFill>
            </a:endParaRPr>
          </a:p>
          <a:p>
            <a:pPr marL="0" indent="0">
              <a:buClr>
                <a:schemeClr val="tx2"/>
              </a:buClr>
              <a:buNone/>
            </a:pPr>
            <a:endParaRPr lang="en-US" sz="2600" dirty="0" smtClean="0">
              <a:solidFill>
                <a:srgbClr val="252731"/>
              </a:solidFill>
              <a:effectLst/>
            </a:endParaRPr>
          </a:p>
          <a:p>
            <a:pPr>
              <a:buClr>
                <a:schemeClr val="tx2"/>
              </a:buClr>
            </a:pPr>
            <a:r>
              <a:rPr lang="en-US" sz="2600" dirty="0" smtClean="0">
                <a:solidFill>
                  <a:srgbClr val="252731"/>
                </a:solidFill>
              </a:rPr>
              <a:t>Physical activity minutes can include recess, classroom based physical activity, and PE minutes. </a:t>
            </a:r>
          </a:p>
          <a:p>
            <a:pPr>
              <a:buClr>
                <a:schemeClr val="tx2"/>
              </a:buClr>
            </a:pPr>
            <a:endParaRPr lang="en-US" sz="2600" dirty="0" smtClean="0">
              <a:solidFill>
                <a:srgbClr val="252731"/>
              </a:solidFill>
            </a:endParaRPr>
          </a:p>
          <a:p>
            <a:pPr>
              <a:buClr>
                <a:schemeClr val="tx2"/>
              </a:buClr>
            </a:pPr>
            <a:r>
              <a:rPr lang="en-US" sz="2600" dirty="0" smtClean="0">
                <a:solidFill>
                  <a:srgbClr val="252731"/>
                </a:solidFill>
                <a:effectLst/>
              </a:rPr>
              <a:t>Elementary students should receive </a:t>
            </a:r>
            <a:r>
              <a:rPr lang="en-US" sz="2600" b="1" dirty="0" smtClean="0">
                <a:solidFill>
                  <a:srgbClr val="252731"/>
                </a:solidFill>
                <a:effectLst/>
              </a:rPr>
              <a:t>20 minutes </a:t>
            </a:r>
            <a:r>
              <a:rPr lang="en-US" sz="2600" dirty="0" smtClean="0">
                <a:solidFill>
                  <a:srgbClr val="252731"/>
                </a:solidFill>
                <a:effectLst/>
              </a:rPr>
              <a:t>of active structured recess each day</a:t>
            </a:r>
          </a:p>
          <a:p>
            <a:pPr>
              <a:buClr>
                <a:schemeClr val="tx2"/>
              </a:buClr>
            </a:pPr>
            <a:endParaRPr lang="en-US" sz="2600" dirty="0" smtClean="0">
              <a:solidFill>
                <a:srgbClr val="252731"/>
              </a:solidFill>
              <a:effectLst/>
            </a:endParaRPr>
          </a:p>
          <a:p>
            <a:pPr>
              <a:buClr>
                <a:schemeClr val="tx2"/>
              </a:buClr>
            </a:pPr>
            <a:r>
              <a:rPr lang="en-US" sz="2600" dirty="0" smtClean="0">
                <a:solidFill>
                  <a:srgbClr val="252731"/>
                </a:solidFill>
              </a:rPr>
              <a:t>Opportunities for recess or other physical activity should not be withheld as a form of behavior management</a:t>
            </a:r>
            <a:endParaRPr lang="en-US" sz="2600" dirty="0" smtClean="0">
              <a:solidFill>
                <a:srgbClr val="252731"/>
              </a:solidFill>
              <a:effectLst/>
            </a:endParaRPr>
          </a:p>
          <a:p>
            <a:pPr marL="0" indent="0">
              <a:buNone/>
            </a:pPr>
            <a:endParaRPr lang="en-US" dirty="0"/>
          </a:p>
        </p:txBody>
      </p:sp>
    </p:spTree>
    <p:extLst>
      <p:ext uri="{BB962C8B-B14F-4D97-AF65-F5344CB8AC3E}">
        <p14:creationId xmlns:p14="http://schemas.microsoft.com/office/powerpoint/2010/main" val="173000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8969"/>
            <a:ext cx="8534400" cy="758952"/>
          </a:xfrm>
        </p:spPr>
        <p:txBody>
          <a:bodyPr>
            <a:normAutofit fontScale="90000"/>
          </a:bodyPr>
          <a:lstStyle/>
          <a:p>
            <a:r>
              <a:rPr lang="en-US" dirty="0" smtClean="0">
                <a:solidFill>
                  <a:srgbClr val="7F0000"/>
                </a:solidFill>
              </a:rPr>
              <a:t>Key Elements: Communication and Reporting</a:t>
            </a:r>
            <a:endParaRPr lang="en-US" dirty="0">
              <a:solidFill>
                <a:srgbClr val="7F0000"/>
              </a:solidFill>
            </a:endParaRPr>
          </a:p>
        </p:txBody>
      </p:sp>
      <p:pic>
        <p:nvPicPr>
          <p:cNvPr id="4" name="Picture 3" descr="annual-report-graphi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252" y="2260600"/>
            <a:ext cx="3506600" cy="3390900"/>
          </a:xfrm>
          <a:prstGeom prst="rect">
            <a:avLst/>
          </a:prstGeom>
        </p:spPr>
      </p:pic>
      <p:sp>
        <p:nvSpPr>
          <p:cNvPr id="3" name="Content Placeholder 2"/>
          <p:cNvSpPr>
            <a:spLocks noGrp="1"/>
          </p:cNvSpPr>
          <p:nvPr>
            <p:ph sz="quarter" idx="1"/>
          </p:nvPr>
        </p:nvSpPr>
        <p:spPr>
          <a:xfrm>
            <a:off x="301752" y="1706197"/>
            <a:ext cx="4786160" cy="4525963"/>
          </a:xfrm>
        </p:spPr>
        <p:txBody>
          <a:bodyPr>
            <a:normAutofit fontScale="92500" lnSpcReduction="20000"/>
          </a:bodyPr>
          <a:lstStyle/>
          <a:p>
            <a:r>
              <a:rPr lang="en-US" dirty="0" smtClean="0">
                <a:solidFill>
                  <a:srgbClr val="252731"/>
                </a:solidFill>
              </a:rPr>
              <a:t>The District will notify students</a:t>
            </a:r>
            <a:r>
              <a:rPr lang="en-US" dirty="0">
                <a:solidFill>
                  <a:srgbClr val="252731"/>
                </a:solidFill>
              </a:rPr>
              <a:t>, parents, and the </a:t>
            </a:r>
            <a:r>
              <a:rPr lang="en-US" dirty="0" smtClean="0">
                <a:solidFill>
                  <a:srgbClr val="252731"/>
                </a:solidFill>
              </a:rPr>
              <a:t>community annually on the content of wellness policy and how to find out more information.</a:t>
            </a:r>
            <a:endParaRPr lang="en-US" dirty="0">
              <a:solidFill>
                <a:srgbClr val="252731"/>
              </a:solidFill>
            </a:endParaRPr>
          </a:p>
          <a:p>
            <a:pPr marL="0" indent="0">
              <a:buClrTx/>
              <a:buNone/>
            </a:pPr>
            <a:endParaRPr lang="en-US" dirty="0" smtClean="0">
              <a:solidFill>
                <a:srgbClr val="252731"/>
              </a:solidFill>
            </a:endParaRPr>
          </a:p>
          <a:p>
            <a:pPr>
              <a:buClrTx/>
            </a:pPr>
            <a:r>
              <a:rPr lang="en-US" dirty="0" smtClean="0">
                <a:solidFill>
                  <a:srgbClr val="252731"/>
                </a:solidFill>
              </a:rPr>
              <a:t>The District will assess policy implementation at least every 3 years and report about compliance with the policy and progress toward meeting the goals</a:t>
            </a:r>
          </a:p>
          <a:p>
            <a:endParaRPr lang="en-US" dirty="0"/>
          </a:p>
        </p:txBody>
      </p:sp>
    </p:spTree>
    <p:extLst>
      <p:ext uri="{BB962C8B-B14F-4D97-AF65-F5344CB8AC3E}">
        <p14:creationId xmlns:p14="http://schemas.microsoft.com/office/powerpoint/2010/main" val="227925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F0000"/>
                </a:solidFill>
              </a:rPr>
              <a:t>What’s Our District’s Policy</a:t>
            </a:r>
            <a:endParaRPr lang="en-US" dirty="0">
              <a:solidFill>
                <a:srgbClr val="7F0000"/>
              </a:solidFill>
            </a:endParaRPr>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849832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F0000"/>
                </a:solidFill>
              </a:rPr>
              <a:t>Room for Improvement</a:t>
            </a:r>
            <a:endParaRPr lang="en-US" dirty="0">
              <a:solidFill>
                <a:srgbClr val="7F0000"/>
              </a:solidFill>
            </a:endParaRPr>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25257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241300" y="251994"/>
            <a:ext cx="8521700" cy="5912270"/>
          </a:xfrm>
        </p:spPr>
        <p:txBody>
          <a:bodyPr>
            <a:normAutofit/>
          </a:bodyPr>
          <a:lstStyle/>
          <a:p>
            <a:pPr marL="0" indent="0">
              <a:buNone/>
            </a:pPr>
            <a:r>
              <a:rPr lang="en-US" sz="3200" dirty="0">
                <a:solidFill>
                  <a:schemeClr val="tx2"/>
                </a:solidFill>
              </a:rPr>
              <a:t>Childhood obesity is the predominant public health threat facing Alaska today. </a:t>
            </a:r>
            <a:endParaRPr lang="en-US" sz="3200" dirty="0" smtClean="0">
              <a:solidFill>
                <a:schemeClr val="tx2"/>
              </a:solidFill>
            </a:endParaRPr>
          </a:p>
          <a:p>
            <a:pPr marL="0" indent="0">
              <a:buNone/>
            </a:pPr>
            <a:endParaRPr lang="en-US" sz="3200" dirty="0" smtClean="0">
              <a:solidFill>
                <a:schemeClr val="tx2"/>
              </a:solidFill>
            </a:endParaRPr>
          </a:p>
          <a:p>
            <a:pPr marL="0" indent="0">
              <a:buNone/>
            </a:pPr>
            <a:r>
              <a:rPr lang="en-US" sz="3200" dirty="0" smtClean="0">
                <a:solidFill>
                  <a:schemeClr val="tx2"/>
                </a:solidFill>
              </a:rPr>
              <a:t>Too </a:t>
            </a:r>
            <a:r>
              <a:rPr lang="en-US" sz="3200" dirty="0">
                <a:solidFill>
                  <a:schemeClr val="tx2"/>
                </a:solidFill>
              </a:rPr>
              <a:t>many of our kids are overweight or obese. They do not get enough physical activity. They drink too many sugary beverages. And they are suffering the consequences. </a:t>
            </a:r>
            <a:endParaRPr lang="en-US" sz="3200" dirty="0" smtClean="0">
              <a:solidFill>
                <a:schemeClr val="tx2"/>
              </a:solidFill>
            </a:endParaRPr>
          </a:p>
          <a:p>
            <a:pPr marL="0" indent="0">
              <a:buNone/>
            </a:pPr>
            <a:endParaRPr lang="en-US" sz="3200" dirty="0" smtClean="0">
              <a:solidFill>
                <a:schemeClr val="tx2"/>
              </a:solidFill>
            </a:endParaRPr>
          </a:p>
          <a:p>
            <a:pPr marL="0" indent="0">
              <a:buNone/>
            </a:pPr>
            <a:r>
              <a:rPr lang="en-US" sz="3200" dirty="0" smtClean="0">
                <a:solidFill>
                  <a:schemeClr val="tx2"/>
                </a:solidFill>
              </a:rPr>
              <a:t>If </a:t>
            </a:r>
            <a:r>
              <a:rPr lang="en-US" sz="3200" dirty="0">
                <a:solidFill>
                  <a:schemeClr val="tx2"/>
                </a:solidFill>
              </a:rPr>
              <a:t>we don’t act now, our kids could be the first generation that has a shorter life expectancy than their parents</a:t>
            </a:r>
            <a:r>
              <a:rPr lang="en-US" sz="3200" dirty="0" smtClean="0">
                <a:solidFill>
                  <a:schemeClr val="tx2"/>
                </a:solidFill>
              </a:rPr>
              <a:t>.</a:t>
            </a:r>
            <a:r>
              <a:rPr lang="en-US" dirty="0">
                <a:solidFill>
                  <a:schemeClr val="tx2"/>
                </a:solidFill>
              </a:rPr>
              <a:t> </a:t>
            </a:r>
          </a:p>
          <a:p>
            <a:pPr marL="0" indent="0">
              <a:buNone/>
            </a:pPr>
            <a:endParaRPr lang="en-US" dirty="0">
              <a:solidFill>
                <a:srgbClr val="000000"/>
              </a:solidFill>
            </a:endParaRPr>
          </a:p>
        </p:txBody>
      </p:sp>
    </p:spTree>
    <p:extLst>
      <p:ext uri="{BB962C8B-B14F-4D97-AF65-F5344CB8AC3E}">
        <p14:creationId xmlns:p14="http://schemas.microsoft.com/office/powerpoint/2010/main" val="1300916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Suggested Changes to XX District Policy</a:t>
            </a:r>
            <a:endParaRPr lang="en-US" dirty="0"/>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6906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district goals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64916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08748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8083" y="2743200"/>
            <a:ext cx="3935471" cy="3544217"/>
          </a:xfrm>
        </p:spPr>
        <p:txBody>
          <a:bodyPr/>
          <a:lstStyle/>
          <a:p>
            <a:endParaRPr lang="en-US" dirty="0"/>
          </a:p>
        </p:txBody>
      </p:sp>
      <p:sp>
        <p:nvSpPr>
          <p:cNvPr id="4" name="Title 3"/>
          <p:cNvSpPr>
            <a:spLocks noGrp="1"/>
          </p:cNvSpPr>
          <p:nvPr>
            <p:ph type="title"/>
          </p:nvPr>
        </p:nvSpPr>
        <p:spPr>
          <a:xfrm>
            <a:off x="722313" y="533400"/>
            <a:ext cx="7772400" cy="965200"/>
          </a:xfrm>
        </p:spPr>
        <p:txBody>
          <a:bodyPr/>
          <a:lstStyle/>
          <a:p>
            <a:r>
              <a:rPr lang="en-US" dirty="0" smtClean="0"/>
              <a:t>Frequently Asked </a:t>
            </a:r>
            <a:r>
              <a:rPr lang="en-US" dirty="0"/>
              <a:t>Q</a:t>
            </a:r>
            <a:r>
              <a:rPr lang="en-US" dirty="0" smtClean="0"/>
              <a:t>uestions</a:t>
            </a:r>
            <a:endParaRPr lang="en-US" dirty="0"/>
          </a:p>
        </p:txBody>
      </p:sp>
      <p:pic>
        <p:nvPicPr>
          <p:cNvPr id="3" name="Picture 2" descr="question-mark.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4089" y="2610016"/>
            <a:ext cx="2698930" cy="3598574"/>
          </a:xfrm>
          <a:prstGeom prst="rect">
            <a:avLst/>
          </a:prstGeom>
        </p:spPr>
      </p:pic>
    </p:spTree>
    <p:extLst>
      <p:ext uri="{BB962C8B-B14F-4D97-AF65-F5344CB8AC3E}">
        <p14:creationId xmlns:p14="http://schemas.microsoft.com/office/powerpoint/2010/main" val="1602273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Lunches Brought from Home?</a:t>
            </a:r>
            <a:endParaRPr lang="en-US" dirty="0"/>
          </a:p>
        </p:txBody>
      </p:sp>
      <p:sp>
        <p:nvSpPr>
          <p:cNvPr id="3" name="Content Placeholder 2"/>
          <p:cNvSpPr>
            <a:spLocks noGrp="1"/>
          </p:cNvSpPr>
          <p:nvPr>
            <p:ph sz="quarter" idx="1"/>
          </p:nvPr>
        </p:nvSpPr>
        <p:spPr>
          <a:xfrm>
            <a:off x="301752" y="1527048"/>
            <a:ext cx="4270248" cy="4772152"/>
          </a:xfrm>
        </p:spPr>
        <p:txBody>
          <a:bodyPr/>
          <a:lstStyle/>
          <a:p>
            <a:pPr marL="0" indent="0">
              <a:buNone/>
            </a:pPr>
            <a:r>
              <a:rPr lang="en-US" dirty="0" smtClean="0">
                <a:solidFill>
                  <a:srgbClr val="000000"/>
                </a:solidFill>
              </a:rPr>
              <a:t>Q. Will students’ home-packed lunches be subject to nutrition standards?</a:t>
            </a:r>
          </a:p>
          <a:p>
            <a:pPr marL="0" indent="0">
              <a:buNone/>
            </a:pPr>
            <a:endParaRPr lang="en-US" dirty="0" smtClean="0">
              <a:solidFill>
                <a:srgbClr val="000000"/>
              </a:solidFill>
            </a:endParaRPr>
          </a:p>
          <a:p>
            <a:pPr marL="0" indent="0">
              <a:buNone/>
            </a:pPr>
            <a:r>
              <a:rPr lang="en-US" dirty="0" smtClean="0">
                <a:solidFill>
                  <a:schemeClr val="tx1">
                    <a:lumMod val="50000"/>
                  </a:schemeClr>
                </a:solidFill>
              </a:rPr>
              <a:t>A. No. Students home-packed lunches are not required to meet the federal nutrition standards.</a:t>
            </a:r>
            <a:endParaRPr lang="en-US" dirty="0">
              <a:solidFill>
                <a:schemeClr val="tx1">
                  <a:lumMod val="50000"/>
                </a:schemeClr>
              </a:solidFill>
            </a:endParaRPr>
          </a:p>
        </p:txBody>
      </p:sp>
      <p:pic>
        <p:nvPicPr>
          <p:cNvPr id="4" name="Picture 3" descr="sack-lunch.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0400" y="2650066"/>
            <a:ext cx="4483100" cy="2988733"/>
          </a:xfrm>
          <a:prstGeom prst="rect">
            <a:avLst/>
          </a:prstGeom>
        </p:spPr>
      </p:pic>
    </p:spTree>
    <p:extLst>
      <p:ext uri="{BB962C8B-B14F-4D97-AF65-F5344CB8AC3E}">
        <p14:creationId xmlns:p14="http://schemas.microsoft.com/office/powerpoint/2010/main" val="318880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92300"/>
            <a:ext cx="8229600" cy="4233863"/>
          </a:xfrm>
        </p:spPr>
        <p:txBody>
          <a:bodyPr/>
          <a:lstStyle/>
          <a:p>
            <a:pPr marL="0" indent="0">
              <a:buNone/>
            </a:pPr>
            <a:r>
              <a:rPr lang="en-US" dirty="0" smtClean="0">
                <a:solidFill>
                  <a:srgbClr val="000000"/>
                </a:solidFill>
              </a:rPr>
              <a:t>Q. Are classroom parties held in celebration of cultural holidays required to meet the nutrition standards?</a:t>
            </a:r>
          </a:p>
          <a:p>
            <a:pPr marL="0" indent="0">
              <a:buNone/>
            </a:pPr>
            <a:endParaRPr lang="en-US" dirty="0"/>
          </a:p>
          <a:p>
            <a:pPr marL="0" indent="0">
              <a:buNone/>
            </a:pPr>
            <a:r>
              <a:rPr lang="en-US" dirty="0" smtClean="0"/>
              <a:t>A. Schools may allow serving of culturally significant food when served free of charge to students as part of an educational activity.</a:t>
            </a:r>
            <a:endParaRPr lang="en-US" dirty="0"/>
          </a:p>
        </p:txBody>
      </p:sp>
      <p:sp>
        <p:nvSpPr>
          <p:cNvPr id="2" name="TextBox 1"/>
          <p:cNvSpPr txBox="1"/>
          <p:nvPr/>
        </p:nvSpPr>
        <p:spPr>
          <a:xfrm>
            <a:off x="2497856" y="272420"/>
            <a:ext cx="4091234" cy="646331"/>
          </a:xfrm>
          <a:prstGeom prst="rect">
            <a:avLst/>
          </a:prstGeom>
          <a:noFill/>
        </p:spPr>
        <p:txBody>
          <a:bodyPr wrap="none" rtlCol="0">
            <a:spAutoFit/>
          </a:bodyPr>
          <a:lstStyle/>
          <a:p>
            <a:pPr algn="ctr"/>
            <a:r>
              <a:rPr lang="en-US" sz="3600" dirty="0" smtClean="0">
                <a:solidFill>
                  <a:srgbClr val="7F0000"/>
                </a:solidFill>
              </a:rPr>
              <a:t>Classroom Parties?</a:t>
            </a:r>
            <a:endParaRPr lang="en-US" sz="3600" dirty="0">
              <a:solidFill>
                <a:srgbClr val="7F0000"/>
              </a:solidFill>
            </a:endParaRPr>
          </a:p>
        </p:txBody>
      </p:sp>
    </p:spTree>
    <p:extLst>
      <p:ext uri="{BB962C8B-B14F-4D97-AF65-F5344CB8AC3E}">
        <p14:creationId xmlns:p14="http://schemas.microsoft.com/office/powerpoint/2010/main" val="3346320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2499" y="1879600"/>
            <a:ext cx="8344301" cy="4246563"/>
          </a:xfrm>
        </p:spPr>
        <p:txBody>
          <a:bodyPr/>
          <a:lstStyle/>
          <a:p>
            <a:pPr marL="0" indent="0">
              <a:buNone/>
            </a:pPr>
            <a:r>
              <a:rPr lang="en-US" dirty="0" smtClean="0">
                <a:solidFill>
                  <a:srgbClr val="000000"/>
                </a:solidFill>
              </a:rPr>
              <a:t>Q. What snacks are teachers allowed to consume at school?</a:t>
            </a:r>
          </a:p>
          <a:p>
            <a:pPr marL="0" indent="0">
              <a:buNone/>
            </a:pPr>
            <a:endParaRPr lang="en-US" dirty="0" smtClean="0">
              <a:solidFill>
                <a:srgbClr val="000000"/>
              </a:solidFill>
            </a:endParaRPr>
          </a:p>
          <a:p>
            <a:pPr marL="0" indent="0">
              <a:buNone/>
            </a:pPr>
            <a:r>
              <a:rPr lang="en-US" dirty="0" smtClean="0"/>
              <a:t>A. The nutritional standards apply to food sold and served to students. Staff are not required to follow these guidelines but are encouraged to model healthy behaviors</a:t>
            </a:r>
            <a:endParaRPr lang="en-US" dirty="0"/>
          </a:p>
        </p:txBody>
      </p:sp>
      <p:sp>
        <p:nvSpPr>
          <p:cNvPr id="2" name="TextBox 1"/>
          <p:cNvSpPr txBox="1"/>
          <p:nvPr/>
        </p:nvSpPr>
        <p:spPr>
          <a:xfrm>
            <a:off x="2969171" y="341586"/>
            <a:ext cx="3459400" cy="584776"/>
          </a:xfrm>
          <a:prstGeom prst="rect">
            <a:avLst/>
          </a:prstGeom>
          <a:noFill/>
        </p:spPr>
        <p:txBody>
          <a:bodyPr wrap="none" rtlCol="0">
            <a:spAutoFit/>
          </a:bodyPr>
          <a:lstStyle/>
          <a:p>
            <a:r>
              <a:rPr lang="en-US" sz="3200" dirty="0" smtClean="0">
                <a:solidFill>
                  <a:srgbClr val="7F0000"/>
                </a:solidFill>
              </a:rPr>
              <a:t>Teachers’ Snacks?</a:t>
            </a:r>
            <a:endParaRPr lang="en-US" sz="3200" dirty="0">
              <a:solidFill>
                <a:srgbClr val="7F0000"/>
              </a:solidFill>
            </a:endParaRPr>
          </a:p>
        </p:txBody>
      </p:sp>
    </p:spTree>
    <p:extLst>
      <p:ext uri="{BB962C8B-B14F-4D97-AF65-F5344CB8AC3E}">
        <p14:creationId xmlns:p14="http://schemas.microsoft.com/office/powerpoint/2010/main" val="242523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What can we sell?</a:t>
            </a:r>
            <a:endParaRPr lang="en-US" dirty="0">
              <a:solidFill>
                <a:schemeClr val="accent2">
                  <a:lumMod val="50000"/>
                </a:schemeClr>
              </a:solidFill>
            </a:endParaRPr>
          </a:p>
        </p:txBody>
      </p:sp>
      <p:sp>
        <p:nvSpPr>
          <p:cNvPr id="3" name="Content Placeholder 2"/>
          <p:cNvSpPr>
            <a:spLocks noGrp="1"/>
          </p:cNvSpPr>
          <p:nvPr>
            <p:ph sz="half" idx="1"/>
          </p:nvPr>
        </p:nvSpPr>
        <p:spPr/>
        <p:txBody>
          <a:bodyPr>
            <a:normAutofit/>
          </a:bodyPr>
          <a:lstStyle/>
          <a:p>
            <a:pPr marL="0" indent="0">
              <a:buNone/>
            </a:pPr>
            <a:r>
              <a:rPr lang="en-US" dirty="0" smtClean="0">
                <a:solidFill>
                  <a:srgbClr val="000000"/>
                </a:solidFill>
              </a:rPr>
              <a:t>Q. Does this mean we’re going to be limited to selling carrot sticks and hardboiled eggs?  </a:t>
            </a:r>
          </a:p>
        </p:txBody>
      </p:sp>
      <p:sp>
        <p:nvSpPr>
          <p:cNvPr id="6" name="Content Placeholder 5"/>
          <p:cNvSpPr>
            <a:spLocks noGrp="1"/>
          </p:cNvSpPr>
          <p:nvPr>
            <p:ph sz="half" idx="2"/>
          </p:nvPr>
        </p:nvSpPr>
        <p:spPr/>
        <p:txBody>
          <a:bodyPr/>
          <a:lstStyle/>
          <a:p>
            <a:pPr marL="0" indent="0">
              <a:buNone/>
            </a:pPr>
            <a:r>
              <a:rPr lang="en-US" dirty="0" smtClean="0">
                <a:solidFill>
                  <a:schemeClr val="tx1">
                    <a:lumMod val="50000"/>
                  </a:schemeClr>
                </a:solidFill>
              </a:rPr>
              <a:t>A</a:t>
            </a:r>
            <a:r>
              <a:rPr lang="en-US" dirty="0">
                <a:solidFill>
                  <a:schemeClr val="tx1">
                    <a:lumMod val="50000"/>
                  </a:schemeClr>
                </a:solidFill>
              </a:rPr>
              <a:t>. </a:t>
            </a:r>
            <a:r>
              <a:rPr lang="en-US" dirty="0" smtClean="0">
                <a:solidFill>
                  <a:schemeClr val="tx1">
                    <a:lumMod val="50000"/>
                  </a:schemeClr>
                </a:solidFill>
              </a:rPr>
              <a:t>No. The </a:t>
            </a:r>
            <a:r>
              <a:rPr lang="en-US" dirty="0">
                <a:solidFill>
                  <a:schemeClr val="tx1">
                    <a:lumMod val="50000"/>
                  </a:schemeClr>
                </a:solidFill>
              </a:rPr>
              <a:t>Food Industry is quickly adapting to these standards.  There are a variety of products that meet the federal nutrition standards.</a:t>
            </a:r>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7980"/>
          <a:stretch/>
        </p:blipFill>
        <p:spPr>
          <a:xfrm>
            <a:off x="836154" y="3804781"/>
            <a:ext cx="7703424" cy="2436437"/>
          </a:xfrm>
          <a:prstGeom prst="rect">
            <a:avLst/>
          </a:prstGeom>
        </p:spPr>
      </p:pic>
    </p:spTree>
    <p:extLst>
      <p:ext uri="{BB962C8B-B14F-4D97-AF65-F5344CB8AC3E}">
        <p14:creationId xmlns:p14="http://schemas.microsoft.com/office/powerpoint/2010/main" val="3398080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12" r="594" b="50000"/>
          <a:stretch/>
        </p:blipFill>
        <p:spPr bwMode="auto">
          <a:xfrm>
            <a:off x="3708486" y="3908121"/>
            <a:ext cx="5097186" cy="243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solidFill>
                  <a:schemeClr val="accent2">
                    <a:lumMod val="50000"/>
                  </a:schemeClr>
                </a:solidFill>
              </a:rPr>
              <a:t>Smart Snacks Implementation</a:t>
            </a:r>
            <a:endParaRPr lang="en-US" dirty="0">
              <a:solidFill>
                <a:schemeClr val="accent2">
                  <a:lumMod val="50000"/>
                </a:schemeClr>
              </a:solidFill>
            </a:endParaRPr>
          </a:p>
        </p:txBody>
      </p:sp>
      <p:sp>
        <p:nvSpPr>
          <p:cNvPr id="3" name="Content Placeholder 2"/>
          <p:cNvSpPr>
            <a:spLocks noGrp="1"/>
          </p:cNvSpPr>
          <p:nvPr>
            <p:ph sz="quarter" idx="1"/>
          </p:nvPr>
        </p:nvSpPr>
        <p:spPr>
          <a:xfrm>
            <a:off x="114300" y="1527048"/>
            <a:ext cx="8691372" cy="3812395"/>
          </a:xfrm>
        </p:spPr>
        <p:txBody>
          <a:bodyPr>
            <a:normAutofit fontScale="92500" lnSpcReduction="10000"/>
          </a:bodyPr>
          <a:lstStyle/>
          <a:p>
            <a:pPr marL="0" indent="0">
              <a:buNone/>
            </a:pPr>
            <a:r>
              <a:rPr lang="en-US" dirty="0" smtClean="0">
                <a:solidFill>
                  <a:srgbClr val="000000"/>
                </a:solidFill>
              </a:rPr>
              <a:t>Q. How do I know if the items we sell in our school store and vending machines are permitted?</a:t>
            </a:r>
          </a:p>
          <a:p>
            <a:pPr marL="0" indent="0">
              <a:buNone/>
            </a:pPr>
            <a:endParaRPr lang="en-US" sz="1100" dirty="0" smtClean="0">
              <a:solidFill>
                <a:srgbClr val="000000"/>
              </a:solidFill>
            </a:endParaRPr>
          </a:p>
          <a:p>
            <a:pPr marL="514350" indent="-514350">
              <a:buAutoNum type="alphaUcPeriod"/>
            </a:pPr>
            <a:r>
              <a:rPr lang="en-US" dirty="0" smtClean="0"/>
              <a:t>The Alliance for a Healthier Generation has some great online tools for assessing your competitive foods.  Check them out online at: </a:t>
            </a:r>
            <a:r>
              <a:rPr lang="en-US" sz="2600" u="sng" dirty="0" smtClean="0">
                <a:hlinkClick r:id="rId4"/>
              </a:rPr>
              <a:t>https</a:t>
            </a:r>
            <a:r>
              <a:rPr lang="en-US" sz="2600" u="sng" dirty="0">
                <a:hlinkClick r:id="rId4"/>
              </a:rPr>
              <a:t>://</a:t>
            </a:r>
            <a:r>
              <a:rPr lang="en-US" sz="2600" u="sng" dirty="0" smtClean="0">
                <a:hlinkClick r:id="rId4"/>
              </a:rPr>
              <a:t>www.healthiergeneration.org/take_action/schools/snacks_and_</a:t>
            </a:r>
          </a:p>
          <a:p>
            <a:pPr marL="0" indent="0">
              <a:buNone/>
            </a:pPr>
            <a:r>
              <a:rPr lang="en-US" sz="2600" u="sng" dirty="0">
                <a:hlinkClick r:id="rId4"/>
              </a:rPr>
              <a:t> </a:t>
            </a:r>
            <a:r>
              <a:rPr lang="en-US" sz="2600" u="sng" dirty="0" smtClean="0">
                <a:hlinkClick r:id="rId4"/>
              </a:rPr>
              <a:t>      beverages/</a:t>
            </a:r>
            <a:endParaRPr lang="en-US" sz="2600" u="sng" dirty="0" smtClean="0"/>
          </a:p>
          <a:p>
            <a:pPr marL="0" indent="0">
              <a:buNone/>
            </a:pPr>
            <a:r>
              <a:rPr lang="en-US" dirty="0" smtClean="0"/>
              <a:t> </a:t>
            </a:r>
          </a:p>
        </p:txBody>
      </p:sp>
    </p:spTree>
    <p:extLst>
      <p:ext uri="{BB962C8B-B14F-4D97-AF65-F5344CB8AC3E}">
        <p14:creationId xmlns:p14="http://schemas.microsoft.com/office/powerpoint/2010/main" val="3172298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to Nutrition Standards</a:t>
            </a:r>
            <a:endParaRPr lang="en-US" dirty="0"/>
          </a:p>
        </p:txBody>
      </p:sp>
      <p:sp>
        <p:nvSpPr>
          <p:cNvPr id="3" name="Content Placeholder 2"/>
          <p:cNvSpPr>
            <a:spLocks noGrp="1"/>
          </p:cNvSpPr>
          <p:nvPr>
            <p:ph sz="quarter" idx="1"/>
          </p:nvPr>
        </p:nvSpPr>
        <p:spPr>
          <a:xfrm>
            <a:off x="301752" y="1527048"/>
            <a:ext cx="8503920" cy="4898804"/>
          </a:xfrm>
        </p:spPr>
        <p:txBody>
          <a:bodyPr>
            <a:normAutofit/>
          </a:bodyPr>
          <a:lstStyle/>
          <a:p>
            <a:pPr marL="0" indent="0">
              <a:buNone/>
            </a:pPr>
            <a:r>
              <a:rPr lang="en-US" dirty="0" smtClean="0">
                <a:solidFill>
                  <a:srgbClr val="000000"/>
                </a:solidFill>
              </a:rPr>
              <a:t>Q. Are there exemptions to the nutrition standards for fundraisers at school, during school.</a:t>
            </a:r>
          </a:p>
          <a:p>
            <a:pPr marL="0" indent="0">
              <a:buNone/>
            </a:pPr>
            <a:endParaRPr lang="en-US" sz="2200" dirty="0" smtClean="0">
              <a:solidFill>
                <a:srgbClr val="000000"/>
              </a:solidFill>
            </a:endParaRPr>
          </a:p>
          <a:p>
            <a:pPr marL="514350" indent="-514350">
              <a:buAutoNum type="alphaUcPeriod"/>
            </a:pPr>
            <a:r>
              <a:rPr lang="en-US" dirty="0" smtClean="0"/>
              <a:t>Alaska school districts may apply for a Smart Snack waiver.  To be eligible for a waiver, the district must currently be in compliance with USDA wellness policy requirements, and submit a board-approved policy and implementation assessment.   </a:t>
            </a:r>
          </a:p>
          <a:p>
            <a:pPr marL="0" indent="0">
              <a:buNone/>
            </a:pPr>
            <a:endParaRPr lang="en-US" sz="1700" dirty="0" smtClean="0"/>
          </a:p>
          <a:p>
            <a:pPr marL="0" indent="0">
              <a:buNone/>
            </a:pPr>
            <a:r>
              <a:rPr lang="en-US" dirty="0" smtClean="0"/>
              <a:t>Contact </a:t>
            </a:r>
            <a:r>
              <a:rPr lang="en-US" dirty="0" smtClean="0">
                <a:hlinkClick r:id="rId3"/>
              </a:rPr>
              <a:t>Jo.Dawson@alaska.gov</a:t>
            </a:r>
            <a:r>
              <a:rPr lang="en-US" dirty="0" smtClean="0"/>
              <a:t> for more information about a Smart Snack fundraising waiver request.  </a:t>
            </a:r>
          </a:p>
          <a:p>
            <a:pPr marL="0" indent="0">
              <a:buNone/>
            </a:pPr>
            <a:endParaRPr lang="en-US" dirty="0"/>
          </a:p>
        </p:txBody>
      </p:sp>
    </p:spTree>
    <p:extLst>
      <p:ext uri="{BB962C8B-B14F-4D97-AF65-F5344CB8AC3E}">
        <p14:creationId xmlns:p14="http://schemas.microsoft.com/office/powerpoint/2010/main" val="124533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can do this!</a:t>
            </a:r>
            <a:endParaRPr lang="en-US" dirty="0"/>
          </a:p>
        </p:txBody>
      </p:sp>
      <p:sp>
        <p:nvSpPr>
          <p:cNvPr id="3" name="Content Placeholder 2"/>
          <p:cNvSpPr>
            <a:spLocks noGrp="1"/>
          </p:cNvSpPr>
          <p:nvPr>
            <p:ph sz="half" idx="1"/>
          </p:nvPr>
        </p:nvSpPr>
        <p:spPr>
          <a:xfrm>
            <a:off x="301752" y="2176272"/>
            <a:ext cx="4038600" cy="4681728"/>
          </a:xfrm>
        </p:spPr>
        <p:txBody>
          <a:bodyPr/>
          <a:lstStyle/>
          <a:p>
            <a:pPr marL="0" indent="0">
              <a:buNone/>
            </a:pPr>
            <a:r>
              <a:rPr lang="en-US" dirty="0">
                <a:solidFill>
                  <a:srgbClr val="252731"/>
                </a:solidFill>
              </a:rPr>
              <a:t>We need to create an </a:t>
            </a:r>
            <a:r>
              <a:rPr lang="en-US" dirty="0">
                <a:solidFill>
                  <a:schemeClr val="tx2"/>
                </a:solidFill>
              </a:rPr>
              <a:t>Alaska where every child lives, learns and plays in an environment filled with healthy choices. </a:t>
            </a:r>
            <a:endParaRPr lang="en-US" dirty="0" smtClean="0">
              <a:solidFill>
                <a:schemeClr val="tx2"/>
              </a:solidFill>
            </a:endParaRPr>
          </a:p>
          <a:p>
            <a:pPr marL="0" indent="0">
              <a:buNone/>
            </a:pPr>
            <a:endParaRPr lang="en-US" dirty="0">
              <a:solidFill>
                <a:schemeClr val="tx2"/>
              </a:solidFill>
            </a:endParaRPr>
          </a:p>
          <a:p>
            <a:pPr marL="0" indent="0">
              <a:buNone/>
            </a:pPr>
            <a:r>
              <a:rPr lang="en-US" dirty="0" smtClean="0">
                <a:solidFill>
                  <a:schemeClr val="tx2"/>
                </a:solidFill>
              </a:rPr>
              <a:t>We </a:t>
            </a:r>
            <a:r>
              <a:rPr lang="en-US" dirty="0">
                <a:solidFill>
                  <a:schemeClr val="tx2"/>
                </a:solidFill>
              </a:rPr>
              <a:t>can do this if we work together.</a:t>
            </a:r>
          </a:p>
        </p:txBody>
      </p:sp>
      <p:pic>
        <p:nvPicPr>
          <p:cNvPr id="2" name="Content Placeholder 1" descr="school lunch girl.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4245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 Pass/Fail Option </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000000"/>
                </a:solidFill>
              </a:rPr>
              <a:t>Q. Why are substitutions and pass/fail options not allowed for physical education? </a:t>
            </a:r>
          </a:p>
          <a:p>
            <a:pPr marL="0" indent="0">
              <a:buNone/>
            </a:pPr>
            <a:endParaRPr lang="en-US" dirty="0" smtClean="0">
              <a:solidFill>
                <a:srgbClr val="000000"/>
              </a:solidFill>
            </a:endParaRPr>
          </a:p>
          <a:p>
            <a:pPr marL="0" indent="0">
              <a:buNone/>
            </a:pPr>
            <a:r>
              <a:rPr lang="en-US" dirty="0" smtClean="0"/>
              <a:t>A. Quality PE is important to equip students with the knowledge and skills to safely maintain physical fitness through a variety of activities and practices. Allowing substitutions for sports or dance defeats that purpose. Allowing pass/fail options devalues physical education as an important subject in the school curriculum. </a:t>
            </a:r>
          </a:p>
        </p:txBody>
      </p:sp>
    </p:spTree>
    <p:extLst>
      <p:ext uri="{BB962C8B-B14F-4D97-AF65-F5344CB8AC3E}">
        <p14:creationId xmlns:p14="http://schemas.microsoft.com/office/powerpoint/2010/main" val="1758021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F0000"/>
                </a:solidFill>
              </a:rPr>
              <a:t>PE Minutes?</a:t>
            </a:r>
            <a:endParaRPr lang="en-US" dirty="0">
              <a:solidFill>
                <a:srgbClr val="7F0000"/>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000000"/>
                </a:solidFill>
              </a:rPr>
              <a:t>Q. Our schedule for next year is already approved and does not have the recommended amount of minutes.</a:t>
            </a:r>
          </a:p>
          <a:p>
            <a:pPr marL="0" indent="0">
              <a:buNone/>
            </a:pPr>
            <a:endParaRPr lang="en-US" dirty="0" smtClean="0">
              <a:solidFill>
                <a:srgbClr val="000000"/>
              </a:solidFill>
            </a:endParaRPr>
          </a:p>
          <a:p>
            <a:pPr marL="514350" indent="-514350">
              <a:buAutoNum type="alphaUcPeriod"/>
            </a:pPr>
            <a:r>
              <a:rPr lang="en-US" dirty="0" smtClean="0"/>
              <a:t>Incremental policy steps can be considered. Guidance for developing incremental approaches to complying with national PE standards can be found at</a:t>
            </a:r>
            <a:r>
              <a:rPr lang="en-US" dirty="0"/>
              <a:t>: </a:t>
            </a:r>
            <a:r>
              <a:rPr lang="en-US" dirty="0">
                <a:hlinkClick r:id="rId2"/>
              </a:rPr>
              <a:t>http://</a:t>
            </a:r>
            <a:r>
              <a:rPr lang="en-US" dirty="0" smtClean="0">
                <a:hlinkClick r:id="rId2"/>
              </a:rPr>
              <a:t>dhss.alaska.gov/dph/Chronic/Pages/SchoolHealth/aswpi.aspx</a:t>
            </a:r>
            <a:endParaRPr lang="en-US" dirty="0" smtClean="0"/>
          </a:p>
          <a:p>
            <a:pPr marL="0" indent="0">
              <a:buNone/>
            </a:pPr>
            <a:endParaRPr lang="en-US" dirty="0" smtClean="0"/>
          </a:p>
        </p:txBody>
      </p:sp>
    </p:spTree>
    <p:extLst>
      <p:ext uri="{BB962C8B-B14F-4D97-AF65-F5344CB8AC3E}">
        <p14:creationId xmlns:p14="http://schemas.microsoft.com/office/powerpoint/2010/main" val="2057325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Compliance?</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solidFill>
                  <a:srgbClr val="000000"/>
                </a:solidFill>
              </a:rPr>
              <a:t>Q. How will compliance with School Wellness Policy be monitored?</a:t>
            </a:r>
          </a:p>
          <a:p>
            <a:pPr marL="0" indent="0">
              <a:buNone/>
            </a:pPr>
            <a:endParaRPr lang="en-US" dirty="0" smtClean="0">
              <a:solidFill>
                <a:srgbClr val="000000"/>
              </a:solidFill>
            </a:endParaRPr>
          </a:p>
          <a:p>
            <a:pPr marL="514350" indent="-514350">
              <a:buAutoNum type="alphaUcPeriod"/>
            </a:pPr>
            <a:r>
              <a:rPr lang="en-US" dirty="0" smtClean="0"/>
              <a:t>Teachers and students will be provided with guidelines and will be expected to maintain compliance. The Superintendent will designate individuals to monitor and report back on each school’s compliance. </a:t>
            </a:r>
          </a:p>
          <a:p>
            <a:pPr marL="0" indent="0">
              <a:buNone/>
            </a:pPr>
            <a:r>
              <a:rPr lang="en-US" dirty="0" smtClean="0"/>
              <a:t>Policy implementation will be a part of the regular administrative review of the National School Breakfast and Lunch Program.</a:t>
            </a:r>
            <a:endParaRPr lang="en-US" dirty="0"/>
          </a:p>
        </p:txBody>
      </p:sp>
    </p:spTree>
    <p:extLst>
      <p:ext uri="{BB962C8B-B14F-4D97-AF65-F5344CB8AC3E}">
        <p14:creationId xmlns:p14="http://schemas.microsoft.com/office/powerpoint/2010/main" val="3109215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a:bodyPr>
          <a:lstStyle/>
          <a:p>
            <a:r>
              <a:rPr lang="en-US" sz="3600" dirty="0" smtClean="0"/>
              <a:t>Timing/Deadlines</a:t>
            </a:r>
            <a:endParaRPr lang="en-US" sz="3600" dirty="0"/>
          </a:p>
        </p:txBody>
      </p:sp>
      <p:sp>
        <p:nvSpPr>
          <p:cNvPr id="3" name="Content Placeholder 2"/>
          <p:cNvSpPr>
            <a:spLocks noGrp="1"/>
          </p:cNvSpPr>
          <p:nvPr>
            <p:ph sz="quarter" idx="1"/>
          </p:nvPr>
        </p:nvSpPr>
        <p:spPr/>
        <p:txBody>
          <a:bodyPr>
            <a:normAutofit lnSpcReduction="10000"/>
          </a:bodyPr>
          <a:lstStyle/>
          <a:p>
            <a:pPr marL="0" indent="0">
              <a:buNone/>
            </a:pPr>
            <a:r>
              <a:rPr lang="en-US" dirty="0">
                <a:solidFill>
                  <a:srgbClr val="000000"/>
                </a:solidFill>
              </a:rPr>
              <a:t>Q. </a:t>
            </a:r>
            <a:r>
              <a:rPr lang="en-US" dirty="0" smtClean="0">
                <a:solidFill>
                  <a:srgbClr val="000000"/>
                </a:solidFill>
              </a:rPr>
              <a:t>What is the deadline for updating our wellness policy?</a:t>
            </a:r>
            <a:endParaRPr lang="en-US" dirty="0">
              <a:solidFill>
                <a:srgbClr val="000000"/>
              </a:solidFill>
            </a:endParaRPr>
          </a:p>
          <a:p>
            <a:pPr marL="0" indent="0">
              <a:buNone/>
            </a:pPr>
            <a:endParaRPr lang="en-US" sz="1000" dirty="0">
              <a:solidFill>
                <a:srgbClr val="000000"/>
              </a:solidFill>
            </a:endParaRPr>
          </a:p>
          <a:p>
            <a:pPr marL="0" indent="0">
              <a:buNone/>
            </a:pPr>
            <a:r>
              <a:rPr lang="en-US" dirty="0" smtClean="0"/>
              <a:t>A. Compliance </a:t>
            </a:r>
            <a:r>
              <a:rPr lang="en-US" dirty="0"/>
              <a:t>with the new regulations on all foods sold during the school day (“Smart Snacks in School”) began July 1, 2014.  </a:t>
            </a:r>
            <a:endParaRPr lang="en-US" dirty="0" smtClean="0"/>
          </a:p>
          <a:p>
            <a:pPr marL="0" indent="0">
              <a:buNone/>
            </a:pPr>
            <a:r>
              <a:rPr lang="en-US" dirty="0" smtClean="0"/>
              <a:t>Schools must be in compliance </a:t>
            </a:r>
            <a:r>
              <a:rPr lang="en-US" dirty="0"/>
              <a:t>with </a:t>
            </a:r>
            <a:r>
              <a:rPr lang="en-US" dirty="0" smtClean="0"/>
              <a:t>all regulations </a:t>
            </a:r>
            <a:r>
              <a:rPr lang="en-US" dirty="0"/>
              <a:t>on </a:t>
            </a:r>
            <a:r>
              <a:rPr lang="en-US" dirty="0" smtClean="0"/>
              <a:t>wellness policy implementation by </a:t>
            </a:r>
            <a:r>
              <a:rPr lang="en-US" u="sng" dirty="0" smtClean="0"/>
              <a:t>June 30, 2017.</a:t>
            </a:r>
            <a:endParaRPr lang="en-US" u="sng" dirty="0"/>
          </a:p>
          <a:p>
            <a:pPr marL="0" indent="0">
              <a:buNone/>
            </a:pPr>
            <a:r>
              <a:rPr lang="en-US" dirty="0" smtClean="0"/>
              <a:t>Written policies and annual implementation reports will be assessed at the next regularly scheduled NSLP administrative review.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9595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a:t>
            </a:r>
            <a:r>
              <a:rPr lang="en-US" dirty="0"/>
              <a:t>I</a:t>
            </a:r>
            <a:r>
              <a:rPr lang="en-US" dirty="0" smtClean="0"/>
              <a:t>nformation </a:t>
            </a:r>
            <a:r>
              <a:rPr lang="en-US" dirty="0"/>
              <a:t>C</a:t>
            </a:r>
            <a:r>
              <a:rPr lang="en-US" dirty="0" smtClean="0"/>
              <a:t>ontact</a:t>
            </a:r>
            <a:endParaRPr lang="en-US" dirty="0"/>
          </a:p>
        </p:txBody>
      </p:sp>
      <p:sp>
        <p:nvSpPr>
          <p:cNvPr id="4" name="Content Placeholder 3"/>
          <p:cNvSpPr>
            <a:spLocks noGrp="1"/>
          </p:cNvSpPr>
          <p:nvPr>
            <p:ph sz="half" idx="1"/>
          </p:nvPr>
        </p:nvSpPr>
        <p:spPr/>
        <p:txBody>
          <a:bodyPr>
            <a:normAutofit lnSpcReduction="10000"/>
          </a:bodyPr>
          <a:lstStyle/>
          <a:p>
            <a:endParaRPr lang="en-US"/>
          </a:p>
        </p:txBody>
      </p:sp>
      <p:sp>
        <p:nvSpPr>
          <p:cNvPr id="5" name="Content Placeholder 4"/>
          <p:cNvSpPr>
            <a:spLocks noGrp="1"/>
          </p:cNvSpPr>
          <p:nvPr>
            <p:ph sz="half" idx="2"/>
          </p:nvPr>
        </p:nvSpPr>
        <p:spPr>
          <a:xfrm>
            <a:off x="4615232" y="1371600"/>
            <a:ext cx="4528768" cy="4681728"/>
          </a:xfrm>
        </p:spPr>
        <p:txBody>
          <a:bodyPr>
            <a:normAutofit lnSpcReduction="10000"/>
          </a:bodyPr>
          <a:lstStyle/>
          <a:p>
            <a:pPr marL="0" indent="0">
              <a:buNone/>
            </a:pPr>
            <a:r>
              <a:rPr lang="en-US" sz="2800" b="1" dirty="0">
                <a:solidFill>
                  <a:schemeClr val="tx2"/>
                </a:solidFill>
              </a:rPr>
              <a:t>Lauren Kelsey, MPH</a:t>
            </a:r>
          </a:p>
          <a:p>
            <a:pPr marL="0" indent="0">
              <a:buNone/>
            </a:pPr>
            <a:r>
              <a:rPr lang="en-US" sz="2800" dirty="0">
                <a:solidFill>
                  <a:schemeClr val="tx2"/>
                </a:solidFill>
              </a:rPr>
              <a:t>School </a:t>
            </a:r>
            <a:r>
              <a:rPr lang="en-US" sz="2800" dirty="0" smtClean="0">
                <a:solidFill>
                  <a:schemeClr val="tx2"/>
                </a:solidFill>
              </a:rPr>
              <a:t>Partnership Coordinator,</a:t>
            </a:r>
            <a:endParaRPr lang="en-US" sz="2800" dirty="0">
              <a:solidFill>
                <a:schemeClr val="tx2"/>
              </a:solidFill>
            </a:endParaRPr>
          </a:p>
          <a:p>
            <a:pPr marL="0" indent="0">
              <a:buNone/>
            </a:pPr>
            <a:r>
              <a:rPr lang="en-US" sz="2800" dirty="0">
                <a:solidFill>
                  <a:schemeClr val="tx2"/>
                </a:solidFill>
              </a:rPr>
              <a:t>State of Alaska Obesity Prevention and Control </a:t>
            </a:r>
            <a:r>
              <a:rPr lang="en-US" sz="2800" dirty="0" smtClean="0">
                <a:solidFill>
                  <a:schemeClr val="tx2"/>
                </a:solidFill>
              </a:rPr>
              <a:t>Program,</a:t>
            </a:r>
            <a:endParaRPr lang="en-US" sz="2800" dirty="0">
              <a:solidFill>
                <a:schemeClr val="tx2"/>
              </a:solidFill>
            </a:endParaRPr>
          </a:p>
          <a:p>
            <a:pPr marL="0" indent="0">
              <a:buNone/>
            </a:pPr>
            <a:r>
              <a:rPr lang="en-US" sz="2800" dirty="0">
                <a:solidFill>
                  <a:schemeClr val="tx2"/>
                </a:solidFill>
              </a:rPr>
              <a:t>Phone 907-269-8165</a:t>
            </a:r>
          </a:p>
          <a:p>
            <a:pPr marL="0" indent="0">
              <a:buNone/>
            </a:pPr>
            <a:r>
              <a:rPr lang="en-US" sz="2800" dirty="0">
                <a:solidFill>
                  <a:schemeClr val="tx2"/>
                </a:solidFill>
              </a:rPr>
              <a:t>Fax 907-269-5446</a:t>
            </a:r>
          </a:p>
          <a:p>
            <a:pPr marL="0" indent="0">
              <a:buNone/>
            </a:pPr>
            <a:r>
              <a:rPr lang="en-US" sz="2800" dirty="0">
                <a:solidFill>
                  <a:schemeClr val="tx2"/>
                </a:solidFill>
              </a:rPr>
              <a:t>E-mail </a:t>
            </a:r>
            <a:r>
              <a:rPr lang="en-US" sz="2400" dirty="0">
                <a:solidFill>
                  <a:schemeClr val="tx2"/>
                </a:solidFill>
                <a:hlinkClick r:id="rId3"/>
              </a:rPr>
              <a:t>lauren.kelsey@alaska.gov</a:t>
            </a:r>
            <a:endParaRPr lang="en-US" sz="2400" dirty="0">
              <a:solidFill>
                <a:schemeClr val="tx2"/>
              </a:solidFill>
            </a:endParaRPr>
          </a:p>
          <a:p>
            <a:endParaRPr lang="en-US" dirty="0"/>
          </a:p>
        </p:txBody>
      </p:sp>
    </p:spTree>
    <p:extLst>
      <p:ext uri="{BB962C8B-B14F-4D97-AF65-F5344CB8AC3E}">
        <p14:creationId xmlns:p14="http://schemas.microsoft.com/office/powerpoint/2010/main" val="1784888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15310" y="745036"/>
            <a:ext cx="4869794" cy="4449762"/>
          </a:xfrm>
          <a:ln>
            <a:noFill/>
          </a:ln>
        </p:spPr>
        <p:txBody>
          <a:bodyPr>
            <a:normAutofit fontScale="92500" lnSpcReduction="10000"/>
          </a:bodyPr>
          <a:lstStyle/>
          <a:p>
            <a:endParaRPr lang="en-US" dirty="0" smtClean="0"/>
          </a:p>
          <a:p>
            <a:pPr marL="0" indent="0">
              <a:buNone/>
            </a:pPr>
            <a:r>
              <a:rPr lang="en-US" dirty="0" smtClean="0"/>
              <a:t>Our students’ health is at stake</a:t>
            </a:r>
            <a:endParaRPr lang="en-US" dirty="0"/>
          </a:p>
          <a:p>
            <a:pPr marL="0" indent="0">
              <a:buNone/>
            </a:pPr>
            <a:endParaRPr lang="en-US" dirty="0" smtClean="0"/>
          </a:p>
          <a:p>
            <a:pPr marL="0" indent="0">
              <a:buNone/>
            </a:pPr>
            <a:r>
              <a:rPr lang="en-US" dirty="0" smtClean="0"/>
              <a:t>We </a:t>
            </a:r>
            <a:r>
              <a:rPr lang="en-US" dirty="0"/>
              <a:t>need to create an Alaska where every child lives, </a:t>
            </a:r>
            <a:endParaRPr lang="en-US" dirty="0" smtClean="0"/>
          </a:p>
          <a:p>
            <a:pPr marL="0" indent="0">
              <a:buNone/>
            </a:pPr>
            <a:r>
              <a:rPr lang="en-US" dirty="0" smtClean="0"/>
              <a:t>learns </a:t>
            </a:r>
            <a:r>
              <a:rPr lang="en-US" dirty="0"/>
              <a:t>and plays in an environment filled with healthy </a:t>
            </a:r>
            <a:r>
              <a:rPr lang="en-US" dirty="0" smtClean="0"/>
              <a:t>choices </a:t>
            </a:r>
          </a:p>
          <a:p>
            <a:pPr marL="0" indent="0">
              <a:buNone/>
            </a:pPr>
            <a:endParaRPr lang="en-US" dirty="0"/>
          </a:p>
          <a:p>
            <a:pPr marL="0" indent="0">
              <a:buNone/>
            </a:pPr>
            <a:r>
              <a:rPr lang="en-US" dirty="0" smtClean="0"/>
              <a:t>We </a:t>
            </a:r>
            <a:r>
              <a:rPr lang="en-US" dirty="0"/>
              <a:t>can do this if we work </a:t>
            </a:r>
            <a:r>
              <a:rPr lang="en-US" dirty="0" smtClean="0"/>
              <a:t>together</a:t>
            </a:r>
            <a:endParaRPr lang="en-US" dirty="0"/>
          </a:p>
          <a:p>
            <a:pPr marL="0" indent="0">
              <a:buNone/>
            </a:pPr>
            <a:endParaRPr lang="en-US" dirty="0"/>
          </a:p>
        </p:txBody>
      </p:sp>
      <p:pic>
        <p:nvPicPr>
          <p:cNvPr id="2" name="Picture 1" descr="140412 Play Every Day-1951 we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36207" y="745036"/>
            <a:ext cx="3639163" cy="5472426"/>
          </a:xfrm>
          <a:prstGeom prst="rect">
            <a:avLst/>
          </a:prstGeom>
        </p:spPr>
      </p:pic>
    </p:spTree>
    <p:extLst>
      <p:ext uri="{BB962C8B-B14F-4D97-AF65-F5344CB8AC3E}">
        <p14:creationId xmlns:p14="http://schemas.microsoft.com/office/powerpoint/2010/main" val="135341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0412 Play Every Day-1925 we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0517" y="1917701"/>
            <a:ext cx="7868483" cy="4306592"/>
          </a:xfrm>
          <a:prstGeom prst="rect">
            <a:avLst/>
          </a:prstGeom>
        </p:spPr>
      </p:pic>
      <p:sp>
        <p:nvSpPr>
          <p:cNvPr id="3" name="Content Placeholder 2"/>
          <p:cNvSpPr>
            <a:spLocks noGrp="1"/>
          </p:cNvSpPr>
          <p:nvPr>
            <p:ph sz="quarter" idx="4294967295"/>
          </p:nvPr>
        </p:nvSpPr>
        <p:spPr>
          <a:xfrm>
            <a:off x="266700" y="406400"/>
            <a:ext cx="8496300" cy="5692775"/>
          </a:xfrm>
        </p:spPr>
        <p:txBody>
          <a:bodyPr/>
          <a:lstStyle/>
          <a:p>
            <a:pPr marL="0" indent="0">
              <a:buNone/>
            </a:pPr>
            <a:r>
              <a:rPr lang="en-US" b="1" dirty="0"/>
              <a:t>Wellness policies </a:t>
            </a:r>
            <a:r>
              <a:rPr lang="en-US" dirty="0"/>
              <a:t>promote life-long wellness behaviors, and link healthy nutrition and exercise to students' overall physical well-being</a:t>
            </a:r>
            <a:r>
              <a:rPr lang="en-US" dirty="0" smtClean="0">
                <a:effectLst/>
              </a:rPr>
              <a:t> </a:t>
            </a:r>
            <a:endParaRPr lang="en-US" dirty="0"/>
          </a:p>
        </p:txBody>
      </p:sp>
    </p:spTree>
    <p:extLst>
      <p:ext uri="{BB962C8B-B14F-4D97-AF65-F5344CB8AC3E}">
        <p14:creationId xmlns:p14="http://schemas.microsoft.com/office/powerpoint/2010/main" val="398572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4510"/>
            <a:ext cx="8534400" cy="850900"/>
          </a:xfrm>
        </p:spPr>
        <p:txBody>
          <a:bodyPr>
            <a:noAutofit/>
          </a:bodyPr>
          <a:lstStyle/>
          <a:p>
            <a:r>
              <a:rPr lang="en-US" sz="3200" dirty="0" smtClean="0">
                <a:solidFill>
                  <a:schemeClr val="accent2">
                    <a:lumMod val="75000"/>
                  </a:schemeClr>
                </a:solidFill>
              </a:rPr>
              <a:t>Now is the Time to Review </a:t>
            </a:r>
            <a:br>
              <a:rPr lang="en-US" sz="3200" dirty="0" smtClean="0">
                <a:solidFill>
                  <a:schemeClr val="accent2">
                    <a:lumMod val="75000"/>
                  </a:schemeClr>
                </a:solidFill>
              </a:rPr>
            </a:br>
            <a:r>
              <a:rPr lang="en-US" sz="3200" dirty="0" smtClean="0">
                <a:solidFill>
                  <a:schemeClr val="accent2">
                    <a:lumMod val="75000"/>
                  </a:schemeClr>
                </a:solidFill>
              </a:rPr>
              <a:t>Our School Wellness Policy</a:t>
            </a:r>
            <a:endParaRPr lang="en-US" sz="3200" dirty="0">
              <a:solidFill>
                <a:schemeClr val="accent2">
                  <a:lumMod val="75000"/>
                </a:schemeClr>
              </a:solidFill>
            </a:endParaRPr>
          </a:p>
        </p:txBody>
      </p:sp>
      <p:sp>
        <p:nvSpPr>
          <p:cNvPr id="3" name="Content Placeholder 2"/>
          <p:cNvSpPr>
            <a:spLocks noGrp="1"/>
          </p:cNvSpPr>
          <p:nvPr>
            <p:ph sz="half" idx="1"/>
          </p:nvPr>
        </p:nvSpPr>
        <p:spPr/>
        <p:txBody>
          <a:bodyPr>
            <a:normAutofit fontScale="92500" lnSpcReduction="20000"/>
          </a:bodyPr>
          <a:lstStyle/>
          <a:p>
            <a:pPr>
              <a:buClr>
                <a:schemeClr val="tx2"/>
              </a:buClr>
            </a:pPr>
            <a:r>
              <a:rPr lang="en-US" dirty="0" smtClean="0">
                <a:solidFill>
                  <a:schemeClr val="tx2"/>
                </a:solidFill>
              </a:rPr>
              <a:t>Regulations related to ‘Smart Snacks’ nutrition standards for foods sold at schools, come into effect in </a:t>
            </a:r>
            <a:r>
              <a:rPr lang="en-US" u="sng" dirty="0" smtClean="0">
                <a:solidFill>
                  <a:schemeClr val="tx2"/>
                </a:solidFill>
              </a:rPr>
              <a:t>fall 2014.</a:t>
            </a:r>
            <a:endParaRPr lang="en-US" dirty="0" smtClean="0">
              <a:solidFill>
                <a:schemeClr val="tx2"/>
              </a:solidFill>
            </a:endParaRPr>
          </a:p>
          <a:p>
            <a:pPr>
              <a:buClr>
                <a:schemeClr val="tx2"/>
              </a:buClr>
            </a:pPr>
            <a:r>
              <a:rPr lang="en-US" dirty="0" smtClean="0">
                <a:solidFill>
                  <a:schemeClr val="tx2"/>
                </a:solidFill>
              </a:rPr>
              <a:t>Schools must be in compliance with all USDA local wellness policy regulations by </a:t>
            </a:r>
            <a:r>
              <a:rPr lang="en-US" b="1" u="sng" dirty="0" smtClean="0">
                <a:solidFill>
                  <a:srgbClr val="FF0000"/>
                </a:solidFill>
              </a:rPr>
              <a:t>June 30, 2017</a:t>
            </a:r>
          </a:p>
          <a:p>
            <a:pPr>
              <a:buClr>
                <a:schemeClr val="tx2"/>
              </a:buClr>
            </a:pPr>
            <a:r>
              <a:rPr lang="en-US" dirty="0" smtClean="0">
                <a:solidFill>
                  <a:schemeClr val="tx2"/>
                </a:solidFill>
              </a:rPr>
              <a:t>Adoption </a:t>
            </a:r>
            <a:r>
              <a:rPr lang="en-US" dirty="0">
                <a:solidFill>
                  <a:schemeClr val="tx2"/>
                </a:solidFill>
              </a:rPr>
              <a:t>of and adherence to school wellness policies is tied to funding for the National School Breakfast and Lunch Program.</a:t>
            </a:r>
          </a:p>
          <a:p>
            <a:pPr>
              <a:buClr>
                <a:schemeClr val="tx2"/>
              </a:buClr>
            </a:pPr>
            <a:endParaRPr lang="en-US" u="sng" dirty="0">
              <a:solidFill>
                <a:schemeClr val="tx2"/>
              </a:solidFill>
            </a:endParaRPr>
          </a:p>
        </p:txBody>
      </p:sp>
      <p:pic>
        <p:nvPicPr>
          <p:cNvPr id="5" name="Content Placeholder 4" descr="chalkboard.tif"/>
          <p:cNvPicPr>
            <a:picLocks noGrp="1" noChangeAspect="1"/>
          </p:cNvPicPr>
          <p:nvPr>
            <p:ph sz="half" idx="2"/>
          </p:nvPr>
        </p:nvPicPr>
        <p:blipFill>
          <a:blip r:embed="rId3" cstate="screen">
            <a:extLst>
              <a:ext uri="{28A0092B-C50C-407E-A947-70E740481C1C}">
                <a14:useLocalDpi xmlns:a14="http://schemas.microsoft.com/office/drawing/2010/main"/>
              </a:ext>
            </a:extLst>
          </a:blip>
          <a:srcRect t="-7960" b="-7960"/>
          <a:stretch>
            <a:fillRect/>
          </a:stretch>
        </p:blipFill>
        <p:spPr>
          <a:xfrm>
            <a:off x="4800600" y="1371600"/>
            <a:ext cx="4038600" cy="4681538"/>
          </a:xfrm>
        </p:spPr>
      </p:pic>
    </p:spTree>
    <p:extLst>
      <p:ext uri="{BB962C8B-B14F-4D97-AF65-F5344CB8AC3E}">
        <p14:creationId xmlns:p14="http://schemas.microsoft.com/office/powerpoint/2010/main" val="3266977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4510"/>
            <a:ext cx="8534400" cy="850900"/>
          </a:xfrm>
        </p:spPr>
        <p:txBody>
          <a:bodyPr>
            <a:noAutofit/>
          </a:bodyPr>
          <a:lstStyle/>
          <a:p>
            <a:r>
              <a:rPr lang="en-US" sz="3200" dirty="0" smtClean="0">
                <a:solidFill>
                  <a:schemeClr val="accent2">
                    <a:lumMod val="75000"/>
                  </a:schemeClr>
                </a:solidFill>
              </a:rPr>
              <a:t>State and Federal requirements can be met at the same time</a:t>
            </a:r>
            <a:endParaRPr lang="en-US" sz="3200" dirty="0">
              <a:solidFill>
                <a:schemeClr val="accent2">
                  <a:lumMod val="75000"/>
                </a:schemeClr>
              </a:solidFill>
            </a:endParaRPr>
          </a:p>
        </p:txBody>
      </p:sp>
      <p:sp>
        <p:nvSpPr>
          <p:cNvPr id="3" name="Content Placeholder 2"/>
          <p:cNvSpPr>
            <a:spLocks noGrp="1"/>
          </p:cNvSpPr>
          <p:nvPr>
            <p:ph sz="half" idx="1"/>
          </p:nvPr>
        </p:nvSpPr>
        <p:spPr/>
        <p:txBody>
          <a:bodyPr>
            <a:normAutofit fontScale="92500"/>
          </a:bodyPr>
          <a:lstStyle/>
          <a:p>
            <a:pPr>
              <a:buClr>
                <a:schemeClr val="tx2"/>
              </a:buClr>
            </a:pPr>
            <a:r>
              <a:rPr lang="en-US" dirty="0">
                <a:solidFill>
                  <a:schemeClr val="tx2"/>
                </a:solidFill>
              </a:rPr>
              <a:t>New Alaska law SB200 “Mandatory Physical Activity in Schools” goes into effect </a:t>
            </a:r>
            <a:r>
              <a:rPr lang="en-US" b="1" u="sng" dirty="0" smtClean="0">
                <a:solidFill>
                  <a:srgbClr val="FF0000"/>
                </a:solidFill>
              </a:rPr>
              <a:t>October 16, </a:t>
            </a:r>
            <a:r>
              <a:rPr lang="en-US" b="1" u="sng" dirty="0">
                <a:solidFill>
                  <a:srgbClr val="FF0000"/>
                </a:solidFill>
              </a:rPr>
              <a:t>2016.</a:t>
            </a:r>
          </a:p>
          <a:p>
            <a:pPr marL="0" indent="0">
              <a:buClr>
                <a:schemeClr val="tx2"/>
              </a:buClr>
              <a:buNone/>
            </a:pPr>
            <a:endParaRPr lang="en-US" dirty="0" smtClean="0">
              <a:solidFill>
                <a:schemeClr val="tx2"/>
              </a:solidFill>
            </a:endParaRPr>
          </a:p>
          <a:p>
            <a:pPr>
              <a:buClr>
                <a:schemeClr val="tx2"/>
              </a:buClr>
            </a:pPr>
            <a:r>
              <a:rPr lang="en-US" dirty="0" smtClean="0">
                <a:solidFill>
                  <a:schemeClr val="tx2"/>
                </a:solidFill>
              </a:rPr>
              <a:t>All students K-8 must be provided opportunities for 90% of the recommended 60 minutes a day of physical activity during each full school day</a:t>
            </a:r>
            <a:endParaRPr lang="en-US" dirty="0">
              <a:solidFill>
                <a:schemeClr val="tx2"/>
              </a:solidFill>
            </a:endParaRPr>
          </a:p>
        </p:txBody>
      </p:sp>
      <p:pic>
        <p:nvPicPr>
          <p:cNvPr id="5" name="Content Placeholder 4" descr="chalkboard.tif"/>
          <p:cNvPicPr>
            <a:picLocks noGrp="1" noChangeAspect="1"/>
          </p:cNvPicPr>
          <p:nvPr>
            <p:ph sz="half" idx="2"/>
          </p:nvPr>
        </p:nvPicPr>
        <p:blipFill>
          <a:blip r:embed="rId3" cstate="screen">
            <a:extLst>
              <a:ext uri="{28A0092B-C50C-407E-A947-70E740481C1C}">
                <a14:useLocalDpi xmlns:a14="http://schemas.microsoft.com/office/drawing/2010/main"/>
              </a:ext>
            </a:extLst>
          </a:blip>
          <a:srcRect t="-7960" b="-7960"/>
          <a:stretch>
            <a:fillRect/>
          </a:stretch>
        </p:blipFill>
        <p:spPr>
          <a:xfrm>
            <a:off x="4800600" y="1371600"/>
            <a:ext cx="4038600" cy="4681538"/>
          </a:xfrm>
        </p:spPr>
      </p:pic>
    </p:spTree>
    <p:extLst>
      <p:ext uri="{BB962C8B-B14F-4D97-AF65-F5344CB8AC3E}">
        <p14:creationId xmlns:p14="http://schemas.microsoft.com/office/powerpoint/2010/main" val="296447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School Wellness Team</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60045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Healthy, Successful Students</a:t>
            </a:r>
            <a:endParaRPr lang="en-US" dirty="0"/>
          </a:p>
        </p:txBody>
      </p:sp>
      <p:pic>
        <p:nvPicPr>
          <p:cNvPr id="6" name="Content Placeholder 5" descr="_DSC2548.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Content Placeholder 4"/>
          <p:cNvSpPr>
            <a:spLocks noGrp="1"/>
          </p:cNvSpPr>
          <p:nvPr>
            <p:ph sz="half" idx="2"/>
          </p:nvPr>
        </p:nvSpPr>
        <p:spPr/>
        <p:txBody>
          <a:bodyPr>
            <a:normAutofit fontScale="92500" lnSpcReduction="10000"/>
          </a:bodyPr>
          <a:lstStyle/>
          <a:p>
            <a:pPr marL="0" indent="0">
              <a:buNone/>
            </a:pPr>
            <a:r>
              <a:rPr lang="en-US" dirty="0">
                <a:solidFill>
                  <a:schemeClr val="tx2"/>
                </a:solidFill>
              </a:rPr>
              <a:t>H</a:t>
            </a:r>
            <a:r>
              <a:rPr lang="en-US" dirty="0" smtClean="0">
                <a:solidFill>
                  <a:schemeClr val="tx2"/>
                </a:solidFill>
              </a:rPr>
              <a:t>ealthy </a:t>
            </a:r>
            <a:r>
              <a:rPr lang="en-US" dirty="0">
                <a:solidFill>
                  <a:schemeClr val="tx2"/>
                </a:solidFill>
              </a:rPr>
              <a:t>eating behaviors and regular physical activity are essential for students to achieve their full academic and life </a:t>
            </a:r>
            <a:r>
              <a:rPr lang="en-US" dirty="0" smtClean="0">
                <a:solidFill>
                  <a:schemeClr val="tx2"/>
                </a:solidFill>
              </a:rPr>
              <a:t>potential. </a:t>
            </a:r>
          </a:p>
          <a:p>
            <a:pPr marL="0" indent="0">
              <a:buNone/>
            </a:pPr>
            <a:endParaRPr lang="en-US" dirty="0">
              <a:solidFill>
                <a:schemeClr val="tx2"/>
              </a:solidFill>
            </a:endParaRPr>
          </a:p>
          <a:p>
            <a:pPr marL="0" indent="0">
              <a:buNone/>
            </a:pPr>
            <a:r>
              <a:rPr lang="en-US" dirty="0" smtClean="0">
                <a:solidFill>
                  <a:schemeClr val="tx2"/>
                </a:solidFill>
              </a:rPr>
              <a:t>School districts recognize that </a:t>
            </a:r>
            <a:r>
              <a:rPr lang="en-US" dirty="0">
                <a:solidFill>
                  <a:schemeClr val="tx2"/>
                </a:solidFill>
              </a:rPr>
              <a:t>they have a responsibility to provide a healthy learning environment by supporting wellness, good nutrition, and regular physical activity.</a:t>
            </a:r>
          </a:p>
          <a:p>
            <a:endParaRPr lang="en-US" dirty="0"/>
          </a:p>
        </p:txBody>
      </p:sp>
    </p:spTree>
    <p:extLst>
      <p:ext uri="{BB962C8B-B14F-4D97-AF65-F5344CB8AC3E}">
        <p14:creationId xmlns:p14="http://schemas.microsoft.com/office/powerpoint/2010/main" val="297462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chemeClr val="tx1">
                    <a:lumMod val="50000"/>
                  </a:schemeClr>
                </a:solidFill>
              </a:rPr>
              <a:t>The Health and Achievement Link</a:t>
            </a:r>
            <a:endParaRPr lang="en-US" dirty="0">
              <a:solidFill>
                <a:schemeClr val="tx1">
                  <a:lumMod val="50000"/>
                </a:schemeClr>
              </a:solidFill>
            </a:endParaRPr>
          </a:p>
        </p:txBody>
      </p:sp>
      <p:sp>
        <p:nvSpPr>
          <p:cNvPr id="3" name="Content Placeholder 2"/>
          <p:cNvSpPr>
            <a:spLocks noGrp="1"/>
          </p:cNvSpPr>
          <p:nvPr>
            <p:ph sz="half" idx="1"/>
          </p:nvPr>
        </p:nvSpPr>
        <p:spPr/>
        <p:txBody>
          <a:bodyPr>
            <a:normAutofit fontScale="92500" lnSpcReduction="20000"/>
          </a:bodyPr>
          <a:lstStyle/>
          <a:p>
            <a:pPr>
              <a:buClr>
                <a:schemeClr val="tx2"/>
              </a:buClr>
            </a:pPr>
            <a:r>
              <a:rPr lang="en-US" dirty="0">
                <a:solidFill>
                  <a:srgbClr val="252731"/>
                </a:solidFill>
              </a:rPr>
              <a:t>The academic success of Alaska’s youth is strongly linked with their </a:t>
            </a:r>
            <a:r>
              <a:rPr lang="en-US" dirty="0" smtClean="0">
                <a:solidFill>
                  <a:srgbClr val="252731"/>
                </a:solidFill>
              </a:rPr>
              <a:t>health.</a:t>
            </a:r>
          </a:p>
          <a:p>
            <a:pPr>
              <a:buClr>
                <a:schemeClr val="tx2"/>
              </a:buClr>
            </a:pPr>
            <a:endParaRPr lang="en-US" dirty="0" smtClean="0">
              <a:solidFill>
                <a:srgbClr val="252731"/>
              </a:solidFill>
            </a:endParaRPr>
          </a:p>
          <a:p>
            <a:pPr>
              <a:buClr>
                <a:schemeClr val="tx2"/>
              </a:buClr>
            </a:pPr>
            <a:r>
              <a:rPr lang="en-US" dirty="0" smtClean="0">
                <a:solidFill>
                  <a:srgbClr val="252731"/>
                </a:solidFill>
              </a:rPr>
              <a:t>Health</a:t>
            </a:r>
            <a:r>
              <a:rPr lang="en-US" dirty="0">
                <a:solidFill>
                  <a:srgbClr val="252731"/>
                </a:solidFill>
              </a:rPr>
              <a:t>-related factors such as hunger, physical and emotional abuse, and chronic illness can lead to poor school </a:t>
            </a:r>
            <a:r>
              <a:rPr lang="en-US" dirty="0" smtClean="0">
                <a:solidFill>
                  <a:srgbClr val="252731"/>
                </a:solidFill>
              </a:rPr>
              <a:t>performance.</a:t>
            </a:r>
          </a:p>
          <a:p>
            <a:pPr>
              <a:buClr>
                <a:schemeClr val="tx2"/>
              </a:buClr>
            </a:pPr>
            <a:endParaRPr lang="en-US" dirty="0" smtClean="0">
              <a:solidFill>
                <a:srgbClr val="252731"/>
              </a:solidFill>
            </a:endParaRPr>
          </a:p>
          <a:p>
            <a:pPr>
              <a:buClr>
                <a:schemeClr val="tx2"/>
              </a:buClr>
            </a:pPr>
            <a:r>
              <a:rPr lang="en-US" dirty="0" smtClean="0">
                <a:solidFill>
                  <a:srgbClr val="252731"/>
                </a:solidFill>
              </a:rPr>
              <a:t>Physical </a:t>
            </a:r>
            <a:r>
              <a:rPr lang="en-US" dirty="0">
                <a:solidFill>
                  <a:srgbClr val="252731"/>
                </a:solidFill>
              </a:rPr>
              <a:t>inactivity is consistently linked to poor grades and test scores and lower educational attainment.</a:t>
            </a:r>
          </a:p>
        </p:txBody>
      </p:sp>
      <p:pic>
        <p:nvPicPr>
          <p:cNvPr id="7" name="Content Placeholder 6" descr="_DSC2561.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142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1">
      <a:dk1>
        <a:srgbClr val="FF0000"/>
      </a:dk1>
      <a:lt1>
        <a:sysClr val="window" lastClr="FFFFFF"/>
      </a:lt1>
      <a:dk2>
        <a:srgbClr val="252731"/>
      </a:dk2>
      <a:lt2>
        <a:srgbClr val="EAE7E4"/>
      </a:lt2>
      <a:accent1>
        <a:srgbClr val="FF0000"/>
      </a:accent1>
      <a:accent2>
        <a:srgbClr val="00FF00"/>
      </a:accent2>
      <a:accent3>
        <a:srgbClr val="60AB3F"/>
      </a:accent3>
      <a:accent4>
        <a:srgbClr val="FF0000"/>
      </a:accent4>
      <a:accent5>
        <a:srgbClr val="00FF00"/>
      </a:accent5>
      <a:accent6>
        <a:srgbClr val="333333"/>
      </a:accent6>
      <a:hlink>
        <a:srgbClr val="660000"/>
      </a:hlink>
      <a:folHlink>
        <a:srgbClr val="CC330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resource_x0020_type xmlns="8a0771c3-7101-497d-9dbc-cecf36003d1d"/>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3DF8B0AE573A9447BECCF0A9A4D47E2B" ma:contentTypeVersion="8" ma:contentTypeDescription="Create a new document." ma:contentTypeScope="" ma:versionID="2c15a11497c80bc6915be68bb777e58f">
  <xsd:schema xmlns:xsd="http://www.w3.org/2001/XMLSchema" xmlns:xs="http://www.w3.org/2001/XMLSchema" xmlns:p="http://schemas.microsoft.com/office/2006/metadata/properties" xmlns:ns1="http://schemas.microsoft.com/sharepoint/v3" xmlns:ns2="8a0771c3-7101-497d-9dbc-cecf36003d1d" targetNamespace="http://schemas.microsoft.com/office/2006/metadata/properties" ma:root="true" ma:fieldsID="46877c0991daa39117286b69023a750f" ns1:_="" ns2:_="">
    <xsd:import namespace="http://schemas.microsoft.com/sharepoint/v3"/>
    <xsd:import namespace="8a0771c3-7101-497d-9dbc-cecf36003d1d"/>
    <xsd:element name="properties">
      <xsd:complexType>
        <xsd:sequence>
          <xsd:element name="documentManagement">
            <xsd:complexType>
              <xsd:all>
                <xsd:element ref="ns1:PublishingStartDate" minOccurs="0"/>
                <xsd:element ref="ns1:PublishingExpirationDate" minOccurs="0"/>
                <xsd:element ref="ns2: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771c3-7101-497d-9dbc-cecf36003d1d" elementFormDefault="qualified">
    <xsd:import namespace="http://schemas.microsoft.com/office/2006/documentManagement/types"/>
    <xsd:import namespace="http://schemas.microsoft.com/office/infopath/2007/PartnerControls"/>
    <xsd:element name="resource_x0020_type" ma:index="10" nillable="true" ma:displayName="Resource Type" ma:description="The type of resource - public, partner, provider, state, data." ma:internalName="resource_x0020_type">
      <xsd:complexType>
        <xsd:complexContent>
          <xsd:extension base="dms:MultiChoice">
            <xsd:sequence>
              <xsd:element name="Value" maxOccurs="unbounded" minOccurs="0" nillable="true">
                <xsd:simpleType>
                  <xsd:restriction base="dms:Choice">
                    <xsd:enumeration value="public"/>
                    <xsd:enumeration value="partner"/>
                    <xsd:enumeration value="provider"/>
                    <xsd:enumeration value="state"/>
                    <xsd:enumeration value="dat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813BAB-ADC1-4CC3-B4DE-1AF85230E9E0}"/>
</file>

<file path=customXml/itemProps10.xml><?xml version="1.0" encoding="utf-8"?>
<ds:datastoreItem xmlns:ds="http://schemas.openxmlformats.org/officeDocument/2006/customXml" ds:itemID="{8459B3AE-6C57-4186-8BBA-2B96CE92C073}"/>
</file>

<file path=customXml/itemProps11.xml><?xml version="1.0" encoding="utf-8"?>
<ds:datastoreItem xmlns:ds="http://schemas.openxmlformats.org/officeDocument/2006/customXml" ds:itemID="{570A6FC1-856B-4CEB-9E40-C8A82FAB67E8}"/>
</file>

<file path=customXml/itemProps12.xml><?xml version="1.0" encoding="utf-8"?>
<ds:datastoreItem xmlns:ds="http://schemas.openxmlformats.org/officeDocument/2006/customXml" ds:itemID="{E09B690F-8828-4C0E-9005-422275F31D5C}"/>
</file>

<file path=customXml/itemProps13.xml><?xml version="1.0" encoding="utf-8"?>
<ds:datastoreItem xmlns:ds="http://schemas.openxmlformats.org/officeDocument/2006/customXml" ds:itemID="{8066F9AB-381A-4589-BBE3-F339B11E8C71}"/>
</file>

<file path=customXml/itemProps2.xml><?xml version="1.0" encoding="utf-8"?>
<ds:datastoreItem xmlns:ds="http://schemas.openxmlformats.org/officeDocument/2006/customXml" ds:itemID="{1C1E03ED-DF18-460B-8E57-A5C20EF83A73}"/>
</file>

<file path=customXml/itemProps3.xml><?xml version="1.0" encoding="utf-8"?>
<ds:datastoreItem xmlns:ds="http://schemas.openxmlformats.org/officeDocument/2006/customXml" ds:itemID="{7C31E578-040E-404B-A802-C48025242CD5}"/>
</file>

<file path=customXml/itemProps4.xml><?xml version="1.0" encoding="utf-8"?>
<ds:datastoreItem xmlns:ds="http://schemas.openxmlformats.org/officeDocument/2006/customXml" ds:itemID="{E102168B-3DAF-47F6-881D-553EB66974D3}"/>
</file>

<file path=customXml/itemProps5.xml><?xml version="1.0" encoding="utf-8"?>
<ds:datastoreItem xmlns:ds="http://schemas.openxmlformats.org/officeDocument/2006/customXml" ds:itemID="{F6BC1AD2-BA3B-49FC-82FC-1A6D3A9F2043}"/>
</file>

<file path=customXml/itemProps6.xml><?xml version="1.0" encoding="utf-8"?>
<ds:datastoreItem xmlns:ds="http://schemas.openxmlformats.org/officeDocument/2006/customXml" ds:itemID="{2BAE296F-E418-4B4E-B098-2686FBC68B67}"/>
</file>

<file path=customXml/itemProps7.xml><?xml version="1.0" encoding="utf-8"?>
<ds:datastoreItem xmlns:ds="http://schemas.openxmlformats.org/officeDocument/2006/customXml" ds:itemID="{164AEC1C-357E-4031-9377-3101DB3FF1A6}"/>
</file>

<file path=customXml/itemProps8.xml><?xml version="1.0" encoding="utf-8"?>
<ds:datastoreItem xmlns:ds="http://schemas.openxmlformats.org/officeDocument/2006/customXml" ds:itemID="{83049F4B-4497-4C6E-8079-62F990EEAB28}"/>
</file>

<file path=customXml/itemProps9.xml><?xml version="1.0" encoding="utf-8"?>
<ds:datastoreItem xmlns:ds="http://schemas.openxmlformats.org/officeDocument/2006/customXml" ds:itemID="{16EAA103-AA26-4B36-8A67-1092172FD821}"/>
</file>

<file path=docProps/app.xml><?xml version="1.0" encoding="utf-8"?>
<Properties xmlns="http://schemas.openxmlformats.org/officeDocument/2006/extended-properties" xmlns:vt="http://schemas.openxmlformats.org/officeDocument/2006/docPropsVTypes">
  <Template>Civic.thmx</Template>
  <TotalTime>633</TotalTime>
  <Words>2352</Words>
  <Application>Microsoft Office PowerPoint</Application>
  <PresentationFormat>On-screen Show (4:3)</PresentationFormat>
  <Paragraphs>233</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Civic</vt:lpstr>
      <vt:lpstr>School Wellness Policies Creating a Healthy Future for Alaska</vt:lpstr>
      <vt:lpstr>PowerPoint Presentation</vt:lpstr>
      <vt:lpstr>We can do this!</vt:lpstr>
      <vt:lpstr>PowerPoint Presentation</vt:lpstr>
      <vt:lpstr>Now is the Time to Review  Our School Wellness Policy</vt:lpstr>
      <vt:lpstr>State and Federal requirements can be met at the same time</vt:lpstr>
      <vt:lpstr>Our School Wellness Team</vt:lpstr>
      <vt:lpstr>Healthy, Successful Students</vt:lpstr>
      <vt:lpstr>The Health and Achievement Link</vt:lpstr>
      <vt:lpstr>School Wellness Policies: Federal Requirements </vt:lpstr>
      <vt:lpstr>School Wellness Policies: Federal Requirements (continued)</vt:lpstr>
      <vt:lpstr>Model Policy for Alaska</vt:lpstr>
      <vt:lpstr>Key Elements of  School Wellness policy</vt:lpstr>
      <vt:lpstr>Key Elements: Nutrition</vt:lpstr>
      <vt:lpstr>Key Elements: PE</vt:lpstr>
      <vt:lpstr>Key Elements: Physical Activity</vt:lpstr>
      <vt:lpstr>Key Elements: Communication and Reporting</vt:lpstr>
      <vt:lpstr>What’s Our District’s Policy</vt:lpstr>
      <vt:lpstr>Room for Improvement</vt:lpstr>
      <vt:lpstr>Suggested Changes to XX District Policy</vt:lpstr>
      <vt:lpstr>Current district goals</vt:lpstr>
      <vt:lpstr>Implementation plan</vt:lpstr>
      <vt:lpstr>Frequently Asked Questions</vt:lpstr>
      <vt:lpstr>Lunches Brought from Home?</vt:lpstr>
      <vt:lpstr>PowerPoint Presentation</vt:lpstr>
      <vt:lpstr>PowerPoint Presentation</vt:lpstr>
      <vt:lpstr>What can we sell?</vt:lpstr>
      <vt:lpstr>Smart Snacks Implementation</vt:lpstr>
      <vt:lpstr>Exemptions to Nutrition Standards</vt:lpstr>
      <vt:lpstr>PE Pass/Fail Option </vt:lpstr>
      <vt:lpstr>PE Minutes?</vt:lpstr>
      <vt:lpstr>Policy Compliance?</vt:lpstr>
      <vt:lpstr>Timing/Deadlines</vt:lpstr>
      <vt:lpstr>For More Information Contact</vt:lpstr>
      <vt:lpstr>PowerPoint Presentation</vt:lpstr>
    </vt:vector>
  </TitlesOfParts>
  <Company>Rede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Wellness Policies Creating a Healthy Future for Alaska - Cutomizable Wellness Policy PowerPoint Template</dc:title>
  <dc:creator>Jill Hutson</dc:creator>
  <cp:keywords>Alaska Health and Social Services, Division of Public Health, Section of Chronic Disease Prevention and Health Promotion, Obesity Prevention, School Health, School Wellness Policies Creating a Healthy Future for Alaska</cp:keywords>
  <cp:lastModifiedBy>Bates, Julie A</cp:lastModifiedBy>
  <cp:revision>89</cp:revision>
  <dcterms:created xsi:type="dcterms:W3CDTF">2014-06-03T21:00:48Z</dcterms:created>
  <dcterms:modified xsi:type="dcterms:W3CDTF">2017-01-05T00:14:08Z</dcterms:modified>
  <cp:category>Alaska Health and Social Services, Division of Public Health, Section of Chronic Disease Prevention and Health Promotion, Obesity Prevention, School Health, School Wellness Policies Creating a Healthy Future for Alaska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0x0101003DF8B0AE573A9447BECCF0A9A4D47E2B</vt:lpwstr>
  </property>
  <property fmtid="{D5CDD505-2E9C-101B-9397-08002B2CF9AE}" pid="3" name="Order">
    <vt:r8>120100</vt:r8>
  </property>
</Properties>
</file>