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4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notesSlides/notesSlide23.xml" ContentType="application/vnd.openxmlformats-officedocument.presentationml.notes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2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59"/>
  </p:notesMasterIdLst>
  <p:sldIdLst>
    <p:sldId id="256" r:id="rId2"/>
    <p:sldId id="257" r:id="rId3"/>
    <p:sldId id="259" r:id="rId4"/>
    <p:sldId id="260" r:id="rId5"/>
    <p:sldId id="261" r:id="rId6"/>
    <p:sldId id="262" r:id="rId7"/>
    <p:sldId id="263" r:id="rId8"/>
    <p:sldId id="264" r:id="rId9"/>
    <p:sldId id="265" r:id="rId10"/>
    <p:sldId id="293" r:id="rId11"/>
    <p:sldId id="266" r:id="rId12"/>
    <p:sldId id="269" r:id="rId13"/>
    <p:sldId id="267" r:id="rId14"/>
    <p:sldId id="274" r:id="rId15"/>
    <p:sldId id="258" r:id="rId16"/>
    <p:sldId id="268" r:id="rId17"/>
    <p:sldId id="275" r:id="rId18"/>
    <p:sldId id="276" r:id="rId19"/>
    <p:sldId id="290" r:id="rId20"/>
    <p:sldId id="291" r:id="rId21"/>
    <p:sldId id="272" r:id="rId22"/>
    <p:sldId id="296" r:id="rId23"/>
    <p:sldId id="297" r:id="rId24"/>
    <p:sldId id="298" r:id="rId25"/>
    <p:sldId id="299" r:id="rId26"/>
    <p:sldId id="304" r:id="rId27"/>
    <p:sldId id="300" r:id="rId28"/>
    <p:sldId id="273" r:id="rId29"/>
    <p:sldId id="289" r:id="rId30"/>
    <p:sldId id="319" r:id="rId31"/>
    <p:sldId id="280" r:id="rId32"/>
    <p:sldId id="279" r:id="rId33"/>
    <p:sldId id="288" r:id="rId34"/>
    <p:sldId id="320" r:id="rId35"/>
    <p:sldId id="282" r:id="rId36"/>
    <p:sldId id="283" r:id="rId37"/>
    <p:sldId id="284" r:id="rId38"/>
    <p:sldId id="285" r:id="rId39"/>
    <p:sldId id="286" r:id="rId40"/>
    <p:sldId id="287" r:id="rId41"/>
    <p:sldId id="292" r:id="rId42"/>
    <p:sldId id="322" r:id="rId43"/>
    <p:sldId id="323" r:id="rId44"/>
    <p:sldId id="295" r:id="rId45"/>
    <p:sldId id="305"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82" autoAdjust="0"/>
  </p:normalViewPr>
  <p:slideViewPr>
    <p:cSldViewPr snapToGrid="0" snapToObjects="1">
      <p:cViewPr>
        <p:scale>
          <a:sx n="103" d="100"/>
          <a:sy n="103" d="100"/>
        </p:scale>
        <p:origin x="-108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Ask</c:v>
          </c:tx>
          <c:invertIfNegative val="0"/>
          <c:dLbls>
            <c:txPr>
              <a:bodyPr/>
              <a:lstStyle/>
              <a:p>
                <a:pPr>
                  <a:defRPr sz="1600" b="1"/>
                </a:pPr>
                <a:endParaRPr lang="en-US"/>
              </a:p>
            </c:txPr>
            <c:dLblPos val="outEnd"/>
            <c:showLegendKey val="0"/>
            <c:showVal val="1"/>
            <c:showCatName val="0"/>
            <c:showSerName val="0"/>
            <c:showPercent val="0"/>
            <c:showBubbleSize val="0"/>
            <c:showLeaderLines val="0"/>
          </c:dLbls>
          <c:cat>
            <c:strRef>
              <c:f>Sheet1!$A$1</c:f>
              <c:strCache>
                <c:ptCount val="1"/>
                <c:pt idx="0">
                  <c:v>% Organizations Following Best Practices</c:v>
                </c:pt>
              </c:strCache>
            </c:strRef>
          </c:cat>
          <c:val>
            <c:numRef>
              <c:f>Sheet1!$A$2</c:f>
              <c:numCache>
                <c:formatCode>0%</c:formatCode>
                <c:ptCount val="1"/>
                <c:pt idx="0">
                  <c:v>0.75</c:v>
                </c:pt>
              </c:numCache>
            </c:numRef>
          </c:val>
        </c:ser>
        <c:ser>
          <c:idx val="1"/>
          <c:order val="1"/>
          <c:tx>
            <c:v>Advise</c:v>
          </c:tx>
          <c:invertIfNegative val="0"/>
          <c:dLbls>
            <c:txPr>
              <a:bodyPr/>
              <a:lstStyle/>
              <a:p>
                <a:pPr>
                  <a:defRPr sz="1600" b="1"/>
                </a:pPr>
                <a:endParaRPr lang="en-US"/>
              </a:p>
            </c:txPr>
            <c:showLegendKey val="0"/>
            <c:showVal val="1"/>
            <c:showCatName val="0"/>
            <c:showSerName val="0"/>
            <c:showPercent val="0"/>
            <c:showBubbleSize val="0"/>
            <c:showLeaderLines val="0"/>
          </c:dLbls>
          <c:cat>
            <c:strRef>
              <c:f>Sheet1!$A$1</c:f>
              <c:strCache>
                <c:ptCount val="1"/>
                <c:pt idx="0">
                  <c:v>% Organizations Following Best Practices</c:v>
                </c:pt>
              </c:strCache>
            </c:strRef>
          </c:cat>
          <c:val>
            <c:numRef>
              <c:f>Sheet1!$A$3</c:f>
              <c:numCache>
                <c:formatCode>0%</c:formatCode>
                <c:ptCount val="1"/>
                <c:pt idx="0">
                  <c:v>0.31</c:v>
                </c:pt>
              </c:numCache>
            </c:numRef>
          </c:val>
        </c:ser>
        <c:ser>
          <c:idx val="2"/>
          <c:order val="2"/>
          <c:tx>
            <c:v>Refer</c:v>
          </c:tx>
          <c:invertIfNegative val="0"/>
          <c:dLbls>
            <c:txPr>
              <a:bodyPr/>
              <a:lstStyle/>
              <a:p>
                <a:pPr>
                  <a:defRPr sz="1600" b="1">
                    <a:solidFill>
                      <a:schemeClr val="tx1"/>
                    </a:solidFill>
                  </a:defRPr>
                </a:pPr>
                <a:endParaRPr lang="en-US"/>
              </a:p>
            </c:txPr>
            <c:dLblPos val="outEnd"/>
            <c:showLegendKey val="0"/>
            <c:showVal val="1"/>
            <c:showCatName val="0"/>
            <c:showSerName val="0"/>
            <c:showPercent val="0"/>
            <c:showBubbleSize val="0"/>
            <c:showLeaderLines val="0"/>
          </c:dLbls>
          <c:cat>
            <c:strRef>
              <c:f>Sheet1!$A$1</c:f>
              <c:strCache>
                <c:ptCount val="1"/>
                <c:pt idx="0">
                  <c:v>% Organizations Following Best Practices</c:v>
                </c:pt>
              </c:strCache>
            </c:strRef>
          </c:cat>
          <c:val>
            <c:numRef>
              <c:f>Sheet1!$A$4</c:f>
              <c:numCache>
                <c:formatCode>0%</c:formatCode>
                <c:ptCount val="1"/>
                <c:pt idx="0">
                  <c:v>0.71</c:v>
                </c:pt>
              </c:numCache>
            </c:numRef>
          </c:val>
        </c:ser>
        <c:ser>
          <c:idx val="3"/>
          <c:order val="3"/>
          <c:tx>
            <c:v>Document in EHR</c:v>
          </c:tx>
          <c:invertIfNegative val="0"/>
          <c:dLbls>
            <c:txPr>
              <a:bodyPr/>
              <a:lstStyle/>
              <a:p>
                <a:pPr>
                  <a:defRPr sz="1600" b="1"/>
                </a:pPr>
                <a:endParaRPr lang="en-US"/>
              </a:p>
            </c:txPr>
            <c:showLegendKey val="0"/>
            <c:showVal val="1"/>
            <c:showCatName val="0"/>
            <c:showSerName val="0"/>
            <c:showPercent val="0"/>
            <c:showBubbleSize val="0"/>
            <c:showLeaderLines val="0"/>
          </c:dLbls>
          <c:cat>
            <c:strRef>
              <c:f>Sheet1!$A$1</c:f>
              <c:strCache>
                <c:ptCount val="1"/>
                <c:pt idx="0">
                  <c:v>% Organizations Following Best Practices</c:v>
                </c:pt>
              </c:strCache>
            </c:strRef>
          </c:cat>
          <c:val>
            <c:numRef>
              <c:f>Sheet1!$A$5</c:f>
              <c:numCache>
                <c:formatCode>0%</c:formatCode>
                <c:ptCount val="1"/>
                <c:pt idx="0">
                  <c:v>0.27</c:v>
                </c:pt>
              </c:numCache>
            </c:numRef>
          </c:val>
        </c:ser>
        <c:ser>
          <c:idx val="4"/>
          <c:order val="4"/>
          <c:tx>
            <c:v>Campus Policy</c:v>
          </c:tx>
          <c:invertIfNegative val="0"/>
          <c:dLbls>
            <c:txPr>
              <a:bodyPr/>
              <a:lstStyle/>
              <a:p>
                <a:pPr>
                  <a:defRPr sz="1600" b="1"/>
                </a:pPr>
                <a:endParaRPr lang="en-US"/>
              </a:p>
            </c:txPr>
            <c:showLegendKey val="0"/>
            <c:showVal val="1"/>
            <c:showCatName val="0"/>
            <c:showSerName val="0"/>
            <c:showPercent val="0"/>
            <c:showBubbleSize val="0"/>
            <c:showLeaderLines val="0"/>
          </c:dLbls>
          <c:cat>
            <c:strRef>
              <c:f>Sheet1!$A$1</c:f>
              <c:strCache>
                <c:ptCount val="1"/>
                <c:pt idx="0">
                  <c:v>% Organizations Following Best Practices</c:v>
                </c:pt>
              </c:strCache>
            </c:strRef>
          </c:cat>
          <c:val>
            <c:numRef>
              <c:f>Sheet1!$A$6</c:f>
              <c:numCache>
                <c:formatCode>0%</c:formatCode>
                <c:ptCount val="1"/>
                <c:pt idx="0">
                  <c:v>0.25</c:v>
                </c:pt>
              </c:numCache>
            </c:numRef>
          </c:val>
        </c:ser>
        <c:dLbls>
          <c:showLegendKey val="0"/>
          <c:showVal val="0"/>
          <c:showCatName val="0"/>
          <c:showSerName val="0"/>
          <c:showPercent val="0"/>
          <c:showBubbleSize val="0"/>
        </c:dLbls>
        <c:gapWidth val="150"/>
        <c:overlap val="-20"/>
        <c:axId val="90555520"/>
        <c:axId val="90557056"/>
      </c:barChart>
      <c:catAx>
        <c:axId val="90555520"/>
        <c:scaling>
          <c:orientation val="minMax"/>
        </c:scaling>
        <c:delete val="0"/>
        <c:axPos val="b"/>
        <c:majorTickMark val="out"/>
        <c:minorTickMark val="none"/>
        <c:tickLblPos val="nextTo"/>
        <c:crossAx val="90557056"/>
        <c:crosses val="autoZero"/>
        <c:auto val="1"/>
        <c:lblAlgn val="ctr"/>
        <c:lblOffset val="100"/>
        <c:noMultiLvlLbl val="0"/>
      </c:catAx>
      <c:valAx>
        <c:axId val="90557056"/>
        <c:scaling>
          <c:orientation val="minMax"/>
          <c:max val="1"/>
        </c:scaling>
        <c:delete val="0"/>
        <c:axPos val="l"/>
        <c:majorGridlines>
          <c:spPr>
            <a:ln>
              <a:solidFill>
                <a:schemeClr val="bg2"/>
              </a:solidFill>
            </a:ln>
          </c:spPr>
        </c:majorGridlines>
        <c:numFmt formatCode="0%" sourceLinked="1"/>
        <c:majorTickMark val="out"/>
        <c:minorTickMark val="none"/>
        <c:tickLblPos val="nextTo"/>
        <c:crossAx val="90555520"/>
        <c:crosses val="autoZero"/>
        <c:crossBetween val="between"/>
        <c:majorUnit val="0.2"/>
      </c:valAx>
    </c:plotArea>
    <c:legend>
      <c:legendPos val="r"/>
      <c:layout>
        <c:manualLayout>
          <c:xMode val="edge"/>
          <c:yMode val="edge"/>
          <c:x val="0.75697416813832441"/>
          <c:y val="0.19761028851750101"/>
          <c:w val="0.23356583974500231"/>
          <c:h val="0.67413822380709798"/>
        </c:manualLayout>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430CA-5993-4429-860D-7218635E8457}" type="datetimeFigureOut">
              <a:rPr lang="en-US" smtClean="0"/>
              <a:t>4/21/2016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E093F-EB3C-49B5-9561-83807B28113D}" type="slidenum">
              <a:rPr lang="en-US" smtClean="0"/>
              <a:t>‹#›</a:t>
            </a:fld>
            <a:endParaRPr lang="en-US"/>
          </a:p>
        </p:txBody>
      </p:sp>
    </p:spTree>
    <p:extLst>
      <p:ext uri="{BB962C8B-B14F-4D97-AF65-F5344CB8AC3E}">
        <p14:creationId xmlns:p14="http://schemas.microsoft.com/office/powerpoint/2010/main" val="2988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Physical/behavioral aspects of addiction</a:t>
            </a:r>
          </a:p>
          <a:p>
            <a:r>
              <a:rPr lang="en-US" dirty="0" smtClean="0"/>
              <a:t>Survey information about barriers/provider attitudes</a:t>
            </a:r>
          </a:p>
          <a:p>
            <a:r>
              <a:rPr lang="en-US" dirty="0" smtClean="0"/>
              <a:t>Treatment plan</a:t>
            </a:r>
          </a:p>
          <a:p>
            <a:r>
              <a:rPr lang="en-US" dirty="0" smtClean="0"/>
              <a:t>Treatment interventions</a:t>
            </a:r>
          </a:p>
          <a:p>
            <a:r>
              <a:rPr lang="en-US" dirty="0" smtClean="0"/>
              <a:t>Campus policy</a:t>
            </a:r>
          </a:p>
          <a:p>
            <a:r>
              <a:rPr lang="en-US" dirty="0" smtClean="0"/>
              <a:t>Policy change (how to make policy change – see change team)</a:t>
            </a:r>
          </a:p>
          <a:p>
            <a:r>
              <a:rPr lang="en-US" dirty="0" smtClean="0"/>
              <a:t>Make it geared toward providers, but have leadership level stuff in there too re: policies</a:t>
            </a:r>
          </a:p>
          <a:p>
            <a:r>
              <a:rPr lang="en-US" dirty="0" smtClean="0"/>
              <a:t>Help staff quit as well</a:t>
            </a:r>
          </a:p>
          <a:p>
            <a:r>
              <a:rPr lang="en-US" dirty="0" smtClean="0"/>
              <a:t>Keep at it!</a:t>
            </a:r>
          </a:p>
        </p:txBody>
      </p:sp>
      <p:sp>
        <p:nvSpPr>
          <p:cNvPr id="4" name="Slide Number Placeholder 3"/>
          <p:cNvSpPr>
            <a:spLocks noGrp="1"/>
          </p:cNvSpPr>
          <p:nvPr>
            <p:ph type="sldNum" sz="quarter" idx="10"/>
          </p:nvPr>
        </p:nvSpPr>
        <p:spPr/>
        <p:txBody>
          <a:bodyPr/>
          <a:lstStyle/>
          <a:p>
            <a:fld id="{FF6E093F-EB3C-49B5-9561-83807B28113D}" type="slidenum">
              <a:rPr lang="en-US" smtClean="0"/>
              <a:t>2</a:t>
            </a:fld>
            <a:endParaRPr lang="en-US"/>
          </a:p>
        </p:txBody>
      </p:sp>
    </p:spTree>
    <p:extLst>
      <p:ext uri="{BB962C8B-B14F-4D97-AF65-F5344CB8AC3E}">
        <p14:creationId xmlns:p14="http://schemas.microsoft.com/office/powerpoint/2010/main" val="20702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14</a:t>
            </a:fld>
            <a:endParaRPr lang="en-US"/>
          </a:p>
        </p:txBody>
      </p:sp>
    </p:spTree>
    <p:extLst>
      <p:ext uri="{BB962C8B-B14F-4D97-AF65-F5344CB8AC3E}">
        <p14:creationId xmlns:p14="http://schemas.microsoft.com/office/powerpoint/2010/main" val="2418534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17</a:t>
            </a:fld>
            <a:endParaRPr lang="en-US"/>
          </a:p>
        </p:txBody>
      </p:sp>
    </p:spTree>
    <p:extLst>
      <p:ext uri="{BB962C8B-B14F-4D97-AF65-F5344CB8AC3E}">
        <p14:creationId xmlns:p14="http://schemas.microsoft.com/office/powerpoint/2010/main" val="419455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Prochaska</a:t>
            </a:r>
            <a:r>
              <a:rPr lang="en-US" sz="1200" dirty="0" smtClean="0"/>
              <a:t>, J. J., </a:t>
            </a:r>
            <a:r>
              <a:rPr lang="en-US" sz="1200" dirty="0" err="1" smtClean="0"/>
              <a:t>Delucchi</a:t>
            </a:r>
            <a:r>
              <a:rPr lang="en-US" sz="1200" dirty="0" smtClean="0"/>
              <a:t>, K., &amp; Hall, S. M. (2004). </a:t>
            </a:r>
            <a:r>
              <a:rPr lang="en-US" sz="1200" i="1" dirty="0" smtClean="0"/>
              <a:t>Journal of Consulting and Clinical Psychology, 72(6), 1144-1156. doi:10.1037/0022-006X.72.6.1144</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18</a:t>
            </a:fld>
            <a:endParaRPr lang="en-US"/>
          </a:p>
        </p:txBody>
      </p:sp>
    </p:spTree>
    <p:extLst>
      <p:ext uri="{BB962C8B-B14F-4D97-AF65-F5344CB8AC3E}">
        <p14:creationId xmlns:p14="http://schemas.microsoft.com/office/powerpoint/2010/main" val="3688663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a:ea typeface="ＭＳ Ｐゴシック" pitchFamily="-84" charset="-128"/>
                <a:cs typeface="Arial"/>
              </a:rPr>
              <a:t>Advice Can Improve Chances</a:t>
            </a:r>
            <a:r>
              <a:rPr lang="en-US" sz="1200" baseline="0" dirty="0" smtClean="0">
                <a:latin typeface="Arial"/>
                <a:ea typeface="ＭＳ Ｐゴシック" pitchFamily="-84" charset="-128"/>
                <a:cs typeface="Arial"/>
              </a:rPr>
              <a:t> </a:t>
            </a:r>
            <a:r>
              <a:rPr lang="en-US" sz="1200" dirty="0" smtClean="0">
                <a:latin typeface="Arial"/>
                <a:ea typeface="ＭＳ Ｐゴシック" pitchFamily="-84" charset="-128"/>
                <a:cs typeface="Arial"/>
              </a:rPr>
              <a:t>of Quitting</a:t>
            </a:r>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19</a:t>
            </a:fld>
            <a:endParaRPr lang="en-US"/>
          </a:p>
        </p:txBody>
      </p:sp>
    </p:spTree>
    <p:extLst>
      <p:ext uri="{BB962C8B-B14F-4D97-AF65-F5344CB8AC3E}">
        <p14:creationId xmlns:p14="http://schemas.microsoft.com/office/powerpoint/2010/main" val="2929086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a:lstStyle/>
          <a:p>
            <a:fld id="{A1476119-80AF-4CD0-9FB4-39FADAA32024}" type="slidenum">
              <a:rPr lang="en-US"/>
              <a:pPr/>
              <a:t>20</a:t>
            </a:fld>
            <a:endParaRPr lang="en-US"/>
          </a:p>
        </p:txBody>
      </p:sp>
      <p:sp>
        <p:nvSpPr>
          <p:cNvPr id="36866" name="Rectangle 2"/>
          <p:cNvSpPr>
            <a:spLocks noGrp="1" noRot="1" noChangeAspect="1" noChangeArrowheads="1" noTextEdit="1"/>
          </p:cNvSpPr>
          <p:nvPr>
            <p:ph type="sldImg"/>
          </p:nvPr>
        </p:nvSpPr>
        <p:spPr bwMode="auto">
          <a:xfrm>
            <a:off x="1743075" y="687388"/>
            <a:ext cx="3376613" cy="2533650"/>
          </a:xfrm>
          <a:noFill/>
          <a:ln cap="flat">
            <a:solidFill>
              <a:srgbClr val="000000"/>
            </a:solidFill>
            <a:miter lim="800000"/>
            <a:headEnd/>
            <a:tailEnd/>
          </a:ln>
        </p:spPr>
      </p:sp>
      <p:sp>
        <p:nvSpPr>
          <p:cNvPr id="36867" name="Rectangle 3"/>
          <p:cNvSpPr>
            <a:spLocks noGrp="1" noChangeArrowheads="1"/>
          </p:cNvSpPr>
          <p:nvPr>
            <p:ph type="body" idx="1"/>
          </p:nvPr>
        </p:nvSpPr>
        <p:spPr bwMode="auto">
          <a:xfrm>
            <a:off x="563564" y="3375025"/>
            <a:ext cx="5737225" cy="5081588"/>
          </a:xfrm>
          <a:noFill/>
          <a:ln w="12700" cap="flat">
            <a:solidFill>
              <a:schemeClr val="tx1"/>
            </a:solidFill>
            <a:miter lim="800000"/>
            <a:headEnd/>
            <a:tailEnd/>
          </a:ln>
        </p:spPr>
        <p:txBody>
          <a:bodyPr wrap="square" lIns="93658" tIns="46036" rIns="93658" bIns="46036" numCol="1" anchor="t" anchorCtr="0" compatLnSpc="1">
            <a:prstTxWarp prst="textNoShape">
              <a:avLst/>
            </a:prstTxWarp>
          </a:bodyPr>
          <a:lstStyle/>
          <a:p>
            <a:pPr eaLnBrk="1" hangingPunct="1">
              <a:spcBef>
                <a:spcPct val="0"/>
              </a:spcBef>
            </a:pPr>
            <a:endParaRPr lang="en-US" smtClean="0">
              <a:ea typeface="ＭＳ Ｐゴシック" pitchFamily="-84" charset="-128"/>
            </a:endParaRPr>
          </a:p>
        </p:txBody>
      </p:sp>
    </p:spTree>
    <p:extLst>
      <p:ext uri="{BB962C8B-B14F-4D97-AF65-F5344CB8AC3E}">
        <p14:creationId xmlns:p14="http://schemas.microsoft.com/office/powerpoint/2010/main" val="53600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 </a:t>
            </a:r>
          </a:p>
          <a:p>
            <a:pPr>
              <a:spcBef>
                <a:spcPct val="50000"/>
              </a:spcBef>
            </a:pPr>
            <a:r>
              <a:rPr lang="en-US" altLang="en-US" smtClean="0">
                <a:latin typeface="Arial" pitchFamily="34" charset="0"/>
                <a:ea typeface="ＭＳ Ｐゴシック" pitchFamily="34" charset="-128"/>
              </a:rPr>
              <a:t>Respiratory disease (e.g., COPD) </a:t>
            </a:r>
            <a:r>
              <a:rPr lang="en-US" altLang="en-US" smtClean="0">
                <a:solidFill>
                  <a:schemeClr val="accent2"/>
                </a:solidFill>
                <a:latin typeface="Arial" pitchFamily="34" charset="0"/>
                <a:ea typeface="ＭＳ Ｐゴシック" pitchFamily="34" charset="-128"/>
              </a:rPr>
              <a:t>*Pulmonology</a:t>
            </a:r>
            <a:r>
              <a:rPr lang="en-US" altLang="en-US" smtClean="0">
                <a:latin typeface="Arial" pitchFamily="34" charset="0"/>
                <a:ea typeface="ＭＳ Ｐゴシック" pitchFamily="34" charset="-128"/>
              </a:rPr>
              <a:t> </a:t>
            </a:r>
          </a:p>
          <a:p>
            <a:pPr>
              <a:spcBef>
                <a:spcPct val="50000"/>
              </a:spcBef>
            </a:pPr>
            <a:r>
              <a:rPr lang="en-US" altLang="en-US" smtClean="0">
                <a:latin typeface="Arial" pitchFamily="34" charset="0"/>
                <a:ea typeface="ＭＳ Ｐゴシック" pitchFamily="34" charset="-128"/>
              </a:rPr>
              <a:t>Cardiovascular disease (e.g., CHD)  </a:t>
            </a:r>
            <a:r>
              <a:rPr lang="en-US" altLang="en-US" smtClean="0">
                <a:solidFill>
                  <a:schemeClr val="accent2"/>
                </a:solidFill>
                <a:latin typeface="Arial" pitchFamily="34" charset="0"/>
                <a:ea typeface="ＭＳ Ｐゴシック" pitchFamily="34" charset="-128"/>
              </a:rPr>
              <a:t>*Cardiology</a:t>
            </a:r>
            <a:r>
              <a:rPr lang="en-US" altLang="en-US" smtClean="0">
                <a:latin typeface="Arial" pitchFamily="34" charset="0"/>
                <a:ea typeface="ＭＳ Ｐゴシック" pitchFamily="34" charset="-128"/>
              </a:rPr>
              <a:t> </a:t>
            </a:r>
          </a:p>
          <a:p>
            <a:pPr>
              <a:spcBef>
                <a:spcPct val="50000"/>
              </a:spcBef>
            </a:pPr>
            <a:r>
              <a:rPr lang="en-US" altLang="en-US" smtClean="0">
                <a:latin typeface="Arial" pitchFamily="34" charset="0"/>
                <a:ea typeface="ＭＳ Ｐゴシック" pitchFamily="34" charset="-128"/>
              </a:rPr>
              <a:t>Cancers (e.g., lung, colon, bladder, kidney) </a:t>
            </a:r>
            <a:r>
              <a:rPr lang="en-US" altLang="en-US" smtClean="0">
                <a:solidFill>
                  <a:schemeClr val="accent2"/>
                </a:solidFill>
                <a:latin typeface="Arial" pitchFamily="34" charset="0"/>
                <a:ea typeface="ＭＳ Ｐゴシック" pitchFamily="34" charset="-128"/>
              </a:rPr>
              <a:t>*Oncology	</a:t>
            </a:r>
          </a:p>
          <a:p>
            <a:r>
              <a:rPr lang="en-US" altLang="en-US" smtClean="0">
                <a:latin typeface="Arial" pitchFamily="34" charset="0"/>
                <a:ea typeface="ＭＳ Ｐゴシック" pitchFamily="34" charset="-128"/>
              </a:rPr>
              <a:t>Osteoporosis </a:t>
            </a:r>
            <a:r>
              <a:rPr lang="en-US" altLang="en-US" smtClean="0">
                <a:solidFill>
                  <a:schemeClr val="accent2"/>
                </a:solidFill>
                <a:latin typeface="Arial" pitchFamily="34" charset="0"/>
                <a:ea typeface="ＭＳ Ｐゴシック" pitchFamily="34" charset="-128"/>
              </a:rPr>
              <a:t>*Orthopedics</a:t>
            </a:r>
          </a:p>
          <a:p>
            <a:pPr>
              <a:spcBef>
                <a:spcPct val="50000"/>
              </a:spcBef>
            </a:pPr>
            <a:r>
              <a:rPr lang="en-US" altLang="en-US" smtClean="0">
                <a:latin typeface="Arial" pitchFamily="34" charset="0"/>
                <a:ea typeface="ＭＳ Ｐゴシック" pitchFamily="34" charset="-128"/>
              </a:rPr>
              <a:t>Infertility, Pregnancy, Postpartum problems  </a:t>
            </a:r>
            <a:r>
              <a:rPr lang="en-US" altLang="en-US" smtClean="0">
                <a:solidFill>
                  <a:schemeClr val="accent2"/>
                </a:solidFill>
                <a:latin typeface="Arial" pitchFamily="34" charset="0"/>
                <a:ea typeface="ＭＳ Ｐゴシック" pitchFamily="34" charset="-128"/>
              </a:rPr>
              <a:t>*OB/GYN</a:t>
            </a:r>
          </a:p>
          <a:p>
            <a:r>
              <a:rPr lang="en-US" altLang="en-US" smtClean="0">
                <a:latin typeface="Arial" pitchFamily="34" charset="0"/>
                <a:ea typeface="ＭＳ Ｐゴシック" pitchFamily="34" charset="-128"/>
              </a:rPr>
              <a:t>Lowers medication blood levels   </a:t>
            </a:r>
            <a:r>
              <a:rPr lang="en-US" altLang="en-US" smtClean="0">
                <a:solidFill>
                  <a:schemeClr val="accent2"/>
                </a:solidFill>
                <a:latin typeface="Arial" pitchFamily="34" charset="0"/>
                <a:ea typeface="ＭＳ Ｐゴシック" pitchFamily="34" charset="-128"/>
              </a:rPr>
              <a:t>*Psychiatry, others</a:t>
            </a:r>
          </a:p>
          <a:p>
            <a:r>
              <a:rPr lang="en-US" altLang="en-US" smtClean="0">
                <a:latin typeface="Arial" pitchFamily="34" charset="0"/>
                <a:ea typeface="ＭＳ Ｐゴシック" pitchFamily="34" charset="-128"/>
              </a:rPr>
              <a:t>Prolonged wound healing </a:t>
            </a:r>
            <a:r>
              <a:rPr lang="en-US" altLang="en-US" smtClean="0">
                <a:solidFill>
                  <a:schemeClr val="accent2"/>
                </a:solidFill>
                <a:latin typeface="Arial" pitchFamily="34" charset="0"/>
                <a:ea typeface="ＭＳ Ｐゴシック" pitchFamily="34" charset="-128"/>
              </a:rPr>
              <a:t>*Surgery, Infectious Disease</a:t>
            </a:r>
          </a:p>
          <a:p>
            <a:r>
              <a:rPr lang="en-US" altLang="en-US" smtClean="0">
                <a:latin typeface="Arial" pitchFamily="34" charset="0"/>
                <a:ea typeface="ＭＳ Ｐゴシック" pitchFamily="34" charset="-128"/>
              </a:rPr>
              <a:t>Vision problems (e.g. macular degeneration, cataracts)  </a:t>
            </a:r>
            <a:r>
              <a:rPr lang="en-US" altLang="en-US" smtClean="0">
                <a:solidFill>
                  <a:schemeClr val="accent2"/>
                </a:solidFill>
                <a:latin typeface="Arial" pitchFamily="34" charset="0"/>
                <a:ea typeface="ＭＳ Ｐゴシック" pitchFamily="34" charset="-128"/>
              </a:rPr>
              <a:t>*Ophthalmology</a:t>
            </a:r>
          </a:p>
          <a:p>
            <a:endParaRPr lang="en-US" altLang="en-US" b="1"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Pregnant and postpartum women</a:t>
            </a:r>
          </a:p>
          <a:p>
            <a:r>
              <a:rPr lang="en-US" altLang="en-US" smtClean="0">
                <a:latin typeface="Arial" pitchFamily="34" charset="0"/>
                <a:ea typeface="ＭＳ Ｐゴシック" pitchFamily="34" charset="-128"/>
              </a:rPr>
              <a:t>Smoking while pregnant can cause adverse health complications such as intrauterine growth retardation, low birth weight, congenital malformations, pre-mature births, and fetal mortality</a:t>
            </a:r>
            <a:r>
              <a:rPr lang="en-US" altLang="en-US" sz="1100" baseline="30000" smtClean="0">
                <a:latin typeface="Arial" pitchFamily="34" charset="0"/>
                <a:ea typeface="ＭＳ Ｐゴシック" pitchFamily="34" charset="-128"/>
              </a:rPr>
              <a:t>1</a:t>
            </a:r>
            <a:r>
              <a:rPr lang="en-US" altLang="en-US" smtClean="0">
                <a:latin typeface="Arial" pitchFamily="34" charset="0"/>
                <a:ea typeface="ＭＳ Ｐゴシック" pitchFamily="34" charset="-128"/>
              </a:rPr>
              <a:t>.</a:t>
            </a:r>
            <a:r>
              <a:rPr lang="en-US" altLang="en-US" smtClean="0">
                <a:solidFill>
                  <a:srgbClr val="000000"/>
                </a:solidFill>
                <a:latin typeface="Times New Roman" pitchFamily="18" charset="0"/>
                <a:ea typeface="ＭＳ Ｐゴシック" pitchFamily="34" charset="-128"/>
                <a:cs typeface="Times New Roman" pitchFamily="18" charset="0"/>
              </a:rPr>
              <a:t> Source:  USDHHS, 2001</a:t>
            </a:r>
            <a:endParaRPr lang="en-US" altLang="en-US" smtClean="0">
              <a:latin typeface="Arial" pitchFamily="34" charset="0"/>
              <a:ea typeface="ＭＳ Ｐゴシック" pitchFamily="34" charset="-128"/>
            </a:endParaRPr>
          </a:p>
          <a:p>
            <a:endParaRPr lang="en-US" altLang="en-US" sz="800"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Approximately 20-30% of women continue to smoke for the duration of their pregnancy despite these risks</a:t>
            </a:r>
            <a:r>
              <a:rPr lang="en-US" altLang="en-US" sz="1100" baseline="30000" smtClean="0">
                <a:latin typeface="Arial" pitchFamily="34" charset="0"/>
                <a:ea typeface="ＭＳ Ｐゴシック" pitchFamily="34" charset="-128"/>
              </a:rPr>
              <a:t>1,2</a:t>
            </a:r>
            <a:r>
              <a:rPr lang="en-US" altLang="en-US" smtClean="0">
                <a:latin typeface="Arial" pitchFamily="34" charset="0"/>
                <a:ea typeface="ＭＳ Ｐゴシック" pitchFamily="34" charset="-128"/>
              </a:rPr>
              <a:t>.</a:t>
            </a:r>
            <a:r>
              <a:rPr lang="en-US" altLang="en-US" smtClean="0">
                <a:solidFill>
                  <a:srgbClr val="000000"/>
                </a:solidFill>
                <a:latin typeface="Times New Roman" pitchFamily="18" charset="0"/>
                <a:ea typeface="ＭＳ Ｐゴシック" pitchFamily="34" charset="-128"/>
                <a:cs typeface="Times New Roman" pitchFamily="18" charset="0"/>
              </a:rPr>
              <a:t> Source:  LeClere et al., 1997; Fingerhut et al., 1990; Husten et al., 1996</a:t>
            </a:r>
          </a:p>
          <a:p>
            <a:endParaRPr lang="en-US" altLang="en-US" smtClean="0">
              <a:latin typeface="Arial" pitchFamily="34" charset="0"/>
              <a:ea typeface="ＭＳ Ｐゴシック" pitchFamily="34" charset="-128"/>
            </a:endParaRPr>
          </a:p>
          <a:p>
            <a:endParaRPr lang="en-US" altLang="en-US" b="1" smtClean="0">
              <a:latin typeface="Arial" pitchFamily="34" charset="0"/>
              <a:ea typeface="ＭＳ Ｐゴシック" pitchFamily="34" charset="-128"/>
            </a:endParaRPr>
          </a:p>
          <a:p>
            <a:r>
              <a:rPr lang="en-US" altLang="en-US" b="1" smtClean="0">
                <a:latin typeface="Arial" pitchFamily="34" charset="0"/>
                <a:ea typeface="ＭＳ Ｐゴシック" pitchFamily="34" charset="-128"/>
              </a:rPr>
              <a:t>Review the following group instructions:</a:t>
            </a:r>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 </a:t>
            </a:r>
          </a:p>
          <a:p>
            <a:r>
              <a:rPr lang="en-US" altLang="en-US" smtClean="0">
                <a:latin typeface="Arial" pitchFamily="34" charset="0"/>
                <a:ea typeface="ＭＳ Ｐゴシック" pitchFamily="34" charset="-128"/>
              </a:rPr>
              <a:t>Illustrate to participants the different areas of the body that are hurt by tobacco.  Review from the handout the kinds of illnesses that can be caused by smoking.</a:t>
            </a:r>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6F1F9DA-EA8F-464D-90FA-8D8F7BF9A122}" type="slidenum">
              <a:rPr lang="en-US" altLang="en-US" sz="1300">
                <a:solidFill>
                  <a:srgbClr val="000000"/>
                </a:solidFill>
              </a:rPr>
              <a:pPr eaLnBrk="1" hangingPunct="1"/>
              <a:t>22</a:t>
            </a:fld>
            <a:endParaRPr lang="en-US" altLang="en-US" sz="1300">
              <a:solidFill>
                <a:srgbClr val="000000"/>
              </a:solidFill>
            </a:endParaRPr>
          </a:p>
        </p:txBody>
      </p:sp>
    </p:spTree>
    <p:extLst>
      <p:ext uri="{BB962C8B-B14F-4D97-AF65-F5344CB8AC3E}">
        <p14:creationId xmlns:p14="http://schemas.microsoft.com/office/powerpoint/2010/main" val="2383588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rPr>
              <a:t> </a:t>
            </a:r>
          </a:p>
          <a:p>
            <a:pPr>
              <a:spcBef>
                <a:spcPct val="50000"/>
              </a:spcBef>
            </a:pPr>
            <a:r>
              <a:rPr lang="en-US" altLang="en-US" smtClean="0">
                <a:latin typeface="Arial" pitchFamily="34" charset="0"/>
                <a:ea typeface="ＭＳ Ｐゴシック" pitchFamily="34" charset="-128"/>
              </a:rPr>
              <a:t>Respiratory disease (e.g., COPD) </a:t>
            </a:r>
            <a:r>
              <a:rPr lang="en-US" altLang="en-US" smtClean="0">
                <a:solidFill>
                  <a:schemeClr val="accent2"/>
                </a:solidFill>
                <a:latin typeface="Arial" pitchFamily="34" charset="0"/>
                <a:ea typeface="ＭＳ Ｐゴシック" pitchFamily="34" charset="-128"/>
              </a:rPr>
              <a:t>*Pulmonology</a:t>
            </a:r>
            <a:r>
              <a:rPr lang="en-US" altLang="en-US" smtClean="0">
                <a:latin typeface="Arial" pitchFamily="34" charset="0"/>
                <a:ea typeface="ＭＳ Ｐゴシック" pitchFamily="34" charset="-128"/>
              </a:rPr>
              <a:t> </a:t>
            </a:r>
          </a:p>
          <a:p>
            <a:pPr>
              <a:spcBef>
                <a:spcPct val="50000"/>
              </a:spcBef>
            </a:pPr>
            <a:r>
              <a:rPr lang="en-US" altLang="en-US" smtClean="0">
                <a:latin typeface="Arial" pitchFamily="34" charset="0"/>
                <a:ea typeface="ＭＳ Ｐゴシック" pitchFamily="34" charset="-128"/>
              </a:rPr>
              <a:t>Cardiovascular disease (e.g., CHD)  </a:t>
            </a:r>
            <a:r>
              <a:rPr lang="en-US" altLang="en-US" smtClean="0">
                <a:solidFill>
                  <a:schemeClr val="accent2"/>
                </a:solidFill>
                <a:latin typeface="Arial" pitchFamily="34" charset="0"/>
                <a:ea typeface="ＭＳ Ｐゴシック" pitchFamily="34" charset="-128"/>
              </a:rPr>
              <a:t>*Cardiology</a:t>
            </a:r>
            <a:r>
              <a:rPr lang="en-US" altLang="en-US" smtClean="0">
                <a:latin typeface="Arial" pitchFamily="34" charset="0"/>
                <a:ea typeface="ＭＳ Ｐゴシック" pitchFamily="34" charset="-128"/>
              </a:rPr>
              <a:t> </a:t>
            </a:r>
          </a:p>
          <a:p>
            <a:pPr>
              <a:spcBef>
                <a:spcPct val="50000"/>
              </a:spcBef>
            </a:pPr>
            <a:r>
              <a:rPr lang="en-US" altLang="en-US" smtClean="0">
                <a:latin typeface="Arial" pitchFamily="34" charset="0"/>
                <a:ea typeface="ＭＳ Ｐゴシック" pitchFamily="34" charset="-128"/>
              </a:rPr>
              <a:t>Cancers (e.g., lung, colon, bladder, kidney) </a:t>
            </a:r>
            <a:r>
              <a:rPr lang="en-US" altLang="en-US" smtClean="0">
                <a:solidFill>
                  <a:schemeClr val="accent2"/>
                </a:solidFill>
                <a:latin typeface="Arial" pitchFamily="34" charset="0"/>
                <a:ea typeface="ＭＳ Ｐゴシック" pitchFamily="34" charset="-128"/>
              </a:rPr>
              <a:t>*Oncology	</a:t>
            </a:r>
          </a:p>
          <a:p>
            <a:r>
              <a:rPr lang="en-US" altLang="en-US" smtClean="0">
                <a:latin typeface="Arial" pitchFamily="34" charset="0"/>
                <a:ea typeface="ＭＳ Ｐゴシック" pitchFamily="34" charset="-128"/>
              </a:rPr>
              <a:t>Osteoporosis </a:t>
            </a:r>
            <a:r>
              <a:rPr lang="en-US" altLang="en-US" smtClean="0">
                <a:solidFill>
                  <a:schemeClr val="accent2"/>
                </a:solidFill>
                <a:latin typeface="Arial" pitchFamily="34" charset="0"/>
                <a:ea typeface="ＭＳ Ｐゴシック" pitchFamily="34" charset="-128"/>
              </a:rPr>
              <a:t>*Orthopedics</a:t>
            </a:r>
          </a:p>
          <a:p>
            <a:pPr>
              <a:spcBef>
                <a:spcPct val="50000"/>
              </a:spcBef>
            </a:pPr>
            <a:r>
              <a:rPr lang="en-US" altLang="en-US" smtClean="0">
                <a:latin typeface="Arial" pitchFamily="34" charset="0"/>
                <a:ea typeface="ＭＳ Ｐゴシック" pitchFamily="34" charset="-128"/>
              </a:rPr>
              <a:t>Infertility, Pregnancy, Postpartum problems  </a:t>
            </a:r>
            <a:r>
              <a:rPr lang="en-US" altLang="en-US" smtClean="0">
                <a:solidFill>
                  <a:schemeClr val="accent2"/>
                </a:solidFill>
                <a:latin typeface="Arial" pitchFamily="34" charset="0"/>
                <a:ea typeface="ＭＳ Ｐゴシック" pitchFamily="34" charset="-128"/>
              </a:rPr>
              <a:t>*OB/GYN</a:t>
            </a:r>
          </a:p>
          <a:p>
            <a:r>
              <a:rPr lang="en-US" altLang="en-US" smtClean="0">
                <a:latin typeface="Arial" pitchFamily="34" charset="0"/>
                <a:ea typeface="ＭＳ Ｐゴシック" pitchFamily="34" charset="-128"/>
              </a:rPr>
              <a:t>Lowers medication blood levels   </a:t>
            </a:r>
            <a:r>
              <a:rPr lang="en-US" altLang="en-US" smtClean="0">
                <a:solidFill>
                  <a:schemeClr val="accent2"/>
                </a:solidFill>
                <a:latin typeface="Arial" pitchFamily="34" charset="0"/>
                <a:ea typeface="ＭＳ Ｐゴシック" pitchFamily="34" charset="-128"/>
              </a:rPr>
              <a:t>*Psychiatry, others</a:t>
            </a:r>
          </a:p>
          <a:p>
            <a:r>
              <a:rPr lang="en-US" altLang="en-US" smtClean="0">
                <a:latin typeface="Arial" pitchFamily="34" charset="0"/>
                <a:ea typeface="ＭＳ Ｐゴシック" pitchFamily="34" charset="-128"/>
              </a:rPr>
              <a:t>Prolonged wound healing </a:t>
            </a:r>
            <a:r>
              <a:rPr lang="en-US" altLang="en-US" smtClean="0">
                <a:solidFill>
                  <a:schemeClr val="accent2"/>
                </a:solidFill>
                <a:latin typeface="Arial" pitchFamily="34" charset="0"/>
                <a:ea typeface="ＭＳ Ｐゴシック" pitchFamily="34" charset="-128"/>
              </a:rPr>
              <a:t>*Surgery, Infectious Disease</a:t>
            </a:r>
          </a:p>
          <a:p>
            <a:r>
              <a:rPr lang="en-US" altLang="en-US" smtClean="0">
                <a:latin typeface="Arial" pitchFamily="34" charset="0"/>
                <a:ea typeface="ＭＳ Ｐゴシック" pitchFamily="34" charset="-128"/>
              </a:rPr>
              <a:t>Vision problems (e.g. macular degeneration, cataracts)  </a:t>
            </a:r>
            <a:r>
              <a:rPr lang="en-US" altLang="en-US" smtClean="0">
                <a:solidFill>
                  <a:schemeClr val="accent2"/>
                </a:solidFill>
                <a:latin typeface="Arial" pitchFamily="34" charset="0"/>
                <a:ea typeface="ＭＳ Ｐゴシック" pitchFamily="34" charset="-128"/>
              </a:rPr>
              <a:t>*Ophthalmology</a:t>
            </a:r>
          </a:p>
          <a:p>
            <a:endParaRPr lang="en-US" altLang="en-US" b="1"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Pregnant and postpartum women</a:t>
            </a:r>
          </a:p>
          <a:p>
            <a:r>
              <a:rPr lang="en-US" altLang="en-US" smtClean="0">
                <a:latin typeface="Arial" pitchFamily="34" charset="0"/>
                <a:ea typeface="ＭＳ Ｐゴシック" pitchFamily="34" charset="-128"/>
              </a:rPr>
              <a:t>Smoking while pregnant can cause adverse health complications such as intrauterine growth retardation, low birth weight, congenital malformations, pre-mature births, and fetal mortality</a:t>
            </a:r>
            <a:r>
              <a:rPr lang="en-US" altLang="en-US" sz="1100" baseline="30000" smtClean="0">
                <a:latin typeface="Arial" pitchFamily="34" charset="0"/>
                <a:ea typeface="ＭＳ Ｐゴシック" pitchFamily="34" charset="-128"/>
              </a:rPr>
              <a:t>1</a:t>
            </a:r>
            <a:r>
              <a:rPr lang="en-US" altLang="en-US" smtClean="0">
                <a:latin typeface="Arial" pitchFamily="34" charset="0"/>
                <a:ea typeface="ＭＳ Ｐゴシック" pitchFamily="34" charset="-128"/>
              </a:rPr>
              <a:t>.</a:t>
            </a:r>
            <a:r>
              <a:rPr lang="en-US" altLang="en-US" smtClean="0">
                <a:solidFill>
                  <a:srgbClr val="000000"/>
                </a:solidFill>
                <a:latin typeface="Times New Roman" pitchFamily="18" charset="0"/>
                <a:ea typeface="ＭＳ Ｐゴシック" pitchFamily="34" charset="-128"/>
                <a:cs typeface="Times New Roman" pitchFamily="18" charset="0"/>
              </a:rPr>
              <a:t> Source:  USDHHS, 2001</a:t>
            </a:r>
            <a:endParaRPr lang="en-US" altLang="en-US" smtClean="0">
              <a:latin typeface="Arial" pitchFamily="34" charset="0"/>
              <a:ea typeface="ＭＳ Ｐゴシック" pitchFamily="34" charset="-128"/>
            </a:endParaRPr>
          </a:p>
          <a:p>
            <a:endParaRPr lang="en-US" altLang="en-US" sz="800"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Approximately 20-30% of women continue to smoke for the duration of their pregnancy despite these risks</a:t>
            </a:r>
            <a:r>
              <a:rPr lang="en-US" altLang="en-US" sz="1100" baseline="30000" smtClean="0">
                <a:latin typeface="Arial" pitchFamily="34" charset="0"/>
                <a:ea typeface="ＭＳ Ｐゴシック" pitchFamily="34" charset="-128"/>
              </a:rPr>
              <a:t>1,2</a:t>
            </a:r>
            <a:r>
              <a:rPr lang="en-US" altLang="en-US" smtClean="0">
                <a:latin typeface="Arial" pitchFamily="34" charset="0"/>
                <a:ea typeface="ＭＳ Ｐゴシック" pitchFamily="34" charset="-128"/>
              </a:rPr>
              <a:t>.</a:t>
            </a:r>
            <a:r>
              <a:rPr lang="en-US" altLang="en-US" smtClean="0">
                <a:solidFill>
                  <a:srgbClr val="000000"/>
                </a:solidFill>
                <a:latin typeface="Times New Roman" pitchFamily="18" charset="0"/>
                <a:ea typeface="ＭＳ Ｐゴシック" pitchFamily="34" charset="-128"/>
                <a:cs typeface="Times New Roman" pitchFamily="18" charset="0"/>
              </a:rPr>
              <a:t> Source:  LeClere et al., 1997; Fingerhut et al., 1990; Husten et al., 1996</a:t>
            </a:r>
          </a:p>
          <a:p>
            <a:endParaRPr lang="en-US" altLang="en-US" smtClean="0">
              <a:latin typeface="Arial" pitchFamily="34" charset="0"/>
              <a:ea typeface="ＭＳ Ｐゴシック" pitchFamily="34" charset="-128"/>
            </a:endParaRPr>
          </a:p>
          <a:p>
            <a:endParaRPr lang="en-US" altLang="en-US" b="1" smtClean="0">
              <a:latin typeface="Arial" pitchFamily="34" charset="0"/>
              <a:ea typeface="ＭＳ Ｐゴシック" pitchFamily="34" charset="-128"/>
            </a:endParaRPr>
          </a:p>
          <a:p>
            <a:r>
              <a:rPr lang="en-US" altLang="en-US" b="1" smtClean="0">
                <a:latin typeface="Arial" pitchFamily="34" charset="0"/>
                <a:ea typeface="ＭＳ Ｐゴシック" pitchFamily="34" charset="-128"/>
              </a:rPr>
              <a:t>Review the following group instructions:</a:t>
            </a:r>
            <a:endParaRPr lang="en-US" altLang="en-US" smtClean="0">
              <a:latin typeface="Arial" pitchFamily="34" charset="0"/>
              <a:ea typeface="ＭＳ Ｐゴシック" pitchFamily="34" charset="-128"/>
            </a:endParaRPr>
          </a:p>
          <a:p>
            <a:r>
              <a:rPr lang="en-US" altLang="en-US" smtClean="0">
                <a:latin typeface="Arial" pitchFamily="34" charset="0"/>
                <a:ea typeface="ＭＳ Ｐゴシック" pitchFamily="34" charset="-128"/>
              </a:rPr>
              <a:t> </a:t>
            </a:r>
          </a:p>
          <a:p>
            <a:r>
              <a:rPr lang="en-US" altLang="en-US" smtClean="0">
                <a:latin typeface="Arial" pitchFamily="34" charset="0"/>
                <a:ea typeface="ＭＳ Ｐゴシック" pitchFamily="34" charset="-128"/>
              </a:rPr>
              <a:t>Illustrate to participants the different areas of the body that are hurt by tobacco.  Review from the handout the kinds of illnesses that can be caused by smoking.</a:t>
            </a: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7E021E3-9178-460D-857A-7D03668F48D2}" type="slidenum">
              <a:rPr lang="en-US" altLang="en-US" sz="1300">
                <a:solidFill>
                  <a:srgbClr val="000000"/>
                </a:solidFill>
              </a:rPr>
              <a:pPr eaLnBrk="1" hangingPunct="1"/>
              <a:t>23</a:t>
            </a:fld>
            <a:endParaRPr lang="en-US" altLang="en-US" sz="1300">
              <a:solidFill>
                <a:srgbClr val="000000"/>
              </a:solidFill>
            </a:endParaRPr>
          </a:p>
        </p:txBody>
      </p:sp>
    </p:spTree>
    <p:extLst>
      <p:ext uri="{BB962C8B-B14F-4D97-AF65-F5344CB8AC3E}">
        <p14:creationId xmlns:p14="http://schemas.microsoft.com/office/powerpoint/2010/main" val="143437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25</a:t>
            </a:fld>
            <a:endParaRPr lang="en-US"/>
          </a:p>
        </p:txBody>
      </p:sp>
    </p:spTree>
    <p:extLst>
      <p:ext uri="{BB962C8B-B14F-4D97-AF65-F5344CB8AC3E}">
        <p14:creationId xmlns:p14="http://schemas.microsoft.com/office/powerpoint/2010/main" val="2688817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26</a:t>
            </a:fld>
            <a:endParaRPr lang="en-US"/>
          </a:p>
        </p:txBody>
      </p:sp>
    </p:spTree>
    <p:extLst>
      <p:ext uri="{BB962C8B-B14F-4D97-AF65-F5344CB8AC3E}">
        <p14:creationId xmlns:p14="http://schemas.microsoft.com/office/powerpoint/2010/main" val="2455385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a:xfrm>
            <a:off x="1885950" y="684213"/>
            <a:ext cx="3384550" cy="2538412"/>
          </a:xfrm>
          <a:ln/>
        </p:spPr>
      </p:sp>
      <p:sp>
        <p:nvSpPr>
          <p:cNvPr id="126978" name="Rectangle 3"/>
          <p:cNvSpPr>
            <a:spLocks noGrp="1" noChangeArrowheads="1"/>
          </p:cNvSpPr>
          <p:nvPr>
            <p:ph type="body" idx="1"/>
          </p:nvPr>
        </p:nvSpPr>
        <p:spPr>
          <a:xfrm>
            <a:off x="560388" y="3372168"/>
            <a:ext cx="5740400" cy="5087535"/>
          </a:xfrm>
          <a:noFill/>
          <a:ln>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930" tIns="46964" rIns="93930" bIns="46964"/>
          <a:lstStyle/>
          <a:p>
            <a:r>
              <a:rPr lang="en-US" altLang="en-US" dirty="0" smtClean="0">
                <a:latin typeface="Arial" pitchFamily="34" charset="0"/>
                <a:ea typeface="ＭＳ Ｐゴシック" pitchFamily="34" charset="-128"/>
              </a:rPr>
              <a:t>Nicotine is the major pharmacologically active alkaloid in tobacco.</a:t>
            </a: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Drugs such as cocaine, heroin, amphetamine, and nicotine exert profound effects on the brain. These agents have in common the ability to </a:t>
            </a:r>
            <a:r>
              <a:rPr lang="en-US" altLang="en-US" b="1" dirty="0" smtClean="0">
                <a:latin typeface="Arial" pitchFamily="34" charset="0"/>
                <a:ea typeface="ＭＳ Ｐゴシック" pitchFamily="34" charset="-128"/>
              </a:rPr>
              <a:t>stimulate the release of the neurotransmitter dopamine</a:t>
            </a:r>
            <a:r>
              <a:rPr lang="en-US" altLang="en-US" dirty="0" smtClean="0">
                <a:latin typeface="Arial" pitchFamily="34" charset="0"/>
                <a:ea typeface="ＭＳ Ｐゴシック" pitchFamily="34" charset="-128"/>
              </a:rPr>
              <a:t> in the midbrain. </a:t>
            </a:r>
            <a:r>
              <a:rPr lang="en-US" altLang="en-US" b="1" dirty="0" smtClean="0">
                <a:latin typeface="Arial" pitchFamily="34" charset="0"/>
                <a:ea typeface="ＭＳ Ｐゴシック" pitchFamily="34" charset="-128"/>
              </a:rPr>
              <a:t>Dopamine induces feelings of euphoria and pleasure and is responsible for activating the dopamine reward pathway</a:t>
            </a:r>
            <a:r>
              <a:rPr lang="en-US" altLang="en-US" dirty="0" smtClean="0">
                <a:latin typeface="Arial" pitchFamily="34" charset="0"/>
                <a:ea typeface="ＭＳ Ｐゴシック" pitchFamily="34" charset="-128"/>
              </a:rPr>
              <a:t> (</a:t>
            </a:r>
            <a:r>
              <a:rPr lang="en-US" altLang="en-US" dirty="0" err="1" smtClean="0">
                <a:latin typeface="Arial" pitchFamily="34" charset="0"/>
                <a:ea typeface="ＭＳ Ｐゴシック" pitchFamily="34" charset="-128"/>
              </a:rPr>
              <a:t>Leshner</a:t>
            </a:r>
            <a:r>
              <a:rPr lang="en-US" altLang="en-US" dirty="0" smtClean="0">
                <a:latin typeface="Arial" pitchFamily="34" charset="0"/>
                <a:ea typeface="ＭＳ Ｐゴシック" pitchFamily="34" charset="-128"/>
              </a:rPr>
              <a:t>, 1997).</a:t>
            </a:r>
          </a:p>
          <a:p>
            <a:r>
              <a:rPr lang="en-US" altLang="en-US" dirty="0" smtClean="0">
                <a:latin typeface="Arial" pitchFamily="34" charset="0"/>
                <a:ea typeface="ＭＳ Ｐゴシック" pitchFamily="34" charset="-128"/>
              </a:rPr>
              <a:t>The dopamine reward pathway, as depicted in this simplified diagram, is a network of nervous tissue in the middle of the brain that elicits feelings of pleasure in response to certain stimuli.</a:t>
            </a:r>
            <a:r>
              <a:rPr lang="en-US" altLang="en-US" b="1" dirty="0" smtClean="0">
                <a:latin typeface="Arial" pitchFamily="34" charset="0"/>
                <a:ea typeface="ＭＳ Ｐゴシック" pitchFamily="34" charset="-128"/>
              </a:rPr>
              <a:t> </a:t>
            </a:r>
            <a:r>
              <a:rPr lang="en-US" altLang="en-US" dirty="0" smtClean="0">
                <a:latin typeface="Arial" pitchFamily="34" charset="0"/>
                <a:ea typeface="ＭＳ Ｐゴシック" pitchFamily="34" charset="-128"/>
              </a:rPr>
              <a:t>The important interconnected structures of the reward pathway include the </a:t>
            </a:r>
            <a:r>
              <a:rPr lang="en-US" altLang="en-US" b="1" dirty="0" smtClean="0">
                <a:latin typeface="Arial" pitchFamily="34" charset="0"/>
                <a:ea typeface="ＭＳ Ｐゴシック" pitchFamily="34" charset="-128"/>
              </a:rPr>
              <a:t>ventral tegmental area</a:t>
            </a:r>
            <a:r>
              <a:rPr lang="en-US" altLang="en-US" dirty="0" smtClean="0">
                <a:latin typeface="Arial" pitchFamily="34" charset="0"/>
                <a:ea typeface="ＭＳ Ｐゴシック" pitchFamily="34" charset="-128"/>
              </a:rPr>
              <a:t> (VTA), the </a:t>
            </a:r>
            <a:r>
              <a:rPr lang="en-US" altLang="en-US" b="1" dirty="0" smtClean="0">
                <a:latin typeface="Arial" pitchFamily="34" charset="0"/>
                <a:ea typeface="ＭＳ Ｐゴシック" pitchFamily="34" charset="-128"/>
              </a:rPr>
              <a:t>nucleus </a:t>
            </a:r>
            <a:r>
              <a:rPr lang="en-US" altLang="en-US" b="1" dirty="0" err="1" smtClean="0">
                <a:latin typeface="Arial" pitchFamily="34" charset="0"/>
                <a:ea typeface="ＭＳ Ｐゴシック" pitchFamily="34" charset="-128"/>
              </a:rPr>
              <a:t>accumbens</a:t>
            </a:r>
            <a:r>
              <a:rPr lang="en-US" altLang="en-US" b="1" dirty="0" smtClean="0">
                <a:latin typeface="Arial" pitchFamily="34" charset="0"/>
                <a:ea typeface="ＭＳ Ｐゴシック" pitchFamily="34" charset="-128"/>
              </a:rPr>
              <a:t>,</a:t>
            </a:r>
            <a:r>
              <a:rPr lang="en-US" altLang="en-US" dirty="0" smtClean="0">
                <a:latin typeface="Arial" pitchFamily="34" charset="0"/>
                <a:ea typeface="ＭＳ Ｐゴシック" pitchFamily="34" charset="-128"/>
              </a:rPr>
              <a:t> and the </a:t>
            </a:r>
            <a:r>
              <a:rPr lang="en-US" altLang="en-US" b="1" dirty="0" smtClean="0">
                <a:latin typeface="Arial" pitchFamily="34" charset="0"/>
                <a:ea typeface="ＭＳ Ｐゴシック" pitchFamily="34" charset="-128"/>
              </a:rPr>
              <a:t>prefrontal cortex </a:t>
            </a:r>
            <a:r>
              <a:rPr lang="en-US" altLang="en-US" dirty="0" smtClean="0">
                <a:latin typeface="Arial" pitchFamily="34" charset="0"/>
                <a:ea typeface="ＭＳ Ｐゴシック" pitchFamily="34" charset="-128"/>
              </a:rPr>
              <a:t>(area of the brain responsible for thinking and judgment). The neurons of the VTA contain the neurotransmitter dopamine, which is released in the nucleus </a:t>
            </a:r>
            <a:r>
              <a:rPr lang="en-US" altLang="en-US" dirty="0" err="1" smtClean="0">
                <a:latin typeface="Arial" pitchFamily="34" charset="0"/>
                <a:ea typeface="ＭＳ Ｐゴシック" pitchFamily="34" charset="-128"/>
              </a:rPr>
              <a:t>accumbens</a:t>
            </a:r>
            <a:r>
              <a:rPr lang="en-US" altLang="en-US" dirty="0" smtClean="0">
                <a:latin typeface="Arial" pitchFamily="34" charset="0"/>
                <a:ea typeface="ＭＳ Ｐゴシック" pitchFamily="34" charset="-128"/>
              </a:rPr>
              <a:t> and in the prefrontal cortex.</a:t>
            </a:r>
            <a:r>
              <a:rPr lang="en-US" altLang="en-US" b="1" dirty="0" smtClean="0">
                <a:latin typeface="Arial" pitchFamily="34" charset="0"/>
                <a:ea typeface="ＭＳ Ｐゴシック" pitchFamily="34" charset="-128"/>
              </a:rPr>
              <a:t> </a:t>
            </a:r>
          </a:p>
          <a:p>
            <a:r>
              <a:rPr lang="en-US" altLang="en-US" dirty="0" smtClean="0">
                <a:latin typeface="Arial" pitchFamily="34" charset="0"/>
                <a:ea typeface="ＭＳ Ｐゴシック" pitchFamily="34" charset="-128"/>
              </a:rPr>
              <a:t>Behaviors that naturally stimulate the reward pathway include eating to relieve hunger, drinking to alleviate thirst, or engaging in sexual activity. On a primitive, neurochemical level, </a:t>
            </a:r>
            <a:r>
              <a:rPr lang="en-US" altLang="en-US" b="1" dirty="0" smtClean="0">
                <a:latin typeface="Arial" pitchFamily="34" charset="0"/>
                <a:ea typeface="ＭＳ Ｐゴシック" pitchFamily="34" charset="-128"/>
              </a:rPr>
              <a:t>stimulation of the reward pathway reinforces the behavior so that it will be repeated</a:t>
            </a:r>
            <a:r>
              <a:rPr lang="en-US" altLang="en-US" dirty="0" smtClean="0">
                <a:latin typeface="Arial" pitchFamily="34" charset="0"/>
                <a:ea typeface="ＭＳ Ｐゴシック" pitchFamily="34" charset="-128"/>
              </a:rPr>
              <a:t>. Obviously these behaviors are necessary for continued survival of the organism. The reward pathway can also be stimulated by drugs of abuse such as cocaine, opiates, amphetamine, and nicotine. When these unnatural stimuli trigger the reward pathway the same pleasurable feelings are elicited. Researchers believe that, with chronic drug use, the brain becomes chemically altered—transforming a drug user into a drug addict (</a:t>
            </a:r>
            <a:r>
              <a:rPr lang="en-US" altLang="en-US" dirty="0" err="1" smtClean="0">
                <a:latin typeface="Arial" pitchFamily="34" charset="0"/>
                <a:ea typeface="ＭＳ Ｐゴシック" pitchFamily="34" charset="-128"/>
              </a:rPr>
              <a:t>Leshner</a:t>
            </a:r>
            <a:r>
              <a:rPr lang="en-US" altLang="en-US" dirty="0" smtClean="0">
                <a:latin typeface="Arial" pitchFamily="34" charset="0"/>
                <a:ea typeface="ＭＳ Ｐゴシック" pitchFamily="34" charset="-128"/>
              </a:rPr>
              <a:t>, 1997). </a:t>
            </a:r>
          </a:p>
          <a:p>
            <a:r>
              <a:rPr lang="en-US" altLang="en-US" dirty="0" smtClean="0">
                <a:latin typeface="Arial" pitchFamily="34" charset="0"/>
                <a:ea typeface="ＭＳ Ｐゴシック" pitchFamily="34" charset="-128"/>
              </a:rPr>
              <a:t>Consider cigarette smoking as an example. Immediately following inhalation, a bolus of nicotine enters the brain, stimulating the release of dopamine, which induces nearly immediate feelings of pleasure and relief of symptoms of nicotine withdrawal. This rapid dose-response reinforces and perpetuates the smoking behavior. </a:t>
            </a:r>
          </a:p>
          <a:p>
            <a:endParaRPr lang="en-US" altLang="en-US" dirty="0" smtClean="0">
              <a:latin typeface="Arial" pitchFamily="34" charset="0"/>
              <a:ea typeface="ＭＳ Ｐゴシック" pitchFamily="34" charset="-128"/>
            </a:endParaRPr>
          </a:p>
          <a:p>
            <a:r>
              <a:rPr lang="en-US" altLang="en-US" i="1" dirty="0" smtClean="0">
                <a:latin typeface="Arial" pitchFamily="34" charset="0"/>
                <a:ea typeface="ＭＳ Ｐゴシック" pitchFamily="34" charset="-128"/>
              </a:rPr>
              <a:t>This slide is made available to the public through the National Institute on Drug Abuse Web page, at http://www.nida.nih.gov/Teaching/largegifs/slide-9.gif. Adapted with permission by Dr. Rochelle D. Schwartz-Bloom, Duke University.</a:t>
            </a:r>
          </a:p>
          <a:p>
            <a:endParaRPr lang="en-US" altLang="en-US" dirty="0" smtClean="0">
              <a:latin typeface="Arial" pitchFamily="34" charset="0"/>
              <a:ea typeface="ＭＳ Ｐゴシック" pitchFamily="34" charset="-128"/>
            </a:endParaRPr>
          </a:p>
          <a:p>
            <a:r>
              <a:rPr lang="en-US" altLang="en-US" sz="900" dirty="0" err="1" smtClean="0">
                <a:latin typeface="Arial" pitchFamily="34" charset="0"/>
                <a:ea typeface="ＭＳ Ｐゴシック" pitchFamily="34" charset="-128"/>
              </a:rPr>
              <a:t>Leshner</a:t>
            </a:r>
            <a:r>
              <a:rPr lang="en-US" altLang="en-US" sz="900" dirty="0" smtClean="0">
                <a:latin typeface="Arial" pitchFamily="34" charset="0"/>
                <a:ea typeface="ＭＳ Ｐゴシック" pitchFamily="34" charset="-128"/>
              </a:rPr>
              <a:t> Al. Drug abuse and addiction are biomedical problems.</a:t>
            </a:r>
            <a:r>
              <a:rPr lang="en-US" altLang="en-US" sz="900" i="1" dirty="0" smtClean="0">
                <a:latin typeface="Arial" pitchFamily="34" charset="0"/>
                <a:ea typeface="ＭＳ Ｐゴシック" pitchFamily="34" charset="-128"/>
              </a:rPr>
              <a:t> </a:t>
            </a:r>
            <a:r>
              <a:rPr lang="en-US" altLang="en-US" sz="900" i="1" dirty="0" err="1" smtClean="0">
                <a:latin typeface="Arial" pitchFamily="34" charset="0"/>
                <a:ea typeface="ＭＳ Ｐゴシック" pitchFamily="34" charset="-128"/>
              </a:rPr>
              <a:t>Hosp</a:t>
            </a:r>
            <a:r>
              <a:rPr lang="en-US" altLang="en-US" sz="900" i="1" dirty="0" smtClean="0">
                <a:latin typeface="Arial" pitchFamily="34" charset="0"/>
                <a:ea typeface="ＭＳ Ｐゴシック" pitchFamily="34" charset="-128"/>
              </a:rPr>
              <a:t> </a:t>
            </a:r>
            <a:r>
              <a:rPr lang="en-US" altLang="en-US" sz="900" i="1" dirty="0" err="1" smtClean="0">
                <a:latin typeface="Arial" pitchFamily="34" charset="0"/>
                <a:ea typeface="ＭＳ Ｐゴシック" pitchFamily="34" charset="-128"/>
              </a:rPr>
              <a:t>Pract</a:t>
            </a:r>
            <a:r>
              <a:rPr lang="en-US" altLang="en-US" sz="900" dirty="0" smtClean="0">
                <a:latin typeface="Arial" pitchFamily="34" charset="0"/>
                <a:ea typeface="ＭＳ Ｐゴシック" pitchFamily="34" charset="-128"/>
              </a:rPr>
              <a:t> (special report) April 1997:2–4. </a:t>
            </a:r>
          </a:p>
          <a:p>
            <a:endParaRPr lang="en-US" altLang="en-US" sz="900" dirty="0" smtClean="0">
              <a:latin typeface="Arial" pitchFamily="34" charset="0"/>
              <a:ea typeface="ＭＳ Ｐゴシック" pitchFamily="34" charset="-128"/>
            </a:endParaRPr>
          </a:p>
          <a:p>
            <a:r>
              <a:rPr lang="en-US" altLang="en-US" sz="900" dirty="0" smtClean="0">
                <a:latin typeface="Arial" pitchFamily="34" charset="0"/>
                <a:ea typeface="ＭＳ Ｐゴシック" pitchFamily="34" charset="-128"/>
              </a:rPr>
              <a:t>Nicotine stimulates release of dopamine from nucleus </a:t>
            </a:r>
            <a:r>
              <a:rPr lang="en-US" altLang="en-US" sz="900" dirty="0" err="1" smtClean="0">
                <a:latin typeface="Arial" pitchFamily="34" charset="0"/>
                <a:ea typeface="ＭＳ Ｐゴシック" pitchFamily="34" charset="-128"/>
              </a:rPr>
              <a:t>accumbens</a:t>
            </a:r>
            <a:r>
              <a:rPr lang="en-US" altLang="en-US" sz="900" dirty="0" smtClean="0">
                <a:latin typeface="Arial" pitchFamily="34" charset="0"/>
                <a:ea typeface="ＭＳ Ｐゴシック" pitchFamily="34" charset="-128"/>
              </a:rPr>
              <a:t> (brain reward center)</a:t>
            </a:r>
          </a:p>
          <a:p>
            <a:endParaRPr lang="en-US" altLang="en-US" sz="900" dirty="0" smtClean="0">
              <a:latin typeface="Arial" pitchFamily="34" charset="0"/>
              <a:ea typeface="ＭＳ Ｐゴシック" pitchFamily="34" charset="-128"/>
            </a:endParaRPr>
          </a:p>
          <a:p>
            <a:r>
              <a:rPr lang="en-US" altLang="en-US" sz="900" dirty="0" smtClean="0">
                <a:latin typeface="Arial" pitchFamily="34" charset="0"/>
                <a:ea typeface="ＭＳ Ｐゴシック" pitchFamily="34" charset="-128"/>
              </a:rPr>
              <a:t>Dopamine enhances feelings of reward and pleasure</a:t>
            </a:r>
          </a:p>
          <a:p>
            <a:endParaRPr lang="en-US" altLang="en-US" sz="900" dirty="0" smtClean="0">
              <a:latin typeface="Arial" pitchFamily="34" charset="0"/>
              <a:ea typeface="ＭＳ Ｐゴシック" pitchFamily="34" charset="-128"/>
            </a:endParaRPr>
          </a:p>
          <a:p>
            <a:r>
              <a:rPr lang="en-US" altLang="en-US" sz="900" dirty="0" smtClean="0">
                <a:latin typeface="Arial" pitchFamily="34" charset="0"/>
                <a:ea typeface="ＭＳ Ｐゴシック" pitchFamily="34" charset="-128"/>
              </a:rPr>
              <a:t>Nicotine increases serotonin levels, mostly in the amygdala (brain emotional response center)</a:t>
            </a:r>
          </a:p>
          <a:p>
            <a:endParaRPr lang="en-US" altLang="en-US" sz="900" dirty="0" smtClean="0">
              <a:latin typeface="Arial" pitchFamily="34" charset="0"/>
              <a:ea typeface="ＭＳ Ｐゴシック" pitchFamily="34" charset="-128"/>
            </a:endParaRPr>
          </a:p>
          <a:p>
            <a:r>
              <a:rPr lang="en-US" altLang="en-US" sz="900" dirty="0" smtClean="0">
                <a:latin typeface="Arial" pitchFamily="34" charset="0"/>
                <a:ea typeface="ＭＳ Ｐゴシック" pitchFamily="34" charset="-128"/>
              </a:rPr>
              <a:t>Serotonin can relieve depression and anxiety</a:t>
            </a:r>
          </a:p>
          <a:p>
            <a:endParaRPr lang="en-US" altLang="en-US" sz="900"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03249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Bridge to next slide:</a:t>
            </a:r>
          </a:p>
          <a:p>
            <a:r>
              <a:rPr lang="en-US" dirty="0" smtClean="0"/>
              <a:t>TPC accomplished its work through supporting and reaching</a:t>
            </a:r>
            <a:r>
              <a:rPr lang="en-US" baseline="0" dirty="0" smtClean="0"/>
              <a:t> approximately 220 communities across Alaska.</a:t>
            </a:r>
            <a:endParaRPr lang="en-US" dirty="0"/>
          </a:p>
        </p:txBody>
      </p:sp>
      <p:sp>
        <p:nvSpPr>
          <p:cNvPr id="4" name="Slide Number Placeholder 3"/>
          <p:cNvSpPr>
            <a:spLocks noGrp="1"/>
          </p:cNvSpPr>
          <p:nvPr>
            <p:ph type="sldNum" sz="quarter" idx="10"/>
          </p:nvPr>
        </p:nvSpPr>
        <p:spPr/>
        <p:txBody>
          <a:bodyPr/>
          <a:lstStyle/>
          <a:p>
            <a:fld id="{1BE6A6CD-4FF7-42B6-92D4-21FE0FD4A2A7}" type="slidenum">
              <a:rPr lang="en-US" smtClean="0"/>
              <a:pPr/>
              <a:t>5</a:t>
            </a:fld>
            <a:endParaRPr lang="en-US"/>
          </a:p>
        </p:txBody>
      </p:sp>
    </p:spTree>
    <p:extLst>
      <p:ext uri="{BB962C8B-B14F-4D97-AF65-F5344CB8AC3E}">
        <p14:creationId xmlns:p14="http://schemas.microsoft.com/office/powerpoint/2010/main" val="3022572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EA07B23F-4E04-4B4C-B232-FE5A025BFAA6}" type="slidenum">
              <a:rPr lang="en-US"/>
              <a:pPr/>
              <a:t>29</a:t>
            </a:fld>
            <a:endParaRPr lang="en-US"/>
          </a:p>
        </p:txBody>
      </p:sp>
      <p:sp>
        <p:nvSpPr>
          <p:cNvPr id="25602" name="Rectangle 2"/>
          <p:cNvSpPr>
            <a:spLocks noGrp="1" noRot="1" noChangeAspect="1" noChangeArrowheads="1" noTextEdit="1"/>
          </p:cNvSpPr>
          <p:nvPr>
            <p:ph type="sldImg"/>
          </p:nvPr>
        </p:nvSpPr>
        <p:spPr bwMode="auto">
          <a:xfrm>
            <a:off x="1746250" y="687388"/>
            <a:ext cx="3376613" cy="2533650"/>
          </a:xfrm>
          <a:noFill/>
          <a:ln cap="flat">
            <a:solidFill>
              <a:srgbClr val="000000"/>
            </a:solidFill>
            <a:miter lim="800000"/>
            <a:headEnd/>
            <a:tailEnd/>
          </a:ln>
        </p:spPr>
      </p:sp>
      <p:sp>
        <p:nvSpPr>
          <p:cNvPr id="25603" name="Rectangle 3"/>
          <p:cNvSpPr>
            <a:spLocks noGrp="1" noChangeArrowheads="1"/>
          </p:cNvSpPr>
          <p:nvPr>
            <p:ph type="body" idx="1"/>
          </p:nvPr>
        </p:nvSpPr>
        <p:spPr bwMode="auto">
          <a:xfrm>
            <a:off x="560388" y="3373439"/>
            <a:ext cx="5738812" cy="5083175"/>
          </a:xfrm>
          <a:noFill/>
          <a:ln w="12700" cap="flat">
            <a:solidFill>
              <a:schemeClr val="tx1"/>
            </a:solidFill>
            <a:miter lim="800000"/>
            <a:headEnd/>
            <a:tailEnd/>
          </a:ln>
        </p:spPr>
        <p:txBody>
          <a:bodyPr wrap="square" lIns="92069" tIns="46036" rIns="92069" bIns="46036" numCol="1" anchor="t" anchorCtr="0" compatLnSpc="1">
            <a:prstTxWarp prst="textNoShape">
              <a:avLst/>
            </a:prstTxWarp>
          </a:bodyPr>
          <a:lstStyle/>
          <a:p>
            <a:pPr eaLnBrk="1" hangingPunct="1">
              <a:spcBef>
                <a:spcPct val="0"/>
              </a:spcBef>
            </a:pPr>
            <a:r>
              <a:rPr lang="en-US" dirty="0" smtClean="0">
                <a:ea typeface="ＭＳ Ｐゴシック" pitchFamily="-84" charset="-128"/>
              </a:rPr>
              <a:t>To alleviate the symptoms of withdrawal, smokers re-dose themselves throughout the day. This figure depicts the typical nicotine addiction cycle a cigarette smoker experiences on a daily basis.</a:t>
            </a:r>
          </a:p>
          <a:p>
            <a:pPr eaLnBrk="1" hangingPunct="1">
              <a:lnSpc>
                <a:spcPct val="150000"/>
              </a:lnSpc>
              <a:spcBef>
                <a:spcPct val="0"/>
              </a:spcBef>
            </a:pPr>
            <a:r>
              <a:rPr lang="en-US" b="1" dirty="0" smtClean="0">
                <a:ea typeface="ＭＳ Ｐゴシック" pitchFamily="-84" charset="-128"/>
              </a:rPr>
              <a:t>Note to instructor(s): </a:t>
            </a:r>
            <a:r>
              <a:rPr lang="en-US" dirty="0" smtClean="0">
                <a:ea typeface="ＭＳ Ｐゴシック" pitchFamily="-84" charset="-128"/>
              </a:rPr>
              <a:t>Orient the students to the following elements on this figure:</a:t>
            </a:r>
          </a:p>
          <a:p>
            <a:pPr marL="342881" lvl="1" indent="-114294">
              <a:spcBef>
                <a:spcPct val="0"/>
              </a:spcBef>
              <a:buFontTx/>
              <a:buChar char="•"/>
            </a:pPr>
            <a:r>
              <a:rPr lang="en-US" dirty="0" smtClean="0">
                <a:ea typeface="ＭＳ Ｐゴシック" pitchFamily="-84" charset="-128"/>
              </a:rPr>
              <a:t>The </a:t>
            </a:r>
            <a:r>
              <a:rPr lang="en-US" b="1" dirty="0" smtClean="0">
                <a:ea typeface="ＭＳ Ｐゴシック" pitchFamily="-84" charset="-128"/>
              </a:rPr>
              <a:t>jagged line</a:t>
            </a:r>
            <a:r>
              <a:rPr lang="en-US" dirty="0" smtClean="0">
                <a:ea typeface="ＭＳ Ｐゴシック" pitchFamily="-84" charset="-128"/>
              </a:rPr>
              <a:t> represents venous plasma concentrations of nicotine as a cigarette is smoked every 40 minutes from 8 am to 9 pm. </a:t>
            </a:r>
          </a:p>
          <a:p>
            <a:pPr marL="342881" lvl="1" indent="-114294">
              <a:spcBef>
                <a:spcPct val="0"/>
              </a:spcBef>
              <a:buFontTx/>
              <a:buChar char="•"/>
            </a:pPr>
            <a:r>
              <a:rPr lang="en-US" dirty="0" smtClean="0">
                <a:ea typeface="ＭＳ Ｐゴシック" pitchFamily="-84" charset="-128"/>
              </a:rPr>
              <a:t>The </a:t>
            </a:r>
            <a:r>
              <a:rPr lang="en-US" b="1" dirty="0" smtClean="0">
                <a:ea typeface="ＭＳ Ｐゴシック" pitchFamily="-84" charset="-128"/>
              </a:rPr>
              <a:t>upper solid line</a:t>
            </a:r>
            <a:r>
              <a:rPr lang="en-US" dirty="0" smtClean="0">
                <a:ea typeface="ＭＳ Ｐゴシック" pitchFamily="-84" charset="-128"/>
              </a:rPr>
              <a:t> indicates the threshold concentration for nicotine to produce pleasure or arousal. </a:t>
            </a:r>
            <a:endParaRPr lang="en-US" b="1" dirty="0" smtClean="0">
              <a:solidFill>
                <a:schemeClr val="accent1"/>
              </a:solidFill>
              <a:ea typeface="ＭＳ Ｐゴシック" pitchFamily="-84" charset="-128"/>
            </a:endParaRPr>
          </a:p>
          <a:p>
            <a:pPr marL="342881" lvl="1" indent="-114294">
              <a:spcBef>
                <a:spcPct val="0"/>
              </a:spcBef>
              <a:buFontTx/>
              <a:buChar char="•"/>
            </a:pPr>
            <a:r>
              <a:rPr lang="en-US" dirty="0" smtClean="0">
                <a:ea typeface="ＭＳ Ｐゴシック" pitchFamily="-84" charset="-128"/>
              </a:rPr>
              <a:t>The </a:t>
            </a:r>
            <a:r>
              <a:rPr lang="en-US" b="1" dirty="0" smtClean="0">
                <a:ea typeface="ＭＳ Ｐゴシック" pitchFamily="-84" charset="-128"/>
              </a:rPr>
              <a:t>lower solid line</a:t>
            </a:r>
            <a:r>
              <a:rPr lang="en-US" dirty="0" smtClean="0">
                <a:ea typeface="ＭＳ Ｐゴシック" pitchFamily="-84" charset="-128"/>
              </a:rPr>
              <a:t> indicates the concentrations at which symptoms of abstinence (i.e., withdrawal symptoms) from nicotine occur. </a:t>
            </a:r>
          </a:p>
          <a:p>
            <a:pPr marL="342881" lvl="1" indent="-114294">
              <a:spcBef>
                <a:spcPct val="0"/>
              </a:spcBef>
              <a:buFontTx/>
              <a:buChar char="•"/>
            </a:pPr>
            <a:r>
              <a:rPr lang="en-US" dirty="0" smtClean="0">
                <a:ea typeface="ＭＳ Ｐゴシック" pitchFamily="-84" charset="-128"/>
              </a:rPr>
              <a:t>The </a:t>
            </a:r>
            <a:r>
              <a:rPr lang="en-US" b="1" dirty="0" smtClean="0">
                <a:ea typeface="ＭＳ Ｐゴシック" pitchFamily="-84" charset="-128"/>
              </a:rPr>
              <a:t>shaded area</a:t>
            </a:r>
            <a:r>
              <a:rPr lang="en-US" dirty="0" smtClean="0">
                <a:ea typeface="ＭＳ Ｐゴシック" pitchFamily="-84" charset="-128"/>
              </a:rPr>
              <a:t> represents the zone of nicotine concentrations (neutral zone) in which the smoker is comfortable without experiencing either pleasure/arousal or abstinence symptoms.</a:t>
            </a:r>
          </a:p>
          <a:p>
            <a:pPr eaLnBrk="1" hangingPunct="1">
              <a:spcBef>
                <a:spcPct val="50000"/>
              </a:spcBef>
            </a:pPr>
            <a:r>
              <a:rPr lang="en-US" dirty="0" smtClean="0">
                <a:ea typeface="ＭＳ Ｐゴシック" pitchFamily="-84" charset="-128"/>
              </a:rPr>
              <a:t>After smoking the first cigarette of the day, the smoker experiences marked pharmacologic effects, particularly arousal. No other cigarette throughout the day produces the same degree of pleasure/arousal. For this reason, many smokers describe the first cigarette as the most important one of the day. Shortly after the initial cigarette, </a:t>
            </a:r>
            <a:r>
              <a:rPr lang="en-US" b="1" dirty="0" smtClean="0">
                <a:ea typeface="ＭＳ Ｐゴシック" pitchFamily="-84" charset="-128"/>
              </a:rPr>
              <a:t>tolerance</a:t>
            </a:r>
            <a:r>
              <a:rPr lang="en-US" dirty="0" smtClean="0">
                <a:ea typeface="ＭＳ Ｐゴシック" pitchFamily="-84" charset="-128"/>
              </a:rPr>
              <a:t> begins to develop. Accordingly, the </a:t>
            </a:r>
            <a:r>
              <a:rPr lang="en-US" b="1" dirty="0" smtClean="0">
                <a:ea typeface="ＭＳ Ｐゴシック" pitchFamily="-84" charset="-128"/>
              </a:rPr>
              <a:t>threshold levels</a:t>
            </a:r>
            <a:r>
              <a:rPr lang="en-US" dirty="0" smtClean="0">
                <a:ea typeface="ＭＳ Ｐゴシック" pitchFamily="-84" charset="-128"/>
              </a:rPr>
              <a:t> for both pleasure/arousal and abstinence rise progressively throughout the day as the smoker becomes tolerant to the effects of nicotine. </a:t>
            </a:r>
          </a:p>
          <a:p>
            <a:pPr eaLnBrk="1" hangingPunct="1">
              <a:spcBef>
                <a:spcPct val="50000"/>
              </a:spcBef>
            </a:pPr>
            <a:r>
              <a:rPr lang="en-US" dirty="0" smtClean="0">
                <a:ea typeface="ＭＳ Ｐゴシック" pitchFamily="-84" charset="-128"/>
              </a:rPr>
              <a:t>With continued smoking, nicotine accumulates, leading to an even greater degree of tolerance. As a result, the smoker experiences greater withdrawal symptoms between successive cigarettes. Late in the day, each individual cigarette produces only limited pleasure/arousal; instead, smoking primarily alleviates nicotine withdrawal symptoms. </a:t>
            </a:r>
          </a:p>
          <a:p>
            <a:pPr eaLnBrk="1" hangingPunct="1">
              <a:spcBef>
                <a:spcPct val="50000"/>
              </a:spcBef>
            </a:pPr>
            <a:r>
              <a:rPr lang="en-US" dirty="0" smtClean="0">
                <a:ea typeface="ＭＳ Ｐゴシック" pitchFamily="-84" charset="-128"/>
              </a:rPr>
              <a:t>Cessation of smoking overnight allows </a:t>
            </a:r>
            <a:r>
              <a:rPr lang="en-US" b="1" dirty="0" err="1" smtClean="0">
                <a:ea typeface="ＭＳ Ｐゴシック" pitchFamily="-84" charset="-128"/>
              </a:rPr>
              <a:t>resensitization</a:t>
            </a:r>
            <a:r>
              <a:rPr lang="en-US" dirty="0" smtClean="0">
                <a:ea typeface="ＭＳ Ｐゴシック" pitchFamily="-84" charset="-128"/>
              </a:rPr>
              <a:t> of drug responses (i.e., loss of tolerance). Most dependent smokers tend to smoke a certain number of cigarettes per day (usually more than 10) and tend to consume 10–40 mg of nicotine per day to achieve the desired effects of cigarette smoking and minimize the symptoms of nicotine withdrawal (</a:t>
            </a:r>
            <a:r>
              <a:rPr lang="en-US" dirty="0" err="1" smtClean="0">
                <a:ea typeface="ＭＳ Ｐゴシック" pitchFamily="-84" charset="-128"/>
              </a:rPr>
              <a:t>Benowitz</a:t>
            </a:r>
            <a:r>
              <a:rPr lang="en-US" dirty="0" smtClean="0">
                <a:ea typeface="ＭＳ Ｐゴシック" pitchFamily="-84" charset="-128"/>
              </a:rPr>
              <a:t>, 1992). </a:t>
            </a:r>
          </a:p>
          <a:p>
            <a:pPr eaLnBrk="1" hangingPunct="1">
              <a:spcBef>
                <a:spcPct val="0"/>
              </a:spcBef>
              <a:spcAft>
                <a:spcPct val="30000"/>
              </a:spcAft>
            </a:pPr>
            <a:endParaRPr lang="en-US" sz="900" dirty="0">
              <a:ea typeface="ＭＳ Ｐゴシック" pitchFamily="-84" charset="-128"/>
            </a:endParaRPr>
          </a:p>
          <a:p>
            <a:pPr eaLnBrk="1" hangingPunct="1">
              <a:spcBef>
                <a:spcPct val="0"/>
              </a:spcBef>
              <a:spcAft>
                <a:spcPct val="30000"/>
              </a:spcAft>
            </a:pPr>
            <a:endParaRPr lang="en-US" sz="900" dirty="0">
              <a:ea typeface="ＭＳ Ｐゴシック" pitchFamily="-84" charset="-128"/>
            </a:endParaRPr>
          </a:p>
          <a:p>
            <a:pPr eaLnBrk="1" hangingPunct="1">
              <a:spcBef>
                <a:spcPct val="0"/>
              </a:spcBef>
              <a:spcAft>
                <a:spcPct val="30000"/>
              </a:spcAft>
            </a:pPr>
            <a:r>
              <a:rPr lang="en-US" sz="900" dirty="0" err="1">
                <a:ea typeface="ＭＳ Ｐゴシック" pitchFamily="-84" charset="-128"/>
              </a:rPr>
              <a:t>Benowitz</a:t>
            </a:r>
            <a:r>
              <a:rPr lang="en-US" sz="900" dirty="0">
                <a:ea typeface="ＭＳ Ｐゴシック" pitchFamily="-84" charset="-128"/>
              </a:rPr>
              <a:t> NL. Cigarette smoking and nicotine addiction. </a:t>
            </a:r>
            <a:r>
              <a:rPr lang="en-US" sz="900" i="1" dirty="0">
                <a:ea typeface="ＭＳ Ｐゴシック" pitchFamily="-84" charset="-128"/>
              </a:rPr>
              <a:t>Med </a:t>
            </a:r>
            <a:r>
              <a:rPr lang="en-US" sz="900" i="1" dirty="0" err="1">
                <a:ea typeface="ＭＳ Ｐゴシック" pitchFamily="-84" charset="-128"/>
              </a:rPr>
              <a:t>Clin</a:t>
            </a:r>
            <a:r>
              <a:rPr lang="en-US" sz="900" i="1" dirty="0">
                <a:ea typeface="ＭＳ Ｐゴシック" pitchFamily="-84" charset="-128"/>
              </a:rPr>
              <a:t> N Am</a:t>
            </a:r>
            <a:r>
              <a:rPr lang="en-US" sz="900" dirty="0">
                <a:ea typeface="ＭＳ Ｐゴシック" pitchFamily="-84" charset="-128"/>
              </a:rPr>
              <a:t> 1992;76:415–437. </a:t>
            </a:r>
          </a:p>
        </p:txBody>
      </p:sp>
    </p:spTree>
    <p:extLst>
      <p:ext uri="{BB962C8B-B14F-4D97-AF65-F5344CB8AC3E}">
        <p14:creationId xmlns:p14="http://schemas.microsoft.com/office/powerpoint/2010/main" val="786723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ea typeface="+mn-ea"/>
                <a:cs typeface="+mn-cs"/>
              </a:rPr>
              <a:t>Afterward, smokers should be able to:</a:t>
            </a:r>
          </a:p>
          <a:p>
            <a:pPr eaLnBrk="1" hangingPunct="1">
              <a:defRPr/>
            </a:pPr>
            <a:endParaRPr lang="en-US" sz="1050" dirty="0" smtClean="0">
              <a:ea typeface="+mn-ea"/>
              <a:cs typeface="+mn-cs"/>
            </a:endParaRPr>
          </a:p>
          <a:p>
            <a:pPr eaLnBrk="1" hangingPunct="1">
              <a:defRPr/>
            </a:pPr>
            <a:r>
              <a:rPr lang="en-US" dirty="0" smtClean="0">
                <a:ea typeface="+mn-ea"/>
                <a:cs typeface="+mn-cs"/>
              </a:rPr>
              <a:t>Know what CO is and why it is dangerous</a:t>
            </a:r>
          </a:p>
          <a:p>
            <a:pPr eaLnBrk="1" hangingPunct="1">
              <a:defRPr/>
            </a:pPr>
            <a:r>
              <a:rPr lang="en-US" dirty="0" smtClean="0">
                <a:ea typeface="+mn-ea"/>
                <a:cs typeface="+mn-cs"/>
              </a:rPr>
              <a:t>Know their own CO level</a:t>
            </a:r>
          </a:p>
          <a:p>
            <a:pPr eaLnBrk="1" hangingPunct="1">
              <a:defRPr/>
            </a:pPr>
            <a:r>
              <a:rPr lang="en-US" dirty="0" smtClean="0">
                <a:ea typeface="+mn-ea"/>
                <a:cs typeface="+mn-cs"/>
              </a:rPr>
              <a:t>Understand that quitting smoking will reduce CO to a safe level</a:t>
            </a:r>
          </a:p>
          <a:p>
            <a:pPr eaLnBrk="1" hangingPunct="1">
              <a:defRPr/>
            </a:pPr>
            <a:r>
              <a:rPr lang="en-US" dirty="0" smtClean="0">
                <a:ea typeface="+mn-ea"/>
                <a:cs typeface="+mn-cs"/>
              </a:rPr>
              <a:t>Know that a pack/day smoker spends $2000 per year on cigarettes</a:t>
            </a:r>
          </a:p>
          <a:p>
            <a:pPr eaLnBrk="1" hangingPunct="1">
              <a:defRPr/>
            </a:pPr>
            <a:r>
              <a:rPr lang="en-US" dirty="0" smtClean="0">
                <a:ea typeface="+mn-ea"/>
                <a:cs typeface="+mn-cs"/>
              </a:rPr>
              <a:t>Know how much $ they will save if they quit</a:t>
            </a:r>
          </a:p>
          <a:p>
            <a:pPr>
              <a:defRPr/>
            </a:pPr>
            <a:endParaRPr lang="en-US" dirty="0">
              <a:ea typeface="+mn-ea"/>
              <a:cs typeface="+mn-cs"/>
            </a:endParaRP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7318447-7D8F-4B7F-AEDA-80A767BD5AC3}" type="slidenum">
              <a:rPr lang="en-US" altLang="en-US" sz="1300">
                <a:solidFill>
                  <a:srgbClr val="000000"/>
                </a:solidFill>
              </a:rPr>
              <a:pPr eaLnBrk="1" hangingPunct="1"/>
              <a:t>32</a:t>
            </a:fld>
            <a:endParaRPr lang="en-US" altLang="en-US" sz="1300">
              <a:solidFill>
                <a:srgbClr val="000000"/>
              </a:solidFill>
            </a:endParaRPr>
          </a:p>
        </p:txBody>
      </p:sp>
    </p:spTree>
    <p:extLst>
      <p:ext uri="{BB962C8B-B14F-4D97-AF65-F5344CB8AC3E}">
        <p14:creationId xmlns:p14="http://schemas.microsoft.com/office/powerpoint/2010/main" val="107695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txBox="1">
            <a:spLocks noGrp="1" noChangeArrowheads="1"/>
          </p:cNvSpPr>
          <p:nvPr/>
        </p:nvSpPr>
        <p:spPr bwMode="auto">
          <a:xfrm>
            <a:off x="3884613" y="8686260"/>
            <a:ext cx="2971800" cy="45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7" tIns="46514" rIns="93027" bIns="46514" anchor="b"/>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974E4790-A69D-410C-BE64-40B0F4728AAB}" type="slidenum">
              <a:rPr lang="en-US" altLang="en-US" sz="1300">
                <a:solidFill>
                  <a:srgbClr val="000000"/>
                </a:solidFill>
              </a:rPr>
              <a:pPr algn="r" eaLnBrk="1" hangingPunct="1"/>
              <a:t>35</a:t>
            </a:fld>
            <a:endParaRPr lang="en-US" altLang="en-US" sz="1300">
              <a:solidFill>
                <a:srgbClr val="000000"/>
              </a:solidFill>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ea typeface="ＭＳ Ｐゴシック" pitchFamily="34" charset="-128"/>
              </a:rPr>
              <a:t>Bupropion (BUP)</a:t>
            </a:r>
          </a:p>
          <a:p>
            <a:pPr lvl="1" eaLnBrk="1" hangingPunct="1"/>
            <a:r>
              <a:rPr lang="en-US" altLang="en-US" dirty="0" smtClean="0">
                <a:latin typeface="Arial" pitchFamily="34" charset="0"/>
                <a:ea typeface="ＭＳ Ｐゴシック" pitchFamily="34" charset="-128"/>
              </a:rPr>
              <a:t>Contraindicated in seizure and eating disorders</a:t>
            </a:r>
          </a:p>
          <a:p>
            <a:pPr lvl="1" eaLnBrk="1" hangingPunct="1"/>
            <a:r>
              <a:rPr lang="en-US" altLang="en-US" dirty="0" smtClean="0">
                <a:latin typeface="Arial" pitchFamily="34" charset="0"/>
                <a:ea typeface="ＭＳ Ｐゴシック" pitchFamily="34" charset="-128"/>
              </a:rPr>
              <a:t>No recommended</a:t>
            </a:r>
          </a:p>
          <a:p>
            <a:pPr lvl="2" eaLnBrk="1" hangingPunct="1"/>
            <a:r>
              <a:rPr lang="en-US" altLang="en-US" dirty="0" smtClean="0">
                <a:latin typeface="Arial" pitchFamily="34" charset="0"/>
                <a:ea typeface="ＭＳ Ｐゴシック" pitchFamily="34" charset="-128"/>
              </a:rPr>
              <a:t>Alcohol abuse/dependence</a:t>
            </a:r>
          </a:p>
          <a:p>
            <a:pPr lvl="2" eaLnBrk="1" hangingPunct="1"/>
            <a:r>
              <a:rPr lang="en-US" altLang="en-US" dirty="0" smtClean="0">
                <a:latin typeface="Arial" pitchFamily="34" charset="0"/>
                <a:ea typeface="ＭＳ Ｐゴシック" pitchFamily="34" charset="-128"/>
              </a:rPr>
              <a:t>Bipolar disorder</a:t>
            </a:r>
          </a:p>
          <a:p>
            <a:pPr lvl="2" eaLnBrk="1" hangingPunct="1"/>
            <a:r>
              <a:rPr lang="en-US" altLang="en-US" dirty="0" smtClean="0">
                <a:latin typeface="Arial" pitchFamily="34" charset="0"/>
                <a:ea typeface="ＭＳ Ｐゴシック" pitchFamily="34" charset="-128"/>
              </a:rPr>
              <a:t>Extended sleep deprivation</a:t>
            </a:r>
          </a:p>
          <a:p>
            <a:pPr lvl="2" eaLnBrk="1" hangingPunct="1"/>
            <a:r>
              <a:rPr lang="en-US" altLang="en-US" dirty="0" smtClean="0">
                <a:latin typeface="Arial" pitchFamily="34" charset="0"/>
                <a:ea typeface="ＭＳ Ｐゴシック" pitchFamily="34" charset="-128"/>
              </a:rPr>
              <a:t>Past head trauma</a:t>
            </a:r>
          </a:p>
          <a:p>
            <a:pPr lvl="1" eaLnBrk="1" hangingPunct="1"/>
            <a:r>
              <a:rPr lang="en-US" altLang="en-US" dirty="0" smtClean="0">
                <a:latin typeface="Arial" pitchFamily="34" charset="0"/>
                <a:ea typeface="ＭＳ Ｐゴシック" pitchFamily="34" charset="-128"/>
              </a:rPr>
              <a:t>Interferes with efficacy of protease inhibitors used for HIV/AIDS treatment</a:t>
            </a:r>
          </a:p>
          <a:p>
            <a:pPr lvl="1" eaLnBrk="1" hangingPunct="1"/>
            <a:endParaRPr lang="en-US" altLang="en-US" dirty="0" smtClean="0">
              <a:latin typeface="Arial" pitchFamily="34" charset="0"/>
              <a:ea typeface="ＭＳ Ｐゴシック" pitchFamily="34" charset="-128"/>
            </a:endParaRPr>
          </a:p>
          <a:p>
            <a:pPr eaLnBrk="1" hangingPunct="1"/>
            <a:r>
              <a:rPr lang="en-US" altLang="en-US" sz="900" dirty="0" err="1" smtClean="0">
                <a:latin typeface="Arial" pitchFamily="34" charset="0"/>
                <a:ea typeface="ＭＳ Ｐゴシック" pitchFamily="34" charset="-128"/>
              </a:rPr>
              <a:t>Varenicline</a:t>
            </a:r>
            <a:r>
              <a:rPr lang="en-US" altLang="en-US" sz="900" dirty="0" smtClean="0">
                <a:latin typeface="Arial" pitchFamily="34" charset="0"/>
                <a:ea typeface="ＭＳ Ｐゴシック" pitchFamily="34" charset="-128"/>
              </a:rPr>
              <a:t>- recent safety concerns</a:t>
            </a:r>
          </a:p>
          <a:p>
            <a:pPr eaLnBrk="1" hangingPunct="1">
              <a:buFontTx/>
              <a:buChar char="•"/>
            </a:pPr>
            <a:r>
              <a:rPr lang="en-US" altLang="en-US" sz="900" dirty="0" smtClean="0">
                <a:latin typeface="Arial" pitchFamily="34" charset="0"/>
                <a:ea typeface="ＭＳ Ｐゴシック" pitchFamily="34" charset="-128"/>
              </a:rPr>
              <a:t>Rare isolated reports of suicidal ideation in depressed patients taking </a:t>
            </a:r>
            <a:r>
              <a:rPr lang="en-US" altLang="en-US" sz="900" dirty="0" err="1" smtClean="0">
                <a:latin typeface="Arial" pitchFamily="34" charset="0"/>
                <a:ea typeface="ＭＳ Ｐゴシック" pitchFamily="34" charset="-128"/>
              </a:rPr>
              <a:t>varenicline</a:t>
            </a:r>
            <a:endParaRPr lang="en-US" altLang="en-US" sz="900" dirty="0" smtClean="0">
              <a:latin typeface="Arial" pitchFamily="34" charset="0"/>
              <a:ea typeface="ＭＳ Ｐゴシック" pitchFamily="34" charset="-128"/>
            </a:endParaRPr>
          </a:p>
          <a:p>
            <a:pPr eaLnBrk="1" hangingPunct="1">
              <a:buFontTx/>
              <a:buChar char="•"/>
            </a:pPr>
            <a:r>
              <a:rPr lang="en-US" altLang="en-US" sz="900" dirty="0" smtClean="0">
                <a:latin typeface="Arial" pitchFamily="34" charset="0"/>
                <a:ea typeface="ＭＳ Ｐゴシック" pitchFamily="34" charset="-128"/>
              </a:rPr>
              <a:t>FDA clinician alert</a:t>
            </a:r>
          </a:p>
          <a:p>
            <a:pPr eaLnBrk="1" hangingPunct="1">
              <a:buFontTx/>
              <a:buChar char="•"/>
            </a:pPr>
            <a:r>
              <a:rPr lang="en-US" altLang="en-US" sz="900" dirty="0" smtClean="0">
                <a:latin typeface="Arial" pitchFamily="34" charset="0"/>
                <a:ea typeface="ＭＳ Ｐゴシック" pitchFamily="34" charset="-128"/>
              </a:rPr>
              <a:t>Hard to distinguish from natural symptoms of nicotine withdrawal or natural course of depression</a:t>
            </a:r>
          </a:p>
          <a:p>
            <a:pPr eaLnBrk="1" hangingPunct="1">
              <a:buFontTx/>
              <a:buChar char="•"/>
            </a:pPr>
            <a:r>
              <a:rPr lang="en-US" altLang="en-US" sz="900" dirty="0" smtClean="0">
                <a:latin typeface="Arial" pitchFamily="34" charset="0"/>
                <a:ea typeface="ＭＳ Ｐゴシック" pitchFamily="34" charset="-128"/>
              </a:rPr>
              <a:t>Hard to assess risk of increased number of rare events</a:t>
            </a:r>
          </a:p>
          <a:p>
            <a:pPr eaLnBrk="1" hangingPunct="1">
              <a:buFontTx/>
              <a:buChar char="•"/>
            </a:pPr>
            <a:r>
              <a:rPr lang="en-US" altLang="en-US" sz="900" dirty="0" smtClean="0">
                <a:latin typeface="Arial" pitchFamily="34" charset="0"/>
                <a:ea typeface="ＭＳ Ｐゴシック" pitchFamily="34" charset="-128"/>
              </a:rPr>
              <a:t>New industry trial planned on CMI population</a:t>
            </a:r>
          </a:p>
          <a:p>
            <a:pPr eaLnBrk="1" hangingPunct="1">
              <a:buFontTx/>
              <a:buChar char="•"/>
            </a:pPr>
            <a:r>
              <a:rPr lang="en-US" altLang="en-US" sz="900" dirty="0" smtClean="0">
                <a:latin typeface="Arial" pitchFamily="34" charset="0"/>
                <a:ea typeface="ＭＳ Ｐゴシック" pitchFamily="34" charset="-128"/>
              </a:rPr>
              <a:t>Stay tuned for further surveillance and results of new trials.</a:t>
            </a:r>
            <a:endParaRPr lang="en-US" altLang="en-US" dirty="0" smtClean="0">
              <a:latin typeface="Arial" pitchFamily="34" charset="0"/>
              <a:ea typeface="ＭＳ Ｐゴシック" pitchFamily="34" charset="-128"/>
            </a:endParaRPr>
          </a:p>
          <a:p>
            <a:pPr eaLnBrk="1" hangingPunct="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111526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a:ln/>
        </p:spPr>
      </p:sp>
      <p:sp>
        <p:nvSpPr>
          <p:cNvPr id="159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latin typeface="Arial" pitchFamily="34" charset="0"/>
                <a:ea typeface="ＭＳ Ｐゴシック" pitchFamily="34" charset="-128"/>
              </a:rPr>
              <a:t>Decreases nicotine withdrawal symptoms</a:t>
            </a:r>
          </a:p>
          <a:p>
            <a:pPr eaLnBrk="1" hangingPunct="1">
              <a:lnSpc>
                <a:spcPct val="90000"/>
              </a:lnSpc>
            </a:pPr>
            <a:r>
              <a:rPr lang="en-US" altLang="en-US" smtClean="0">
                <a:latin typeface="Arial" pitchFamily="34" charset="0"/>
                <a:ea typeface="ＭＳ Ｐゴシック" pitchFamily="34" charset="-128"/>
              </a:rPr>
              <a:t>Lessens negative mood states in early abstinence</a:t>
            </a:r>
          </a:p>
          <a:p>
            <a:pPr eaLnBrk="1" hangingPunct="1">
              <a:lnSpc>
                <a:spcPct val="90000"/>
              </a:lnSpc>
            </a:pPr>
            <a:r>
              <a:rPr lang="en-US" altLang="en-US" smtClean="0">
                <a:latin typeface="Arial" pitchFamily="34" charset="0"/>
                <a:ea typeface="ＭＳ Ｐゴシック" pitchFamily="34" charset="-128"/>
              </a:rPr>
              <a:t>No interactions with other psychiatric medications</a:t>
            </a:r>
          </a:p>
          <a:p>
            <a:pPr eaLnBrk="1" hangingPunct="1">
              <a:lnSpc>
                <a:spcPct val="90000"/>
              </a:lnSpc>
            </a:pPr>
            <a:r>
              <a:rPr lang="en-US" altLang="en-US" smtClean="0">
                <a:latin typeface="Arial" pitchFamily="34" charset="0"/>
                <a:ea typeface="ＭＳ Ｐゴシック" pitchFamily="34" charset="-128"/>
              </a:rPr>
              <a:t>No effect on psychiatric medication blood levels</a:t>
            </a:r>
          </a:p>
          <a:p>
            <a:pPr eaLnBrk="1" hangingPunct="1">
              <a:lnSpc>
                <a:spcPct val="90000"/>
              </a:lnSpc>
            </a:pPr>
            <a:r>
              <a:rPr lang="en-US" altLang="en-US" smtClean="0">
                <a:latin typeface="Arial" pitchFamily="34" charset="0"/>
                <a:ea typeface="ＭＳ Ｐゴシック" pitchFamily="34" charset="-128"/>
              </a:rPr>
              <a:t>Safe in presence of C-V disease (do not use within 2 weeks of MI, serious arrythmia or severe/worsening angina)</a:t>
            </a:r>
          </a:p>
          <a:p>
            <a:pPr eaLnBrk="1" hangingPunct="1">
              <a:lnSpc>
                <a:spcPct val="90000"/>
              </a:lnSpc>
            </a:pPr>
            <a:r>
              <a:rPr lang="en-US" altLang="en-US" smtClean="0">
                <a:latin typeface="Arial" pitchFamily="34" charset="0"/>
                <a:ea typeface="ＭＳ Ｐゴシック" pitchFamily="34" charset="-128"/>
              </a:rPr>
              <a:t>Safe with concomitant smoking—harm reduction</a:t>
            </a:r>
          </a:p>
          <a:p>
            <a:endParaRPr lang="en-US" altLang="en-US" smtClean="0">
              <a:latin typeface="Arial" pitchFamily="34" charset="0"/>
              <a:ea typeface="ＭＳ Ｐゴシック" pitchFamily="34" charset="-128"/>
            </a:endParaRPr>
          </a:p>
        </p:txBody>
      </p:sp>
      <p:sp>
        <p:nvSpPr>
          <p:cNvPr id="159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pitchFamily="34" charset="0"/>
                <a:ea typeface="ＭＳ Ｐゴシック" pitchFamily="34" charset="-128"/>
              </a:defRPr>
            </a:lvl1pPr>
            <a:lvl2pPr marL="742950" indent="-285750" defTabSz="930275" eaLnBrk="0" hangingPunct="0">
              <a:defRPr sz="2400">
                <a:solidFill>
                  <a:schemeClr val="tx1"/>
                </a:solidFill>
                <a:latin typeface="Arial" pitchFamily="34" charset="0"/>
                <a:ea typeface="ＭＳ Ｐゴシック" pitchFamily="34" charset="-128"/>
              </a:defRPr>
            </a:lvl2pPr>
            <a:lvl3pPr marL="1143000" indent="-228600" defTabSz="930275" eaLnBrk="0" hangingPunct="0">
              <a:defRPr sz="2400">
                <a:solidFill>
                  <a:schemeClr val="tx1"/>
                </a:solidFill>
                <a:latin typeface="Arial" pitchFamily="34" charset="0"/>
                <a:ea typeface="ＭＳ Ｐゴシック" pitchFamily="34" charset="-128"/>
              </a:defRPr>
            </a:lvl3pPr>
            <a:lvl4pPr marL="1600200" indent="-228600" defTabSz="930275" eaLnBrk="0" hangingPunct="0">
              <a:defRPr sz="2400">
                <a:solidFill>
                  <a:schemeClr val="tx1"/>
                </a:solidFill>
                <a:latin typeface="Arial" pitchFamily="34" charset="0"/>
                <a:ea typeface="ＭＳ Ｐゴシック" pitchFamily="34" charset="-128"/>
              </a:defRPr>
            </a:lvl4pPr>
            <a:lvl5pPr marL="2057400" indent="-228600" defTabSz="930275" eaLnBrk="0" hangingPunct="0">
              <a:defRPr sz="2400">
                <a:solidFill>
                  <a:schemeClr val="tx1"/>
                </a:solidFill>
                <a:latin typeface="Arial" pitchFamily="34" charset="0"/>
                <a:ea typeface="ＭＳ Ｐゴシック" pitchFamily="34" charset="-128"/>
              </a:defRPr>
            </a:lvl5pPr>
            <a:lvl6pPr marL="25146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302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25AB409-D322-42C5-A606-70B3CCFEA7E2}" type="slidenum">
              <a:rPr lang="en-US" altLang="en-US" sz="1300"/>
              <a:pPr eaLnBrk="1" hangingPunct="1"/>
              <a:t>37</a:t>
            </a:fld>
            <a:endParaRPr lang="en-US" altLang="en-US" sz="1300"/>
          </a:p>
        </p:txBody>
      </p:sp>
    </p:spTree>
    <p:extLst>
      <p:ext uri="{BB962C8B-B14F-4D97-AF65-F5344CB8AC3E}">
        <p14:creationId xmlns:p14="http://schemas.microsoft.com/office/powerpoint/2010/main" val="1583956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39</a:t>
            </a:fld>
            <a:endParaRPr lang="en-US"/>
          </a:p>
        </p:txBody>
      </p:sp>
    </p:spTree>
    <p:extLst>
      <p:ext uri="{BB962C8B-B14F-4D97-AF65-F5344CB8AC3E}">
        <p14:creationId xmlns:p14="http://schemas.microsoft.com/office/powerpoint/2010/main" val="2317402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2013, TPC conducted a baseline survey of 80 Alaska behavioral health organizations about current practices for treating tobacco dependence.</a:t>
            </a:r>
          </a:p>
          <a:p>
            <a:r>
              <a:rPr lang="en-US" sz="1200" dirty="0" smtClean="0"/>
              <a:t>39</a:t>
            </a:r>
            <a:r>
              <a:rPr lang="en-US" sz="1200" baseline="0" dirty="0" smtClean="0"/>
              <a:t> </a:t>
            </a:r>
            <a:r>
              <a:rPr lang="en-US" sz="1200" dirty="0" smtClean="0"/>
              <a:t>organizations across the state provided information about their own protocols, and whether they are interested in implementing best practices.</a:t>
            </a:r>
          </a:p>
          <a:p>
            <a:endParaRPr lang="en-US" dirty="0" smtClean="0"/>
          </a:p>
          <a:p>
            <a:r>
              <a:rPr lang="en-US" dirty="0" smtClean="0"/>
              <a:t>The graph indicates where</a:t>
            </a:r>
            <a:r>
              <a:rPr lang="en-US" baseline="0" dirty="0" smtClean="0"/>
              <a:t> behavioral health organizations are already following best practices, and where there needs to be big improvement.</a:t>
            </a:r>
          </a:p>
          <a:p>
            <a:r>
              <a:rPr lang="en-US" baseline="0" dirty="0" smtClean="0"/>
              <a:t>“Ask” means they screen clients for tobacco use at every visit. Others only screen periodically or at intake.</a:t>
            </a:r>
          </a:p>
          <a:p>
            <a:r>
              <a:rPr lang="en-US" baseline="0" dirty="0" smtClean="0"/>
              <a:t>“Advise” means advising the client to quit</a:t>
            </a:r>
          </a:p>
          <a:p>
            <a:r>
              <a:rPr lang="en-US" baseline="0" dirty="0" smtClean="0"/>
              <a:t>“Refer” means providing a referral to the Quit Line, in-house cessation services or other services</a:t>
            </a:r>
          </a:p>
          <a:p>
            <a:r>
              <a:rPr lang="en-US" baseline="0" dirty="0" smtClean="0"/>
              <a:t>“Document in EHR” means that the organization uses electronic health records and consistently documents the client’s use, as well as any services provided</a:t>
            </a:r>
          </a:p>
          <a:p>
            <a:r>
              <a:rPr lang="en-US" baseline="0" dirty="0" smtClean="0"/>
              <a:t>“Campus policy” means a 100% tobacco-free or smoke-free campus policy, including clients, staff and visitors.</a:t>
            </a:r>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42</a:t>
            </a:fld>
            <a:endParaRPr lang="en-US"/>
          </a:p>
        </p:txBody>
      </p:sp>
    </p:spTree>
    <p:extLst>
      <p:ext uri="{BB962C8B-B14F-4D97-AF65-F5344CB8AC3E}">
        <p14:creationId xmlns:p14="http://schemas.microsoft.com/office/powerpoint/2010/main" val="4002057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43</a:t>
            </a:fld>
            <a:endParaRPr lang="en-US"/>
          </a:p>
        </p:txBody>
      </p:sp>
    </p:spTree>
    <p:extLst>
      <p:ext uri="{BB962C8B-B14F-4D97-AF65-F5344CB8AC3E}">
        <p14:creationId xmlns:p14="http://schemas.microsoft.com/office/powerpoint/2010/main" val="2982773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integrate tobacco cessation into behavioral health services?</a:t>
            </a:r>
            <a:endParaRPr lang="en-US" dirty="0" smtClean="0">
              <a:solidFill>
                <a:srgbClr val="000000"/>
              </a:solidFill>
              <a:ea typeface="+mn-ea"/>
              <a:cs typeface="+mn-cs"/>
            </a:endParaRPr>
          </a:p>
          <a:p>
            <a:pPr marL="400050" indent="-400050">
              <a:spcBef>
                <a:spcPct val="20000"/>
              </a:spcBef>
              <a:buFontTx/>
              <a:buChar char="•"/>
              <a:defRPr/>
            </a:pPr>
            <a:r>
              <a:rPr lang="en-US" dirty="0" smtClean="0">
                <a:solidFill>
                  <a:srgbClr val="000000"/>
                </a:solidFill>
                <a:ea typeface="+mn-ea"/>
                <a:cs typeface="+mn-cs"/>
              </a:rPr>
              <a:t>Access to the highest risk population</a:t>
            </a:r>
          </a:p>
          <a:p>
            <a:pPr marL="400050" indent="-400050">
              <a:spcBef>
                <a:spcPct val="20000"/>
              </a:spcBef>
              <a:buFontTx/>
              <a:buChar char="•"/>
              <a:defRPr/>
            </a:pPr>
            <a:r>
              <a:rPr lang="en-US" dirty="0" smtClean="0">
                <a:solidFill>
                  <a:srgbClr val="000000"/>
                </a:solidFill>
                <a:ea typeface="+mn-ea"/>
                <a:cs typeface="+mn-cs"/>
              </a:rPr>
              <a:t>Experts in behavioral change</a:t>
            </a:r>
          </a:p>
          <a:p>
            <a:pPr marL="400050" indent="-400050">
              <a:spcBef>
                <a:spcPct val="20000"/>
              </a:spcBef>
              <a:buFontTx/>
              <a:buChar char="•"/>
              <a:defRPr/>
            </a:pPr>
            <a:r>
              <a:rPr lang="en-US" dirty="0" smtClean="0">
                <a:solidFill>
                  <a:srgbClr val="000000"/>
                </a:solidFill>
                <a:ea typeface="+mn-ea"/>
                <a:cs typeface="+mn-cs"/>
              </a:rPr>
              <a:t>Duration of treatment and ability to monitor</a:t>
            </a:r>
          </a:p>
          <a:p>
            <a:pPr marL="400050" indent="-400050">
              <a:spcBef>
                <a:spcPct val="20000"/>
              </a:spcBef>
              <a:buFontTx/>
              <a:buChar char="•"/>
              <a:defRPr/>
            </a:pPr>
            <a:r>
              <a:rPr lang="en-US" dirty="0" smtClean="0">
                <a:solidFill>
                  <a:srgbClr val="000000"/>
                </a:solidFill>
                <a:ea typeface="+mn-ea"/>
                <a:cs typeface="+mn-cs"/>
              </a:rPr>
              <a:t>Therapeutic alliances </a:t>
            </a:r>
          </a:p>
          <a:p>
            <a:pPr marL="400050" indent="-400050">
              <a:spcBef>
                <a:spcPct val="20000"/>
              </a:spcBef>
              <a:buFontTx/>
              <a:buChar char="•"/>
              <a:defRPr/>
            </a:pPr>
            <a:r>
              <a:rPr lang="en-US" dirty="0" smtClean="0">
                <a:solidFill>
                  <a:srgbClr val="000000"/>
                </a:solidFill>
                <a:ea typeface="+mn-ea"/>
                <a:cs typeface="+mn-cs"/>
              </a:rPr>
              <a:t>Integrated and co-occurring philosophies and models</a:t>
            </a:r>
          </a:p>
          <a:p>
            <a:pPr marL="400050" indent="-400050">
              <a:spcBef>
                <a:spcPct val="20000"/>
              </a:spcBef>
              <a:buFontTx/>
              <a:buChar char="•"/>
              <a:defRPr/>
            </a:pPr>
            <a:r>
              <a:rPr lang="en-US" dirty="0" smtClean="0">
                <a:solidFill>
                  <a:srgbClr val="000000"/>
                </a:solidFill>
                <a:ea typeface="+mn-ea"/>
                <a:cs typeface="+mn-cs"/>
              </a:rPr>
              <a:t>Increased treatment effectiveness </a:t>
            </a:r>
          </a:p>
          <a:p>
            <a:pPr marL="400050" indent="-400050">
              <a:spcBef>
                <a:spcPct val="20000"/>
              </a:spcBef>
              <a:buFontTx/>
              <a:buChar char="•"/>
              <a:defRPr/>
            </a:pPr>
            <a:r>
              <a:rPr lang="en-US" dirty="0" smtClean="0">
                <a:solidFill>
                  <a:srgbClr val="000000"/>
                </a:solidFill>
                <a:ea typeface="+mn-ea"/>
                <a:cs typeface="+mn-cs"/>
              </a:rPr>
              <a:t>Integration with wellness programs and initiatives</a:t>
            </a:r>
          </a:p>
        </p:txBody>
      </p:sp>
      <p:sp>
        <p:nvSpPr>
          <p:cNvPr id="4" name="Slide Number Placeholder 3"/>
          <p:cNvSpPr>
            <a:spLocks noGrp="1"/>
          </p:cNvSpPr>
          <p:nvPr>
            <p:ph type="sldNum" sz="quarter" idx="10"/>
          </p:nvPr>
        </p:nvSpPr>
        <p:spPr/>
        <p:txBody>
          <a:bodyPr/>
          <a:lstStyle/>
          <a:p>
            <a:fld id="{FF6E093F-EB3C-49B5-9561-83807B28113D}" type="slidenum">
              <a:rPr lang="en-US" smtClean="0"/>
              <a:t>44</a:t>
            </a:fld>
            <a:endParaRPr lang="en-US"/>
          </a:p>
        </p:txBody>
      </p:sp>
    </p:spTree>
    <p:extLst>
      <p:ext uri="{BB962C8B-B14F-4D97-AF65-F5344CB8AC3E}">
        <p14:creationId xmlns:p14="http://schemas.microsoft.com/office/powerpoint/2010/main" val="2887315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a:t>
            </a:r>
            <a:r>
              <a:rPr lang="en-US" baseline="0" dirty="0" smtClean="0"/>
              <a:t> concerns</a:t>
            </a:r>
          </a:p>
          <a:p>
            <a: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ja-JP" altLang="en-US" sz="1200" dirty="0" smtClean="0"/>
              <a:t>“</a:t>
            </a:r>
            <a:r>
              <a:rPr lang="en-US" altLang="ja-JP" sz="1200" dirty="0" smtClean="0"/>
              <a:t>They can’t</a:t>
            </a:r>
            <a:r>
              <a:rPr lang="ja-JP" altLang="en-US" sz="1200" dirty="0" smtClean="0"/>
              <a:t>” </a:t>
            </a:r>
            <a:r>
              <a:rPr lang="en-US" altLang="ja-JP" sz="1200" dirty="0" smtClean="0"/>
              <a:t>or </a:t>
            </a:r>
            <a:r>
              <a:rPr lang="ja-JP" altLang="en-US" sz="1200" dirty="0" smtClean="0"/>
              <a:t>“</a:t>
            </a:r>
            <a:r>
              <a:rPr lang="en-US" altLang="ja-JP" sz="1200" dirty="0" smtClean="0"/>
              <a:t>They don’t want to</a:t>
            </a:r>
            <a:r>
              <a:rPr lang="ja-JP" altLang="en-US" sz="1200" dirty="0" smtClean="0"/>
              <a:t>”</a:t>
            </a:r>
            <a:endParaRPr lang="en-US" altLang="ja-JP" sz="1200" dirty="0" smtClean="0"/>
          </a:p>
          <a:p>
            <a:pPr marL="342900" indent="-342900">
              <a:spcAft>
                <a:spcPts val="600"/>
              </a:spcAft>
              <a:buFont typeface="Arial" panose="020B0604020202020204" pitchFamily="34" charset="0"/>
              <a:buChar char="•"/>
            </a:pPr>
            <a:r>
              <a:rPr lang="ja-JP" altLang="en-US" sz="1200" dirty="0" smtClean="0"/>
              <a:t>“</a:t>
            </a:r>
            <a:r>
              <a:rPr lang="en-US" altLang="ja-JP" sz="1200" dirty="0" smtClean="0"/>
              <a:t>It isn’t relevant</a:t>
            </a:r>
            <a:r>
              <a:rPr lang="ja-JP" altLang="en-US" sz="1200" dirty="0" smtClean="0"/>
              <a:t>”</a:t>
            </a:r>
            <a:endParaRPr lang="en-US" altLang="ja-JP" sz="1200" dirty="0" smtClean="0"/>
          </a:p>
          <a:p>
            <a:pPr marL="342900" indent="-342900">
              <a:spcAft>
                <a:spcPts val="600"/>
              </a:spcAft>
              <a:buFont typeface="Arial" panose="020B0604020202020204" pitchFamily="34" charset="0"/>
              <a:buChar char="•"/>
            </a:pPr>
            <a:r>
              <a:rPr lang="ja-JP" altLang="en-US" sz="1200" dirty="0" smtClean="0"/>
              <a:t>“</a:t>
            </a:r>
            <a:r>
              <a:rPr lang="en-US" altLang="ja-JP" sz="1200" dirty="0" smtClean="0"/>
              <a:t>I don’t have time to do this on top of everything else</a:t>
            </a:r>
            <a:r>
              <a:rPr lang="ja-JP" altLang="en-US" sz="1200" dirty="0" smtClean="0"/>
              <a:t>”</a:t>
            </a:r>
            <a:endParaRPr lang="en-US" altLang="ja-JP" sz="1200" dirty="0" smtClean="0"/>
          </a:p>
          <a:p>
            <a:pPr marL="342900" indent="-342900">
              <a:spcAft>
                <a:spcPts val="600"/>
              </a:spcAft>
              <a:buFont typeface="Arial" panose="020B0604020202020204" pitchFamily="34" charset="0"/>
              <a:buChar char="•"/>
            </a:pPr>
            <a:r>
              <a:rPr lang="ja-JP" altLang="en-US" sz="1200" dirty="0" smtClean="0"/>
              <a:t>“</a:t>
            </a:r>
            <a:r>
              <a:rPr lang="en-US" altLang="ja-JP" sz="1200" dirty="0" smtClean="0"/>
              <a:t>I’ve always heard smoking helps symptoms. I don</a:t>
            </a:r>
            <a:r>
              <a:rPr lang="ja-JP" altLang="en-US" sz="1200" dirty="0" smtClean="0"/>
              <a:t>’</a:t>
            </a:r>
            <a:r>
              <a:rPr lang="en-US" altLang="ja-JP" sz="1200" dirty="0" smtClean="0"/>
              <a:t>t want to make their symptoms worse.</a:t>
            </a:r>
            <a:r>
              <a:rPr lang="ja-JP" altLang="en-US" sz="1200" dirty="0" smtClean="0"/>
              <a:t>”</a:t>
            </a:r>
            <a:endParaRPr lang="en-US" altLang="ja-JP" sz="1200" dirty="0" smtClean="0"/>
          </a:p>
          <a:p>
            <a:pPr marL="342900" indent="-342900">
              <a:spcAft>
                <a:spcPts val="600"/>
              </a:spcAft>
              <a:buFont typeface="Arial" panose="020B0604020202020204" pitchFamily="34" charset="0"/>
              <a:buChar char="•"/>
            </a:pPr>
            <a:r>
              <a:rPr lang="ja-JP" altLang="en-US" sz="1200" dirty="0" smtClean="0"/>
              <a:t>“</a:t>
            </a:r>
            <a:r>
              <a:rPr lang="en-US" altLang="ja-JP" sz="1200" dirty="0" smtClean="0"/>
              <a:t>They will lose their sobriety if they also try to quit smoking or lose weight</a:t>
            </a:r>
            <a:r>
              <a:rPr lang="ja-JP" altLang="en-US" sz="1200" dirty="0" smtClean="0"/>
              <a:t>”</a:t>
            </a:r>
            <a:endParaRPr lang="en-US" altLang="ja-JP" sz="1200" dirty="0" smtClean="0"/>
          </a:p>
          <a:p>
            <a:pPr marL="342900" indent="-342900">
              <a:spcAft>
                <a:spcPts val="600"/>
              </a:spcAft>
              <a:buFont typeface="Arial" panose="020B0604020202020204" pitchFamily="34" charset="0"/>
              <a:buChar char="•"/>
            </a:pPr>
            <a:r>
              <a:rPr lang="ja-JP" altLang="en-US" sz="1200" dirty="0" smtClean="0"/>
              <a:t>“</a:t>
            </a:r>
            <a:r>
              <a:rPr lang="en-US" altLang="ja-JP" sz="1200" dirty="0" smtClean="0"/>
              <a:t>I don’t have the training necessary</a:t>
            </a:r>
            <a:r>
              <a:rPr lang="ja-JP" altLang="en-US" sz="1200" dirty="0" smtClean="0"/>
              <a:t>”</a:t>
            </a:r>
            <a:endParaRPr lang="en-US" altLang="ja-JP" sz="1200" dirty="0" smtClean="0"/>
          </a:p>
          <a:p>
            <a:pPr marL="342900" indent="-342900">
              <a:spcAft>
                <a:spcPts val="600"/>
              </a:spcAft>
              <a:buFont typeface="Arial" panose="020B0604020202020204" pitchFamily="34" charset="0"/>
              <a:buChar char="•"/>
            </a:pPr>
            <a:r>
              <a:rPr lang="ja-JP" altLang="en-US" sz="1200" dirty="0" smtClean="0"/>
              <a:t>“</a:t>
            </a:r>
            <a:r>
              <a:rPr lang="en-US" altLang="ja-JP" sz="1200" dirty="0" smtClean="0"/>
              <a:t>Why spend time on this? There are more important psychiatric, substance abuse, and medical issues</a:t>
            </a:r>
            <a:r>
              <a:rPr lang="ja-JP" altLang="en-US" sz="1200" dirty="0" smtClean="0"/>
              <a:t>”</a:t>
            </a:r>
            <a:endParaRPr lang="en-US" altLang="ja-JP" sz="1200" dirty="0" smtClean="0"/>
          </a:p>
          <a:p>
            <a:pPr marL="342900" indent="-342900">
              <a:spcAft>
                <a:spcPts val="600"/>
              </a:spcAft>
              <a:buFont typeface="Arial" panose="020B0604020202020204" pitchFamily="34" charset="0"/>
              <a:buChar char="•"/>
            </a:pPr>
            <a:r>
              <a:rPr lang="ja-JP" altLang="en-US" sz="1200" dirty="0" smtClean="0"/>
              <a:t>“</a:t>
            </a:r>
            <a:r>
              <a:rPr lang="en-US" altLang="ja-JP" sz="1200" dirty="0" smtClean="0"/>
              <a:t>The issues we face are unique</a:t>
            </a:r>
            <a:r>
              <a:rPr lang="ja-JP" altLang="en-US" sz="1200" dirty="0" smtClean="0"/>
              <a:t>”</a:t>
            </a:r>
            <a:endParaRPr lang="en-US" altLang="ja-JP" sz="1200" dirty="0" smtClean="0"/>
          </a:p>
          <a:p>
            <a:pPr marL="342900" indent="-342900">
              <a:spcAft>
                <a:spcPts val="600"/>
              </a:spcAft>
              <a:buFont typeface="Arial" panose="020B0604020202020204" pitchFamily="34" charset="0"/>
              <a:buChar char="•"/>
            </a:pPr>
            <a:r>
              <a:rPr lang="en-US" sz="1200" dirty="0" smtClean="0"/>
              <a:t>Providers themselves</a:t>
            </a:r>
            <a:r>
              <a:rPr lang="en-US" sz="1200" baseline="0" dirty="0" smtClean="0"/>
              <a:t> may be tobacco users, and express ambivalence about or no interest in quitting.</a:t>
            </a:r>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45</a:t>
            </a:fld>
            <a:endParaRPr lang="en-US"/>
          </a:p>
        </p:txBody>
      </p:sp>
    </p:spTree>
    <p:extLst>
      <p:ext uri="{BB962C8B-B14F-4D97-AF65-F5344CB8AC3E}">
        <p14:creationId xmlns:p14="http://schemas.microsoft.com/office/powerpoint/2010/main" val="2499199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47</a:t>
            </a:fld>
            <a:endParaRPr lang="en-US"/>
          </a:p>
        </p:txBody>
      </p:sp>
    </p:spTree>
    <p:extLst>
      <p:ext uri="{BB962C8B-B14F-4D97-AF65-F5344CB8AC3E}">
        <p14:creationId xmlns:p14="http://schemas.microsoft.com/office/powerpoint/2010/main" val="16600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dirty="0" smtClean="0"/>
              <a:t>For more than a decade, Alaska’s commitment</a:t>
            </a:r>
            <a:r>
              <a:rPr lang="en-US" baseline="0" dirty="0" smtClean="0"/>
              <a:t> to a sustained, comprehensive tobacco prevention and control program has demonstrated significant progress in reducing tobacco use and minimizing related harms and health care costs.  </a:t>
            </a:r>
          </a:p>
          <a:p>
            <a:pPr defTabSz="897301">
              <a:defRPr/>
            </a:pPr>
            <a:endParaRPr lang="en-US" dirty="0"/>
          </a:p>
          <a:p>
            <a:pPr defTabSz="897301">
              <a:defRPr/>
            </a:pPr>
            <a:r>
              <a:rPr lang="en-US" dirty="0"/>
              <a:t>Smoking prevalence has declined significantly from 27.7% in 1996 to 22.6% in 2011.  Using the 2010 population information for Alaska, this represents about 27,000 fewer adult smokers in 2011 than in 1996.</a:t>
            </a:r>
          </a:p>
          <a:p>
            <a:pPr defTabSz="89730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E6A6CD-4FF7-42B6-92D4-21FE0FD4A2A7}" type="slidenum">
              <a:rPr lang="en-US" smtClean="0"/>
              <a:pPr/>
              <a:t>6</a:t>
            </a:fld>
            <a:endParaRPr lang="en-US"/>
          </a:p>
        </p:txBody>
      </p:sp>
    </p:spTree>
    <p:extLst>
      <p:ext uri="{BB962C8B-B14F-4D97-AF65-F5344CB8AC3E}">
        <p14:creationId xmlns:p14="http://schemas.microsoft.com/office/powerpoint/2010/main" val="3659244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the conversation about tobacco as an addiction</a:t>
            </a:r>
            <a:r>
              <a:rPr lang="en-US" baseline="0" dirty="0" smtClean="0"/>
              <a:t> is one of the first steps. At first, not everyone is willing to consider quitting, whether they are a patient or a </a:t>
            </a:r>
            <a:r>
              <a:rPr lang="en-US" baseline="0" smtClean="0"/>
              <a:t>staff member.</a:t>
            </a:r>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48</a:t>
            </a:fld>
            <a:endParaRPr lang="en-US"/>
          </a:p>
        </p:txBody>
      </p:sp>
    </p:spTree>
    <p:extLst>
      <p:ext uri="{BB962C8B-B14F-4D97-AF65-F5344CB8AC3E}">
        <p14:creationId xmlns:p14="http://schemas.microsoft.com/office/powerpoint/2010/main" val="69947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tobacco users</a:t>
            </a:r>
            <a:r>
              <a:rPr lang="en-US" baseline="0" dirty="0" smtClean="0"/>
              <a:t> express a desire to quit – but not all. </a:t>
            </a:r>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51</a:t>
            </a:fld>
            <a:endParaRPr lang="en-US"/>
          </a:p>
        </p:txBody>
      </p:sp>
    </p:spTree>
    <p:extLst>
      <p:ext uri="{BB962C8B-B14F-4D97-AF65-F5344CB8AC3E}">
        <p14:creationId xmlns:p14="http://schemas.microsoft.com/office/powerpoint/2010/main" val="563701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84" charset="-128"/>
            </a:endParaRPr>
          </a:p>
        </p:txBody>
      </p:sp>
      <p:sp>
        <p:nvSpPr>
          <p:cNvPr id="54275" name="Slide Number Placeholder 3"/>
          <p:cNvSpPr>
            <a:spLocks noGrp="1"/>
          </p:cNvSpPr>
          <p:nvPr>
            <p:ph type="sldNum" sz="quarter" idx="5"/>
          </p:nvPr>
        </p:nvSpPr>
        <p:spPr bwMode="auto">
          <a:noFill/>
          <a:ln>
            <a:miter lim="800000"/>
            <a:headEnd/>
            <a:tailEnd/>
          </a:ln>
        </p:spPr>
        <p:txBody>
          <a:bodyPr/>
          <a:lstStyle/>
          <a:p>
            <a:fld id="{E0375ABA-4A97-43F4-88D5-E53AE5D43AFF}" type="slidenum">
              <a:rPr lang="en-US">
                <a:latin typeface="Arial" pitchFamily="34" charset="0"/>
              </a:rPr>
              <a:pPr/>
              <a:t>55</a:t>
            </a:fld>
            <a:endParaRPr lang="en-US">
              <a:latin typeface="Arial" pitchFamily="34" charset="0"/>
            </a:endParaRPr>
          </a:p>
        </p:txBody>
      </p:sp>
    </p:spTree>
    <p:extLst>
      <p:ext uri="{BB962C8B-B14F-4D97-AF65-F5344CB8AC3E}">
        <p14:creationId xmlns:p14="http://schemas.microsoft.com/office/powerpoint/2010/main" val="280249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Smoking among high school students dropped from 37% in 1995 to 10.6% in 2013. This decrease means that there are more than 9,800 fewer youth smokers in 2013 than there were in 1995. The</a:t>
            </a:r>
            <a:r>
              <a:rPr lang="en-US" baseline="0" dirty="0" smtClean="0"/>
              <a:t> newest 2</a:t>
            </a:r>
            <a:r>
              <a:rPr lang="en-US" dirty="0" smtClean="0"/>
              <a:t>013 YRBS data shows</a:t>
            </a:r>
            <a:r>
              <a:rPr lang="en-US" baseline="0" dirty="0" smtClean="0"/>
              <a:t> that we have reduced this from 14 % in 2011 to 10.6% in 2013. This means that only one in 10 Alaska high school students reported smoking at least one cigarette during the past 30 days. </a:t>
            </a:r>
          </a:p>
          <a:p>
            <a:r>
              <a:rPr lang="en-US" baseline="0" dirty="0" smtClean="0"/>
              <a:t>These significant declines are exciting and show in numbers that comprehensive programs work… however there is still much more work to do.</a:t>
            </a:r>
          </a:p>
          <a:p>
            <a:endParaRPr lang="en-US" baseline="0" dirty="0" smtClean="0"/>
          </a:p>
        </p:txBody>
      </p:sp>
      <p:sp>
        <p:nvSpPr>
          <p:cNvPr id="4" name="Slide Number Placeholder 3"/>
          <p:cNvSpPr>
            <a:spLocks noGrp="1"/>
          </p:cNvSpPr>
          <p:nvPr>
            <p:ph type="sldNum" sz="quarter" idx="10"/>
          </p:nvPr>
        </p:nvSpPr>
        <p:spPr/>
        <p:txBody>
          <a:bodyPr/>
          <a:lstStyle/>
          <a:p>
            <a:fld id="{1BE6A6CD-4FF7-42B6-92D4-21FE0FD4A2A7}" type="slidenum">
              <a:rPr lang="en-US" smtClean="0"/>
              <a:pPr/>
              <a:t>7</a:t>
            </a:fld>
            <a:endParaRPr lang="en-US"/>
          </a:p>
        </p:txBody>
      </p:sp>
    </p:spTree>
    <p:extLst>
      <p:ext uri="{BB962C8B-B14F-4D97-AF65-F5344CB8AC3E}">
        <p14:creationId xmlns:p14="http://schemas.microsoft.com/office/powerpoint/2010/main" val="3396174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solidFill>
                  <a:schemeClr val="bg1"/>
                </a:solidFill>
              </a:rPr>
              <a:t>More Alaskans die annually from the direct effects of tobacco use than from suicide, motor vehicle crashes, chronic liver disease</a:t>
            </a:r>
            <a:r>
              <a:rPr lang="en-US" baseline="0" dirty="0" smtClean="0">
                <a:solidFill>
                  <a:schemeClr val="bg1"/>
                </a:solidFill>
              </a:rPr>
              <a:t> and cirrhosis, homicide, HIV/AIDS and influenza combined.</a:t>
            </a:r>
          </a:p>
          <a:p>
            <a:pPr defTabSz="457175">
              <a:defRPr/>
            </a:pPr>
            <a:endParaRPr lang="en-US" baseline="0" dirty="0" smtClean="0">
              <a:solidFill>
                <a:schemeClr val="bg1"/>
              </a:solidFill>
            </a:endParaRPr>
          </a:p>
          <a:p>
            <a:pPr defTabSz="457175">
              <a:defRPr/>
            </a:pPr>
            <a:r>
              <a:rPr lang="en-US" baseline="0" dirty="0" smtClean="0">
                <a:solidFill>
                  <a:schemeClr val="bg1"/>
                </a:solidFill>
              </a:rPr>
              <a:t>Nationally, exposure to secondhand smoke kills more than 49,000 adult non-smokers from coronary heart disease and lung cancer each year. </a:t>
            </a:r>
          </a:p>
          <a:p>
            <a:pPr defTabSz="457175">
              <a:defRPr/>
            </a:pPr>
            <a:endParaRPr lang="en-US" baseline="0" dirty="0" smtClean="0">
              <a:solidFill>
                <a:schemeClr val="bg1"/>
              </a:solidFill>
            </a:endParaRPr>
          </a:p>
          <a:p>
            <a:pPr defTabSz="457175">
              <a:defRPr/>
            </a:pPr>
            <a:r>
              <a:rPr lang="en-US" baseline="0" dirty="0" smtClean="0">
                <a:solidFill>
                  <a:schemeClr val="bg1"/>
                </a:solidFill>
              </a:rPr>
              <a:t>This sums to an astounding $563 million, yet it underestimates total costs; lost productivity from tobacco-related illness and costs due to second-hand smoke exposure-related illness or death are not included.</a:t>
            </a:r>
          </a:p>
          <a:p>
            <a:endParaRPr lang="en-US" dirty="0"/>
          </a:p>
        </p:txBody>
      </p:sp>
      <p:sp>
        <p:nvSpPr>
          <p:cNvPr id="4" name="Slide Number Placeholder 3"/>
          <p:cNvSpPr>
            <a:spLocks noGrp="1"/>
          </p:cNvSpPr>
          <p:nvPr>
            <p:ph type="sldNum" sz="quarter" idx="10"/>
          </p:nvPr>
        </p:nvSpPr>
        <p:spPr/>
        <p:txBody>
          <a:bodyPr/>
          <a:lstStyle/>
          <a:p>
            <a:fld id="{ADDF4099-B01B-904F-84AD-CBF2070BFCF4}" type="slidenum">
              <a:rPr lang="en-US" smtClean="0"/>
              <a:pPr/>
              <a:t>8</a:t>
            </a:fld>
            <a:endParaRPr lang="en-US"/>
          </a:p>
        </p:txBody>
      </p:sp>
    </p:spTree>
    <p:extLst>
      <p:ext uri="{BB962C8B-B14F-4D97-AF65-F5344CB8AC3E}">
        <p14:creationId xmlns:p14="http://schemas.microsoft.com/office/powerpoint/2010/main" val="164553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graph above shows</a:t>
            </a:r>
            <a:r>
              <a:rPr lang="en-US" baseline="0" dirty="0" smtClean="0"/>
              <a:t> that adult smoking is significantly higher among non-Native adults of low SES (38.1%) and among Alaska Native adults (36.4%), than their counterparts.</a:t>
            </a:r>
          </a:p>
          <a:p>
            <a:r>
              <a:rPr lang="en-US" baseline="0" dirty="0" smtClean="0"/>
              <a:t>Among non-Native adults age 25 to 64, those of low SES are more than twice as likely as those of higher SES to be smokers.</a:t>
            </a:r>
            <a:endParaRPr lang="en-US" dirty="0"/>
          </a:p>
        </p:txBody>
      </p:sp>
      <p:sp>
        <p:nvSpPr>
          <p:cNvPr id="4" name="Slide Number Placeholder 3"/>
          <p:cNvSpPr>
            <a:spLocks noGrp="1"/>
          </p:cNvSpPr>
          <p:nvPr>
            <p:ph type="sldNum" sz="quarter" idx="10"/>
          </p:nvPr>
        </p:nvSpPr>
        <p:spPr/>
        <p:txBody>
          <a:bodyPr/>
          <a:lstStyle/>
          <a:p>
            <a:fld id="{1BE6A6CD-4FF7-42B6-92D4-21FE0FD4A2A7}" type="slidenum">
              <a:rPr lang="en-US" smtClean="0"/>
              <a:pPr/>
              <a:t>9</a:t>
            </a:fld>
            <a:endParaRPr lang="en-US"/>
          </a:p>
        </p:txBody>
      </p:sp>
    </p:spTree>
    <p:extLst>
      <p:ext uri="{BB962C8B-B14F-4D97-AF65-F5344CB8AC3E}">
        <p14:creationId xmlns:p14="http://schemas.microsoft.com/office/powerpoint/2010/main" val="222673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a:t>
            </a:r>
            <a:r>
              <a:rPr lang="en-US" baseline="0" dirty="0" smtClean="0"/>
              <a:t> with serious mental illness are estimated to be about 6% of the U.S. population (13.6 million)</a:t>
            </a:r>
          </a:p>
          <a:p>
            <a:r>
              <a:rPr lang="en-US" baseline="0" dirty="0" smtClean="0"/>
              <a:t>It is estimated that over a quarter of the adult (18+) U.S. population (61.5 million) suffers from a diagnosable mental illness in the course of a year. “Serious” mental illness includes major depression, bipolar disorder and schizophrenia, as defined in the DSM-IV.</a:t>
            </a:r>
          </a:p>
          <a:p>
            <a:endParaRPr lang="en-US" baseline="0" dirty="0" smtClean="0"/>
          </a:p>
          <a:p>
            <a:r>
              <a:rPr lang="en-US" baseline="0" dirty="0" smtClean="0"/>
              <a:t>NIMH, “The Number Counts: Mental Disorders in America”</a:t>
            </a:r>
          </a:p>
          <a:p>
            <a:r>
              <a:rPr lang="en-US" dirty="0" smtClean="0"/>
              <a:t>http://www.nimh.nih.gov/health/publications/the-numbers-count-mental-disorders-in-america/index.shtml#Intro</a:t>
            </a:r>
          </a:p>
          <a:p>
            <a:endParaRPr lang="en-US" dirty="0" smtClean="0"/>
          </a:p>
          <a:p>
            <a:r>
              <a:rPr lang="en-US" dirty="0" smtClean="0"/>
              <a:t>NAMI, “Mental Illness: Facts and Numbers”</a:t>
            </a:r>
          </a:p>
          <a:p>
            <a:r>
              <a:rPr lang="en-US" dirty="0" smtClean="0"/>
              <a:t>http://www.nami.org/factsheets/mentalillness_factsheet.pdf</a:t>
            </a:r>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11</a:t>
            </a:fld>
            <a:endParaRPr lang="en-US"/>
          </a:p>
        </p:txBody>
      </p:sp>
    </p:spTree>
    <p:extLst>
      <p:ext uri="{BB962C8B-B14F-4D97-AF65-F5344CB8AC3E}">
        <p14:creationId xmlns:p14="http://schemas.microsoft.com/office/powerpoint/2010/main" val="195460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with many typical behavioral health diagnoses (</a:t>
            </a:r>
            <a:r>
              <a:rPr lang="en-US" dirty="0" err="1" smtClean="0"/>
              <a:t>particuarly</a:t>
            </a:r>
            <a:r>
              <a:rPr lang="en-US" baseline="0" dirty="0" smtClean="0"/>
              <a:t> schizophrenia, bipolar disorder, major depression, panic disorders, alcohol use, cocaine use, and </a:t>
            </a:r>
            <a:r>
              <a:rPr lang="en-US" baseline="0" dirty="0" err="1" smtClean="0"/>
              <a:t>opoid</a:t>
            </a:r>
            <a:r>
              <a:rPr lang="en-US" baseline="0" dirty="0" smtClean="0"/>
              <a:t> use disorders) smoke at much higher rates than the general population (about 21%).</a:t>
            </a:r>
            <a:endParaRPr lang="en-US" dirty="0"/>
          </a:p>
        </p:txBody>
      </p:sp>
      <p:sp>
        <p:nvSpPr>
          <p:cNvPr id="4" name="Slide Number Placeholder 3"/>
          <p:cNvSpPr>
            <a:spLocks noGrp="1"/>
          </p:cNvSpPr>
          <p:nvPr>
            <p:ph type="sldNum" sz="quarter" idx="10"/>
          </p:nvPr>
        </p:nvSpPr>
        <p:spPr/>
        <p:txBody>
          <a:bodyPr/>
          <a:lstStyle/>
          <a:p>
            <a:fld id="{FF6E093F-EB3C-49B5-9561-83807B28113D}" type="slidenum">
              <a:rPr lang="en-US" smtClean="0"/>
              <a:t>12</a:t>
            </a:fld>
            <a:endParaRPr lang="en-US"/>
          </a:p>
        </p:txBody>
      </p:sp>
    </p:spTree>
    <p:extLst>
      <p:ext uri="{BB962C8B-B14F-4D97-AF65-F5344CB8AC3E}">
        <p14:creationId xmlns:p14="http://schemas.microsoft.com/office/powerpoint/2010/main" val="313796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dirty="0" smtClean="0"/>
              <a:t>3</a:t>
            </a:r>
            <a:r>
              <a:rPr lang="en-US" baseline="30000" dirty="0" smtClean="0"/>
              <a:t>rd</a:t>
            </a:r>
            <a:r>
              <a:rPr lang="en-US" dirty="0" smtClean="0"/>
              <a:t> bullet - A systematic review of 17 studies found that concurrent tobacco cessation treatment with individuals in addictions treatment was associated with </a:t>
            </a:r>
            <a:r>
              <a:rPr lang="en-US" b="1" dirty="0" smtClean="0"/>
              <a:t>25 percent increased abstinence from </a:t>
            </a:r>
            <a:r>
              <a:rPr lang="en-US" dirty="0" smtClean="0"/>
              <a:t>alcohol and illicit drugs six months or longer after treatment.</a:t>
            </a:r>
          </a:p>
          <a:p>
            <a:endParaRPr lang="en-US" dirty="0"/>
          </a:p>
        </p:txBody>
      </p:sp>
      <p:sp>
        <p:nvSpPr>
          <p:cNvPr id="4" name="Slide Number Placeholder 3"/>
          <p:cNvSpPr>
            <a:spLocks noGrp="1"/>
          </p:cNvSpPr>
          <p:nvPr>
            <p:ph type="sldNum" sz="quarter" idx="10"/>
          </p:nvPr>
        </p:nvSpPr>
        <p:spPr/>
        <p:txBody>
          <a:bodyPr/>
          <a:lstStyle/>
          <a:p>
            <a:fld id="{1BE6A6CD-4FF7-42B6-92D4-21FE0FD4A2A7}" type="slidenum">
              <a:rPr lang="en-US" smtClean="0"/>
              <a:pPr/>
              <a:t>13</a:t>
            </a:fld>
            <a:endParaRPr lang="en-US"/>
          </a:p>
        </p:txBody>
      </p:sp>
    </p:spTree>
    <p:extLst>
      <p:ext uri="{BB962C8B-B14F-4D97-AF65-F5344CB8AC3E}">
        <p14:creationId xmlns:p14="http://schemas.microsoft.com/office/powerpoint/2010/main" val="3578927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298492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CCC6E-FD25-454E-8F36-8639F7CB440D}" type="datetime4">
              <a:rPr lang="en-US" smtClean="0"/>
              <a:t>April 21, 2016</a:t>
            </a:fld>
            <a:endParaRPr lang="en-US"/>
          </a:p>
        </p:txBody>
      </p:sp>
      <p:sp>
        <p:nvSpPr>
          <p:cNvPr id="5" name="Footer Placeholder 4"/>
          <p:cNvSpPr>
            <a:spLocks noGrp="1"/>
          </p:cNvSpPr>
          <p:nvPr>
            <p:ph type="ftr" sz="quarter" idx="11"/>
          </p:nvPr>
        </p:nvSpPr>
        <p:spPr>
          <a:xfrm>
            <a:off x="2590800" y="6091051"/>
            <a:ext cx="3962399" cy="365125"/>
          </a:xfrm>
        </p:spPr>
        <p:txBody>
          <a:bodyPr/>
          <a:lstStyle>
            <a:lvl1pPr>
              <a:defRPr sz="1300" b="1"/>
            </a:lvl1p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t>‹#›</a:t>
            </a:fld>
            <a:endParaRPr lang="en-US"/>
          </a:p>
        </p:txBody>
      </p:sp>
    </p:spTree>
    <p:extLst>
      <p:ext uri="{BB962C8B-B14F-4D97-AF65-F5344CB8AC3E}">
        <p14:creationId xmlns:p14="http://schemas.microsoft.com/office/powerpoint/2010/main" val="234217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63500F-2F9C-4A2A-8348-F8EA839FDE81}" type="datetime4">
              <a:rPr lang="en-US" smtClean="0"/>
              <a:t>April 21, 2016</a:t>
            </a:fld>
            <a:endParaRPr lang="en-US"/>
          </a:p>
        </p:txBody>
      </p:sp>
      <p:sp>
        <p:nvSpPr>
          <p:cNvPr id="4" name="Footer Placeholder 3"/>
          <p:cNvSpPr>
            <a:spLocks noGrp="1"/>
          </p:cNvSpPr>
          <p:nvPr>
            <p:ph type="ftr" sz="quarter" idx="11"/>
          </p:nvPr>
        </p:nvSpPr>
        <p:spPr/>
        <p:txBody>
          <a:bodyPr/>
          <a:lstStyle/>
          <a:p>
            <a:r>
              <a:rPr lang="en-US" smtClean="0"/>
              <a:t>Mission 100: A 100% Tobacco-Free Alaska</a:t>
            </a:r>
            <a:endParaRPr lang="en-US"/>
          </a:p>
        </p:txBody>
      </p:sp>
      <p:sp>
        <p:nvSpPr>
          <p:cNvPr id="5" name="Slide Number Placeholder 4"/>
          <p:cNvSpPr>
            <a:spLocks noGrp="1"/>
          </p:cNvSpPr>
          <p:nvPr>
            <p:ph type="sldNum" sz="quarter" idx="12"/>
          </p:nvPr>
        </p:nvSpPr>
        <p:spPr/>
        <p:txBody>
          <a:bodyPr/>
          <a:lstStyle/>
          <a:p>
            <a:fld id="{9AC62F60-48D9-F548-B227-F90C9CBE6D5D}" type="slidenum">
              <a:rPr lang="en-US" smtClean="0"/>
              <a:t>‹#›</a:t>
            </a:fld>
            <a:endParaRPr lang="en-US"/>
          </a:p>
        </p:txBody>
      </p:sp>
    </p:spTree>
    <p:extLst>
      <p:ext uri="{BB962C8B-B14F-4D97-AF65-F5344CB8AC3E}">
        <p14:creationId xmlns:p14="http://schemas.microsoft.com/office/powerpoint/2010/main" val="10431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08218-5280-41F4-A25A-7CC5264AB35D}"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smtClean="0"/>
              <a:t>Mission 100: A 100% Tobacco-Free Alaska</a:t>
            </a:r>
            <a:endParaRPr lang="en-US"/>
          </a:p>
        </p:txBody>
      </p:sp>
      <p:sp>
        <p:nvSpPr>
          <p:cNvPr id="4" name="Slide Number Placeholder 3"/>
          <p:cNvSpPr>
            <a:spLocks noGrp="1"/>
          </p:cNvSpPr>
          <p:nvPr>
            <p:ph type="sldNum" sz="quarter" idx="12"/>
          </p:nvPr>
        </p:nvSpPr>
        <p:spPr/>
        <p:txBody>
          <a:bodyPr/>
          <a:lstStyle/>
          <a:p>
            <a:fld id="{9AC62F60-48D9-F548-B227-F90C9CBE6D5D}" type="slidenum">
              <a:rPr lang="en-US" smtClean="0"/>
              <a:t>‹#›</a:t>
            </a:fld>
            <a:endParaRPr lang="en-US"/>
          </a:p>
        </p:txBody>
      </p:sp>
    </p:spTree>
    <p:extLst>
      <p:ext uri="{BB962C8B-B14F-4D97-AF65-F5344CB8AC3E}">
        <p14:creationId xmlns:p14="http://schemas.microsoft.com/office/powerpoint/2010/main" val="228658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3C31D-749A-4526-B1D1-6ED6B134BDF4}" type="datetime4">
              <a:rPr lang="en-US" smtClean="0"/>
              <a:t>April 21, 2016</a:t>
            </a:fld>
            <a:endParaRPr lang="en-US"/>
          </a:p>
        </p:txBody>
      </p:sp>
      <p:sp>
        <p:nvSpPr>
          <p:cNvPr id="6" name="Footer Placeholder 5"/>
          <p:cNvSpPr>
            <a:spLocks noGrp="1"/>
          </p:cNvSpPr>
          <p:nvPr>
            <p:ph type="ftr" sz="quarter" idx="11"/>
          </p:nvPr>
        </p:nvSpPr>
        <p:spPr/>
        <p:txBody>
          <a:bodyPr/>
          <a:lstStyle/>
          <a:p>
            <a:r>
              <a:rPr lang="en-US" smtClean="0"/>
              <a:t>Mission 100: A 100% Tobacco-Free Alaska</a:t>
            </a:r>
            <a:endParaRPr lang="en-US"/>
          </a:p>
        </p:txBody>
      </p:sp>
      <p:sp>
        <p:nvSpPr>
          <p:cNvPr id="7" name="Slide Number Placeholder 6"/>
          <p:cNvSpPr>
            <a:spLocks noGrp="1"/>
          </p:cNvSpPr>
          <p:nvPr>
            <p:ph type="sldNum" sz="quarter" idx="12"/>
          </p:nvPr>
        </p:nvSpPr>
        <p:spPr/>
        <p:txBody>
          <a:bodyPr/>
          <a:lstStyle/>
          <a:p>
            <a:fld id="{9AC62F60-48D9-F548-B227-F90C9CBE6D5D}" type="slidenum">
              <a:rPr lang="en-US" smtClean="0"/>
              <a:t>‹#›</a:t>
            </a:fld>
            <a:endParaRPr lang="en-US"/>
          </a:p>
        </p:txBody>
      </p:sp>
    </p:spTree>
    <p:extLst>
      <p:ext uri="{BB962C8B-B14F-4D97-AF65-F5344CB8AC3E}">
        <p14:creationId xmlns:p14="http://schemas.microsoft.com/office/powerpoint/2010/main" val="27105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2B3431-C8EB-4FFE-BA8B-4116AFD954AB}" type="datetime4">
              <a:rPr lang="en-US" smtClean="0"/>
              <a:t>April 21, 2016</a:t>
            </a:fld>
            <a:endParaRPr lang="en-US"/>
          </a:p>
        </p:txBody>
      </p:sp>
      <p:sp>
        <p:nvSpPr>
          <p:cNvPr id="6" name="Footer Placeholder 5"/>
          <p:cNvSpPr>
            <a:spLocks noGrp="1"/>
          </p:cNvSpPr>
          <p:nvPr>
            <p:ph type="ftr" sz="quarter" idx="11"/>
          </p:nvPr>
        </p:nvSpPr>
        <p:spPr/>
        <p:txBody>
          <a:bodyPr/>
          <a:lstStyle/>
          <a:p>
            <a:r>
              <a:rPr lang="en-US" smtClean="0"/>
              <a:t>Mission 100: A 100% Tobacco-Free Alaska</a:t>
            </a:r>
            <a:endParaRPr lang="en-US"/>
          </a:p>
        </p:txBody>
      </p:sp>
      <p:sp>
        <p:nvSpPr>
          <p:cNvPr id="7" name="Slide Number Placeholder 6"/>
          <p:cNvSpPr>
            <a:spLocks noGrp="1"/>
          </p:cNvSpPr>
          <p:nvPr>
            <p:ph type="sldNum" sz="quarter" idx="12"/>
          </p:nvPr>
        </p:nvSpPr>
        <p:spPr/>
        <p:txBody>
          <a:bodyPr/>
          <a:lstStyle/>
          <a:p>
            <a:fld id="{9AC62F60-48D9-F548-B227-F90C9CBE6D5D}" type="slidenum">
              <a:rPr lang="en-US" smtClean="0"/>
              <a:t>‹#›</a:t>
            </a:fld>
            <a:endParaRPr lang="en-US"/>
          </a:p>
        </p:txBody>
      </p:sp>
    </p:spTree>
    <p:extLst>
      <p:ext uri="{BB962C8B-B14F-4D97-AF65-F5344CB8AC3E}">
        <p14:creationId xmlns:p14="http://schemas.microsoft.com/office/powerpoint/2010/main" val="301717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75B47E-F50A-4585-B8A1-A08BD119D39C}" type="datetime4">
              <a:rPr lang="en-US" smtClean="0"/>
              <a:t>April 21, 2016</a:t>
            </a:fld>
            <a:endParaRPr lang="en-US"/>
          </a:p>
        </p:txBody>
      </p:sp>
      <p:sp>
        <p:nvSpPr>
          <p:cNvPr id="8" name="Footer Placeholder 7"/>
          <p:cNvSpPr>
            <a:spLocks noGrp="1"/>
          </p:cNvSpPr>
          <p:nvPr>
            <p:ph type="ftr" sz="quarter" idx="11"/>
          </p:nvPr>
        </p:nvSpPr>
        <p:spPr/>
        <p:txBody>
          <a:bodyPr/>
          <a:lstStyle/>
          <a:p>
            <a:r>
              <a:rPr lang="en-US" smtClean="0"/>
              <a:t>Mission 100: A 100% Tobacco-Free Alaska</a:t>
            </a:r>
            <a:endParaRPr lang="en-US"/>
          </a:p>
        </p:txBody>
      </p:sp>
      <p:sp>
        <p:nvSpPr>
          <p:cNvPr id="9" name="Slide Number Placeholder 8"/>
          <p:cNvSpPr>
            <a:spLocks noGrp="1"/>
          </p:cNvSpPr>
          <p:nvPr>
            <p:ph type="sldNum" sz="quarter" idx="12"/>
          </p:nvPr>
        </p:nvSpPr>
        <p:spPr/>
        <p:txBody>
          <a:bodyPr/>
          <a:lstStyle/>
          <a:p>
            <a:fld id="{9AC62F60-48D9-F548-B227-F90C9CBE6D5D}" type="slidenum">
              <a:rPr lang="en-US" smtClean="0"/>
              <a:t>‹#›</a:t>
            </a:fld>
            <a:endParaRPr lang="en-US"/>
          </a:p>
        </p:txBody>
      </p:sp>
    </p:spTree>
    <p:extLst>
      <p:ext uri="{BB962C8B-B14F-4D97-AF65-F5344CB8AC3E}">
        <p14:creationId xmlns:p14="http://schemas.microsoft.com/office/powerpoint/2010/main" val="204063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994BC-9A17-4AAB-B9FE-987686B9244C}" type="datetime4">
              <a:rPr lang="en-US" smtClean="0"/>
              <a:t>April 21, 2016</a:t>
            </a:fld>
            <a:endParaRPr lang="en-US"/>
          </a:p>
        </p:txBody>
      </p:sp>
      <p:sp>
        <p:nvSpPr>
          <p:cNvPr id="6" name="Footer Placeholder 5"/>
          <p:cNvSpPr>
            <a:spLocks noGrp="1"/>
          </p:cNvSpPr>
          <p:nvPr>
            <p:ph type="ftr" sz="quarter" idx="11"/>
          </p:nvPr>
        </p:nvSpPr>
        <p:spPr/>
        <p:txBody>
          <a:bodyPr/>
          <a:lstStyle/>
          <a:p>
            <a:r>
              <a:rPr lang="en-US" smtClean="0"/>
              <a:t>Mission 100: A 100% Tobacco-Free Alaska</a:t>
            </a:r>
            <a:endParaRPr lang="en-US"/>
          </a:p>
        </p:txBody>
      </p:sp>
      <p:sp>
        <p:nvSpPr>
          <p:cNvPr id="7" name="Slide Number Placeholder 6"/>
          <p:cNvSpPr>
            <a:spLocks noGrp="1"/>
          </p:cNvSpPr>
          <p:nvPr>
            <p:ph type="sldNum" sz="quarter" idx="12"/>
          </p:nvPr>
        </p:nvSpPr>
        <p:spPr/>
        <p:txBody>
          <a:bodyPr/>
          <a:lstStyle/>
          <a:p>
            <a:fld id="{9AC62F60-48D9-F548-B227-F90C9CBE6D5D}" type="slidenum">
              <a:rPr lang="en-US" smtClean="0"/>
              <a:t>‹#›</a:t>
            </a:fld>
            <a:endParaRPr lang="en-US"/>
          </a:p>
        </p:txBody>
      </p:sp>
    </p:spTree>
    <p:extLst>
      <p:ext uri="{BB962C8B-B14F-4D97-AF65-F5344CB8AC3E}">
        <p14:creationId xmlns:p14="http://schemas.microsoft.com/office/powerpoint/2010/main" val="276337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2300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300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824288"/>
            <a:ext cx="8229600"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auto">
              <a:spcBef>
                <a:spcPts val="0"/>
              </a:spcBef>
              <a:spcAft>
                <a:spcPts val="0"/>
              </a:spcAft>
              <a:defRPr>
                <a:solidFill>
                  <a:schemeClr val="tx2">
                    <a:shade val="90000"/>
                  </a:schemeClr>
                </a:solidFill>
                <a:latin typeface="+mn-lt"/>
                <a:ea typeface="+mn-ea"/>
              </a:defRPr>
            </a:lvl1pPr>
          </a:lstStyle>
          <a:p>
            <a:pPr>
              <a:defRPr/>
            </a:pPr>
            <a:fld id="{0BC7155F-930A-4C42-94C7-4DEFA939F6E3}" type="datetime4">
              <a:rPr lang="en-US" smtClean="0"/>
              <a:t>April 21, 2016</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Mission 100: A 100% Tobacco-Free Alaska</a:t>
            </a:r>
            <a:endParaRPr lang="en-US"/>
          </a:p>
        </p:txBody>
      </p:sp>
      <p:sp>
        <p:nvSpPr>
          <p:cNvPr id="8" name="Slide Number Placeholder 5"/>
          <p:cNvSpPr>
            <a:spLocks noGrp="1"/>
          </p:cNvSpPr>
          <p:nvPr>
            <p:ph type="sldNum" sz="quarter" idx="12"/>
          </p:nvPr>
        </p:nvSpPr>
        <p:spPr/>
        <p:txBody>
          <a:bodyPr/>
          <a:lstStyle>
            <a:lvl1pPr>
              <a:defRPr/>
            </a:lvl1pPr>
          </a:lstStyle>
          <a:p>
            <a:fld id="{85E9CC1C-FDAE-4268-A857-9335DE04BF82}" type="slidenum">
              <a:rPr lang="en-US"/>
              <a:pPr/>
              <a:t>‹#›</a:t>
            </a:fld>
            <a:endParaRPr lang="en-US"/>
          </a:p>
        </p:txBody>
      </p:sp>
    </p:spTree>
    <p:extLst>
      <p:ext uri="{BB962C8B-B14F-4D97-AF65-F5344CB8AC3E}">
        <p14:creationId xmlns:p14="http://schemas.microsoft.com/office/powerpoint/2010/main" val="355022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61565"/>
            <a:ext cx="8229600" cy="41551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0910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87CC8-0A25-46C0-8162-633BDA47C845}" type="datetime4">
              <a:rPr lang="en-US" smtClean="0"/>
              <a:t>April 21, 2016</a:t>
            </a:fld>
            <a:endParaRPr lang="en-US" dirty="0"/>
          </a:p>
        </p:txBody>
      </p:sp>
      <p:sp>
        <p:nvSpPr>
          <p:cNvPr id="5" name="Footer Placeholder 4"/>
          <p:cNvSpPr>
            <a:spLocks noGrp="1"/>
          </p:cNvSpPr>
          <p:nvPr>
            <p:ph type="ftr" sz="quarter" idx="3"/>
          </p:nvPr>
        </p:nvSpPr>
        <p:spPr>
          <a:xfrm>
            <a:off x="2857500" y="6091051"/>
            <a:ext cx="3429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Mission 100: A 100% Tobacco-Free Alaska</a:t>
            </a:r>
            <a:endParaRPr lang="en-US" dirty="0"/>
          </a:p>
        </p:txBody>
      </p:sp>
      <p:sp>
        <p:nvSpPr>
          <p:cNvPr id="6" name="Slide Number Placeholder 5"/>
          <p:cNvSpPr>
            <a:spLocks noGrp="1"/>
          </p:cNvSpPr>
          <p:nvPr>
            <p:ph type="sldNum" sz="quarter" idx="4"/>
          </p:nvPr>
        </p:nvSpPr>
        <p:spPr>
          <a:xfrm>
            <a:off x="6553200" y="60910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62F60-48D9-F548-B227-F90C9CBE6D5D}" type="slidenum">
              <a:rPr lang="en-US" smtClean="0"/>
              <a:t>‹#›</a:t>
            </a:fld>
            <a:endParaRPr lang="en-US"/>
          </a:p>
        </p:txBody>
      </p:sp>
    </p:spTree>
    <p:extLst>
      <p:ext uri="{BB962C8B-B14F-4D97-AF65-F5344CB8AC3E}">
        <p14:creationId xmlns:p14="http://schemas.microsoft.com/office/powerpoint/2010/main" val="32657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7" r:id="rId5"/>
    <p:sldLayoutId id="2147483652" r:id="rId6"/>
    <p:sldLayoutId id="2147483653" r:id="rId7"/>
    <p:sldLayoutId id="2147483656" r:id="rId8"/>
    <p:sldLayoutId id="2147483658" r:id="rId9"/>
  </p:sldLayoutIdLst>
  <p:timing>
    <p:tnLst>
      <p:par>
        <p:cTn id="1" dur="indefinite" restart="never" nodeType="tmRoot"/>
      </p:par>
    </p:tnLst>
  </p:timing>
  <p:hf hdr="0"/>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mmw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www.nida.nih.gov/Teaching/largegifs/slide-9.gi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661210"/>
            <a:ext cx="6400800" cy="1115121"/>
          </a:xfrm>
        </p:spPr>
        <p:txBody>
          <a:bodyPr>
            <a:normAutofit/>
          </a:bodyPr>
          <a:lstStyle/>
          <a:p>
            <a:r>
              <a:rPr lang="en-US" sz="2800" i="1" dirty="0" smtClean="0"/>
              <a:t>Insert presenter’s name, location and date of presentation</a:t>
            </a:r>
            <a:endParaRPr lang="en-US" sz="2800" i="1" dirty="0"/>
          </a:p>
        </p:txBody>
      </p:sp>
      <p:pic>
        <p:nvPicPr>
          <p:cNvPr id="3074" name="Picture 2" descr="Treating Tobacco Dependence as a Standard of Care in Behavioral Health Setting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238" y="2073593"/>
            <a:ext cx="788352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62612" y="4158975"/>
            <a:ext cx="3018775" cy="400110"/>
          </a:xfrm>
          <a:prstGeom prst="rect">
            <a:avLst/>
          </a:prstGeom>
        </p:spPr>
        <p:txBody>
          <a:bodyPr wrap="none">
            <a:spAutoFit/>
          </a:bodyPr>
          <a:lstStyle/>
          <a:p>
            <a:r>
              <a:rPr lang="en-US" sz="2000" dirty="0">
                <a:solidFill>
                  <a:schemeClr val="tx1">
                    <a:lumMod val="50000"/>
                    <a:lumOff val="50000"/>
                  </a:schemeClr>
                </a:solidFill>
              </a:rPr>
              <a:t>Best Practices in Alaska</a:t>
            </a:r>
          </a:p>
        </p:txBody>
      </p:sp>
    </p:spTree>
    <p:extLst>
      <p:ext uri="{BB962C8B-B14F-4D97-AF65-F5344CB8AC3E}">
        <p14:creationId xmlns:p14="http://schemas.microsoft.com/office/powerpoint/2010/main" val="2416475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65030" y="2622885"/>
            <a:ext cx="7772400" cy="1997242"/>
          </a:xfrm>
        </p:spPr>
        <p:txBody>
          <a:bodyPr>
            <a:normAutofit fontScale="90000"/>
          </a:bodyPr>
          <a:lstStyle/>
          <a:p>
            <a:r>
              <a:rPr lang="en-US" dirty="0"/>
              <a:t>Why Treat Tobacco </a:t>
            </a:r>
            <a:r>
              <a:rPr lang="en-US" dirty="0" smtClean="0"/>
              <a:t>Dependence </a:t>
            </a:r>
            <a:r>
              <a:rPr lang="en-US" dirty="0"/>
              <a:t>in Behavioral Health Settings?</a:t>
            </a:r>
          </a:p>
        </p:txBody>
      </p:sp>
    </p:spTree>
    <p:extLst>
      <p:ext uri="{BB962C8B-B14F-4D97-AF65-F5344CB8AC3E}">
        <p14:creationId xmlns:p14="http://schemas.microsoft.com/office/powerpoint/2010/main" val="3759235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Treat Tobacco </a:t>
            </a:r>
            <a:r>
              <a:rPr lang="en-US" sz="3200" dirty="0" smtClean="0"/>
              <a:t>Dependence </a:t>
            </a:r>
            <a:r>
              <a:rPr lang="en-US" sz="3200" dirty="0"/>
              <a:t>in Behavioral Health Settings?</a:t>
            </a:r>
          </a:p>
        </p:txBody>
      </p:sp>
      <p:sp>
        <p:nvSpPr>
          <p:cNvPr id="3" name="Content Placeholder 2"/>
          <p:cNvSpPr>
            <a:spLocks noGrp="1"/>
          </p:cNvSpPr>
          <p:nvPr>
            <p:ph idx="1"/>
          </p:nvPr>
        </p:nvSpPr>
        <p:spPr>
          <a:xfrm>
            <a:off x="457200" y="1728216"/>
            <a:ext cx="8229600" cy="3681985"/>
          </a:xfrm>
        </p:spPr>
        <p:txBody>
          <a:bodyPr>
            <a:normAutofit/>
          </a:bodyPr>
          <a:lstStyle/>
          <a:p>
            <a:pPr marL="0" indent="0">
              <a:buNone/>
            </a:pPr>
            <a:r>
              <a:rPr lang="en-US" sz="2600" b="1" dirty="0" smtClean="0"/>
              <a:t>Tobacco use disparately impacts this population.</a:t>
            </a:r>
          </a:p>
          <a:p>
            <a:r>
              <a:rPr lang="en-US" sz="2400" dirty="0" smtClean="0"/>
              <a:t>People with mental illness smoke 44% of all cigarettes produced in the U.S.¹</a:t>
            </a:r>
          </a:p>
          <a:p>
            <a:r>
              <a:rPr lang="en-US" sz="2400" dirty="0" smtClean="0"/>
              <a:t>Almost half (200,000) of the 443,000 deaths that occur each year from smoking are among people with mental illness and/or substance use disorders²</a:t>
            </a:r>
          </a:p>
          <a:p>
            <a:r>
              <a:rPr lang="en-US" sz="2400" dirty="0" smtClean="0"/>
              <a:t>Up to 75% of individuals with serious mental illnesses or addictions smoke cigarettes³</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 name="Rectangle 4"/>
          <p:cNvSpPr/>
          <p:nvPr/>
        </p:nvSpPr>
        <p:spPr>
          <a:xfrm>
            <a:off x="298174" y="5089502"/>
            <a:ext cx="8607287" cy="1015663"/>
          </a:xfrm>
          <a:prstGeom prst="rect">
            <a:avLst/>
          </a:prstGeom>
        </p:spPr>
        <p:txBody>
          <a:bodyPr wrap="square">
            <a:spAutoFit/>
          </a:bodyPr>
          <a:lstStyle/>
          <a:p>
            <a:pPr marL="228600" indent="-228600">
              <a:buFont typeface="+mj-lt"/>
              <a:buAutoNum type="arabicPeriod"/>
            </a:pPr>
            <a:r>
              <a:rPr lang="en-US" sz="1000" dirty="0" err="1" smtClean="0"/>
              <a:t>Lasser</a:t>
            </a:r>
            <a:r>
              <a:rPr lang="en-US" sz="1000" dirty="0" smtClean="0"/>
              <a:t>, K., Boyd, J. W., </a:t>
            </a:r>
            <a:r>
              <a:rPr lang="en-US" sz="1000" dirty="0" err="1" smtClean="0"/>
              <a:t>Woolhandler</a:t>
            </a:r>
            <a:r>
              <a:rPr lang="en-US" sz="1000" dirty="0" smtClean="0"/>
              <a:t>, S., </a:t>
            </a:r>
            <a:r>
              <a:rPr lang="en-US" sz="1000" dirty="0" err="1" smtClean="0"/>
              <a:t>Himmelstein</a:t>
            </a:r>
            <a:r>
              <a:rPr lang="en-US" sz="1000" dirty="0" smtClean="0"/>
              <a:t>, D. U., </a:t>
            </a:r>
            <a:r>
              <a:rPr lang="en-US" sz="1000" dirty="0" err="1" smtClean="0"/>
              <a:t>McCormmick</a:t>
            </a:r>
            <a:r>
              <a:rPr lang="en-US" sz="1000" dirty="0" smtClean="0"/>
              <a:t>, D., &amp; </a:t>
            </a:r>
            <a:r>
              <a:rPr lang="en-US" sz="1000" dirty="0" err="1" smtClean="0"/>
              <a:t>Bor</a:t>
            </a:r>
            <a:r>
              <a:rPr lang="en-US" sz="1000" dirty="0" smtClean="0"/>
              <a:t>, D. H. (2000). Smoking and mental illness: A population-based prevalence study. </a:t>
            </a:r>
            <a:r>
              <a:rPr lang="en-US" sz="1000" i="1" dirty="0" smtClean="0"/>
              <a:t>Journal of the American Medical Association, 284(20), 2606-2610.</a:t>
            </a:r>
          </a:p>
          <a:p>
            <a:pPr marL="228600" indent="-228600">
              <a:buFont typeface="+mj-lt"/>
              <a:buAutoNum type="arabicPeriod"/>
            </a:pPr>
            <a:r>
              <a:rPr lang="en-US" sz="1000" dirty="0" smtClean="0"/>
              <a:t>Centers for Disease Control and Prevention. Smoking-Attributable Mortality, Years of Potential Life Lost, and Productivity Losses—United States, 2000–2004. Morbidity and Mortality Weekly Report 2008;57(45):1226–8. </a:t>
            </a:r>
            <a:endParaRPr lang="en-US" sz="1000" i="1" dirty="0" smtClean="0"/>
          </a:p>
          <a:p>
            <a:pPr marL="228600" indent="-228600">
              <a:buFont typeface="+mj-lt"/>
              <a:buAutoNum type="arabicPeriod"/>
            </a:pPr>
            <a:r>
              <a:rPr lang="en-US" sz="1000" dirty="0" smtClean="0"/>
              <a:t>Centers for Disease Control and Prevention. (2007). Cigarette Smoking Among Adults—United States, 2006. </a:t>
            </a:r>
            <a:r>
              <a:rPr lang="en-US" sz="1000" i="1" dirty="0" smtClean="0"/>
              <a:t>Morbidity and Mortality Weekly Report [serial online], 56(44), 1157–1161. Available from: </a:t>
            </a:r>
            <a:r>
              <a:rPr lang="en-US" sz="1000" i="1" dirty="0" smtClean="0">
                <a:hlinkClick r:id="rId3"/>
              </a:rPr>
              <a:t>http://www.cdc.gov/mmwr/</a:t>
            </a:r>
            <a:r>
              <a:rPr lang="en-US" sz="1000" i="1" dirty="0" smtClean="0"/>
              <a:t> </a:t>
            </a:r>
            <a:r>
              <a:rPr lang="en-US" sz="1000" dirty="0" smtClean="0"/>
              <a:t>preview/</a:t>
            </a:r>
            <a:r>
              <a:rPr lang="en-US" sz="1000" dirty="0" err="1" smtClean="0"/>
              <a:t>mmwrhtml</a:t>
            </a:r>
            <a:r>
              <a:rPr lang="en-US" sz="1000" dirty="0" smtClean="0"/>
              <a:t>/mm5644a2.htm.</a:t>
            </a:r>
            <a:endParaRPr lang="en-US" sz="1000" dirty="0"/>
          </a:p>
        </p:txBody>
      </p:sp>
      <p:sp>
        <p:nvSpPr>
          <p:cNvPr id="4" name="Date Placeholder 3"/>
          <p:cNvSpPr>
            <a:spLocks noGrp="1"/>
          </p:cNvSpPr>
          <p:nvPr>
            <p:ph type="dt" sz="half" idx="10"/>
          </p:nvPr>
        </p:nvSpPr>
        <p:spPr/>
        <p:txBody>
          <a:bodyPr/>
          <a:lstStyle/>
          <a:p>
            <a:fld id="{484C8022-8DBC-4037-8DD5-FFB09D9DFD32}" type="datetime4">
              <a:rPr lang="en-US" smtClean="0"/>
              <a:t>April 21, 2016</a:t>
            </a:fld>
            <a:endParaRPr lang="en-US"/>
          </a:p>
        </p:txBody>
      </p:sp>
      <p:sp>
        <p:nvSpPr>
          <p:cNvPr id="6" name="Footer Placeholder 5"/>
          <p:cNvSpPr>
            <a:spLocks noGrp="1"/>
          </p:cNvSpPr>
          <p:nvPr>
            <p:ph type="ftr" sz="quarter" idx="11"/>
          </p:nvPr>
        </p:nvSpPr>
        <p:spPr/>
        <p:txBody>
          <a:bodyPr/>
          <a:lstStyle/>
          <a:p>
            <a:r>
              <a:rPr lang="en-US" smtClean="0"/>
              <a:t>Mission 100: A 100% Tobacco-Free Alaska</a:t>
            </a:r>
            <a:endParaRPr lang="en-US"/>
          </a:p>
        </p:txBody>
      </p:sp>
      <p:sp>
        <p:nvSpPr>
          <p:cNvPr id="7" name="Slide Number Placeholder 6"/>
          <p:cNvSpPr>
            <a:spLocks noGrp="1"/>
          </p:cNvSpPr>
          <p:nvPr>
            <p:ph type="sldNum" sz="quarter" idx="12"/>
          </p:nvPr>
        </p:nvSpPr>
        <p:spPr/>
        <p:txBody>
          <a:bodyPr/>
          <a:lstStyle/>
          <a:p>
            <a:fld id="{9AC62F60-48D9-F548-B227-F90C9CBE6D5D}" type="slidenum">
              <a:rPr lang="en-US" smtClean="0"/>
              <a:t>11</a:t>
            </a:fld>
            <a:endParaRPr lang="en-US"/>
          </a:p>
        </p:txBody>
      </p:sp>
    </p:spTree>
    <p:extLst>
      <p:ext uri="{BB962C8B-B14F-4D97-AF65-F5344CB8AC3E}">
        <p14:creationId xmlns:p14="http://schemas.microsoft.com/office/powerpoint/2010/main" val="1975262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457200"/>
            <a:ext cx="8488988" cy="1143000"/>
          </a:xfrm>
        </p:spPr>
        <p:txBody>
          <a:bodyPr>
            <a:noAutofit/>
          </a:bodyPr>
          <a:lstStyle/>
          <a:p>
            <a:r>
              <a:rPr lang="en-US" sz="2600" dirty="0" smtClean="0">
                <a:cs typeface="Arial"/>
              </a:rPr>
              <a:t>Smoking Prevalence </a:t>
            </a:r>
            <a:r>
              <a:rPr lang="en-US" sz="2600" dirty="0">
                <a:cs typeface="Arial"/>
              </a:rPr>
              <a:t>Rates </a:t>
            </a:r>
            <a:r>
              <a:rPr lang="en-US" sz="2600" dirty="0" smtClean="0">
                <a:cs typeface="Arial"/>
              </a:rPr>
              <a:t>Among Populations with Specified Diagnoses </a:t>
            </a:r>
            <a:endParaRPr lang="en-US" sz="2600" dirty="0"/>
          </a:p>
        </p:txBody>
      </p:sp>
      <p:sp>
        <p:nvSpPr>
          <p:cNvPr id="4" name="Date Placeholder 3"/>
          <p:cNvSpPr>
            <a:spLocks noGrp="1"/>
          </p:cNvSpPr>
          <p:nvPr>
            <p:ph type="dt" sz="half" idx="10"/>
          </p:nvPr>
        </p:nvSpPr>
        <p:spPr/>
        <p:txBody>
          <a:bodyPr/>
          <a:lstStyle/>
          <a:p>
            <a:fld id="{DE939690-BC36-48A2-826F-E18150E093B6}" type="datetime4">
              <a:rPr lang="en-US" smtClean="0"/>
              <a:t>April 21, 2016</a:t>
            </a:fld>
            <a:endParaRPr lang="en-US"/>
          </a:p>
        </p:txBody>
      </p:sp>
      <p:sp>
        <p:nvSpPr>
          <p:cNvPr id="5" name="Footer Placeholder 4"/>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t>12</a:t>
            </a:fld>
            <a:endParaRPr lang="en-US"/>
          </a:p>
        </p:txBody>
      </p:sp>
      <p:pic>
        <p:nvPicPr>
          <p:cNvPr id="1026" name="Picture 2" descr="Bar Graph showing the prevalence of smoking rates among populations with specific diagnoses. Those with many typical behavioral health diagnoses (particuarly schizophrenia, bipolar disorder, major depression, panic disorders, alcohol use, cocaine use, and opoid use disorders) smoke at much higher rates than the general population (about 21%).&#10;" title="Slide 12, Figure 1."/>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l="1249" r="1484" b="2933"/>
          <a:stretch/>
        </p:blipFill>
        <p:spPr bwMode="auto">
          <a:xfrm>
            <a:off x="1159727" y="1600200"/>
            <a:ext cx="6579220" cy="369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98174" y="5388571"/>
            <a:ext cx="8488988" cy="707886"/>
          </a:xfrm>
          <a:prstGeom prst="rect">
            <a:avLst/>
          </a:prstGeom>
        </p:spPr>
        <p:txBody>
          <a:bodyPr wrap="square">
            <a:spAutoFit/>
          </a:bodyPr>
          <a:lstStyle/>
          <a:p>
            <a:pPr marL="228600" indent="-228600">
              <a:buFont typeface="+mj-lt"/>
              <a:buAutoNum type="arabicPeriod"/>
            </a:pPr>
            <a:r>
              <a:rPr lang="en-US" sz="1000" dirty="0" smtClean="0"/>
              <a:t>Aggregated findings of </a:t>
            </a:r>
            <a:r>
              <a:rPr lang="en-US" sz="1000" dirty="0"/>
              <a:t>several studies: Beckham et al., 1995; Boyd et al., 1996; </a:t>
            </a:r>
            <a:r>
              <a:rPr lang="en-US" sz="1000" dirty="0" err="1"/>
              <a:t>Budney</a:t>
            </a:r>
            <a:r>
              <a:rPr lang="en-US" sz="1000" dirty="0"/>
              <a:t> et al., </a:t>
            </a:r>
            <a:r>
              <a:rPr lang="en-US" sz="1000" dirty="0" smtClean="0"/>
              <a:t>1993; Burling </a:t>
            </a:r>
            <a:r>
              <a:rPr lang="en-US" sz="1000" dirty="0"/>
              <a:t>et al., 1988; </a:t>
            </a:r>
            <a:r>
              <a:rPr lang="en-US" sz="1000" dirty="0" err="1"/>
              <a:t>Clemmey</a:t>
            </a:r>
            <a:r>
              <a:rPr lang="en-US" sz="1000" dirty="0"/>
              <a:t> et al., 1997; de Leon et al., </a:t>
            </a:r>
            <a:r>
              <a:rPr lang="en-US" sz="1000" dirty="0" smtClean="0"/>
              <a:t>1995; Grant </a:t>
            </a:r>
            <a:r>
              <a:rPr lang="en-US" sz="1000" dirty="0"/>
              <a:t>et al., 2004; Hughes, 1996; </a:t>
            </a:r>
            <a:r>
              <a:rPr lang="en-US" sz="1000" dirty="0" err="1"/>
              <a:t>Istvan</a:t>
            </a:r>
            <a:r>
              <a:rPr lang="en-US" sz="1000" dirty="0"/>
              <a:t> &amp; </a:t>
            </a:r>
            <a:r>
              <a:rPr lang="en-US" sz="1000" dirty="0" err="1"/>
              <a:t>Matarazzo</a:t>
            </a:r>
            <a:r>
              <a:rPr lang="en-US" sz="1000" dirty="0"/>
              <a:t>, 1984; </a:t>
            </a:r>
            <a:r>
              <a:rPr lang="en-US" sz="1000" dirty="0" err="1" smtClean="0"/>
              <a:t>Lasser</a:t>
            </a:r>
            <a:r>
              <a:rPr lang="en-US" sz="1000" dirty="0" smtClean="0"/>
              <a:t> et </a:t>
            </a:r>
            <a:r>
              <a:rPr lang="en-US" sz="1000" dirty="0"/>
              <a:t>al., 2000; Morris et al., 2006; </a:t>
            </a:r>
            <a:r>
              <a:rPr lang="en-US" sz="1000" dirty="0" err="1"/>
              <a:t>Pomerleaue</a:t>
            </a:r>
            <a:r>
              <a:rPr lang="en-US" sz="1000" dirty="0"/>
              <a:t> et al., 1995; Snow </a:t>
            </a:r>
            <a:r>
              <a:rPr lang="en-US" sz="1000" dirty="0" smtClean="0"/>
              <a:t>et al</a:t>
            </a:r>
            <a:r>
              <a:rPr lang="en-US" sz="1000" dirty="0"/>
              <a:t>., 1992; Stark &amp; Campbell, 1993; </a:t>
            </a:r>
            <a:r>
              <a:rPr lang="en-US" sz="1000" dirty="0" err="1"/>
              <a:t>Ziedonis</a:t>
            </a:r>
            <a:r>
              <a:rPr lang="en-US" sz="1000" dirty="0"/>
              <a:t> et al., </a:t>
            </a:r>
            <a:r>
              <a:rPr lang="en-US" sz="1000" dirty="0" smtClean="0"/>
              <a:t>1994. Cited in Morris, C. et al, </a:t>
            </a:r>
            <a:r>
              <a:rPr lang="en-US" sz="1000" i="1" dirty="0" smtClean="0"/>
              <a:t>Smoking Cessation for Persons with Mental Illness: a Toolkit for Mental Health Providers</a:t>
            </a:r>
            <a:r>
              <a:rPr lang="en-US" sz="1000" dirty="0" smtClean="0"/>
              <a:t>. Updated January 2009.</a:t>
            </a:r>
            <a:endParaRPr lang="en-US" sz="1000" dirty="0"/>
          </a:p>
        </p:txBody>
      </p:sp>
    </p:spTree>
    <p:extLst>
      <p:ext uri="{BB962C8B-B14F-4D97-AF65-F5344CB8AC3E}">
        <p14:creationId xmlns:p14="http://schemas.microsoft.com/office/powerpoint/2010/main" val="2675356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Treat Tobacco D</a:t>
            </a:r>
            <a:r>
              <a:rPr lang="en-US" sz="3200" dirty="0" smtClean="0"/>
              <a:t>ependence </a:t>
            </a:r>
            <a:r>
              <a:rPr lang="en-US" sz="3200" dirty="0"/>
              <a:t>in Behavioral Health Settings?</a:t>
            </a:r>
          </a:p>
        </p:txBody>
      </p:sp>
      <p:sp>
        <p:nvSpPr>
          <p:cNvPr id="3" name="Content Placeholder 2"/>
          <p:cNvSpPr>
            <a:spLocks noGrp="1"/>
          </p:cNvSpPr>
          <p:nvPr>
            <p:ph idx="1"/>
          </p:nvPr>
        </p:nvSpPr>
        <p:spPr>
          <a:xfrm>
            <a:off x="457200" y="1785668"/>
            <a:ext cx="8229600" cy="3810062"/>
          </a:xfrm>
        </p:spPr>
        <p:txBody>
          <a:bodyPr>
            <a:normAutofit/>
          </a:bodyPr>
          <a:lstStyle/>
          <a:p>
            <a:pPr marL="0" indent="0">
              <a:buNone/>
            </a:pPr>
            <a:r>
              <a:rPr lang="en-US" sz="2600" b="1" dirty="0" smtClean="0"/>
              <a:t>Persons with mental illness and addictions want to quit smoking and </a:t>
            </a:r>
            <a:r>
              <a:rPr lang="en-US" sz="2600" b="1" u="sng" dirty="0" smtClean="0"/>
              <a:t>can</a:t>
            </a:r>
            <a:r>
              <a:rPr lang="en-US" sz="2600" b="1" dirty="0" smtClean="0"/>
              <a:t> successfully quit.</a:t>
            </a:r>
          </a:p>
          <a:p>
            <a:r>
              <a:rPr lang="en-US" sz="2200" dirty="0" smtClean="0"/>
              <a:t>In a review of clinical trials, 50-77% of smokers in substance abuse facilities were interested in quitting tobacco¹ </a:t>
            </a:r>
          </a:p>
          <a:p>
            <a:r>
              <a:rPr lang="en-US" sz="2200" dirty="0" smtClean="0"/>
              <a:t>Up to 80% of behavioral health clients want to quit smoking²</a:t>
            </a:r>
          </a:p>
          <a:p>
            <a:r>
              <a:rPr lang="en-US" sz="2200" dirty="0" smtClean="0"/>
              <a:t>Smoking cessation can enhance long term recovery for persons with substance use disorders³</a:t>
            </a:r>
          </a:p>
          <a:p>
            <a:endParaRPr lang="en-US" dirty="0" smtClean="0"/>
          </a:p>
          <a:p>
            <a:endParaRPr lang="en-US" dirty="0"/>
          </a:p>
        </p:txBody>
      </p:sp>
      <p:sp>
        <p:nvSpPr>
          <p:cNvPr id="4" name="TextBox 3"/>
          <p:cNvSpPr txBox="1"/>
          <p:nvPr/>
        </p:nvSpPr>
        <p:spPr>
          <a:xfrm>
            <a:off x="318050" y="5164843"/>
            <a:ext cx="8537713" cy="861774"/>
          </a:xfrm>
          <a:prstGeom prst="rect">
            <a:avLst/>
          </a:prstGeom>
          <a:noFill/>
        </p:spPr>
        <p:txBody>
          <a:bodyPr wrap="square" rtlCol="0">
            <a:spAutoFit/>
          </a:bodyPr>
          <a:lstStyle/>
          <a:p>
            <a:pPr marL="228600" indent="-228600">
              <a:buFont typeface="+mj-lt"/>
              <a:buAutoNum type="arabicPeriod"/>
            </a:pPr>
            <a:r>
              <a:rPr lang="en-US" sz="1000" dirty="0" smtClean="0"/>
              <a:t>Joseph, A. M., </a:t>
            </a:r>
            <a:r>
              <a:rPr lang="en-US" sz="1000" dirty="0" err="1" smtClean="0"/>
              <a:t>Willenbring</a:t>
            </a:r>
            <a:r>
              <a:rPr lang="en-US" sz="1000" dirty="0" smtClean="0"/>
              <a:t>, M. L., &amp; Nugent, S. M. (2004). A randomized trial of concurrent versus delayed smoking intervention for patients in alcohol dependence treatment. </a:t>
            </a:r>
            <a:r>
              <a:rPr lang="en-US" sz="1000" i="1" dirty="0" smtClean="0"/>
              <a:t>Journal of Studies on Alcohol, 65(6), 681-691</a:t>
            </a:r>
          </a:p>
          <a:p>
            <a:pPr marL="228600" indent="-228600">
              <a:buFont typeface="+mj-lt"/>
              <a:buAutoNum type="arabicPeriod"/>
            </a:pPr>
            <a:r>
              <a:rPr lang="en-US" sz="1000" dirty="0" smtClean="0"/>
              <a:t>Sullivan, M.A., Covey, L.S. (2002). Current perspectives on smoking cessation among substance abusers. </a:t>
            </a:r>
            <a:r>
              <a:rPr lang="en-US" sz="1000" i="1" dirty="0" smtClean="0"/>
              <a:t>Current Psychiatry Reports</a:t>
            </a:r>
            <a:r>
              <a:rPr lang="en-US" sz="1000" dirty="0" smtClean="0"/>
              <a:t> 4:388-396.</a:t>
            </a:r>
            <a:endParaRPr lang="en-US" sz="1000" i="1" dirty="0" smtClean="0"/>
          </a:p>
          <a:p>
            <a:pPr marL="228600" indent="-228600">
              <a:buFont typeface="+mj-lt"/>
              <a:buAutoNum type="arabicPeriod"/>
            </a:pPr>
            <a:r>
              <a:rPr lang="en-US" sz="1000" dirty="0" err="1" smtClean="0"/>
              <a:t>Prochaska</a:t>
            </a:r>
            <a:r>
              <a:rPr lang="en-US" sz="1000" dirty="0" smtClean="0"/>
              <a:t>, J. J., </a:t>
            </a:r>
            <a:r>
              <a:rPr lang="en-US" sz="1000" dirty="0" err="1" smtClean="0"/>
              <a:t>Delucchi</a:t>
            </a:r>
            <a:r>
              <a:rPr lang="en-US" sz="1000" dirty="0" smtClean="0"/>
              <a:t>, K., &amp; Hall, S. M. (2004). A meta-analysis of smoking cessation interventions with individuals in substance abuse treatment or recovery. </a:t>
            </a:r>
            <a:r>
              <a:rPr lang="en-US" sz="1000" i="1" dirty="0" smtClean="0"/>
              <a:t>Journal of Consulting and Clinical Psychology, 72(6), 1144-1156. doi:10.1037/0022-006X.72.6.1144</a:t>
            </a:r>
            <a:endParaRPr lang="en-US" sz="1000" dirty="0" smtClean="0"/>
          </a:p>
        </p:txBody>
      </p:sp>
      <p:sp>
        <p:nvSpPr>
          <p:cNvPr id="5" name="Date Placeholder 4"/>
          <p:cNvSpPr>
            <a:spLocks noGrp="1"/>
          </p:cNvSpPr>
          <p:nvPr>
            <p:ph type="dt" sz="half" idx="10"/>
          </p:nvPr>
        </p:nvSpPr>
        <p:spPr/>
        <p:txBody>
          <a:bodyPr/>
          <a:lstStyle/>
          <a:p>
            <a:fld id="{3838BC72-0203-49C1-95AC-2BF60D6E6507}" type="datetime4">
              <a:rPr lang="en-US" smtClean="0"/>
              <a:t>April 21, 2016</a:t>
            </a:fld>
            <a:endParaRPr lang="en-US" dirty="0"/>
          </a:p>
        </p:txBody>
      </p:sp>
      <p:sp>
        <p:nvSpPr>
          <p:cNvPr id="6" name="Footer Placeholder 5"/>
          <p:cNvSpPr>
            <a:spLocks noGrp="1"/>
          </p:cNvSpPr>
          <p:nvPr>
            <p:ph type="ftr" sz="quarter" idx="11"/>
          </p:nvPr>
        </p:nvSpPr>
        <p:spPr/>
        <p:txBody>
          <a:bodyPr/>
          <a:lstStyle/>
          <a:p>
            <a:r>
              <a:rPr lang="en-US" smtClean="0"/>
              <a:t>Mission 100: A 100% Tobacco-Free Alaska</a:t>
            </a:r>
            <a:endParaRPr lang="en-US"/>
          </a:p>
        </p:txBody>
      </p:sp>
      <p:sp>
        <p:nvSpPr>
          <p:cNvPr id="7" name="Slide Number Placeholder 6"/>
          <p:cNvSpPr>
            <a:spLocks noGrp="1"/>
          </p:cNvSpPr>
          <p:nvPr>
            <p:ph type="sldNum" sz="quarter" idx="12"/>
          </p:nvPr>
        </p:nvSpPr>
        <p:spPr/>
        <p:txBody>
          <a:bodyPr/>
          <a:lstStyle/>
          <a:p>
            <a:fld id="{9AC62F60-48D9-F548-B227-F90C9CBE6D5D}" type="slidenum">
              <a:rPr lang="en-US" smtClean="0"/>
              <a:t>13</a:t>
            </a:fld>
            <a:endParaRPr lang="en-US" dirty="0"/>
          </a:p>
        </p:txBody>
      </p:sp>
    </p:spTree>
    <p:extLst>
      <p:ext uri="{BB962C8B-B14F-4D97-AF65-F5344CB8AC3E}">
        <p14:creationId xmlns:p14="http://schemas.microsoft.com/office/powerpoint/2010/main" val="4083953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Treat Tobacco </a:t>
            </a:r>
            <a:r>
              <a:rPr lang="en-US" sz="3200" dirty="0" smtClean="0"/>
              <a:t>Dependence </a:t>
            </a:r>
            <a:r>
              <a:rPr lang="en-US" sz="3200" dirty="0"/>
              <a:t>in Behavioral Health Settings?</a:t>
            </a:r>
          </a:p>
        </p:txBody>
      </p:sp>
      <p:sp>
        <p:nvSpPr>
          <p:cNvPr id="3" name="Content Placeholder 2"/>
          <p:cNvSpPr>
            <a:spLocks noGrp="1"/>
          </p:cNvSpPr>
          <p:nvPr>
            <p:ph idx="1"/>
          </p:nvPr>
        </p:nvSpPr>
        <p:spPr>
          <a:xfrm>
            <a:off x="457200" y="1761565"/>
            <a:ext cx="7973568" cy="4155141"/>
          </a:xfrm>
        </p:spPr>
        <p:txBody>
          <a:bodyPr>
            <a:normAutofit/>
          </a:bodyPr>
          <a:lstStyle/>
          <a:p>
            <a:pPr marL="0" indent="0">
              <a:buNone/>
            </a:pPr>
            <a:r>
              <a:rPr lang="en-US" altLang="en-US" sz="2600" b="1" dirty="0" smtClean="0"/>
              <a:t>Quitting </a:t>
            </a:r>
            <a:r>
              <a:rPr lang="en-US" altLang="en-US" sz="2600" b="1" dirty="0"/>
              <a:t>tobacco is difficult but </a:t>
            </a:r>
            <a:r>
              <a:rPr lang="en-US" altLang="en-US" sz="2600" b="1" dirty="0" smtClean="0"/>
              <a:t>feasible… </a:t>
            </a:r>
            <a:r>
              <a:rPr lang="en-US" altLang="en-US" sz="2600" b="1" u="sng" dirty="0" smtClean="0"/>
              <a:t>if </a:t>
            </a:r>
            <a:r>
              <a:rPr lang="en-US" altLang="en-US" sz="2600" b="1" u="sng" dirty="0"/>
              <a:t>assistance is provided</a:t>
            </a:r>
          </a:p>
          <a:p>
            <a:pPr marL="914400" lvl="1" indent="-457200">
              <a:buFont typeface="Arial" panose="020B0604020202020204" pitchFamily="34" charset="0"/>
              <a:buChar char="•"/>
            </a:pPr>
            <a:r>
              <a:rPr lang="en-US" altLang="en-US" sz="2200" dirty="0"/>
              <a:t>Quit rates with willpower </a:t>
            </a:r>
            <a:r>
              <a:rPr lang="en-US" altLang="en-US" sz="2200" dirty="0" smtClean="0"/>
              <a:t>alone: 4</a:t>
            </a:r>
            <a:r>
              <a:rPr lang="en-US" altLang="en-US" sz="2200" dirty="0"/>
              <a:t>%</a:t>
            </a:r>
          </a:p>
          <a:p>
            <a:pPr marL="914400" lvl="1" indent="-457200">
              <a:buFont typeface="Arial" panose="020B0604020202020204" pitchFamily="34" charset="0"/>
              <a:buChar char="•"/>
            </a:pPr>
            <a:r>
              <a:rPr lang="en-US" altLang="en-US" sz="2200" dirty="0"/>
              <a:t>Pharmacotherapy (NRT) </a:t>
            </a:r>
            <a:r>
              <a:rPr lang="en-US" altLang="en-US" sz="2200" dirty="0" smtClean="0"/>
              <a:t>alone: </a:t>
            </a:r>
            <a:r>
              <a:rPr lang="en-US" altLang="en-US" sz="2200" dirty="0"/>
              <a:t>22%</a:t>
            </a:r>
          </a:p>
          <a:p>
            <a:pPr marL="914400" lvl="1" indent="-457200">
              <a:buFont typeface="Arial" panose="020B0604020202020204" pitchFamily="34" charset="0"/>
              <a:buChar char="•"/>
            </a:pPr>
            <a:r>
              <a:rPr lang="en-US" altLang="en-US" sz="2200" dirty="0" err="1"/>
              <a:t>QuitLine</a:t>
            </a:r>
            <a:r>
              <a:rPr lang="en-US" altLang="en-US" sz="2200" dirty="0"/>
              <a:t> counseling plus </a:t>
            </a:r>
            <a:r>
              <a:rPr lang="en-US" altLang="en-US" sz="2200" dirty="0" smtClean="0"/>
              <a:t>NRT: </a:t>
            </a:r>
            <a:r>
              <a:rPr lang="en-US" altLang="en-US" sz="2200" dirty="0"/>
              <a:t>36%</a:t>
            </a:r>
          </a:p>
          <a:p>
            <a:pPr marL="914400" lvl="1" indent="-457200">
              <a:buFont typeface="Arial" panose="020B0604020202020204" pitchFamily="34" charset="0"/>
              <a:buChar char="•"/>
            </a:pPr>
            <a:r>
              <a:rPr lang="en-US" altLang="en-US" sz="2200" dirty="0" smtClean="0"/>
              <a:t>Chantix: </a:t>
            </a:r>
            <a:r>
              <a:rPr lang="en-US" altLang="en-US" sz="2200" dirty="0"/>
              <a:t>44</a:t>
            </a:r>
            <a:r>
              <a:rPr lang="en-US" altLang="en-US" sz="2200" dirty="0" smtClean="0"/>
              <a:t>%</a:t>
            </a:r>
            <a:endParaRPr lang="en-US" altLang="en-US" sz="2200" dirty="0"/>
          </a:p>
        </p:txBody>
      </p:sp>
      <p:sp>
        <p:nvSpPr>
          <p:cNvPr id="4" name="Date Placeholder 3"/>
          <p:cNvSpPr>
            <a:spLocks noGrp="1"/>
          </p:cNvSpPr>
          <p:nvPr>
            <p:ph type="dt" sz="half" idx="10"/>
          </p:nvPr>
        </p:nvSpPr>
        <p:spPr/>
        <p:txBody>
          <a:bodyPr/>
          <a:lstStyle/>
          <a:p>
            <a:fld id="{2590CF00-5809-4145-A7F1-73210E5CF6CE}" type="datetime4">
              <a:rPr lang="en-US" smtClean="0"/>
              <a:t>April 21, 2016</a:t>
            </a:fld>
            <a:endParaRPr lang="en-US" dirty="0"/>
          </a:p>
        </p:txBody>
      </p:sp>
      <p:sp>
        <p:nvSpPr>
          <p:cNvPr id="5" name="Footer Placeholder 4"/>
          <p:cNvSpPr>
            <a:spLocks noGrp="1"/>
          </p:cNvSpPr>
          <p:nvPr>
            <p:ph type="ftr" sz="quarter" idx="11"/>
          </p:nvPr>
        </p:nvSpPr>
        <p:spPr/>
        <p:txBody>
          <a:bodyPr/>
          <a:lstStyle/>
          <a:p>
            <a:r>
              <a:rPr lang="en-US" dirty="0" smtClean="0"/>
              <a:t>Mission 100: A 100% Tobacco-Free Alaska</a:t>
            </a:r>
            <a:endParaRPr lang="en-US" dirty="0"/>
          </a:p>
        </p:txBody>
      </p:sp>
      <p:sp>
        <p:nvSpPr>
          <p:cNvPr id="6" name="Slide Number Placeholder 5"/>
          <p:cNvSpPr>
            <a:spLocks noGrp="1"/>
          </p:cNvSpPr>
          <p:nvPr>
            <p:ph type="sldNum" sz="quarter" idx="12"/>
          </p:nvPr>
        </p:nvSpPr>
        <p:spPr/>
        <p:txBody>
          <a:bodyPr/>
          <a:lstStyle/>
          <a:p>
            <a:fld id="{9AC62F60-48D9-F548-B227-F90C9CBE6D5D}" type="slidenum">
              <a:rPr lang="en-US" smtClean="0"/>
              <a:t>14</a:t>
            </a:fld>
            <a:endParaRPr lang="en-US"/>
          </a:p>
        </p:txBody>
      </p:sp>
      <p:sp>
        <p:nvSpPr>
          <p:cNvPr id="7" name="Rectangle 6"/>
          <p:cNvSpPr/>
          <p:nvPr/>
        </p:nvSpPr>
        <p:spPr>
          <a:xfrm>
            <a:off x="370114" y="5629386"/>
            <a:ext cx="8240486" cy="600164"/>
          </a:xfrm>
          <a:prstGeom prst="rect">
            <a:avLst/>
          </a:prstGeom>
        </p:spPr>
        <p:txBody>
          <a:bodyPr wrap="square">
            <a:spAutoFit/>
          </a:bodyPr>
          <a:lstStyle/>
          <a:p>
            <a:pPr defTabSz="948507">
              <a:defRPr/>
            </a:pPr>
            <a:r>
              <a:rPr lang="en-US" sz="1100" dirty="0" smtClean="0"/>
              <a:t>Source: Gonzales, David; Bjornson, Wendy; </a:t>
            </a:r>
            <a:r>
              <a:rPr lang="en-US" sz="1100" dirty="0" err="1" smtClean="0"/>
              <a:t>Markin</a:t>
            </a:r>
            <a:r>
              <a:rPr lang="en-US" sz="1100" dirty="0" smtClean="0"/>
              <a:t>, Catherine J. </a:t>
            </a:r>
            <a:r>
              <a:rPr lang="en-US" sz="1100" i="1" dirty="0" smtClean="0"/>
              <a:t>More </a:t>
            </a:r>
            <a:r>
              <a:rPr lang="en-US" sz="1100" i="1" dirty="0"/>
              <a:t>Than Brief Intervention: Updating Smoking Cessation Treatment for Pulmonary </a:t>
            </a:r>
            <a:r>
              <a:rPr lang="en-US" sz="1100" i="1" dirty="0" smtClean="0"/>
              <a:t>Patients | </a:t>
            </a:r>
            <a:r>
              <a:rPr lang="en-US" sz="1100" dirty="0" smtClean="0"/>
              <a:t>CSU Article, 04.15.08</a:t>
            </a:r>
          </a:p>
          <a:p>
            <a:pPr defTabSz="948507">
              <a:defRPr/>
            </a:pPr>
            <a:r>
              <a:rPr lang="en-US" sz="1100" dirty="0"/>
              <a:t>http://</a:t>
            </a:r>
            <a:r>
              <a:rPr lang="en-US" sz="1100" dirty="0" smtClean="0"/>
              <a:t>69.36.35.38/accp/pccsu/more-brief-intervention-updating-smoking-cessation-treatment-pulmonary-patients?page=0,3</a:t>
            </a:r>
            <a:endParaRPr lang="en-US" sz="1100" dirty="0"/>
          </a:p>
        </p:txBody>
      </p:sp>
    </p:spTree>
    <p:extLst>
      <p:ext uri="{BB962C8B-B14F-4D97-AF65-F5344CB8AC3E}">
        <p14:creationId xmlns:p14="http://schemas.microsoft.com/office/powerpoint/2010/main" val="4001029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Treat Tobacco Dependence in Behavioral Health Settings?</a:t>
            </a:r>
            <a:endParaRPr lang="en-US" sz="3200" dirty="0"/>
          </a:p>
        </p:txBody>
      </p:sp>
      <p:sp>
        <p:nvSpPr>
          <p:cNvPr id="3" name="Content Placeholder 2"/>
          <p:cNvSpPr>
            <a:spLocks noGrp="1"/>
          </p:cNvSpPr>
          <p:nvPr>
            <p:ph idx="1"/>
          </p:nvPr>
        </p:nvSpPr>
        <p:spPr>
          <a:xfrm>
            <a:off x="770020" y="1761565"/>
            <a:ext cx="7916779" cy="4155141"/>
          </a:xfrm>
        </p:spPr>
        <p:txBody>
          <a:bodyPr>
            <a:normAutofit/>
          </a:bodyPr>
          <a:lstStyle/>
          <a:p>
            <a:pPr marL="0" indent="0">
              <a:buNone/>
            </a:pPr>
            <a:r>
              <a:rPr lang="en-US" sz="2600" b="1" dirty="0" smtClean="0"/>
              <a:t>Tobacco shortens and diminishes quality of life.</a:t>
            </a:r>
          </a:p>
          <a:p>
            <a:r>
              <a:rPr lang="en-US" sz="2200" dirty="0" smtClean="0"/>
              <a:t>Tobacco-related </a:t>
            </a:r>
            <a:r>
              <a:rPr lang="en-US" sz="2200" dirty="0"/>
              <a:t>deaths are </a:t>
            </a:r>
            <a:r>
              <a:rPr lang="en-US" sz="2200" u="sng" dirty="0"/>
              <a:t>greater than</a:t>
            </a:r>
            <a:r>
              <a:rPr lang="en-US" sz="2200" dirty="0"/>
              <a:t> alcohol or drug-related deaths among people treated for chemical dependence</a:t>
            </a:r>
          </a:p>
          <a:p>
            <a:pPr lvl="0"/>
            <a:r>
              <a:rPr lang="en-US" sz="2200" dirty="0" smtClean="0"/>
              <a:t>For every </a:t>
            </a:r>
            <a:r>
              <a:rPr lang="en-US" sz="2200" dirty="0"/>
              <a:t>person who dies from their tobacco use, there are twenty people living with serious health problems caused by their tobacco </a:t>
            </a:r>
            <a:r>
              <a:rPr lang="en-US" sz="2200" dirty="0" smtClean="0"/>
              <a:t>use</a:t>
            </a:r>
            <a:r>
              <a:rPr lang="en-US" sz="2200" dirty="0"/>
              <a:t> </a:t>
            </a:r>
            <a:r>
              <a:rPr lang="en-US" sz="2200" dirty="0" smtClean="0"/>
              <a:t>(about 8.6 million people in the U.S. overall).</a:t>
            </a:r>
            <a:r>
              <a:rPr lang="en-US" sz="2200" baseline="30000" dirty="0" smtClean="0"/>
              <a:t>1</a:t>
            </a:r>
          </a:p>
        </p:txBody>
      </p:sp>
      <p:sp>
        <p:nvSpPr>
          <p:cNvPr id="4" name="Date Placeholder 3"/>
          <p:cNvSpPr>
            <a:spLocks noGrp="1"/>
          </p:cNvSpPr>
          <p:nvPr>
            <p:ph type="dt" sz="half" idx="10"/>
          </p:nvPr>
        </p:nvSpPr>
        <p:spPr/>
        <p:txBody>
          <a:bodyPr/>
          <a:lstStyle/>
          <a:p>
            <a:fld id="{1955A742-C8F8-41AC-98AF-AC47113B173D}" type="datetime4">
              <a:rPr lang="en-US" smtClean="0"/>
              <a:t>April 21, 2016</a:t>
            </a:fld>
            <a:endParaRPr lang="en-US"/>
          </a:p>
        </p:txBody>
      </p:sp>
      <p:sp>
        <p:nvSpPr>
          <p:cNvPr id="5" name="Footer Placeholder 4"/>
          <p:cNvSpPr>
            <a:spLocks noGrp="1"/>
          </p:cNvSpPr>
          <p:nvPr>
            <p:ph type="ftr" sz="quarter" idx="11"/>
          </p:nvPr>
        </p:nvSpPr>
        <p:spPr/>
        <p:txBody>
          <a:bodyPr/>
          <a:lstStyle/>
          <a:p>
            <a:r>
              <a:rPr lang="en-US" dirty="0" smtClean="0"/>
              <a:t>Mission 100: A 100% Tobacco-Free Alaska</a:t>
            </a:r>
            <a:endParaRPr lang="en-US" dirty="0"/>
          </a:p>
        </p:txBody>
      </p:sp>
      <p:sp>
        <p:nvSpPr>
          <p:cNvPr id="6" name="Slide Number Placeholder 5"/>
          <p:cNvSpPr>
            <a:spLocks noGrp="1"/>
          </p:cNvSpPr>
          <p:nvPr>
            <p:ph type="sldNum" sz="quarter" idx="12"/>
          </p:nvPr>
        </p:nvSpPr>
        <p:spPr/>
        <p:txBody>
          <a:bodyPr/>
          <a:lstStyle/>
          <a:p>
            <a:fld id="{9AC62F60-48D9-F548-B227-F90C9CBE6D5D}" type="slidenum">
              <a:rPr lang="en-US" smtClean="0"/>
              <a:t>15</a:t>
            </a:fld>
            <a:endParaRPr lang="en-US"/>
          </a:p>
        </p:txBody>
      </p:sp>
      <p:sp>
        <p:nvSpPr>
          <p:cNvPr id="8" name="TextBox 7"/>
          <p:cNvSpPr txBox="1"/>
          <p:nvPr/>
        </p:nvSpPr>
        <p:spPr>
          <a:xfrm>
            <a:off x="345688" y="5690653"/>
            <a:ext cx="8497371" cy="430887"/>
          </a:xfrm>
          <a:prstGeom prst="rect">
            <a:avLst/>
          </a:prstGeom>
          <a:noFill/>
        </p:spPr>
        <p:txBody>
          <a:bodyPr wrap="square" rtlCol="0">
            <a:spAutoFit/>
          </a:bodyPr>
          <a:lstStyle/>
          <a:p>
            <a:r>
              <a:rPr lang="en-US" sz="1100" dirty="0" smtClean="0"/>
              <a:t>Source: Centers </a:t>
            </a:r>
            <a:r>
              <a:rPr lang="en-US" sz="1100" dirty="0"/>
              <a:t>for Disease Control and Prevention. Cigarette Smoking Attributable Morbidity — U.S., 2000. Morbidity and Mortality Weekly Report. 2003 Sept; 52(35): 842-844.</a:t>
            </a:r>
          </a:p>
        </p:txBody>
      </p:sp>
    </p:spTree>
    <p:extLst>
      <p:ext uri="{BB962C8B-B14F-4D97-AF65-F5344CB8AC3E}">
        <p14:creationId xmlns:p14="http://schemas.microsoft.com/office/powerpoint/2010/main" val="1813595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Treat Tobacco Dependence in Behavioral Health Settings?</a:t>
            </a:r>
            <a:endParaRPr lang="en-US" sz="3200" dirty="0"/>
          </a:p>
        </p:txBody>
      </p:sp>
      <p:sp>
        <p:nvSpPr>
          <p:cNvPr id="3" name="Content Placeholder 2"/>
          <p:cNvSpPr>
            <a:spLocks noGrp="1"/>
          </p:cNvSpPr>
          <p:nvPr>
            <p:ph idx="1"/>
          </p:nvPr>
        </p:nvSpPr>
        <p:spPr/>
        <p:txBody>
          <a:bodyPr>
            <a:normAutofit/>
          </a:bodyPr>
          <a:lstStyle/>
          <a:p>
            <a:pPr marL="0" indent="0">
              <a:spcBef>
                <a:spcPts val="600"/>
              </a:spcBef>
              <a:buNone/>
            </a:pPr>
            <a:r>
              <a:rPr lang="en-US" sz="2600" b="1" dirty="0" smtClean="0"/>
              <a:t>Tobacco dependence is an addiction.</a:t>
            </a:r>
          </a:p>
          <a:p>
            <a:pPr>
              <a:spcBef>
                <a:spcPts val="600"/>
              </a:spcBef>
            </a:pPr>
            <a:r>
              <a:rPr lang="en-US" sz="2400" dirty="0" smtClean="0"/>
              <a:t>Treating tobacco dependence is consistent </a:t>
            </a:r>
            <a:r>
              <a:rPr lang="en-US" sz="2400" dirty="0"/>
              <a:t>with the mission and purpose of </a:t>
            </a:r>
            <a:r>
              <a:rPr lang="en-US" sz="2400" dirty="0" smtClean="0"/>
              <a:t>behavioral health services</a:t>
            </a:r>
            <a:endParaRPr lang="en-US" sz="2400" dirty="0"/>
          </a:p>
          <a:p>
            <a:pPr>
              <a:spcBef>
                <a:spcPts val="600"/>
              </a:spcBef>
            </a:pPr>
            <a:r>
              <a:rPr lang="en-US" sz="2400" dirty="0" smtClean="0"/>
              <a:t>Requires </a:t>
            </a:r>
            <a:r>
              <a:rPr lang="en-US" sz="2400" dirty="0"/>
              <a:t>the </a:t>
            </a:r>
            <a:r>
              <a:rPr lang="en-US" sz="2400" dirty="0" smtClean="0"/>
              <a:t>skills </a:t>
            </a:r>
            <a:r>
              <a:rPr lang="en-US" sz="2400" dirty="0"/>
              <a:t>and knowledge that </a:t>
            </a:r>
            <a:r>
              <a:rPr lang="en-US" sz="2400" dirty="0" smtClean="0"/>
              <a:t>counselors and therapists are uniquely trained to deliver</a:t>
            </a:r>
          </a:p>
          <a:p>
            <a:pPr>
              <a:spcBef>
                <a:spcPts val="600"/>
              </a:spcBef>
            </a:pPr>
            <a:r>
              <a:rPr lang="en-US" sz="2400" dirty="0" smtClean="0"/>
              <a:t>Tobacco dependence often co-occurs with other chemical dependence and mental illnesses</a:t>
            </a:r>
          </a:p>
          <a:p>
            <a:endParaRPr lang="en-US" sz="2400" dirty="0"/>
          </a:p>
        </p:txBody>
      </p:sp>
      <p:sp>
        <p:nvSpPr>
          <p:cNvPr id="4" name="Date Placeholder 3"/>
          <p:cNvSpPr>
            <a:spLocks noGrp="1"/>
          </p:cNvSpPr>
          <p:nvPr>
            <p:ph type="dt" sz="half" idx="10"/>
          </p:nvPr>
        </p:nvSpPr>
        <p:spPr/>
        <p:txBody>
          <a:bodyPr/>
          <a:lstStyle/>
          <a:p>
            <a:fld id="{34087952-A147-45A6-A069-335480408D9E}" type="datetime4">
              <a:rPr lang="en-US" smtClean="0"/>
              <a:t>April 21, 2016</a:t>
            </a:fld>
            <a:endParaRPr lang="en-US"/>
          </a:p>
        </p:txBody>
      </p:sp>
      <p:sp>
        <p:nvSpPr>
          <p:cNvPr id="5" name="Footer Placeholder 4"/>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t>16</a:t>
            </a:fld>
            <a:endParaRPr lang="en-US"/>
          </a:p>
        </p:txBody>
      </p:sp>
    </p:spTree>
    <p:extLst>
      <p:ext uri="{BB962C8B-B14F-4D97-AF65-F5344CB8AC3E}">
        <p14:creationId xmlns:p14="http://schemas.microsoft.com/office/powerpoint/2010/main" val="3520404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Treat Tobacco Dependence in Behavioral Health Settings?</a:t>
            </a:r>
            <a:endParaRPr lang="en-US" sz="3200" dirty="0"/>
          </a:p>
        </p:txBody>
      </p:sp>
      <p:sp>
        <p:nvSpPr>
          <p:cNvPr id="3" name="Content Placeholder 2"/>
          <p:cNvSpPr>
            <a:spLocks noGrp="1"/>
          </p:cNvSpPr>
          <p:nvPr>
            <p:ph idx="1"/>
          </p:nvPr>
        </p:nvSpPr>
        <p:spPr>
          <a:xfrm>
            <a:off x="457200" y="1761565"/>
            <a:ext cx="8229600" cy="2612027"/>
          </a:xfrm>
        </p:spPr>
        <p:txBody>
          <a:bodyPr>
            <a:normAutofit/>
          </a:bodyPr>
          <a:lstStyle/>
          <a:p>
            <a:pPr marL="0" indent="0">
              <a:spcBef>
                <a:spcPts val="600"/>
              </a:spcBef>
              <a:buNone/>
            </a:pPr>
            <a:r>
              <a:rPr lang="en-US" altLang="en-US" sz="2600" b="1" dirty="0" smtClean="0"/>
              <a:t>Quitting tobacco can aid treatment.</a:t>
            </a:r>
          </a:p>
          <a:p>
            <a:pPr>
              <a:spcBef>
                <a:spcPts val="600"/>
              </a:spcBef>
            </a:pPr>
            <a:r>
              <a:rPr lang="en-US" altLang="en-US" sz="2400" dirty="0" smtClean="0"/>
              <a:t>Smoking </a:t>
            </a:r>
            <a:r>
              <a:rPr lang="en-US" altLang="en-US" sz="2400" dirty="0"/>
              <a:t>cessation </a:t>
            </a:r>
            <a:r>
              <a:rPr lang="en-US" altLang="en-US" sz="2400" dirty="0" smtClean="0"/>
              <a:t>treatment does not necessarily have negative impacts </a:t>
            </a:r>
            <a:r>
              <a:rPr lang="en-US" altLang="en-US" sz="2400" dirty="0"/>
              <a:t>on psychiatric </a:t>
            </a:r>
            <a:r>
              <a:rPr lang="en-US" altLang="en-US" sz="2400" dirty="0" smtClean="0"/>
              <a:t>symptoms (depending on the diagnosis)</a:t>
            </a:r>
          </a:p>
          <a:p>
            <a:pPr>
              <a:spcBef>
                <a:spcPts val="600"/>
              </a:spcBef>
            </a:pPr>
            <a:r>
              <a:rPr lang="en-US" altLang="en-US" sz="2400" dirty="0"/>
              <a:t>S</a:t>
            </a:r>
            <a:r>
              <a:rPr lang="en-US" altLang="en-US" sz="2400" dirty="0" smtClean="0"/>
              <a:t>moking </a:t>
            </a:r>
            <a:r>
              <a:rPr lang="en-US" altLang="en-US" sz="2400" dirty="0"/>
              <a:t>cessation may even lead to better mental health and overall functioning </a:t>
            </a:r>
          </a:p>
        </p:txBody>
      </p:sp>
      <p:sp>
        <p:nvSpPr>
          <p:cNvPr id="4" name="Date Placeholder 3"/>
          <p:cNvSpPr>
            <a:spLocks noGrp="1"/>
          </p:cNvSpPr>
          <p:nvPr>
            <p:ph type="dt" sz="half" idx="10"/>
          </p:nvPr>
        </p:nvSpPr>
        <p:spPr/>
        <p:txBody>
          <a:bodyPr/>
          <a:lstStyle/>
          <a:p>
            <a:fld id="{1D04E8AD-DD2F-40B6-91E9-4384B87314F6}" type="datetime4">
              <a:rPr lang="en-US" smtClean="0"/>
              <a:t>April 21, 2016</a:t>
            </a:fld>
            <a:endParaRPr lang="en-US" dirty="0"/>
          </a:p>
        </p:txBody>
      </p:sp>
      <p:sp>
        <p:nvSpPr>
          <p:cNvPr id="5" name="Footer Placeholder 4"/>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pPr/>
              <a:t>17</a:t>
            </a:fld>
            <a:endParaRPr lang="en-US"/>
          </a:p>
        </p:txBody>
      </p:sp>
      <p:sp>
        <p:nvSpPr>
          <p:cNvPr id="7" name="TextBox 6"/>
          <p:cNvSpPr txBox="1"/>
          <p:nvPr/>
        </p:nvSpPr>
        <p:spPr>
          <a:xfrm>
            <a:off x="348343" y="5909663"/>
            <a:ext cx="8338457" cy="253916"/>
          </a:xfrm>
          <a:prstGeom prst="rect">
            <a:avLst/>
          </a:prstGeom>
          <a:noFill/>
        </p:spPr>
        <p:txBody>
          <a:bodyPr wrap="square" rtlCol="0">
            <a:spAutoFit/>
          </a:bodyPr>
          <a:lstStyle/>
          <a:p>
            <a:r>
              <a:rPr lang="en-US" altLang="en-US" sz="1050" dirty="0" smtClean="0"/>
              <a:t>Source: Baker </a:t>
            </a:r>
            <a:r>
              <a:rPr lang="en-US" altLang="en-US" sz="1050" dirty="0"/>
              <a:t>et al., 2006; Lawn &amp; Pols, 2005; Morris et al., Unpublished data; </a:t>
            </a:r>
            <a:r>
              <a:rPr lang="en-US" altLang="en-US" sz="1050" dirty="0" err="1"/>
              <a:t>Prochaska</a:t>
            </a:r>
            <a:r>
              <a:rPr lang="en-US" altLang="en-US" sz="1050" dirty="0"/>
              <a:t> et al., </a:t>
            </a:r>
            <a:r>
              <a:rPr lang="en-US" altLang="en-US" sz="1050" dirty="0" smtClean="0"/>
              <a:t>2008</a:t>
            </a:r>
            <a:endParaRPr lang="en-US" altLang="en-US" sz="1050" dirty="0"/>
          </a:p>
        </p:txBody>
      </p:sp>
    </p:spTree>
    <p:extLst>
      <p:ext uri="{BB962C8B-B14F-4D97-AF65-F5344CB8AC3E}">
        <p14:creationId xmlns:p14="http://schemas.microsoft.com/office/powerpoint/2010/main" val="2870752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Treat Tobacco Dependence in Behavioral Health Settings?</a:t>
            </a:r>
            <a:endParaRPr lang="en-US" sz="3200" dirty="0"/>
          </a:p>
        </p:txBody>
      </p:sp>
      <p:sp>
        <p:nvSpPr>
          <p:cNvPr id="3" name="Content Placeholder 2"/>
          <p:cNvSpPr>
            <a:spLocks noGrp="1"/>
          </p:cNvSpPr>
          <p:nvPr>
            <p:ph idx="1"/>
          </p:nvPr>
        </p:nvSpPr>
        <p:spPr>
          <a:xfrm>
            <a:off x="457200" y="1761566"/>
            <a:ext cx="8229600" cy="3164118"/>
          </a:xfrm>
        </p:spPr>
        <p:txBody>
          <a:bodyPr>
            <a:normAutofit/>
          </a:bodyPr>
          <a:lstStyle/>
          <a:p>
            <a:pPr marL="0" indent="0">
              <a:spcBef>
                <a:spcPts val="600"/>
              </a:spcBef>
              <a:buNone/>
            </a:pPr>
            <a:r>
              <a:rPr lang="en-US" altLang="en-US" sz="2600" b="1" dirty="0" smtClean="0"/>
              <a:t>Quitting tobacco helps people stay sober.</a:t>
            </a:r>
          </a:p>
          <a:p>
            <a:pPr>
              <a:spcBef>
                <a:spcPts val="600"/>
              </a:spcBef>
            </a:pPr>
            <a:r>
              <a:rPr lang="en-US" altLang="en-US" sz="2200" dirty="0" smtClean="0"/>
              <a:t>Participation </a:t>
            </a:r>
            <a:r>
              <a:rPr lang="en-US" altLang="en-US" sz="2200" dirty="0"/>
              <a:t>in smoking cessation efforts while engaged in other substance abuse treatment has been associated with a 25% greater likelihood of long-term abstinence from alcohol and other drugs.</a:t>
            </a:r>
          </a:p>
          <a:p>
            <a:pPr marL="0" indent="0">
              <a:buNone/>
            </a:pPr>
            <a:endParaRPr lang="en-US" altLang="en-US" dirty="0" smtClean="0"/>
          </a:p>
          <a:p>
            <a:pPr marL="0" indent="0">
              <a:buNone/>
            </a:pPr>
            <a:endParaRPr lang="en-US" altLang="en-US" sz="1000" dirty="0" smtClean="0"/>
          </a:p>
          <a:p>
            <a:pPr marL="0" indent="0">
              <a:buNone/>
            </a:pPr>
            <a:endParaRPr lang="en-US" altLang="en-US" sz="1000" dirty="0"/>
          </a:p>
          <a:p>
            <a:pPr marL="0" indent="0">
              <a:buNone/>
            </a:pPr>
            <a:endParaRPr lang="en-US" altLang="en-US" sz="1000" dirty="0" smtClean="0"/>
          </a:p>
          <a:p>
            <a:pPr marL="0" indent="0">
              <a:buNone/>
            </a:pPr>
            <a:endParaRPr lang="en-US" altLang="en-US" sz="1000" dirty="0" smtClean="0"/>
          </a:p>
          <a:p>
            <a:pPr marL="0" indent="0">
              <a:buNone/>
            </a:pPr>
            <a:endParaRPr lang="en-US" altLang="en-US" sz="1000" dirty="0"/>
          </a:p>
          <a:p>
            <a:endParaRPr lang="en-US" altLang="en-US" dirty="0"/>
          </a:p>
        </p:txBody>
      </p:sp>
      <p:sp>
        <p:nvSpPr>
          <p:cNvPr id="4" name="Date Placeholder 3"/>
          <p:cNvSpPr>
            <a:spLocks noGrp="1"/>
          </p:cNvSpPr>
          <p:nvPr>
            <p:ph type="dt" sz="half" idx="10"/>
          </p:nvPr>
        </p:nvSpPr>
        <p:spPr/>
        <p:txBody>
          <a:bodyPr/>
          <a:lstStyle/>
          <a:p>
            <a:fld id="{1BA84DC8-D44D-4EE7-B140-F0FAAD01654B}" type="datetime4">
              <a:rPr lang="en-US" smtClean="0"/>
              <a:t>April 21, 2016</a:t>
            </a:fld>
            <a:endParaRPr lang="en-US"/>
          </a:p>
        </p:txBody>
      </p:sp>
      <p:sp>
        <p:nvSpPr>
          <p:cNvPr id="5" name="Footer Placeholder 4"/>
          <p:cNvSpPr>
            <a:spLocks noGrp="1"/>
          </p:cNvSpPr>
          <p:nvPr>
            <p:ph type="ftr" sz="quarter" idx="11"/>
          </p:nvPr>
        </p:nvSpPr>
        <p:spPr/>
        <p:txBody>
          <a:bodyPr/>
          <a:lstStyle/>
          <a:p>
            <a:r>
              <a:rPr lang="en-US" dirty="0" smtClean="0"/>
              <a:t>Mission 100: A 100% Tobacco-Free Alaska</a:t>
            </a:r>
            <a:endParaRPr lang="en-US" dirty="0"/>
          </a:p>
        </p:txBody>
      </p:sp>
      <p:sp>
        <p:nvSpPr>
          <p:cNvPr id="6" name="Slide Number Placeholder 5"/>
          <p:cNvSpPr>
            <a:spLocks noGrp="1"/>
          </p:cNvSpPr>
          <p:nvPr>
            <p:ph type="sldNum" sz="quarter" idx="12"/>
          </p:nvPr>
        </p:nvSpPr>
        <p:spPr/>
        <p:txBody>
          <a:bodyPr/>
          <a:lstStyle/>
          <a:p>
            <a:fld id="{9AC62F60-48D9-F548-B227-F90C9CBE6D5D}" type="slidenum">
              <a:rPr lang="en-US" smtClean="0"/>
              <a:pPr/>
              <a:t>18</a:t>
            </a:fld>
            <a:endParaRPr lang="en-US"/>
          </a:p>
        </p:txBody>
      </p:sp>
      <p:sp>
        <p:nvSpPr>
          <p:cNvPr id="7" name="TextBox 6"/>
          <p:cNvSpPr txBox="1"/>
          <p:nvPr/>
        </p:nvSpPr>
        <p:spPr>
          <a:xfrm>
            <a:off x="457200" y="5735130"/>
            <a:ext cx="8229600" cy="415498"/>
          </a:xfrm>
          <a:prstGeom prst="rect">
            <a:avLst/>
          </a:prstGeom>
          <a:noFill/>
        </p:spPr>
        <p:txBody>
          <a:bodyPr wrap="square" rtlCol="0">
            <a:spAutoFit/>
          </a:bodyPr>
          <a:lstStyle/>
          <a:p>
            <a:r>
              <a:rPr lang="en-US" altLang="en-US" sz="1050" dirty="0" smtClean="0"/>
              <a:t>Bobo </a:t>
            </a:r>
            <a:r>
              <a:rPr lang="en-US" altLang="en-US" sz="1050" dirty="0"/>
              <a:t>et al., 1995; Burling et al., 2001; Hughes, 1996; Hughes et al., 2003; Hurt et al., 1993; </a:t>
            </a:r>
            <a:r>
              <a:rPr lang="en-US" altLang="en-US" sz="1050" dirty="0" err="1"/>
              <a:t>Pletcher</a:t>
            </a:r>
            <a:r>
              <a:rPr lang="en-US" altLang="en-US" sz="1050" dirty="0"/>
              <a:t>, 1993; </a:t>
            </a:r>
            <a:r>
              <a:rPr lang="en-US" altLang="en-US" sz="1050" dirty="0" err="1"/>
              <a:t>Prochaska</a:t>
            </a:r>
            <a:r>
              <a:rPr lang="en-US" altLang="en-US" sz="1050" dirty="0"/>
              <a:t> et al., 2004; Rustin, 1998; Saxon, 2003; Taylor et al., 2000</a:t>
            </a:r>
            <a:r>
              <a:rPr lang="en-US" altLang="en-US" sz="1050" dirty="0" smtClean="0"/>
              <a:t>)</a:t>
            </a:r>
            <a:endParaRPr lang="en-US" altLang="en-US" sz="1050" dirty="0"/>
          </a:p>
        </p:txBody>
      </p:sp>
    </p:spTree>
    <p:extLst>
      <p:ext uri="{BB962C8B-B14F-4D97-AF65-F5344CB8AC3E}">
        <p14:creationId xmlns:p14="http://schemas.microsoft.com/office/powerpoint/2010/main" val="990004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endParaRPr lang="en-US" sz="1200" dirty="0">
              <a:solidFill>
                <a:srgbClr val="898989"/>
              </a:solidFill>
              <a:cs typeface="Arial" pitchFamily="34" charset="0"/>
            </a:endParaRPr>
          </a:p>
        </p:txBody>
      </p:sp>
      <p:sp>
        <p:nvSpPr>
          <p:cNvPr id="34820" name="Rectangle 2"/>
          <p:cNvSpPr>
            <a:spLocks noGrp="1"/>
          </p:cNvSpPr>
          <p:nvPr>
            <p:ph type="title"/>
          </p:nvPr>
        </p:nvSpPr>
        <p:spPr>
          <a:xfrm>
            <a:off x="457200" y="424542"/>
            <a:ext cx="8229600" cy="1239253"/>
          </a:xfrm>
        </p:spPr>
        <p:txBody>
          <a:bodyPr>
            <a:normAutofit/>
          </a:bodyPr>
          <a:lstStyle/>
          <a:p>
            <a:r>
              <a:rPr lang="en-US" sz="3200" dirty="0"/>
              <a:t>Why Treat Tobacco </a:t>
            </a:r>
            <a:r>
              <a:rPr lang="en-US" sz="3200" dirty="0" smtClean="0"/>
              <a:t>Dependence </a:t>
            </a:r>
            <a:r>
              <a:rPr lang="en-US" sz="3200" dirty="0"/>
              <a:t>in Behavioral Health Settings</a:t>
            </a:r>
            <a:r>
              <a:rPr lang="en-US" sz="3200" dirty="0" smtClean="0"/>
              <a:t>? </a:t>
            </a:r>
            <a:endParaRPr lang="en-US" sz="3200" dirty="0" smtClean="0">
              <a:latin typeface="Arial"/>
              <a:ea typeface="ＭＳ Ｐゴシック" pitchFamily="-84" charset="-128"/>
              <a:cs typeface="Arial"/>
            </a:endParaRPr>
          </a:p>
        </p:txBody>
      </p:sp>
      <p:pic>
        <p:nvPicPr>
          <p:cNvPr id="34821" name="Picture 13" descr="Chart showing how advice can improve chances of quitting: those who get help from a clinician are 1.7 to 2.2 times as likely to successfully quit smoking for 5 or more months. Estimated abstinenence at 5+ months: No clinitian=1.0 | Self-help material=1.1 | Nonphysician/Clinician=1.7 | Physician/Clinician=2.2." title="Slide 19, Figure 1."/>
          <p:cNvPicPr>
            <a:picLocks noGrp="1" noChangeAspect="1" noChangeArrowheads="1"/>
          </p:cNvPicPr>
          <p:nvPr>
            <p:ph sz="quarter" idx="1"/>
          </p:nvPr>
        </p:nvPicPr>
        <p:blipFill rotWithShape="1">
          <a:blip r:embed="rId3" cstate="screen">
            <a:extLst>
              <a:ext uri="{28A0092B-C50C-407E-A947-70E740481C1C}">
                <a14:useLocalDpi xmlns:a14="http://schemas.microsoft.com/office/drawing/2010/main"/>
              </a:ext>
            </a:extLst>
          </a:blip>
          <a:srcRect/>
          <a:stretch/>
        </p:blipFill>
        <p:spPr>
          <a:xfrm>
            <a:off x="1252728" y="2267711"/>
            <a:ext cx="6300216" cy="3739897"/>
          </a:xfrm>
        </p:spPr>
      </p:pic>
      <p:sp>
        <p:nvSpPr>
          <p:cNvPr id="34822" name="Text Box 10" descr="Compared to people who smoke who do not get help from a clinician, those who get help are 1.7–2.2 times as likely to successfully quit for 5 or more months.&#10;&#10;"/>
          <p:cNvSpPr>
            <a:spLocks noGrp="1" noChangeArrowheads="1"/>
          </p:cNvSpPr>
          <p:nvPr>
            <p:ph sz="quarter" idx="2"/>
          </p:nvPr>
        </p:nvSpPr>
        <p:spPr>
          <a:xfrm>
            <a:off x="2952105" y="2072323"/>
            <a:ext cx="5771147" cy="858767"/>
          </a:xfrm>
          <a:solidFill>
            <a:srgbClr val="CBDDC1"/>
          </a:solidFill>
          <a:ln>
            <a:noFill/>
          </a:ln>
        </p:spPr>
        <p:txBody>
          <a:bodyPr>
            <a:noAutofit/>
          </a:bodyPr>
          <a:lstStyle/>
          <a:p>
            <a:pPr marL="0" indent="0" eaLnBrk="1" hangingPunct="1">
              <a:lnSpc>
                <a:spcPct val="90000"/>
              </a:lnSpc>
              <a:spcBef>
                <a:spcPct val="30000"/>
              </a:spcBef>
              <a:buFontTx/>
              <a:buNone/>
            </a:pPr>
            <a:r>
              <a:rPr lang="en-US" sz="1800" dirty="0" smtClean="0">
                <a:ea typeface="ＭＳ Ｐゴシック" pitchFamily="-84" charset="-128"/>
              </a:rPr>
              <a:t>Compared to people who smoke who do not get help from a clinician, those who get help are </a:t>
            </a:r>
            <a:r>
              <a:rPr lang="en-US" sz="1800" b="1" dirty="0" smtClean="0">
                <a:ea typeface="ＭＳ Ｐゴシック" pitchFamily="-84" charset="-128"/>
              </a:rPr>
              <a:t>1.7</a:t>
            </a:r>
            <a:r>
              <a:rPr lang="en-US" sz="1800" dirty="0" smtClean="0">
                <a:ea typeface="ＭＳ Ｐゴシック" pitchFamily="-84" charset="-128"/>
              </a:rPr>
              <a:t> to </a:t>
            </a:r>
            <a:r>
              <a:rPr lang="en-US" sz="1800" b="1" dirty="0" smtClean="0">
                <a:ea typeface="ＭＳ Ｐゴシック" pitchFamily="-84" charset="-128"/>
              </a:rPr>
              <a:t>2.2</a:t>
            </a:r>
            <a:r>
              <a:rPr lang="en-US" sz="1800" dirty="0" smtClean="0">
                <a:ea typeface="ＭＳ Ｐゴシック" pitchFamily="-84" charset="-128"/>
              </a:rPr>
              <a:t> times as likely to successfully quit for </a:t>
            </a:r>
            <a:r>
              <a:rPr lang="en-US" sz="1800" b="1" dirty="0" smtClean="0">
                <a:ea typeface="ＭＳ Ｐゴシック" pitchFamily="-84" charset="-128"/>
              </a:rPr>
              <a:t>5</a:t>
            </a:r>
            <a:r>
              <a:rPr lang="en-US" sz="1800" dirty="0" smtClean="0">
                <a:ea typeface="ＭＳ Ｐゴシック" pitchFamily="-84" charset="-128"/>
              </a:rPr>
              <a:t> or more months.</a:t>
            </a:r>
          </a:p>
          <a:p>
            <a:pPr marL="0" indent="0" eaLnBrk="1" hangingPunct="1">
              <a:lnSpc>
                <a:spcPct val="90000"/>
              </a:lnSpc>
              <a:spcBef>
                <a:spcPct val="0"/>
              </a:spcBef>
              <a:buFontTx/>
              <a:buNone/>
            </a:pPr>
            <a:endParaRPr lang="en-US" sz="1600" b="1" dirty="0" smtClean="0">
              <a:ea typeface="ＭＳ Ｐゴシック" pitchFamily="-84" charset="-128"/>
              <a:cs typeface="Arial" pitchFamily="34" charset="0"/>
            </a:endParaRPr>
          </a:p>
        </p:txBody>
      </p:sp>
      <p:sp>
        <p:nvSpPr>
          <p:cNvPr id="34823" name="Rectangle 12"/>
          <p:cNvSpPr>
            <a:spLocks noGrp="1"/>
          </p:cNvSpPr>
          <p:nvPr>
            <p:ph type="body" sz="half" idx="3"/>
          </p:nvPr>
        </p:nvSpPr>
        <p:spPr>
          <a:xfrm>
            <a:off x="461513" y="5891842"/>
            <a:ext cx="2514600" cy="227574"/>
          </a:xfrm>
        </p:spPr>
        <p:txBody>
          <a:bodyPr>
            <a:normAutofit lnSpcReduction="10000"/>
          </a:bodyPr>
          <a:lstStyle/>
          <a:p>
            <a:pPr eaLnBrk="1" hangingPunct="1">
              <a:lnSpc>
                <a:spcPct val="90000"/>
              </a:lnSpc>
              <a:spcBef>
                <a:spcPct val="0"/>
              </a:spcBef>
              <a:buClr>
                <a:schemeClr val="tx1"/>
              </a:buClr>
              <a:buSzPct val="60000"/>
              <a:buFont typeface="Wingdings" pitchFamily="2" charset="2"/>
              <a:buNone/>
            </a:pPr>
            <a:r>
              <a:rPr lang="en-US" sz="1000" dirty="0" smtClean="0">
                <a:ea typeface="ＭＳ Ｐゴシック" pitchFamily="-84" charset="-128"/>
              </a:rPr>
              <a:t>(Fiore et. al., 2008)</a:t>
            </a:r>
          </a:p>
        </p:txBody>
      </p:sp>
      <p:sp>
        <p:nvSpPr>
          <p:cNvPr id="2" name="Date Placeholder 1"/>
          <p:cNvSpPr>
            <a:spLocks noGrp="1"/>
          </p:cNvSpPr>
          <p:nvPr>
            <p:ph type="dt" sz="half" idx="10"/>
          </p:nvPr>
        </p:nvSpPr>
        <p:spPr/>
        <p:txBody>
          <a:bodyPr/>
          <a:lstStyle/>
          <a:p>
            <a:pPr>
              <a:defRPr/>
            </a:pPr>
            <a:fld id="{A07420B3-D4DA-4336-B9E2-82C3D9ACF9CD}" type="datetime4">
              <a:rPr lang="en-US">
                <a:solidFill>
                  <a:schemeClr val="tx1">
                    <a:tint val="75000"/>
                  </a:schemeClr>
                </a:solidFill>
              </a:rPr>
              <a:t>April 21, 2016</a:t>
            </a:fld>
            <a:endParaRPr lang="en-US" dirty="0">
              <a:solidFill>
                <a:schemeClr val="tx1">
                  <a:tint val="75000"/>
                </a:schemeClr>
              </a:solidFill>
            </a:endParaRPr>
          </a:p>
        </p:txBody>
      </p:sp>
      <p:sp>
        <p:nvSpPr>
          <p:cNvPr id="3" name="Footer Placeholder 2"/>
          <p:cNvSpPr>
            <a:spLocks noGrp="1"/>
          </p:cNvSpPr>
          <p:nvPr>
            <p:ph type="ftr" sz="quarter" idx="11"/>
          </p:nvPr>
        </p:nvSpPr>
        <p:spPr>
          <a:xfrm>
            <a:off x="2590800" y="6091051"/>
            <a:ext cx="3886200" cy="365125"/>
          </a:xfrm>
        </p:spPr>
        <p:txBody>
          <a:bodyPr/>
          <a:lstStyle/>
          <a:p>
            <a:pPr>
              <a:defRPr/>
            </a:pPr>
            <a:r>
              <a:rPr lang="en-US" sz="1300" b="1" dirty="0"/>
              <a:t>Mission 100: A 100% Tobacco-Free Alaska</a:t>
            </a:r>
          </a:p>
        </p:txBody>
      </p:sp>
      <p:sp>
        <p:nvSpPr>
          <p:cNvPr id="4" name="Slide Number Placeholder 3"/>
          <p:cNvSpPr>
            <a:spLocks noGrp="1"/>
          </p:cNvSpPr>
          <p:nvPr>
            <p:ph type="sldNum" sz="quarter" idx="12"/>
          </p:nvPr>
        </p:nvSpPr>
        <p:spPr/>
        <p:txBody>
          <a:bodyPr/>
          <a:lstStyle/>
          <a:p>
            <a:fld id="{85E9CC1C-FDAE-4268-A857-9335DE04BF82}" type="slidenum">
              <a:rPr lang="en-US" smtClean="0"/>
              <a:pPr/>
              <a:t>19</a:t>
            </a:fld>
            <a:endParaRPr lang="en-US"/>
          </a:p>
        </p:txBody>
      </p:sp>
    </p:spTree>
    <p:extLst>
      <p:ext uri="{BB962C8B-B14F-4D97-AF65-F5344CB8AC3E}">
        <p14:creationId xmlns:p14="http://schemas.microsoft.com/office/powerpoint/2010/main" val="341921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Overview</a:t>
            </a:r>
            <a:endParaRPr lang="en-US" sz="4000" dirty="0"/>
          </a:p>
        </p:txBody>
      </p:sp>
      <p:sp>
        <p:nvSpPr>
          <p:cNvPr id="3" name="Content Placeholder 2"/>
          <p:cNvSpPr>
            <a:spLocks noGrp="1"/>
          </p:cNvSpPr>
          <p:nvPr>
            <p:ph idx="1"/>
          </p:nvPr>
        </p:nvSpPr>
        <p:spPr>
          <a:xfrm>
            <a:off x="568712" y="1488605"/>
            <a:ext cx="8118088" cy="4443844"/>
          </a:xfrm>
        </p:spPr>
        <p:txBody>
          <a:bodyPr>
            <a:noAutofit/>
          </a:bodyPr>
          <a:lstStyle/>
          <a:p>
            <a:pPr>
              <a:spcBef>
                <a:spcPts val="600"/>
              </a:spcBef>
            </a:pPr>
            <a:r>
              <a:rPr lang="en-US" sz="2400" b="1" dirty="0" smtClean="0"/>
              <a:t>Tobacco Prevention + Control</a:t>
            </a:r>
            <a:r>
              <a:rPr lang="en-US" sz="2400" dirty="0" smtClean="0"/>
              <a:t>: how does it work?</a:t>
            </a:r>
          </a:p>
          <a:p>
            <a:pPr>
              <a:spcBef>
                <a:spcPts val="600"/>
              </a:spcBef>
            </a:pPr>
            <a:r>
              <a:rPr lang="en-US" sz="2400" b="1" dirty="0" smtClean="0"/>
              <a:t>Tobacco Use in Alaska</a:t>
            </a:r>
            <a:r>
              <a:rPr lang="en-US" sz="2400" dirty="0" smtClean="0"/>
              <a:t> among people with behavioral health and substance abuse disorders</a:t>
            </a:r>
          </a:p>
          <a:p>
            <a:pPr>
              <a:spcBef>
                <a:spcPts val="600"/>
              </a:spcBef>
            </a:pPr>
            <a:r>
              <a:rPr lang="en-US" sz="2400" b="1" dirty="0" smtClean="0"/>
              <a:t>Why Address Tobacco Use </a:t>
            </a:r>
            <a:r>
              <a:rPr lang="en-US" sz="2400" dirty="0" smtClean="0"/>
              <a:t>in behavioral health settings?</a:t>
            </a:r>
          </a:p>
          <a:p>
            <a:pPr>
              <a:spcBef>
                <a:spcPts val="600"/>
              </a:spcBef>
            </a:pPr>
            <a:r>
              <a:rPr lang="en-US" sz="2400" b="1" dirty="0" smtClean="0"/>
              <a:t>Best Practices </a:t>
            </a:r>
            <a:r>
              <a:rPr lang="en-US" sz="2400" dirty="0" smtClean="0"/>
              <a:t>for treating tobacco dependence in behavioral health settings</a:t>
            </a:r>
          </a:p>
          <a:p>
            <a:pPr>
              <a:spcBef>
                <a:spcPts val="600"/>
              </a:spcBef>
            </a:pPr>
            <a:r>
              <a:rPr lang="en-US" sz="2400" b="1" dirty="0"/>
              <a:t>Current </a:t>
            </a:r>
            <a:r>
              <a:rPr lang="en-US" sz="2400" b="1" dirty="0" smtClean="0"/>
              <a:t>Practices</a:t>
            </a:r>
            <a:r>
              <a:rPr lang="en-US" sz="2400" dirty="0"/>
              <a:t> </a:t>
            </a:r>
            <a:r>
              <a:rPr lang="en-US" sz="2400" dirty="0" smtClean="0"/>
              <a:t>based on </a:t>
            </a:r>
            <a:r>
              <a:rPr lang="en-US" sz="2400" dirty="0"/>
              <a:t>survey results of Alaska behavioral health providers</a:t>
            </a:r>
          </a:p>
          <a:p>
            <a:pPr>
              <a:spcBef>
                <a:spcPts val="600"/>
              </a:spcBef>
            </a:pPr>
            <a:r>
              <a:rPr lang="en-US" sz="2400" b="1" dirty="0" smtClean="0"/>
              <a:t>How to </a:t>
            </a:r>
            <a:r>
              <a:rPr lang="en-US" sz="2400" b="1" dirty="0"/>
              <a:t>G</a:t>
            </a:r>
            <a:r>
              <a:rPr lang="en-US" sz="2400" b="1" dirty="0" smtClean="0"/>
              <a:t>et There</a:t>
            </a:r>
          </a:p>
          <a:p>
            <a:pPr>
              <a:spcBef>
                <a:spcPts val="600"/>
              </a:spcBef>
            </a:pPr>
            <a:r>
              <a:rPr lang="en-US" sz="2400" b="1" dirty="0" smtClean="0"/>
              <a:t>Questions or comments?</a:t>
            </a:r>
            <a:endParaRPr lang="en-US" sz="2400" b="1" dirty="0"/>
          </a:p>
        </p:txBody>
      </p:sp>
      <p:sp>
        <p:nvSpPr>
          <p:cNvPr id="4" name="Date Placeholder 3"/>
          <p:cNvSpPr>
            <a:spLocks noGrp="1"/>
          </p:cNvSpPr>
          <p:nvPr>
            <p:ph type="dt" sz="half" idx="10"/>
          </p:nvPr>
        </p:nvSpPr>
        <p:spPr/>
        <p:txBody>
          <a:bodyPr/>
          <a:lstStyle/>
          <a:p>
            <a:fld id="{40094CF2-3480-4716-913E-7A3D209E1BC2}" type="datetime4">
              <a:rPr lang="en-US" smtClean="0"/>
              <a:t>April 21, 2016</a:t>
            </a:fld>
            <a:endParaRPr lang="en-US" dirty="0"/>
          </a:p>
        </p:txBody>
      </p:sp>
      <p:sp>
        <p:nvSpPr>
          <p:cNvPr id="5" name="Footer Placeholder 4"/>
          <p:cNvSpPr>
            <a:spLocks noGrp="1"/>
          </p:cNvSpPr>
          <p:nvPr>
            <p:ph type="ftr" sz="quarter" idx="11"/>
          </p:nvPr>
        </p:nvSpPr>
        <p:spPr/>
        <p:txBody>
          <a:bodyPr/>
          <a:lstStyle/>
          <a:p>
            <a:r>
              <a:rPr lang="en-US" dirty="0" smtClean="0"/>
              <a:t>Mission 100: A 100% Tobacco-Free Alaska</a:t>
            </a:r>
            <a:endParaRPr lang="en-US" dirty="0"/>
          </a:p>
        </p:txBody>
      </p:sp>
      <p:sp>
        <p:nvSpPr>
          <p:cNvPr id="6" name="Slide Number Placeholder 5"/>
          <p:cNvSpPr>
            <a:spLocks noGrp="1"/>
          </p:cNvSpPr>
          <p:nvPr>
            <p:ph type="sldNum" sz="quarter" idx="12"/>
          </p:nvPr>
        </p:nvSpPr>
        <p:spPr/>
        <p:txBody>
          <a:bodyPr/>
          <a:lstStyle/>
          <a:p>
            <a:fld id="{9AC62F60-48D9-F548-B227-F90C9CBE6D5D}" type="slidenum">
              <a:rPr lang="en-US" smtClean="0"/>
              <a:t>2</a:t>
            </a:fld>
            <a:endParaRPr lang="en-US" dirty="0"/>
          </a:p>
        </p:txBody>
      </p:sp>
    </p:spTree>
    <p:extLst>
      <p:ext uri="{BB962C8B-B14F-4D97-AF65-F5344CB8AC3E}">
        <p14:creationId xmlns:p14="http://schemas.microsoft.com/office/powerpoint/2010/main" val="364570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2614" y="418238"/>
            <a:ext cx="8229600" cy="1251284"/>
          </a:xfrm>
        </p:spPr>
        <p:txBody>
          <a:bodyPr lIns="92075" tIns="46038" rIns="92075" bIns="46038">
            <a:normAutofit fontScale="90000"/>
          </a:bodyPr>
          <a:lstStyle/>
          <a:p>
            <a:r>
              <a:rPr lang="en-US" sz="3600" dirty="0"/>
              <a:t>Why Treat Tobacco </a:t>
            </a:r>
            <a:r>
              <a:rPr lang="en-US" sz="3600" dirty="0" smtClean="0"/>
              <a:t>Dependence </a:t>
            </a:r>
            <a:r>
              <a:rPr lang="en-US" sz="3600" dirty="0"/>
              <a:t>in Behavioral Health Settings?</a:t>
            </a:r>
            <a:endParaRPr lang="en-US" sz="3600" dirty="0" smtClean="0">
              <a:latin typeface="Arial"/>
              <a:ea typeface="ＭＳ Ｐゴシック" pitchFamily="-84" charset="-128"/>
              <a:cs typeface="Arial"/>
            </a:endParaRPr>
          </a:p>
        </p:txBody>
      </p:sp>
      <p:graphicFrame>
        <p:nvGraphicFramePr>
          <p:cNvPr id="35842" name="Object 2" descr="Bar chart showing the adjusted gain in years of life (survival) without smoking or when quit among U.S. Men and Women.&#10;Never Smoked: Men=10.5years, Women=8.9years | Quit at age 35: Men=8.5, Women=7.7 | Quit at age 45: Men=7.1, Women=7.2 | Quit at age 55: Men=4.8, Women=5.6 | Quit at age 65: Men=2, Women=3.7." title="Slide 20. Figure 1."/>
          <p:cNvGraphicFramePr>
            <a:graphicFrameLocks/>
          </p:cNvGraphicFramePr>
          <p:nvPr>
            <p:extLst>
              <p:ext uri="{D42A27DB-BD31-4B8C-83A1-F6EECF244321}">
                <p14:modId xmlns:p14="http://schemas.microsoft.com/office/powerpoint/2010/main" val="1366796912"/>
              </p:ext>
            </p:extLst>
          </p:nvPr>
        </p:nvGraphicFramePr>
        <p:xfrm>
          <a:off x="723572" y="1770684"/>
          <a:ext cx="7696853" cy="4031715"/>
        </p:xfrm>
        <a:graphic>
          <a:graphicData uri="http://schemas.openxmlformats.org/presentationml/2006/ole">
            <mc:AlternateContent xmlns:mc="http://schemas.openxmlformats.org/markup-compatibility/2006">
              <mc:Choice xmlns:v="urn:schemas-microsoft-com:vml" Requires="v">
                <p:oleObj spid="_x0000_s2117" name="Chart" r:id="rId4" imgW="7924924" imgH="4000416" progId="MSGraph.Chart.8">
                  <p:embed followColorScheme="full"/>
                </p:oleObj>
              </mc:Choice>
              <mc:Fallback>
                <p:oleObj name="Chart" r:id="rId4" imgW="7924924" imgH="4000416" progId="MSGraph.Chart.8">
                  <p:embed followColorScheme="full"/>
                  <p:pic>
                    <p:nvPicPr>
                      <p:cNvPr id="0" name=""/>
                      <p:cNvPicPr>
                        <a:picLocks noChangeArrowheads="1"/>
                      </p:cNvPicPr>
                      <p:nvPr/>
                    </p:nvPicPr>
                    <p:blipFill>
                      <a:blip r:embed="rId5"/>
                      <a:srcRect/>
                      <a:stretch>
                        <a:fillRect/>
                      </a:stretch>
                    </p:blipFill>
                    <p:spPr bwMode="auto">
                      <a:xfrm>
                        <a:off x="723572" y="1770684"/>
                        <a:ext cx="7696853" cy="4031715"/>
                      </a:xfrm>
                      <a:prstGeom prst="rect">
                        <a:avLst/>
                      </a:prstGeom>
                      <a:solidFill>
                        <a:schemeClr val="bg1"/>
                      </a:solidFill>
                      <a:ln>
                        <a:noFill/>
                      </a:ln>
                      <a:effectLst/>
                      <a:extLst/>
                    </p:spPr>
                  </p:pic>
                </p:oleObj>
              </mc:Fallback>
            </mc:AlternateContent>
          </a:graphicData>
        </a:graphic>
      </p:graphicFrame>
      <p:sp>
        <p:nvSpPr>
          <p:cNvPr id="35843" name="Rectangle 4"/>
          <p:cNvSpPr>
            <a:spLocks noChangeArrowheads="1"/>
          </p:cNvSpPr>
          <p:nvPr/>
        </p:nvSpPr>
        <p:spPr bwMode="auto">
          <a:xfrm>
            <a:off x="368968" y="5844188"/>
            <a:ext cx="4203030"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dirty="0"/>
              <a:t>Source: DH Taylor et al., 2002 </a:t>
            </a:r>
            <a:r>
              <a:rPr lang="en-US" sz="1000" i="1" dirty="0"/>
              <a:t>American Journal of Public Health</a:t>
            </a:r>
          </a:p>
        </p:txBody>
      </p:sp>
      <p:sp>
        <p:nvSpPr>
          <p:cNvPr id="2" name="Date Placeholder 1"/>
          <p:cNvSpPr>
            <a:spLocks noGrp="1"/>
          </p:cNvSpPr>
          <p:nvPr>
            <p:ph type="dt" sz="half" idx="10"/>
          </p:nvPr>
        </p:nvSpPr>
        <p:spPr/>
        <p:txBody>
          <a:bodyPr/>
          <a:lstStyle/>
          <a:p>
            <a:fld id="{C209081C-23CF-4B00-8DA6-8149A2C6CD78}"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smtClean="0"/>
              <a:t>Mission 100: A 100% Tobacco-Free Alaska</a:t>
            </a:r>
            <a:endParaRPr lang="en-US"/>
          </a:p>
        </p:txBody>
      </p:sp>
      <p:sp>
        <p:nvSpPr>
          <p:cNvPr id="4" name="Slide Number Placeholder 3"/>
          <p:cNvSpPr>
            <a:spLocks noGrp="1"/>
          </p:cNvSpPr>
          <p:nvPr>
            <p:ph type="sldNum" sz="quarter" idx="12"/>
          </p:nvPr>
        </p:nvSpPr>
        <p:spPr/>
        <p:txBody>
          <a:bodyPr/>
          <a:lstStyle/>
          <a:p>
            <a:fld id="{9AC62F60-48D9-F548-B227-F90C9CBE6D5D}" type="slidenum">
              <a:rPr lang="en-US" smtClean="0"/>
              <a:t>20</a:t>
            </a:fld>
            <a:endParaRPr lang="en-US"/>
          </a:p>
        </p:txBody>
      </p:sp>
    </p:spTree>
    <p:extLst>
      <p:ext uri="{BB962C8B-B14F-4D97-AF65-F5344CB8AC3E}">
        <p14:creationId xmlns:p14="http://schemas.microsoft.com/office/powerpoint/2010/main" val="3233367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46417"/>
            <a:ext cx="7772400" cy="2126416"/>
          </a:xfrm>
        </p:spPr>
        <p:txBody>
          <a:bodyPr>
            <a:noAutofit/>
          </a:bodyPr>
          <a:lstStyle/>
          <a:p>
            <a:r>
              <a:rPr lang="en-US" sz="3600" dirty="0" smtClean="0"/>
              <a:t>Best Practices</a:t>
            </a:r>
            <a:br>
              <a:rPr lang="en-US" sz="3600" dirty="0" smtClean="0"/>
            </a:br>
            <a:r>
              <a:rPr lang="en-US" sz="3600" dirty="0" smtClean="0"/>
              <a:t>for Treating Tobacco Dependence in Behavioral Health Settings</a:t>
            </a:r>
            <a:r>
              <a:rPr lang="en-US" sz="3600" dirty="0"/>
              <a:t/>
            </a:r>
            <a:br>
              <a:rPr lang="en-US" sz="3600" dirty="0"/>
            </a:br>
            <a:endParaRPr lang="en-US" sz="3600" dirty="0"/>
          </a:p>
        </p:txBody>
      </p:sp>
    </p:spTree>
    <p:extLst>
      <p:ext uri="{BB962C8B-B14F-4D97-AF65-F5344CB8AC3E}">
        <p14:creationId xmlns:p14="http://schemas.microsoft.com/office/powerpoint/2010/main" val="869012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5"/>
          <p:cNvSpPr>
            <a:spLocks noChangeArrowheads="1"/>
          </p:cNvSpPr>
          <p:nvPr/>
        </p:nvSpPr>
        <p:spPr bwMode="auto">
          <a:xfrm>
            <a:off x="990600" y="15367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4000" b="1" dirty="0">
                <a:latin typeface="+mj-lt"/>
                <a:ea typeface="+mj-ea"/>
                <a:cs typeface="+mj-cs"/>
              </a:rPr>
              <a:t>Assessment, </a:t>
            </a:r>
          </a:p>
          <a:p>
            <a:pPr algn="ctr" eaLnBrk="1" hangingPunct="1"/>
            <a:r>
              <a:rPr lang="en-US" altLang="en-US" sz="4000" b="1" dirty="0">
                <a:latin typeface="+mj-lt"/>
                <a:ea typeface="+mj-ea"/>
                <a:cs typeface="+mj-cs"/>
              </a:rPr>
              <a:t>Treatment Planning, and Continuity of Care</a:t>
            </a:r>
          </a:p>
        </p:txBody>
      </p:sp>
      <p:sp>
        <p:nvSpPr>
          <p:cNvPr id="2" name="Date Placeholder 1"/>
          <p:cNvSpPr>
            <a:spLocks noGrp="1"/>
          </p:cNvSpPr>
          <p:nvPr>
            <p:ph type="dt" sz="half" idx="10"/>
          </p:nvPr>
        </p:nvSpPr>
        <p:spPr/>
        <p:txBody>
          <a:bodyPr/>
          <a:lstStyle/>
          <a:p>
            <a:fld id="{7031341F-417D-446E-AF0D-556B05119194}"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smtClean="0"/>
              <a:t>Mission 100: A 100% Tobacco-Free Alaska</a:t>
            </a:r>
            <a:endParaRPr lang="en-US"/>
          </a:p>
        </p:txBody>
      </p:sp>
      <p:sp>
        <p:nvSpPr>
          <p:cNvPr id="4" name="Slide Number Placeholder 3"/>
          <p:cNvSpPr>
            <a:spLocks noGrp="1"/>
          </p:cNvSpPr>
          <p:nvPr>
            <p:ph type="sldNum" sz="quarter" idx="12"/>
          </p:nvPr>
        </p:nvSpPr>
        <p:spPr/>
        <p:txBody>
          <a:bodyPr/>
          <a:lstStyle/>
          <a:p>
            <a:fld id="{9AC62F60-48D9-F548-B227-F90C9CBE6D5D}" type="slidenum">
              <a:rPr lang="en-US" smtClean="0"/>
              <a:t>22</a:t>
            </a:fld>
            <a:endParaRPr lang="en-US" dirty="0"/>
          </a:p>
        </p:txBody>
      </p:sp>
    </p:spTree>
    <p:extLst>
      <p:ext uri="{BB962C8B-B14F-4D97-AF65-F5344CB8AC3E}">
        <p14:creationId xmlns:p14="http://schemas.microsoft.com/office/powerpoint/2010/main" val="1644936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ChangeArrowheads="1"/>
          </p:cNvSpPr>
          <p:nvPr/>
        </p:nvSpPr>
        <p:spPr bwMode="auto">
          <a:xfrm>
            <a:off x="685800" y="1719944"/>
            <a:ext cx="7772400" cy="451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buFont typeface="Arial" panose="020B0604020202020204" pitchFamily="34" charset="0"/>
              <a:buChar char="•"/>
            </a:pPr>
            <a:r>
              <a:rPr lang="en-US" altLang="en-US" sz="2800" dirty="0">
                <a:latin typeface="+mn-lt"/>
              </a:rPr>
              <a:t>Assess tobacco as part of normal assessment </a:t>
            </a:r>
            <a:r>
              <a:rPr lang="en-US" altLang="en-US" sz="2800" dirty="0" smtClean="0">
                <a:latin typeface="+mn-lt"/>
              </a:rPr>
              <a:t>and </a:t>
            </a:r>
            <a:r>
              <a:rPr lang="en-US" altLang="en-US" sz="2800" dirty="0">
                <a:latin typeface="+mn-lt"/>
              </a:rPr>
              <a:t>screening procedures</a:t>
            </a:r>
          </a:p>
          <a:p>
            <a:pPr marL="457200" indent="-457200">
              <a:buFont typeface="Arial" panose="020B0604020202020204" pitchFamily="34" charset="0"/>
              <a:buChar char="•"/>
            </a:pPr>
            <a:r>
              <a:rPr lang="en-US" altLang="en-US" sz="2800" dirty="0">
                <a:latin typeface="+mn-lt"/>
              </a:rPr>
              <a:t>Add tobacco to treatment plan with goals and objectives specific to tobacco</a:t>
            </a:r>
          </a:p>
          <a:p>
            <a:pPr marL="457200" indent="-457200">
              <a:buFont typeface="Arial" panose="020B0604020202020204" pitchFamily="34" charset="0"/>
              <a:buChar char="•"/>
            </a:pPr>
            <a:r>
              <a:rPr lang="en-US" altLang="en-US" sz="2800" dirty="0">
                <a:latin typeface="+mn-lt"/>
              </a:rPr>
              <a:t>Provide educational materials related to tobacco </a:t>
            </a:r>
          </a:p>
          <a:p>
            <a:pPr marL="457200" indent="-457200">
              <a:buFont typeface="Arial" panose="020B0604020202020204" pitchFamily="34" charset="0"/>
              <a:buChar char="•"/>
            </a:pPr>
            <a:r>
              <a:rPr lang="en-US" altLang="en-US" sz="2800" dirty="0">
                <a:latin typeface="+mn-lt"/>
              </a:rPr>
              <a:t>Address tobacco use in individual and group sessions</a:t>
            </a:r>
          </a:p>
        </p:txBody>
      </p:sp>
      <p:sp>
        <p:nvSpPr>
          <p:cNvPr id="138242" name="Text Box 6"/>
          <p:cNvSpPr txBox="1">
            <a:spLocks noChangeArrowheads="1"/>
          </p:cNvSpPr>
          <p:nvPr/>
        </p:nvSpPr>
        <p:spPr bwMode="auto">
          <a:xfrm>
            <a:off x="342900" y="522288"/>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3200" b="1" dirty="0">
                <a:latin typeface="+mj-lt"/>
                <a:ea typeface="+mj-ea"/>
                <a:cs typeface="+mj-cs"/>
              </a:rPr>
              <a:t>Integration into Standard Practice</a:t>
            </a:r>
          </a:p>
        </p:txBody>
      </p:sp>
      <p:sp>
        <p:nvSpPr>
          <p:cNvPr id="2" name="Date Placeholder 1"/>
          <p:cNvSpPr>
            <a:spLocks noGrp="1"/>
          </p:cNvSpPr>
          <p:nvPr>
            <p:ph type="dt" sz="half" idx="10"/>
          </p:nvPr>
        </p:nvSpPr>
        <p:spPr/>
        <p:txBody>
          <a:bodyPr/>
          <a:lstStyle/>
          <a:p>
            <a:fld id="{7C2AC72B-7905-4AD8-B9D3-F4FA9A587251}"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dirty="0" smtClean="0"/>
              <a:t>Mission 100: A 100% Tobacco-Free Alaska</a:t>
            </a:r>
            <a:endParaRPr lang="en-US" dirty="0"/>
          </a:p>
        </p:txBody>
      </p:sp>
      <p:sp>
        <p:nvSpPr>
          <p:cNvPr id="4" name="Slide Number Placeholder 3"/>
          <p:cNvSpPr>
            <a:spLocks noGrp="1"/>
          </p:cNvSpPr>
          <p:nvPr>
            <p:ph type="sldNum" sz="quarter" idx="12"/>
          </p:nvPr>
        </p:nvSpPr>
        <p:spPr/>
        <p:txBody>
          <a:bodyPr/>
          <a:lstStyle/>
          <a:p>
            <a:fld id="{9AC62F60-48D9-F548-B227-F90C9CBE6D5D}" type="slidenum">
              <a:rPr lang="en-US" smtClean="0"/>
              <a:t>23</a:t>
            </a:fld>
            <a:endParaRPr lang="en-US"/>
          </a:p>
        </p:txBody>
      </p:sp>
    </p:spTree>
    <p:extLst>
      <p:ext uri="{BB962C8B-B14F-4D97-AF65-F5344CB8AC3E}">
        <p14:creationId xmlns:p14="http://schemas.microsoft.com/office/powerpoint/2010/main" val="437557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5"/>
          <p:cNvSpPr>
            <a:spLocks noChangeArrowheads="1"/>
          </p:cNvSpPr>
          <p:nvPr/>
        </p:nvSpPr>
        <p:spPr bwMode="auto">
          <a:xfrm>
            <a:off x="559558" y="368490"/>
            <a:ext cx="8051042" cy="107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600" b="1" dirty="0">
                <a:latin typeface="+mj-lt"/>
                <a:ea typeface="+mj-ea"/>
                <a:cs typeface="+mj-cs"/>
              </a:rPr>
              <a:t>Assessment and the 5A</a:t>
            </a:r>
            <a:r>
              <a:rPr lang="ja-JP" altLang="en-US" sz="3600" b="1" dirty="0">
                <a:latin typeface="+mj-lt"/>
                <a:ea typeface="+mj-ea"/>
                <a:cs typeface="+mj-cs"/>
              </a:rPr>
              <a:t>’</a:t>
            </a:r>
            <a:r>
              <a:rPr lang="en-US" altLang="ja-JP" sz="3600" b="1" dirty="0">
                <a:latin typeface="+mj-lt"/>
                <a:ea typeface="+mj-ea"/>
                <a:cs typeface="+mj-cs"/>
              </a:rPr>
              <a:t>s</a:t>
            </a:r>
            <a:endParaRPr lang="en-US" altLang="en-US" sz="3600" b="1" dirty="0">
              <a:latin typeface="+mj-lt"/>
              <a:ea typeface="+mj-ea"/>
              <a:cs typeface="+mj-cs"/>
            </a:endParaRPr>
          </a:p>
        </p:txBody>
      </p:sp>
      <p:grpSp>
        <p:nvGrpSpPr>
          <p:cNvPr id="4" name="Group 3"/>
          <p:cNvGrpSpPr/>
          <p:nvPr/>
        </p:nvGrpSpPr>
        <p:grpSpPr>
          <a:xfrm>
            <a:off x="873457" y="1827251"/>
            <a:ext cx="7383439" cy="3842676"/>
            <a:chOff x="873457" y="1594031"/>
            <a:chExt cx="7383439" cy="3842676"/>
          </a:xfrm>
        </p:grpSpPr>
        <p:sp>
          <p:nvSpPr>
            <p:cNvPr id="3" name="TextBox 2"/>
            <p:cNvSpPr txBox="1"/>
            <p:nvPr/>
          </p:nvSpPr>
          <p:spPr>
            <a:xfrm>
              <a:off x="873457" y="1594031"/>
              <a:ext cx="2320119" cy="46166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2400" b="1" dirty="0" smtClean="0"/>
                <a:t>ASK</a:t>
              </a:r>
              <a:endParaRPr lang="en-US" b="1" dirty="0"/>
            </a:p>
          </p:txBody>
        </p:sp>
        <p:sp>
          <p:nvSpPr>
            <p:cNvPr id="6" name="TextBox 5"/>
            <p:cNvSpPr txBox="1"/>
            <p:nvPr/>
          </p:nvSpPr>
          <p:spPr>
            <a:xfrm>
              <a:off x="873457" y="2442865"/>
              <a:ext cx="2320119" cy="46166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2400" b="1" dirty="0" smtClean="0"/>
                <a:t>ADVISE</a:t>
              </a:r>
              <a:endParaRPr lang="en-US" b="1" dirty="0"/>
            </a:p>
          </p:txBody>
        </p:sp>
        <p:sp>
          <p:nvSpPr>
            <p:cNvPr id="7" name="TextBox 6"/>
            <p:cNvSpPr txBox="1"/>
            <p:nvPr/>
          </p:nvSpPr>
          <p:spPr>
            <a:xfrm>
              <a:off x="873457" y="3286924"/>
              <a:ext cx="2320119" cy="46166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2400" b="1" dirty="0" smtClean="0"/>
                <a:t>ASSESS</a:t>
              </a:r>
              <a:endParaRPr lang="en-US" b="1" dirty="0"/>
            </a:p>
          </p:txBody>
        </p:sp>
        <p:sp>
          <p:nvSpPr>
            <p:cNvPr id="8" name="TextBox 7"/>
            <p:cNvSpPr txBox="1"/>
            <p:nvPr/>
          </p:nvSpPr>
          <p:spPr>
            <a:xfrm>
              <a:off x="873457" y="4130983"/>
              <a:ext cx="2320119" cy="46166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2400" b="1" dirty="0" smtClean="0"/>
                <a:t>ASSIST</a:t>
              </a:r>
              <a:endParaRPr lang="en-US" b="1" dirty="0"/>
            </a:p>
          </p:txBody>
        </p:sp>
        <p:sp>
          <p:nvSpPr>
            <p:cNvPr id="9" name="TextBox 8"/>
            <p:cNvSpPr txBox="1"/>
            <p:nvPr/>
          </p:nvSpPr>
          <p:spPr>
            <a:xfrm>
              <a:off x="873457" y="4975042"/>
              <a:ext cx="2320119" cy="46166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sz="2400" b="1" dirty="0" smtClean="0"/>
                <a:t>ARRANGE</a:t>
              </a:r>
              <a:endParaRPr lang="en-US" b="1" dirty="0"/>
            </a:p>
          </p:txBody>
        </p:sp>
        <p:sp>
          <p:nvSpPr>
            <p:cNvPr id="10" name="TextBox 9"/>
            <p:cNvSpPr txBox="1"/>
            <p:nvPr/>
          </p:nvSpPr>
          <p:spPr>
            <a:xfrm>
              <a:off x="4205786" y="1594031"/>
              <a:ext cx="4051110" cy="40011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a</a:t>
              </a:r>
              <a:r>
                <a:rPr lang="en-US" sz="2000" dirty="0" smtClean="0"/>
                <a:t>bout tobacco USE</a:t>
              </a:r>
              <a:endParaRPr lang="en-US" sz="1600" dirty="0"/>
            </a:p>
          </p:txBody>
        </p:sp>
        <p:sp>
          <p:nvSpPr>
            <p:cNvPr id="11" name="TextBox 10"/>
            <p:cNvSpPr txBox="1"/>
            <p:nvPr/>
          </p:nvSpPr>
          <p:spPr>
            <a:xfrm>
              <a:off x="4205786" y="2442865"/>
              <a:ext cx="4051110" cy="40011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t</a:t>
              </a:r>
              <a:r>
                <a:rPr lang="en-US" sz="2000" dirty="0" smtClean="0"/>
                <a:t>obacco users to QUIT</a:t>
              </a:r>
              <a:endParaRPr lang="en-US" sz="1600" dirty="0"/>
            </a:p>
          </p:txBody>
        </p:sp>
        <p:sp>
          <p:nvSpPr>
            <p:cNvPr id="12" name="TextBox 11"/>
            <p:cNvSpPr txBox="1"/>
            <p:nvPr/>
          </p:nvSpPr>
          <p:spPr>
            <a:xfrm>
              <a:off x="4205786" y="3286924"/>
              <a:ext cx="4051110" cy="40011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smtClean="0"/>
                <a:t>READINESS to quit</a:t>
              </a:r>
              <a:endParaRPr lang="en-US" sz="1600" dirty="0"/>
            </a:p>
          </p:txBody>
        </p:sp>
        <p:sp>
          <p:nvSpPr>
            <p:cNvPr id="13" name="TextBox 12"/>
            <p:cNvSpPr txBox="1"/>
            <p:nvPr/>
          </p:nvSpPr>
          <p:spPr>
            <a:xfrm>
              <a:off x="4205786" y="4130983"/>
              <a:ext cx="4051110" cy="40011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smtClean="0"/>
                <a:t>with the QUIT ATTEMPT</a:t>
              </a:r>
              <a:endParaRPr lang="en-US" sz="1600" dirty="0"/>
            </a:p>
          </p:txBody>
        </p:sp>
        <p:sp>
          <p:nvSpPr>
            <p:cNvPr id="14" name="TextBox 13"/>
            <p:cNvSpPr txBox="1"/>
            <p:nvPr/>
          </p:nvSpPr>
          <p:spPr>
            <a:xfrm>
              <a:off x="4205786" y="4975042"/>
              <a:ext cx="4051110" cy="40011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smtClean="0"/>
                <a:t>FOLLOW-UP care</a:t>
              </a:r>
              <a:endParaRPr lang="en-US" sz="1600" dirty="0"/>
            </a:p>
          </p:txBody>
        </p:sp>
        <p:sp>
          <p:nvSpPr>
            <p:cNvPr id="15" name="Down Arrow 14"/>
            <p:cNvSpPr/>
            <p:nvPr/>
          </p:nvSpPr>
          <p:spPr>
            <a:xfrm rot="16200000">
              <a:off x="3591071" y="1366481"/>
              <a:ext cx="163772" cy="89734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Down Arrow 15"/>
            <p:cNvSpPr/>
            <p:nvPr/>
          </p:nvSpPr>
          <p:spPr>
            <a:xfrm rot="16200000">
              <a:off x="3591072" y="2225026"/>
              <a:ext cx="163772" cy="89734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Down Arrow 16"/>
            <p:cNvSpPr/>
            <p:nvPr/>
          </p:nvSpPr>
          <p:spPr>
            <a:xfrm rot="16200000">
              <a:off x="3591073" y="3083570"/>
              <a:ext cx="163772" cy="89734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Down Arrow 17"/>
            <p:cNvSpPr/>
            <p:nvPr/>
          </p:nvSpPr>
          <p:spPr>
            <a:xfrm rot="16200000">
              <a:off x="3591070" y="3942113"/>
              <a:ext cx="163772" cy="89734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Down Arrow 18"/>
            <p:cNvSpPr/>
            <p:nvPr/>
          </p:nvSpPr>
          <p:spPr>
            <a:xfrm rot="16200000">
              <a:off x="3592780" y="4757203"/>
              <a:ext cx="163772" cy="89734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fld id="{24E3ED1A-19F8-4380-A5E7-75AA4837C684}" type="datetime4">
              <a:rPr lang="en-US" smtClean="0"/>
              <a:t>April 21, 2016</a:t>
            </a:fld>
            <a:endParaRPr lang="en-US"/>
          </a:p>
        </p:txBody>
      </p:sp>
      <p:sp>
        <p:nvSpPr>
          <p:cNvPr id="5" name="Footer Placeholder 4"/>
          <p:cNvSpPr>
            <a:spLocks noGrp="1"/>
          </p:cNvSpPr>
          <p:nvPr>
            <p:ph type="ftr" sz="quarter" idx="11"/>
          </p:nvPr>
        </p:nvSpPr>
        <p:spPr>
          <a:xfrm>
            <a:off x="2590801" y="6091051"/>
            <a:ext cx="3870384" cy="365125"/>
          </a:xfrm>
        </p:spPr>
        <p:txBody>
          <a:bodyPr/>
          <a:lstStyle/>
          <a:p>
            <a:r>
              <a:rPr lang="en-US" b="1" dirty="0" smtClean="0"/>
              <a:t>Mission 100: A 100% Tobacco-Free Alaska</a:t>
            </a:r>
            <a:endParaRPr lang="en-US" b="1" dirty="0"/>
          </a:p>
        </p:txBody>
      </p:sp>
      <p:sp>
        <p:nvSpPr>
          <p:cNvPr id="20" name="Slide Number Placeholder 19"/>
          <p:cNvSpPr>
            <a:spLocks noGrp="1"/>
          </p:cNvSpPr>
          <p:nvPr>
            <p:ph type="sldNum" sz="quarter" idx="12"/>
          </p:nvPr>
        </p:nvSpPr>
        <p:spPr/>
        <p:txBody>
          <a:bodyPr/>
          <a:lstStyle/>
          <a:p>
            <a:fld id="{9AC62F60-48D9-F548-B227-F90C9CBE6D5D}" type="slidenum">
              <a:rPr lang="en-US" smtClean="0"/>
              <a:t>24</a:t>
            </a:fld>
            <a:endParaRPr lang="en-US"/>
          </a:p>
        </p:txBody>
      </p:sp>
    </p:spTree>
    <p:extLst>
      <p:ext uri="{BB962C8B-B14F-4D97-AF65-F5344CB8AC3E}">
        <p14:creationId xmlns:p14="http://schemas.microsoft.com/office/powerpoint/2010/main" val="1609117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6"/>
          <p:cNvSpPr>
            <a:spLocks noChangeArrowheads="1"/>
          </p:cNvSpPr>
          <p:nvPr/>
        </p:nvSpPr>
        <p:spPr bwMode="auto">
          <a:xfrm>
            <a:off x="685800" y="20574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0050" indent="-4000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40000"/>
              </a:spcBef>
              <a:spcAft>
                <a:spcPct val="40000"/>
              </a:spcAft>
              <a:buFontTx/>
              <a:buChar char="•"/>
            </a:pPr>
            <a:endParaRPr lang="en-US" altLang="en-US">
              <a:solidFill>
                <a:srgbClr val="000000"/>
              </a:solidFill>
            </a:endParaRPr>
          </a:p>
        </p:txBody>
      </p:sp>
      <p:sp>
        <p:nvSpPr>
          <p:cNvPr id="145410" name="Rectangle 7"/>
          <p:cNvSpPr>
            <a:spLocks noChangeArrowheads="1"/>
          </p:cNvSpPr>
          <p:nvPr/>
        </p:nvSpPr>
        <p:spPr bwMode="auto">
          <a:xfrm>
            <a:off x="609600" y="427038"/>
            <a:ext cx="8229600" cy="10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600" b="1" dirty="0">
                <a:latin typeface="+mj-lt"/>
                <a:ea typeface="+mj-ea"/>
                <a:cs typeface="+mj-cs"/>
              </a:rPr>
              <a:t>2 A</a:t>
            </a:r>
            <a:r>
              <a:rPr lang="ja-JP" altLang="en-US" sz="3600" b="1" dirty="0">
                <a:latin typeface="+mj-lt"/>
                <a:ea typeface="+mj-ea"/>
                <a:cs typeface="+mj-cs"/>
              </a:rPr>
              <a:t>’</a:t>
            </a:r>
            <a:r>
              <a:rPr lang="en-US" altLang="ja-JP" sz="3600" b="1" dirty="0">
                <a:latin typeface="+mj-lt"/>
                <a:ea typeface="+mj-ea"/>
                <a:cs typeface="+mj-cs"/>
              </a:rPr>
              <a:t>s and R Model</a:t>
            </a:r>
            <a:endParaRPr lang="en-US" altLang="en-US" sz="3600" b="1" dirty="0">
              <a:latin typeface="+mj-lt"/>
              <a:ea typeface="+mj-ea"/>
              <a:cs typeface="+mj-cs"/>
            </a:endParaRPr>
          </a:p>
        </p:txBody>
      </p:sp>
      <p:sp>
        <p:nvSpPr>
          <p:cNvPr id="145411" name="Rectangle 8"/>
          <p:cNvSpPr>
            <a:spLocks noChangeArrowheads="1"/>
          </p:cNvSpPr>
          <p:nvPr/>
        </p:nvSpPr>
        <p:spPr bwMode="auto">
          <a:xfrm>
            <a:off x="685800" y="162321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lnSpc>
                <a:spcPct val="90000"/>
              </a:lnSpc>
              <a:spcBef>
                <a:spcPct val="20000"/>
              </a:spcBef>
              <a:buFont typeface="Arial" panose="020B0604020202020204" pitchFamily="34" charset="0"/>
              <a:buChar char="•"/>
            </a:pPr>
            <a:r>
              <a:rPr lang="en-US" altLang="en-US" sz="2800" b="1" dirty="0">
                <a:latin typeface="+mn-lt"/>
                <a:ea typeface="+mn-ea"/>
              </a:rPr>
              <a:t>ASK: </a:t>
            </a:r>
            <a:r>
              <a:rPr lang="en-US" altLang="en-US" sz="2800" dirty="0">
                <a:latin typeface="+mn-lt"/>
                <a:ea typeface="+mn-ea"/>
              </a:rPr>
              <a:t>Determine tobacco use status </a:t>
            </a:r>
          </a:p>
          <a:p>
            <a:pPr marL="457200" indent="-457200" eaLnBrk="1" hangingPunct="1">
              <a:lnSpc>
                <a:spcPct val="90000"/>
              </a:lnSpc>
              <a:spcBef>
                <a:spcPct val="20000"/>
              </a:spcBef>
              <a:buFont typeface="Arial" panose="020B0604020202020204" pitchFamily="34" charset="0"/>
              <a:buChar char="•"/>
            </a:pPr>
            <a:r>
              <a:rPr lang="en-US" altLang="en-US" sz="2800" b="1" dirty="0" smtClean="0">
                <a:latin typeface="+mn-lt"/>
                <a:ea typeface="+mn-ea"/>
              </a:rPr>
              <a:t>ADVISE:</a:t>
            </a:r>
            <a:r>
              <a:rPr lang="en-US" altLang="en-US" sz="2800" dirty="0" smtClean="0">
                <a:latin typeface="+mn-lt"/>
                <a:ea typeface="+mn-ea"/>
              </a:rPr>
              <a:t> </a:t>
            </a:r>
            <a:r>
              <a:rPr lang="ja-JP" altLang="en-US" sz="2800" dirty="0">
                <a:latin typeface="+mn-lt"/>
                <a:ea typeface="+mn-ea"/>
              </a:rPr>
              <a:t>“</a:t>
            </a:r>
            <a:r>
              <a:rPr lang="en-US" altLang="ja-JP" sz="2800" dirty="0">
                <a:latin typeface="+mn-lt"/>
                <a:ea typeface="+mn-ea"/>
              </a:rPr>
              <a:t>Quitting is very important to improving your health. I can refer you to people who can help you</a:t>
            </a:r>
            <a:r>
              <a:rPr lang="ja-JP" altLang="en-US" sz="2800" dirty="0">
                <a:latin typeface="+mn-lt"/>
                <a:ea typeface="+mn-ea"/>
              </a:rPr>
              <a:t>”</a:t>
            </a:r>
            <a:endParaRPr lang="en-US" altLang="ja-JP" sz="2800" dirty="0">
              <a:latin typeface="+mn-lt"/>
              <a:ea typeface="+mn-ea"/>
            </a:endParaRPr>
          </a:p>
          <a:p>
            <a:pPr marL="457200" indent="-457200" eaLnBrk="1" hangingPunct="1">
              <a:lnSpc>
                <a:spcPct val="90000"/>
              </a:lnSpc>
              <a:spcBef>
                <a:spcPct val="20000"/>
              </a:spcBef>
              <a:buFont typeface="Arial" panose="020B0604020202020204" pitchFamily="34" charset="0"/>
              <a:buChar char="•"/>
            </a:pPr>
            <a:r>
              <a:rPr lang="en-US" altLang="en-US" sz="2800" b="1" dirty="0" smtClean="0">
                <a:latin typeface="+mn-lt"/>
                <a:ea typeface="+mn-ea"/>
              </a:rPr>
              <a:t>REFER:</a:t>
            </a:r>
            <a:endParaRPr lang="en-US" altLang="en-US" sz="2800" b="1" dirty="0">
              <a:latin typeface="+mn-lt"/>
              <a:ea typeface="+mn-ea"/>
            </a:endParaRPr>
          </a:p>
          <a:p>
            <a:pPr lvl="1" eaLnBrk="1" hangingPunct="1">
              <a:lnSpc>
                <a:spcPct val="90000"/>
              </a:lnSpc>
              <a:spcBef>
                <a:spcPct val="20000"/>
              </a:spcBef>
              <a:buFontTx/>
              <a:buChar char="–"/>
            </a:pPr>
            <a:r>
              <a:rPr lang="en-US" altLang="en-US" sz="2800" dirty="0">
                <a:latin typeface="+mn-lt"/>
                <a:ea typeface="+mn-ea"/>
              </a:rPr>
              <a:t>To </a:t>
            </a:r>
            <a:r>
              <a:rPr lang="en-US" altLang="en-US" sz="2800" dirty="0" smtClean="0">
                <a:latin typeface="+mn-lt"/>
                <a:ea typeface="+mn-ea"/>
              </a:rPr>
              <a:t>the Alaska Quit Line </a:t>
            </a:r>
            <a:r>
              <a:rPr lang="en-US" altLang="en-US" sz="2800" dirty="0">
                <a:latin typeface="+mn-lt"/>
                <a:ea typeface="+mn-ea"/>
              </a:rPr>
              <a:t>(</a:t>
            </a:r>
            <a:r>
              <a:rPr lang="en-US" altLang="en-US" sz="2800" dirty="0" smtClean="0">
                <a:latin typeface="+mn-lt"/>
                <a:ea typeface="+mn-ea"/>
              </a:rPr>
              <a:t>1-800-QUIT-NOW)</a:t>
            </a:r>
            <a:endParaRPr lang="en-US" altLang="en-US" sz="2800" dirty="0">
              <a:latin typeface="+mn-lt"/>
              <a:ea typeface="+mn-ea"/>
            </a:endParaRPr>
          </a:p>
          <a:p>
            <a:pPr lvl="1" eaLnBrk="1" hangingPunct="1">
              <a:lnSpc>
                <a:spcPct val="90000"/>
              </a:lnSpc>
              <a:spcBef>
                <a:spcPct val="20000"/>
              </a:spcBef>
              <a:buFontTx/>
              <a:buChar char="–"/>
            </a:pPr>
            <a:r>
              <a:rPr lang="en-US" altLang="en-US" sz="2800" dirty="0">
                <a:latin typeface="+mn-lt"/>
                <a:ea typeface="+mn-ea"/>
              </a:rPr>
              <a:t>To Cessation and/or Wellness Group</a:t>
            </a:r>
          </a:p>
          <a:p>
            <a:pPr lvl="1" eaLnBrk="1" hangingPunct="1">
              <a:lnSpc>
                <a:spcPct val="90000"/>
              </a:lnSpc>
              <a:spcBef>
                <a:spcPct val="20000"/>
              </a:spcBef>
              <a:buFontTx/>
              <a:buChar char="–"/>
            </a:pPr>
            <a:r>
              <a:rPr lang="en-US" altLang="en-US" sz="2800" dirty="0">
                <a:latin typeface="+mn-lt"/>
                <a:ea typeface="+mn-ea"/>
              </a:rPr>
              <a:t>To Peer Support Group</a:t>
            </a:r>
          </a:p>
          <a:p>
            <a:pPr eaLnBrk="1" hangingPunct="1">
              <a:lnSpc>
                <a:spcPct val="90000"/>
              </a:lnSpc>
              <a:spcBef>
                <a:spcPct val="20000"/>
              </a:spcBef>
              <a:buFontTx/>
              <a:buChar char="•"/>
            </a:pPr>
            <a:endParaRPr lang="en-US" altLang="en-US" sz="3200" dirty="0">
              <a:solidFill>
                <a:srgbClr val="CC6600"/>
              </a:solidFill>
            </a:endParaRPr>
          </a:p>
        </p:txBody>
      </p:sp>
      <p:sp>
        <p:nvSpPr>
          <p:cNvPr id="2" name="Date Placeholder 1"/>
          <p:cNvSpPr>
            <a:spLocks noGrp="1"/>
          </p:cNvSpPr>
          <p:nvPr>
            <p:ph type="dt" sz="half" idx="10"/>
          </p:nvPr>
        </p:nvSpPr>
        <p:spPr/>
        <p:txBody>
          <a:bodyPr/>
          <a:lstStyle/>
          <a:p>
            <a:fld id="{C387D346-5C44-42E0-8D33-5C1525D3D0E1}" type="datetime4">
              <a:rPr lang="en-US" smtClean="0"/>
              <a:t>April 21, 2016</a:t>
            </a:fld>
            <a:endParaRPr lang="en-US"/>
          </a:p>
        </p:txBody>
      </p:sp>
      <p:sp>
        <p:nvSpPr>
          <p:cNvPr id="3" name="Footer Placeholder 2"/>
          <p:cNvSpPr>
            <a:spLocks noGrp="1"/>
          </p:cNvSpPr>
          <p:nvPr>
            <p:ph type="ftr" sz="quarter" idx="11"/>
          </p:nvPr>
        </p:nvSpPr>
        <p:spPr>
          <a:xfrm>
            <a:off x="2857500" y="6091051"/>
            <a:ext cx="3595058" cy="365125"/>
          </a:xfrm>
        </p:spPr>
        <p:txBody>
          <a:bodyPr/>
          <a:lstStyle/>
          <a:p>
            <a:r>
              <a:rPr lang="en-US" b="1" dirty="0" smtClean="0"/>
              <a:t>Mission 100: A 100% Tobacco-Free Alaska</a:t>
            </a:r>
            <a:endParaRPr lang="en-US" b="1" dirty="0"/>
          </a:p>
        </p:txBody>
      </p:sp>
      <p:sp>
        <p:nvSpPr>
          <p:cNvPr id="4" name="Slide Number Placeholder 3"/>
          <p:cNvSpPr>
            <a:spLocks noGrp="1"/>
          </p:cNvSpPr>
          <p:nvPr>
            <p:ph type="sldNum" sz="quarter" idx="12"/>
          </p:nvPr>
        </p:nvSpPr>
        <p:spPr/>
        <p:txBody>
          <a:bodyPr/>
          <a:lstStyle/>
          <a:p>
            <a:fld id="{9AC62F60-48D9-F548-B227-F90C9CBE6D5D}" type="slidenum">
              <a:rPr lang="en-US" smtClean="0"/>
              <a:t>25</a:t>
            </a:fld>
            <a:endParaRPr lang="en-US"/>
          </a:p>
        </p:txBody>
      </p:sp>
    </p:spTree>
    <p:extLst>
      <p:ext uri="{BB962C8B-B14F-4D97-AF65-F5344CB8AC3E}">
        <p14:creationId xmlns:p14="http://schemas.microsoft.com/office/powerpoint/2010/main" val="2932833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w Chart of AKEELA's assessment protocols.&#10;Patien&gt;Akeela Assessment (Utilize Fagerstrom Nicotine Tolerance Questionnaire) Refer for Alaska's Tobacco Quit Line if indicated. Responsibility place on patien to adhere. &gt; PLACEMENT IN AKEELA TOBACCO FREE PROGRAM: Clinician&gt; Ask about tobacco use&gt; Never Smoked: Candidate for 2nd hand smoke education; Former Smoker: Candidate for tobacco use relapse prevention; Current Smoker: Advise to quit, Assess Willingness to quit&gt;No: Provide motivationto quit utilizing the &quot;5Rs&quot; Relevance/Risk/Reward/Roadblocks/Repitition. Yes: Counselor&gt;Assist with brief intervention&gt;Support quit effort, or Arrange for intensive intervention/NTR/Quit Line. &gt; CONTINUE SUPPOR IN AFTERCARE. (THis overview occurs within a timeline of 16 hours of placement). " title="Slide 26, Figure 1."/>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t="2982"/>
          <a:stretch/>
        </p:blipFill>
        <p:spPr bwMode="auto">
          <a:xfrm>
            <a:off x="2796989" y="284360"/>
            <a:ext cx="5424094" cy="635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6CE4B65F-00FC-475A-A93B-0226E7447086}" type="datetime4">
              <a:rPr lang="en-US" smtClean="0"/>
              <a:t>April 21, 2016</a:t>
            </a:fld>
            <a:endParaRPr lang="en-US"/>
          </a:p>
        </p:txBody>
      </p:sp>
      <p:sp>
        <p:nvSpPr>
          <p:cNvPr id="4" name="Slide Number Placeholder 3"/>
          <p:cNvSpPr>
            <a:spLocks noGrp="1"/>
          </p:cNvSpPr>
          <p:nvPr>
            <p:ph type="sldNum" sz="quarter" idx="12"/>
          </p:nvPr>
        </p:nvSpPr>
        <p:spPr/>
        <p:txBody>
          <a:bodyPr/>
          <a:lstStyle/>
          <a:p>
            <a:fld id="{9AC62F60-48D9-F548-B227-F90C9CBE6D5D}" type="slidenum">
              <a:rPr lang="en-US" smtClean="0"/>
              <a:t>26</a:t>
            </a:fld>
            <a:endParaRPr lang="en-US"/>
          </a:p>
        </p:txBody>
      </p:sp>
      <p:sp>
        <p:nvSpPr>
          <p:cNvPr id="5" name="Rectangle 8"/>
          <p:cNvSpPr>
            <a:spLocks noChangeArrowheads="1"/>
          </p:cNvSpPr>
          <p:nvPr/>
        </p:nvSpPr>
        <p:spPr bwMode="auto">
          <a:xfrm>
            <a:off x="685800" y="1623218"/>
            <a:ext cx="305248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lnSpc>
                <a:spcPct val="90000"/>
              </a:lnSpc>
              <a:spcBef>
                <a:spcPct val="20000"/>
              </a:spcBef>
            </a:pPr>
            <a:r>
              <a:rPr lang="en-US" altLang="en-US" sz="2800" b="1" dirty="0" smtClean="0">
                <a:latin typeface="+mn-lt"/>
                <a:ea typeface="+mn-ea"/>
              </a:rPr>
              <a:t>Example</a:t>
            </a:r>
            <a:r>
              <a:rPr lang="en-US" altLang="en-US" sz="2800" dirty="0" smtClean="0">
                <a:latin typeface="+mn-lt"/>
                <a:ea typeface="+mn-ea"/>
              </a:rPr>
              <a:t>:</a:t>
            </a:r>
          </a:p>
          <a:p>
            <a:pPr marL="0" indent="0" eaLnBrk="1" hangingPunct="1">
              <a:lnSpc>
                <a:spcPct val="90000"/>
              </a:lnSpc>
              <a:spcBef>
                <a:spcPct val="20000"/>
              </a:spcBef>
            </a:pPr>
            <a:r>
              <a:rPr lang="en-US" altLang="en-US" sz="2800" dirty="0" smtClean="0">
                <a:latin typeface="+mn-lt"/>
                <a:ea typeface="+mn-ea"/>
              </a:rPr>
              <a:t>AKEELA’s assessment protocols</a:t>
            </a:r>
            <a:endParaRPr lang="en-US" altLang="en-US" sz="2800" dirty="0">
              <a:latin typeface="+mn-lt"/>
              <a:ea typeface="+mn-ea"/>
            </a:endParaRPr>
          </a:p>
        </p:txBody>
      </p:sp>
    </p:spTree>
    <p:extLst>
      <p:ext uri="{BB962C8B-B14F-4D97-AF65-F5344CB8AC3E}">
        <p14:creationId xmlns:p14="http://schemas.microsoft.com/office/powerpoint/2010/main" val="888764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normAutofit/>
          </a:bodyPr>
          <a:lstStyle/>
          <a:p>
            <a:pPr>
              <a:defRPr/>
            </a:pPr>
            <a:r>
              <a:rPr lang="en-US" altLang="en-US" sz="4000" dirty="0" smtClean="0"/>
              <a:t>Alaska’s Tobacco Quitline</a:t>
            </a:r>
            <a:endParaRPr lang="en-US" sz="4000" dirty="0"/>
          </a:p>
        </p:txBody>
      </p:sp>
      <p:sp>
        <p:nvSpPr>
          <p:cNvPr id="146437" name="Rectangle 6"/>
          <p:cNvSpPr>
            <a:spLocks noChangeArrowheads="1"/>
          </p:cNvSpPr>
          <p:nvPr/>
        </p:nvSpPr>
        <p:spPr bwMode="auto">
          <a:xfrm>
            <a:off x="685800" y="20574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0050" indent="-4000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40000"/>
              </a:spcBef>
              <a:spcAft>
                <a:spcPct val="40000"/>
              </a:spcAft>
              <a:buFontTx/>
              <a:buChar char="•"/>
            </a:pPr>
            <a:endParaRPr lang="en-US" altLang="en-US">
              <a:solidFill>
                <a:srgbClr val="000000"/>
              </a:solidFill>
            </a:endParaRPr>
          </a:p>
        </p:txBody>
      </p:sp>
      <p:pic>
        <p:nvPicPr>
          <p:cNvPr id="146440" name="Picture 5" descr="Alaska's Tobacco Quit Line - 1-800-QUIT-NOW. It's Free. It's Confidential. And it Works. " title="Slide 27, Figure 1."/>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177628" y="2091169"/>
            <a:ext cx="6788745" cy="292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rrowheads="1"/>
          </p:cNvSpPr>
          <p:nvPr/>
        </p:nvSpPr>
        <p:spPr bwMode="auto">
          <a:xfrm>
            <a:off x="457200" y="5916706"/>
            <a:ext cx="322721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dirty="0"/>
              <a:t>Source: </a:t>
            </a:r>
            <a:r>
              <a:rPr lang="en-US" sz="1000" dirty="0" smtClean="0"/>
              <a:t>Behavioral Health and Wellness Program</a:t>
            </a:r>
            <a:endParaRPr lang="en-US" sz="1000" i="1" dirty="0"/>
          </a:p>
        </p:txBody>
      </p:sp>
      <p:sp>
        <p:nvSpPr>
          <p:cNvPr id="2" name="Date Placeholder 1"/>
          <p:cNvSpPr>
            <a:spLocks noGrp="1"/>
          </p:cNvSpPr>
          <p:nvPr>
            <p:ph type="dt" sz="half" idx="10"/>
          </p:nvPr>
        </p:nvSpPr>
        <p:spPr/>
        <p:txBody>
          <a:bodyPr/>
          <a:lstStyle/>
          <a:p>
            <a:fld id="{3845FC4D-F3D7-4BC4-9271-ED521CFFBBA9}" type="datetime4">
              <a:rPr lang="en-US" smtClean="0"/>
              <a:t>April 21, 2016</a:t>
            </a:fld>
            <a:endParaRPr lang="en-US"/>
          </a:p>
        </p:txBody>
      </p:sp>
      <p:sp>
        <p:nvSpPr>
          <p:cNvPr id="3" name="Footer Placeholder 2"/>
          <p:cNvSpPr>
            <a:spLocks noGrp="1"/>
          </p:cNvSpPr>
          <p:nvPr>
            <p:ph type="ftr" sz="quarter" idx="11"/>
          </p:nvPr>
        </p:nvSpPr>
        <p:spPr>
          <a:xfrm>
            <a:off x="2794958" y="6091051"/>
            <a:ext cx="3614468" cy="365125"/>
          </a:xfrm>
        </p:spPr>
        <p:txBody>
          <a:bodyPr/>
          <a:lstStyle/>
          <a:p>
            <a:r>
              <a:rPr lang="en-US" b="1" dirty="0" smtClean="0"/>
              <a:t>Mission 100: A 100% Tobacco-Free Alaska</a:t>
            </a:r>
            <a:endParaRPr lang="en-US" b="1" dirty="0"/>
          </a:p>
        </p:txBody>
      </p:sp>
      <p:sp>
        <p:nvSpPr>
          <p:cNvPr id="4" name="Slide Number Placeholder 3"/>
          <p:cNvSpPr>
            <a:spLocks noGrp="1"/>
          </p:cNvSpPr>
          <p:nvPr>
            <p:ph type="sldNum" sz="quarter" idx="12"/>
          </p:nvPr>
        </p:nvSpPr>
        <p:spPr/>
        <p:txBody>
          <a:bodyPr/>
          <a:lstStyle/>
          <a:p>
            <a:fld id="{9AC62F60-48D9-F548-B227-F90C9CBE6D5D}" type="slidenum">
              <a:rPr lang="en-US" smtClean="0"/>
              <a:t>27</a:t>
            </a:fld>
            <a:endParaRPr lang="en-US"/>
          </a:p>
        </p:txBody>
      </p:sp>
      <p:sp>
        <p:nvSpPr>
          <p:cNvPr id="5" name="Rectangle 4"/>
          <p:cNvSpPr/>
          <p:nvPr/>
        </p:nvSpPr>
        <p:spPr>
          <a:xfrm>
            <a:off x="5212577" y="4898002"/>
            <a:ext cx="2584362" cy="461665"/>
          </a:xfrm>
          <a:prstGeom prst="rect">
            <a:avLst/>
          </a:prstGeom>
        </p:spPr>
        <p:txBody>
          <a:bodyPr wrap="none">
            <a:spAutoFit/>
          </a:bodyPr>
          <a:lstStyle/>
          <a:p>
            <a:r>
              <a:rPr lang="en-US" altLang="en-US" sz="2400" dirty="0"/>
              <a:t>(</a:t>
            </a:r>
            <a:r>
              <a:rPr lang="en-US" altLang="en-US" sz="2400" dirty="0" smtClean="0"/>
              <a:t>1-800-784-8669)</a:t>
            </a:r>
            <a:endParaRPr lang="en-US" sz="2400" dirty="0"/>
          </a:p>
        </p:txBody>
      </p:sp>
    </p:spTree>
    <p:extLst>
      <p:ext uri="{BB962C8B-B14F-4D97-AF65-F5344CB8AC3E}">
        <p14:creationId xmlns:p14="http://schemas.microsoft.com/office/powerpoint/2010/main" val="2038603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3" descr="Nicotine is the major pharmacologically active alkaloid in tobacco.&#10;&#10;Drugs such as cocaine, heroin, amphetamine, and nicotine exert profound effects on the brain. These agents have in common the ability to stimulate the release of the neurotransmitter dopamine in the midbrain. Dopamine induces feelings of euphoria and pleasure and is responsible for activating the dopamine reward pathway (Leshner, 1997).&#10;The dopamine reward pathway, as depicted in this simplified diagram, is a network of nervous tissue in the middle of the brain that elicits feelings of pleasure in response to certain stimuli. The important interconnected structures of the reward pathway include the ventral tegmental area (VTA), the nucleus accumbens, and the prefrontal cortex (area of the brain responsible for thinking and judgment). The neurons of the VTA contain the neurotransmitter dopamine, which is released in the nucleus accumbens and in the prefrontal cortex. &#10;Behaviors that naturally stimulate the reward pathway include eating to relieve hunger, drinking to alleviate thirst, or engaging in sexual activity. On a primitive, neurochemical level, stimulation of the reward pathway reinforces the behavior so that it will be repeated. Obviously these behaviors are necessary for continued survival of the organism. The reward pathway can also be stimulated by drugs of abuse such as cocaine, opiates, amphetamine, and nicotine. When these unnatural stimuli trigger the reward pathway the same pleasurable feelings are elicited. Researchers believe that, with chronic drug use, the brain becomes chemically altered—transforming a drug user into a drug addict (Leshner, 1997). &#10;Consider cigarette smoking as an example. Immediately following inhalation, a bolus of nicotine enters the brain, stimulating the release of dopamine, which induces nearly immediate feelings of pleasure and relief of symptoms of nicotine withdrawal. This rapid dose-response reinforces and perpetuates the smoking behavior. &#10;&#10;This slide is made available to the public through the National Institute on Drug Abuse Web page, at http://www.nida.nih.gov/Teaching/largegifs/slide-9.gif. Adapted with permission by Dr. Rochelle D. Schwartz-Bloom, Duke University." title="Slide 28, Figure 1."/>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 y="-476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 y="5914512"/>
            <a:ext cx="2655519" cy="938719"/>
          </a:xfrm>
          <a:prstGeom prst="rect">
            <a:avLst/>
          </a:prstGeom>
          <a:noFill/>
        </p:spPr>
        <p:txBody>
          <a:bodyPr wrap="square" rtlCol="0">
            <a:spAutoFit/>
          </a:bodyPr>
          <a:lstStyle/>
          <a:p>
            <a:r>
              <a:rPr lang="en-US" altLang="en-US" sz="1100" dirty="0">
                <a:solidFill>
                  <a:schemeClr val="bg1"/>
                </a:solidFill>
                <a:ea typeface="ＭＳ Ｐゴシック" pitchFamily="34" charset="-128"/>
              </a:rPr>
              <a:t>This slide is made available to the public through the National Institute on Drug Abuse Web </a:t>
            </a:r>
            <a:r>
              <a:rPr lang="en-US" altLang="en-US" sz="1100" dirty="0" smtClean="0">
                <a:solidFill>
                  <a:schemeClr val="bg1"/>
                </a:solidFill>
                <a:ea typeface="ＭＳ Ｐゴシック" pitchFamily="34" charset="-128"/>
              </a:rPr>
              <a:t>page (</a:t>
            </a:r>
            <a:r>
              <a:rPr lang="en-US" altLang="en-US" sz="1100" dirty="0" smtClean="0">
                <a:solidFill>
                  <a:schemeClr val="bg1"/>
                </a:solidFill>
                <a:ea typeface="ＭＳ Ｐゴシック" pitchFamily="34" charset="-128"/>
                <a:hlinkClick r:id="rId4"/>
              </a:rPr>
              <a:t>link</a:t>
            </a:r>
            <a:r>
              <a:rPr lang="en-US" altLang="en-US" sz="1100" dirty="0" smtClean="0">
                <a:solidFill>
                  <a:schemeClr val="bg1"/>
                </a:solidFill>
                <a:ea typeface="ＭＳ Ｐゴシック" pitchFamily="34" charset="-128"/>
              </a:rPr>
              <a:t>). </a:t>
            </a:r>
            <a:r>
              <a:rPr lang="en-US" altLang="en-US" sz="1100" dirty="0">
                <a:solidFill>
                  <a:schemeClr val="bg1"/>
                </a:solidFill>
                <a:ea typeface="ＭＳ Ｐゴシック" pitchFamily="34" charset="-128"/>
              </a:rPr>
              <a:t>Adapted with permission by Dr. Rochelle </a:t>
            </a:r>
            <a:r>
              <a:rPr lang="en-US" altLang="en-US" sz="1100" dirty="0" smtClean="0">
                <a:solidFill>
                  <a:schemeClr val="bg1"/>
                </a:solidFill>
                <a:ea typeface="ＭＳ Ｐゴシック" pitchFamily="34" charset="-128"/>
              </a:rPr>
              <a:t>D. Schwartz-Bloom</a:t>
            </a:r>
            <a:r>
              <a:rPr lang="en-US" altLang="en-US" sz="1100" dirty="0">
                <a:solidFill>
                  <a:schemeClr val="bg1"/>
                </a:solidFill>
                <a:ea typeface="ＭＳ Ｐゴシック" pitchFamily="34" charset="-128"/>
              </a:rPr>
              <a:t>, Duke </a:t>
            </a:r>
            <a:r>
              <a:rPr lang="en-US" altLang="en-US" sz="1100" dirty="0" smtClean="0">
                <a:solidFill>
                  <a:schemeClr val="bg1"/>
                </a:solidFill>
                <a:ea typeface="ＭＳ Ｐゴシック" pitchFamily="34" charset="-128"/>
              </a:rPr>
              <a:t>University</a:t>
            </a:r>
          </a:p>
        </p:txBody>
      </p:sp>
    </p:spTree>
    <p:extLst>
      <p:ext uri="{BB962C8B-B14F-4D97-AF65-F5344CB8AC3E}">
        <p14:creationId xmlns:p14="http://schemas.microsoft.com/office/powerpoint/2010/main" val="111273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61474" y="438150"/>
            <a:ext cx="8077200" cy="10297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ormAutofit/>
          </a:bodyPr>
          <a:lstStyle/>
          <a:p>
            <a:pPr eaLnBrk="1" fontAlgn="auto" hangingPunct="1">
              <a:spcAft>
                <a:spcPts val="0"/>
              </a:spcAft>
              <a:defRPr/>
            </a:pPr>
            <a:r>
              <a:rPr lang="en-US" sz="3600" dirty="0"/>
              <a:t>Nicotine Addiction Cycle</a:t>
            </a:r>
          </a:p>
        </p:txBody>
      </p:sp>
      <p:pic>
        <p:nvPicPr>
          <p:cNvPr id="24578" name="Picture 4" descr="Graph showing the Nicotine Addiciton Cycle.&#10;To alleviate the symptoms of withdrawal, smokers re-dose themselves throughout the day. This figure depicts the typical nicotine addiction cycle a cigarette smoker experiences on a daily basis.&#10;After smoking the first cigarette of the day, the smoker experiences marked pharmacologic effects, particularly arousal. No other cigarette throughout the day produces the same degree of pleasure/arousal. For this reason, many smokers describe the first cigarette as the most important one of the day. Shortly after the initial cigarette, tolerance begins to develop. Accordingly, the threshold levels for both pleasure/arousal and abstinence rise progressively throughout the day as the smoker becomes tolerant to the effects of nicotine. &#10;With continued smoking, nicotine accumulates, leading to an even greater degree of tolerance. As a result, the smoker experiences greater withdrawal symptoms between successive cigarettes. Late in the day, each individual cigarette produces only limited pleasure/arousal; instead, smoking primarily alleviates nicotine withdrawal symptoms. &#10;Cessation of smoking overnight allows resensitization of drug responses (i.e., loss of tolerance). Most dependent smokers tend to smoke a certain number of cigarettes per day (usually more than 10) and tend to consume 10–40 mg of nicotine per day to achieve the desired effects of cigarette smoking and minimize the symptoms of nicotine withdrawal (Benowitz, 1992). &#10;" title="Slide 29, Figure 1."/>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083" y="1588826"/>
            <a:ext cx="8115869" cy="4477721"/>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21FB9458-4A1D-4B7B-A916-A5424E4E352E}" type="datetime4">
              <a:rPr lang="en-US" smtClean="0"/>
              <a:t>April 21, 2016</a:t>
            </a:fld>
            <a:endParaRPr lang="en-US"/>
          </a:p>
        </p:txBody>
      </p:sp>
      <p:sp>
        <p:nvSpPr>
          <p:cNvPr id="3" name="Footer Placeholder 2"/>
          <p:cNvSpPr>
            <a:spLocks noGrp="1"/>
          </p:cNvSpPr>
          <p:nvPr>
            <p:ph type="ftr" sz="quarter" idx="11"/>
          </p:nvPr>
        </p:nvSpPr>
        <p:spPr>
          <a:xfrm>
            <a:off x="2857500" y="6091051"/>
            <a:ext cx="3586432" cy="365125"/>
          </a:xfrm>
        </p:spPr>
        <p:txBody>
          <a:bodyPr/>
          <a:lstStyle/>
          <a:p>
            <a:r>
              <a:rPr lang="en-US" b="1" dirty="0" smtClean="0"/>
              <a:t>Mission 100: A 100% Tobacco-Free Alaska</a:t>
            </a:r>
            <a:endParaRPr lang="en-US" b="1" dirty="0"/>
          </a:p>
        </p:txBody>
      </p:sp>
      <p:sp>
        <p:nvSpPr>
          <p:cNvPr id="4" name="Slide Number Placeholder 3"/>
          <p:cNvSpPr>
            <a:spLocks noGrp="1"/>
          </p:cNvSpPr>
          <p:nvPr>
            <p:ph type="sldNum" sz="quarter" idx="12"/>
          </p:nvPr>
        </p:nvSpPr>
        <p:spPr/>
        <p:txBody>
          <a:bodyPr/>
          <a:lstStyle/>
          <a:p>
            <a:fld id="{9AC62F60-48D9-F548-B227-F90C9CBE6D5D}" type="slidenum">
              <a:rPr lang="en-US" smtClean="0"/>
              <a:t>29</a:t>
            </a:fld>
            <a:endParaRPr lang="en-US"/>
          </a:p>
        </p:txBody>
      </p:sp>
    </p:spTree>
    <p:extLst>
      <p:ext uri="{BB962C8B-B14F-4D97-AF65-F5344CB8AC3E}">
        <p14:creationId xmlns:p14="http://schemas.microsoft.com/office/powerpoint/2010/main" val="396204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137" y="531148"/>
            <a:ext cx="8240963" cy="972470"/>
          </a:xfrm>
        </p:spPr>
        <p:txBody>
          <a:bodyPr>
            <a:noAutofit/>
          </a:bodyPr>
          <a:lstStyle/>
          <a:p>
            <a:r>
              <a:rPr lang="en-US" sz="4000" b="1" dirty="0" smtClean="0">
                <a:latin typeface="Arial Black" panose="020B0A04020102020204" pitchFamily="34" charset="0"/>
                <a:cs typeface="Arial" pitchFamily="34" charset="0"/>
              </a:rPr>
              <a:t>Tobacco Prevention &amp; Control Program</a:t>
            </a:r>
            <a:endParaRPr lang="en-US" sz="4000" b="1" dirty="0">
              <a:latin typeface="Arial Black" panose="020B0A04020102020204" pitchFamily="34" charset="0"/>
              <a:cs typeface="Arial" pitchFamily="34" charset="0"/>
            </a:endParaRPr>
          </a:p>
        </p:txBody>
      </p:sp>
      <p:sp>
        <p:nvSpPr>
          <p:cNvPr id="5" name="Content Placeholder 4"/>
          <p:cNvSpPr>
            <a:spLocks noGrp="1"/>
          </p:cNvSpPr>
          <p:nvPr>
            <p:ph idx="1"/>
          </p:nvPr>
        </p:nvSpPr>
        <p:spPr>
          <a:xfrm>
            <a:off x="433137" y="2451100"/>
            <a:ext cx="4993106" cy="2391414"/>
          </a:xfrm>
        </p:spPr>
        <p:txBody>
          <a:bodyPr>
            <a:normAutofit/>
          </a:bodyPr>
          <a:lstStyle/>
          <a:p>
            <a:pPr algn="ctr">
              <a:buNone/>
            </a:pPr>
            <a:r>
              <a:rPr lang="en-US" dirty="0" smtClean="0">
                <a:cs typeface="Arial" pitchFamily="34" charset="0"/>
              </a:rPr>
              <a:t>Vision:</a:t>
            </a:r>
          </a:p>
          <a:p>
            <a:pPr algn="ctr">
              <a:buNone/>
            </a:pPr>
            <a:r>
              <a:rPr lang="en-US" dirty="0" smtClean="0">
                <a:cs typeface="Arial" pitchFamily="34" charset="0"/>
              </a:rPr>
              <a:t>For All Alaskans to Live Healthy and Tobacco-free Lives!</a:t>
            </a:r>
          </a:p>
          <a:p>
            <a:pPr algn="ctr">
              <a:buNone/>
            </a:pPr>
            <a:endParaRPr lang="en-US" dirty="0" smtClean="0"/>
          </a:p>
          <a:p>
            <a:pPr>
              <a:buNone/>
            </a:pPr>
            <a:endParaRPr lang="en-US" dirty="0"/>
          </a:p>
        </p:txBody>
      </p:sp>
      <p:pic>
        <p:nvPicPr>
          <p:cNvPr id="6" name="Picture 2" descr="S:\Programs\Tobacco\PHOTOS\AFN Resolution 2011\2011_10_20 TobaccoFree AFN\DrGaryFerguso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14736" y="1800343"/>
            <a:ext cx="2806700" cy="4067057"/>
          </a:xfrm>
          <a:prstGeom prst="rect">
            <a:avLst/>
          </a:prstGeom>
          <a:noFill/>
        </p:spPr>
      </p:pic>
      <p:sp>
        <p:nvSpPr>
          <p:cNvPr id="7" name="Date Placeholder 3"/>
          <p:cNvSpPr>
            <a:spLocks noGrp="1"/>
          </p:cNvSpPr>
          <p:nvPr>
            <p:ph type="dt" sz="half" idx="10"/>
          </p:nvPr>
        </p:nvSpPr>
        <p:spPr>
          <a:xfrm>
            <a:off x="457200" y="6091051"/>
            <a:ext cx="2133600" cy="365125"/>
          </a:xfrm>
        </p:spPr>
        <p:txBody>
          <a:bodyPr/>
          <a:lstStyle/>
          <a:p>
            <a:fld id="{C7699652-45F8-4CE3-9695-1AC9B50407B9}" type="datetime4">
              <a:rPr lang="en-US" smtClean="0"/>
              <a:t>April 21, 2016</a:t>
            </a:fld>
            <a:endParaRPr lang="en-US" dirty="0"/>
          </a:p>
        </p:txBody>
      </p:sp>
      <p:sp>
        <p:nvSpPr>
          <p:cNvPr id="8" name="Footer Placeholder 4"/>
          <p:cNvSpPr>
            <a:spLocks noGrp="1"/>
          </p:cNvSpPr>
          <p:nvPr>
            <p:ph type="ftr" sz="quarter" idx="11"/>
          </p:nvPr>
        </p:nvSpPr>
        <p:spPr>
          <a:xfrm>
            <a:off x="2590800" y="6091051"/>
            <a:ext cx="3962399" cy="365125"/>
          </a:xfrm>
        </p:spPr>
        <p:txBody>
          <a:bodyPr/>
          <a:lstStyle/>
          <a:p>
            <a:r>
              <a:rPr lang="en-US" dirty="0" smtClean="0"/>
              <a:t>Mission 100: A 100% Tobacco-Free Alaska</a:t>
            </a:r>
            <a:endParaRPr lang="en-US" dirty="0"/>
          </a:p>
        </p:txBody>
      </p:sp>
      <p:sp>
        <p:nvSpPr>
          <p:cNvPr id="2" name="Slide Number Placeholder 1"/>
          <p:cNvSpPr>
            <a:spLocks noGrp="1"/>
          </p:cNvSpPr>
          <p:nvPr>
            <p:ph type="sldNum" sz="quarter" idx="12"/>
          </p:nvPr>
        </p:nvSpPr>
        <p:spPr/>
        <p:txBody>
          <a:bodyPr/>
          <a:lstStyle/>
          <a:p>
            <a:fld id="{9AC62F60-48D9-F548-B227-F90C9CBE6D5D}" type="slidenum">
              <a:rPr lang="en-US" smtClean="0"/>
              <a:t>3</a:t>
            </a:fld>
            <a:endParaRPr lang="en-US"/>
          </a:p>
        </p:txBody>
      </p:sp>
    </p:spTree>
    <p:extLst>
      <p:ext uri="{BB962C8B-B14F-4D97-AF65-F5344CB8AC3E}">
        <p14:creationId xmlns:p14="http://schemas.microsoft.com/office/powerpoint/2010/main" val="40221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31259" y="457200"/>
            <a:ext cx="6225988" cy="1143000"/>
          </a:xfrm>
          <a:prstGeom prst="rect">
            <a:avLst/>
          </a:prstGeom>
        </p:spPr>
        <p:txBody>
          <a:bodyP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z="3200" dirty="0" smtClean="0"/>
              <a:t>Tobacco Dependence is a 2-Part Problem</a:t>
            </a:r>
            <a:endParaRPr lang="en-US" sz="3200" dirty="0"/>
          </a:p>
        </p:txBody>
      </p:sp>
      <p:sp>
        <p:nvSpPr>
          <p:cNvPr id="2" name="TextBox 1"/>
          <p:cNvSpPr txBox="1"/>
          <p:nvPr/>
        </p:nvSpPr>
        <p:spPr>
          <a:xfrm>
            <a:off x="832512" y="1990966"/>
            <a:ext cx="3384645" cy="461665"/>
          </a:xfrm>
          <a:prstGeom prst="rect">
            <a:avLst/>
          </a:prstGeom>
          <a:solidFill>
            <a:schemeClr val="accent1"/>
          </a:solidFill>
        </p:spPr>
        <p:txBody>
          <a:bodyPr wrap="square" rtlCol="0">
            <a:spAutoFit/>
          </a:bodyPr>
          <a:lstStyle/>
          <a:p>
            <a:pPr algn="ctr"/>
            <a:r>
              <a:rPr lang="en-US" sz="2400" b="1" dirty="0" smtClean="0"/>
              <a:t>Physical</a:t>
            </a:r>
            <a:endParaRPr lang="en-US" b="1" dirty="0"/>
          </a:p>
        </p:txBody>
      </p:sp>
      <p:sp>
        <p:nvSpPr>
          <p:cNvPr id="5" name="TextBox 4"/>
          <p:cNvSpPr txBox="1"/>
          <p:nvPr/>
        </p:nvSpPr>
        <p:spPr>
          <a:xfrm>
            <a:off x="4797185" y="1988606"/>
            <a:ext cx="3384646" cy="461665"/>
          </a:xfrm>
          <a:prstGeom prst="rect">
            <a:avLst/>
          </a:prstGeom>
          <a:solidFill>
            <a:schemeClr val="accent1"/>
          </a:solidFill>
        </p:spPr>
        <p:txBody>
          <a:bodyPr wrap="square" rtlCol="0">
            <a:spAutoFit/>
          </a:bodyPr>
          <a:lstStyle/>
          <a:p>
            <a:pPr algn="ctr"/>
            <a:r>
              <a:rPr lang="en-US" sz="2400" b="1" dirty="0" smtClean="0"/>
              <a:t>Behavior</a:t>
            </a:r>
            <a:endParaRPr lang="en-US" b="1" dirty="0"/>
          </a:p>
        </p:txBody>
      </p:sp>
      <p:sp>
        <p:nvSpPr>
          <p:cNvPr id="6" name="TextBox 5"/>
          <p:cNvSpPr txBox="1"/>
          <p:nvPr/>
        </p:nvSpPr>
        <p:spPr>
          <a:xfrm>
            <a:off x="832512" y="2618764"/>
            <a:ext cx="3384646" cy="1538883"/>
          </a:xfrm>
          <a:prstGeom prst="rect">
            <a:avLst/>
          </a:prstGeom>
          <a:solidFill>
            <a:schemeClr val="bg2"/>
          </a:solidFill>
        </p:spPr>
        <p:txBody>
          <a:bodyPr wrap="square" rtlCol="0">
            <a:spAutoFit/>
          </a:bodyPr>
          <a:lstStyle/>
          <a:p>
            <a:pPr algn="ctr"/>
            <a:r>
              <a:rPr lang="en-US" sz="2000" dirty="0" smtClean="0"/>
              <a:t>The addiction to nicotine</a:t>
            </a:r>
          </a:p>
          <a:p>
            <a:endParaRPr lang="en-US" dirty="0"/>
          </a:p>
          <a:p>
            <a:r>
              <a:rPr lang="en-US" dirty="0" smtClean="0"/>
              <a:t>				</a:t>
            </a:r>
            <a:r>
              <a:rPr lang="en-US" sz="1600" dirty="0" smtClean="0"/>
              <a:t>Treatment</a:t>
            </a:r>
            <a:endParaRPr lang="en-US" dirty="0" smtClean="0"/>
          </a:p>
          <a:p>
            <a:endParaRPr lang="en-US" dirty="0"/>
          </a:p>
          <a:p>
            <a:pPr algn="ctr"/>
            <a:r>
              <a:rPr lang="en-US" sz="2000" dirty="0" smtClean="0"/>
              <a:t>Medications for cessation</a:t>
            </a:r>
            <a:endParaRPr lang="en-US" sz="2000" dirty="0"/>
          </a:p>
        </p:txBody>
      </p:sp>
      <p:sp>
        <p:nvSpPr>
          <p:cNvPr id="7" name="Down Arrow 6"/>
          <p:cNvSpPr/>
          <p:nvPr/>
        </p:nvSpPr>
        <p:spPr>
          <a:xfrm>
            <a:off x="2320119" y="2975212"/>
            <a:ext cx="272956" cy="64144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4797185" y="2618764"/>
            <a:ext cx="3384646" cy="1538883"/>
          </a:xfrm>
          <a:prstGeom prst="rect">
            <a:avLst/>
          </a:prstGeom>
          <a:solidFill>
            <a:schemeClr val="bg2"/>
          </a:solidFill>
        </p:spPr>
        <p:txBody>
          <a:bodyPr wrap="square" rtlCol="0">
            <a:spAutoFit/>
          </a:bodyPr>
          <a:lstStyle/>
          <a:p>
            <a:pPr algn="ctr"/>
            <a:r>
              <a:rPr lang="en-US" sz="2000" dirty="0" smtClean="0"/>
              <a:t>The habit of using tobacco</a:t>
            </a:r>
          </a:p>
          <a:p>
            <a:endParaRPr lang="en-US" dirty="0"/>
          </a:p>
          <a:p>
            <a:r>
              <a:rPr lang="en-US" dirty="0" smtClean="0"/>
              <a:t>				</a:t>
            </a:r>
            <a:r>
              <a:rPr lang="en-US" sz="1600" dirty="0" smtClean="0"/>
              <a:t>Treatment</a:t>
            </a:r>
            <a:endParaRPr lang="en-US" dirty="0" smtClean="0"/>
          </a:p>
          <a:p>
            <a:endParaRPr lang="en-US" dirty="0"/>
          </a:p>
          <a:p>
            <a:pPr algn="ctr"/>
            <a:r>
              <a:rPr lang="en-US" sz="2000" dirty="0" smtClean="0"/>
              <a:t>Behavior change program</a:t>
            </a:r>
            <a:endParaRPr lang="en-US" sz="2000" dirty="0"/>
          </a:p>
        </p:txBody>
      </p:sp>
      <p:sp>
        <p:nvSpPr>
          <p:cNvPr id="10" name="Down Arrow 9"/>
          <p:cNvSpPr/>
          <p:nvPr/>
        </p:nvSpPr>
        <p:spPr>
          <a:xfrm>
            <a:off x="6284792" y="2975212"/>
            <a:ext cx="272956" cy="64144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Left-Right Arrow 7"/>
          <p:cNvSpPr/>
          <p:nvPr/>
        </p:nvSpPr>
        <p:spPr>
          <a:xfrm>
            <a:off x="4217158" y="2086500"/>
            <a:ext cx="580027" cy="28188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832513" y="4799694"/>
            <a:ext cx="7349318" cy="830997"/>
          </a:xfrm>
          <a:prstGeom prst="rect">
            <a:avLst/>
          </a:prstGeom>
          <a:solidFill>
            <a:schemeClr val="tx1"/>
          </a:solidFill>
        </p:spPr>
        <p:txBody>
          <a:bodyPr wrap="square" rtlCol="0">
            <a:spAutoFit/>
          </a:bodyPr>
          <a:lstStyle/>
          <a:p>
            <a:pPr algn="ctr"/>
            <a:r>
              <a:rPr lang="en-US" sz="2400" dirty="0" smtClean="0">
                <a:solidFill>
                  <a:schemeClr val="bg1"/>
                </a:solidFill>
              </a:rPr>
              <a:t>Treatment should address both the addiction </a:t>
            </a:r>
          </a:p>
          <a:p>
            <a:pPr algn="ctr"/>
            <a:r>
              <a:rPr lang="en-US" sz="2400" b="1" dirty="0" smtClean="0">
                <a:solidFill>
                  <a:schemeClr val="bg1"/>
                </a:solidFill>
              </a:rPr>
              <a:t>and </a:t>
            </a:r>
            <a:r>
              <a:rPr lang="en-US" sz="2400" dirty="0" smtClean="0">
                <a:solidFill>
                  <a:schemeClr val="bg1"/>
                </a:solidFill>
              </a:rPr>
              <a:t>the habit.</a:t>
            </a:r>
            <a:endParaRPr lang="en-US" dirty="0">
              <a:solidFill>
                <a:schemeClr val="bg1"/>
              </a:solidFill>
            </a:endParaRPr>
          </a:p>
        </p:txBody>
      </p:sp>
      <p:sp>
        <p:nvSpPr>
          <p:cNvPr id="13" name="Rectangle 4"/>
          <p:cNvSpPr>
            <a:spLocks noChangeArrowheads="1"/>
          </p:cNvSpPr>
          <p:nvPr/>
        </p:nvSpPr>
        <p:spPr bwMode="auto">
          <a:xfrm>
            <a:off x="396814" y="5938128"/>
            <a:ext cx="322721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dirty="0"/>
              <a:t>Source: </a:t>
            </a:r>
            <a:r>
              <a:rPr lang="en-US" sz="1000" dirty="0" smtClean="0"/>
              <a:t>Behavioral Health and Wellness Program</a:t>
            </a:r>
            <a:endParaRPr lang="en-US" sz="1000" i="1" dirty="0"/>
          </a:p>
        </p:txBody>
      </p:sp>
      <p:sp>
        <p:nvSpPr>
          <p:cNvPr id="11" name="Oval 10"/>
          <p:cNvSpPr/>
          <p:nvPr/>
        </p:nvSpPr>
        <p:spPr>
          <a:xfrm>
            <a:off x="4554856" y="1841242"/>
            <a:ext cx="3869303" cy="2735245"/>
          </a:xfrm>
          <a:prstGeom prst="ellipse">
            <a:avLst/>
          </a:prstGeom>
          <a:noFill/>
          <a:ln w="76200">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4"/>
          <p:cNvSpPr>
            <a:spLocks noChangeArrowheads="1"/>
          </p:cNvSpPr>
          <p:nvPr/>
        </p:nvSpPr>
        <p:spPr bwMode="auto">
          <a:xfrm>
            <a:off x="5166155" y="5952045"/>
            <a:ext cx="352064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i="1" dirty="0" smtClean="0"/>
              <a:t>Courtesy of the University of California, San Francisco</a:t>
            </a:r>
            <a:endParaRPr lang="en-US" sz="1000" i="1" dirty="0"/>
          </a:p>
        </p:txBody>
      </p:sp>
      <p:sp>
        <p:nvSpPr>
          <p:cNvPr id="4" name="Date Placeholder 3"/>
          <p:cNvSpPr>
            <a:spLocks noGrp="1"/>
          </p:cNvSpPr>
          <p:nvPr>
            <p:ph type="dt" sz="half" idx="10"/>
          </p:nvPr>
        </p:nvSpPr>
        <p:spPr/>
        <p:txBody>
          <a:bodyPr/>
          <a:lstStyle/>
          <a:p>
            <a:fld id="{F8CD60B1-06C1-4F5D-A172-7D71ECE09792}" type="datetime4">
              <a:rPr lang="en-US" smtClean="0"/>
              <a:t>April 21, 2016</a:t>
            </a:fld>
            <a:endParaRPr lang="en-US"/>
          </a:p>
        </p:txBody>
      </p:sp>
      <p:sp>
        <p:nvSpPr>
          <p:cNvPr id="14" name="Footer Placeholder 13"/>
          <p:cNvSpPr>
            <a:spLocks noGrp="1"/>
          </p:cNvSpPr>
          <p:nvPr>
            <p:ph type="ftr" sz="quarter" idx="11"/>
          </p:nvPr>
        </p:nvSpPr>
        <p:spPr>
          <a:xfrm>
            <a:off x="2717321" y="6091051"/>
            <a:ext cx="3709358" cy="365125"/>
          </a:xfrm>
        </p:spPr>
        <p:txBody>
          <a:bodyPr/>
          <a:lstStyle/>
          <a:p>
            <a:r>
              <a:rPr lang="en-US" b="1" dirty="0" smtClean="0"/>
              <a:t>Mission 100: A 100% Tobacco-Free Alaska</a:t>
            </a:r>
            <a:endParaRPr lang="en-US" b="1" dirty="0"/>
          </a:p>
        </p:txBody>
      </p:sp>
      <p:sp>
        <p:nvSpPr>
          <p:cNvPr id="16" name="Slide Number Placeholder 15"/>
          <p:cNvSpPr>
            <a:spLocks noGrp="1"/>
          </p:cNvSpPr>
          <p:nvPr>
            <p:ph type="sldNum" sz="quarter" idx="12"/>
          </p:nvPr>
        </p:nvSpPr>
        <p:spPr/>
        <p:txBody>
          <a:bodyPr/>
          <a:lstStyle/>
          <a:p>
            <a:fld id="{9AC62F60-48D9-F548-B227-F90C9CBE6D5D}" type="slidenum">
              <a:rPr lang="en-US" smtClean="0"/>
              <a:t>30</a:t>
            </a:fld>
            <a:endParaRPr lang="en-US"/>
          </a:p>
        </p:txBody>
      </p:sp>
    </p:spTree>
    <p:extLst>
      <p:ext uri="{BB962C8B-B14F-4D97-AF65-F5344CB8AC3E}">
        <p14:creationId xmlns:p14="http://schemas.microsoft.com/office/powerpoint/2010/main" val="1807562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Resources + Tools for </a:t>
            </a:r>
            <a:br>
              <a:rPr lang="en-US" altLang="en-US" sz="3200" dirty="0"/>
            </a:br>
            <a:r>
              <a:rPr lang="en-US" altLang="en-US" sz="3200" dirty="0"/>
              <a:t>Behavior Change</a:t>
            </a:r>
            <a:endParaRPr lang="en-US" sz="3200" dirty="0"/>
          </a:p>
        </p:txBody>
      </p:sp>
      <p:sp>
        <p:nvSpPr>
          <p:cNvPr id="11" name="Content Placeholder 10"/>
          <p:cNvSpPr>
            <a:spLocks noGrp="1"/>
          </p:cNvSpPr>
          <p:nvPr>
            <p:ph idx="1"/>
          </p:nvPr>
        </p:nvSpPr>
        <p:spPr/>
        <p:txBody>
          <a:bodyPr/>
          <a:lstStyle/>
          <a:p>
            <a:r>
              <a:rPr lang="en-US" altLang="en-US" sz="2800" dirty="0" smtClean="0"/>
              <a:t>Cognitive-Behavioral Therapy </a:t>
            </a:r>
          </a:p>
          <a:p>
            <a:r>
              <a:rPr lang="en-US" altLang="en-US" sz="2800" dirty="0" smtClean="0"/>
              <a:t>Motivational enhancement</a:t>
            </a:r>
          </a:p>
          <a:p>
            <a:r>
              <a:rPr lang="en-US" altLang="en-US" sz="2800" dirty="0" smtClean="0"/>
              <a:t>Individual counseling &gt;4 sessions</a:t>
            </a:r>
          </a:p>
          <a:p>
            <a:r>
              <a:rPr lang="en-US" altLang="en-US" sz="2800" dirty="0" smtClean="0"/>
              <a:t>Groups meeting 7-10 weeks</a:t>
            </a:r>
          </a:p>
          <a:p>
            <a:r>
              <a:rPr lang="en-US" altLang="en-US" sz="2800" dirty="0" smtClean="0"/>
              <a:t>Individualized treatments </a:t>
            </a:r>
          </a:p>
          <a:p>
            <a:r>
              <a:rPr lang="en-US" altLang="en-US" sz="2800" dirty="0" smtClean="0"/>
              <a:t>Peer-to-peer support</a:t>
            </a:r>
          </a:p>
          <a:p>
            <a:r>
              <a:rPr lang="en-US" altLang="en-US" sz="2800" dirty="0" smtClean="0"/>
              <a:t>Referral to the Quit Line</a:t>
            </a:r>
          </a:p>
          <a:p>
            <a:endParaRPr lang="en-US" dirty="0"/>
          </a:p>
        </p:txBody>
      </p:sp>
      <p:sp>
        <p:nvSpPr>
          <p:cNvPr id="4" name="Date Placeholder 3"/>
          <p:cNvSpPr>
            <a:spLocks noGrp="1"/>
          </p:cNvSpPr>
          <p:nvPr>
            <p:ph type="dt" sz="half" idx="10"/>
          </p:nvPr>
        </p:nvSpPr>
        <p:spPr/>
        <p:txBody>
          <a:bodyPr/>
          <a:lstStyle/>
          <a:p>
            <a:fld id="{E1F9F886-330E-46EE-BCF2-E4F10E18B50C}" type="datetime4">
              <a:rPr lang="en-US" smtClean="0"/>
              <a:t>April 21, 2016</a:t>
            </a:fld>
            <a:endParaRPr lang="en-US" dirty="0"/>
          </a:p>
        </p:txBody>
      </p:sp>
      <p:sp>
        <p:nvSpPr>
          <p:cNvPr id="5" name="Footer Placeholder 4"/>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pPr/>
              <a:t>31</a:t>
            </a:fld>
            <a:endParaRPr lang="en-US"/>
          </a:p>
        </p:txBody>
      </p:sp>
    </p:spTree>
    <p:extLst>
      <p:ext uri="{BB962C8B-B14F-4D97-AF65-F5344CB8AC3E}">
        <p14:creationId xmlns:p14="http://schemas.microsoft.com/office/powerpoint/2010/main" val="47679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US" sz="3600" dirty="0"/>
              <a:t>Motivational Intervention</a:t>
            </a:r>
          </a:p>
        </p:txBody>
      </p:sp>
      <p:sp>
        <p:nvSpPr>
          <p:cNvPr id="64515" name="Rectangle 3"/>
          <p:cNvSpPr>
            <a:spLocks noGrp="1" noChangeArrowheads="1"/>
          </p:cNvSpPr>
          <p:nvPr>
            <p:ph type="body" idx="1"/>
          </p:nvPr>
        </p:nvSpPr>
        <p:spPr/>
        <p:txBody>
          <a:bodyPr>
            <a:normAutofit/>
          </a:bodyPr>
          <a:lstStyle/>
          <a:p>
            <a:r>
              <a:rPr lang="en-US" sz="2800" dirty="0" smtClean="0"/>
              <a:t>30 minute session</a:t>
            </a:r>
          </a:p>
          <a:p>
            <a:r>
              <a:rPr lang="en-US" sz="2800" dirty="0" smtClean="0"/>
              <a:t>Motivate smokers with mental health/ substance use disorders to seek tobacco dependence treatment</a:t>
            </a:r>
          </a:p>
          <a:p>
            <a:r>
              <a:rPr lang="en-US" sz="2800" dirty="0" smtClean="0"/>
              <a:t>Provides brief, personalized feedback about impact of tobacco use</a:t>
            </a:r>
          </a:p>
          <a:p>
            <a:pPr lvl="1"/>
            <a:r>
              <a:rPr lang="en-US" dirty="0" smtClean="0"/>
              <a:t>Carbon Monoxide (CO)</a:t>
            </a:r>
          </a:p>
          <a:p>
            <a:pPr lvl="1"/>
            <a:r>
              <a:rPr lang="en-US" dirty="0" smtClean="0"/>
              <a:t>Money spent on tobacco</a:t>
            </a:r>
          </a:p>
        </p:txBody>
      </p:sp>
      <p:sp>
        <p:nvSpPr>
          <p:cNvPr id="6" name="Date Placeholder 3"/>
          <p:cNvSpPr>
            <a:spLocks noGrp="1"/>
          </p:cNvSpPr>
          <p:nvPr>
            <p:ph type="dt" sz="half" idx="10"/>
          </p:nvPr>
        </p:nvSpPr>
        <p:spPr>
          <a:xfrm>
            <a:off x="457200" y="6091051"/>
            <a:ext cx="2133600" cy="365125"/>
          </a:xfrm>
        </p:spPr>
        <p:txBody>
          <a:bodyPr/>
          <a:lstStyle/>
          <a:p>
            <a:fld id="{013C53D2-3202-49FD-A093-826D906A0A1B}" type="datetime4">
              <a:rPr lang="en-US" smtClean="0"/>
              <a:t>April 21, 2016</a:t>
            </a:fld>
            <a:endParaRPr lang="en-US" dirty="0"/>
          </a:p>
        </p:txBody>
      </p:sp>
      <p:sp>
        <p:nvSpPr>
          <p:cNvPr id="7" name="Footer Placeholder 4"/>
          <p:cNvSpPr>
            <a:spLocks noGrp="1"/>
          </p:cNvSpPr>
          <p:nvPr>
            <p:ph type="ftr" sz="quarter" idx="11"/>
          </p:nvPr>
        </p:nvSpPr>
        <p:spPr>
          <a:xfrm>
            <a:off x="2590800" y="6091051"/>
            <a:ext cx="3962399" cy="365125"/>
          </a:xfrm>
        </p:spPr>
        <p:txBody>
          <a:bodyPr/>
          <a:lstStyle/>
          <a:p>
            <a:r>
              <a:rPr lang="en-US" smtClean="0"/>
              <a:t>Mission 100: A 100% Tobacco-Free Alaska</a:t>
            </a:r>
            <a:endParaRPr lang="en-US"/>
          </a:p>
        </p:txBody>
      </p:sp>
      <p:sp>
        <p:nvSpPr>
          <p:cNvPr id="8" name="Slide Number Placeholder 5"/>
          <p:cNvSpPr>
            <a:spLocks noGrp="1"/>
          </p:cNvSpPr>
          <p:nvPr>
            <p:ph type="sldNum" sz="quarter" idx="12"/>
          </p:nvPr>
        </p:nvSpPr>
        <p:spPr>
          <a:xfrm>
            <a:off x="6553200" y="6091051"/>
            <a:ext cx="2133600" cy="365125"/>
          </a:xfrm>
        </p:spPr>
        <p:txBody>
          <a:bodyPr/>
          <a:lstStyle/>
          <a:p>
            <a:fld id="{9AC62F60-48D9-F548-B227-F90C9CBE6D5D}" type="slidenum">
              <a:rPr lang="en-US" smtClean="0"/>
              <a:pPr/>
              <a:t>32</a:t>
            </a:fld>
            <a:endParaRPr lang="en-US"/>
          </a:p>
        </p:txBody>
      </p:sp>
    </p:spTree>
    <p:extLst>
      <p:ext uri="{BB962C8B-B14F-4D97-AF65-F5344CB8AC3E}">
        <p14:creationId xmlns:p14="http://schemas.microsoft.com/office/powerpoint/2010/main" val="195249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Autofit/>
          </a:bodyPr>
          <a:lstStyle/>
          <a:p>
            <a:r>
              <a:rPr lang="en-US" sz="3200" dirty="0"/>
              <a:t>Peer to Peer Tobacco Dependence Recovery Program</a:t>
            </a:r>
          </a:p>
        </p:txBody>
      </p:sp>
      <p:sp>
        <p:nvSpPr>
          <p:cNvPr id="80899" name="Rectangle 3"/>
          <p:cNvSpPr>
            <a:spLocks noGrp="1" noChangeArrowheads="1"/>
          </p:cNvSpPr>
          <p:nvPr>
            <p:ph type="body" idx="1"/>
          </p:nvPr>
        </p:nvSpPr>
        <p:spPr>
          <a:xfrm>
            <a:off x="457200" y="1923691"/>
            <a:ext cx="8229600" cy="3993015"/>
          </a:xfrm>
        </p:spPr>
        <p:txBody>
          <a:bodyPr/>
          <a:lstStyle/>
          <a:p>
            <a:r>
              <a:rPr lang="en-US" sz="2800" dirty="0" smtClean="0"/>
              <a:t>Sustainable train-the-trainer model</a:t>
            </a:r>
          </a:p>
          <a:p>
            <a:r>
              <a:rPr lang="en-US" sz="2800" dirty="0" smtClean="0"/>
              <a:t>Active in 7 states</a:t>
            </a:r>
          </a:p>
          <a:p>
            <a:r>
              <a:rPr lang="en-US" sz="2800" dirty="0" smtClean="0"/>
              <a:t>Positive social networking</a:t>
            </a:r>
          </a:p>
          <a:p>
            <a:r>
              <a:rPr lang="en-US" sz="2800" dirty="0" smtClean="0"/>
              <a:t>Education and Awareness Building</a:t>
            </a:r>
          </a:p>
          <a:p>
            <a:r>
              <a:rPr lang="en-US" sz="2800" dirty="0" smtClean="0"/>
              <a:t>One-on-One Motivational Interviews</a:t>
            </a:r>
          </a:p>
          <a:p>
            <a:r>
              <a:rPr lang="en-US" sz="2800" dirty="0" smtClean="0"/>
              <a:t>Tobacco Dependence Support Groups</a:t>
            </a:r>
          </a:p>
          <a:p>
            <a:endParaRPr lang="en-US" dirty="0" smtClean="0"/>
          </a:p>
        </p:txBody>
      </p:sp>
      <p:sp>
        <p:nvSpPr>
          <p:cNvPr id="2" name="Date Placeholder 1"/>
          <p:cNvSpPr>
            <a:spLocks noGrp="1"/>
          </p:cNvSpPr>
          <p:nvPr>
            <p:ph type="dt" sz="half" idx="10"/>
          </p:nvPr>
        </p:nvSpPr>
        <p:spPr/>
        <p:txBody>
          <a:bodyPr/>
          <a:lstStyle/>
          <a:p>
            <a:fld id="{9FB92CC7-9C2B-4197-8E97-F79947323925}"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smtClean="0"/>
              <a:t>Mission 100: A 100% Tobacco-Free Alaska</a:t>
            </a:r>
            <a:endParaRPr lang="en-US"/>
          </a:p>
        </p:txBody>
      </p:sp>
      <p:sp>
        <p:nvSpPr>
          <p:cNvPr id="4" name="Slide Number Placeholder 3"/>
          <p:cNvSpPr>
            <a:spLocks noGrp="1"/>
          </p:cNvSpPr>
          <p:nvPr>
            <p:ph type="sldNum" sz="quarter" idx="12"/>
          </p:nvPr>
        </p:nvSpPr>
        <p:spPr/>
        <p:txBody>
          <a:bodyPr/>
          <a:lstStyle/>
          <a:p>
            <a:fld id="{9AC62F60-48D9-F548-B227-F90C9CBE6D5D}" type="slidenum">
              <a:rPr lang="en-US" smtClean="0"/>
              <a:t>33</a:t>
            </a:fld>
            <a:endParaRPr lang="en-US"/>
          </a:p>
        </p:txBody>
      </p:sp>
    </p:spTree>
    <p:extLst>
      <p:ext uri="{BB962C8B-B14F-4D97-AF65-F5344CB8AC3E}">
        <p14:creationId xmlns:p14="http://schemas.microsoft.com/office/powerpoint/2010/main" val="362145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331259" y="457200"/>
            <a:ext cx="6225988" cy="1143000"/>
          </a:xfrm>
          <a:prstGeom prst="rect">
            <a:avLst/>
          </a:prstGeom>
        </p:spPr>
        <p:txBody>
          <a:bodyP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sz="3200" dirty="0" smtClean="0"/>
              <a:t>Tobacco Dependence is a 2-Part Problem</a:t>
            </a:r>
            <a:endParaRPr lang="en-US" sz="3200" dirty="0"/>
          </a:p>
        </p:txBody>
      </p:sp>
      <p:sp>
        <p:nvSpPr>
          <p:cNvPr id="2" name="TextBox 1"/>
          <p:cNvSpPr txBox="1"/>
          <p:nvPr/>
        </p:nvSpPr>
        <p:spPr>
          <a:xfrm>
            <a:off x="832512" y="1990966"/>
            <a:ext cx="3384645" cy="461665"/>
          </a:xfrm>
          <a:prstGeom prst="rect">
            <a:avLst/>
          </a:prstGeom>
          <a:solidFill>
            <a:schemeClr val="accent1"/>
          </a:solidFill>
        </p:spPr>
        <p:txBody>
          <a:bodyPr wrap="square" rtlCol="0">
            <a:spAutoFit/>
          </a:bodyPr>
          <a:lstStyle/>
          <a:p>
            <a:pPr algn="ctr"/>
            <a:r>
              <a:rPr lang="en-US" sz="2400" b="1" dirty="0" smtClean="0"/>
              <a:t>Physical</a:t>
            </a:r>
            <a:endParaRPr lang="en-US" b="1" dirty="0"/>
          </a:p>
        </p:txBody>
      </p:sp>
      <p:sp>
        <p:nvSpPr>
          <p:cNvPr id="5" name="TextBox 4"/>
          <p:cNvSpPr txBox="1"/>
          <p:nvPr/>
        </p:nvSpPr>
        <p:spPr>
          <a:xfrm>
            <a:off x="4797185" y="1988606"/>
            <a:ext cx="3384646" cy="461665"/>
          </a:xfrm>
          <a:prstGeom prst="rect">
            <a:avLst/>
          </a:prstGeom>
          <a:solidFill>
            <a:schemeClr val="accent1"/>
          </a:solidFill>
        </p:spPr>
        <p:txBody>
          <a:bodyPr wrap="square" rtlCol="0">
            <a:spAutoFit/>
          </a:bodyPr>
          <a:lstStyle/>
          <a:p>
            <a:pPr algn="ctr"/>
            <a:r>
              <a:rPr lang="en-US" sz="2400" b="1" dirty="0" smtClean="0"/>
              <a:t>Behavior</a:t>
            </a:r>
            <a:endParaRPr lang="en-US" b="1" dirty="0"/>
          </a:p>
        </p:txBody>
      </p:sp>
      <p:sp>
        <p:nvSpPr>
          <p:cNvPr id="6" name="TextBox 5"/>
          <p:cNvSpPr txBox="1"/>
          <p:nvPr/>
        </p:nvSpPr>
        <p:spPr>
          <a:xfrm>
            <a:off x="832512" y="2618764"/>
            <a:ext cx="3384646" cy="1538883"/>
          </a:xfrm>
          <a:prstGeom prst="rect">
            <a:avLst/>
          </a:prstGeom>
          <a:solidFill>
            <a:schemeClr val="bg2"/>
          </a:solidFill>
        </p:spPr>
        <p:txBody>
          <a:bodyPr wrap="square" rtlCol="0">
            <a:spAutoFit/>
          </a:bodyPr>
          <a:lstStyle/>
          <a:p>
            <a:pPr algn="ctr"/>
            <a:r>
              <a:rPr lang="en-US" sz="2000" dirty="0" smtClean="0"/>
              <a:t>The addiction to nicotine</a:t>
            </a:r>
          </a:p>
          <a:p>
            <a:endParaRPr lang="en-US" dirty="0"/>
          </a:p>
          <a:p>
            <a:r>
              <a:rPr lang="en-US" dirty="0" smtClean="0"/>
              <a:t>				</a:t>
            </a:r>
            <a:r>
              <a:rPr lang="en-US" sz="1600" dirty="0" smtClean="0"/>
              <a:t>Treatment</a:t>
            </a:r>
            <a:endParaRPr lang="en-US" dirty="0" smtClean="0"/>
          </a:p>
          <a:p>
            <a:endParaRPr lang="en-US" dirty="0"/>
          </a:p>
          <a:p>
            <a:pPr algn="ctr"/>
            <a:r>
              <a:rPr lang="en-US" sz="2000" dirty="0" smtClean="0"/>
              <a:t>Medications for cessation</a:t>
            </a:r>
            <a:endParaRPr lang="en-US" sz="2000" dirty="0"/>
          </a:p>
        </p:txBody>
      </p:sp>
      <p:sp>
        <p:nvSpPr>
          <p:cNvPr id="7" name="Down Arrow 6"/>
          <p:cNvSpPr/>
          <p:nvPr/>
        </p:nvSpPr>
        <p:spPr>
          <a:xfrm>
            <a:off x="2320119" y="2975212"/>
            <a:ext cx="272956" cy="64144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4797185" y="2618764"/>
            <a:ext cx="3384646" cy="1538883"/>
          </a:xfrm>
          <a:prstGeom prst="rect">
            <a:avLst/>
          </a:prstGeom>
          <a:solidFill>
            <a:schemeClr val="bg2"/>
          </a:solidFill>
        </p:spPr>
        <p:txBody>
          <a:bodyPr wrap="square" rtlCol="0">
            <a:spAutoFit/>
          </a:bodyPr>
          <a:lstStyle/>
          <a:p>
            <a:pPr algn="ctr"/>
            <a:r>
              <a:rPr lang="en-US" sz="2000" dirty="0" smtClean="0"/>
              <a:t>The habit of using tobacco</a:t>
            </a:r>
          </a:p>
          <a:p>
            <a:endParaRPr lang="en-US" dirty="0"/>
          </a:p>
          <a:p>
            <a:r>
              <a:rPr lang="en-US" dirty="0" smtClean="0"/>
              <a:t>				</a:t>
            </a:r>
            <a:r>
              <a:rPr lang="en-US" sz="1600" dirty="0" smtClean="0"/>
              <a:t>Treatment</a:t>
            </a:r>
            <a:endParaRPr lang="en-US" dirty="0" smtClean="0"/>
          </a:p>
          <a:p>
            <a:endParaRPr lang="en-US" dirty="0"/>
          </a:p>
          <a:p>
            <a:pPr algn="ctr"/>
            <a:r>
              <a:rPr lang="en-US" sz="2000" dirty="0" smtClean="0"/>
              <a:t>Behavior change program</a:t>
            </a:r>
            <a:endParaRPr lang="en-US" sz="2000" dirty="0"/>
          </a:p>
        </p:txBody>
      </p:sp>
      <p:sp>
        <p:nvSpPr>
          <p:cNvPr id="10" name="Down Arrow 9"/>
          <p:cNvSpPr/>
          <p:nvPr/>
        </p:nvSpPr>
        <p:spPr>
          <a:xfrm>
            <a:off x="6284792" y="2975212"/>
            <a:ext cx="272956" cy="64144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Left-Right Arrow 7"/>
          <p:cNvSpPr/>
          <p:nvPr/>
        </p:nvSpPr>
        <p:spPr>
          <a:xfrm>
            <a:off x="4217158" y="2086500"/>
            <a:ext cx="580027" cy="28188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832513" y="4799694"/>
            <a:ext cx="7349318" cy="830997"/>
          </a:xfrm>
          <a:prstGeom prst="rect">
            <a:avLst/>
          </a:prstGeom>
          <a:solidFill>
            <a:schemeClr val="tx1"/>
          </a:solidFill>
        </p:spPr>
        <p:txBody>
          <a:bodyPr wrap="square" rtlCol="0">
            <a:spAutoFit/>
          </a:bodyPr>
          <a:lstStyle/>
          <a:p>
            <a:pPr algn="ctr"/>
            <a:r>
              <a:rPr lang="en-US" sz="2400" dirty="0" smtClean="0">
                <a:solidFill>
                  <a:schemeClr val="bg1"/>
                </a:solidFill>
              </a:rPr>
              <a:t>Treatment should address both the addiction </a:t>
            </a:r>
          </a:p>
          <a:p>
            <a:pPr algn="ctr"/>
            <a:r>
              <a:rPr lang="en-US" sz="2400" b="1" dirty="0" smtClean="0">
                <a:solidFill>
                  <a:schemeClr val="bg1"/>
                </a:solidFill>
              </a:rPr>
              <a:t>and </a:t>
            </a:r>
            <a:r>
              <a:rPr lang="en-US" sz="2400" dirty="0" smtClean="0">
                <a:solidFill>
                  <a:schemeClr val="bg1"/>
                </a:solidFill>
              </a:rPr>
              <a:t>the habit.</a:t>
            </a:r>
            <a:endParaRPr lang="en-US" dirty="0">
              <a:solidFill>
                <a:schemeClr val="bg1"/>
              </a:solidFill>
            </a:endParaRPr>
          </a:p>
        </p:txBody>
      </p:sp>
      <p:sp>
        <p:nvSpPr>
          <p:cNvPr id="13" name="Rectangle 4"/>
          <p:cNvSpPr>
            <a:spLocks noChangeArrowheads="1"/>
          </p:cNvSpPr>
          <p:nvPr/>
        </p:nvSpPr>
        <p:spPr bwMode="auto">
          <a:xfrm>
            <a:off x="396814" y="5938128"/>
            <a:ext cx="322721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dirty="0"/>
              <a:t>Source: </a:t>
            </a:r>
            <a:r>
              <a:rPr lang="en-US" sz="1000" dirty="0" smtClean="0"/>
              <a:t>Behavioral Health and Wellness Program</a:t>
            </a:r>
            <a:endParaRPr lang="en-US" sz="1000" i="1" dirty="0"/>
          </a:p>
        </p:txBody>
      </p:sp>
      <p:sp>
        <p:nvSpPr>
          <p:cNvPr id="11" name="Oval 10"/>
          <p:cNvSpPr/>
          <p:nvPr/>
        </p:nvSpPr>
        <p:spPr>
          <a:xfrm>
            <a:off x="581167" y="1841242"/>
            <a:ext cx="3863086" cy="2735245"/>
          </a:xfrm>
          <a:prstGeom prst="ellipse">
            <a:avLst/>
          </a:prstGeom>
          <a:noFill/>
          <a:ln w="76200">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ectangle 4"/>
          <p:cNvSpPr>
            <a:spLocks noChangeArrowheads="1"/>
          </p:cNvSpPr>
          <p:nvPr/>
        </p:nvSpPr>
        <p:spPr bwMode="auto">
          <a:xfrm>
            <a:off x="5166155" y="5952045"/>
            <a:ext cx="352064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i="1" dirty="0" smtClean="0"/>
              <a:t>Courtesy of the University of California, San Francisco</a:t>
            </a:r>
            <a:endParaRPr lang="en-US" sz="1000" i="1" dirty="0"/>
          </a:p>
        </p:txBody>
      </p:sp>
      <p:sp>
        <p:nvSpPr>
          <p:cNvPr id="4" name="Date Placeholder 3"/>
          <p:cNvSpPr>
            <a:spLocks noGrp="1"/>
          </p:cNvSpPr>
          <p:nvPr>
            <p:ph type="dt" sz="half" idx="10"/>
          </p:nvPr>
        </p:nvSpPr>
        <p:spPr/>
        <p:txBody>
          <a:bodyPr/>
          <a:lstStyle/>
          <a:p>
            <a:fld id="{F8CD60B1-06C1-4F5D-A172-7D71ECE09792}" type="datetime4">
              <a:rPr lang="en-US" smtClean="0"/>
              <a:t>April 21, 2016</a:t>
            </a:fld>
            <a:endParaRPr lang="en-US"/>
          </a:p>
        </p:txBody>
      </p:sp>
      <p:sp>
        <p:nvSpPr>
          <p:cNvPr id="14" name="Footer Placeholder 13"/>
          <p:cNvSpPr>
            <a:spLocks noGrp="1"/>
          </p:cNvSpPr>
          <p:nvPr>
            <p:ph type="ftr" sz="quarter" idx="11"/>
          </p:nvPr>
        </p:nvSpPr>
        <p:spPr>
          <a:xfrm>
            <a:off x="2717321" y="6091051"/>
            <a:ext cx="3709358" cy="365125"/>
          </a:xfrm>
        </p:spPr>
        <p:txBody>
          <a:bodyPr/>
          <a:lstStyle/>
          <a:p>
            <a:r>
              <a:rPr lang="en-US" b="1" dirty="0" smtClean="0"/>
              <a:t>Mission 100: A 100% Tobacco-Free Alaska</a:t>
            </a:r>
            <a:endParaRPr lang="en-US" b="1" dirty="0"/>
          </a:p>
        </p:txBody>
      </p:sp>
      <p:sp>
        <p:nvSpPr>
          <p:cNvPr id="16" name="Slide Number Placeholder 15"/>
          <p:cNvSpPr>
            <a:spLocks noGrp="1"/>
          </p:cNvSpPr>
          <p:nvPr>
            <p:ph type="sldNum" sz="quarter" idx="12"/>
          </p:nvPr>
        </p:nvSpPr>
        <p:spPr/>
        <p:txBody>
          <a:bodyPr/>
          <a:lstStyle/>
          <a:p>
            <a:fld id="{9AC62F60-48D9-F548-B227-F90C9CBE6D5D}" type="slidenum">
              <a:rPr lang="en-US" smtClean="0"/>
              <a:t>34</a:t>
            </a:fld>
            <a:endParaRPr lang="en-US"/>
          </a:p>
        </p:txBody>
      </p:sp>
    </p:spTree>
    <p:extLst>
      <p:ext uri="{BB962C8B-B14F-4D97-AF65-F5344CB8AC3E}">
        <p14:creationId xmlns:p14="http://schemas.microsoft.com/office/powerpoint/2010/main" val="339718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430725" y="5967619"/>
            <a:ext cx="322721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dirty="0"/>
              <a:t>Source: </a:t>
            </a:r>
            <a:r>
              <a:rPr lang="en-US" sz="1000" dirty="0" smtClean="0"/>
              <a:t>Behavioral Health and Wellness Program</a:t>
            </a:r>
            <a:endParaRPr lang="en-US" sz="1000" i="1" dirty="0"/>
          </a:p>
        </p:txBody>
      </p:sp>
      <p:sp>
        <p:nvSpPr>
          <p:cNvPr id="6" name="Rectangle 7"/>
          <p:cNvSpPr>
            <a:spLocks noChangeArrowheads="1"/>
          </p:cNvSpPr>
          <p:nvPr/>
        </p:nvSpPr>
        <p:spPr bwMode="auto">
          <a:xfrm>
            <a:off x="565484" y="457200"/>
            <a:ext cx="499855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3200" b="1" dirty="0" smtClean="0">
                <a:latin typeface="+mj-lt"/>
                <a:ea typeface="+mj-ea"/>
                <a:cs typeface="+mj-cs"/>
              </a:rPr>
              <a:t>FDA Approvals for          Smoking Cessation</a:t>
            </a:r>
            <a:endParaRPr lang="en-US" altLang="en-US" sz="3200" b="1" dirty="0">
              <a:latin typeface="+mj-lt"/>
              <a:ea typeface="+mj-ea"/>
              <a:cs typeface="+mj-cs"/>
            </a:endParaRPr>
          </a:p>
        </p:txBody>
      </p:sp>
      <p:grpSp>
        <p:nvGrpSpPr>
          <p:cNvPr id="13" name="Group 12" descr="Timeline showing when FDA approved specific smoking cessation treatments.&#10;1984: Rx Nicotine Gum | 1991: Rx Transdermal Nicotine Patch | 1996: OTC Nicotine Gum &amp; Patch; Rx Nicotine Nasal Spray | 1997: Rx Nicotine Inhaler; Rx Bupropion SR | 2002: OTC Nicotine Lozenge | 2006: Rx Varenicline | 201X: Drugs in Development - Rimonabant, Nictoine Vaccine, etc. " title="Slide 35, Figure 1."/>
          <p:cNvGrpSpPr/>
          <p:nvPr/>
        </p:nvGrpSpPr>
        <p:grpSpPr>
          <a:xfrm>
            <a:off x="1317142" y="1028700"/>
            <a:ext cx="7121912" cy="4681182"/>
            <a:chOff x="920327" y="1556697"/>
            <a:chExt cx="7121912" cy="4681182"/>
          </a:xfrm>
        </p:grpSpPr>
        <p:grpSp>
          <p:nvGrpSpPr>
            <p:cNvPr id="2" name="Group 1"/>
            <p:cNvGrpSpPr/>
            <p:nvPr/>
          </p:nvGrpSpPr>
          <p:grpSpPr>
            <a:xfrm>
              <a:off x="920327" y="1556697"/>
              <a:ext cx="7121912" cy="4681182"/>
              <a:chOff x="4094327" y="0"/>
              <a:chExt cx="8637655" cy="5677469"/>
            </a:xfrm>
          </p:grpSpPr>
          <p:pic>
            <p:nvPicPr>
              <p:cNvPr id="155649" name="Picture 3" descr="C:\Users\smitshaw\Desktop\pics\Picture16.jpg"/>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9637594" y="0"/>
                <a:ext cx="3080741"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smitshaw\Desktop\pics\Picture16.jpg"/>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4094327" y="1862970"/>
                <a:ext cx="8637655" cy="381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920327" y="2977785"/>
              <a:ext cx="3530009" cy="1533989"/>
              <a:chOff x="920327" y="2977785"/>
              <a:chExt cx="3530009" cy="1533989"/>
            </a:xfrm>
          </p:grpSpPr>
          <p:sp>
            <p:nvSpPr>
              <p:cNvPr id="8" name="Rectangle 7"/>
              <p:cNvSpPr/>
              <p:nvPr/>
            </p:nvSpPr>
            <p:spPr>
              <a:xfrm>
                <a:off x="920327" y="2977785"/>
                <a:ext cx="1454383" cy="116005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p:cNvSpPr/>
              <p:nvPr/>
            </p:nvSpPr>
            <p:spPr>
              <a:xfrm>
                <a:off x="2238234" y="2977785"/>
                <a:ext cx="2212102" cy="26696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p:cNvSpPr/>
              <p:nvPr/>
            </p:nvSpPr>
            <p:spPr>
              <a:xfrm>
                <a:off x="1910687" y="3825436"/>
                <a:ext cx="1501836" cy="26696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Rectangle 11"/>
              <p:cNvSpPr/>
              <p:nvPr/>
            </p:nvSpPr>
            <p:spPr>
              <a:xfrm>
                <a:off x="920327" y="4092405"/>
                <a:ext cx="750918" cy="41936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A8573BFC-4DBD-406D-95DE-F4C5D4DA1B20}" type="datetime4">
              <a:rPr lang="en-US" smtClean="0"/>
              <a:t>April 21, 2016</a:t>
            </a:fld>
            <a:endParaRPr lang="en-US"/>
          </a:p>
        </p:txBody>
      </p:sp>
      <p:sp>
        <p:nvSpPr>
          <p:cNvPr id="7" name="Footer Placeholder 6"/>
          <p:cNvSpPr>
            <a:spLocks noGrp="1"/>
          </p:cNvSpPr>
          <p:nvPr>
            <p:ph type="ftr" sz="quarter" idx="11"/>
          </p:nvPr>
        </p:nvSpPr>
        <p:spPr>
          <a:xfrm>
            <a:off x="2771525" y="6091051"/>
            <a:ext cx="3646527" cy="365125"/>
          </a:xfrm>
        </p:spPr>
        <p:txBody>
          <a:bodyPr/>
          <a:lstStyle/>
          <a:p>
            <a:r>
              <a:rPr lang="en-US" b="1" dirty="0" smtClean="0"/>
              <a:t>Mission 100: A 100% Tobacco-Free Alaska</a:t>
            </a:r>
            <a:endParaRPr lang="en-US" b="1" dirty="0"/>
          </a:p>
        </p:txBody>
      </p:sp>
      <p:sp>
        <p:nvSpPr>
          <p:cNvPr id="14" name="Slide Number Placeholder 13"/>
          <p:cNvSpPr>
            <a:spLocks noGrp="1"/>
          </p:cNvSpPr>
          <p:nvPr>
            <p:ph type="sldNum" sz="quarter" idx="12"/>
          </p:nvPr>
        </p:nvSpPr>
        <p:spPr/>
        <p:txBody>
          <a:bodyPr/>
          <a:lstStyle/>
          <a:p>
            <a:fld id="{9AC62F60-48D9-F548-B227-F90C9CBE6D5D}" type="slidenum">
              <a:rPr lang="en-US" smtClean="0"/>
              <a:t>35</a:t>
            </a:fld>
            <a:endParaRPr lang="en-US"/>
          </a:p>
        </p:txBody>
      </p:sp>
    </p:spTree>
    <p:extLst>
      <p:ext uri="{BB962C8B-B14F-4D97-AF65-F5344CB8AC3E}">
        <p14:creationId xmlns:p14="http://schemas.microsoft.com/office/powerpoint/2010/main" val="186646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7"/>
          <p:cNvSpPr>
            <a:spLocks noChangeArrowheads="1"/>
          </p:cNvSpPr>
          <p:nvPr/>
        </p:nvSpPr>
        <p:spPr bwMode="auto">
          <a:xfrm>
            <a:off x="565484" y="457200"/>
            <a:ext cx="81213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3200" b="1" dirty="0">
                <a:latin typeface="+mj-lt"/>
                <a:ea typeface="+mj-ea"/>
                <a:cs typeface="+mj-cs"/>
              </a:rPr>
              <a:t>Long-term (36 month) </a:t>
            </a:r>
            <a:r>
              <a:rPr lang="en-US" altLang="en-US" sz="3200" b="1" dirty="0" smtClean="0">
                <a:latin typeface="+mj-lt"/>
                <a:ea typeface="+mj-ea"/>
                <a:cs typeface="+mj-cs"/>
              </a:rPr>
              <a:t>Quit Rates </a:t>
            </a:r>
            <a:r>
              <a:rPr lang="en-US" altLang="en-US" sz="3200" b="1" dirty="0">
                <a:latin typeface="+mj-lt"/>
                <a:ea typeface="+mj-ea"/>
                <a:cs typeface="+mj-cs"/>
              </a:rPr>
              <a:t>for </a:t>
            </a:r>
            <a:r>
              <a:rPr lang="en-US" altLang="en-US" sz="3200" b="1" dirty="0" smtClean="0">
                <a:latin typeface="+mj-lt"/>
                <a:ea typeface="+mj-ea"/>
                <a:cs typeface="+mj-cs"/>
              </a:rPr>
              <a:t>Cessation Medications</a:t>
            </a:r>
            <a:endParaRPr lang="en-US" altLang="en-US" sz="3200" b="1" dirty="0">
              <a:latin typeface="+mj-lt"/>
              <a:ea typeface="+mj-ea"/>
              <a:cs typeface="+mj-cs"/>
            </a:endParaRPr>
          </a:p>
        </p:txBody>
      </p:sp>
      <p:sp>
        <p:nvSpPr>
          <p:cNvPr id="157701" name="Rectangle 9"/>
          <p:cNvSpPr>
            <a:spLocks noChangeArrowheads="1"/>
          </p:cNvSpPr>
          <p:nvPr/>
        </p:nvSpPr>
        <p:spPr bwMode="auto">
          <a:xfrm>
            <a:off x="457200" y="5649088"/>
            <a:ext cx="799076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000" dirty="0">
                <a:solidFill>
                  <a:srgbClr val="000000"/>
                </a:solidFill>
                <a:latin typeface="+mn-lt"/>
              </a:rPr>
              <a:t>Data adapted from </a:t>
            </a:r>
            <a:r>
              <a:rPr lang="en-US" altLang="en-US" sz="1000" dirty="0" err="1">
                <a:solidFill>
                  <a:srgbClr val="000000"/>
                </a:solidFill>
                <a:latin typeface="+mn-lt"/>
              </a:rPr>
              <a:t>Silagy</a:t>
            </a:r>
            <a:r>
              <a:rPr lang="en-US" altLang="en-US" sz="1000" dirty="0">
                <a:solidFill>
                  <a:srgbClr val="000000"/>
                </a:solidFill>
                <a:latin typeface="+mn-lt"/>
              </a:rPr>
              <a:t> et al. (2004). </a:t>
            </a:r>
            <a:r>
              <a:rPr lang="en-US" altLang="en-US" sz="1000" i="1" dirty="0">
                <a:solidFill>
                  <a:srgbClr val="000000"/>
                </a:solidFill>
                <a:latin typeface="+mn-lt"/>
              </a:rPr>
              <a:t>Cochrane Database </a:t>
            </a:r>
            <a:r>
              <a:rPr lang="en-US" altLang="en-US" sz="1000" i="1" dirty="0" err="1">
                <a:solidFill>
                  <a:srgbClr val="000000"/>
                </a:solidFill>
                <a:latin typeface="+mn-lt"/>
              </a:rPr>
              <a:t>Syst</a:t>
            </a:r>
            <a:r>
              <a:rPr lang="en-US" altLang="en-US" sz="1000" i="1" dirty="0">
                <a:solidFill>
                  <a:srgbClr val="000000"/>
                </a:solidFill>
                <a:latin typeface="+mn-lt"/>
              </a:rPr>
              <a:t> Rev; </a:t>
            </a:r>
            <a:r>
              <a:rPr lang="en-US" altLang="en-US" sz="1000" dirty="0">
                <a:solidFill>
                  <a:srgbClr val="000000"/>
                </a:solidFill>
                <a:latin typeface="+mn-lt"/>
              </a:rPr>
              <a:t>Hughes et al., (2004). </a:t>
            </a:r>
            <a:r>
              <a:rPr lang="en-US" altLang="en-US" sz="1000" i="1" dirty="0">
                <a:solidFill>
                  <a:srgbClr val="000000"/>
                </a:solidFill>
                <a:latin typeface="+mn-lt"/>
              </a:rPr>
              <a:t>Cochrane Database </a:t>
            </a:r>
            <a:r>
              <a:rPr lang="en-US" altLang="en-US" sz="1000" i="1" dirty="0" err="1">
                <a:solidFill>
                  <a:srgbClr val="000000"/>
                </a:solidFill>
                <a:latin typeface="+mn-lt"/>
              </a:rPr>
              <a:t>Syst</a:t>
            </a:r>
            <a:r>
              <a:rPr lang="en-US" altLang="en-US" sz="1000" i="1" dirty="0">
                <a:solidFill>
                  <a:srgbClr val="000000"/>
                </a:solidFill>
                <a:latin typeface="+mn-lt"/>
              </a:rPr>
              <a:t> Rev.; </a:t>
            </a:r>
            <a:r>
              <a:rPr lang="en-US" altLang="en-US" sz="1000" dirty="0">
                <a:solidFill>
                  <a:srgbClr val="000000"/>
                </a:solidFill>
                <a:latin typeface="+mn-lt"/>
              </a:rPr>
              <a:t>Gonzales et al., (2006).</a:t>
            </a:r>
            <a:r>
              <a:rPr lang="en-US" altLang="en-US" sz="1000" i="1" dirty="0">
                <a:solidFill>
                  <a:srgbClr val="000000"/>
                </a:solidFill>
                <a:latin typeface="+mn-lt"/>
              </a:rPr>
              <a:t> JAMA </a:t>
            </a:r>
            <a:r>
              <a:rPr lang="en-US" altLang="en-US" sz="1000" dirty="0">
                <a:solidFill>
                  <a:srgbClr val="000000"/>
                </a:solidFill>
                <a:latin typeface="+mn-lt"/>
              </a:rPr>
              <a:t>and </a:t>
            </a:r>
            <a:r>
              <a:rPr lang="en-US" altLang="en-US" sz="1000" dirty="0" err="1">
                <a:solidFill>
                  <a:srgbClr val="000000"/>
                </a:solidFill>
                <a:latin typeface="+mn-lt"/>
              </a:rPr>
              <a:t>Jorenby</a:t>
            </a:r>
            <a:r>
              <a:rPr lang="en-US" altLang="en-US" sz="1000" dirty="0">
                <a:solidFill>
                  <a:srgbClr val="000000"/>
                </a:solidFill>
                <a:latin typeface="+mn-lt"/>
              </a:rPr>
              <a:t> et al., (2006)</a:t>
            </a:r>
            <a:r>
              <a:rPr lang="en-US" altLang="en-US" sz="1000" i="1" dirty="0">
                <a:solidFill>
                  <a:srgbClr val="000000"/>
                </a:solidFill>
                <a:latin typeface="+mn-lt"/>
              </a:rPr>
              <a:t>. JAMA</a:t>
            </a:r>
          </a:p>
        </p:txBody>
      </p:sp>
      <p:pic>
        <p:nvPicPr>
          <p:cNvPr id="157702" name="Picture 1" descr="Bar graph showing the long-term (36 months) effectiveness by quit rates for cessation medications.&#10;Nicotine gum: Active Drug=19.5%, Placebo=11.5% | Nicotine patch: Active Drug=14.6%, Placebo=8.6% | Nicotine lozenge: Active Drug=16.4%, Placebo=8.8% | Nicotine nasal spray: Active Drug=23.9%, Placebo=11.8% | Nicotine inhaler: Active Drug=17.1%, Placebo=9.1% | Bupropion: Active Drug=20.0%, Placebo= %10.2| Varenicline: Active Drug=22.5%, Placebo=9.4%." title="Slide 36, Figure 1."/>
          <p:cNvPicPr>
            <a:picLocks noChangeAspect="1"/>
          </p:cNvPicPr>
          <p:nvPr/>
        </p:nvPicPr>
        <p:blipFill rotWithShape="1">
          <a:blip r:embed="rId2">
            <a:extLst>
              <a:ext uri="{28A0092B-C50C-407E-A947-70E740481C1C}">
                <a14:useLocalDpi xmlns:a14="http://schemas.microsoft.com/office/drawing/2010/main"/>
              </a:ext>
            </a:extLst>
          </a:blip>
          <a:srcRect/>
          <a:stretch/>
        </p:blipFill>
        <p:spPr bwMode="auto">
          <a:xfrm>
            <a:off x="798397" y="1714532"/>
            <a:ext cx="7267301" cy="3896119"/>
          </a:xfrm>
          <a:prstGeom prst="rect">
            <a:avLst/>
          </a:prstGeom>
          <a:solidFill>
            <a:schemeClr val="bg1"/>
          </a:solidFill>
          <a:ln>
            <a:noFill/>
          </a:ln>
          <a:extLst/>
        </p:spPr>
      </p:pic>
      <p:sp>
        <p:nvSpPr>
          <p:cNvPr id="8" name="Rectangle 4"/>
          <p:cNvSpPr>
            <a:spLocks noChangeArrowheads="1"/>
          </p:cNvSpPr>
          <p:nvPr/>
        </p:nvSpPr>
        <p:spPr bwMode="auto">
          <a:xfrm>
            <a:off x="402566" y="5967619"/>
            <a:ext cx="322721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dirty="0"/>
              <a:t>Source: </a:t>
            </a:r>
            <a:r>
              <a:rPr lang="en-US" sz="1000" dirty="0" smtClean="0"/>
              <a:t>Behavioral Health and Wellness Program</a:t>
            </a:r>
            <a:endParaRPr lang="en-US" sz="1000" i="1" dirty="0"/>
          </a:p>
        </p:txBody>
      </p:sp>
      <p:sp>
        <p:nvSpPr>
          <p:cNvPr id="2" name="Date Placeholder 1"/>
          <p:cNvSpPr>
            <a:spLocks noGrp="1"/>
          </p:cNvSpPr>
          <p:nvPr>
            <p:ph type="dt" sz="half" idx="10"/>
          </p:nvPr>
        </p:nvSpPr>
        <p:spPr/>
        <p:txBody>
          <a:bodyPr/>
          <a:lstStyle/>
          <a:p>
            <a:fld id="{7C535096-F31A-4BD3-A824-5EA16AB00901}" type="datetime4">
              <a:rPr lang="en-US" smtClean="0"/>
              <a:t>April 21, 2016</a:t>
            </a:fld>
            <a:endParaRPr lang="en-US"/>
          </a:p>
        </p:txBody>
      </p:sp>
      <p:sp>
        <p:nvSpPr>
          <p:cNvPr id="3" name="Footer Placeholder 2"/>
          <p:cNvSpPr>
            <a:spLocks noGrp="1"/>
          </p:cNvSpPr>
          <p:nvPr>
            <p:ph type="ftr" sz="quarter" idx="11"/>
          </p:nvPr>
        </p:nvSpPr>
        <p:spPr>
          <a:xfrm>
            <a:off x="2743199" y="6091051"/>
            <a:ext cx="3640347" cy="365125"/>
          </a:xfrm>
        </p:spPr>
        <p:txBody>
          <a:bodyPr/>
          <a:lstStyle/>
          <a:p>
            <a:r>
              <a:rPr lang="en-US" b="1" dirty="0" smtClean="0"/>
              <a:t>Mission 100: A 100% Tobacco-Free Alaska</a:t>
            </a:r>
            <a:endParaRPr lang="en-US" b="1" dirty="0"/>
          </a:p>
        </p:txBody>
      </p:sp>
      <p:sp>
        <p:nvSpPr>
          <p:cNvPr id="4" name="Slide Number Placeholder 3"/>
          <p:cNvSpPr>
            <a:spLocks noGrp="1"/>
          </p:cNvSpPr>
          <p:nvPr>
            <p:ph type="sldNum" sz="quarter" idx="12"/>
          </p:nvPr>
        </p:nvSpPr>
        <p:spPr/>
        <p:txBody>
          <a:bodyPr/>
          <a:lstStyle/>
          <a:p>
            <a:fld id="{9AC62F60-48D9-F548-B227-F90C9CBE6D5D}" type="slidenum">
              <a:rPr lang="en-US" smtClean="0"/>
              <a:t>36</a:t>
            </a:fld>
            <a:endParaRPr lang="en-US"/>
          </a:p>
        </p:txBody>
      </p:sp>
    </p:spTree>
    <p:extLst>
      <p:ext uri="{BB962C8B-B14F-4D97-AF65-F5344CB8AC3E}">
        <p14:creationId xmlns:p14="http://schemas.microsoft.com/office/powerpoint/2010/main" val="378403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57200" y="457200"/>
            <a:ext cx="7663543" cy="1143000"/>
          </a:xfrm>
        </p:spPr>
        <p:txBody>
          <a:bodyPr>
            <a:normAutofit/>
          </a:bodyPr>
          <a:lstStyle/>
          <a:p>
            <a:pPr>
              <a:defRPr/>
            </a:pPr>
            <a:r>
              <a:rPr lang="en-US" sz="3600" dirty="0"/>
              <a:t>Nicotine </a:t>
            </a:r>
            <a:r>
              <a:rPr lang="en-US" sz="3600" dirty="0" smtClean="0"/>
              <a:t>Patch</a:t>
            </a:r>
            <a:endParaRPr lang="en-US" sz="3600" dirty="0"/>
          </a:p>
        </p:txBody>
      </p:sp>
      <p:sp>
        <p:nvSpPr>
          <p:cNvPr id="158725" name="Rectangle 6"/>
          <p:cNvSpPr>
            <a:spLocks noChangeArrowheads="1"/>
          </p:cNvSpPr>
          <p:nvPr/>
        </p:nvSpPr>
        <p:spPr bwMode="auto">
          <a:xfrm>
            <a:off x="685800" y="20574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0050" indent="-4000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40000"/>
              </a:spcBef>
              <a:spcAft>
                <a:spcPct val="40000"/>
              </a:spcAft>
              <a:buFontTx/>
              <a:buChar char="•"/>
            </a:pPr>
            <a:endParaRPr lang="en-US" altLang="en-US">
              <a:solidFill>
                <a:srgbClr val="000000"/>
              </a:solidFill>
            </a:endParaRPr>
          </a:p>
        </p:txBody>
      </p:sp>
      <p:sp>
        <p:nvSpPr>
          <p:cNvPr id="71687" name="Rectangle 7"/>
          <p:cNvSpPr>
            <a:spLocks noChangeArrowheads="1"/>
          </p:cNvSpPr>
          <p:nvPr/>
        </p:nvSpPr>
        <p:spPr bwMode="auto">
          <a:xfrm>
            <a:off x="457200" y="-1405217"/>
            <a:ext cx="60102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nchor="b"/>
          <a:lstStyle/>
          <a:p>
            <a:pPr algn="ctr">
              <a:defRPr/>
            </a:pPr>
            <a:endParaRPr lang="en-US" sz="3600" b="1" dirty="0">
              <a:latin typeface="+mj-lt"/>
              <a:ea typeface="+mj-ea"/>
              <a:cs typeface="+mj-cs"/>
            </a:endParaRPr>
          </a:p>
        </p:txBody>
      </p:sp>
      <p:sp>
        <p:nvSpPr>
          <p:cNvPr id="71688" name="Rectangle 8"/>
          <p:cNvSpPr>
            <a:spLocks noChangeArrowheads="1"/>
          </p:cNvSpPr>
          <p:nvPr/>
        </p:nvSpPr>
        <p:spPr bwMode="auto">
          <a:xfrm>
            <a:off x="4419600" y="2655342"/>
            <a:ext cx="4343400" cy="3702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marL="342900" indent="-342900" defTabSz="120650">
              <a:spcBef>
                <a:spcPct val="50000"/>
              </a:spcBef>
              <a:buClr>
                <a:srgbClr val="000000"/>
              </a:buClr>
              <a:buFont typeface="Arial" panose="020B0604020202020204" pitchFamily="34" charset="0"/>
              <a:buChar char="•"/>
              <a:defRPr/>
            </a:pPr>
            <a:r>
              <a:rPr lang="en-US" sz="2200" dirty="0" smtClean="0"/>
              <a:t>Clients </a:t>
            </a:r>
            <a:r>
              <a:rPr lang="en-US" sz="2200" dirty="0"/>
              <a:t>cannot titrate the dose</a:t>
            </a:r>
          </a:p>
          <a:p>
            <a:pPr marL="342900" indent="-342900" defTabSz="120650">
              <a:spcBef>
                <a:spcPct val="50000"/>
              </a:spcBef>
              <a:buClr>
                <a:srgbClr val="000000"/>
              </a:buClr>
              <a:buFont typeface="Arial" panose="020B0604020202020204" pitchFamily="34" charset="0"/>
              <a:buChar char="•"/>
              <a:defRPr/>
            </a:pPr>
            <a:r>
              <a:rPr lang="en-US" sz="2200" dirty="0"/>
              <a:t>Allergic reactions to adhesive may occur</a:t>
            </a:r>
          </a:p>
          <a:p>
            <a:pPr marL="342900" indent="-342900" defTabSz="120650">
              <a:spcBef>
                <a:spcPct val="50000"/>
              </a:spcBef>
              <a:buClr>
                <a:srgbClr val="000000"/>
              </a:buClr>
              <a:buFont typeface="Arial" panose="020B0604020202020204" pitchFamily="34" charset="0"/>
              <a:buChar char="•"/>
              <a:defRPr/>
            </a:pPr>
            <a:r>
              <a:rPr lang="en-US" sz="2200" dirty="0"/>
              <a:t>Taking patch off to sleep may lead to nicotine cravings in the morning</a:t>
            </a:r>
          </a:p>
        </p:txBody>
      </p:sp>
      <p:sp>
        <p:nvSpPr>
          <p:cNvPr id="71689" name="Rectangle 9"/>
          <p:cNvSpPr>
            <a:spLocks noChangeArrowheads="1"/>
          </p:cNvSpPr>
          <p:nvPr/>
        </p:nvSpPr>
        <p:spPr bwMode="auto">
          <a:xfrm>
            <a:off x="762000" y="2057400"/>
            <a:ext cx="3657600" cy="56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defTabSz="120650">
              <a:spcBef>
                <a:spcPct val="100000"/>
              </a:spcBef>
              <a:defRPr/>
            </a:pPr>
            <a:r>
              <a:rPr lang="en-US" sz="2800" b="1" dirty="0" smtClean="0">
                <a:latin typeface="+mj-lt"/>
              </a:rPr>
              <a:t>ADVANTAGES</a:t>
            </a:r>
          </a:p>
        </p:txBody>
      </p:sp>
      <p:sp>
        <p:nvSpPr>
          <p:cNvPr id="71690" name="Line 10"/>
          <p:cNvSpPr>
            <a:spLocks noChangeShapeType="1"/>
          </p:cNvSpPr>
          <p:nvPr/>
        </p:nvSpPr>
        <p:spPr bwMode="auto">
          <a:xfrm>
            <a:off x="4354286" y="2057400"/>
            <a:ext cx="0" cy="3657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pic>
        <p:nvPicPr>
          <p:cNvPr id="15873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46460" y="781330"/>
            <a:ext cx="1865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396815" y="5979330"/>
            <a:ext cx="322721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dirty="0"/>
              <a:t>Source: </a:t>
            </a:r>
            <a:r>
              <a:rPr lang="en-US" sz="1000" dirty="0" smtClean="0"/>
              <a:t>Behavioral Health and Wellness Program</a:t>
            </a:r>
            <a:endParaRPr lang="en-US" sz="1000" i="1" dirty="0"/>
          </a:p>
        </p:txBody>
      </p:sp>
      <p:sp>
        <p:nvSpPr>
          <p:cNvPr id="2" name="TextBox 1"/>
          <p:cNvSpPr txBox="1"/>
          <p:nvPr/>
        </p:nvSpPr>
        <p:spPr>
          <a:xfrm>
            <a:off x="702129" y="2655343"/>
            <a:ext cx="3554185" cy="3139321"/>
          </a:xfrm>
          <a:prstGeom prst="rect">
            <a:avLst/>
          </a:prstGeom>
          <a:noFill/>
        </p:spPr>
        <p:txBody>
          <a:bodyPr wrap="square" rtlCol="0">
            <a:spAutoFit/>
          </a:bodyPr>
          <a:lstStyle/>
          <a:p>
            <a:pPr marL="457200" indent="-457200" defTabSz="120650">
              <a:buFont typeface="Arial" panose="020B0604020202020204" pitchFamily="34" charset="0"/>
              <a:buChar char="•"/>
              <a:defRPr/>
            </a:pPr>
            <a:r>
              <a:rPr lang="en-US" sz="2200" dirty="0"/>
              <a:t>Provides consistent nicotine levels</a:t>
            </a:r>
          </a:p>
          <a:p>
            <a:pPr marL="457200" indent="-457200" defTabSz="120650">
              <a:buFont typeface="Arial" panose="020B0604020202020204" pitchFamily="34" charset="0"/>
              <a:buChar char="•"/>
              <a:defRPr/>
            </a:pPr>
            <a:r>
              <a:rPr lang="en-US" sz="2200" dirty="0"/>
              <a:t>Easy to use and conceal</a:t>
            </a:r>
          </a:p>
          <a:p>
            <a:pPr marL="457200" indent="-457200" defTabSz="120650">
              <a:buFont typeface="Arial" panose="020B0604020202020204" pitchFamily="34" charset="0"/>
              <a:buChar char="•"/>
              <a:defRPr/>
            </a:pPr>
            <a:r>
              <a:rPr lang="en-US" sz="2200" dirty="0"/>
              <a:t>Fewer compliance issues</a:t>
            </a:r>
          </a:p>
          <a:p>
            <a:pPr marL="457200" indent="-457200" defTabSz="120650">
              <a:buFont typeface="Arial" panose="020B0604020202020204" pitchFamily="34" charset="0"/>
              <a:buChar char="•"/>
              <a:defRPr/>
            </a:pPr>
            <a:r>
              <a:rPr lang="en-US" sz="2200" dirty="0"/>
              <a:t>Safe in presence of C-V disease</a:t>
            </a:r>
          </a:p>
          <a:p>
            <a:endParaRPr lang="en-US" sz="2200" dirty="0"/>
          </a:p>
        </p:txBody>
      </p:sp>
      <p:sp>
        <p:nvSpPr>
          <p:cNvPr id="3" name="Date Placeholder 2"/>
          <p:cNvSpPr>
            <a:spLocks noGrp="1"/>
          </p:cNvSpPr>
          <p:nvPr>
            <p:ph type="dt" sz="half" idx="10"/>
          </p:nvPr>
        </p:nvSpPr>
        <p:spPr/>
        <p:txBody>
          <a:bodyPr/>
          <a:lstStyle/>
          <a:p>
            <a:fld id="{74585B70-1E58-435C-8384-3D6BB3421594}" type="datetime4">
              <a:rPr lang="en-US" smtClean="0"/>
              <a:t>April 21, 2016</a:t>
            </a:fld>
            <a:endParaRPr lang="en-US"/>
          </a:p>
        </p:txBody>
      </p:sp>
      <p:sp>
        <p:nvSpPr>
          <p:cNvPr id="4" name="Footer Placeholder 3"/>
          <p:cNvSpPr>
            <a:spLocks noGrp="1"/>
          </p:cNvSpPr>
          <p:nvPr>
            <p:ph type="ftr" sz="quarter" idx="11"/>
          </p:nvPr>
        </p:nvSpPr>
        <p:spPr>
          <a:xfrm>
            <a:off x="2705099" y="6091051"/>
            <a:ext cx="3643943" cy="365125"/>
          </a:xfrm>
        </p:spPr>
        <p:txBody>
          <a:bodyPr/>
          <a:lstStyle/>
          <a:p>
            <a:r>
              <a:rPr lang="en-US" b="1" dirty="0" smtClean="0"/>
              <a:t>Mission 100: A 100% Tobacco-Free Alaska</a:t>
            </a:r>
            <a:endParaRPr lang="en-US" b="1" dirty="0"/>
          </a:p>
        </p:txBody>
      </p:sp>
      <p:sp>
        <p:nvSpPr>
          <p:cNvPr id="5" name="Slide Number Placeholder 4"/>
          <p:cNvSpPr>
            <a:spLocks noGrp="1"/>
          </p:cNvSpPr>
          <p:nvPr>
            <p:ph type="sldNum" sz="quarter" idx="12"/>
          </p:nvPr>
        </p:nvSpPr>
        <p:spPr/>
        <p:txBody>
          <a:bodyPr/>
          <a:lstStyle/>
          <a:p>
            <a:fld id="{9AC62F60-48D9-F548-B227-F90C9CBE6D5D}" type="slidenum">
              <a:rPr lang="en-US" smtClean="0"/>
              <a:t>37</a:t>
            </a:fld>
            <a:endParaRPr lang="en-US"/>
          </a:p>
        </p:txBody>
      </p:sp>
      <p:sp>
        <p:nvSpPr>
          <p:cNvPr id="14" name="Rectangle 9"/>
          <p:cNvSpPr>
            <a:spLocks noChangeArrowheads="1"/>
          </p:cNvSpPr>
          <p:nvPr/>
        </p:nvSpPr>
        <p:spPr bwMode="auto">
          <a:xfrm>
            <a:off x="4533900" y="2057400"/>
            <a:ext cx="3657600" cy="56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defTabSz="120650">
              <a:spcBef>
                <a:spcPct val="100000"/>
              </a:spcBef>
              <a:defRPr/>
            </a:pPr>
            <a:r>
              <a:rPr lang="en-US" sz="2800" b="1" dirty="0" smtClean="0">
                <a:latin typeface="+mj-lt"/>
              </a:rPr>
              <a:t>DISADVANTAGES</a:t>
            </a:r>
          </a:p>
        </p:txBody>
      </p:sp>
    </p:spTree>
    <p:extLst>
      <p:ext uri="{BB962C8B-B14F-4D97-AF65-F5344CB8AC3E}">
        <p14:creationId xmlns:p14="http://schemas.microsoft.com/office/powerpoint/2010/main" val="3164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normAutofit/>
          </a:bodyPr>
          <a:lstStyle/>
          <a:p>
            <a:pPr>
              <a:defRPr/>
            </a:pPr>
            <a:r>
              <a:rPr lang="en-US" altLang="en-US" sz="3600" dirty="0"/>
              <a:t>Bupropion SR </a:t>
            </a:r>
            <a:r>
              <a:rPr lang="en-US" altLang="en-US" sz="3600" dirty="0" smtClean="0"/>
              <a:t>Tablets</a:t>
            </a:r>
            <a:endParaRPr lang="en-US" sz="3600" dirty="0"/>
          </a:p>
        </p:txBody>
      </p:sp>
      <p:sp>
        <p:nvSpPr>
          <p:cNvPr id="160773" name="Rectangle 6"/>
          <p:cNvSpPr>
            <a:spLocks noChangeArrowheads="1"/>
          </p:cNvSpPr>
          <p:nvPr/>
        </p:nvSpPr>
        <p:spPr bwMode="auto">
          <a:xfrm>
            <a:off x="685800" y="20574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0050" indent="-4000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40000"/>
              </a:spcBef>
              <a:spcAft>
                <a:spcPct val="40000"/>
              </a:spcAft>
              <a:buFontTx/>
              <a:buChar char="•"/>
            </a:pPr>
            <a:endParaRPr lang="en-US" altLang="en-US">
              <a:solidFill>
                <a:srgbClr val="000000"/>
              </a:solidFill>
            </a:endParaRPr>
          </a:p>
        </p:txBody>
      </p:sp>
      <p:sp>
        <p:nvSpPr>
          <p:cNvPr id="72713" name="Rectangle 9"/>
          <p:cNvSpPr>
            <a:spLocks noChangeArrowheads="1"/>
          </p:cNvSpPr>
          <p:nvPr/>
        </p:nvSpPr>
        <p:spPr bwMode="auto">
          <a:xfrm>
            <a:off x="433388" y="1693863"/>
            <a:ext cx="5434012"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457200" indent="-457200">
              <a:spcBef>
                <a:spcPct val="20000"/>
              </a:spcBef>
              <a:buFont typeface="Arial" panose="020B0604020202020204" pitchFamily="34" charset="0"/>
              <a:buChar char="•"/>
              <a:defRPr/>
            </a:pPr>
            <a:r>
              <a:rPr lang="en-US" sz="2400" dirty="0"/>
              <a:t>Does not contain nicotine</a:t>
            </a:r>
          </a:p>
          <a:p>
            <a:pPr marL="457200" indent="-457200">
              <a:spcBef>
                <a:spcPct val="20000"/>
              </a:spcBef>
              <a:buFont typeface="Arial" panose="020B0604020202020204" pitchFamily="34" charset="0"/>
              <a:buChar char="•"/>
              <a:defRPr/>
            </a:pPr>
            <a:r>
              <a:rPr lang="en-US" sz="2400" dirty="0"/>
              <a:t>Tablet that is swallowed whole, and the medication is released over time</a:t>
            </a:r>
          </a:p>
          <a:p>
            <a:pPr marL="457200" indent="-457200">
              <a:spcBef>
                <a:spcPct val="20000"/>
              </a:spcBef>
              <a:buFont typeface="Arial" panose="020B0604020202020204" pitchFamily="34" charset="0"/>
              <a:buChar char="•"/>
              <a:defRPr/>
            </a:pPr>
            <a:r>
              <a:rPr lang="en-US" sz="2400" dirty="0"/>
              <a:t>Same medication as </a:t>
            </a:r>
            <a:r>
              <a:rPr lang="en-US" sz="2400" dirty="0" err="1"/>
              <a:t>Wellbutrin</a:t>
            </a:r>
            <a:r>
              <a:rPr lang="en-US" sz="2400" dirty="0"/>
              <a:t>, which is used to treat depression</a:t>
            </a:r>
          </a:p>
          <a:p>
            <a:pPr marL="457200" indent="-457200">
              <a:spcBef>
                <a:spcPct val="20000"/>
              </a:spcBef>
              <a:buFont typeface="Arial" panose="020B0604020202020204" pitchFamily="34" charset="0"/>
              <a:buChar char="•"/>
              <a:defRPr/>
            </a:pPr>
            <a:r>
              <a:rPr lang="en-US" sz="2400" dirty="0"/>
              <a:t>Sold with a prescription</a:t>
            </a:r>
          </a:p>
          <a:p>
            <a:pPr marL="228600" indent="-228600">
              <a:lnSpc>
                <a:spcPct val="90000"/>
              </a:lnSpc>
              <a:spcBef>
                <a:spcPct val="50000"/>
              </a:spcBef>
              <a:defRPr/>
            </a:pPr>
            <a:endParaRPr lang="en-US" sz="2400" dirty="0">
              <a:solidFill>
                <a:srgbClr val="000000"/>
              </a:solidFill>
              <a:latin typeface="Arial" charset="0"/>
              <a:ea typeface="ＭＳ Ｐゴシック" charset="0"/>
              <a:cs typeface="Times New Roman" charset="0"/>
            </a:endParaRPr>
          </a:p>
        </p:txBody>
      </p:sp>
      <p:pic>
        <p:nvPicPr>
          <p:cNvPr id="160777" name="Picture 10" descr="Zyban 15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3788" y="1693863"/>
            <a:ext cx="2322512"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C72F8F42-50CC-46D5-B7A4-7FEE55D3742E}" type="datetime4">
              <a:rPr lang="en-US" smtClean="0"/>
              <a:t>April 21, 2016</a:t>
            </a:fld>
            <a:endParaRPr lang="en-US"/>
          </a:p>
        </p:txBody>
      </p:sp>
      <p:sp>
        <p:nvSpPr>
          <p:cNvPr id="3" name="Footer Placeholder 2"/>
          <p:cNvSpPr>
            <a:spLocks noGrp="1"/>
          </p:cNvSpPr>
          <p:nvPr>
            <p:ph type="ftr" sz="quarter" idx="11"/>
          </p:nvPr>
        </p:nvSpPr>
        <p:spPr>
          <a:xfrm>
            <a:off x="2769079" y="6091051"/>
            <a:ext cx="3605841" cy="365125"/>
          </a:xfrm>
        </p:spPr>
        <p:txBody>
          <a:bodyPr/>
          <a:lstStyle/>
          <a:p>
            <a:r>
              <a:rPr lang="en-US" b="1" dirty="0" smtClean="0"/>
              <a:t>Mission 100: A 100% Tobacco-Free Alaska</a:t>
            </a:r>
            <a:endParaRPr lang="en-US" b="1" dirty="0"/>
          </a:p>
        </p:txBody>
      </p:sp>
      <p:sp>
        <p:nvSpPr>
          <p:cNvPr id="4" name="Slide Number Placeholder 3"/>
          <p:cNvSpPr>
            <a:spLocks noGrp="1"/>
          </p:cNvSpPr>
          <p:nvPr>
            <p:ph type="sldNum" sz="quarter" idx="12"/>
          </p:nvPr>
        </p:nvSpPr>
        <p:spPr/>
        <p:txBody>
          <a:bodyPr/>
          <a:lstStyle/>
          <a:p>
            <a:fld id="{9AC62F60-48D9-F548-B227-F90C9CBE6D5D}" type="slidenum">
              <a:rPr lang="en-US" smtClean="0"/>
              <a:t>38</a:t>
            </a:fld>
            <a:endParaRPr lang="en-US" dirty="0"/>
          </a:p>
        </p:txBody>
      </p:sp>
      <p:sp>
        <p:nvSpPr>
          <p:cNvPr id="14" name="Rectangle 4"/>
          <p:cNvSpPr>
            <a:spLocks noChangeArrowheads="1"/>
          </p:cNvSpPr>
          <p:nvPr/>
        </p:nvSpPr>
        <p:spPr bwMode="auto">
          <a:xfrm>
            <a:off x="445868" y="5968353"/>
            <a:ext cx="322721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dirty="0"/>
              <a:t>Source: </a:t>
            </a:r>
            <a:r>
              <a:rPr lang="en-US" sz="1000" dirty="0" smtClean="0"/>
              <a:t>Behavioral Health and Wellness Program</a:t>
            </a:r>
            <a:endParaRPr lang="en-US" sz="1000" i="1" dirty="0"/>
          </a:p>
        </p:txBody>
      </p:sp>
      <p:sp>
        <p:nvSpPr>
          <p:cNvPr id="16" name="Rectangle 4"/>
          <p:cNvSpPr>
            <a:spLocks noChangeArrowheads="1"/>
          </p:cNvSpPr>
          <p:nvPr/>
        </p:nvSpPr>
        <p:spPr bwMode="auto">
          <a:xfrm>
            <a:off x="5166155" y="5982690"/>
            <a:ext cx="352064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i="1" dirty="0" smtClean="0"/>
              <a:t>Courtesy of the University of California, San Francisco</a:t>
            </a:r>
            <a:endParaRPr lang="en-US" sz="1000" i="1" dirty="0"/>
          </a:p>
        </p:txBody>
      </p:sp>
    </p:spTree>
    <p:extLst>
      <p:ext uri="{BB962C8B-B14F-4D97-AF65-F5344CB8AC3E}">
        <p14:creationId xmlns:p14="http://schemas.microsoft.com/office/powerpoint/2010/main" val="97119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457200" y="457200"/>
            <a:ext cx="7514431" cy="1143000"/>
          </a:xfrm>
        </p:spPr>
        <p:txBody>
          <a:bodyPr>
            <a:normAutofit/>
          </a:bodyPr>
          <a:lstStyle/>
          <a:p>
            <a:pPr>
              <a:defRPr/>
            </a:pPr>
            <a:r>
              <a:rPr lang="en-US" sz="3600" dirty="0" err="1"/>
              <a:t>Varenicline</a:t>
            </a:r>
            <a:endParaRPr lang="en-US" sz="3600" dirty="0"/>
          </a:p>
        </p:txBody>
      </p:sp>
      <p:sp>
        <p:nvSpPr>
          <p:cNvPr id="161797" name="Rectangle 6"/>
          <p:cNvSpPr>
            <a:spLocks noChangeArrowheads="1"/>
          </p:cNvSpPr>
          <p:nvPr/>
        </p:nvSpPr>
        <p:spPr bwMode="auto">
          <a:xfrm>
            <a:off x="685800" y="20574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0050" indent="-4000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40000"/>
              </a:spcBef>
              <a:spcAft>
                <a:spcPct val="40000"/>
              </a:spcAft>
              <a:buFontTx/>
              <a:buChar char="•"/>
            </a:pPr>
            <a:endParaRPr lang="en-US" altLang="en-US">
              <a:solidFill>
                <a:srgbClr val="000000"/>
              </a:solidFill>
            </a:endParaRPr>
          </a:p>
        </p:txBody>
      </p:sp>
      <p:sp>
        <p:nvSpPr>
          <p:cNvPr id="73736" name="Rectangle 8"/>
          <p:cNvSpPr>
            <a:spLocks noChangeArrowheads="1"/>
          </p:cNvSpPr>
          <p:nvPr/>
        </p:nvSpPr>
        <p:spPr bwMode="auto">
          <a:xfrm>
            <a:off x="4610101" y="2275114"/>
            <a:ext cx="4076700" cy="2924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marL="342900" indent="-342900" defTabSz="120650">
              <a:spcBef>
                <a:spcPct val="50000"/>
              </a:spcBef>
              <a:buClr>
                <a:srgbClr val="000000"/>
              </a:buClr>
              <a:buFont typeface="Arial" panose="020B0604020202020204" pitchFamily="34" charset="0"/>
              <a:buChar char="•"/>
              <a:defRPr/>
            </a:pPr>
            <a:r>
              <a:rPr lang="en-US" sz="2200" dirty="0" smtClean="0"/>
              <a:t>Common </a:t>
            </a:r>
            <a:r>
              <a:rPr lang="en-US" sz="2200" dirty="0"/>
              <a:t>side effects:</a:t>
            </a:r>
          </a:p>
          <a:p>
            <a:pPr marL="800100" lvl="1" indent="-342900" defTabSz="120650">
              <a:buClr>
                <a:srgbClr val="000000"/>
              </a:buClr>
              <a:buFont typeface="Wingdings" panose="05000000000000000000" pitchFamily="2" charset="2"/>
              <a:buChar char="§"/>
              <a:defRPr/>
            </a:pPr>
            <a:r>
              <a:rPr lang="en-US" sz="2000" dirty="0"/>
              <a:t>Nausea (in up to 33% of clients)</a:t>
            </a:r>
          </a:p>
          <a:p>
            <a:pPr marL="800100" lvl="1" indent="-342900" defTabSz="120650">
              <a:buClr>
                <a:srgbClr val="000000"/>
              </a:buClr>
              <a:buFont typeface="Wingdings" panose="05000000000000000000" pitchFamily="2" charset="2"/>
              <a:buChar char="§"/>
              <a:defRPr/>
            </a:pPr>
            <a:r>
              <a:rPr lang="en-US" sz="2000" dirty="0"/>
              <a:t>Sleep disturbances (insomnia, abnormal dreams)</a:t>
            </a:r>
          </a:p>
          <a:p>
            <a:pPr marL="800100" lvl="1" indent="-342900" defTabSz="120650">
              <a:buClr>
                <a:srgbClr val="000000"/>
              </a:buClr>
              <a:buFont typeface="Wingdings" panose="05000000000000000000" pitchFamily="2" charset="2"/>
              <a:buChar char="§"/>
              <a:defRPr/>
            </a:pPr>
            <a:r>
              <a:rPr lang="en-US" sz="2000" dirty="0"/>
              <a:t>Constipation</a:t>
            </a:r>
          </a:p>
          <a:p>
            <a:pPr marL="800100" lvl="1" indent="-342900" defTabSz="120650">
              <a:buClr>
                <a:srgbClr val="000000"/>
              </a:buClr>
              <a:buFont typeface="Wingdings" panose="05000000000000000000" pitchFamily="2" charset="2"/>
              <a:buChar char="§"/>
              <a:defRPr/>
            </a:pPr>
            <a:r>
              <a:rPr lang="en-US" sz="2000" dirty="0"/>
              <a:t>Flatulence</a:t>
            </a:r>
          </a:p>
          <a:p>
            <a:pPr marL="800100" lvl="1" indent="-342900" defTabSz="120650">
              <a:buClr>
                <a:srgbClr val="000000"/>
              </a:buClr>
              <a:buFont typeface="Wingdings" panose="05000000000000000000" pitchFamily="2" charset="2"/>
              <a:buChar char="§"/>
              <a:defRPr/>
            </a:pPr>
            <a:r>
              <a:rPr lang="en-US" sz="2000" dirty="0"/>
              <a:t>Vomiting</a:t>
            </a:r>
          </a:p>
        </p:txBody>
      </p:sp>
      <p:sp>
        <p:nvSpPr>
          <p:cNvPr id="73737" name="Rectangle 9"/>
          <p:cNvSpPr>
            <a:spLocks noChangeArrowheads="1"/>
          </p:cNvSpPr>
          <p:nvPr/>
        </p:nvSpPr>
        <p:spPr bwMode="auto">
          <a:xfrm>
            <a:off x="838200" y="2275115"/>
            <a:ext cx="3860801" cy="335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defTabSz="120650">
              <a:lnSpc>
                <a:spcPct val="90000"/>
              </a:lnSpc>
              <a:spcBef>
                <a:spcPct val="50000"/>
              </a:spcBef>
              <a:buClr>
                <a:srgbClr val="000000"/>
              </a:buClr>
              <a:buFont typeface="Arial" panose="020B0604020202020204" pitchFamily="34" charset="0"/>
              <a:buChar char="•"/>
              <a:defRPr/>
            </a:pPr>
            <a:r>
              <a:rPr lang="en-US" sz="2200" dirty="0" smtClean="0"/>
              <a:t>Oral </a:t>
            </a:r>
            <a:r>
              <a:rPr lang="en-US" sz="2200" dirty="0"/>
              <a:t>formulation </a:t>
            </a:r>
            <a:r>
              <a:rPr lang="en-US" sz="2200" dirty="0" smtClean="0"/>
              <a:t>with </a:t>
            </a:r>
            <a:r>
              <a:rPr lang="en-US" sz="2200" dirty="0"/>
              <a:t>twice-a-day dosing</a:t>
            </a:r>
          </a:p>
          <a:p>
            <a:pPr marL="342900" indent="-342900" defTabSz="120650">
              <a:lnSpc>
                <a:spcPct val="90000"/>
              </a:lnSpc>
              <a:spcBef>
                <a:spcPct val="50000"/>
              </a:spcBef>
              <a:buClr>
                <a:srgbClr val="000000"/>
              </a:buClr>
              <a:buFont typeface="Arial" panose="020B0604020202020204" pitchFamily="34" charset="0"/>
              <a:buChar char="•"/>
              <a:defRPr/>
            </a:pPr>
            <a:r>
              <a:rPr lang="en-US" sz="2200" dirty="0"/>
              <a:t>Offers a new mechanism of action for persons who previously failed using other medications</a:t>
            </a:r>
          </a:p>
          <a:p>
            <a:pPr marL="342900" indent="-342900" defTabSz="120650">
              <a:lnSpc>
                <a:spcPct val="90000"/>
              </a:lnSpc>
              <a:spcBef>
                <a:spcPct val="50000"/>
              </a:spcBef>
              <a:buClr>
                <a:srgbClr val="000000"/>
              </a:buClr>
              <a:buFont typeface="Arial" panose="020B0604020202020204" pitchFamily="34" charset="0"/>
              <a:buChar char="•"/>
              <a:defRPr/>
            </a:pPr>
            <a:r>
              <a:rPr lang="en-US" sz="2200" dirty="0"/>
              <a:t>Early trials suggest this agent is superior to bupropion SR</a:t>
            </a:r>
          </a:p>
          <a:p>
            <a:pPr defTabSz="120650">
              <a:lnSpc>
                <a:spcPct val="90000"/>
              </a:lnSpc>
              <a:spcBef>
                <a:spcPct val="50000"/>
              </a:spcBef>
              <a:buClr>
                <a:srgbClr val="000000"/>
              </a:buClr>
              <a:buSzPct val="55000"/>
              <a:buFont typeface="Wingdings" charset="0"/>
              <a:buChar char="§"/>
              <a:defRPr/>
            </a:pPr>
            <a:endParaRPr lang="en-US" sz="2400" dirty="0">
              <a:solidFill>
                <a:srgbClr val="000000"/>
              </a:solidFill>
              <a:latin typeface="Arial" charset="0"/>
              <a:ea typeface="ＭＳ Ｐゴシック" charset="0"/>
            </a:endParaRPr>
          </a:p>
        </p:txBody>
      </p:sp>
      <p:sp>
        <p:nvSpPr>
          <p:cNvPr id="73738" name="Line 10"/>
          <p:cNvSpPr>
            <a:spLocks noChangeShapeType="1"/>
          </p:cNvSpPr>
          <p:nvPr/>
        </p:nvSpPr>
        <p:spPr bwMode="auto">
          <a:xfrm>
            <a:off x="4523015" y="1774450"/>
            <a:ext cx="0" cy="432025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pic>
        <p:nvPicPr>
          <p:cNvPr id="73739" name="Picture 11"/>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94450" y="519113"/>
            <a:ext cx="955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3740" name="Picture 12"/>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99350" y="812800"/>
            <a:ext cx="9445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3741" name="Text Box 13"/>
          <p:cNvSpPr txBox="1">
            <a:spLocks noChangeArrowheads="1"/>
          </p:cNvSpPr>
          <p:nvPr/>
        </p:nvSpPr>
        <p:spPr bwMode="auto">
          <a:xfrm>
            <a:off x="4610100" y="5205482"/>
            <a:ext cx="4076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kumimoji="1" lang="en-US" sz="1400" b="1" i="1" dirty="0" smtClean="0">
                <a:solidFill>
                  <a:srgbClr val="990033"/>
                </a:solidFill>
                <a:latin typeface="+mj-lt"/>
              </a:rPr>
              <a:t>NOTE</a:t>
            </a:r>
            <a:r>
              <a:rPr kumimoji="1" lang="en-US" sz="1400" i="1" dirty="0" smtClean="0">
                <a:solidFill>
                  <a:srgbClr val="990033"/>
                </a:solidFill>
                <a:latin typeface="+mj-lt"/>
              </a:rPr>
              <a:t>: Patients have reported changes in behavior, agitation, depressed mood, suicidal thoughts or actions while taking or after stopping </a:t>
            </a:r>
            <a:r>
              <a:rPr kumimoji="1" lang="en-US" sz="1400" i="1" dirty="0" err="1" smtClean="0">
                <a:solidFill>
                  <a:srgbClr val="990033"/>
                </a:solidFill>
                <a:latin typeface="+mj-lt"/>
              </a:rPr>
              <a:t>Varenicline</a:t>
            </a:r>
            <a:r>
              <a:rPr kumimoji="1" lang="en-US" sz="1400" i="1" dirty="0" smtClean="0">
                <a:solidFill>
                  <a:srgbClr val="990033"/>
                </a:solidFill>
                <a:latin typeface="+mj-lt"/>
              </a:rPr>
              <a:t>. </a:t>
            </a:r>
          </a:p>
        </p:txBody>
      </p:sp>
      <p:sp>
        <p:nvSpPr>
          <p:cNvPr id="2" name="Date Placeholder 1"/>
          <p:cNvSpPr>
            <a:spLocks noGrp="1"/>
          </p:cNvSpPr>
          <p:nvPr>
            <p:ph type="dt" sz="half" idx="10"/>
          </p:nvPr>
        </p:nvSpPr>
        <p:spPr/>
        <p:txBody>
          <a:bodyPr/>
          <a:lstStyle/>
          <a:p>
            <a:fld id="{8E3A38CC-B071-4DFE-A3B5-E2D8C58BDB87}" type="datetime4">
              <a:rPr lang="en-US" smtClean="0"/>
              <a:t>April 21, 2016</a:t>
            </a:fld>
            <a:endParaRPr lang="en-US"/>
          </a:p>
        </p:txBody>
      </p:sp>
      <p:sp>
        <p:nvSpPr>
          <p:cNvPr id="3" name="Footer Placeholder 2"/>
          <p:cNvSpPr>
            <a:spLocks noGrp="1"/>
          </p:cNvSpPr>
          <p:nvPr>
            <p:ph type="ftr" sz="quarter" idx="11"/>
          </p:nvPr>
        </p:nvSpPr>
        <p:spPr>
          <a:xfrm>
            <a:off x="2794958" y="6091051"/>
            <a:ext cx="3599492" cy="365125"/>
          </a:xfrm>
        </p:spPr>
        <p:txBody>
          <a:bodyPr/>
          <a:lstStyle/>
          <a:p>
            <a:r>
              <a:rPr lang="en-US" b="1" dirty="0" smtClean="0"/>
              <a:t>Mission 100: A 100% Tobacco-Free Alaska</a:t>
            </a:r>
            <a:endParaRPr lang="en-US" b="1" dirty="0"/>
          </a:p>
        </p:txBody>
      </p:sp>
      <p:sp>
        <p:nvSpPr>
          <p:cNvPr id="4" name="Slide Number Placeholder 3"/>
          <p:cNvSpPr>
            <a:spLocks noGrp="1"/>
          </p:cNvSpPr>
          <p:nvPr>
            <p:ph type="sldNum" sz="quarter" idx="12"/>
          </p:nvPr>
        </p:nvSpPr>
        <p:spPr/>
        <p:txBody>
          <a:bodyPr/>
          <a:lstStyle/>
          <a:p>
            <a:fld id="{9AC62F60-48D9-F548-B227-F90C9CBE6D5D}" type="slidenum">
              <a:rPr lang="en-US" smtClean="0"/>
              <a:t>39</a:t>
            </a:fld>
            <a:endParaRPr lang="en-US"/>
          </a:p>
        </p:txBody>
      </p:sp>
      <p:sp>
        <p:nvSpPr>
          <p:cNvPr id="15" name="Rectangle 4"/>
          <p:cNvSpPr>
            <a:spLocks noChangeArrowheads="1"/>
          </p:cNvSpPr>
          <p:nvPr/>
        </p:nvSpPr>
        <p:spPr bwMode="auto">
          <a:xfrm>
            <a:off x="445868" y="5968353"/>
            <a:ext cx="322721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dirty="0"/>
              <a:t>Source: </a:t>
            </a:r>
            <a:r>
              <a:rPr lang="en-US" sz="1000" dirty="0" smtClean="0"/>
              <a:t>Behavioral Health and Wellness Program</a:t>
            </a:r>
            <a:endParaRPr lang="en-US" sz="1000" i="1" dirty="0"/>
          </a:p>
        </p:txBody>
      </p:sp>
      <p:sp>
        <p:nvSpPr>
          <p:cNvPr id="14" name="Rectangle 9"/>
          <p:cNvSpPr>
            <a:spLocks noChangeArrowheads="1"/>
          </p:cNvSpPr>
          <p:nvPr/>
        </p:nvSpPr>
        <p:spPr bwMode="auto">
          <a:xfrm>
            <a:off x="762000" y="1723030"/>
            <a:ext cx="3657600" cy="56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defTabSz="120650">
              <a:spcBef>
                <a:spcPct val="100000"/>
              </a:spcBef>
              <a:defRPr/>
            </a:pPr>
            <a:r>
              <a:rPr lang="en-US" sz="2800" b="1" dirty="0" smtClean="0">
                <a:latin typeface="+mj-lt"/>
              </a:rPr>
              <a:t>ADVANTAGES</a:t>
            </a:r>
          </a:p>
        </p:txBody>
      </p:sp>
      <p:sp>
        <p:nvSpPr>
          <p:cNvPr id="16" name="Rectangle 9"/>
          <p:cNvSpPr>
            <a:spLocks noChangeArrowheads="1"/>
          </p:cNvSpPr>
          <p:nvPr/>
        </p:nvSpPr>
        <p:spPr bwMode="auto">
          <a:xfrm>
            <a:off x="4699001" y="1712144"/>
            <a:ext cx="3657600" cy="56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defTabSz="120650">
              <a:spcBef>
                <a:spcPct val="100000"/>
              </a:spcBef>
              <a:defRPr/>
            </a:pPr>
            <a:r>
              <a:rPr lang="en-US" sz="2800" b="1" dirty="0" smtClean="0">
                <a:latin typeface="+mj-lt"/>
              </a:rPr>
              <a:t>DISADVANTAGES</a:t>
            </a:r>
          </a:p>
        </p:txBody>
      </p:sp>
    </p:spTree>
    <p:extLst>
      <p:ext uri="{BB962C8B-B14F-4D97-AF65-F5344CB8AC3E}">
        <p14:creationId xmlns:p14="http://schemas.microsoft.com/office/powerpoint/2010/main" val="102249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34716"/>
          </a:xfrm>
        </p:spPr>
        <p:txBody>
          <a:bodyPr>
            <a:normAutofit/>
          </a:bodyPr>
          <a:lstStyle/>
          <a:p>
            <a:r>
              <a:rPr lang="en-US" sz="4000" dirty="0" smtClean="0"/>
              <a:t>TPC Program Goals</a:t>
            </a:r>
            <a:endParaRPr lang="en-US" sz="4000" dirty="0"/>
          </a:p>
        </p:txBody>
      </p:sp>
      <p:sp>
        <p:nvSpPr>
          <p:cNvPr id="4" name="Content Placeholder 4"/>
          <p:cNvSpPr>
            <a:spLocks noGrp="1"/>
          </p:cNvSpPr>
          <p:nvPr>
            <p:ph idx="1"/>
          </p:nvPr>
        </p:nvSpPr>
        <p:spPr/>
        <p:txBody>
          <a:bodyPr>
            <a:normAutofit/>
          </a:bodyPr>
          <a:lstStyle/>
          <a:p>
            <a:pPr marL="0" indent="0">
              <a:buNone/>
            </a:pPr>
            <a:r>
              <a:rPr lang="en-US" dirty="0" smtClean="0"/>
              <a:t>Four goals guide a comprehensive program:</a:t>
            </a:r>
          </a:p>
          <a:p>
            <a:pPr marL="514350" lvl="0" indent="-514350">
              <a:buFont typeface="+mj-lt"/>
              <a:buAutoNum type="arabicPeriod"/>
            </a:pPr>
            <a:r>
              <a:rPr lang="en-US" sz="2400" dirty="0" smtClean="0"/>
              <a:t>Prevent the initiation of tobacco use</a:t>
            </a:r>
          </a:p>
          <a:p>
            <a:pPr marL="514350" lvl="0" indent="-514350">
              <a:buFont typeface="+mj-lt"/>
              <a:buAutoNum type="arabicPeriod"/>
            </a:pPr>
            <a:r>
              <a:rPr lang="en-US" sz="2400" dirty="0" smtClean="0"/>
              <a:t>Help tobacco users quit their addiction</a:t>
            </a:r>
          </a:p>
          <a:p>
            <a:pPr marL="514350" lvl="0" indent="-514350">
              <a:buFont typeface="+mj-lt"/>
              <a:buAutoNum type="arabicPeriod"/>
            </a:pPr>
            <a:r>
              <a:rPr lang="en-US" sz="2400" dirty="0" smtClean="0"/>
              <a:t>Eliminate exposure to secondhand smoke</a:t>
            </a:r>
          </a:p>
          <a:p>
            <a:pPr marL="514350" lvl="0" indent="-514350">
              <a:buFont typeface="+mj-lt"/>
              <a:buAutoNum type="arabicPeriod"/>
            </a:pPr>
            <a:r>
              <a:rPr lang="en-US" sz="2400" dirty="0" smtClean="0"/>
              <a:t>Eliminate tobacco-related health disparities among population groups</a:t>
            </a:r>
          </a:p>
          <a:p>
            <a:endParaRPr lang="en-US" dirty="0" smtClean="0"/>
          </a:p>
          <a:p>
            <a:endParaRPr lang="en-US" dirty="0"/>
          </a:p>
        </p:txBody>
      </p:sp>
      <p:sp>
        <p:nvSpPr>
          <p:cNvPr id="3" name="Date Placeholder 2"/>
          <p:cNvSpPr>
            <a:spLocks noGrp="1"/>
          </p:cNvSpPr>
          <p:nvPr>
            <p:ph type="dt" sz="half" idx="10"/>
          </p:nvPr>
        </p:nvSpPr>
        <p:spPr/>
        <p:txBody>
          <a:bodyPr/>
          <a:lstStyle/>
          <a:p>
            <a:fld id="{65FF841B-83D9-425B-B0C2-4D1AB067CDE3}" type="datetime4">
              <a:rPr lang="en-US" smtClean="0"/>
              <a:t>April 21, 2016</a:t>
            </a:fld>
            <a:endParaRPr lang="en-US"/>
          </a:p>
        </p:txBody>
      </p:sp>
      <p:sp>
        <p:nvSpPr>
          <p:cNvPr id="5" name="Footer Placeholder 4"/>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t>4</a:t>
            </a:fld>
            <a:endParaRPr lang="en-US"/>
          </a:p>
        </p:txBody>
      </p:sp>
    </p:spTree>
    <p:extLst>
      <p:ext uri="{BB962C8B-B14F-4D97-AF65-F5344CB8AC3E}">
        <p14:creationId xmlns:p14="http://schemas.microsoft.com/office/powerpoint/2010/main" val="1554759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idx="4294967295"/>
          </p:nvPr>
        </p:nvSpPr>
        <p:spPr/>
        <p:txBody>
          <a:bodyPr>
            <a:normAutofit/>
          </a:bodyPr>
          <a:lstStyle/>
          <a:p>
            <a:r>
              <a:rPr lang="en-US" sz="3600" dirty="0"/>
              <a:t>Combination </a:t>
            </a:r>
            <a:r>
              <a:rPr lang="en-US" sz="3600" dirty="0" smtClean="0"/>
              <a:t>Therapy</a:t>
            </a:r>
            <a:endParaRPr lang="en-US" altLang="en-US" sz="3600" dirty="0" smtClean="0">
              <a:ea typeface="ＭＳ Ｐゴシック" pitchFamily="34" charset="-128"/>
            </a:endParaRPr>
          </a:p>
        </p:txBody>
      </p:sp>
      <p:sp>
        <p:nvSpPr>
          <p:cNvPr id="162821" name="Rectangle 6"/>
          <p:cNvSpPr>
            <a:spLocks noChangeArrowheads="1"/>
          </p:cNvSpPr>
          <p:nvPr/>
        </p:nvSpPr>
        <p:spPr bwMode="auto">
          <a:xfrm>
            <a:off x="685800" y="2057400"/>
            <a:ext cx="784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0050" indent="-4000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40000"/>
              </a:spcBef>
              <a:spcAft>
                <a:spcPct val="40000"/>
              </a:spcAft>
              <a:buFontTx/>
              <a:buChar char="•"/>
            </a:pPr>
            <a:endParaRPr lang="en-US" altLang="en-US">
              <a:solidFill>
                <a:srgbClr val="000000"/>
              </a:solidFill>
            </a:endParaRPr>
          </a:p>
        </p:txBody>
      </p:sp>
      <p:sp>
        <p:nvSpPr>
          <p:cNvPr id="74760" name="Rectangle 8"/>
          <p:cNvSpPr>
            <a:spLocks noChangeArrowheads="1"/>
          </p:cNvSpPr>
          <p:nvPr/>
        </p:nvSpPr>
        <p:spPr bwMode="auto">
          <a:xfrm>
            <a:off x="438150" y="1716088"/>
            <a:ext cx="8248650" cy="399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marL="228600" indent="3175">
              <a:spcBef>
                <a:spcPct val="20000"/>
              </a:spcBef>
              <a:defRPr/>
            </a:pPr>
            <a:r>
              <a:rPr lang="en-US" sz="2800" u="sng" dirty="0"/>
              <a:t>Long-acting formulation </a:t>
            </a:r>
            <a:r>
              <a:rPr lang="en-US" sz="2800" dirty="0"/>
              <a:t>(patch, bupropion, </a:t>
            </a:r>
            <a:r>
              <a:rPr lang="en-US" sz="2800" dirty="0" err="1"/>
              <a:t>vareincline</a:t>
            </a:r>
            <a:r>
              <a:rPr lang="en-US" sz="2800" dirty="0"/>
              <a:t>), which produces relatively constant levels of </a:t>
            </a:r>
            <a:r>
              <a:rPr lang="en-US" sz="2800" dirty="0" smtClean="0"/>
              <a:t>nicotine</a:t>
            </a:r>
          </a:p>
          <a:p>
            <a:pPr indent="3175" algn="ctr">
              <a:spcBef>
                <a:spcPct val="20000"/>
              </a:spcBef>
              <a:defRPr/>
            </a:pPr>
            <a:r>
              <a:rPr lang="en-US" sz="2800" b="1" dirty="0" smtClean="0">
                <a:solidFill>
                  <a:srgbClr val="000000"/>
                </a:solidFill>
                <a:latin typeface="+mj-lt"/>
                <a:ea typeface="ＭＳ Ｐゴシック" charset="0"/>
              </a:rPr>
              <a:t>PLUS</a:t>
            </a:r>
            <a:endParaRPr lang="en-US" sz="2800" b="1" dirty="0">
              <a:solidFill>
                <a:srgbClr val="000000"/>
              </a:solidFill>
              <a:latin typeface="+mj-lt"/>
              <a:ea typeface="ＭＳ Ｐゴシック" charset="0"/>
            </a:endParaRPr>
          </a:p>
          <a:p>
            <a:pPr marL="228600" indent="3175">
              <a:spcBef>
                <a:spcPct val="25000"/>
              </a:spcBef>
              <a:defRPr/>
            </a:pPr>
            <a:r>
              <a:rPr lang="en-US" sz="2800" u="sng" dirty="0"/>
              <a:t>Short-acting formulation </a:t>
            </a:r>
            <a:r>
              <a:rPr lang="en-US" sz="2800" dirty="0"/>
              <a:t>(gum, lozenge, inhaler, nasal spray), which permits acute dose titration as needed for withdrawal symptoms</a:t>
            </a:r>
          </a:p>
        </p:txBody>
      </p:sp>
      <p:sp>
        <p:nvSpPr>
          <p:cNvPr id="162824" name="TextBox 1"/>
          <p:cNvSpPr txBox="1">
            <a:spLocks noChangeArrowheads="1"/>
          </p:cNvSpPr>
          <p:nvPr/>
        </p:nvSpPr>
        <p:spPr bwMode="auto">
          <a:xfrm>
            <a:off x="587829" y="5764493"/>
            <a:ext cx="8060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000" dirty="0" err="1">
                <a:latin typeface="+mn-lt"/>
              </a:rPr>
              <a:t>Ebbert</a:t>
            </a:r>
            <a:r>
              <a:rPr lang="en-US" altLang="en-US" sz="1000" dirty="0">
                <a:latin typeface="+mn-lt"/>
              </a:rPr>
              <a:t> et al, 2009; Hurt et al., 2009; Piper et al., 2009; Schneider et al., 2006; Steinberg et al., 2006</a:t>
            </a:r>
          </a:p>
        </p:txBody>
      </p:sp>
      <p:sp>
        <p:nvSpPr>
          <p:cNvPr id="2" name="Date Placeholder 1"/>
          <p:cNvSpPr>
            <a:spLocks noGrp="1"/>
          </p:cNvSpPr>
          <p:nvPr>
            <p:ph type="dt" sz="half" idx="10"/>
          </p:nvPr>
        </p:nvSpPr>
        <p:spPr/>
        <p:txBody>
          <a:bodyPr/>
          <a:lstStyle/>
          <a:p>
            <a:fld id="{7DD15807-8F56-4950-ACBE-EFA9F70941A5}" type="datetime4">
              <a:rPr lang="en-US" smtClean="0"/>
              <a:t>April 21, 2016</a:t>
            </a:fld>
            <a:endParaRPr lang="en-US"/>
          </a:p>
        </p:txBody>
      </p:sp>
      <p:sp>
        <p:nvSpPr>
          <p:cNvPr id="3" name="Footer Placeholder 2"/>
          <p:cNvSpPr>
            <a:spLocks noGrp="1"/>
          </p:cNvSpPr>
          <p:nvPr>
            <p:ph type="ftr" sz="quarter" idx="11"/>
          </p:nvPr>
        </p:nvSpPr>
        <p:spPr>
          <a:xfrm>
            <a:off x="2760453" y="6091051"/>
            <a:ext cx="3605841" cy="365125"/>
          </a:xfrm>
        </p:spPr>
        <p:txBody>
          <a:bodyPr/>
          <a:lstStyle/>
          <a:p>
            <a:r>
              <a:rPr lang="en-US" b="1" dirty="0" smtClean="0"/>
              <a:t>Mission 100: A 100% Tobacco-Free Alaska</a:t>
            </a:r>
            <a:endParaRPr lang="en-US" b="1" dirty="0"/>
          </a:p>
        </p:txBody>
      </p:sp>
      <p:sp>
        <p:nvSpPr>
          <p:cNvPr id="4" name="Slide Number Placeholder 3"/>
          <p:cNvSpPr>
            <a:spLocks noGrp="1"/>
          </p:cNvSpPr>
          <p:nvPr>
            <p:ph type="sldNum" sz="quarter" idx="12"/>
          </p:nvPr>
        </p:nvSpPr>
        <p:spPr/>
        <p:txBody>
          <a:bodyPr/>
          <a:lstStyle/>
          <a:p>
            <a:fld id="{9AC62F60-48D9-F548-B227-F90C9CBE6D5D}" type="slidenum">
              <a:rPr lang="en-US" smtClean="0"/>
              <a:t>40</a:t>
            </a:fld>
            <a:endParaRPr lang="en-US"/>
          </a:p>
        </p:txBody>
      </p:sp>
      <p:sp>
        <p:nvSpPr>
          <p:cNvPr id="11" name="Rectangle 4"/>
          <p:cNvSpPr>
            <a:spLocks noChangeArrowheads="1"/>
          </p:cNvSpPr>
          <p:nvPr/>
        </p:nvSpPr>
        <p:spPr bwMode="auto">
          <a:xfrm>
            <a:off x="445868" y="5968353"/>
            <a:ext cx="3227215" cy="246863"/>
          </a:xfrm>
          <a:prstGeom prst="rect">
            <a:avLst/>
          </a:prstGeom>
          <a:noFill/>
          <a:ln w="9525">
            <a:noFill/>
            <a:miter lim="800000"/>
            <a:headEnd/>
            <a:tailEnd/>
          </a:ln>
        </p:spPr>
        <p:txBody>
          <a:bodyPr wrap="square" lIns="92075" tIns="46038" rIns="92075" bIns="46038">
            <a:spAutoFit/>
          </a:bodyPr>
          <a:lstStyle/>
          <a:p>
            <a:pPr algn="ctr">
              <a:spcBef>
                <a:spcPct val="50000"/>
              </a:spcBef>
            </a:pPr>
            <a:r>
              <a:rPr lang="en-US" sz="1000" dirty="0"/>
              <a:t>Source: </a:t>
            </a:r>
            <a:r>
              <a:rPr lang="en-US" sz="1000" dirty="0" smtClean="0"/>
              <a:t>Behavioral Health and Wellness Program</a:t>
            </a:r>
            <a:endParaRPr lang="en-US" sz="1000" i="1" dirty="0"/>
          </a:p>
        </p:txBody>
      </p:sp>
    </p:spTree>
    <p:extLst>
      <p:ext uri="{BB962C8B-B14F-4D97-AF65-F5344CB8AC3E}">
        <p14:creationId xmlns:p14="http://schemas.microsoft.com/office/powerpoint/2010/main" val="286916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65437"/>
            <a:ext cx="7772400" cy="1470025"/>
          </a:xfrm>
        </p:spPr>
        <p:txBody>
          <a:bodyPr>
            <a:noAutofit/>
          </a:bodyPr>
          <a:lstStyle/>
          <a:p>
            <a:r>
              <a:rPr lang="en-US" sz="3600" dirty="0"/>
              <a:t>Current </a:t>
            </a:r>
            <a:r>
              <a:rPr lang="en-US" sz="3600" dirty="0" smtClean="0"/>
              <a:t>Practices:</a:t>
            </a:r>
            <a:br>
              <a:rPr lang="en-US" sz="3600" dirty="0" smtClean="0"/>
            </a:br>
            <a:r>
              <a:rPr lang="en-US" sz="3600" dirty="0" smtClean="0"/>
              <a:t>Survey Results </a:t>
            </a:r>
            <a:r>
              <a:rPr lang="en-US" sz="3600" dirty="0"/>
              <a:t>of Alaska </a:t>
            </a:r>
            <a:r>
              <a:rPr lang="en-US" sz="3600" dirty="0" smtClean="0"/>
              <a:t>Behavioral Health Providers</a:t>
            </a:r>
            <a:r>
              <a:rPr lang="en-US" sz="3600" dirty="0"/>
              <a:t/>
            </a:r>
            <a:br>
              <a:rPr lang="en-US" sz="3600" dirty="0"/>
            </a:br>
            <a:endParaRPr lang="en-US" sz="3600" dirty="0"/>
          </a:p>
        </p:txBody>
      </p:sp>
    </p:spTree>
    <p:extLst>
      <p:ext uri="{BB962C8B-B14F-4D97-AF65-F5344CB8AC3E}">
        <p14:creationId xmlns:p14="http://schemas.microsoft.com/office/powerpoint/2010/main" val="2400223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Survey Results:</a:t>
            </a:r>
            <a:br>
              <a:rPr lang="en-US" sz="3600" dirty="0" smtClean="0"/>
            </a:br>
            <a:r>
              <a:rPr lang="en-US" sz="3600" dirty="0" smtClean="0"/>
              <a:t>Alaska Behavioral Health Practices</a:t>
            </a:r>
            <a:endParaRPr lang="en-US" sz="3600" dirty="0"/>
          </a:p>
        </p:txBody>
      </p:sp>
      <p:sp>
        <p:nvSpPr>
          <p:cNvPr id="7" name="Text Placeholder 6"/>
          <p:cNvSpPr>
            <a:spLocks noGrp="1"/>
          </p:cNvSpPr>
          <p:nvPr>
            <p:ph type="body" idx="1"/>
          </p:nvPr>
        </p:nvSpPr>
        <p:spPr>
          <a:xfrm>
            <a:off x="457200" y="1535113"/>
            <a:ext cx="8055428" cy="639762"/>
          </a:xfrm>
        </p:spPr>
        <p:txBody>
          <a:bodyPr>
            <a:normAutofit/>
          </a:bodyPr>
          <a:lstStyle/>
          <a:p>
            <a:r>
              <a:rPr lang="en-US" dirty="0" smtClean="0"/>
              <a:t>How do Alaska organizations currently measure up?</a:t>
            </a:r>
            <a:endParaRPr lang="en-US" dirty="0"/>
          </a:p>
        </p:txBody>
      </p:sp>
      <p:graphicFrame>
        <p:nvGraphicFramePr>
          <p:cNvPr id="3" name="Content Placeholder 2" descr="Bar graph showing the Percentage of Organizations Following Best Practices for treating tobacco dependence.&#10;Ask=75% | Advise=31% | Refer=71% | Document in EHR=27% | Campus Policy=25%." title="Slide 42, Figure 1. "/>
          <p:cNvGraphicFramePr>
            <a:graphicFrameLocks noGrp="1"/>
          </p:cNvGraphicFramePr>
          <p:nvPr>
            <p:ph sz="half" idx="2"/>
            <p:extLst>
              <p:ext uri="{D42A27DB-BD31-4B8C-83A1-F6EECF244321}">
                <p14:modId xmlns:p14="http://schemas.microsoft.com/office/powerpoint/2010/main" val="3505393151"/>
              </p:ext>
            </p:extLst>
          </p:nvPr>
        </p:nvGraphicFramePr>
        <p:xfrm>
          <a:off x="598714" y="2351313"/>
          <a:ext cx="7913461" cy="3774849"/>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A7FCCC6E-FD25-454E-8F36-8639F7CB440D}" type="datetime4">
              <a:rPr lang="en-US" smtClean="0"/>
              <a:t>April 21, 2016</a:t>
            </a:fld>
            <a:endParaRPr lang="en-US"/>
          </a:p>
        </p:txBody>
      </p:sp>
      <p:sp>
        <p:nvSpPr>
          <p:cNvPr id="5" name="Footer Placeholder 4"/>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t>42</a:t>
            </a:fld>
            <a:endParaRPr lang="en-US"/>
          </a:p>
        </p:txBody>
      </p:sp>
    </p:spTree>
    <p:extLst>
      <p:ext uri="{BB962C8B-B14F-4D97-AF65-F5344CB8AC3E}">
        <p14:creationId xmlns:p14="http://schemas.microsoft.com/office/powerpoint/2010/main" val="18799493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Survey Results:</a:t>
            </a:r>
            <a:br>
              <a:rPr lang="en-US" sz="3600" dirty="0" smtClean="0"/>
            </a:br>
            <a:r>
              <a:rPr lang="en-US" sz="3600" dirty="0" smtClean="0"/>
              <a:t>Alaska Behavioral Health Practices</a:t>
            </a:r>
            <a:endParaRPr lang="en-US" sz="3600" dirty="0"/>
          </a:p>
        </p:txBody>
      </p:sp>
      <p:sp>
        <p:nvSpPr>
          <p:cNvPr id="7" name="Text Placeholder 6"/>
          <p:cNvSpPr>
            <a:spLocks noGrp="1"/>
          </p:cNvSpPr>
          <p:nvPr>
            <p:ph type="body" idx="1"/>
          </p:nvPr>
        </p:nvSpPr>
        <p:spPr>
          <a:xfrm>
            <a:off x="457200" y="1535113"/>
            <a:ext cx="8055428" cy="1077458"/>
          </a:xfrm>
        </p:spPr>
        <p:txBody>
          <a:bodyPr>
            <a:normAutofit fontScale="92500"/>
          </a:bodyPr>
          <a:lstStyle/>
          <a:p>
            <a:pPr>
              <a:lnSpc>
                <a:spcPct val="120000"/>
              </a:lnSpc>
              <a:spcBef>
                <a:spcPts val="0"/>
              </a:spcBef>
            </a:pPr>
            <a:r>
              <a:rPr lang="en-US" dirty="0" smtClean="0"/>
              <a:t>Organizations recognize the need for tobacco treatment, but need support to implement systems change</a:t>
            </a:r>
            <a:endParaRPr lang="en-US" dirty="0"/>
          </a:p>
        </p:txBody>
      </p:sp>
      <p:sp>
        <p:nvSpPr>
          <p:cNvPr id="8" name="Content Placeholder 7"/>
          <p:cNvSpPr>
            <a:spLocks noGrp="1"/>
          </p:cNvSpPr>
          <p:nvPr>
            <p:ph sz="half" idx="2"/>
          </p:nvPr>
        </p:nvSpPr>
        <p:spPr>
          <a:xfrm>
            <a:off x="457201" y="2775857"/>
            <a:ext cx="8153399" cy="3350306"/>
          </a:xfrm>
        </p:spPr>
        <p:txBody>
          <a:bodyPr>
            <a:noAutofit/>
          </a:bodyPr>
          <a:lstStyle/>
          <a:p>
            <a:pPr>
              <a:lnSpc>
                <a:spcPct val="110000"/>
              </a:lnSpc>
              <a:spcBef>
                <a:spcPts val="0"/>
              </a:spcBef>
              <a:spcAft>
                <a:spcPts val="600"/>
              </a:spcAft>
            </a:pPr>
            <a:r>
              <a:rPr lang="en-US" sz="1900" b="1" dirty="0" smtClean="0"/>
              <a:t>90</a:t>
            </a:r>
            <a:r>
              <a:rPr lang="en-US" sz="1900" b="1" dirty="0"/>
              <a:t>%</a:t>
            </a:r>
            <a:r>
              <a:rPr lang="en-US" sz="1900" dirty="0"/>
              <a:t> of respondents </a:t>
            </a:r>
            <a:r>
              <a:rPr lang="en-US" sz="1900" dirty="0" smtClean="0"/>
              <a:t>say treating </a:t>
            </a:r>
            <a:r>
              <a:rPr lang="en-US" sz="1900" dirty="0"/>
              <a:t>tobacco dependence is a high </a:t>
            </a:r>
            <a:r>
              <a:rPr lang="en-US" sz="1900" dirty="0" smtClean="0"/>
              <a:t>priority</a:t>
            </a:r>
          </a:p>
          <a:p>
            <a:pPr>
              <a:lnSpc>
                <a:spcPct val="110000"/>
              </a:lnSpc>
              <a:spcBef>
                <a:spcPts val="0"/>
              </a:spcBef>
              <a:spcAft>
                <a:spcPts val="600"/>
              </a:spcAft>
            </a:pPr>
            <a:r>
              <a:rPr lang="en-US" sz="1900" b="1" dirty="0" smtClean="0"/>
              <a:t>Half</a:t>
            </a:r>
            <a:r>
              <a:rPr lang="en-US" sz="1900" dirty="0" smtClean="0"/>
              <a:t> </a:t>
            </a:r>
            <a:r>
              <a:rPr lang="en-US" sz="1900" dirty="0"/>
              <a:t>of </a:t>
            </a:r>
            <a:r>
              <a:rPr lang="en-US" sz="1900" dirty="0" smtClean="0"/>
              <a:t>the organizations recently </a:t>
            </a:r>
            <a:r>
              <a:rPr lang="en-US" sz="1900" dirty="0"/>
              <a:t>conducted </a:t>
            </a:r>
            <a:r>
              <a:rPr lang="en-US" sz="1900" dirty="0" smtClean="0"/>
              <a:t>staff trainings </a:t>
            </a:r>
            <a:r>
              <a:rPr lang="en-US" sz="1900" dirty="0"/>
              <a:t>for </a:t>
            </a:r>
            <a:r>
              <a:rPr lang="en-US" sz="1900" dirty="0" smtClean="0"/>
              <a:t>tobacco </a:t>
            </a:r>
            <a:r>
              <a:rPr lang="en-US" sz="1900" dirty="0"/>
              <a:t>cessation </a:t>
            </a:r>
            <a:r>
              <a:rPr lang="en-US" sz="1900" dirty="0" smtClean="0"/>
              <a:t>interventions</a:t>
            </a:r>
          </a:p>
          <a:p>
            <a:pPr>
              <a:lnSpc>
                <a:spcPct val="110000"/>
              </a:lnSpc>
              <a:spcBef>
                <a:spcPts val="0"/>
              </a:spcBef>
              <a:spcAft>
                <a:spcPts val="600"/>
              </a:spcAft>
            </a:pPr>
            <a:r>
              <a:rPr lang="en-US" sz="1900" dirty="0" smtClean="0"/>
              <a:t>Providers </a:t>
            </a:r>
            <a:r>
              <a:rPr lang="en-US" sz="1900" dirty="0"/>
              <a:t>are interested in </a:t>
            </a:r>
            <a:r>
              <a:rPr lang="en-US" sz="1900" dirty="0" smtClean="0"/>
              <a:t>implementing tobacco </a:t>
            </a:r>
            <a:r>
              <a:rPr lang="en-US" sz="1900" dirty="0"/>
              <a:t>cessation </a:t>
            </a:r>
            <a:r>
              <a:rPr lang="en-US" sz="1900" dirty="0" smtClean="0"/>
              <a:t>interventions, but feel that they face some barriers:</a:t>
            </a:r>
          </a:p>
          <a:p>
            <a:pPr lvl="1">
              <a:lnSpc>
                <a:spcPct val="110000"/>
              </a:lnSpc>
              <a:spcBef>
                <a:spcPts val="0"/>
              </a:spcBef>
              <a:spcAft>
                <a:spcPts val="600"/>
              </a:spcAft>
            </a:pPr>
            <a:r>
              <a:rPr lang="en-US" sz="1700" b="1" dirty="0" smtClean="0"/>
              <a:t>Half</a:t>
            </a:r>
            <a:r>
              <a:rPr lang="en-US" sz="1700" dirty="0" smtClean="0"/>
              <a:t> </a:t>
            </a:r>
            <a:r>
              <a:rPr lang="en-US" sz="1700" dirty="0"/>
              <a:t>of respondents do not feel that they have </a:t>
            </a:r>
            <a:r>
              <a:rPr lang="en-US" sz="1700" dirty="0" smtClean="0"/>
              <a:t>enough training</a:t>
            </a:r>
          </a:p>
          <a:p>
            <a:pPr lvl="1">
              <a:lnSpc>
                <a:spcPct val="110000"/>
              </a:lnSpc>
              <a:spcBef>
                <a:spcPts val="0"/>
              </a:spcBef>
              <a:spcAft>
                <a:spcPts val="600"/>
              </a:spcAft>
            </a:pPr>
            <a:r>
              <a:rPr lang="en-US" sz="1700" b="1" dirty="0"/>
              <a:t>O</a:t>
            </a:r>
            <a:r>
              <a:rPr lang="en-US" sz="1700" b="1" dirty="0" smtClean="0"/>
              <a:t>ne third </a:t>
            </a:r>
            <a:r>
              <a:rPr lang="en-US" sz="1700" dirty="0" smtClean="0"/>
              <a:t>believe they do not have time</a:t>
            </a:r>
          </a:p>
          <a:p>
            <a:pPr lvl="1">
              <a:lnSpc>
                <a:spcPct val="110000"/>
              </a:lnSpc>
              <a:spcBef>
                <a:spcPts val="0"/>
              </a:spcBef>
              <a:spcAft>
                <a:spcPts val="600"/>
              </a:spcAft>
            </a:pPr>
            <a:r>
              <a:rPr lang="en-US" sz="1700" b="1" dirty="0" smtClean="0"/>
              <a:t>One third </a:t>
            </a:r>
            <a:r>
              <a:rPr lang="en-US" sz="1700" dirty="0" smtClean="0"/>
              <a:t>believe they are not adequately reimbursed for tobacco cessation services</a:t>
            </a:r>
            <a:endParaRPr lang="en-US" sz="1700" dirty="0"/>
          </a:p>
        </p:txBody>
      </p:sp>
      <p:sp>
        <p:nvSpPr>
          <p:cNvPr id="4" name="Date Placeholder 3"/>
          <p:cNvSpPr>
            <a:spLocks noGrp="1"/>
          </p:cNvSpPr>
          <p:nvPr>
            <p:ph type="dt" sz="half" idx="10"/>
          </p:nvPr>
        </p:nvSpPr>
        <p:spPr/>
        <p:txBody>
          <a:bodyPr/>
          <a:lstStyle/>
          <a:p>
            <a:fld id="{A7FCCC6E-FD25-454E-8F36-8639F7CB440D}" type="datetime4">
              <a:rPr lang="en-US" smtClean="0"/>
              <a:t>April 21, 2016</a:t>
            </a:fld>
            <a:endParaRPr lang="en-US"/>
          </a:p>
        </p:txBody>
      </p:sp>
      <p:sp>
        <p:nvSpPr>
          <p:cNvPr id="5" name="Footer Placeholder 4"/>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t>43</a:t>
            </a:fld>
            <a:endParaRPr lang="en-US"/>
          </a:p>
        </p:txBody>
      </p:sp>
    </p:spTree>
    <p:extLst>
      <p:ext uri="{BB962C8B-B14F-4D97-AF65-F5344CB8AC3E}">
        <p14:creationId xmlns:p14="http://schemas.microsoft.com/office/powerpoint/2010/main" val="4235084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475482"/>
            <a:ext cx="7772400" cy="1470025"/>
          </a:xfrm>
        </p:spPr>
        <p:txBody>
          <a:bodyPr>
            <a:normAutofit/>
          </a:bodyPr>
          <a:lstStyle/>
          <a:p>
            <a:r>
              <a:rPr lang="en-US" sz="4000" dirty="0"/>
              <a:t>How to </a:t>
            </a:r>
            <a:r>
              <a:rPr lang="en-US" sz="4000" dirty="0" smtClean="0"/>
              <a:t>Get There?</a:t>
            </a:r>
            <a:endParaRPr lang="en-US" sz="4000" dirty="0"/>
          </a:p>
        </p:txBody>
      </p:sp>
    </p:spTree>
    <p:extLst>
      <p:ext uri="{BB962C8B-B14F-4D97-AF65-F5344CB8AC3E}">
        <p14:creationId xmlns:p14="http://schemas.microsoft.com/office/powerpoint/2010/main" val="17496814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Step #1: Acknowledge</a:t>
            </a:r>
            <a:br>
              <a:rPr lang="en-US" sz="3200" dirty="0" smtClean="0"/>
            </a:br>
            <a:r>
              <a:rPr lang="en-US" sz="3200" dirty="0" smtClean="0"/>
              <a:t>Challenges &amp; Barriers</a:t>
            </a:r>
            <a:endParaRPr lang="en-US" sz="3200" dirty="0"/>
          </a:p>
        </p:txBody>
      </p:sp>
      <p:sp>
        <p:nvSpPr>
          <p:cNvPr id="3" name="Content Placeholder 2"/>
          <p:cNvSpPr>
            <a:spLocks noGrp="1"/>
          </p:cNvSpPr>
          <p:nvPr>
            <p:ph idx="1"/>
          </p:nvPr>
        </p:nvSpPr>
        <p:spPr>
          <a:xfrm>
            <a:off x="457200" y="1761565"/>
            <a:ext cx="8011886" cy="4155141"/>
          </a:xfrm>
        </p:spPr>
        <p:txBody>
          <a:bodyPr>
            <a:normAutofit/>
          </a:bodyPr>
          <a:lstStyle/>
          <a:p>
            <a:r>
              <a:rPr lang="en-US" sz="2400" dirty="0" smtClean="0"/>
              <a:t>Tobacco use has been accepted in the culture of addiction and mental health treatment</a:t>
            </a:r>
          </a:p>
          <a:p>
            <a:r>
              <a:rPr lang="en-US" sz="2400" dirty="0" smtClean="0"/>
              <a:t>Myths and misperceptions persist about why tobacco use should be tolerated</a:t>
            </a:r>
          </a:p>
          <a:p>
            <a:r>
              <a:rPr lang="en-US" sz="2400" dirty="0" smtClean="0"/>
              <a:t>Staff and client attitudes</a:t>
            </a:r>
          </a:p>
          <a:p>
            <a:r>
              <a:rPr lang="en-US" sz="2400" dirty="0" smtClean="0"/>
              <a:t>Lack of staff training</a:t>
            </a:r>
          </a:p>
          <a:p>
            <a:r>
              <a:rPr lang="en-US" sz="2400" dirty="0" smtClean="0"/>
              <a:t>Fears of negative impact resulting from limiting access to tobacco</a:t>
            </a:r>
          </a:p>
          <a:p>
            <a:endParaRPr lang="en-US" sz="2800" dirty="0" smtClean="0"/>
          </a:p>
        </p:txBody>
      </p:sp>
      <p:sp>
        <p:nvSpPr>
          <p:cNvPr id="4" name="Date Placeholder 3"/>
          <p:cNvSpPr>
            <a:spLocks noGrp="1"/>
          </p:cNvSpPr>
          <p:nvPr>
            <p:ph type="dt" sz="half" idx="10"/>
          </p:nvPr>
        </p:nvSpPr>
        <p:spPr/>
        <p:txBody>
          <a:bodyPr/>
          <a:lstStyle/>
          <a:p>
            <a:fld id="{8ED45219-2F58-4964-BE4A-8457E46E8412}" type="datetime4">
              <a:rPr lang="en-US" smtClean="0"/>
              <a:t>April 21, 2016</a:t>
            </a:fld>
            <a:endParaRPr lang="en-US"/>
          </a:p>
        </p:txBody>
      </p:sp>
      <p:sp>
        <p:nvSpPr>
          <p:cNvPr id="5" name="Footer Placeholder 4"/>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t>45</a:t>
            </a:fld>
            <a:endParaRPr lang="en-US"/>
          </a:p>
        </p:txBody>
      </p:sp>
    </p:spTree>
    <p:extLst>
      <p:ext uri="{BB962C8B-B14F-4D97-AF65-F5344CB8AC3E}">
        <p14:creationId xmlns:p14="http://schemas.microsoft.com/office/powerpoint/2010/main" val="3311672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81000" y="533400"/>
            <a:ext cx="8229600" cy="1143000"/>
          </a:xfrm>
        </p:spPr>
        <p:txBody>
          <a:bodyPr>
            <a:noAutofit/>
          </a:bodyPr>
          <a:lstStyle/>
          <a:p>
            <a:pPr algn="ctr" eaLnBrk="1" hangingPunct="1"/>
            <a:r>
              <a:rPr lang="en-US" sz="3200" dirty="0"/>
              <a:t>Step #2</a:t>
            </a:r>
            <a:r>
              <a:rPr lang="en-US" sz="3200" dirty="0" smtClean="0"/>
              <a:t>: </a:t>
            </a:r>
            <a:r>
              <a:rPr lang="en-US" sz="3200" dirty="0"/>
              <a:t>Establish a </a:t>
            </a:r>
            <a:br>
              <a:rPr lang="en-US" sz="3200" dirty="0"/>
            </a:br>
            <a:r>
              <a:rPr lang="en-US" sz="3200" dirty="0" smtClean="0"/>
              <a:t>Change </a:t>
            </a:r>
            <a:r>
              <a:rPr lang="en-US" sz="3200" dirty="0"/>
              <a:t>Team</a:t>
            </a:r>
          </a:p>
        </p:txBody>
      </p:sp>
      <p:sp>
        <p:nvSpPr>
          <p:cNvPr id="3" name="Content Placeholder 2"/>
          <p:cNvSpPr>
            <a:spLocks noGrp="1"/>
          </p:cNvSpPr>
          <p:nvPr>
            <p:ph idx="1"/>
          </p:nvPr>
        </p:nvSpPr>
        <p:spPr>
          <a:xfrm>
            <a:off x="457200" y="1981200"/>
            <a:ext cx="7957457" cy="4389438"/>
          </a:xfrm>
        </p:spPr>
        <p:txBody>
          <a:bodyPr>
            <a:normAutofit/>
          </a:bodyPr>
          <a:lstStyle/>
          <a:p>
            <a:pPr eaLnBrk="1" hangingPunct="1">
              <a:spcBef>
                <a:spcPts val="0"/>
              </a:spcBef>
              <a:spcAft>
                <a:spcPts val="600"/>
              </a:spcAft>
            </a:pPr>
            <a:r>
              <a:rPr lang="en-US" sz="2400" dirty="0" smtClean="0">
                <a:ea typeface="ＭＳ Ｐゴシック" pitchFamily="-84" charset="-128"/>
              </a:rPr>
              <a:t>Identify and educate champion high-level decision maker that can give go ahead to begin change process</a:t>
            </a:r>
          </a:p>
          <a:p>
            <a:pPr eaLnBrk="1" hangingPunct="1">
              <a:spcBef>
                <a:spcPts val="0"/>
              </a:spcBef>
              <a:spcAft>
                <a:spcPts val="600"/>
              </a:spcAft>
            </a:pPr>
            <a:r>
              <a:rPr lang="en-US" sz="2400" dirty="0" smtClean="0">
                <a:ea typeface="ＭＳ Ｐゴシック" pitchFamily="-84" charset="-128"/>
              </a:rPr>
              <a:t>Leadership with the ability to make policy and financial decisions need to be on the team</a:t>
            </a:r>
          </a:p>
          <a:p>
            <a:pPr eaLnBrk="1" hangingPunct="1">
              <a:spcBef>
                <a:spcPts val="0"/>
              </a:spcBef>
              <a:spcAft>
                <a:spcPts val="600"/>
              </a:spcAft>
            </a:pPr>
            <a:r>
              <a:rPr lang="en-US" sz="2400" dirty="0" smtClean="0">
                <a:ea typeface="ＭＳ Ｐゴシック" pitchFamily="-84" charset="-128"/>
              </a:rPr>
              <a:t>The leadership committee needs to represent all staff at the organization – administration, clinical, support, union leaders, and medical staff</a:t>
            </a:r>
          </a:p>
          <a:p>
            <a:pPr eaLnBrk="1" hangingPunct="1">
              <a:spcBef>
                <a:spcPts val="0"/>
              </a:spcBef>
              <a:spcAft>
                <a:spcPts val="600"/>
              </a:spcAft>
            </a:pPr>
            <a:r>
              <a:rPr lang="en-US" sz="2400" dirty="0" smtClean="0">
                <a:ea typeface="ＭＳ Ｐゴシック" pitchFamily="-84" charset="-128"/>
              </a:rPr>
              <a:t>Make sure not to exclude tobacco users from joining team</a:t>
            </a:r>
          </a:p>
        </p:txBody>
      </p:sp>
      <p:sp>
        <p:nvSpPr>
          <p:cNvPr id="2" name="Date Placeholder 1"/>
          <p:cNvSpPr>
            <a:spLocks noGrp="1"/>
          </p:cNvSpPr>
          <p:nvPr>
            <p:ph type="dt" sz="half" idx="10"/>
          </p:nvPr>
        </p:nvSpPr>
        <p:spPr/>
        <p:txBody>
          <a:bodyPr/>
          <a:lstStyle/>
          <a:p>
            <a:fld id="{FA16D043-73E8-4C86-95BB-2AD4407C8678}" type="datetime4">
              <a:rPr lang="en-US" smtClean="0"/>
              <a:t>April 21, 2016</a:t>
            </a:fld>
            <a:endParaRPr lang="en-US"/>
          </a:p>
        </p:txBody>
      </p:sp>
      <p:sp>
        <p:nvSpPr>
          <p:cNvPr id="4" name="Footer Placeholder 3"/>
          <p:cNvSpPr>
            <a:spLocks noGrp="1"/>
          </p:cNvSpPr>
          <p:nvPr>
            <p:ph type="ftr" sz="quarter" idx="11"/>
          </p:nvPr>
        </p:nvSpPr>
        <p:spPr/>
        <p:txBody>
          <a:bodyPr/>
          <a:lstStyle/>
          <a:p>
            <a:r>
              <a:rPr lang="en-US" smtClean="0"/>
              <a:t>Mission 100: A 100% Tobacco-Free Alaska</a:t>
            </a:r>
            <a:endParaRPr lang="en-US"/>
          </a:p>
        </p:txBody>
      </p:sp>
      <p:sp>
        <p:nvSpPr>
          <p:cNvPr id="5" name="Slide Number Placeholder 4"/>
          <p:cNvSpPr>
            <a:spLocks noGrp="1"/>
          </p:cNvSpPr>
          <p:nvPr>
            <p:ph type="sldNum" sz="quarter" idx="12"/>
          </p:nvPr>
        </p:nvSpPr>
        <p:spPr/>
        <p:txBody>
          <a:bodyPr/>
          <a:lstStyle/>
          <a:p>
            <a:fld id="{9AC62F60-48D9-F548-B227-F90C9CBE6D5D}" type="slidenum">
              <a:rPr lang="en-US" smtClean="0"/>
              <a:t>46</a:t>
            </a:fld>
            <a:endParaRPr lang="en-US"/>
          </a:p>
        </p:txBody>
      </p:sp>
    </p:spTree>
    <p:extLst>
      <p:ext uri="{BB962C8B-B14F-4D97-AF65-F5344CB8AC3E}">
        <p14:creationId xmlns:p14="http://schemas.microsoft.com/office/powerpoint/2010/main" val="1865071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Autofit/>
          </a:bodyPr>
          <a:lstStyle/>
          <a:p>
            <a:pPr algn="ctr" eaLnBrk="1" hangingPunct="1"/>
            <a:r>
              <a:rPr lang="en-US" sz="3600" dirty="0"/>
              <a:t>Step #3: </a:t>
            </a:r>
            <a:r>
              <a:rPr lang="en-US" sz="3600" dirty="0" smtClean="0"/>
              <a:t>Create </a:t>
            </a:r>
            <a:r>
              <a:rPr lang="en-US" sz="3600" dirty="0"/>
              <a:t>a Change Plan</a:t>
            </a:r>
          </a:p>
        </p:txBody>
      </p:sp>
      <p:sp>
        <p:nvSpPr>
          <p:cNvPr id="41986" name="Content Placeholder 2"/>
          <p:cNvSpPr>
            <a:spLocks noGrp="1"/>
          </p:cNvSpPr>
          <p:nvPr>
            <p:ph idx="1"/>
          </p:nvPr>
        </p:nvSpPr>
        <p:spPr/>
        <p:txBody>
          <a:bodyPr>
            <a:normAutofit/>
          </a:bodyPr>
          <a:lstStyle/>
          <a:p>
            <a:pPr>
              <a:spcBef>
                <a:spcPts val="0"/>
              </a:spcBef>
              <a:spcAft>
                <a:spcPts val="600"/>
              </a:spcAft>
            </a:pPr>
            <a:r>
              <a:rPr lang="en-US" sz="2800" dirty="0" smtClean="0">
                <a:ea typeface="ＭＳ Ｐゴシック" pitchFamily="-84" charset="-128"/>
              </a:rPr>
              <a:t>Identify short, medium and long term goals</a:t>
            </a:r>
          </a:p>
          <a:p>
            <a:pPr>
              <a:spcBef>
                <a:spcPts val="0"/>
              </a:spcBef>
              <a:spcAft>
                <a:spcPts val="600"/>
              </a:spcAft>
            </a:pPr>
            <a:r>
              <a:rPr lang="en-US" sz="2800" dirty="0" smtClean="0">
                <a:ea typeface="ＭＳ Ｐゴシック" pitchFamily="-84" charset="-128"/>
              </a:rPr>
              <a:t>Identify timeline, with measurable objectives for short, medium and long term</a:t>
            </a:r>
          </a:p>
          <a:p>
            <a:pPr>
              <a:spcBef>
                <a:spcPts val="0"/>
              </a:spcBef>
              <a:spcAft>
                <a:spcPts val="600"/>
              </a:spcAft>
            </a:pPr>
            <a:r>
              <a:rPr lang="en-US" sz="2800" dirty="0" smtClean="0">
                <a:ea typeface="ＭＳ Ｐゴシック" pitchFamily="-84" charset="-128"/>
              </a:rPr>
              <a:t>Timelines need to be realistic</a:t>
            </a:r>
          </a:p>
        </p:txBody>
      </p:sp>
      <p:sp>
        <p:nvSpPr>
          <p:cNvPr id="2" name="Date Placeholder 1"/>
          <p:cNvSpPr>
            <a:spLocks noGrp="1"/>
          </p:cNvSpPr>
          <p:nvPr>
            <p:ph type="dt" sz="half" idx="10"/>
          </p:nvPr>
        </p:nvSpPr>
        <p:spPr/>
        <p:txBody>
          <a:bodyPr/>
          <a:lstStyle/>
          <a:p>
            <a:fld id="{52A9734B-A05F-44D3-BDDC-7A07BE75585E}"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smtClean="0"/>
              <a:t>Mission 100: A 100% Tobacco-Free Alaska</a:t>
            </a:r>
            <a:endParaRPr lang="en-US"/>
          </a:p>
        </p:txBody>
      </p:sp>
      <p:sp>
        <p:nvSpPr>
          <p:cNvPr id="4" name="Slide Number Placeholder 3"/>
          <p:cNvSpPr>
            <a:spLocks noGrp="1"/>
          </p:cNvSpPr>
          <p:nvPr>
            <p:ph type="sldNum" sz="quarter" idx="12"/>
          </p:nvPr>
        </p:nvSpPr>
        <p:spPr/>
        <p:txBody>
          <a:bodyPr/>
          <a:lstStyle/>
          <a:p>
            <a:fld id="{9AC62F60-48D9-F548-B227-F90C9CBE6D5D}" type="slidenum">
              <a:rPr lang="en-US" smtClean="0"/>
              <a:t>47</a:t>
            </a:fld>
            <a:endParaRPr lang="en-US"/>
          </a:p>
        </p:txBody>
      </p:sp>
    </p:spTree>
    <p:extLst>
      <p:ext uri="{BB962C8B-B14F-4D97-AF65-F5344CB8AC3E}">
        <p14:creationId xmlns:p14="http://schemas.microsoft.com/office/powerpoint/2010/main" val="38967707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655" y="1753737"/>
            <a:ext cx="8078787" cy="4674358"/>
          </a:xfrm>
        </p:spPr>
        <p:txBody>
          <a:bodyPr>
            <a:normAutofit/>
          </a:bodyPr>
          <a:lstStyle/>
          <a:p>
            <a:pPr eaLnBrk="1" hangingPunct="1">
              <a:spcBef>
                <a:spcPts val="0"/>
              </a:spcBef>
              <a:spcAft>
                <a:spcPts val="600"/>
              </a:spcAft>
            </a:pPr>
            <a:r>
              <a:rPr lang="en-US" sz="2400" dirty="0" smtClean="0">
                <a:ea typeface="ＭＳ Ｐゴシック" pitchFamily="-84" charset="-128"/>
              </a:rPr>
              <a:t>Use the phrase "alcohol, tobacco, and other drugs" when discussing substance use disorders and include tobacco dependence in co-occurring disorders</a:t>
            </a:r>
          </a:p>
          <a:p>
            <a:pPr eaLnBrk="1" hangingPunct="1">
              <a:spcBef>
                <a:spcPts val="0"/>
              </a:spcBef>
              <a:spcAft>
                <a:spcPts val="600"/>
              </a:spcAft>
            </a:pPr>
            <a:r>
              <a:rPr lang="en-US" sz="2400" dirty="0" smtClean="0">
                <a:ea typeface="ＭＳ Ｐゴシック" pitchFamily="-84" charset="-128"/>
              </a:rPr>
              <a:t>Make sure tobacco dependence is on the problem list</a:t>
            </a:r>
          </a:p>
          <a:p>
            <a:pPr eaLnBrk="1" hangingPunct="1">
              <a:spcBef>
                <a:spcPts val="0"/>
              </a:spcBef>
              <a:spcAft>
                <a:spcPts val="600"/>
              </a:spcAft>
            </a:pPr>
            <a:r>
              <a:rPr lang="en-US" sz="2400" dirty="0" smtClean="0">
                <a:ea typeface="ＭＳ Ｐゴシック" pitchFamily="-84" charset="-128"/>
              </a:rPr>
              <a:t>Provide educational materials about tobacco dependence and treatment – hang posters</a:t>
            </a:r>
          </a:p>
          <a:p>
            <a:pPr eaLnBrk="1" hangingPunct="1">
              <a:spcBef>
                <a:spcPts val="0"/>
              </a:spcBef>
              <a:spcAft>
                <a:spcPts val="600"/>
              </a:spcAft>
            </a:pPr>
            <a:r>
              <a:rPr lang="en-US" sz="2400" dirty="0" smtClean="0">
                <a:ea typeface="ＭＳ Ｐゴシック" pitchFamily="-84" charset="-128"/>
              </a:rPr>
              <a:t>Provide quit line materials</a:t>
            </a:r>
          </a:p>
          <a:p>
            <a:pPr eaLnBrk="1" hangingPunct="1">
              <a:spcBef>
                <a:spcPts val="0"/>
              </a:spcBef>
              <a:spcAft>
                <a:spcPts val="600"/>
              </a:spcAft>
            </a:pPr>
            <a:r>
              <a:rPr lang="en-US" sz="2400" dirty="0" smtClean="0">
                <a:ea typeface="ＭＳ Ｐゴシック" pitchFamily="-84" charset="-128"/>
              </a:rPr>
              <a:t>Re-label "smoke breaks" to just "breaks</a:t>
            </a:r>
            <a:r>
              <a:rPr lang="ja-JP" altLang="en-US" sz="2400" dirty="0" smtClean="0">
                <a:ea typeface="ＭＳ Ｐゴシック" pitchFamily="-84" charset="-128"/>
              </a:rPr>
              <a:t>”</a:t>
            </a:r>
            <a:endParaRPr lang="en-US" altLang="ja-JP" sz="2400" dirty="0" smtClean="0">
              <a:ea typeface="ＭＳ Ｐゴシック" pitchFamily="-84" charset="-128"/>
            </a:endParaRPr>
          </a:p>
          <a:p>
            <a:pPr eaLnBrk="1" hangingPunct="1">
              <a:spcBef>
                <a:spcPts val="0"/>
              </a:spcBef>
              <a:spcAft>
                <a:spcPts val="600"/>
              </a:spcAft>
            </a:pPr>
            <a:r>
              <a:rPr lang="en-US" sz="2400" dirty="0" smtClean="0">
                <a:ea typeface="ＭＳ Ｐゴシック" pitchFamily="-84" charset="-128"/>
              </a:rPr>
              <a:t>Ban sales of cigarettes</a:t>
            </a:r>
          </a:p>
          <a:p>
            <a:pPr eaLnBrk="1" hangingPunct="1">
              <a:spcBef>
                <a:spcPts val="0"/>
              </a:spcBef>
              <a:spcAft>
                <a:spcPts val="600"/>
              </a:spcAft>
              <a:buFont typeface="Arial" pitchFamily="34" charset="0"/>
              <a:buNone/>
            </a:pPr>
            <a:endParaRPr lang="en-US" sz="5700" dirty="0" smtClean="0">
              <a:ea typeface="ＭＳ Ｐゴシック" pitchFamily="-84" charset="-128"/>
            </a:endParaRPr>
          </a:p>
        </p:txBody>
      </p:sp>
      <p:sp>
        <p:nvSpPr>
          <p:cNvPr id="5" name="Title 1"/>
          <p:cNvSpPr txBox="1">
            <a:spLocks/>
          </p:cNvSpPr>
          <p:nvPr/>
        </p:nvSpPr>
        <p:spPr>
          <a:xfrm>
            <a:off x="533400" y="506104"/>
            <a:ext cx="8051042"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defRPr/>
            </a:pPr>
            <a:r>
              <a:rPr lang="en-US" sz="3200" dirty="0" smtClean="0"/>
              <a:t>Step #4: Start with </a:t>
            </a:r>
            <a:br>
              <a:rPr lang="en-US" sz="3200" dirty="0" smtClean="0"/>
            </a:br>
            <a:r>
              <a:rPr lang="en-US" sz="3200" dirty="0" smtClean="0"/>
              <a:t>Easy Changes</a:t>
            </a:r>
            <a:endParaRPr lang="en-US" sz="3200" dirty="0"/>
          </a:p>
        </p:txBody>
      </p:sp>
      <p:sp>
        <p:nvSpPr>
          <p:cNvPr id="2" name="Date Placeholder 1"/>
          <p:cNvSpPr>
            <a:spLocks noGrp="1"/>
          </p:cNvSpPr>
          <p:nvPr>
            <p:ph type="dt" sz="half" idx="10"/>
          </p:nvPr>
        </p:nvSpPr>
        <p:spPr/>
        <p:txBody>
          <a:bodyPr/>
          <a:lstStyle/>
          <a:p>
            <a:fld id="{3551C2E6-5D04-4268-A92A-837F3C8D55BF}" type="datetime4">
              <a:rPr lang="en-US" smtClean="0"/>
              <a:t>April 21, 2016</a:t>
            </a:fld>
            <a:endParaRPr lang="en-US"/>
          </a:p>
        </p:txBody>
      </p:sp>
      <p:sp>
        <p:nvSpPr>
          <p:cNvPr id="4" name="Footer Placeholder 3"/>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t>48</a:t>
            </a:fld>
            <a:endParaRPr lang="en-US"/>
          </a:p>
        </p:txBody>
      </p:sp>
    </p:spTree>
    <p:extLst>
      <p:ext uri="{BB962C8B-B14F-4D97-AF65-F5344CB8AC3E}">
        <p14:creationId xmlns:p14="http://schemas.microsoft.com/office/powerpoint/2010/main" val="283901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533400" y="519752"/>
            <a:ext cx="8051042" cy="1143000"/>
          </a:xfrm>
        </p:spPr>
        <p:txBody>
          <a:bodyPr>
            <a:noAutofit/>
          </a:bodyPr>
          <a:lstStyle/>
          <a:p>
            <a:pPr algn="ctr" eaLnBrk="1" fontAlgn="auto" hangingPunct="1">
              <a:spcAft>
                <a:spcPts val="0"/>
              </a:spcAft>
              <a:defRPr/>
            </a:pPr>
            <a:r>
              <a:rPr lang="en-US" sz="3200" dirty="0"/>
              <a:t>Step #4: </a:t>
            </a:r>
            <a:r>
              <a:rPr lang="en-US" sz="3200" dirty="0" smtClean="0"/>
              <a:t>Start </a:t>
            </a:r>
            <a:r>
              <a:rPr lang="en-US" sz="3200" dirty="0"/>
              <a:t>with </a:t>
            </a:r>
            <a:r>
              <a:rPr lang="en-US" sz="3200" dirty="0" smtClean="0"/>
              <a:t/>
            </a:r>
            <a:br>
              <a:rPr lang="en-US" sz="3200" dirty="0" smtClean="0"/>
            </a:br>
            <a:r>
              <a:rPr lang="en-US" sz="3200" dirty="0" smtClean="0"/>
              <a:t>Easy </a:t>
            </a:r>
            <a:r>
              <a:rPr lang="en-US" sz="3200" dirty="0"/>
              <a:t>Changes</a:t>
            </a:r>
          </a:p>
        </p:txBody>
      </p:sp>
      <p:sp>
        <p:nvSpPr>
          <p:cNvPr id="3" name="Content Placeholder 2"/>
          <p:cNvSpPr>
            <a:spLocks noGrp="1"/>
          </p:cNvSpPr>
          <p:nvPr>
            <p:ph idx="1"/>
          </p:nvPr>
        </p:nvSpPr>
        <p:spPr>
          <a:xfrm>
            <a:off x="457200" y="1843453"/>
            <a:ext cx="8229600" cy="4155141"/>
          </a:xfrm>
        </p:spPr>
        <p:txBody>
          <a:bodyPr>
            <a:normAutofit/>
          </a:bodyPr>
          <a:lstStyle/>
          <a:p>
            <a:pPr eaLnBrk="1" hangingPunct="1">
              <a:spcBef>
                <a:spcPts val="0"/>
              </a:spcBef>
              <a:spcAft>
                <a:spcPts val="600"/>
              </a:spcAft>
            </a:pPr>
            <a:r>
              <a:rPr lang="en-US" sz="2600" dirty="0" smtClean="0">
                <a:ea typeface="ＭＳ Ｐゴシック" pitchFamily="-84" charset="-128"/>
              </a:rPr>
              <a:t>Do not allow staff to smoke with patients</a:t>
            </a:r>
          </a:p>
          <a:p>
            <a:pPr eaLnBrk="1" hangingPunct="1">
              <a:spcBef>
                <a:spcPts val="0"/>
              </a:spcBef>
              <a:spcAft>
                <a:spcPts val="600"/>
              </a:spcAft>
            </a:pPr>
            <a:r>
              <a:rPr lang="en-US" sz="2600" dirty="0" smtClean="0">
                <a:ea typeface="ＭＳ Ｐゴシック" pitchFamily="-84" charset="-128"/>
              </a:rPr>
              <a:t>Limit hours and places for smoking</a:t>
            </a:r>
          </a:p>
          <a:p>
            <a:pPr eaLnBrk="1" hangingPunct="1">
              <a:spcBef>
                <a:spcPts val="0"/>
              </a:spcBef>
              <a:spcAft>
                <a:spcPts val="600"/>
              </a:spcAft>
            </a:pPr>
            <a:r>
              <a:rPr lang="en-US" sz="2600" dirty="0" smtClean="0">
                <a:ea typeface="ＭＳ Ｐゴシック" pitchFamily="-84" charset="-128"/>
              </a:rPr>
              <a:t>Provide educational materials about tobacco dependence and treatment</a:t>
            </a:r>
          </a:p>
          <a:p>
            <a:pPr eaLnBrk="1" hangingPunct="1">
              <a:spcBef>
                <a:spcPts val="0"/>
              </a:spcBef>
              <a:spcAft>
                <a:spcPts val="600"/>
              </a:spcAft>
            </a:pPr>
            <a:r>
              <a:rPr lang="en-US" sz="2600" dirty="0" smtClean="0">
                <a:ea typeface="ＭＳ Ｐゴシック" pitchFamily="-84" charset="-128"/>
              </a:rPr>
              <a:t>If not requiring smoke-free grounds, create less visible places where smoking is permitted</a:t>
            </a:r>
          </a:p>
          <a:p>
            <a:pPr eaLnBrk="1" hangingPunct="1">
              <a:spcBef>
                <a:spcPts val="0"/>
              </a:spcBef>
              <a:spcAft>
                <a:spcPts val="600"/>
              </a:spcAft>
            </a:pPr>
            <a:r>
              <a:rPr lang="en-US" sz="2600" dirty="0" smtClean="0">
                <a:ea typeface="ＭＳ Ｐゴシック" pitchFamily="-84" charset="-128"/>
              </a:rPr>
              <a:t>Smoking staff should not give the appearance of smoking (i.e. smelling of smoke)</a:t>
            </a:r>
          </a:p>
          <a:p>
            <a:pPr eaLnBrk="1" hangingPunct="1">
              <a:spcBef>
                <a:spcPts val="0"/>
              </a:spcBef>
              <a:spcAft>
                <a:spcPts val="600"/>
              </a:spcAft>
            </a:pPr>
            <a:endParaRPr lang="en-US" sz="2600" dirty="0" smtClean="0">
              <a:ea typeface="ＭＳ Ｐゴシック" pitchFamily="-84" charset="-128"/>
            </a:endParaRPr>
          </a:p>
        </p:txBody>
      </p:sp>
      <p:sp>
        <p:nvSpPr>
          <p:cNvPr id="2" name="Date Placeholder 1"/>
          <p:cNvSpPr>
            <a:spLocks noGrp="1"/>
          </p:cNvSpPr>
          <p:nvPr>
            <p:ph type="dt" sz="half" idx="10"/>
          </p:nvPr>
        </p:nvSpPr>
        <p:spPr/>
        <p:txBody>
          <a:bodyPr/>
          <a:lstStyle/>
          <a:p>
            <a:fld id="{044D3F45-3542-478A-8576-B5C4AF518E95}" type="datetime4">
              <a:rPr lang="en-US" smtClean="0"/>
              <a:t>April 21, 2016</a:t>
            </a:fld>
            <a:endParaRPr lang="en-US"/>
          </a:p>
        </p:txBody>
      </p:sp>
      <p:sp>
        <p:nvSpPr>
          <p:cNvPr id="4" name="Footer Placeholder 3"/>
          <p:cNvSpPr>
            <a:spLocks noGrp="1"/>
          </p:cNvSpPr>
          <p:nvPr>
            <p:ph type="ftr" sz="quarter" idx="11"/>
          </p:nvPr>
        </p:nvSpPr>
        <p:spPr/>
        <p:txBody>
          <a:bodyPr/>
          <a:lstStyle/>
          <a:p>
            <a:r>
              <a:rPr lang="en-US" smtClean="0"/>
              <a:t>Mission 100: A 100% Tobacco-Free Alaska</a:t>
            </a:r>
            <a:endParaRPr lang="en-US"/>
          </a:p>
        </p:txBody>
      </p:sp>
      <p:sp>
        <p:nvSpPr>
          <p:cNvPr id="5" name="Slide Number Placeholder 4"/>
          <p:cNvSpPr>
            <a:spLocks noGrp="1"/>
          </p:cNvSpPr>
          <p:nvPr>
            <p:ph type="sldNum" sz="quarter" idx="12"/>
          </p:nvPr>
        </p:nvSpPr>
        <p:spPr/>
        <p:txBody>
          <a:bodyPr/>
          <a:lstStyle/>
          <a:p>
            <a:fld id="{9AC62F60-48D9-F548-B227-F90C9CBE6D5D}" type="slidenum">
              <a:rPr lang="en-US" smtClean="0"/>
              <a:t>49</a:t>
            </a:fld>
            <a:endParaRPr lang="en-US"/>
          </a:p>
        </p:txBody>
      </p:sp>
    </p:spTree>
    <p:extLst>
      <p:ext uri="{BB962C8B-B14F-4D97-AF65-F5344CB8AC3E}">
        <p14:creationId xmlns:p14="http://schemas.microsoft.com/office/powerpoint/2010/main" val="2212148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Autofit/>
          </a:bodyPr>
          <a:lstStyle/>
          <a:p>
            <a:r>
              <a:rPr lang="en-US" sz="3200" b="1" dirty="0" smtClean="0">
                <a:cs typeface="Arial" pitchFamily="34" charset="0"/>
              </a:rPr>
              <a:t>Public Health Model </a:t>
            </a:r>
            <a:br>
              <a:rPr lang="en-US" sz="3200" b="1" dirty="0" smtClean="0">
                <a:cs typeface="Arial" pitchFamily="34" charset="0"/>
              </a:rPr>
            </a:br>
            <a:r>
              <a:rPr lang="en-US" sz="3200" b="1" dirty="0" smtClean="0">
                <a:cs typeface="Arial" pitchFamily="34" charset="0"/>
              </a:rPr>
              <a:t>of Tobacco Prevention &amp; Control</a:t>
            </a:r>
            <a:endParaRPr lang="en-US" sz="3200" b="1" dirty="0">
              <a:cs typeface="Arial" pitchFamily="34" charset="0"/>
            </a:endParaRPr>
          </a:p>
        </p:txBody>
      </p:sp>
      <p:pic>
        <p:nvPicPr>
          <p:cNvPr id="5" name="Content Placeholder 4" descr="Chart illustrating the Public Health Model of Tobacco Prevention &amp; Control. Tier1 - A Comprehensive Program includes: State and Community Interventions, Cessation Interventions, Heatlh Communications Interventions, Surveillance and Evaluation, Administration. Tier 2 - Uses Population Based Strategies: Smokefree pulic places, Tobacco price increases, Tobacco Quit Line, Healthcare system changes, Media/Public Education, Data Collection &amp; Analysis. Tier 3 - To Reduce Tobacco Use: Prevent youth from starting to smoke, Helping tobacco users quit, reducing exposure to secondhand smoke, Reducing disparities. Tier 4 &amp; Final Step - And Improve Health: Healthy adults and children in all Alaska communities.&#10;&#10;TPC accomplished its work through supporting and reaching approximately 220 communities across Alaska." title="Slide 5. Figure 1."/>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12233" y="1776839"/>
            <a:ext cx="8530684" cy="3932585"/>
          </a:xfrm>
        </p:spPr>
      </p:pic>
      <p:sp>
        <p:nvSpPr>
          <p:cNvPr id="2" name="Date Placeholder 1"/>
          <p:cNvSpPr>
            <a:spLocks noGrp="1"/>
          </p:cNvSpPr>
          <p:nvPr>
            <p:ph type="dt" sz="half" idx="10"/>
          </p:nvPr>
        </p:nvSpPr>
        <p:spPr/>
        <p:txBody>
          <a:bodyPr/>
          <a:lstStyle/>
          <a:p>
            <a:fld id="{257520B9-4EA7-4526-8544-8B4DE28FD593}"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t>5</a:t>
            </a:fld>
            <a:endParaRPr lang="en-US"/>
          </a:p>
        </p:txBody>
      </p:sp>
    </p:spTree>
    <p:extLst>
      <p:ext uri="{BB962C8B-B14F-4D97-AF65-F5344CB8AC3E}">
        <p14:creationId xmlns:p14="http://schemas.microsoft.com/office/powerpoint/2010/main" val="3436050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Autofit/>
          </a:bodyPr>
          <a:lstStyle/>
          <a:p>
            <a:pPr algn="ctr" eaLnBrk="1" hangingPunct="1"/>
            <a:r>
              <a:rPr lang="en-US" sz="3200" dirty="0"/>
              <a:t>Step #5</a:t>
            </a:r>
            <a:r>
              <a:rPr lang="en-US" sz="3200" dirty="0" smtClean="0"/>
              <a:t>: </a:t>
            </a:r>
            <a:r>
              <a:rPr lang="en-US" sz="3200" dirty="0"/>
              <a:t>Conduct Staff Training</a:t>
            </a:r>
          </a:p>
        </p:txBody>
      </p:sp>
      <p:sp>
        <p:nvSpPr>
          <p:cNvPr id="46082" name="Content Placeholder 2"/>
          <p:cNvSpPr>
            <a:spLocks noGrp="1"/>
          </p:cNvSpPr>
          <p:nvPr>
            <p:ph idx="1"/>
          </p:nvPr>
        </p:nvSpPr>
        <p:spPr>
          <a:xfrm>
            <a:off x="641444" y="1761565"/>
            <a:ext cx="7969156" cy="4652883"/>
          </a:xfrm>
        </p:spPr>
        <p:txBody>
          <a:bodyPr>
            <a:noAutofit/>
          </a:bodyPr>
          <a:lstStyle/>
          <a:p>
            <a:pPr marL="0" indent="0">
              <a:spcBef>
                <a:spcPts val="0"/>
              </a:spcBef>
              <a:spcAft>
                <a:spcPts val="600"/>
              </a:spcAft>
              <a:buNone/>
            </a:pPr>
            <a:r>
              <a:rPr lang="en-US" sz="2400" b="1" dirty="0" smtClean="0">
                <a:ea typeface="ＭＳ Ｐゴシック" pitchFamily="-84" charset="-128"/>
              </a:rPr>
              <a:t>Provide ongoing training and clinical supervision on:</a:t>
            </a:r>
          </a:p>
          <a:p>
            <a:pPr eaLnBrk="1" hangingPunct="1">
              <a:spcBef>
                <a:spcPts val="0"/>
              </a:spcBef>
              <a:spcAft>
                <a:spcPts val="600"/>
              </a:spcAft>
            </a:pPr>
            <a:r>
              <a:rPr lang="en-US" sz="2400" dirty="0" smtClean="0">
                <a:ea typeface="ＭＳ Ｐゴシック" pitchFamily="-84" charset="-128"/>
              </a:rPr>
              <a:t>Screening, assessing and developing treatment plans</a:t>
            </a:r>
          </a:p>
          <a:p>
            <a:pPr eaLnBrk="1" hangingPunct="1">
              <a:spcBef>
                <a:spcPts val="0"/>
              </a:spcBef>
              <a:spcAft>
                <a:spcPts val="600"/>
              </a:spcAft>
            </a:pPr>
            <a:r>
              <a:rPr lang="en-US" sz="2400" dirty="0" smtClean="0">
                <a:ea typeface="ＭＳ Ｐゴシック" pitchFamily="-84" charset="-128"/>
              </a:rPr>
              <a:t>Motivation and staged based treatment</a:t>
            </a:r>
          </a:p>
          <a:p>
            <a:pPr eaLnBrk="1" hangingPunct="1">
              <a:spcBef>
                <a:spcPts val="0"/>
              </a:spcBef>
              <a:spcAft>
                <a:spcPts val="600"/>
              </a:spcAft>
            </a:pPr>
            <a:r>
              <a:rPr lang="en-US" sz="2400" dirty="0" smtClean="0">
                <a:ea typeface="ＭＳ Ｐゴシック" pitchFamily="-84" charset="-128"/>
              </a:rPr>
              <a:t>Psychosocial and pharmacological treatment options</a:t>
            </a:r>
          </a:p>
          <a:p>
            <a:pPr eaLnBrk="1" hangingPunct="1">
              <a:spcBef>
                <a:spcPts val="0"/>
              </a:spcBef>
              <a:spcAft>
                <a:spcPts val="600"/>
              </a:spcAft>
            </a:pPr>
            <a:r>
              <a:rPr lang="en-US" sz="2400" dirty="0" smtClean="0">
                <a:ea typeface="ＭＳ Ｐゴシック" pitchFamily="-84" charset="-128"/>
              </a:rPr>
              <a:t>Local and web-based resources</a:t>
            </a:r>
          </a:p>
          <a:p>
            <a:pPr eaLnBrk="1" hangingPunct="1">
              <a:spcBef>
                <a:spcPts val="0"/>
              </a:spcBef>
              <a:spcAft>
                <a:spcPts val="600"/>
              </a:spcAft>
            </a:pPr>
            <a:r>
              <a:rPr lang="en-US" sz="2400" dirty="0" smtClean="0">
                <a:ea typeface="ＭＳ Ｐゴシック" pitchFamily="-84" charset="-128"/>
              </a:rPr>
              <a:t>Recommend all-staff training to get everyone on the same page</a:t>
            </a:r>
          </a:p>
        </p:txBody>
      </p:sp>
      <p:sp>
        <p:nvSpPr>
          <p:cNvPr id="2" name="Date Placeholder 1"/>
          <p:cNvSpPr>
            <a:spLocks noGrp="1"/>
          </p:cNvSpPr>
          <p:nvPr>
            <p:ph type="dt" sz="half" idx="10"/>
          </p:nvPr>
        </p:nvSpPr>
        <p:spPr/>
        <p:txBody>
          <a:bodyPr/>
          <a:lstStyle/>
          <a:p>
            <a:fld id="{D97B946A-3BB6-4B26-850B-B0A3D9EAC176}"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smtClean="0"/>
              <a:t>Mission 100: A 100% Tobacco-Free Alaska</a:t>
            </a:r>
            <a:endParaRPr lang="en-US"/>
          </a:p>
        </p:txBody>
      </p:sp>
      <p:sp>
        <p:nvSpPr>
          <p:cNvPr id="4" name="Slide Number Placeholder 3"/>
          <p:cNvSpPr>
            <a:spLocks noGrp="1"/>
          </p:cNvSpPr>
          <p:nvPr>
            <p:ph type="sldNum" sz="quarter" idx="12"/>
          </p:nvPr>
        </p:nvSpPr>
        <p:spPr/>
        <p:txBody>
          <a:bodyPr/>
          <a:lstStyle/>
          <a:p>
            <a:fld id="{9AC62F60-48D9-F548-B227-F90C9CBE6D5D}" type="slidenum">
              <a:rPr lang="en-US" smtClean="0"/>
              <a:t>50</a:t>
            </a:fld>
            <a:endParaRPr lang="en-US"/>
          </a:p>
        </p:txBody>
      </p:sp>
    </p:spTree>
    <p:extLst>
      <p:ext uri="{BB962C8B-B14F-4D97-AF65-F5344CB8AC3E}">
        <p14:creationId xmlns:p14="http://schemas.microsoft.com/office/powerpoint/2010/main" val="929833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266"/>
            <a:ext cx="8153400" cy="1288829"/>
          </a:xfrm>
        </p:spPr>
        <p:txBody>
          <a:bodyPr rtlCol="0">
            <a:noAutofit/>
          </a:bodyPr>
          <a:lstStyle/>
          <a:p>
            <a:pPr algn="ctr" eaLnBrk="1" fontAlgn="auto" hangingPunct="1">
              <a:spcAft>
                <a:spcPts val="0"/>
              </a:spcAft>
              <a:defRPr/>
            </a:pPr>
            <a:r>
              <a:rPr lang="en-US" sz="3200" dirty="0"/>
              <a:t>Step #6</a:t>
            </a:r>
            <a:r>
              <a:rPr lang="en-US" sz="3200" dirty="0" smtClean="0"/>
              <a:t>: </a:t>
            </a:r>
            <a:r>
              <a:rPr lang="en-US" sz="3200" dirty="0"/>
              <a:t>Encourage and Support Staff in </a:t>
            </a:r>
            <a:r>
              <a:rPr lang="en-US" sz="3200" dirty="0" smtClean="0"/>
              <a:t>Quitting Tobacco </a:t>
            </a:r>
            <a:r>
              <a:rPr lang="en-US" sz="3200" dirty="0"/>
              <a:t>Use</a:t>
            </a:r>
          </a:p>
        </p:txBody>
      </p:sp>
      <p:sp>
        <p:nvSpPr>
          <p:cNvPr id="3" name="Content Placeholder 2"/>
          <p:cNvSpPr>
            <a:spLocks noGrp="1"/>
          </p:cNvSpPr>
          <p:nvPr>
            <p:ph idx="1"/>
          </p:nvPr>
        </p:nvSpPr>
        <p:spPr>
          <a:xfrm>
            <a:off x="457200" y="1937658"/>
            <a:ext cx="8229600" cy="4153394"/>
          </a:xfrm>
        </p:spPr>
        <p:txBody>
          <a:bodyPr>
            <a:normAutofit lnSpcReduction="10000"/>
          </a:bodyPr>
          <a:lstStyle/>
          <a:p>
            <a:pPr eaLnBrk="1" hangingPunct="1">
              <a:spcBef>
                <a:spcPts val="0"/>
              </a:spcBef>
              <a:spcAft>
                <a:spcPts val="600"/>
              </a:spcAft>
            </a:pPr>
            <a:r>
              <a:rPr lang="en-US" sz="2400" dirty="0" smtClean="0">
                <a:ea typeface="ＭＳ Ｐゴシック" pitchFamily="-84" charset="-128"/>
              </a:rPr>
              <a:t>Must provide sensitivity and compassion to staff struggling with their own use</a:t>
            </a:r>
          </a:p>
          <a:p>
            <a:pPr eaLnBrk="1" hangingPunct="1">
              <a:spcBef>
                <a:spcPts val="0"/>
              </a:spcBef>
              <a:spcAft>
                <a:spcPts val="600"/>
              </a:spcAft>
            </a:pPr>
            <a:r>
              <a:rPr lang="en-US" sz="2400" dirty="0" smtClean="0">
                <a:ea typeface="ＭＳ Ｐゴシック" pitchFamily="-84" charset="-128"/>
              </a:rPr>
              <a:t>Tobacco-free campus policies can encourage quitting, but should be implemented only with NRT or cessation treatment options available</a:t>
            </a:r>
          </a:p>
          <a:p>
            <a:pPr eaLnBrk="1" hangingPunct="1">
              <a:spcBef>
                <a:spcPts val="0"/>
              </a:spcBef>
              <a:spcAft>
                <a:spcPts val="600"/>
              </a:spcAft>
            </a:pPr>
            <a:r>
              <a:rPr lang="en-US" sz="2400" dirty="0" smtClean="0">
                <a:ea typeface="ＭＳ Ｐゴシック" pitchFamily="-84" charset="-128"/>
              </a:rPr>
              <a:t>Explore with current users what kind of agency support would be helpful</a:t>
            </a:r>
          </a:p>
          <a:p>
            <a:pPr eaLnBrk="1" hangingPunct="1">
              <a:spcBef>
                <a:spcPts val="0"/>
              </a:spcBef>
              <a:spcAft>
                <a:spcPts val="600"/>
              </a:spcAft>
            </a:pPr>
            <a:r>
              <a:rPr lang="en-US" sz="2400" dirty="0" smtClean="0">
                <a:ea typeface="ＭＳ Ｐゴシック" pitchFamily="-84" charset="-128"/>
              </a:rPr>
              <a:t>Work with agency health insurance provider to make sure they offer a comprehensive cessation benefit</a:t>
            </a:r>
          </a:p>
          <a:p>
            <a:pPr eaLnBrk="1" hangingPunct="1">
              <a:spcBef>
                <a:spcPts val="0"/>
              </a:spcBef>
              <a:spcAft>
                <a:spcPts val="600"/>
              </a:spcAft>
            </a:pPr>
            <a:r>
              <a:rPr lang="en-US" sz="2400" dirty="0" smtClean="0">
                <a:ea typeface="ＭＳ Ｐゴシック" pitchFamily="-84" charset="-128"/>
              </a:rPr>
              <a:t>Explore with insurance provider what assistance they can offer on site</a:t>
            </a:r>
          </a:p>
        </p:txBody>
      </p:sp>
      <p:sp>
        <p:nvSpPr>
          <p:cNvPr id="4" name="Date Placeholder 3"/>
          <p:cNvSpPr>
            <a:spLocks noGrp="1"/>
          </p:cNvSpPr>
          <p:nvPr>
            <p:ph type="dt" sz="half" idx="10"/>
          </p:nvPr>
        </p:nvSpPr>
        <p:spPr/>
        <p:txBody>
          <a:bodyPr/>
          <a:lstStyle/>
          <a:p>
            <a:fld id="{CF8B85C9-364C-4B9F-9E2C-22512A851EBA}" type="datetime4">
              <a:rPr lang="en-US" smtClean="0"/>
              <a:t>April 21, 2016</a:t>
            </a:fld>
            <a:endParaRPr lang="en-US"/>
          </a:p>
        </p:txBody>
      </p:sp>
      <p:sp>
        <p:nvSpPr>
          <p:cNvPr id="5" name="Footer Placeholder 4"/>
          <p:cNvSpPr>
            <a:spLocks noGrp="1"/>
          </p:cNvSpPr>
          <p:nvPr>
            <p:ph type="ftr" sz="quarter" idx="11"/>
          </p:nvPr>
        </p:nvSpPr>
        <p:spPr/>
        <p:txBody>
          <a:bodyPr/>
          <a:lstStyle/>
          <a:p>
            <a:r>
              <a:rPr lang="en-US" smtClean="0"/>
              <a:t>Mission 100: A 100% Tobacco-Free Alaska</a:t>
            </a:r>
            <a:endParaRPr lang="en-US"/>
          </a:p>
        </p:txBody>
      </p:sp>
      <p:sp>
        <p:nvSpPr>
          <p:cNvPr id="6" name="Slide Number Placeholder 5"/>
          <p:cNvSpPr>
            <a:spLocks noGrp="1"/>
          </p:cNvSpPr>
          <p:nvPr>
            <p:ph type="sldNum" sz="quarter" idx="12"/>
          </p:nvPr>
        </p:nvSpPr>
        <p:spPr/>
        <p:txBody>
          <a:bodyPr/>
          <a:lstStyle/>
          <a:p>
            <a:fld id="{9AC62F60-48D9-F548-B227-F90C9CBE6D5D}" type="slidenum">
              <a:rPr lang="en-US" smtClean="0"/>
              <a:t>51</a:t>
            </a:fld>
            <a:endParaRPr lang="en-US" dirty="0"/>
          </a:p>
        </p:txBody>
      </p:sp>
    </p:spTree>
    <p:extLst>
      <p:ext uri="{BB962C8B-B14F-4D97-AF65-F5344CB8AC3E}">
        <p14:creationId xmlns:p14="http://schemas.microsoft.com/office/powerpoint/2010/main" val="23808503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60" y="602016"/>
            <a:ext cx="8229600" cy="1143000"/>
          </a:xfrm>
        </p:spPr>
        <p:txBody>
          <a:bodyPr rtlCol="0">
            <a:noAutofit/>
          </a:bodyPr>
          <a:lstStyle/>
          <a:p>
            <a:pPr algn="ctr" eaLnBrk="1" fontAlgn="auto" hangingPunct="1">
              <a:spcAft>
                <a:spcPts val="0"/>
              </a:spcAft>
              <a:defRPr/>
            </a:pPr>
            <a:r>
              <a:rPr lang="en-US" sz="3200" dirty="0"/>
              <a:t>Step #7: Begin Assessing </a:t>
            </a:r>
            <a:r>
              <a:rPr lang="en-US" sz="3200" dirty="0" smtClean="0"/>
              <a:t/>
            </a:r>
            <a:br>
              <a:rPr lang="en-US" sz="3200" dirty="0" smtClean="0"/>
            </a:br>
            <a:r>
              <a:rPr lang="en-US" sz="3200" dirty="0" smtClean="0"/>
              <a:t>Client Use </a:t>
            </a:r>
            <a:r>
              <a:rPr lang="en-US" sz="3200" dirty="0"/>
              <a:t>of Tobacco</a:t>
            </a:r>
          </a:p>
        </p:txBody>
      </p:sp>
      <p:sp>
        <p:nvSpPr>
          <p:cNvPr id="50178" name="Content Placeholder 2"/>
          <p:cNvSpPr>
            <a:spLocks noGrp="1"/>
          </p:cNvSpPr>
          <p:nvPr>
            <p:ph idx="1"/>
          </p:nvPr>
        </p:nvSpPr>
        <p:spPr>
          <a:xfrm>
            <a:off x="465160" y="2045482"/>
            <a:ext cx="7764440" cy="4045569"/>
          </a:xfrm>
        </p:spPr>
        <p:txBody>
          <a:bodyPr>
            <a:noAutofit/>
          </a:bodyPr>
          <a:lstStyle/>
          <a:p>
            <a:pPr>
              <a:lnSpc>
                <a:spcPct val="110000"/>
              </a:lnSpc>
              <a:spcBef>
                <a:spcPts val="600"/>
              </a:spcBef>
            </a:pPr>
            <a:r>
              <a:rPr lang="en-US" sz="2800" dirty="0" smtClean="0">
                <a:ea typeface="ＭＳ Ｐゴシック" pitchFamily="-84" charset="-128"/>
              </a:rPr>
              <a:t>Change intake/assessment</a:t>
            </a:r>
          </a:p>
          <a:p>
            <a:pPr>
              <a:lnSpc>
                <a:spcPct val="110000"/>
              </a:lnSpc>
              <a:spcBef>
                <a:spcPts val="600"/>
              </a:spcBef>
            </a:pPr>
            <a:r>
              <a:rPr lang="en-US" sz="2800" dirty="0" smtClean="0">
                <a:ea typeface="ＭＳ Ｐゴシック" pitchFamily="-84" charset="-128"/>
              </a:rPr>
              <a:t>Resources include DSM IV codes, </a:t>
            </a:r>
            <a:r>
              <a:rPr lang="en-US" sz="2800" dirty="0" err="1" smtClean="0">
                <a:ea typeface="ＭＳ Ｐゴシック" pitchFamily="-84" charset="-128"/>
              </a:rPr>
              <a:t>Fagerstrom</a:t>
            </a:r>
            <a:r>
              <a:rPr lang="en-US" sz="2800" dirty="0" smtClean="0">
                <a:ea typeface="ＭＳ Ｐゴシック" pitchFamily="-84" charset="-128"/>
              </a:rPr>
              <a:t> assessment tools</a:t>
            </a:r>
          </a:p>
          <a:p>
            <a:pPr>
              <a:lnSpc>
                <a:spcPct val="110000"/>
              </a:lnSpc>
              <a:spcBef>
                <a:spcPts val="600"/>
              </a:spcBef>
            </a:pPr>
            <a:r>
              <a:rPr lang="en-US" sz="2800" dirty="0" smtClean="0">
                <a:ea typeface="ＭＳ Ｐゴシック" pitchFamily="-84" charset="-128"/>
              </a:rPr>
              <a:t>All tobacco-dependent clients should have this problem listed on their treatment plan</a:t>
            </a:r>
          </a:p>
          <a:p>
            <a:pPr>
              <a:lnSpc>
                <a:spcPct val="110000"/>
              </a:lnSpc>
              <a:spcBef>
                <a:spcPts val="600"/>
              </a:spcBef>
            </a:pPr>
            <a:r>
              <a:rPr lang="en-US" sz="2800" dirty="0" smtClean="0">
                <a:ea typeface="ＭＳ Ｐゴシック" pitchFamily="-84" charset="-128"/>
              </a:rPr>
              <a:t>Assess their stage of readiness</a:t>
            </a:r>
          </a:p>
        </p:txBody>
      </p:sp>
      <p:sp>
        <p:nvSpPr>
          <p:cNvPr id="3" name="Date Placeholder 2"/>
          <p:cNvSpPr>
            <a:spLocks noGrp="1"/>
          </p:cNvSpPr>
          <p:nvPr>
            <p:ph type="dt" sz="half" idx="10"/>
          </p:nvPr>
        </p:nvSpPr>
        <p:spPr/>
        <p:txBody>
          <a:bodyPr/>
          <a:lstStyle/>
          <a:p>
            <a:fld id="{B1693C76-15E1-4447-9ED0-10839B1F59C9}" type="datetime4">
              <a:rPr lang="en-US" smtClean="0"/>
              <a:t>April 21, 2016</a:t>
            </a:fld>
            <a:endParaRPr lang="en-US"/>
          </a:p>
        </p:txBody>
      </p:sp>
      <p:sp>
        <p:nvSpPr>
          <p:cNvPr id="4" name="Footer Placeholder 3"/>
          <p:cNvSpPr>
            <a:spLocks noGrp="1"/>
          </p:cNvSpPr>
          <p:nvPr>
            <p:ph type="ftr" sz="quarter" idx="11"/>
          </p:nvPr>
        </p:nvSpPr>
        <p:spPr/>
        <p:txBody>
          <a:bodyPr/>
          <a:lstStyle/>
          <a:p>
            <a:r>
              <a:rPr lang="en-US" smtClean="0"/>
              <a:t>Mission 100: A 100% Tobacco-Free Alaska</a:t>
            </a:r>
            <a:endParaRPr lang="en-US"/>
          </a:p>
        </p:txBody>
      </p:sp>
      <p:sp>
        <p:nvSpPr>
          <p:cNvPr id="5" name="Slide Number Placeholder 4"/>
          <p:cNvSpPr>
            <a:spLocks noGrp="1"/>
          </p:cNvSpPr>
          <p:nvPr>
            <p:ph type="sldNum" sz="quarter" idx="12"/>
          </p:nvPr>
        </p:nvSpPr>
        <p:spPr/>
        <p:txBody>
          <a:bodyPr/>
          <a:lstStyle/>
          <a:p>
            <a:fld id="{9AC62F60-48D9-F548-B227-F90C9CBE6D5D}" type="slidenum">
              <a:rPr lang="en-US" smtClean="0"/>
              <a:t>52</a:t>
            </a:fld>
            <a:endParaRPr lang="en-US"/>
          </a:p>
        </p:txBody>
      </p:sp>
    </p:spTree>
    <p:extLst>
      <p:ext uri="{BB962C8B-B14F-4D97-AF65-F5344CB8AC3E}">
        <p14:creationId xmlns:p14="http://schemas.microsoft.com/office/powerpoint/2010/main" val="3876088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33400" y="581167"/>
            <a:ext cx="8037394" cy="1143000"/>
          </a:xfrm>
        </p:spPr>
        <p:txBody>
          <a:bodyPr rtlCol="0">
            <a:noAutofit/>
          </a:bodyPr>
          <a:lstStyle/>
          <a:p>
            <a:pPr algn="ctr" eaLnBrk="1" fontAlgn="auto" hangingPunct="1">
              <a:spcAft>
                <a:spcPts val="0"/>
              </a:spcAft>
              <a:defRPr/>
            </a:pPr>
            <a:r>
              <a:rPr lang="en-US" sz="3200" dirty="0"/>
              <a:t>Step #8: </a:t>
            </a:r>
            <a:r>
              <a:rPr lang="en-US" sz="3200" dirty="0" smtClean="0"/>
              <a:t>Provide </a:t>
            </a:r>
            <a:r>
              <a:rPr lang="en-US" sz="3200" dirty="0"/>
              <a:t>Medications for Tobacco Treatment</a:t>
            </a:r>
          </a:p>
        </p:txBody>
      </p:sp>
      <p:sp>
        <p:nvSpPr>
          <p:cNvPr id="51202" name="Content Placeholder 2"/>
          <p:cNvSpPr>
            <a:spLocks noGrp="1"/>
          </p:cNvSpPr>
          <p:nvPr>
            <p:ph idx="1"/>
          </p:nvPr>
        </p:nvSpPr>
        <p:spPr>
          <a:xfrm>
            <a:off x="655092" y="2035629"/>
            <a:ext cx="7803108" cy="3537857"/>
          </a:xfrm>
        </p:spPr>
        <p:txBody>
          <a:bodyPr>
            <a:noAutofit/>
          </a:bodyPr>
          <a:lstStyle/>
          <a:p>
            <a:pPr marL="0" indent="0" eaLnBrk="1" hangingPunct="1">
              <a:buFont typeface="Wingdings 2" pitchFamily="18" charset="2"/>
              <a:buNone/>
            </a:pPr>
            <a:r>
              <a:rPr lang="en-US" altLang="ja-JP" sz="2600" i="1" dirty="0" smtClean="0">
                <a:ea typeface="ＭＳ Ｐゴシック" pitchFamily="-84" charset="-128"/>
              </a:rPr>
              <a:t>From the Clinical Practice Guidelines:</a:t>
            </a:r>
          </a:p>
          <a:p>
            <a:pPr marL="0" indent="0" eaLnBrk="1" hangingPunct="1">
              <a:spcAft>
                <a:spcPts val="1200"/>
              </a:spcAft>
              <a:buFont typeface="Wingdings 2" pitchFamily="18" charset="2"/>
              <a:buNone/>
            </a:pPr>
            <a:r>
              <a:rPr lang="en-US" altLang="ja-JP" sz="2600" dirty="0" smtClean="0">
                <a:ea typeface="ＭＳ Ｐゴシック" pitchFamily="-84" charset="-128"/>
              </a:rPr>
              <a:t>“All patients attempting to quit should be encouraged to use effective pharmacotherapies for cessation except in the presence of special circumstances.”</a:t>
            </a:r>
          </a:p>
          <a:p>
            <a:pPr marL="0" indent="0" eaLnBrk="1" hangingPunct="1">
              <a:buFont typeface="Wingdings 2" pitchFamily="18" charset="2"/>
              <a:buNone/>
            </a:pPr>
            <a:r>
              <a:rPr lang="en-US" sz="2600" dirty="0" smtClean="0">
                <a:ea typeface="ＭＳ Ｐゴシック" pitchFamily="-84" charset="-128"/>
              </a:rPr>
              <a:t>Make NRT and cessation support available to </a:t>
            </a:r>
            <a:r>
              <a:rPr lang="en-US" sz="2600" i="1" dirty="0" smtClean="0">
                <a:ea typeface="ＭＳ Ｐゴシック" pitchFamily="-84" charset="-128"/>
              </a:rPr>
              <a:t>all</a:t>
            </a:r>
            <a:r>
              <a:rPr lang="en-US" sz="2600" dirty="0" smtClean="0">
                <a:ea typeface="ＭＳ Ｐゴシック" pitchFamily="-84" charset="-128"/>
              </a:rPr>
              <a:t> patients and staff who attempt to quit, especially if a tobacco-free campus policy is implemented.</a:t>
            </a:r>
            <a:endParaRPr lang="en-US" sz="2600" dirty="0">
              <a:ea typeface="ＭＳ Ｐゴシック" pitchFamily="-84" charset="-128"/>
            </a:endParaRPr>
          </a:p>
        </p:txBody>
      </p:sp>
      <p:sp>
        <p:nvSpPr>
          <p:cNvPr id="2" name="TextBox 1"/>
          <p:cNvSpPr txBox="1"/>
          <p:nvPr/>
        </p:nvSpPr>
        <p:spPr>
          <a:xfrm>
            <a:off x="457200" y="5779068"/>
            <a:ext cx="6127844" cy="677108"/>
          </a:xfrm>
          <a:prstGeom prst="rect">
            <a:avLst/>
          </a:prstGeom>
          <a:noFill/>
        </p:spPr>
        <p:txBody>
          <a:bodyPr wrap="square" rtlCol="0">
            <a:spAutoFit/>
          </a:bodyPr>
          <a:lstStyle/>
          <a:p>
            <a:r>
              <a:rPr lang="en-US" sz="1000" dirty="0">
                <a:ea typeface="ＭＳ Ｐゴシック" pitchFamily="-84" charset="-128"/>
              </a:rPr>
              <a:t>Fiore et al. </a:t>
            </a:r>
            <a:r>
              <a:rPr lang="en-US" sz="1000" i="1" dirty="0">
                <a:ea typeface="ＭＳ Ｐゴシック" pitchFamily="-84" charset="-128"/>
              </a:rPr>
              <a:t>Treating Tobacco Use and Dependence. Clinical Practice Guideline. </a:t>
            </a:r>
          </a:p>
          <a:p>
            <a:r>
              <a:rPr lang="en-US" sz="1000" dirty="0">
                <a:ea typeface="ＭＳ Ｐゴシック" pitchFamily="-84" charset="-128"/>
              </a:rPr>
              <a:t>Rockville, MD: USDHHS, PHS, 2000.</a:t>
            </a:r>
          </a:p>
          <a:p>
            <a:endParaRPr lang="en-US" dirty="0"/>
          </a:p>
        </p:txBody>
      </p:sp>
      <p:sp>
        <p:nvSpPr>
          <p:cNvPr id="3" name="Date Placeholder 2"/>
          <p:cNvSpPr>
            <a:spLocks noGrp="1"/>
          </p:cNvSpPr>
          <p:nvPr>
            <p:ph type="dt" sz="half" idx="10"/>
          </p:nvPr>
        </p:nvSpPr>
        <p:spPr/>
        <p:txBody>
          <a:bodyPr/>
          <a:lstStyle/>
          <a:p>
            <a:fld id="{A9DAB052-E0F2-4C0C-81B8-96634A58481D}" type="datetime4">
              <a:rPr lang="en-US" smtClean="0"/>
              <a:t>April 21, 2016</a:t>
            </a:fld>
            <a:endParaRPr lang="en-US"/>
          </a:p>
        </p:txBody>
      </p:sp>
      <p:sp>
        <p:nvSpPr>
          <p:cNvPr id="4" name="Footer Placeholder 3"/>
          <p:cNvSpPr>
            <a:spLocks noGrp="1"/>
          </p:cNvSpPr>
          <p:nvPr>
            <p:ph type="ftr" sz="quarter" idx="11"/>
          </p:nvPr>
        </p:nvSpPr>
        <p:spPr/>
        <p:txBody>
          <a:bodyPr/>
          <a:lstStyle/>
          <a:p>
            <a:r>
              <a:rPr lang="en-US" smtClean="0"/>
              <a:t>Mission 100: A 100% Tobacco-Free Alaska</a:t>
            </a:r>
            <a:endParaRPr lang="en-US"/>
          </a:p>
        </p:txBody>
      </p:sp>
      <p:sp>
        <p:nvSpPr>
          <p:cNvPr id="5" name="Slide Number Placeholder 4"/>
          <p:cNvSpPr>
            <a:spLocks noGrp="1"/>
          </p:cNvSpPr>
          <p:nvPr>
            <p:ph type="sldNum" sz="quarter" idx="12"/>
          </p:nvPr>
        </p:nvSpPr>
        <p:spPr/>
        <p:txBody>
          <a:bodyPr/>
          <a:lstStyle/>
          <a:p>
            <a:fld id="{9AC62F60-48D9-F548-B227-F90C9CBE6D5D}" type="slidenum">
              <a:rPr lang="en-US" smtClean="0"/>
              <a:t>53</a:t>
            </a:fld>
            <a:endParaRPr lang="en-US"/>
          </a:p>
        </p:txBody>
      </p:sp>
    </p:spTree>
    <p:extLst>
      <p:ext uri="{BB962C8B-B14F-4D97-AF65-F5344CB8AC3E}">
        <p14:creationId xmlns:p14="http://schemas.microsoft.com/office/powerpoint/2010/main" val="1744689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533400" y="655093"/>
            <a:ext cx="8229600" cy="1143000"/>
          </a:xfrm>
        </p:spPr>
        <p:txBody>
          <a:bodyPr>
            <a:noAutofit/>
          </a:bodyPr>
          <a:lstStyle/>
          <a:p>
            <a:pPr algn="ctr" eaLnBrk="1" hangingPunct="1"/>
            <a:r>
              <a:rPr lang="en-US" sz="3000" dirty="0"/>
              <a:t>Step #9: </a:t>
            </a:r>
            <a:r>
              <a:rPr lang="en-US" sz="3000" dirty="0" smtClean="0"/>
              <a:t>Integrate </a:t>
            </a:r>
            <a:r>
              <a:rPr lang="en-US" sz="3000" dirty="0"/>
              <a:t>Motivation-Based Treatment for Tobacco Throughout </a:t>
            </a:r>
            <a:r>
              <a:rPr lang="en-US" sz="3000" dirty="0" smtClean="0"/>
              <a:t>the Organization</a:t>
            </a:r>
            <a:endParaRPr lang="en-US" sz="3000" dirty="0"/>
          </a:p>
        </p:txBody>
      </p:sp>
      <p:sp>
        <p:nvSpPr>
          <p:cNvPr id="52226" name="Content Placeholder 2"/>
          <p:cNvSpPr>
            <a:spLocks noGrp="1"/>
          </p:cNvSpPr>
          <p:nvPr>
            <p:ph idx="1"/>
          </p:nvPr>
        </p:nvSpPr>
        <p:spPr>
          <a:xfrm>
            <a:off x="457200" y="2168265"/>
            <a:ext cx="8229600" cy="3922786"/>
          </a:xfrm>
        </p:spPr>
        <p:txBody>
          <a:bodyPr>
            <a:normAutofit/>
          </a:bodyPr>
          <a:lstStyle/>
          <a:p>
            <a:pPr eaLnBrk="1" hangingPunct="1">
              <a:spcBef>
                <a:spcPts val="0"/>
              </a:spcBef>
              <a:spcAft>
                <a:spcPts val="600"/>
              </a:spcAft>
            </a:pPr>
            <a:r>
              <a:rPr lang="en-US" sz="2800" dirty="0" smtClean="0">
                <a:ea typeface="ＭＳ Ｐゴシック" pitchFamily="-84" charset="-128"/>
              </a:rPr>
              <a:t>Motivation-based and stage-based treatment</a:t>
            </a:r>
          </a:p>
          <a:p>
            <a:pPr eaLnBrk="1" hangingPunct="1">
              <a:spcBef>
                <a:spcPts val="0"/>
              </a:spcBef>
              <a:spcAft>
                <a:spcPts val="600"/>
              </a:spcAft>
              <a:buFont typeface="Arial" pitchFamily="34" charset="0"/>
              <a:buNone/>
            </a:pPr>
            <a:r>
              <a:rPr lang="en-US" sz="2400" dirty="0" smtClean="0">
                <a:ea typeface="ＭＳ Ｐゴシック" pitchFamily="-84" charset="-128"/>
              </a:rPr>
              <a:t>	- Ready to quit get support for their quitting </a:t>
            </a:r>
          </a:p>
          <a:p>
            <a:pPr eaLnBrk="1" hangingPunct="1">
              <a:spcBef>
                <a:spcPts val="0"/>
              </a:spcBef>
              <a:spcAft>
                <a:spcPts val="600"/>
              </a:spcAft>
              <a:buFont typeface="Arial" pitchFamily="34" charset="0"/>
              <a:buNone/>
            </a:pPr>
            <a:r>
              <a:rPr lang="en-US" sz="2400" dirty="0" smtClean="0">
                <a:ea typeface="ＭＳ Ｐゴシック" pitchFamily="-84" charset="-128"/>
              </a:rPr>
              <a:t>	- Lower motivated clients get more of an educational model to move to readiness to quit (ex. LAHL)</a:t>
            </a:r>
          </a:p>
          <a:p>
            <a:pPr eaLnBrk="1" hangingPunct="1">
              <a:spcBef>
                <a:spcPts val="0"/>
              </a:spcBef>
              <a:spcAft>
                <a:spcPts val="600"/>
              </a:spcAft>
            </a:pPr>
            <a:r>
              <a:rPr lang="en-US" sz="2800" dirty="0" smtClean="0">
                <a:ea typeface="ＭＳ Ｐゴシック" pitchFamily="-84" charset="-128"/>
              </a:rPr>
              <a:t>Relapse prevention</a:t>
            </a:r>
          </a:p>
          <a:p>
            <a:pPr eaLnBrk="1" hangingPunct="1">
              <a:spcBef>
                <a:spcPts val="0"/>
              </a:spcBef>
              <a:spcAft>
                <a:spcPts val="600"/>
              </a:spcAft>
            </a:pPr>
            <a:r>
              <a:rPr lang="en-US" sz="2800" dirty="0" smtClean="0">
                <a:ea typeface="ＭＳ Ｐゴシック" pitchFamily="-84" charset="-128"/>
              </a:rPr>
              <a:t>Consider 12 step Nicotine Anonymous groups</a:t>
            </a:r>
          </a:p>
          <a:p>
            <a:pPr eaLnBrk="1" hangingPunct="1">
              <a:spcBef>
                <a:spcPts val="0"/>
              </a:spcBef>
              <a:spcAft>
                <a:spcPts val="600"/>
              </a:spcAft>
            </a:pPr>
            <a:endParaRPr lang="en-US" sz="2800" dirty="0" smtClean="0">
              <a:ea typeface="ＭＳ Ｐゴシック" pitchFamily="-84" charset="-128"/>
            </a:endParaRPr>
          </a:p>
          <a:p>
            <a:pPr eaLnBrk="1" hangingPunct="1">
              <a:spcBef>
                <a:spcPts val="0"/>
              </a:spcBef>
              <a:spcAft>
                <a:spcPts val="600"/>
              </a:spcAft>
            </a:pPr>
            <a:endParaRPr lang="en-US" sz="2800" dirty="0" smtClean="0">
              <a:ea typeface="ＭＳ Ｐゴシック" pitchFamily="-84" charset="-128"/>
            </a:endParaRPr>
          </a:p>
        </p:txBody>
      </p:sp>
      <p:sp>
        <p:nvSpPr>
          <p:cNvPr id="2" name="Date Placeholder 1"/>
          <p:cNvSpPr>
            <a:spLocks noGrp="1"/>
          </p:cNvSpPr>
          <p:nvPr>
            <p:ph type="dt" sz="half" idx="10"/>
          </p:nvPr>
        </p:nvSpPr>
        <p:spPr/>
        <p:txBody>
          <a:bodyPr/>
          <a:lstStyle/>
          <a:p>
            <a:fld id="{7B3D499F-6292-4767-AFED-6771F852FC91}"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smtClean="0"/>
              <a:t>Mission 100: A 100% Tobacco-Free Alaska</a:t>
            </a:r>
            <a:endParaRPr lang="en-US"/>
          </a:p>
        </p:txBody>
      </p:sp>
      <p:sp>
        <p:nvSpPr>
          <p:cNvPr id="4" name="Slide Number Placeholder 3"/>
          <p:cNvSpPr>
            <a:spLocks noGrp="1"/>
          </p:cNvSpPr>
          <p:nvPr>
            <p:ph type="sldNum" sz="quarter" idx="12"/>
          </p:nvPr>
        </p:nvSpPr>
        <p:spPr/>
        <p:txBody>
          <a:bodyPr/>
          <a:lstStyle/>
          <a:p>
            <a:fld id="{9AC62F60-48D9-F548-B227-F90C9CBE6D5D}" type="slidenum">
              <a:rPr lang="en-US" smtClean="0"/>
              <a:t>54</a:t>
            </a:fld>
            <a:endParaRPr lang="en-US"/>
          </a:p>
        </p:txBody>
      </p:sp>
    </p:spTree>
    <p:extLst>
      <p:ext uri="{BB962C8B-B14F-4D97-AF65-F5344CB8AC3E}">
        <p14:creationId xmlns:p14="http://schemas.microsoft.com/office/powerpoint/2010/main" val="34510832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28600" y="507522"/>
            <a:ext cx="8686800" cy="1143000"/>
          </a:xfrm>
        </p:spPr>
        <p:txBody>
          <a:bodyPr>
            <a:noAutofit/>
          </a:bodyPr>
          <a:lstStyle/>
          <a:p>
            <a:pPr algn="ctr" eaLnBrk="1" hangingPunct="1"/>
            <a:r>
              <a:rPr lang="en-US" sz="3200" dirty="0"/>
              <a:t>Step #10</a:t>
            </a:r>
            <a:r>
              <a:rPr lang="en-US" sz="3200" dirty="0" smtClean="0"/>
              <a:t>: </a:t>
            </a:r>
            <a:r>
              <a:rPr lang="en-US" sz="3200" dirty="0"/>
              <a:t>Develop Policies Addressing Tobacco Use</a:t>
            </a:r>
          </a:p>
        </p:txBody>
      </p:sp>
      <p:sp>
        <p:nvSpPr>
          <p:cNvPr id="3" name="Content Placeholder 2"/>
          <p:cNvSpPr>
            <a:spLocks noGrp="1"/>
          </p:cNvSpPr>
          <p:nvPr>
            <p:ph idx="1"/>
          </p:nvPr>
        </p:nvSpPr>
        <p:spPr>
          <a:xfrm>
            <a:off x="533400" y="1650522"/>
            <a:ext cx="8001000" cy="4440530"/>
          </a:xfrm>
        </p:spPr>
        <p:txBody>
          <a:bodyPr>
            <a:noAutofit/>
          </a:bodyPr>
          <a:lstStyle/>
          <a:p>
            <a:pPr eaLnBrk="1" hangingPunct="1">
              <a:spcBef>
                <a:spcPts val="0"/>
              </a:spcBef>
              <a:spcAft>
                <a:spcPts val="600"/>
              </a:spcAft>
            </a:pPr>
            <a:r>
              <a:rPr lang="en-US" sz="2400" dirty="0" smtClean="0">
                <a:ea typeface="ＭＳ Ｐゴシック" pitchFamily="-84" charset="-128"/>
              </a:rPr>
              <a:t>Agencies should have written policies on tobacco use by staff, clients, and visitors</a:t>
            </a:r>
          </a:p>
          <a:p>
            <a:pPr eaLnBrk="1" hangingPunct="1">
              <a:spcBef>
                <a:spcPts val="0"/>
              </a:spcBef>
              <a:spcAft>
                <a:spcPts val="600"/>
              </a:spcAft>
            </a:pPr>
            <a:r>
              <a:rPr lang="en-US" sz="2400" dirty="0" smtClean="0">
                <a:ea typeface="ＭＳ Ｐゴシック" pitchFamily="-84" charset="-128"/>
              </a:rPr>
              <a:t>Policies should address tobacco use </a:t>
            </a:r>
            <a:r>
              <a:rPr lang="en-US" sz="2400" u="sng" dirty="0" smtClean="0">
                <a:ea typeface="ＭＳ Ｐゴシック" pitchFamily="-84" charset="-128"/>
              </a:rPr>
              <a:t>on agency facilities and grounds</a:t>
            </a:r>
            <a:r>
              <a:rPr lang="en-US" sz="2400" dirty="0" smtClean="0">
                <a:ea typeface="ＭＳ Ｐゴシック" pitchFamily="-84" charset="-128"/>
              </a:rPr>
              <a:t> </a:t>
            </a:r>
            <a:endParaRPr lang="en-US" sz="2400" dirty="0" smtClean="0">
              <a:ea typeface="ＭＳ Ｐゴシック" pitchFamily="-84" charset="-128"/>
              <a:cs typeface="Arial" pitchFamily="34" charset="0"/>
            </a:endParaRPr>
          </a:p>
          <a:p>
            <a:pPr lvl="1" eaLnBrk="1" hangingPunct="1">
              <a:spcBef>
                <a:spcPts val="0"/>
              </a:spcBef>
              <a:spcAft>
                <a:spcPts val="600"/>
              </a:spcAft>
            </a:pPr>
            <a:r>
              <a:rPr lang="en-US" sz="2000" dirty="0" smtClean="0">
                <a:ea typeface="ＭＳ Ｐゴシック" pitchFamily="-84" charset="-128"/>
                <a:cs typeface="Arial" pitchFamily="34" charset="0"/>
              </a:rPr>
              <a:t>Minimum standard: Compliance with local law, if relevant </a:t>
            </a:r>
          </a:p>
          <a:p>
            <a:pPr lvl="1" eaLnBrk="1" hangingPunct="1">
              <a:spcBef>
                <a:spcPts val="0"/>
              </a:spcBef>
              <a:spcAft>
                <a:spcPts val="600"/>
              </a:spcAft>
            </a:pPr>
            <a:r>
              <a:rPr lang="en-US" sz="2000" dirty="0" smtClean="0">
                <a:ea typeface="ＭＳ Ｐゴシック" pitchFamily="-84" charset="-128"/>
                <a:cs typeface="Arial" pitchFamily="34" charset="0"/>
              </a:rPr>
              <a:t>Recommendation: Tobacco free facilities and grounds</a:t>
            </a:r>
          </a:p>
          <a:p>
            <a:pPr lvl="1" eaLnBrk="1" hangingPunct="1">
              <a:spcBef>
                <a:spcPts val="0"/>
              </a:spcBef>
              <a:spcAft>
                <a:spcPts val="600"/>
              </a:spcAft>
            </a:pPr>
            <a:r>
              <a:rPr lang="en-US" sz="2000" dirty="0" smtClean="0">
                <a:ea typeface="ＭＳ Ｐゴシック" pitchFamily="-84" charset="-128"/>
                <a:cs typeface="Arial" pitchFamily="34" charset="0"/>
              </a:rPr>
              <a:t>Should be implemented with cessation treatment and support available for patients and staff</a:t>
            </a:r>
            <a:endParaRPr lang="en-US" sz="2200" dirty="0" smtClean="0">
              <a:ea typeface="ＭＳ Ｐゴシック" pitchFamily="-84" charset="-128"/>
              <a:cs typeface="Arial" pitchFamily="34" charset="0"/>
            </a:endParaRPr>
          </a:p>
          <a:p>
            <a:pPr eaLnBrk="1" hangingPunct="1">
              <a:spcBef>
                <a:spcPts val="0"/>
              </a:spcBef>
              <a:spcAft>
                <a:spcPts val="600"/>
              </a:spcAft>
            </a:pPr>
            <a:r>
              <a:rPr lang="en-US" sz="2400" dirty="0" smtClean="0">
                <a:ea typeface="ＭＳ Ｐゴシック" pitchFamily="-84" charset="-128"/>
              </a:rPr>
              <a:t>Policies should address </a:t>
            </a:r>
            <a:r>
              <a:rPr lang="en-US" sz="2400" u="sng" dirty="0" smtClean="0">
                <a:ea typeface="ＭＳ Ｐゴシック" pitchFamily="-84" charset="-128"/>
              </a:rPr>
              <a:t>staff</a:t>
            </a:r>
            <a:r>
              <a:rPr lang="en-US" sz="2400" dirty="0" smtClean="0">
                <a:ea typeface="ＭＳ Ｐゴシック" pitchFamily="-84" charset="-128"/>
              </a:rPr>
              <a:t> use of tobacco</a:t>
            </a:r>
            <a:endParaRPr lang="en-US" sz="2400" dirty="0" smtClean="0">
              <a:ea typeface="ＭＳ Ｐゴシック" pitchFamily="-84" charset="-128"/>
              <a:cs typeface="Arial" pitchFamily="34" charset="0"/>
            </a:endParaRPr>
          </a:p>
          <a:p>
            <a:pPr lvl="1" eaLnBrk="1" hangingPunct="1">
              <a:spcBef>
                <a:spcPts val="0"/>
              </a:spcBef>
              <a:spcAft>
                <a:spcPts val="600"/>
              </a:spcAft>
            </a:pPr>
            <a:r>
              <a:rPr lang="en-US" sz="2000" dirty="0" smtClean="0">
                <a:ea typeface="ＭＳ Ｐゴシック" pitchFamily="-84" charset="-128"/>
                <a:cs typeface="Arial" pitchFamily="34" charset="0"/>
              </a:rPr>
              <a:t>Recommendation: Staff should have no evidence of tobacco use on agency premises (even during breaks) or while engaged in job-related activities</a:t>
            </a:r>
          </a:p>
          <a:p>
            <a:pPr eaLnBrk="1" hangingPunct="1">
              <a:spcBef>
                <a:spcPts val="0"/>
              </a:spcBef>
              <a:spcAft>
                <a:spcPts val="600"/>
              </a:spcAft>
            </a:pPr>
            <a:endParaRPr lang="en-US" sz="2800" dirty="0" smtClean="0">
              <a:ea typeface="ＭＳ Ｐゴシック" pitchFamily="-84" charset="-128"/>
            </a:endParaRPr>
          </a:p>
        </p:txBody>
      </p:sp>
      <p:sp>
        <p:nvSpPr>
          <p:cNvPr id="2" name="Date Placeholder 1"/>
          <p:cNvSpPr>
            <a:spLocks noGrp="1"/>
          </p:cNvSpPr>
          <p:nvPr>
            <p:ph type="dt" sz="half" idx="10"/>
          </p:nvPr>
        </p:nvSpPr>
        <p:spPr/>
        <p:txBody>
          <a:bodyPr/>
          <a:lstStyle/>
          <a:p>
            <a:fld id="{870E20D2-20FA-408D-A7FC-EB4F22F64C3A}" type="datetime4">
              <a:rPr lang="en-US" smtClean="0"/>
              <a:t>April 21, 2016</a:t>
            </a:fld>
            <a:endParaRPr lang="en-US"/>
          </a:p>
        </p:txBody>
      </p:sp>
      <p:sp>
        <p:nvSpPr>
          <p:cNvPr id="4" name="Footer Placeholder 3"/>
          <p:cNvSpPr>
            <a:spLocks noGrp="1"/>
          </p:cNvSpPr>
          <p:nvPr>
            <p:ph type="ftr" sz="quarter" idx="11"/>
          </p:nvPr>
        </p:nvSpPr>
        <p:spPr/>
        <p:txBody>
          <a:bodyPr/>
          <a:lstStyle/>
          <a:p>
            <a:r>
              <a:rPr lang="en-US" smtClean="0"/>
              <a:t>Mission 100: A 100% Tobacco-Free Alaska</a:t>
            </a:r>
            <a:endParaRPr lang="en-US"/>
          </a:p>
        </p:txBody>
      </p:sp>
      <p:sp>
        <p:nvSpPr>
          <p:cNvPr id="5" name="Slide Number Placeholder 4"/>
          <p:cNvSpPr>
            <a:spLocks noGrp="1"/>
          </p:cNvSpPr>
          <p:nvPr>
            <p:ph type="sldNum" sz="quarter" idx="12"/>
          </p:nvPr>
        </p:nvSpPr>
        <p:spPr/>
        <p:txBody>
          <a:bodyPr/>
          <a:lstStyle/>
          <a:p>
            <a:fld id="{9AC62F60-48D9-F548-B227-F90C9CBE6D5D}" type="slidenum">
              <a:rPr lang="en-US" smtClean="0"/>
              <a:t>55</a:t>
            </a:fld>
            <a:endParaRPr lang="en-US"/>
          </a:p>
        </p:txBody>
      </p:sp>
    </p:spTree>
    <p:extLst>
      <p:ext uri="{BB962C8B-B14F-4D97-AF65-F5344CB8AC3E}">
        <p14:creationId xmlns:p14="http://schemas.microsoft.com/office/powerpoint/2010/main" val="29201103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812800"/>
            <a:ext cx="8229600" cy="1143000"/>
          </a:xfrm>
        </p:spPr>
        <p:txBody>
          <a:bodyPr>
            <a:noAutofit/>
          </a:bodyPr>
          <a:lstStyle/>
          <a:p>
            <a:pPr algn="ctr" eaLnBrk="1" hangingPunct="1"/>
            <a:r>
              <a:rPr lang="en-US" sz="3200" dirty="0"/>
              <a:t>Step #11</a:t>
            </a:r>
            <a:r>
              <a:rPr lang="en-US" sz="3200" dirty="0" smtClean="0"/>
              <a:t>: </a:t>
            </a:r>
            <a:r>
              <a:rPr lang="en-US" sz="3200" dirty="0"/>
              <a:t>Communicate Agency Changes with Community, Colleagues and Referral Sources</a:t>
            </a:r>
          </a:p>
        </p:txBody>
      </p:sp>
      <p:sp>
        <p:nvSpPr>
          <p:cNvPr id="56322" name="Content Placeholder 2"/>
          <p:cNvSpPr>
            <a:spLocks noGrp="1"/>
          </p:cNvSpPr>
          <p:nvPr>
            <p:ph idx="1"/>
          </p:nvPr>
        </p:nvSpPr>
        <p:spPr>
          <a:xfrm>
            <a:off x="533400" y="2590800"/>
            <a:ext cx="7979229" cy="4525963"/>
          </a:xfrm>
        </p:spPr>
        <p:txBody>
          <a:bodyPr>
            <a:normAutofit/>
          </a:bodyPr>
          <a:lstStyle/>
          <a:p>
            <a:pPr eaLnBrk="1" hangingPunct="1"/>
            <a:r>
              <a:rPr lang="en-US" sz="2800" dirty="0" smtClean="0">
                <a:ea typeface="ＭＳ Ｐゴシック" pitchFamily="-84" charset="-128"/>
              </a:rPr>
              <a:t>Treatment starts with referral.  Provide education to referral sources about change and let them know how to assist</a:t>
            </a:r>
          </a:p>
          <a:p>
            <a:pPr eaLnBrk="1" hangingPunct="1"/>
            <a:r>
              <a:rPr lang="en-US" sz="2800" dirty="0" smtClean="0">
                <a:ea typeface="ＭＳ Ｐゴシック" pitchFamily="-84" charset="-128"/>
              </a:rPr>
              <a:t>Promote the changes as a benefit</a:t>
            </a:r>
          </a:p>
          <a:p>
            <a:pPr eaLnBrk="1" hangingPunct="1"/>
            <a:r>
              <a:rPr lang="en-US" sz="2800" dirty="0" smtClean="0">
                <a:ea typeface="ＭＳ Ｐゴシック" pitchFamily="-84" charset="-128"/>
              </a:rPr>
              <a:t>Brag about the work you are doing and why you are doing it!</a:t>
            </a:r>
          </a:p>
        </p:txBody>
      </p:sp>
      <p:sp>
        <p:nvSpPr>
          <p:cNvPr id="2" name="Date Placeholder 1"/>
          <p:cNvSpPr>
            <a:spLocks noGrp="1"/>
          </p:cNvSpPr>
          <p:nvPr>
            <p:ph type="dt" sz="half" idx="10"/>
          </p:nvPr>
        </p:nvSpPr>
        <p:spPr/>
        <p:txBody>
          <a:bodyPr/>
          <a:lstStyle/>
          <a:p>
            <a:fld id="{9DB69008-FA33-41D0-8851-B96ABB647D4F}"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smtClean="0"/>
              <a:t>Mission 100: A 100% Tobacco-Free Alaska</a:t>
            </a:r>
            <a:endParaRPr lang="en-US"/>
          </a:p>
        </p:txBody>
      </p:sp>
      <p:sp>
        <p:nvSpPr>
          <p:cNvPr id="4" name="Slide Number Placeholder 3"/>
          <p:cNvSpPr>
            <a:spLocks noGrp="1"/>
          </p:cNvSpPr>
          <p:nvPr>
            <p:ph type="sldNum" sz="quarter" idx="12"/>
          </p:nvPr>
        </p:nvSpPr>
        <p:spPr/>
        <p:txBody>
          <a:bodyPr/>
          <a:lstStyle/>
          <a:p>
            <a:fld id="{9AC62F60-48D9-F548-B227-F90C9CBE6D5D}" type="slidenum">
              <a:rPr lang="en-US" smtClean="0"/>
              <a:t>56</a:t>
            </a:fld>
            <a:endParaRPr lang="en-US"/>
          </a:p>
        </p:txBody>
      </p:sp>
    </p:spTree>
    <p:extLst>
      <p:ext uri="{BB962C8B-B14F-4D97-AF65-F5344CB8AC3E}">
        <p14:creationId xmlns:p14="http://schemas.microsoft.com/office/powerpoint/2010/main" val="33651526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31127" y="2380591"/>
            <a:ext cx="7198112" cy="2234541"/>
          </a:xfrm>
        </p:spPr>
        <p:txBody>
          <a:bodyPr>
            <a:normAutofit/>
          </a:bodyPr>
          <a:lstStyle/>
          <a:p>
            <a:r>
              <a:rPr lang="en-US" sz="4000" dirty="0" smtClean="0"/>
              <a:t>Questions or comments?</a:t>
            </a:r>
            <a:br>
              <a:rPr lang="en-US" sz="4000" dirty="0" smtClean="0"/>
            </a:br>
            <a:r>
              <a:rPr lang="en-US" sz="2000" dirty="0" smtClean="0"/>
              <a:t/>
            </a:r>
            <a:br>
              <a:rPr lang="en-US" sz="2000" dirty="0" smtClean="0"/>
            </a:br>
            <a:r>
              <a:rPr lang="en-US" sz="4000" dirty="0" smtClean="0"/>
              <a:t>Thank you!</a:t>
            </a:r>
            <a:endParaRPr lang="en-US" sz="4000" dirty="0"/>
          </a:p>
        </p:txBody>
      </p:sp>
      <p:sp>
        <p:nvSpPr>
          <p:cNvPr id="3" name="Subtitle 2"/>
          <p:cNvSpPr>
            <a:spLocks noGrp="1"/>
          </p:cNvSpPr>
          <p:nvPr>
            <p:ph type="subTitle" idx="1"/>
          </p:nvPr>
        </p:nvSpPr>
        <p:spPr>
          <a:xfrm>
            <a:off x="1371600" y="4661210"/>
            <a:ext cx="6400800" cy="1115121"/>
          </a:xfrm>
        </p:spPr>
        <p:txBody>
          <a:bodyPr>
            <a:normAutofit/>
          </a:bodyPr>
          <a:lstStyle/>
          <a:p>
            <a:r>
              <a:rPr lang="en-US" sz="2800" i="1" dirty="0" smtClean="0"/>
              <a:t>Insert presenter’s name and contact info (email and/or phone) for </a:t>
            </a:r>
            <a:r>
              <a:rPr lang="en-US" sz="2800" i="1" dirty="0" err="1" smtClean="0"/>
              <a:t>followup</a:t>
            </a:r>
            <a:endParaRPr lang="en-US" sz="2800" i="1" dirty="0"/>
          </a:p>
        </p:txBody>
      </p:sp>
    </p:spTree>
    <p:extLst>
      <p:ext uri="{BB962C8B-B14F-4D97-AF65-F5344CB8AC3E}">
        <p14:creationId xmlns:p14="http://schemas.microsoft.com/office/powerpoint/2010/main" val="1268432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92" y="457200"/>
            <a:ext cx="7418214" cy="744192"/>
          </a:xfrm>
        </p:spPr>
        <p:txBody>
          <a:bodyPr>
            <a:noAutofit/>
          </a:bodyPr>
          <a:lstStyle/>
          <a:p>
            <a:r>
              <a:rPr lang="en-US" sz="3200" dirty="0"/>
              <a:t>A Comprehensive Program Saves Lives!</a:t>
            </a:r>
          </a:p>
        </p:txBody>
      </p:sp>
      <p:sp>
        <p:nvSpPr>
          <p:cNvPr id="3" name="Date Placeholder 2"/>
          <p:cNvSpPr>
            <a:spLocks noGrp="1"/>
          </p:cNvSpPr>
          <p:nvPr>
            <p:ph type="dt" sz="half" idx="10"/>
          </p:nvPr>
        </p:nvSpPr>
        <p:spPr/>
        <p:txBody>
          <a:bodyPr/>
          <a:lstStyle/>
          <a:p>
            <a:fld id="{F34F5B29-4CBD-41AF-8EE3-764F0A06DC77}" type="datetime4">
              <a:rPr lang="en-US" smtClean="0"/>
              <a:t>April 21, 2016</a:t>
            </a:fld>
            <a:endParaRPr lang="en-US" dirty="0"/>
          </a:p>
        </p:txBody>
      </p:sp>
      <p:sp>
        <p:nvSpPr>
          <p:cNvPr id="4" name="Footer Placeholder 3"/>
          <p:cNvSpPr>
            <a:spLocks noGrp="1"/>
          </p:cNvSpPr>
          <p:nvPr>
            <p:ph type="ftr" sz="quarter" idx="11"/>
          </p:nvPr>
        </p:nvSpPr>
        <p:spPr/>
        <p:txBody>
          <a:bodyPr/>
          <a:lstStyle/>
          <a:p>
            <a:r>
              <a:rPr lang="en-US" smtClean="0"/>
              <a:t>Mission 100: A 100% Tobacco-Free Alaska</a:t>
            </a:r>
            <a:endParaRPr lang="en-US"/>
          </a:p>
        </p:txBody>
      </p:sp>
      <p:sp>
        <p:nvSpPr>
          <p:cNvPr id="5" name="Slide Number Placeholder 4"/>
          <p:cNvSpPr>
            <a:spLocks noGrp="1"/>
          </p:cNvSpPr>
          <p:nvPr>
            <p:ph type="sldNum" sz="quarter" idx="12"/>
          </p:nvPr>
        </p:nvSpPr>
        <p:spPr/>
        <p:txBody>
          <a:bodyPr/>
          <a:lstStyle/>
          <a:p>
            <a:fld id="{9AC62F60-48D9-F548-B227-F90C9CBE6D5D}" type="slidenum">
              <a:rPr lang="en-US" smtClean="0"/>
              <a:t>6</a:t>
            </a:fld>
            <a:endParaRPr lang="en-US"/>
          </a:p>
        </p:txBody>
      </p:sp>
      <p:sp>
        <p:nvSpPr>
          <p:cNvPr id="7" name="Rectangle 6"/>
          <p:cNvSpPr/>
          <p:nvPr/>
        </p:nvSpPr>
        <p:spPr>
          <a:xfrm>
            <a:off x="457200" y="1376530"/>
            <a:ext cx="8229600" cy="369332"/>
          </a:xfrm>
          <a:prstGeom prst="rect">
            <a:avLst/>
          </a:prstGeom>
        </p:spPr>
        <p:txBody>
          <a:bodyPr wrap="square">
            <a:spAutoFit/>
          </a:bodyPr>
          <a:lstStyle/>
          <a:p>
            <a:pPr algn="ctr"/>
            <a:r>
              <a:rPr lang="en-US" b="1" dirty="0"/>
              <a:t>Percent of Adults Who Smoke, </a:t>
            </a:r>
            <a:r>
              <a:rPr lang="en-US" b="1" dirty="0" smtClean="0"/>
              <a:t>Alaska &amp; US</a:t>
            </a:r>
            <a:r>
              <a:rPr lang="en-US" b="1" dirty="0"/>
              <a:t>, 1996 – 2012</a:t>
            </a:r>
          </a:p>
        </p:txBody>
      </p:sp>
      <p:pic>
        <p:nvPicPr>
          <p:cNvPr id="4098" name="Picture 1" descr="Graph showing the percent of Alaska and US adults who smoke by year from 1996 to 2012. There is a line break between 2006 and 2007 to indicate when a change in data weighting methods occurred.&#10;Alaska 1996=28%&#10;Alaska 2012=21%&#10;US 1997=25%&#10;US 2012=18%&#10;&#10;For more than a decade, Alaska’s commitment to a sustained, comprehensive tobacco prevention and control program has demonstrated significant progress in reducing tobacco use and minimizing related harms and health care costs.  &#10;&#10;Smoking prevalence has declined significantly from 27.7% in 1996 to 22.6% in 2011.  Using the 2010 population information for Alaska, this represents about 27,000 fewer adult smokers in 2011 than in 1996.&#10;" title="Slide 6, Figur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078" t="3153" r="2361" b="5371"/>
          <a:stretch/>
        </p:blipFill>
        <p:spPr bwMode="auto">
          <a:xfrm>
            <a:off x="712580" y="1745861"/>
            <a:ext cx="7518219" cy="391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660164"/>
            <a:ext cx="8229600" cy="430887"/>
          </a:xfrm>
          <a:prstGeom prst="rect">
            <a:avLst/>
          </a:prstGeom>
        </p:spPr>
        <p:txBody>
          <a:bodyPr wrap="square">
            <a:spAutoFit/>
          </a:bodyPr>
          <a:lstStyle/>
          <a:p>
            <a:r>
              <a:rPr lang="en-US" sz="1100" dirty="0"/>
              <a:t>Sources: Alaska Behavioral Risk Factor Surveillance System; National Health Interview </a:t>
            </a:r>
            <a:r>
              <a:rPr lang="en-US" sz="1100" dirty="0" smtClean="0"/>
              <a:t>Survey. </a:t>
            </a:r>
            <a:endParaRPr lang="en-US" sz="1100" dirty="0"/>
          </a:p>
          <a:p>
            <a:r>
              <a:rPr lang="en-US" sz="1100" dirty="0"/>
              <a:t>BRFSS estimates for 2007 and later use a new weighting </a:t>
            </a:r>
            <a:r>
              <a:rPr lang="en-US" sz="1100" dirty="0" smtClean="0"/>
              <a:t>method.</a:t>
            </a:r>
            <a:endParaRPr lang="en-US" sz="1100" dirty="0"/>
          </a:p>
        </p:txBody>
      </p:sp>
    </p:spTree>
    <p:extLst>
      <p:ext uri="{BB962C8B-B14F-4D97-AF65-F5344CB8AC3E}">
        <p14:creationId xmlns:p14="http://schemas.microsoft.com/office/powerpoint/2010/main" val="610269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6E579-2553-4EC9-8CCE-D2C99F685D80}" type="datetime4">
              <a:rPr lang="en-US" smtClean="0"/>
              <a:t>April 21, 2016</a:t>
            </a:fld>
            <a:endParaRPr lang="en-US"/>
          </a:p>
        </p:txBody>
      </p:sp>
      <p:sp>
        <p:nvSpPr>
          <p:cNvPr id="3" name="Footer Placeholder 2"/>
          <p:cNvSpPr>
            <a:spLocks noGrp="1"/>
          </p:cNvSpPr>
          <p:nvPr>
            <p:ph type="ftr" sz="quarter" idx="11"/>
          </p:nvPr>
        </p:nvSpPr>
        <p:spPr/>
        <p:txBody>
          <a:bodyPr/>
          <a:lstStyle/>
          <a:p>
            <a:r>
              <a:rPr lang="en-US" dirty="0" smtClean="0"/>
              <a:t>Mission 100: A 100% Tobacco-Free Alaska</a:t>
            </a:r>
            <a:endParaRPr lang="en-US" dirty="0"/>
          </a:p>
        </p:txBody>
      </p:sp>
      <p:sp>
        <p:nvSpPr>
          <p:cNvPr id="5" name="Slide Number Placeholder 4"/>
          <p:cNvSpPr>
            <a:spLocks noGrp="1"/>
          </p:cNvSpPr>
          <p:nvPr>
            <p:ph type="sldNum" sz="quarter" idx="12"/>
          </p:nvPr>
        </p:nvSpPr>
        <p:spPr/>
        <p:txBody>
          <a:bodyPr/>
          <a:lstStyle/>
          <a:p>
            <a:fld id="{9AC62F60-48D9-F548-B227-F90C9CBE6D5D}" type="slidenum">
              <a:rPr lang="en-US" smtClean="0"/>
              <a:t>7</a:t>
            </a:fld>
            <a:endParaRPr lang="en-US"/>
          </a:p>
        </p:txBody>
      </p:sp>
      <p:sp>
        <p:nvSpPr>
          <p:cNvPr id="7" name="Title 1"/>
          <p:cNvSpPr>
            <a:spLocks noGrp="1"/>
          </p:cNvSpPr>
          <p:nvPr>
            <p:ph type="title"/>
          </p:nvPr>
        </p:nvSpPr>
        <p:spPr>
          <a:xfrm>
            <a:off x="862892" y="457200"/>
            <a:ext cx="7418214" cy="744192"/>
          </a:xfrm>
        </p:spPr>
        <p:txBody>
          <a:bodyPr>
            <a:noAutofit/>
          </a:bodyPr>
          <a:lstStyle/>
          <a:p>
            <a:r>
              <a:rPr lang="en-US" sz="3200" dirty="0"/>
              <a:t>A Comprehensive Program Saves Lives!</a:t>
            </a:r>
          </a:p>
        </p:txBody>
      </p:sp>
      <p:pic>
        <p:nvPicPr>
          <p:cNvPr id="3074" name="Picture 2" descr="Graph showing percent of High School Students who smoke in Alaska and the U.S. from 1995-2013. Smoking among high school students dropped from 37% in 1995 to 10.6% in 2013. This decrease means that there are more than 9,800 fewer youth smokers in 2013 than there were in 1995. The newest 2013 YRBS data shows that we have reduced this from 14 % in 2011 to 10.6% in 2013. This means that only one in 10 Alaska high school students reported smoking at least one cigarette during the past 30 days. &#10;These significant declines are exciting and show in numbers that comprehensive programs work… however there is still much more work to do.&#10;&#10;" title="Slide 7, Figure 1."/>
          <p:cNvPicPr>
            <a:picLocks noGrp="1" noChangeAspect="1" noChangeArrowheads="1"/>
          </p:cNvPicPr>
          <p:nvPr>
            <p:ph idx="1"/>
          </p:nvPr>
        </p:nvPicPr>
        <p:blipFill rotWithShape="1">
          <a:blip r:embed="rId3">
            <a:extLst>
              <a:ext uri="{28A0092B-C50C-407E-A947-70E740481C1C}">
                <a14:useLocalDpi xmlns:a14="http://schemas.microsoft.com/office/drawing/2010/main"/>
              </a:ext>
            </a:extLst>
          </a:blip>
          <a:srcRect/>
          <a:stretch/>
        </p:blipFill>
        <p:spPr bwMode="auto">
          <a:xfrm>
            <a:off x="963101" y="1741117"/>
            <a:ext cx="6677776" cy="382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 y="5660164"/>
            <a:ext cx="8141918" cy="430887"/>
          </a:xfrm>
          <a:prstGeom prst="rect">
            <a:avLst/>
          </a:prstGeom>
        </p:spPr>
        <p:txBody>
          <a:bodyPr wrap="square">
            <a:spAutoFit/>
          </a:bodyPr>
          <a:lstStyle/>
          <a:p>
            <a:r>
              <a:rPr lang="en-US" sz="1100" dirty="0"/>
              <a:t>Source: Alaska Youth Risk Behavior Survey and National Youth Risk Behavior </a:t>
            </a:r>
            <a:r>
              <a:rPr lang="en-US" sz="1100" dirty="0" smtClean="0"/>
              <a:t>Survey.</a:t>
            </a:r>
            <a:br>
              <a:rPr lang="en-US" sz="1100" dirty="0" smtClean="0"/>
            </a:br>
            <a:r>
              <a:rPr lang="en-US" sz="1100" dirty="0" smtClean="0"/>
              <a:t>Alaska </a:t>
            </a:r>
            <a:r>
              <a:rPr lang="en-US" sz="1100" dirty="0"/>
              <a:t>YRBS data are only available for 1995, 2003, and 2007 to </a:t>
            </a:r>
            <a:r>
              <a:rPr lang="en-US" sz="1100" dirty="0" smtClean="0"/>
              <a:t>present. National </a:t>
            </a:r>
            <a:r>
              <a:rPr lang="en-US" sz="1100" dirty="0"/>
              <a:t>2013 data </a:t>
            </a:r>
            <a:r>
              <a:rPr lang="en-US" sz="1100" dirty="0" smtClean="0"/>
              <a:t>available </a:t>
            </a:r>
            <a:r>
              <a:rPr lang="en-US" sz="1100" dirty="0"/>
              <a:t>in </a:t>
            </a:r>
            <a:r>
              <a:rPr lang="en-US" sz="1100" dirty="0" smtClean="0"/>
              <a:t>summer 2014</a:t>
            </a:r>
            <a:r>
              <a:rPr lang="en-US" sz="1100" dirty="0"/>
              <a:t>.</a:t>
            </a:r>
          </a:p>
        </p:txBody>
      </p:sp>
      <p:sp>
        <p:nvSpPr>
          <p:cNvPr id="9" name="Rectangle 8"/>
          <p:cNvSpPr/>
          <p:nvPr/>
        </p:nvSpPr>
        <p:spPr>
          <a:xfrm>
            <a:off x="457200" y="1376530"/>
            <a:ext cx="8141918" cy="369332"/>
          </a:xfrm>
          <a:prstGeom prst="rect">
            <a:avLst/>
          </a:prstGeom>
        </p:spPr>
        <p:txBody>
          <a:bodyPr wrap="square">
            <a:spAutoFit/>
          </a:bodyPr>
          <a:lstStyle/>
          <a:p>
            <a:pPr algn="ctr"/>
            <a:r>
              <a:rPr lang="en-US" b="1" dirty="0"/>
              <a:t>Percent of High School Students Who Smoke</a:t>
            </a:r>
            <a:r>
              <a:rPr lang="en-US" b="1" dirty="0" smtClean="0"/>
              <a:t>, Alaska&amp; </a:t>
            </a:r>
            <a:r>
              <a:rPr lang="en-US" b="1" dirty="0"/>
              <a:t>US, 1995 – 2013</a:t>
            </a:r>
          </a:p>
        </p:txBody>
      </p:sp>
    </p:spTree>
    <p:extLst>
      <p:ext uri="{BB962C8B-B14F-4D97-AF65-F5344CB8AC3E}">
        <p14:creationId xmlns:p14="http://schemas.microsoft.com/office/powerpoint/2010/main" val="251100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21895"/>
          </a:xfrm>
        </p:spPr>
        <p:txBody>
          <a:bodyPr>
            <a:normAutofit fontScale="90000"/>
          </a:bodyPr>
          <a:lstStyle/>
          <a:p>
            <a:r>
              <a:rPr lang="en-US" sz="3600" dirty="0" smtClean="0"/>
              <a:t>Impact of Tobacco Use in Alaska</a:t>
            </a:r>
            <a:endParaRPr lang="en-US" sz="3600" dirty="0"/>
          </a:p>
        </p:txBody>
      </p:sp>
      <p:pic>
        <p:nvPicPr>
          <p:cNvPr id="1026" name="Picture 2" descr="Bar graph showing selected causes of death in Alaska in 2011. &#10;Tobacco=592 | Suicide=141 | Motor Vehicle Crash=79 | Liver Disease/Cirrhosis=91 | Homicide=34 | HIV/AIDS=5 | Influenza=4. Sources: Alaska Bureau of Vital Statistics (2011 deaths); Alaska Behavioral Risk Factor Surveillance System (smoking prevalence); CDC, Smoking Attributable Morbidity, Motality, and Economic Costs.&#10;&#10;More Alaskans die annually from the direct effects of tobacco use than from suicide, motor vehicle crashes, chronic liver disease and cirrhosis, homicide, HIV/AIDS and influenza combined.&#10;&#10;Nationally, exposure to secondhand smoke kills more than 49,000 adult non-smokers from coronary heart disease and lung cancer each year. &#10;&#10;This sums to an astounding $563 million, yet it underestimates total costs; lost productivity from tobacco-related illness and costs due to second-hand smoke exposure-related illness or death are not included.&#10;" title="Slide 8, Figure 1."/>
          <p:cNvPicPr>
            <a:picLocks noChangeAspect="1" noChangeArrowheads="1"/>
          </p:cNvPicPr>
          <p:nvPr/>
        </p:nvPicPr>
        <p:blipFill>
          <a:blip r:embed="rId3"/>
          <a:srcRect/>
          <a:stretch>
            <a:fillRect/>
          </a:stretch>
        </p:blipFill>
        <p:spPr bwMode="auto">
          <a:xfrm>
            <a:off x="1269855" y="1613464"/>
            <a:ext cx="6516607" cy="4493477"/>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8511922E-7932-482F-9F06-80DA9988750D}" type="datetime4">
              <a:rPr lang="en-US" smtClean="0"/>
              <a:t>April 21, 2016</a:t>
            </a:fld>
            <a:endParaRPr lang="en-US"/>
          </a:p>
        </p:txBody>
      </p:sp>
      <p:sp>
        <p:nvSpPr>
          <p:cNvPr id="4" name="Footer Placeholder 3"/>
          <p:cNvSpPr>
            <a:spLocks noGrp="1"/>
          </p:cNvSpPr>
          <p:nvPr>
            <p:ph type="ftr" sz="quarter" idx="11"/>
          </p:nvPr>
        </p:nvSpPr>
        <p:spPr/>
        <p:txBody>
          <a:bodyPr/>
          <a:lstStyle/>
          <a:p>
            <a:r>
              <a:rPr lang="en-US" smtClean="0"/>
              <a:t>Mission 100: A 100% Tobacco-Free Alaska</a:t>
            </a:r>
            <a:endParaRPr lang="en-US"/>
          </a:p>
        </p:txBody>
      </p:sp>
      <p:sp>
        <p:nvSpPr>
          <p:cNvPr id="5" name="Slide Number Placeholder 4"/>
          <p:cNvSpPr>
            <a:spLocks noGrp="1"/>
          </p:cNvSpPr>
          <p:nvPr>
            <p:ph type="sldNum" sz="quarter" idx="12"/>
          </p:nvPr>
        </p:nvSpPr>
        <p:spPr/>
        <p:txBody>
          <a:bodyPr/>
          <a:lstStyle/>
          <a:p>
            <a:fld id="{9AC62F60-48D9-F548-B227-F90C9CBE6D5D}" type="slidenum">
              <a:rPr lang="en-US" smtClean="0"/>
              <a:t>8</a:t>
            </a:fld>
            <a:endParaRPr lang="en-US"/>
          </a:p>
        </p:txBody>
      </p:sp>
      <p:sp>
        <p:nvSpPr>
          <p:cNvPr id="7" name="Rectangle 6"/>
          <p:cNvSpPr/>
          <p:nvPr/>
        </p:nvSpPr>
        <p:spPr>
          <a:xfrm>
            <a:off x="457199" y="1244132"/>
            <a:ext cx="8141918" cy="369332"/>
          </a:xfrm>
          <a:prstGeom prst="rect">
            <a:avLst/>
          </a:prstGeom>
        </p:spPr>
        <p:txBody>
          <a:bodyPr wrap="square">
            <a:spAutoFit/>
          </a:bodyPr>
          <a:lstStyle/>
          <a:p>
            <a:pPr algn="ctr"/>
            <a:r>
              <a:rPr lang="en-US" b="1" dirty="0" smtClean="0"/>
              <a:t>Selected Causes of Death in Alaska, 2011</a:t>
            </a:r>
            <a:endParaRPr lang="en-US" b="1" dirty="0"/>
          </a:p>
        </p:txBody>
      </p:sp>
    </p:spTree>
    <p:extLst>
      <p:ext uri="{BB962C8B-B14F-4D97-AF65-F5344CB8AC3E}">
        <p14:creationId xmlns:p14="http://schemas.microsoft.com/office/powerpoint/2010/main" val="432318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42211"/>
          </a:xfrm>
        </p:spPr>
        <p:txBody>
          <a:bodyPr>
            <a:normAutofit/>
          </a:bodyPr>
          <a:lstStyle/>
          <a:p>
            <a:r>
              <a:rPr lang="en-US" sz="4000" dirty="0" smtClean="0"/>
              <a:t>Our Work is Not Done</a:t>
            </a:r>
            <a:endParaRPr lang="en-US" sz="4000" dirty="0"/>
          </a:p>
        </p:txBody>
      </p:sp>
      <p:sp>
        <p:nvSpPr>
          <p:cNvPr id="3" name="Date Placeholder 2"/>
          <p:cNvSpPr>
            <a:spLocks noGrp="1"/>
          </p:cNvSpPr>
          <p:nvPr>
            <p:ph type="dt" sz="half" idx="10"/>
          </p:nvPr>
        </p:nvSpPr>
        <p:spPr/>
        <p:txBody>
          <a:bodyPr/>
          <a:lstStyle/>
          <a:p>
            <a:fld id="{C42AE8FA-E3C5-4543-93F8-B0C32691FD05}" type="datetime4">
              <a:rPr lang="en-US" smtClean="0"/>
              <a:t>April 21, 2016</a:t>
            </a:fld>
            <a:endParaRPr lang="en-US"/>
          </a:p>
        </p:txBody>
      </p:sp>
      <p:sp>
        <p:nvSpPr>
          <p:cNvPr id="4" name="Footer Placeholder 3"/>
          <p:cNvSpPr>
            <a:spLocks noGrp="1"/>
          </p:cNvSpPr>
          <p:nvPr>
            <p:ph type="ftr" sz="quarter" idx="11"/>
          </p:nvPr>
        </p:nvSpPr>
        <p:spPr/>
        <p:txBody>
          <a:bodyPr/>
          <a:lstStyle/>
          <a:p>
            <a:r>
              <a:rPr lang="en-US" dirty="0" smtClean="0"/>
              <a:t>Mission 100: A 100% Tobacco-Free Alaska</a:t>
            </a:r>
            <a:endParaRPr lang="en-US" dirty="0"/>
          </a:p>
        </p:txBody>
      </p:sp>
      <p:sp>
        <p:nvSpPr>
          <p:cNvPr id="5" name="Slide Number Placeholder 4"/>
          <p:cNvSpPr>
            <a:spLocks noGrp="1"/>
          </p:cNvSpPr>
          <p:nvPr>
            <p:ph type="sldNum" sz="quarter" idx="12"/>
          </p:nvPr>
        </p:nvSpPr>
        <p:spPr/>
        <p:txBody>
          <a:bodyPr/>
          <a:lstStyle/>
          <a:p>
            <a:fld id="{9AC62F60-48D9-F548-B227-F90C9CBE6D5D}" type="slidenum">
              <a:rPr lang="en-US" smtClean="0"/>
              <a:t>9</a:t>
            </a:fld>
            <a:endParaRPr lang="en-US"/>
          </a:p>
        </p:txBody>
      </p:sp>
      <p:pic>
        <p:nvPicPr>
          <p:cNvPr id="5122" name="Picture 10" descr="Bar graph shows the percent of Alaska adults who currently smoke in 2012 by Alaska Native/non-Native, SES status, gender and age group.&#10;All adults=21%&#10;Alaska Native=38%&#10;Non-Native=18%&#10;Low SES (non-Native age 25-64)=34%&#10;Higher SES (non-Native age 25-64)=13%&#10;Males=22%&#10;Females=20%&#10;Age 18-29=26%&#10;Age 30-54=24%&#10;Age 55 and older=13%" title="Slide 9, Figur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535" t="2975" r="1896" b="2926"/>
          <a:stretch/>
        </p:blipFill>
        <p:spPr bwMode="auto">
          <a:xfrm>
            <a:off x="739036" y="1718354"/>
            <a:ext cx="6576165" cy="414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63255" y="1301374"/>
            <a:ext cx="8430016" cy="369332"/>
          </a:xfrm>
          <a:prstGeom prst="rect">
            <a:avLst/>
          </a:prstGeom>
        </p:spPr>
        <p:txBody>
          <a:bodyPr wrap="square">
            <a:spAutoFit/>
          </a:bodyPr>
          <a:lstStyle/>
          <a:p>
            <a:pPr algn="ctr"/>
            <a:r>
              <a:rPr lang="en-US" b="1" dirty="0" smtClean="0"/>
              <a:t>Percent of Adults Who Smoke by Select Demographic Factors, Alaska, 2012</a:t>
            </a:r>
            <a:endParaRPr lang="en-US" b="1" dirty="0"/>
          </a:p>
        </p:txBody>
      </p:sp>
      <p:sp>
        <p:nvSpPr>
          <p:cNvPr id="9" name="Rectangle 8"/>
          <p:cNvSpPr/>
          <p:nvPr/>
        </p:nvSpPr>
        <p:spPr>
          <a:xfrm>
            <a:off x="457200" y="5841817"/>
            <a:ext cx="8141918" cy="261610"/>
          </a:xfrm>
          <a:prstGeom prst="rect">
            <a:avLst/>
          </a:prstGeom>
        </p:spPr>
        <p:txBody>
          <a:bodyPr wrap="square">
            <a:spAutoFit/>
          </a:bodyPr>
          <a:lstStyle/>
          <a:p>
            <a:r>
              <a:rPr lang="en-US" sz="1100" dirty="0"/>
              <a:t>Source: </a:t>
            </a:r>
            <a:r>
              <a:rPr lang="en-US" sz="1100" dirty="0" smtClean="0"/>
              <a:t>Alaska Behavioral Health Risk Factor Surveillance System (BRFSS)</a:t>
            </a:r>
            <a:endParaRPr lang="en-US" sz="1100" dirty="0"/>
          </a:p>
        </p:txBody>
      </p:sp>
    </p:spTree>
    <p:extLst>
      <p:ext uri="{BB962C8B-B14F-4D97-AF65-F5344CB8AC3E}">
        <p14:creationId xmlns:p14="http://schemas.microsoft.com/office/powerpoint/2010/main" val="2377847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ission 100">
      <a:dk1>
        <a:srgbClr val="000000"/>
      </a:dk1>
      <a:lt1>
        <a:srgbClr val="FFFFFF"/>
      </a:lt1>
      <a:dk2>
        <a:srgbClr val="1B3771"/>
      </a:dk2>
      <a:lt2>
        <a:srgbClr val="E6E7E8"/>
      </a:lt2>
      <a:accent1>
        <a:srgbClr val="C4D87B"/>
      </a:accent1>
      <a:accent2>
        <a:srgbClr val="007DC5"/>
      </a:accent2>
      <a:accent3>
        <a:srgbClr val="006273"/>
      </a:accent3>
      <a:accent4>
        <a:srgbClr val="CF442B"/>
      </a:accent4>
      <a:accent5>
        <a:srgbClr val="804E9F"/>
      </a:accent5>
      <a:accent6>
        <a:srgbClr val="7F7C67"/>
      </a:accent6>
      <a:hlink>
        <a:srgbClr val="809A40"/>
      </a:hlink>
      <a:folHlink>
        <a:srgbClr val="809A40"/>
      </a:folHlink>
    </a:clrScheme>
    <a:fontScheme name="M100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F8B0AE573A9447BECCF0A9A4D47E2B" ma:contentTypeVersion="8" ma:contentTypeDescription="Create a new document." ma:contentTypeScope="" ma:versionID="2c15a11497c80bc6915be68bb777e58f">
  <xsd:schema xmlns:xsd="http://www.w3.org/2001/XMLSchema" xmlns:xs="http://www.w3.org/2001/XMLSchema" xmlns:p="http://schemas.microsoft.com/office/2006/metadata/properties" xmlns:ns1="http://schemas.microsoft.com/sharepoint/v3" xmlns:ns2="8a0771c3-7101-497d-9dbc-cecf36003d1d" targetNamespace="http://schemas.microsoft.com/office/2006/metadata/properties" ma:root="true" ma:fieldsID="46877c0991daa39117286b69023a750f" ns1:_="" ns2:_="">
    <xsd:import namespace="http://schemas.microsoft.com/sharepoint/v3"/>
    <xsd:import namespace="8a0771c3-7101-497d-9dbc-cecf36003d1d"/>
    <xsd:element name="properties">
      <xsd:complexType>
        <xsd:sequence>
          <xsd:element name="documentManagement">
            <xsd:complexType>
              <xsd:all>
                <xsd:element ref="ns1:PublishingStartDate" minOccurs="0"/>
                <xsd:element ref="ns1:PublishingExpirationDate" minOccurs="0"/>
                <xsd:element ref="ns2:resourc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0771c3-7101-497d-9dbc-cecf36003d1d" elementFormDefault="qualified">
    <xsd:import namespace="http://schemas.microsoft.com/office/2006/documentManagement/types"/>
    <xsd:import namespace="http://schemas.microsoft.com/office/infopath/2007/PartnerControls"/>
    <xsd:element name="resource_x0020_type" ma:index="10" nillable="true" ma:displayName="Resource Type" ma:description="The type of resource - public, partner, provider, state, data." ma:internalName="resource_x0020_type">
      <xsd:complexType>
        <xsd:complexContent>
          <xsd:extension base="dms:MultiChoice">
            <xsd:sequence>
              <xsd:element name="Value" maxOccurs="unbounded" minOccurs="0" nillable="true">
                <xsd:simpleType>
                  <xsd:restriction base="dms:Choice">
                    <xsd:enumeration value="public"/>
                    <xsd:enumeration value="partner"/>
                    <xsd:enumeration value="provider"/>
                    <xsd:enumeration value="state"/>
                    <xsd:enumeration value="dat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source_x0020_type xmlns="8a0771c3-7101-497d-9dbc-cecf36003d1d"/>
  </documentManagement>
</p:properties>
</file>

<file path=customXml/itemProps1.xml><?xml version="1.0" encoding="utf-8"?>
<ds:datastoreItem xmlns:ds="http://schemas.openxmlformats.org/officeDocument/2006/customXml" ds:itemID="{E3A298E2-8007-40C5-B9FD-802DC97DD52D}"/>
</file>

<file path=customXml/itemProps2.xml><?xml version="1.0" encoding="utf-8"?>
<ds:datastoreItem xmlns:ds="http://schemas.openxmlformats.org/officeDocument/2006/customXml" ds:itemID="{C715B4C9-AC94-4E65-8C44-D93BA5158879}"/>
</file>

<file path=customXml/itemProps3.xml><?xml version="1.0" encoding="utf-8"?>
<ds:datastoreItem xmlns:ds="http://schemas.openxmlformats.org/officeDocument/2006/customXml" ds:itemID="{BE6D1BE5-3934-46E6-B08A-15892EEEE3AF}"/>
</file>

<file path=docProps/app.xml><?xml version="1.0" encoding="utf-8"?>
<Properties xmlns="http://schemas.openxmlformats.org/officeDocument/2006/extended-properties" xmlns:vt="http://schemas.openxmlformats.org/officeDocument/2006/docPropsVTypes">
  <TotalTime>0</TotalTime>
  <Words>5243</Words>
  <Application>Microsoft Office PowerPoint</Application>
  <PresentationFormat>On-screen Show (4:3)</PresentationFormat>
  <Paragraphs>649</Paragraphs>
  <Slides>57</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Chart</vt:lpstr>
      <vt:lpstr>PowerPoint Presentation</vt:lpstr>
      <vt:lpstr>Overview</vt:lpstr>
      <vt:lpstr>Tobacco Prevention &amp; Control Program</vt:lpstr>
      <vt:lpstr>TPC Program Goals</vt:lpstr>
      <vt:lpstr>Public Health Model  of Tobacco Prevention &amp; Control</vt:lpstr>
      <vt:lpstr>A Comprehensive Program Saves Lives!</vt:lpstr>
      <vt:lpstr>A Comprehensive Program Saves Lives!</vt:lpstr>
      <vt:lpstr>Impact of Tobacco Use in Alaska</vt:lpstr>
      <vt:lpstr>Our Work is Not Done</vt:lpstr>
      <vt:lpstr>Why Treat Tobacco Dependence in Behavioral Health Settings?</vt:lpstr>
      <vt:lpstr>Why Treat Tobacco Dependence in Behavioral Health Settings?</vt:lpstr>
      <vt:lpstr>Smoking Prevalence Rates Among Populations with Specified Diagnoses </vt:lpstr>
      <vt:lpstr>Why Treat Tobacco Dependence in Behavioral Health Settings?</vt:lpstr>
      <vt:lpstr>Why Treat Tobacco Dependence in Behavioral Health Settings?</vt:lpstr>
      <vt:lpstr>Why Treat Tobacco Dependence in Behavioral Health Settings?</vt:lpstr>
      <vt:lpstr>Why Treat Tobacco Dependence in Behavioral Health Settings?</vt:lpstr>
      <vt:lpstr>Why Treat Tobacco Dependence in Behavioral Health Settings?</vt:lpstr>
      <vt:lpstr>Why Treat Tobacco Dependence in Behavioral Health Settings?</vt:lpstr>
      <vt:lpstr>Why Treat Tobacco Dependence in Behavioral Health Settings? </vt:lpstr>
      <vt:lpstr>Why Treat Tobacco Dependence in Behavioral Health Settings?</vt:lpstr>
      <vt:lpstr>Best Practices for Treating Tobacco Dependence in Behavioral Health Settings </vt:lpstr>
      <vt:lpstr>PowerPoint Presentation</vt:lpstr>
      <vt:lpstr>PowerPoint Presentation</vt:lpstr>
      <vt:lpstr>PowerPoint Presentation</vt:lpstr>
      <vt:lpstr>PowerPoint Presentation</vt:lpstr>
      <vt:lpstr>PowerPoint Presentation</vt:lpstr>
      <vt:lpstr>Alaska’s Tobacco Quitline</vt:lpstr>
      <vt:lpstr>PowerPoint Presentation</vt:lpstr>
      <vt:lpstr>Nicotine Addiction Cycle</vt:lpstr>
      <vt:lpstr>PowerPoint Presentation</vt:lpstr>
      <vt:lpstr>Resources + Tools for  Behavior Change</vt:lpstr>
      <vt:lpstr>Motivational Intervention</vt:lpstr>
      <vt:lpstr>Peer to Peer Tobacco Dependence Recovery Program</vt:lpstr>
      <vt:lpstr>PowerPoint Presentation</vt:lpstr>
      <vt:lpstr>PowerPoint Presentation</vt:lpstr>
      <vt:lpstr>PowerPoint Presentation</vt:lpstr>
      <vt:lpstr>Nicotine Patch</vt:lpstr>
      <vt:lpstr>Bupropion SR Tablets</vt:lpstr>
      <vt:lpstr>Varenicline</vt:lpstr>
      <vt:lpstr>Combination Therapy</vt:lpstr>
      <vt:lpstr>Current Practices: Survey Results of Alaska Behavioral Health Providers </vt:lpstr>
      <vt:lpstr>Survey Results: Alaska Behavioral Health Practices</vt:lpstr>
      <vt:lpstr>Survey Results: Alaska Behavioral Health Practices</vt:lpstr>
      <vt:lpstr>How to Get There?</vt:lpstr>
      <vt:lpstr>Step #1: Acknowledge Challenges &amp; Barriers</vt:lpstr>
      <vt:lpstr>Step #2: Establish a  Change Team</vt:lpstr>
      <vt:lpstr>Step #3: Create a Change Plan</vt:lpstr>
      <vt:lpstr>PowerPoint Presentation</vt:lpstr>
      <vt:lpstr>Step #4: Start with  Easy Changes</vt:lpstr>
      <vt:lpstr>Step #5: Conduct Staff Training</vt:lpstr>
      <vt:lpstr>Step #6: Encourage and Support Staff in Quitting Tobacco Use</vt:lpstr>
      <vt:lpstr>Step #7: Begin Assessing  Client Use of Tobacco</vt:lpstr>
      <vt:lpstr>Step #8: Provide Medications for Tobacco Treatment</vt:lpstr>
      <vt:lpstr>Step #9: Integrate Motivation-Based Treatment for Tobacco Throughout the Organization</vt:lpstr>
      <vt:lpstr>Step #10: Develop Policies Addressing Tobacco Use</vt:lpstr>
      <vt:lpstr>Step #11: Communicate Agency Changes with Community, Colleagues and Referral Sources</vt:lpstr>
      <vt:lpstr>Questions or comments?  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Tobacco Dependence as a Standard of Care in Behavioral Health Settings</dc:title>
  <dc:creator/>
  <cp:keywords>Alaska Department of Health and Social Services, Division of Public Health, Section of Chronic Disease Prevention and Health Promotion, Tobacco Prevention and Control Program - Treating Tobacco Dependence as a Standard of Care in Behavioral Health Settings</cp:keywords>
  <cp:lastModifiedBy/>
  <cp:revision>1</cp:revision>
  <dcterms:created xsi:type="dcterms:W3CDTF">2014-05-30T19:03:54Z</dcterms:created>
  <dcterms:modified xsi:type="dcterms:W3CDTF">2016-04-22T03:20:05Z</dcterms:modified>
  <cp:category>Alaska Department of Health and Social Services, Division of Public Health, Section of Chronic Disease Prevention and Health Promotion, Tobacco Prevention and Control Program - Treating Tobacco Dependence as a Standard of Care in Behavioral Health Settings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0x0101003DF8B0AE573A9447BECCF0A9A4D47E2B</vt:lpwstr>
  </property>
  <property fmtid="{D5CDD505-2E9C-101B-9397-08002B2CF9AE}" pid="3" name="Order">
    <vt:r8>144000</vt:r8>
  </property>
</Properties>
</file>