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charts/chart24.xml" ContentType="application/vnd.openxmlformats-officedocument.drawingml.chart+xml"/>
  <Override PartName="/ppt/notesSlides/notesSlide25.xml" ContentType="application/vnd.openxmlformats-officedocument.presentationml.notesSlide+xml"/>
  <Override PartName="/ppt/charts/chart25.xml" ContentType="application/vnd.openxmlformats-officedocument.drawingml.chart+xml"/>
  <Override PartName="/ppt/notesSlides/notesSlide26.xml" ContentType="application/vnd.openxmlformats-officedocument.presentationml.notesSlide+xml"/>
  <Override PartName="/ppt/charts/chart26.xml" ContentType="application/vnd.openxmlformats-officedocument.drawingml.chart+xml"/>
  <Override PartName="/ppt/notesSlides/notesSlide27.xml" ContentType="application/vnd.openxmlformats-officedocument.presentationml.notesSlide+xml"/>
  <Override PartName="/ppt/charts/chart27.xml" ContentType="application/vnd.openxmlformats-officedocument.drawingml.chart+xml"/>
  <Override PartName="/ppt/notesSlides/notesSlide28.xml" ContentType="application/vnd.openxmlformats-officedocument.presentationml.notesSlide+xml"/>
  <Override PartName="/ppt/charts/chart28.xml" ContentType="application/vnd.openxmlformats-officedocument.drawingml.chart+xml"/>
  <Override PartName="/ppt/notesSlides/notesSlide29.xml" ContentType="application/vnd.openxmlformats-officedocument.presentationml.notesSlide+xml"/>
  <Override PartName="/ppt/charts/chart29.xml" ContentType="application/vnd.openxmlformats-officedocument.drawingml.chart+xml"/>
  <Override PartName="/ppt/notesSlides/notesSlide30.xml" ContentType="application/vnd.openxmlformats-officedocument.presentationml.notesSlide+xml"/>
  <Override PartName="/ppt/charts/chart30.xml" ContentType="application/vnd.openxmlformats-officedocument.drawingml.chart+xml"/>
  <Override PartName="/ppt/notesSlides/notesSlide31.xml" ContentType="application/vnd.openxmlformats-officedocument.presentationml.notesSlide+xml"/>
  <Override PartName="/ppt/charts/chart31.xml" ContentType="application/vnd.openxmlformats-officedocument.drawingml.chart+xml"/>
  <Override PartName="/ppt/notesSlides/notesSlide32.xml" ContentType="application/vnd.openxmlformats-officedocument.presentationml.notesSlide+xml"/>
  <Override PartName="/ppt/charts/chart32.xml" ContentType="application/vnd.openxmlformats-officedocument.drawingml.chart+xml"/>
  <Override PartName="/ppt/notesSlides/notesSlide33.xml" ContentType="application/vnd.openxmlformats-officedocument.presentationml.notesSlide+xml"/>
  <Override PartName="/ppt/charts/chart33.xml" ContentType="application/vnd.openxmlformats-officedocument.drawingml.chart+xml"/>
  <Override PartName="/ppt/notesSlides/notesSlide34.xml" ContentType="application/vnd.openxmlformats-officedocument.presentationml.notesSlide+xml"/>
  <Override PartName="/ppt/charts/chart34.xml" ContentType="application/vnd.openxmlformats-officedocument.drawingml.chart+xml"/>
  <Override PartName="/ppt/notesSlides/notesSlide35.xml" ContentType="application/vnd.openxmlformats-officedocument.presentationml.notesSlide+xml"/>
  <Override PartName="/ppt/charts/chart35.xml" ContentType="application/vnd.openxmlformats-officedocument.drawingml.chart+xml"/>
  <Override PartName="/ppt/notesSlides/notesSlide36.xml" ContentType="application/vnd.openxmlformats-officedocument.presentationml.notesSlide+xml"/>
  <Override PartName="/ppt/charts/chart36.xml" ContentType="application/vnd.openxmlformats-officedocument.drawingml.chart+xml"/>
  <Override PartName="/ppt/notesSlides/notesSlide37.xml" ContentType="application/vnd.openxmlformats-officedocument.presentationml.notesSlide+xml"/>
  <Override PartName="/ppt/charts/chart37.xml" ContentType="application/vnd.openxmlformats-officedocument.drawingml.chart+xml"/>
  <Override PartName="/ppt/notesSlides/notesSlide38.xml" ContentType="application/vnd.openxmlformats-officedocument.presentationml.notesSlide+xml"/>
  <Override PartName="/ppt/charts/chart38.xml" ContentType="application/vnd.openxmlformats-officedocument.drawingml.chart+xml"/>
  <Override PartName="/ppt/notesSlides/notesSlide39.xml" ContentType="application/vnd.openxmlformats-officedocument.presentationml.notesSlide+xml"/>
  <Override PartName="/ppt/charts/chart39.xml" ContentType="application/vnd.openxmlformats-officedocument.drawingml.chart+xml"/>
  <Override PartName="/ppt/notesSlides/notesSlide40.xml" ContentType="application/vnd.openxmlformats-officedocument.presentationml.notesSlide+xml"/>
  <Override PartName="/ppt/charts/chart40.xml" ContentType="application/vnd.openxmlformats-officedocument.drawingml.chart+xml"/>
  <Override PartName="/ppt/notesSlides/notesSlide41.xml" ContentType="application/vnd.openxmlformats-officedocument.presentationml.notesSlide+xml"/>
  <Override PartName="/ppt/charts/chart41.xml" ContentType="application/vnd.openxmlformats-officedocument.drawingml.chart+xml"/>
  <Override PartName="/ppt/notesSlides/notesSlide42.xml" ContentType="application/vnd.openxmlformats-officedocument.presentationml.notesSlide+xml"/>
  <Override PartName="/ppt/charts/chart42.xml" ContentType="application/vnd.openxmlformats-officedocument.drawingml.chart+xml"/>
  <Override PartName="/ppt/notesSlides/notesSlide43.xml" ContentType="application/vnd.openxmlformats-officedocument.presentationml.notesSlide+xml"/>
  <Override PartName="/ppt/charts/chart43.xml" ContentType="application/vnd.openxmlformats-officedocument.drawingml.chart+xml"/>
  <Override PartName="/ppt/notesSlides/notesSlide44.xml" ContentType="application/vnd.openxmlformats-officedocument.presentationml.notesSlide+xml"/>
  <Override PartName="/ppt/charts/chart44.xml" ContentType="application/vnd.openxmlformats-officedocument.drawingml.chart+xml"/>
  <Override PartName="/ppt/notesSlides/notesSlide45.xml" ContentType="application/vnd.openxmlformats-officedocument.presentationml.notesSlide+xml"/>
  <Override PartName="/ppt/charts/chart45.xml" ContentType="application/vnd.openxmlformats-officedocument.drawingml.chart+xml"/>
  <Override PartName="/ppt/notesSlides/notesSlide46.xml" ContentType="application/vnd.openxmlformats-officedocument.presentationml.notesSlide+xml"/>
  <Override PartName="/ppt/charts/chart46.xml" ContentType="application/vnd.openxmlformats-officedocument.drawingml.chart+xml"/>
  <Override PartName="/ppt/notesSlides/notesSlide47.xml" ContentType="application/vnd.openxmlformats-officedocument.presentationml.notesSlide+xml"/>
  <Override PartName="/ppt/charts/chart47.xml" ContentType="application/vnd.openxmlformats-officedocument.drawingml.chart+xml"/>
  <Override PartName="/ppt/notesSlides/notesSlide48.xml" ContentType="application/vnd.openxmlformats-officedocument.presentationml.notesSlide+xml"/>
  <Override PartName="/ppt/charts/chart48.xml" ContentType="application/vnd.openxmlformats-officedocument.drawingml.chart+xml"/>
  <Override PartName="/ppt/notesSlides/notesSlide49.xml" ContentType="application/vnd.openxmlformats-officedocument.presentationml.notesSlide+xml"/>
  <Override PartName="/ppt/charts/chart49.xml" ContentType="application/vnd.openxmlformats-officedocument.drawingml.chart+xml"/>
  <Override PartName="/ppt/notesSlides/notesSlide50.xml" ContentType="application/vnd.openxmlformats-officedocument.presentationml.notesSlide+xml"/>
  <Override PartName="/ppt/charts/chart50.xml" ContentType="application/vnd.openxmlformats-officedocument.drawingml.chart+xml"/>
  <Override PartName="/ppt/notesSlides/notesSlide51.xml" ContentType="application/vnd.openxmlformats-officedocument.presentationml.notesSlide+xml"/>
  <Override PartName="/ppt/charts/chart51.xml" ContentType="application/vnd.openxmlformats-officedocument.drawingml.chart+xml"/>
  <Override PartName="/ppt/notesSlides/notesSlide52.xml" ContentType="application/vnd.openxmlformats-officedocument.presentationml.notesSlide+xml"/>
  <Override PartName="/ppt/charts/chart52.xml" ContentType="application/vnd.openxmlformats-officedocument.drawingml.chart+xml"/>
  <Override PartName="/ppt/notesSlides/notesSlide53.xml" ContentType="application/vnd.openxmlformats-officedocument.presentationml.notesSlide+xml"/>
  <Override PartName="/ppt/charts/chart53.xml" ContentType="application/vnd.openxmlformats-officedocument.drawingml.chart+xml"/>
  <Override PartName="/ppt/notesSlides/notesSlide54.xml" ContentType="application/vnd.openxmlformats-officedocument.presentationml.notesSlide+xml"/>
  <Override PartName="/ppt/charts/chart54.xml" ContentType="application/vnd.openxmlformats-officedocument.drawingml.chart+xml"/>
  <Override PartName="/ppt/notesSlides/notesSlide55.xml" ContentType="application/vnd.openxmlformats-officedocument.presentationml.notesSlide+xml"/>
  <Override PartName="/ppt/charts/chart55.xml" ContentType="application/vnd.openxmlformats-officedocument.drawingml.chart+xml"/>
  <Override PartName="/ppt/notesSlides/notesSlide56.xml" ContentType="application/vnd.openxmlformats-officedocument.presentationml.notesSlide+xml"/>
  <Override PartName="/ppt/charts/chart56.xml" ContentType="application/vnd.openxmlformats-officedocument.drawingml.chart+xml"/>
  <Override PartName="/ppt/notesSlides/notesSlide57.xml" ContentType="application/vnd.openxmlformats-officedocument.presentationml.notesSlide+xml"/>
  <Override PartName="/ppt/charts/chart57.xml" ContentType="application/vnd.openxmlformats-officedocument.drawingml.chart+xml"/>
  <Override PartName="/ppt/notesSlides/notesSlide58.xml" ContentType="application/vnd.openxmlformats-officedocument.presentationml.notesSlide+xml"/>
  <Override PartName="/ppt/charts/chart58.xml" ContentType="application/vnd.openxmlformats-officedocument.drawingml.chart+xml"/>
  <Override PartName="/ppt/notesSlides/notesSlide59.xml" ContentType="application/vnd.openxmlformats-officedocument.presentationml.notesSlide+xml"/>
  <Override PartName="/ppt/charts/chart59.xml" ContentType="application/vnd.openxmlformats-officedocument.drawingml.chart+xml"/>
  <Override PartName="/ppt/notesSlides/notesSlide60.xml" ContentType="application/vnd.openxmlformats-officedocument.presentationml.notesSlide+xml"/>
  <Override PartName="/ppt/charts/chart60.xml" ContentType="application/vnd.openxmlformats-officedocument.drawingml.chart+xml"/>
  <Override PartName="/ppt/notesSlides/notesSlide61.xml" ContentType="application/vnd.openxmlformats-officedocument.presentationml.notesSlide+xml"/>
  <Override PartName="/ppt/charts/chart61.xml" ContentType="application/vnd.openxmlformats-officedocument.drawingml.chart+xml"/>
  <Override PartName="/ppt/notesSlides/notesSlide62.xml" ContentType="application/vnd.openxmlformats-officedocument.presentationml.notesSlide+xml"/>
  <Override PartName="/ppt/charts/chart62.xml" ContentType="application/vnd.openxmlformats-officedocument.drawingml.chart+xml"/>
  <Override PartName="/ppt/notesSlides/notesSlide63.xml" ContentType="application/vnd.openxmlformats-officedocument.presentationml.notesSlide+xml"/>
  <Override PartName="/ppt/charts/chart63.xml" ContentType="application/vnd.openxmlformats-officedocument.drawingml.chart+xml"/>
  <Override PartName="/ppt/notesSlides/notesSlide64.xml" ContentType="application/vnd.openxmlformats-officedocument.presentationml.notesSlide+xml"/>
  <Override PartName="/ppt/charts/chart64.xml" ContentType="application/vnd.openxmlformats-officedocument.drawingml.chart+xml"/>
  <Override PartName="/ppt/notesSlides/notesSlide65.xml" ContentType="application/vnd.openxmlformats-officedocument.presentationml.notesSlide+xml"/>
  <Override PartName="/ppt/charts/chart65.xml" ContentType="application/vnd.openxmlformats-officedocument.drawingml.chart+xml"/>
  <Override PartName="/ppt/notesSlides/notesSlide66.xml" ContentType="application/vnd.openxmlformats-officedocument.presentationml.notesSlide+xml"/>
  <Override PartName="/ppt/charts/chart66.xml" ContentType="application/vnd.openxmlformats-officedocument.drawingml.chart+xml"/>
  <Override PartName="/ppt/notesSlides/notesSlide67.xml" ContentType="application/vnd.openxmlformats-officedocument.presentationml.notesSlide+xml"/>
  <Override PartName="/ppt/charts/chart67.xml" ContentType="application/vnd.openxmlformats-officedocument.drawingml.chart+xml"/>
  <Override PartName="/ppt/notesSlides/notesSlide68.xml" ContentType="application/vnd.openxmlformats-officedocument.presentationml.notesSlide+xml"/>
  <Override PartName="/ppt/charts/chart68.xml" ContentType="application/vnd.openxmlformats-officedocument.drawingml.chart+xml"/>
  <Override PartName="/ppt/notesSlides/notesSlide69.xml" ContentType="application/vnd.openxmlformats-officedocument.presentationml.notesSlide+xml"/>
  <Override PartName="/ppt/charts/chart69.xml" ContentType="application/vnd.openxmlformats-officedocument.drawingml.chart+xml"/>
  <Override PartName="/ppt/notesSlides/notesSlide70.xml" ContentType="application/vnd.openxmlformats-officedocument.presentationml.notesSlide+xml"/>
  <Override PartName="/ppt/charts/chart70.xml" ContentType="application/vnd.openxmlformats-officedocument.drawingml.chart+xml"/>
  <Override PartName="/ppt/notesSlides/notesSlide71.xml" ContentType="application/vnd.openxmlformats-officedocument.presentationml.notesSlide+xml"/>
  <Override PartName="/ppt/charts/chart71.xml" ContentType="application/vnd.openxmlformats-officedocument.drawingml.chart+xml"/>
  <Override PartName="/ppt/notesSlides/notesSlide72.xml" ContentType="application/vnd.openxmlformats-officedocument.presentationml.notesSlide+xml"/>
  <Override PartName="/ppt/charts/chart72.xml" ContentType="application/vnd.openxmlformats-officedocument.drawingml.chart+xml"/>
  <Override PartName="/ppt/notesSlides/notesSlide73.xml" ContentType="application/vnd.openxmlformats-officedocument.presentationml.notesSlide+xml"/>
  <Override PartName="/ppt/charts/chart73.xml" ContentType="application/vnd.openxmlformats-officedocument.drawingml.chart+xml"/>
  <Override PartName="/ppt/notesSlides/notesSlide74.xml" ContentType="application/vnd.openxmlformats-officedocument.presentationml.notesSlide+xml"/>
  <Override PartName="/ppt/charts/chart74.xml" ContentType="application/vnd.openxmlformats-officedocument.drawingml.chart+xml"/>
  <Override PartName="/ppt/notesSlides/notesSlide75.xml" ContentType="application/vnd.openxmlformats-officedocument.presentationml.notesSlide+xml"/>
  <Override PartName="/ppt/charts/chart75.xml" ContentType="application/vnd.openxmlformats-officedocument.drawingml.chart+xml"/>
  <Override PartName="/ppt/notesSlides/notesSlide76.xml" ContentType="application/vnd.openxmlformats-officedocument.presentationml.notesSlide+xml"/>
  <Override PartName="/ppt/charts/chart76.xml" ContentType="application/vnd.openxmlformats-officedocument.drawingml.chart+xml"/>
  <Override PartName="/ppt/notesSlides/notesSlide77.xml" ContentType="application/vnd.openxmlformats-officedocument.presentationml.notesSlide+xml"/>
  <Override PartName="/ppt/charts/chart77.xml" ContentType="application/vnd.openxmlformats-officedocument.drawingml.chart+xml"/>
  <Override PartName="/ppt/notesSlides/notesSlide78.xml" ContentType="application/vnd.openxmlformats-officedocument.presentationml.notesSlide+xml"/>
  <Override PartName="/ppt/charts/chart78.xml" ContentType="application/vnd.openxmlformats-officedocument.drawingml.chart+xml"/>
  <Override PartName="/ppt/notesSlides/notesSlide79.xml" ContentType="application/vnd.openxmlformats-officedocument.presentationml.notesSlide+xml"/>
  <Override PartName="/ppt/charts/chart79.xml" ContentType="application/vnd.openxmlformats-officedocument.drawingml.chart+xml"/>
  <Override PartName="/ppt/notesSlides/notesSlide80.xml" ContentType="application/vnd.openxmlformats-officedocument.presentationml.notesSlide+xml"/>
  <Override PartName="/ppt/charts/chart80.xml" ContentType="application/vnd.openxmlformats-officedocument.drawingml.chart+xml"/>
  <Override PartName="/ppt/notesSlides/notesSlide81.xml" ContentType="application/vnd.openxmlformats-officedocument.presentationml.notesSlide+xml"/>
  <Override PartName="/ppt/charts/chart81.xml" ContentType="application/vnd.openxmlformats-officedocument.drawingml.chart+xml"/>
  <Override PartName="/ppt/notesSlides/notesSlide82.xml" ContentType="application/vnd.openxmlformats-officedocument.presentationml.notesSlide+xml"/>
  <Override PartName="/ppt/charts/chart82.xml" ContentType="application/vnd.openxmlformats-officedocument.drawingml.chart+xml"/>
  <Override PartName="/ppt/notesSlides/notesSlide83.xml" ContentType="application/vnd.openxmlformats-officedocument.presentationml.notesSlide+xml"/>
  <Override PartName="/ppt/charts/chart83.xml" ContentType="application/vnd.openxmlformats-officedocument.drawingml.chart+xml"/>
  <Override PartName="/ppt/notesSlides/notesSlide84.xml" ContentType="application/vnd.openxmlformats-officedocument.presentationml.notesSlide+xml"/>
  <Override PartName="/ppt/charts/chart84.xml" ContentType="application/vnd.openxmlformats-officedocument.drawingml.chart+xml"/>
  <Override PartName="/ppt/notesSlides/notesSlide85.xml" ContentType="application/vnd.openxmlformats-officedocument.presentationml.notesSlide+xml"/>
  <Override PartName="/ppt/charts/chart85.xml" ContentType="application/vnd.openxmlformats-officedocument.drawingml.chart+xml"/>
  <Override PartName="/ppt/notesSlides/notesSlide86.xml" ContentType="application/vnd.openxmlformats-officedocument.presentationml.notesSlide+xml"/>
  <Override PartName="/ppt/charts/chart86.xml" ContentType="application/vnd.openxmlformats-officedocument.drawingml.chart+xml"/>
  <Override PartName="/ppt/notesSlides/notesSlide87.xml" ContentType="application/vnd.openxmlformats-officedocument.presentationml.notesSlide+xml"/>
  <Override PartName="/ppt/charts/chart87.xml" ContentType="application/vnd.openxmlformats-officedocument.drawingml.chart+xml"/>
  <Override PartName="/ppt/notesSlides/notesSlide88.xml" ContentType="application/vnd.openxmlformats-officedocument.presentationml.notesSlide+xml"/>
  <Override PartName="/ppt/charts/chart88.xml" ContentType="application/vnd.openxmlformats-officedocument.drawingml.chart+xml"/>
  <Override PartName="/ppt/notesSlides/notesSlide89.xml" ContentType="application/vnd.openxmlformats-officedocument.presentationml.notesSlide+xml"/>
  <Override PartName="/ppt/charts/chart89.xml" ContentType="application/vnd.openxmlformats-officedocument.drawingml.chart+xml"/>
  <Override PartName="/ppt/notesSlides/notesSlide90.xml" ContentType="application/vnd.openxmlformats-officedocument.presentationml.notesSlide+xml"/>
  <Override PartName="/ppt/charts/chart90.xml" ContentType="application/vnd.openxmlformats-officedocument.drawingml.chart+xml"/>
  <Override PartName="/ppt/notesSlides/notesSlide91.xml" ContentType="application/vnd.openxmlformats-officedocument.presentationml.notesSlide+xml"/>
  <Override PartName="/ppt/charts/chart91.xml" ContentType="application/vnd.openxmlformats-officedocument.drawingml.chart+xml"/>
  <Override PartName="/ppt/notesSlides/notesSlide92.xml" ContentType="application/vnd.openxmlformats-officedocument.presentationml.notesSlide+xml"/>
  <Override PartName="/ppt/charts/chart92.xml" ContentType="application/vnd.openxmlformats-officedocument.drawingml.chart+xml"/>
  <Override PartName="/ppt/notesSlides/notesSlide93.xml" ContentType="application/vnd.openxmlformats-officedocument.presentationml.notesSlide+xml"/>
  <Override PartName="/ppt/charts/chart93.xml" ContentType="application/vnd.openxmlformats-officedocument.drawingml.chart+xml"/>
  <Override PartName="/ppt/notesSlides/notesSlide94.xml" ContentType="application/vnd.openxmlformats-officedocument.presentationml.notesSlide+xml"/>
  <Override PartName="/ppt/charts/chart94.xml" ContentType="application/vnd.openxmlformats-officedocument.drawingml.chart+xml"/>
  <Override PartName="/ppt/notesSlides/notesSlide95.xml" ContentType="application/vnd.openxmlformats-officedocument.presentationml.notesSlide+xml"/>
  <Override PartName="/ppt/charts/chart95.xml" ContentType="application/vnd.openxmlformats-officedocument.drawingml.chart+xml"/>
  <Override PartName="/ppt/notesSlides/notesSlide96.xml" ContentType="application/vnd.openxmlformats-officedocument.presentationml.notesSlide+xml"/>
  <Override PartName="/ppt/charts/chart96.xml" ContentType="application/vnd.openxmlformats-officedocument.drawingml.chart+xml"/>
  <Override PartName="/ppt/notesSlides/notesSlide97.xml" ContentType="application/vnd.openxmlformats-officedocument.presentationml.notesSlide+xml"/>
  <Override PartName="/ppt/charts/chart97.xml" ContentType="application/vnd.openxmlformats-officedocument.drawingml.chart+xml"/>
  <Override PartName="/ppt/notesSlides/notesSlide98.xml" ContentType="application/vnd.openxmlformats-officedocument.presentationml.notesSlide+xml"/>
  <Override PartName="/ppt/charts/chart98.xml" ContentType="application/vnd.openxmlformats-officedocument.drawingml.chart+xml"/>
  <Override PartName="/ppt/notesSlides/notesSlide99.xml" ContentType="application/vnd.openxmlformats-officedocument.presentationml.notesSlide+xml"/>
  <Override PartName="/ppt/charts/chart99.xml" ContentType="application/vnd.openxmlformats-officedocument.drawingml.chart+xml"/>
  <Override PartName="/ppt/notesSlides/notesSlide100.xml" ContentType="application/vnd.openxmlformats-officedocument.presentationml.notesSlide+xml"/>
  <Override PartName="/ppt/charts/chart100.xml" ContentType="application/vnd.openxmlformats-officedocument.drawingml.chart+xml"/>
  <Override PartName="/ppt/notesSlides/notesSlide101.xml" ContentType="application/vnd.openxmlformats-officedocument.presentationml.notesSlide+xml"/>
  <Override PartName="/ppt/charts/chart101.xml" ContentType="application/vnd.openxmlformats-officedocument.drawingml.chart+xml"/>
  <Override PartName="/ppt/notesSlides/notesSlide102.xml" ContentType="application/vnd.openxmlformats-officedocument.presentationml.notesSlide+xml"/>
  <Override PartName="/ppt/charts/chart102.xml" ContentType="application/vnd.openxmlformats-officedocument.drawingml.chart+xml"/>
  <Override PartName="/ppt/notesSlides/notesSlide103.xml" ContentType="application/vnd.openxmlformats-officedocument.presentationml.notesSlide+xml"/>
  <Override PartName="/ppt/charts/chart103.xml" ContentType="application/vnd.openxmlformats-officedocument.drawingml.chart+xml"/>
  <Override PartName="/ppt/notesSlides/notesSlide104.xml" ContentType="application/vnd.openxmlformats-officedocument.presentationml.notesSlide+xml"/>
  <Override PartName="/ppt/charts/chart104.xml" ContentType="application/vnd.openxmlformats-officedocument.drawingml.chart+xml"/>
  <Override PartName="/ppt/notesSlides/notesSlide105.xml" ContentType="application/vnd.openxmlformats-officedocument.presentationml.notesSlide+xml"/>
  <Override PartName="/ppt/charts/chart105.xml" ContentType="application/vnd.openxmlformats-officedocument.drawingml.chart+xml"/>
  <Override PartName="/ppt/notesSlides/notesSlide106.xml" ContentType="application/vnd.openxmlformats-officedocument.presentationml.notesSlide+xml"/>
  <Override PartName="/ppt/charts/chart106.xml" ContentType="application/vnd.openxmlformats-officedocument.drawingml.chart+xml"/>
  <Override PartName="/ppt/notesSlides/notesSlide107.xml" ContentType="application/vnd.openxmlformats-officedocument.presentationml.notesSlide+xml"/>
  <Override PartName="/ppt/charts/chart107.xml" ContentType="application/vnd.openxmlformats-officedocument.drawingml.chart+xml"/>
  <Override PartName="/ppt/notesSlides/notesSlide108.xml" ContentType="application/vnd.openxmlformats-officedocument.presentationml.notesSlide+xml"/>
  <Override PartName="/ppt/charts/chart108.xml" ContentType="application/vnd.openxmlformats-officedocument.drawingml.chart+xml"/>
  <Override PartName="/ppt/notesSlides/notesSlide109.xml" ContentType="application/vnd.openxmlformats-officedocument.presentationml.notesSlide+xml"/>
  <Override PartName="/ppt/charts/chart109.xml" ContentType="application/vnd.openxmlformats-officedocument.drawingml.chart+xml"/>
  <Override PartName="/ppt/notesSlides/notesSlide110.xml" ContentType="application/vnd.openxmlformats-officedocument.presentationml.notesSlide+xml"/>
  <Override PartName="/ppt/charts/chart110.xml" ContentType="application/vnd.openxmlformats-officedocument.drawingml.chart+xml"/>
  <Override PartName="/ppt/notesSlides/notesSlide111.xml" ContentType="application/vnd.openxmlformats-officedocument.presentationml.notesSlide+xml"/>
  <Override PartName="/ppt/charts/chart111.xml" ContentType="application/vnd.openxmlformats-officedocument.drawingml.chart+xml"/>
  <Override PartName="/ppt/notesSlides/notesSlide112.xml" ContentType="application/vnd.openxmlformats-officedocument.presentationml.notesSlide+xml"/>
  <Override PartName="/ppt/charts/chart112.xml" ContentType="application/vnd.openxmlformats-officedocument.drawingml.chart+xml"/>
  <Override PartName="/ppt/notesSlides/notesSlide113.xml" ContentType="application/vnd.openxmlformats-officedocument.presentationml.notesSlide+xml"/>
  <Override PartName="/ppt/charts/chart113.xml" ContentType="application/vnd.openxmlformats-officedocument.drawingml.chart+xml"/>
  <Override PartName="/ppt/notesSlides/notesSlide114.xml" ContentType="application/vnd.openxmlformats-officedocument.presentationml.notesSlide+xml"/>
  <Override PartName="/ppt/charts/chart114.xml" ContentType="application/vnd.openxmlformats-officedocument.drawingml.chart+xml"/>
  <Override PartName="/ppt/notesSlides/notesSlide115.xml" ContentType="application/vnd.openxmlformats-officedocument.presentationml.notesSlide+xml"/>
  <Override PartName="/ppt/charts/chart115.xml" ContentType="application/vnd.openxmlformats-officedocument.drawingml.chart+xml"/>
  <Override PartName="/ppt/notesSlides/notesSlide116.xml" ContentType="application/vnd.openxmlformats-officedocument.presentationml.notesSlide+xml"/>
  <Override PartName="/ppt/charts/chart116.xml" ContentType="application/vnd.openxmlformats-officedocument.drawingml.chart+xml"/>
  <Override PartName="/ppt/notesSlides/notesSlide117.xml" ContentType="application/vnd.openxmlformats-officedocument.presentationml.notesSlide+xml"/>
  <Override PartName="/ppt/charts/chart117.xml" ContentType="application/vnd.openxmlformats-officedocument.drawingml.chart+xml"/>
  <Override PartName="/ppt/notesSlides/notesSlide118.xml" ContentType="application/vnd.openxmlformats-officedocument.presentationml.notesSlide+xml"/>
  <Override PartName="/ppt/charts/chart118.xml" ContentType="application/vnd.openxmlformats-officedocument.drawingml.chart+xml"/>
  <Override PartName="/ppt/notesSlides/notesSlide119.xml" ContentType="application/vnd.openxmlformats-officedocument.presentationml.notesSlide+xml"/>
  <Override PartName="/ppt/charts/chart119.xml" ContentType="application/vnd.openxmlformats-officedocument.drawingml.chart+xml"/>
  <Override PartName="/ppt/notesSlides/notesSlide120.xml" ContentType="application/vnd.openxmlformats-officedocument.presentationml.notesSlide+xml"/>
  <Override PartName="/ppt/charts/chart120.xml" ContentType="application/vnd.openxmlformats-officedocument.drawingml.chart+xml"/>
  <Override PartName="/ppt/notesSlides/notesSlide121.xml" ContentType="application/vnd.openxmlformats-officedocument.presentationml.notesSlide+xml"/>
  <Override PartName="/ppt/charts/chart121.xml" ContentType="application/vnd.openxmlformats-officedocument.drawingml.chart+xml"/>
  <Override PartName="/ppt/notesSlides/notesSlide122.xml" ContentType="application/vnd.openxmlformats-officedocument.presentationml.notesSlide+xml"/>
  <Override PartName="/ppt/charts/chart122.xml" ContentType="application/vnd.openxmlformats-officedocument.drawingml.chart+xml"/>
  <Override PartName="/ppt/notesSlides/notesSlide123.xml" ContentType="application/vnd.openxmlformats-officedocument.presentationml.notesSlide+xml"/>
  <Override PartName="/ppt/charts/chart123.xml" ContentType="application/vnd.openxmlformats-officedocument.drawingml.chart+xml"/>
  <Override PartName="/ppt/notesSlides/notesSlide124.xml" ContentType="application/vnd.openxmlformats-officedocument.presentationml.notesSlide+xml"/>
  <Override PartName="/ppt/charts/chart124.xml" ContentType="application/vnd.openxmlformats-officedocument.drawingml.chart+xml"/>
  <Override PartName="/ppt/notesSlides/notesSlide125.xml" ContentType="application/vnd.openxmlformats-officedocument.presentationml.notesSlide+xml"/>
  <Override PartName="/ppt/charts/chart125.xml" ContentType="application/vnd.openxmlformats-officedocument.drawingml.chart+xml"/>
  <Override PartName="/ppt/notesSlides/notesSlide126.xml" ContentType="application/vnd.openxmlformats-officedocument.presentationml.notesSlide+xml"/>
  <Override PartName="/ppt/charts/chart126.xml" ContentType="application/vnd.openxmlformats-officedocument.drawingml.chart+xml"/>
  <Override PartName="/ppt/notesSlides/notesSlide127.xml" ContentType="application/vnd.openxmlformats-officedocument.presentationml.notesSlide+xml"/>
  <Override PartName="/ppt/charts/chart127.xml" ContentType="application/vnd.openxmlformats-officedocument.drawingml.chart+xml"/>
  <Override PartName="/ppt/notesSlides/notesSlide128.xml" ContentType="application/vnd.openxmlformats-officedocument.presentationml.notesSlide+xml"/>
  <Override PartName="/ppt/charts/chart128.xml" ContentType="application/vnd.openxmlformats-officedocument.drawingml.chart+xml"/>
  <Override PartName="/ppt/notesSlides/notesSlide129.xml" ContentType="application/vnd.openxmlformats-officedocument.presentationml.notesSlide+xml"/>
  <Override PartName="/ppt/charts/chart129.xml" ContentType="application/vnd.openxmlformats-officedocument.drawingml.chart+xml"/>
  <Override PartName="/ppt/notesSlides/notesSlide130.xml" ContentType="application/vnd.openxmlformats-officedocument.presentationml.notesSlide+xml"/>
  <Override PartName="/ppt/charts/chart130.xml" ContentType="application/vnd.openxmlformats-officedocument.drawingml.chart+xml"/>
  <Override PartName="/ppt/notesSlides/notesSlide131.xml" ContentType="application/vnd.openxmlformats-officedocument.presentationml.notesSlide+xml"/>
  <Override PartName="/ppt/charts/chart131.xml" ContentType="application/vnd.openxmlformats-officedocument.drawingml.chart+xml"/>
  <Override PartName="/ppt/notesSlides/notesSlide132.xml" ContentType="application/vnd.openxmlformats-officedocument.presentationml.notesSlide+xml"/>
  <Override PartName="/ppt/charts/chart132.xml" ContentType="application/vnd.openxmlformats-officedocument.drawingml.chart+xml"/>
  <Override PartName="/ppt/notesSlides/notesSlide133.xml" ContentType="application/vnd.openxmlformats-officedocument.presentationml.notesSlide+xml"/>
  <Override PartName="/ppt/charts/chart133.xml" ContentType="application/vnd.openxmlformats-officedocument.drawingml.chart+xml"/>
  <Override PartName="/ppt/notesSlides/notesSlide134.xml" ContentType="application/vnd.openxmlformats-officedocument.presentationml.notesSlide+xml"/>
  <Override PartName="/ppt/charts/chart134.xml" ContentType="application/vnd.openxmlformats-officedocument.drawingml.chart+xml"/>
  <Override PartName="/ppt/notesSlides/notesSlide135.xml" ContentType="application/vnd.openxmlformats-officedocument.presentationml.notesSlide+xml"/>
  <Override PartName="/ppt/charts/chart135.xml" ContentType="application/vnd.openxmlformats-officedocument.drawingml.chart+xml"/>
  <Override PartName="/ppt/notesSlides/notesSlide136.xml" ContentType="application/vnd.openxmlformats-officedocument.presentationml.notesSlide+xml"/>
  <Override PartName="/ppt/charts/chart136.xml" ContentType="application/vnd.openxmlformats-officedocument.drawingml.chart+xml"/>
  <Override PartName="/ppt/notesSlides/notesSlide137.xml" ContentType="application/vnd.openxmlformats-officedocument.presentationml.notesSlide+xml"/>
  <Override PartName="/ppt/charts/chart137.xml" ContentType="application/vnd.openxmlformats-officedocument.drawingml.chart+xml"/>
  <Override PartName="/ppt/notesSlides/notesSlide138.xml" ContentType="application/vnd.openxmlformats-officedocument.presentationml.notesSlide+xml"/>
  <Override PartName="/ppt/charts/chart138.xml" ContentType="application/vnd.openxmlformats-officedocument.drawingml.chart+xml"/>
  <Override PartName="/ppt/notesSlides/notesSlide139.xml" ContentType="application/vnd.openxmlformats-officedocument.presentationml.notesSlide+xml"/>
  <Override PartName="/ppt/charts/chart139.xml" ContentType="application/vnd.openxmlformats-officedocument.drawingml.chart+xml"/>
  <Override PartName="/ppt/notesSlides/notesSlide140.xml" ContentType="application/vnd.openxmlformats-officedocument.presentationml.notesSlide+xml"/>
  <Override PartName="/ppt/charts/chart140.xml" ContentType="application/vnd.openxmlformats-officedocument.drawingml.chart+xml"/>
  <Override PartName="/ppt/notesSlides/notesSlide141.xml" ContentType="application/vnd.openxmlformats-officedocument.presentationml.notesSlide+xml"/>
  <Override PartName="/ppt/charts/chart141.xml" ContentType="application/vnd.openxmlformats-officedocument.drawingml.chart+xml"/>
  <Override PartName="/ppt/notesSlides/notesSlide142.xml" ContentType="application/vnd.openxmlformats-officedocument.presentationml.notesSlide+xml"/>
  <Override PartName="/ppt/charts/chart142.xml" ContentType="application/vnd.openxmlformats-officedocument.drawingml.chart+xml"/>
  <Override PartName="/ppt/notesSlides/notesSlide143.xml" ContentType="application/vnd.openxmlformats-officedocument.presentationml.notesSlide+xml"/>
  <Override PartName="/ppt/charts/chart143.xml" ContentType="application/vnd.openxmlformats-officedocument.drawingml.chart+xml"/>
  <Override PartName="/ppt/notesSlides/notesSlide144.xml" ContentType="application/vnd.openxmlformats-officedocument.presentationml.notesSlide+xml"/>
  <Override PartName="/ppt/charts/chart144.xml" ContentType="application/vnd.openxmlformats-officedocument.drawingml.chart+xml"/>
  <Override PartName="/ppt/notesSlides/notesSlide145.xml" ContentType="application/vnd.openxmlformats-officedocument.presentationml.notesSlide+xml"/>
  <Override PartName="/ppt/charts/chart145.xml" ContentType="application/vnd.openxmlformats-officedocument.drawingml.chart+xml"/>
  <Override PartName="/ppt/notesSlides/notesSlide146.xml" ContentType="application/vnd.openxmlformats-officedocument.presentationml.notesSlide+xml"/>
  <Override PartName="/ppt/charts/chart146.xml" ContentType="application/vnd.openxmlformats-officedocument.drawingml.chart+xml"/>
  <Override PartName="/ppt/notesSlides/notesSlide147.xml" ContentType="application/vnd.openxmlformats-officedocument.presentationml.notesSlide+xml"/>
  <Override PartName="/ppt/charts/chart147.xml" ContentType="application/vnd.openxmlformats-officedocument.drawingml.chart+xml"/>
  <Override PartName="/ppt/notesSlides/notesSlide148.xml" ContentType="application/vnd.openxmlformats-officedocument.presentationml.notesSlide+xml"/>
  <Override PartName="/ppt/charts/chart148.xml" ContentType="application/vnd.openxmlformats-officedocument.drawingml.chart+xml"/>
  <Override PartName="/ppt/notesSlides/notesSlide149.xml" ContentType="application/vnd.openxmlformats-officedocument.presentationml.notesSlide+xml"/>
  <Override PartName="/ppt/charts/chart149.xml" ContentType="application/vnd.openxmlformats-officedocument.drawingml.chart+xml"/>
  <Override PartName="/ppt/notesSlides/notesSlide150.xml" ContentType="application/vnd.openxmlformats-officedocument.presentationml.notesSlide+xml"/>
  <Override PartName="/ppt/charts/chart150.xml" ContentType="application/vnd.openxmlformats-officedocument.drawingml.chart+xml"/>
  <Override PartName="/ppt/notesSlides/notesSlide151.xml" ContentType="application/vnd.openxmlformats-officedocument.presentationml.notesSlide+xml"/>
  <Override PartName="/ppt/charts/chart151.xml" ContentType="application/vnd.openxmlformats-officedocument.drawingml.chart+xml"/>
  <Override PartName="/ppt/notesSlides/notesSlide152.xml" ContentType="application/vnd.openxmlformats-officedocument.presentationml.notesSlide+xml"/>
  <Override PartName="/ppt/charts/chart152.xml" ContentType="application/vnd.openxmlformats-officedocument.drawingml.chart+xml"/>
  <Override PartName="/ppt/notesSlides/notesSlide153.xml" ContentType="application/vnd.openxmlformats-officedocument.presentationml.notesSlide+xml"/>
  <Override PartName="/ppt/charts/chart153.xml" ContentType="application/vnd.openxmlformats-officedocument.drawingml.chart+xml"/>
  <Override PartName="/ppt/notesSlides/notesSlide154.xml" ContentType="application/vnd.openxmlformats-officedocument.presentationml.notesSlide+xml"/>
  <Override PartName="/ppt/charts/chart154.xml" ContentType="application/vnd.openxmlformats-officedocument.drawingml.chart+xml"/>
  <Override PartName="/ppt/notesSlides/notesSlide155.xml" ContentType="application/vnd.openxmlformats-officedocument.presentationml.notesSlide+xml"/>
  <Override PartName="/ppt/charts/chart155.xml" ContentType="application/vnd.openxmlformats-officedocument.drawingml.chart+xml"/>
  <Override PartName="/ppt/notesSlides/notesSlide156.xml" ContentType="application/vnd.openxmlformats-officedocument.presentationml.notesSlide+xml"/>
  <Override PartName="/ppt/charts/chart156.xml" ContentType="application/vnd.openxmlformats-officedocument.drawingml.chart+xml"/>
  <Override PartName="/ppt/notesSlides/notesSlide157.xml" ContentType="application/vnd.openxmlformats-officedocument.presentationml.notesSlide+xml"/>
  <Override PartName="/ppt/charts/chart157.xml" ContentType="application/vnd.openxmlformats-officedocument.drawingml.chart+xml"/>
  <Override PartName="/ppt/notesSlides/notesSlide158.xml" ContentType="application/vnd.openxmlformats-officedocument.presentationml.notesSlide+xml"/>
  <Override PartName="/ppt/charts/chart158.xml" ContentType="application/vnd.openxmlformats-officedocument.drawingml.chart+xml"/>
  <Override PartName="/ppt/notesSlides/notesSlide159.xml" ContentType="application/vnd.openxmlformats-officedocument.presentationml.notesSlide+xml"/>
  <Override PartName="/ppt/charts/chart159.xml" ContentType="application/vnd.openxmlformats-officedocument.drawingml.chart+xml"/>
  <Override PartName="/ppt/notesSlides/notesSlide160.xml" ContentType="application/vnd.openxmlformats-officedocument.presentationml.notesSlide+xml"/>
  <Override PartName="/ppt/charts/chart160.xml" ContentType="application/vnd.openxmlformats-officedocument.drawingml.chart+xml"/>
  <Override PartName="/ppt/notesSlides/notesSlide161.xml" ContentType="application/vnd.openxmlformats-officedocument.presentationml.notesSlide+xml"/>
  <Override PartName="/ppt/charts/chart161.xml" ContentType="application/vnd.openxmlformats-officedocument.drawingml.chart+xml"/>
  <Override PartName="/ppt/notesSlides/notesSlide162.xml" ContentType="application/vnd.openxmlformats-officedocument.presentationml.notesSlide+xml"/>
  <Override PartName="/ppt/charts/chart162.xml" ContentType="application/vnd.openxmlformats-officedocument.drawingml.chart+xml"/>
  <Override PartName="/ppt/notesSlides/notesSlide163.xml" ContentType="application/vnd.openxmlformats-officedocument.presentationml.notesSlide+xml"/>
  <Override PartName="/ppt/charts/chart163.xml" ContentType="application/vnd.openxmlformats-officedocument.drawingml.chart+xml"/>
  <Override PartName="/ppt/notesSlides/notesSlide164.xml" ContentType="application/vnd.openxmlformats-officedocument.presentationml.notesSlide+xml"/>
  <Override PartName="/ppt/charts/chart164.xml" ContentType="application/vnd.openxmlformats-officedocument.drawingml.chart+xml"/>
  <Override PartName="/ppt/notesSlides/notesSlide165.xml" ContentType="application/vnd.openxmlformats-officedocument.presentationml.notesSlide+xml"/>
  <Override PartName="/ppt/charts/chart165.xml" ContentType="application/vnd.openxmlformats-officedocument.drawingml.chart+xml"/>
  <Override PartName="/ppt/notesSlides/notesSlide166.xml" ContentType="application/vnd.openxmlformats-officedocument.presentationml.notesSlide+xml"/>
  <Override PartName="/ppt/charts/chart166.xml" ContentType="application/vnd.openxmlformats-officedocument.drawingml.chart+xml"/>
  <Override PartName="/ppt/notesSlides/notesSlide167.xml" ContentType="application/vnd.openxmlformats-officedocument.presentationml.notesSlide+xml"/>
  <Override PartName="/ppt/charts/chart167.xml" ContentType="application/vnd.openxmlformats-officedocument.drawingml.chart+xml"/>
  <Override PartName="/ppt/notesSlides/notesSlide168.xml" ContentType="application/vnd.openxmlformats-officedocument.presentationml.notesSlide+xml"/>
  <Override PartName="/ppt/charts/chart168.xml" ContentType="application/vnd.openxmlformats-officedocument.drawingml.chart+xml"/>
  <Override PartName="/ppt/notesSlides/notesSlide169.xml" ContentType="application/vnd.openxmlformats-officedocument.presentationml.notesSlide+xml"/>
  <Override PartName="/ppt/charts/chart169.xml" ContentType="application/vnd.openxmlformats-officedocument.drawingml.chart+xml"/>
  <Override PartName="/ppt/notesSlides/notesSlide170.xml" ContentType="application/vnd.openxmlformats-officedocument.presentationml.notesSlide+xml"/>
  <Override PartName="/ppt/charts/chart170.xml" ContentType="application/vnd.openxmlformats-officedocument.drawingml.chart+xml"/>
  <Override PartName="/ppt/notesSlides/notesSlide171.xml" ContentType="application/vnd.openxmlformats-officedocument.presentationml.notesSlide+xml"/>
  <Override PartName="/ppt/charts/chart171.xml" ContentType="application/vnd.openxmlformats-officedocument.drawingml.chart+xml"/>
  <Override PartName="/ppt/notesSlides/notesSlide172.xml" ContentType="application/vnd.openxmlformats-officedocument.presentationml.notesSlide+xml"/>
  <Override PartName="/ppt/charts/chart172.xml" ContentType="application/vnd.openxmlformats-officedocument.drawingml.chart+xml"/>
  <Override PartName="/ppt/notesSlides/notesSlide173.xml" ContentType="application/vnd.openxmlformats-officedocument.presentationml.notesSlide+xml"/>
  <Override PartName="/ppt/charts/chart173.xml" ContentType="application/vnd.openxmlformats-officedocument.drawingml.chart+xml"/>
  <Override PartName="/ppt/notesSlides/notesSlide174.xml" ContentType="application/vnd.openxmlformats-officedocument.presentationml.notesSlide+xml"/>
  <Override PartName="/ppt/charts/chart174.xml" ContentType="application/vnd.openxmlformats-officedocument.drawingml.chart+xml"/>
  <Override PartName="/ppt/notesSlides/notesSlide175.xml" ContentType="application/vnd.openxmlformats-officedocument.presentationml.notesSlide+xml"/>
  <Override PartName="/ppt/charts/chart175.xml" ContentType="application/vnd.openxmlformats-officedocument.drawingml.chart+xml"/>
  <Override PartName="/ppt/notesSlides/notesSlide176.xml" ContentType="application/vnd.openxmlformats-officedocument.presentationml.notesSlide+xml"/>
  <Override PartName="/ppt/charts/chart176.xml" ContentType="application/vnd.openxmlformats-officedocument.drawingml.chart+xml"/>
  <Override PartName="/ppt/notesSlides/notesSlide177.xml" ContentType="application/vnd.openxmlformats-officedocument.presentationml.notesSlide+xml"/>
  <Override PartName="/ppt/charts/chart177.xml" ContentType="application/vnd.openxmlformats-officedocument.drawingml.chart+xml"/>
  <Override PartName="/ppt/notesSlides/notesSlide178.xml" ContentType="application/vnd.openxmlformats-officedocument.presentationml.notesSlide+xml"/>
  <Override PartName="/ppt/charts/chart178.xml" ContentType="application/vnd.openxmlformats-officedocument.drawingml.chart+xml"/>
  <Override PartName="/ppt/notesSlides/notesSlide179.xml" ContentType="application/vnd.openxmlformats-officedocument.presentationml.notesSlide+xml"/>
  <Override PartName="/ppt/charts/chart179.xml" ContentType="application/vnd.openxmlformats-officedocument.drawingml.chart+xml"/>
  <Override PartName="/ppt/notesSlides/notesSlide180.xml" ContentType="application/vnd.openxmlformats-officedocument.presentationml.notesSlide+xml"/>
  <Override PartName="/ppt/charts/chart180.xml" ContentType="application/vnd.openxmlformats-officedocument.drawingml.chart+xml"/>
  <Override PartName="/ppt/notesSlides/notesSlide181.xml" ContentType="application/vnd.openxmlformats-officedocument.presentationml.notesSlide+xml"/>
  <Override PartName="/ppt/charts/chart181.xml" ContentType="application/vnd.openxmlformats-officedocument.drawingml.chart+xml"/>
  <Override PartName="/ppt/notesSlides/notesSlide182.xml" ContentType="application/vnd.openxmlformats-officedocument.presentationml.notesSlide+xml"/>
  <Override PartName="/ppt/charts/chart182.xml" ContentType="application/vnd.openxmlformats-officedocument.drawingml.chart+xml"/>
  <Override PartName="/ppt/notesSlides/notesSlide183.xml" ContentType="application/vnd.openxmlformats-officedocument.presentationml.notesSlide+xml"/>
  <Override PartName="/ppt/charts/chart183.xml" ContentType="application/vnd.openxmlformats-officedocument.drawingml.chart+xml"/>
  <Override PartName="/ppt/notesSlides/notesSlide184.xml" ContentType="application/vnd.openxmlformats-officedocument.presentationml.notesSlide+xml"/>
  <Override PartName="/ppt/charts/chart184.xml" ContentType="application/vnd.openxmlformats-officedocument.drawingml.chart+xml"/>
  <Override PartName="/ppt/notesSlides/notesSlide185.xml" ContentType="application/vnd.openxmlformats-officedocument.presentationml.notesSlide+xml"/>
  <Override PartName="/ppt/charts/chart185.xml" ContentType="application/vnd.openxmlformats-officedocument.drawingml.chart+xml"/>
  <Override PartName="/ppt/notesSlides/notesSlide186.xml" ContentType="application/vnd.openxmlformats-officedocument.presentationml.notesSlide+xml"/>
  <Override PartName="/ppt/charts/chart186.xml" ContentType="application/vnd.openxmlformats-officedocument.drawingml.chart+xml"/>
  <Override PartName="/ppt/notesSlides/notesSlide187.xml" ContentType="application/vnd.openxmlformats-officedocument.presentationml.notesSlide+xml"/>
  <Override PartName="/ppt/charts/chart187.xml" ContentType="application/vnd.openxmlformats-officedocument.drawingml.chart+xml"/>
  <Override PartName="/ppt/notesSlides/notesSlide188.xml" ContentType="application/vnd.openxmlformats-officedocument.presentationml.notesSlide+xml"/>
  <Override PartName="/ppt/charts/chart188.xml" ContentType="application/vnd.openxmlformats-officedocument.drawingml.chart+xml"/>
  <Override PartName="/ppt/notesSlides/notesSlide189.xml" ContentType="application/vnd.openxmlformats-officedocument.presentationml.notesSlide+xml"/>
  <Override PartName="/ppt/charts/chart189.xml" ContentType="application/vnd.openxmlformats-officedocument.drawingml.chart+xml"/>
  <Override PartName="/ppt/notesSlides/notesSlide190.xml" ContentType="application/vnd.openxmlformats-officedocument.presentationml.notesSlide+xml"/>
  <Override PartName="/ppt/charts/chart190.xml" ContentType="application/vnd.openxmlformats-officedocument.drawingml.chart+xml"/>
  <Override PartName="/ppt/notesSlides/notesSlide191.xml" ContentType="application/vnd.openxmlformats-officedocument.presentationml.notesSlide+xml"/>
  <Override PartName="/ppt/charts/chart191.xml" ContentType="application/vnd.openxmlformats-officedocument.drawingml.chart+xml"/>
  <Override PartName="/ppt/notesSlides/notesSlide192.xml" ContentType="application/vnd.openxmlformats-officedocument.presentationml.notesSlide+xml"/>
  <Override PartName="/ppt/charts/chart192.xml" ContentType="application/vnd.openxmlformats-officedocument.drawingml.chart+xml"/>
  <Override PartName="/ppt/notesSlides/notesSlide193.xml" ContentType="application/vnd.openxmlformats-officedocument.presentationml.notesSlide+xml"/>
  <Override PartName="/ppt/charts/chart193.xml" ContentType="application/vnd.openxmlformats-officedocument.drawingml.chart+xml"/>
  <Override PartName="/ppt/notesSlides/notesSlide194.xml" ContentType="application/vnd.openxmlformats-officedocument.presentationml.notesSlide+xml"/>
  <Override PartName="/ppt/charts/chart194.xml" ContentType="application/vnd.openxmlformats-officedocument.drawingml.chart+xml"/>
  <Override PartName="/ppt/notesSlides/notesSlide195.xml" ContentType="application/vnd.openxmlformats-officedocument.presentationml.notesSlide+xml"/>
  <Override PartName="/ppt/charts/chart195.xml" ContentType="application/vnd.openxmlformats-officedocument.drawingml.chart+xml"/>
  <Override PartName="/ppt/notesSlides/notesSlide196.xml" ContentType="application/vnd.openxmlformats-officedocument.presentationml.notesSlide+xml"/>
  <Override PartName="/ppt/charts/chart196.xml" ContentType="application/vnd.openxmlformats-officedocument.drawingml.chart+xml"/>
  <Override PartName="/ppt/notesSlides/notesSlide197.xml" ContentType="application/vnd.openxmlformats-officedocument.presentationml.notesSlide+xml"/>
  <Override PartName="/ppt/charts/chart197.xml" ContentType="application/vnd.openxmlformats-officedocument.drawingml.chart+xml"/>
  <Override PartName="/ppt/notesSlides/notesSlide198.xml" ContentType="application/vnd.openxmlformats-officedocument.presentationml.notesSlide+xml"/>
  <Override PartName="/ppt/charts/chart198.xml" ContentType="application/vnd.openxmlformats-officedocument.drawingml.chart+xml"/>
  <Override PartName="/ppt/notesSlides/notesSlide199.xml" ContentType="application/vnd.openxmlformats-officedocument.presentationml.notesSlide+xml"/>
  <Override PartName="/ppt/charts/chart199.xml" ContentType="application/vnd.openxmlformats-officedocument.drawingml.chart+xml"/>
  <Override PartName="/ppt/notesSlides/notesSlide200.xml" ContentType="application/vnd.openxmlformats-officedocument.presentationml.notesSlide+xml"/>
  <Override PartName="/ppt/charts/chart200.xml" ContentType="application/vnd.openxmlformats-officedocument.drawingml.chart+xml"/>
  <Override PartName="/ppt/notesSlides/notesSlide201.xml" ContentType="application/vnd.openxmlformats-officedocument.presentationml.notesSlide+xml"/>
  <Override PartName="/ppt/charts/chart201.xml" ContentType="application/vnd.openxmlformats-officedocument.drawingml.chart+xml"/>
  <Override PartName="/ppt/notesSlides/notesSlide202.xml" ContentType="application/vnd.openxmlformats-officedocument.presentationml.notesSlide+xml"/>
  <Override PartName="/ppt/charts/chart202.xml" ContentType="application/vnd.openxmlformats-officedocument.drawingml.chart+xml"/>
  <Override PartName="/ppt/notesSlides/notesSlide203.xml" ContentType="application/vnd.openxmlformats-officedocument.presentationml.notesSlide+xml"/>
  <Override PartName="/ppt/charts/chart203.xml" ContentType="application/vnd.openxmlformats-officedocument.drawingml.chart+xml"/>
  <Override PartName="/ppt/notesSlides/notesSlide204.xml" ContentType="application/vnd.openxmlformats-officedocument.presentationml.notesSlide+xml"/>
  <Override PartName="/ppt/charts/chart204.xml" ContentType="application/vnd.openxmlformats-officedocument.drawingml.chart+xml"/>
  <Override PartName="/ppt/notesSlides/notesSlide205.xml" ContentType="application/vnd.openxmlformats-officedocument.presentationml.notesSlide+xml"/>
  <Override PartName="/ppt/charts/chart205.xml" ContentType="application/vnd.openxmlformats-officedocument.drawingml.chart+xml"/>
  <Override PartName="/ppt/notesSlides/notesSlide206.xml" ContentType="application/vnd.openxmlformats-officedocument.presentationml.notesSlide+xml"/>
  <Override PartName="/ppt/charts/chart206.xml" ContentType="application/vnd.openxmlformats-officedocument.drawingml.chart+xml"/>
  <Override PartName="/ppt/notesSlides/notesSlide207.xml" ContentType="application/vnd.openxmlformats-officedocument.presentationml.notesSlide+xml"/>
  <Override PartName="/ppt/charts/chart207.xml" ContentType="application/vnd.openxmlformats-officedocument.drawingml.chart+xml"/>
  <Override PartName="/ppt/notesSlides/notesSlide208.xml" ContentType="application/vnd.openxmlformats-officedocument.presentationml.notesSlide+xml"/>
  <Override PartName="/ppt/charts/chart208.xml" ContentType="application/vnd.openxmlformats-officedocument.drawingml.chart+xml"/>
  <Override PartName="/ppt/notesSlides/notesSlide209.xml" ContentType="application/vnd.openxmlformats-officedocument.presentationml.notesSlide+xml"/>
  <Override PartName="/ppt/charts/chart209.xml" ContentType="application/vnd.openxmlformats-officedocument.drawingml.chart+xml"/>
  <Override PartName="/ppt/notesSlides/notesSlide210.xml" ContentType="application/vnd.openxmlformats-officedocument.presentationml.notesSlide+xml"/>
  <Override PartName="/ppt/charts/chart210.xml" ContentType="application/vnd.openxmlformats-officedocument.drawingml.chart+xml"/>
  <Override PartName="/ppt/notesSlides/notesSlide211.xml" ContentType="application/vnd.openxmlformats-officedocument.presentationml.notesSlide+xml"/>
  <Override PartName="/ppt/charts/chart211.xml" ContentType="application/vnd.openxmlformats-officedocument.drawingml.chart+xml"/>
  <Override PartName="/ppt/notesSlides/notesSlide212.xml" ContentType="application/vnd.openxmlformats-officedocument.presentationml.notesSlide+xml"/>
  <Override PartName="/ppt/charts/chart212.xml" ContentType="application/vnd.openxmlformats-officedocument.drawingml.chart+xml"/>
  <Override PartName="/ppt/notesSlides/notesSlide213.xml" ContentType="application/vnd.openxmlformats-officedocument.presentationml.notesSlide+xml"/>
  <Override PartName="/ppt/charts/chart213.xml" ContentType="application/vnd.openxmlformats-officedocument.drawingml.chart+xml"/>
  <Override PartName="/ppt/notesSlides/notesSlide214.xml" ContentType="application/vnd.openxmlformats-officedocument.presentationml.notesSlide+xml"/>
  <Override PartName="/ppt/charts/chart214.xml" ContentType="application/vnd.openxmlformats-officedocument.drawingml.chart+xml"/>
  <Override PartName="/ppt/notesSlides/notesSlide215.xml" ContentType="application/vnd.openxmlformats-officedocument.presentationml.notesSlide+xml"/>
  <Override PartName="/ppt/charts/chart215.xml" ContentType="application/vnd.openxmlformats-officedocument.drawingml.chart+xml"/>
  <Override PartName="/ppt/notesSlides/notesSlide216.xml" ContentType="application/vnd.openxmlformats-officedocument.presentationml.notesSlide+xml"/>
  <Override PartName="/ppt/charts/chart216.xml" ContentType="application/vnd.openxmlformats-officedocument.drawingml.chart+xml"/>
  <Override PartName="/ppt/notesSlides/notesSlide217.xml" ContentType="application/vnd.openxmlformats-officedocument.presentationml.notesSlide+xml"/>
  <Override PartName="/ppt/charts/chart217.xml" ContentType="application/vnd.openxmlformats-officedocument.drawingml.chart+xml"/>
  <Override PartName="/ppt/notesSlides/notesSlide218.xml" ContentType="application/vnd.openxmlformats-officedocument.presentationml.notesSlide+xml"/>
  <Override PartName="/ppt/charts/chart218.xml" ContentType="application/vnd.openxmlformats-officedocument.drawingml.chart+xml"/>
  <Override PartName="/ppt/notesSlides/notesSlide219.xml" ContentType="application/vnd.openxmlformats-officedocument.presentationml.notesSlide+xml"/>
  <Override PartName="/ppt/charts/chart219.xml" ContentType="application/vnd.openxmlformats-officedocument.drawingml.chart+xml"/>
  <Override PartName="/ppt/notesSlides/notesSlide220.xml" ContentType="application/vnd.openxmlformats-officedocument.presentationml.notesSlide+xml"/>
  <Override PartName="/ppt/charts/chart220.xml" ContentType="application/vnd.openxmlformats-officedocument.drawingml.chart+xml"/>
  <Override PartName="/ppt/notesSlides/notesSlide221.xml" ContentType="application/vnd.openxmlformats-officedocument.presentationml.notesSlide+xml"/>
  <Override PartName="/ppt/charts/chart221.xml" ContentType="application/vnd.openxmlformats-officedocument.drawingml.chart+xml"/>
  <Override PartName="/ppt/notesSlides/notesSlide222.xml" ContentType="application/vnd.openxmlformats-officedocument.presentationml.notesSlide+xml"/>
  <Override PartName="/ppt/charts/chart222.xml" ContentType="application/vnd.openxmlformats-officedocument.drawingml.chart+xml"/>
  <Override PartName="/ppt/notesSlides/notesSlide223.xml" ContentType="application/vnd.openxmlformats-officedocument.presentationml.notesSlide+xml"/>
  <Override PartName="/ppt/charts/chart223.xml" ContentType="application/vnd.openxmlformats-officedocument.drawingml.chart+xml"/>
  <Override PartName="/ppt/notesSlides/notesSlide224.xml" ContentType="application/vnd.openxmlformats-officedocument.presentationml.notesSlide+xml"/>
  <Override PartName="/ppt/charts/chart224.xml" ContentType="application/vnd.openxmlformats-officedocument.drawingml.chart+xml"/>
  <Override PartName="/ppt/notesSlides/notesSlide225.xml" ContentType="application/vnd.openxmlformats-officedocument.presentationml.notesSlide+xml"/>
  <Override PartName="/ppt/charts/chart225.xml" ContentType="application/vnd.openxmlformats-officedocument.drawingml.chart+xml"/>
  <Override PartName="/ppt/notesSlides/notesSlide226.xml" ContentType="application/vnd.openxmlformats-officedocument.presentationml.notesSlide+xml"/>
  <Override PartName="/ppt/charts/chart226.xml" ContentType="application/vnd.openxmlformats-officedocument.drawingml.chart+xml"/>
  <Override PartName="/ppt/notesSlides/notesSlide227.xml" ContentType="application/vnd.openxmlformats-officedocument.presentationml.notesSlide+xml"/>
  <Override PartName="/ppt/charts/chart227.xml" ContentType="application/vnd.openxmlformats-officedocument.drawingml.chart+xml"/>
  <Override PartName="/ppt/notesSlides/notesSlide228.xml" ContentType="application/vnd.openxmlformats-officedocument.presentationml.notesSlide+xml"/>
  <Override PartName="/ppt/charts/chart228.xml" ContentType="application/vnd.openxmlformats-officedocument.drawingml.chart+xml"/>
  <Override PartName="/ppt/notesSlides/notesSlide229.xml" ContentType="application/vnd.openxmlformats-officedocument.presentationml.notesSlide+xml"/>
  <Override PartName="/ppt/charts/chart229.xml" ContentType="application/vnd.openxmlformats-officedocument.drawingml.chart+xml"/>
  <Override PartName="/ppt/notesSlides/notesSlide230.xml" ContentType="application/vnd.openxmlformats-officedocument.presentationml.notesSlide+xml"/>
  <Override PartName="/ppt/charts/chart230.xml" ContentType="application/vnd.openxmlformats-officedocument.drawingml.chart+xml"/>
  <Override PartName="/ppt/notesSlides/notesSlide231.xml" ContentType="application/vnd.openxmlformats-officedocument.presentationml.notesSlide+xml"/>
  <Override PartName="/ppt/charts/chart231.xml" ContentType="application/vnd.openxmlformats-officedocument.drawingml.chart+xml"/>
  <Override PartName="/ppt/notesSlides/notesSlide232.xml" ContentType="application/vnd.openxmlformats-officedocument.presentationml.notesSlide+xml"/>
  <Override PartName="/ppt/charts/chart232.xml" ContentType="application/vnd.openxmlformats-officedocument.drawingml.chart+xml"/>
  <Override PartName="/ppt/notesSlides/notesSlide233.xml" ContentType="application/vnd.openxmlformats-officedocument.presentationml.notesSlide+xml"/>
  <Override PartName="/ppt/charts/chart233.xml" ContentType="application/vnd.openxmlformats-officedocument.drawingml.chart+xml"/>
  <Override PartName="/ppt/notesSlides/notesSlide234.xml" ContentType="application/vnd.openxmlformats-officedocument.presentationml.notesSlide+xml"/>
  <Override PartName="/ppt/charts/chart234.xml" ContentType="application/vnd.openxmlformats-officedocument.drawingml.chart+xml"/>
  <Override PartName="/ppt/notesSlides/notesSlide235.xml" ContentType="application/vnd.openxmlformats-officedocument.presentationml.notesSlide+xml"/>
  <Override PartName="/ppt/charts/chart235.xml" ContentType="application/vnd.openxmlformats-officedocument.drawingml.chart+xml"/>
  <Override PartName="/ppt/notesSlides/notesSlide236.xml" ContentType="application/vnd.openxmlformats-officedocument.presentationml.notesSlide+xml"/>
  <Override PartName="/ppt/charts/chart236.xml" ContentType="application/vnd.openxmlformats-officedocument.drawingml.chart+xml"/>
  <Override PartName="/ppt/notesSlides/notesSlide237.xml" ContentType="application/vnd.openxmlformats-officedocument.presentationml.notesSlide+xml"/>
  <Override PartName="/ppt/charts/chart237.xml" ContentType="application/vnd.openxmlformats-officedocument.drawingml.chart+xml"/>
  <Override PartName="/ppt/notesSlides/notesSlide238.xml" ContentType="application/vnd.openxmlformats-officedocument.presentationml.notesSlide+xml"/>
  <Override PartName="/ppt/charts/chart238.xml" ContentType="application/vnd.openxmlformats-officedocument.drawingml.chart+xml"/>
  <Override PartName="/ppt/notesSlides/notesSlide239.xml" ContentType="application/vnd.openxmlformats-officedocument.presentationml.notesSlide+xml"/>
  <Override PartName="/ppt/charts/chart239.xml" ContentType="application/vnd.openxmlformats-officedocument.drawingml.chart+xml"/>
  <Override PartName="/ppt/notesSlides/notesSlide240.xml" ContentType="application/vnd.openxmlformats-officedocument.presentationml.notesSlide+xml"/>
  <Override PartName="/ppt/charts/chart240.xml" ContentType="application/vnd.openxmlformats-officedocument.drawingml.chart+xml"/>
  <Override PartName="/ppt/notesSlides/notesSlide241.xml" ContentType="application/vnd.openxmlformats-officedocument.presentationml.notesSlide+xml"/>
  <Override PartName="/ppt/charts/chart241.xml" ContentType="application/vnd.openxmlformats-officedocument.drawingml.chart+xml"/>
  <Override PartName="/ppt/notesSlides/notesSlide242.xml" ContentType="application/vnd.openxmlformats-officedocument.presentationml.notesSlide+xml"/>
  <Override PartName="/ppt/charts/chart242.xml" ContentType="application/vnd.openxmlformats-officedocument.drawingml.chart+xml"/>
  <Override PartName="/ppt/notesSlides/notesSlide243.xml" ContentType="application/vnd.openxmlformats-officedocument.presentationml.notesSlide+xml"/>
  <Override PartName="/ppt/charts/chart243.xml" ContentType="application/vnd.openxmlformats-officedocument.drawingml.chart+xml"/>
  <Override PartName="/ppt/notesSlides/notesSlide244.xml" ContentType="application/vnd.openxmlformats-officedocument.presentationml.notesSlide+xml"/>
  <Override PartName="/ppt/charts/chart244.xml" ContentType="application/vnd.openxmlformats-officedocument.drawingml.chart+xml"/>
  <Override PartName="/ppt/notesSlides/notesSlide245.xml" ContentType="application/vnd.openxmlformats-officedocument.presentationml.notesSlide+xml"/>
  <Override PartName="/ppt/charts/chart245.xml" ContentType="application/vnd.openxmlformats-officedocument.drawingml.chart+xml"/>
  <Override PartName="/ppt/notesSlides/notesSlide246.xml" ContentType="application/vnd.openxmlformats-officedocument.presentationml.notesSlide+xml"/>
  <Override PartName="/ppt/charts/chart246.xml" ContentType="application/vnd.openxmlformats-officedocument.drawingml.chart+xml"/>
  <Override PartName="/ppt/notesSlides/notesSlide247.xml" ContentType="application/vnd.openxmlformats-officedocument.presentationml.notesSlide+xml"/>
  <Override PartName="/ppt/charts/chart247.xml" ContentType="application/vnd.openxmlformats-officedocument.drawingml.chart+xml"/>
  <Override PartName="/ppt/notesSlides/notesSlide248.xml" ContentType="application/vnd.openxmlformats-officedocument.presentationml.notesSlide+xml"/>
  <Override PartName="/ppt/charts/chart248.xml" ContentType="application/vnd.openxmlformats-officedocument.drawingml.chart+xml"/>
  <Override PartName="/ppt/notesSlides/notesSlide249.xml" ContentType="application/vnd.openxmlformats-officedocument.presentationml.notesSlide+xml"/>
  <Override PartName="/ppt/charts/chart249.xml" ContentType="application/vnd.openxmlformats-officedocument.drawingml.chart+xml"/>
  <Override PartName="/ppt/notesSlides/notesSlide250.xml" ContentType="application/vnd.openxmlformats-officedocument.presentationml.notesSlide+xml"/>
  <Override PartName="/ppt/charts/chart250.xml" ContentType="application/vnd.openxmlformats-officedocument.drawingml.chart+xml"/>
  <Override PartName="/ppt/notesSlides/notesSlide251.xml" ContentType="application/vnd.openxmlformats-officedocument.presentationml.notesSlide+xml"/>
  <Override PartName="/ppt/charts/chart251.xml" ContentType="application/vnd.openxmlformats-officedocument.drawingml.chart+xml"/>
  <Override PartName="/ppt/notesSlides/notesSlide252.xml" ContentType="application/vnd.openxmlformats-officedocument.presentationml.notesSlide+xml"/>
  <Override PartName="/ppt/charts/chart25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7"/>
  </p:notesMasterIdLst>
  <p:sldIdLst>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517"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518" r:id="rId121"/>
    <p:sldId id="376" r:id="rId122"/>
    <p:sldId id="511" r:id="rId123"/>
    <p:sldId id="512" r:id="rId124"/>
    <p:sldId id="519" r:id="rId125"/>
    <p:sldId id="514" r:id="rId126"/>
    <p:sldId id="515"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 id="490" r:id="rId236"/>
    <p:sldId id="491" r:id="rId237"/>
    <p:sldId id="492" r:id="rId238"/>
    <p:sldId id="493" r:id="rId239"/>
    <p:sldId id="494" r:id="rId240"/>
    <p:sldId id="495" r:id="rId241"/>
    <p:sldId id="496" r:id="rId242"/>
    <p:sldId id="497" r:id="rId243"/>
    <p:sldId id="498" r:id="rId244"/>
    <p:sldId id="499" r:id="rId245"/>
    <p:sldId id="500" r:id="rId246"/>
    <p:sldId id="501" r:id="rId247"/>
    <p:sldId id="502" r:id="rId248"/>
    <p:sldId id="503" r:id="rId249"/>
    <p:sldId id="504" r:id="rId250"/>
    <p:sldId id="505" r:id="rId251"/>
    <p:sldId id="506" r:id="rId252"/>
    <p:sldId id="507" r:id="rId253"/>
    <p:sldId id="508" r:id="rId254"/>
    <p:sldId id="509" r:id="rId255"/>
    <p:sldId id="510" r:id="rId2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12" autoAdjust="0"/>
  </p:normalViewPr>
  <p:slideViewPr>
    <p:cSldViewPr>
      <p:cViewPr varScale="1">
        <p:scale>
          <a:sx n="97" d="100"/>
          <a:sy n="97" d="100"/>
        </p:scale>
        <p:origin x="-115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presProps" Target="presProp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slide" Target="slides/slide208.xml"/><Relationship Id="rId233" Type="http://schemas.openxmlformats.org/officeDocument/2006/relationships/slide" Target="slides/slide229.xml"/><Relationship Id="rId238" Type="http://schemas.openxmlformats.org/officeDocument/2006/relationships/slide" Target="slides/slide234.xml"/><Relationship Id="rId254" Type="http://schemas.openxmlformats.org/officeDocument/2006/relationships/slide" Target="slides/slide250.xml"/><Relationship Id="rId259" Type="http://schemas.openxmlformats.org/officeDocument/2006/relationships/viewProps" Target="viewProps.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slide" Target="slides/slide224.xml"/><Relationship Id="rId244" Type="http://schemas.openxmlformats.org/officeDocument/2006/relationships/slide" Target="slides/slide240.xml"/><Relationship Id="rId249" Type="http://schemas.openxmlformats.org/officeDocument/2006/relationships/slide" Target="slides/slide24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260" Type="http://schemas.openxmlformats.org/officeDocument/2006/relationships/theme" Target="theme/theme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slide" Target="slides/slide235.xml"/><Relationship Id="rId2" Type="http://schemas.openxmlformats.org/officeDocument/2006/relationships/customXml" Target="../customXml/item2.xml"/><Relationship Id="rId29" Type="http://schemas.openxmlformats.org/officeDocument/2006/relationships/slide" Target="slides/slide25.xml"/><Relationship Id="rId250" Type="http://schemas.openxmlformats.org/officeDocument/2006/relationships/slide" Target="slides/slide246.xml"/><Relationship Id="rId255" Type="http://schemas.openxmlformats.org/officeDocument/2006/relationships/slide" Target="slides/slide251.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slide" Target="slides/slide236.xml"/><Relationship Id="rId245" Type="http://schemas.openxmlformats.org/officeDocument/2006/relationships/slide" Target="slides/slide241.xml"/><Relationship Id="rId261" Type="http://schemas.openxmlformats.org/officeDocument/2006/relationships/tableStyles" Target="tableStyles.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slide" Target="slides/slide231.xml"/><Relationship Id="rId251" Type="http://schemas.openxmlformats.org/officeDocument/2006/relationships/slide" Target="slides/slide247.xml"/><Relationship Id="rId256" Type="http://schemas.openxmlformats.org/officeDocument/2006/relationships/slide" Target="slides/slide252.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slide" Target="slides/slide237.xml"/><Relationship Id="rId246" Type="http://schemas.openxmlformats.org/officeDocument/2006/relationships/slide" Target="slides/slide242.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notesMaster" Target="notesMasters/notesMaster1.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2.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_Worksheet183.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_Worksheet184.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_Worksheet185.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_Worksheet186.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_Worksheet187.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_Worksheet188.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_Worksheet189.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_Worksheet190.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_Worksheet191.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_Worksheet192.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_Worksheet193.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_Worksheet194.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_Worksheet195.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_Worksheet196.xlsx"/></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_Worksheet197.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_Worksheet198.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_Worksheet19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_Worksheet200.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_Worksheet201.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_Worksheet202.xlsx"/></Relationships>
</file>

<file path=ppt/charts/_rels/chart203.xml.rels><?xml version="1.0" encoding="UTF-8" standalone="yes"?>
<Relationships xmlns="http://schemas.openxmlformats.org/package/2006/relationships"><Relationship Id="rId1" Type="http://schemas.openxmlformats.org/officeDocument/2006/relationships/package" Target="../embeddings/Microsoft_Excel_Worksheet203.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_Worksheet204.xlsx"/></Relationships>
</file>

<file path=ppt/charts/_rels/chart205.xml.rels><?xml version="1.0" encoding="UTF-8" standalone="yes"?>
<Relationships xmlns="http://schemas.openxmlformats.org/package/2006/relationships"><Relationship Id="rId1" Type="http://schemas.openxmlformats.org/officeDocument/2006/relationships/package" Target="../embeddings/Microsoft_Excel_Worksheet205.xlsx"/></Relationships>
</file>

<file path=ppt/charts/_rels/chart206.xml.rels><?xml version="1.0" encoding="UTF-8" standalone="yes"?>
<Relationships xmlns="http://schemas.openxmlformats.org/package/2006/relationships"><Relationship Id="rId1" Type="http://schemas.openxmlformats.org/officeDocument/2006/relationships/package" Target="../embeddings/Microsoft_Excel_Worksheet206.xlsx"/></Relationships>
</file>

<file path=ppt/charts/_rels/chart207.xml.rels><?xml version="1.0" encoding="UTF-8" standalone="yes"?>
<Relationships xmlns="http://schemas.openxmlformats.org/package/2006/relationships"><Relationship Id="rId1" Type="http://schemas.openxmlformats.org/officeDocument/2006/relationships/package" Target="../embeddings/Microsoft_Excel_Worksheet207.xlsx"/></Relationships>
</file>

<file path=ppt/charts/_rels/chart208.xml.rels><?xml version="1.0" encoding="UTF-8" standalone="yes"?>
<Relationships xmlns="http://schemas.openxmlformats.org/package/2006/relationships"><Relationship Id="rId1" Type="http://schemas.openxmlformats.org/officeDocument/2006/relationships/package" Target="../embeddings/Microsoft_Excel_Worksheet208.xlsx"/></Relationships>
</file>

<file path=ppt/charts/_rels/chart209.xml.rels><?xml version="1.0" encoding="UTF-8" standalone="yes"?>
<Relationships xmlns="http://schemas.openxmlformats.org/package/2006/relationships"><Relationship Id="rId1" Type="http://schemas.openxmlformats.org/officeDocument/2006/relationships/package" Target="../embeddings/Microsoft_Excel_Worksheet20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10.xml.rels><?xml version="1.0" encoding="UTF-8" standalone="yes"?>
<Relationships xmlns="http://schemas.openxmlformats.org/package/2006/relationships"><Relationship Id="rId1" Type="http://schemas.openxmlformats.org/officeDocument/2006/relationships/package" Target="../embeddings/Microsoft_Excel_Worksheet210.xlsx"/></Relationships>
</file>

<file path=ppt/charts/_rels/chart211.xml.rels><?xml version="1.0" encoding="UTF-8" standalone="yes"?>
<Relationships xmlns="http://schemas.openxmlformats.org/package/2006/relationships"><Relationship Id="rId1" Type="http://schemas.openxmlformats.org/officeDocument/2006/relationships/package" Target="../embeddings/Microsoft_Excel_Worksheet211.xlsx"/></Relationships>
</file>

<file path=ppt/charts/_rels/chart212.xml.rels><?xml version="1.0" encoding="UTF-8" standalone="yes"?>
<Relationships xmlns="http://schemas.openxmlformats.org/package/2006/relationships"><Relationship Id="rId1" Type="http://schemas.openxmlformats.org/officeDocument/2006/relationships/package" Target="../embeddings/Microsoft_Excel_Worksheet212.xlsx"/></Relationships>
</file>

<file path=ppt/charts/_rels/chart213.xml.rels><?xml version="1.0" encoding="UTF-8" standalone="yes"?>
<Relationships xmlns="http://schemas.openxmlformats.org/package/2006/relationships"><Relationship Id="rId1" Type="http://schemas.openxmlformats.org/officeDocument/2006/relationships/package" Target="../embeddings/Microsoft_Excel_Worksheet213.xlsx"/></Relationships>
</file>

<file path=ppt/charts/_rels/chart214.xml.rels><?xml version="1.0" encoding="UTF-8" standalone="yes"?>
<Relationships xmlns="http://schemas.openxmlformats.org/package/2006/relationships"><Relationship Id="rId1" Type="http://schemas.openxmlformats.org/officeDocument/2006/relationships/package" Target="../embeddings/Microsoft_Excel_Worksheet214.xlsx"/></Relationships>
</file>

<file path=ppt/charts/_rels/chart215.xml.rels><?xml version="1.0" encoding="UTF-8" standalone="yes"?>
<Relationships xmlns="http://schemas.openxmlformats.org/package/2006/relationships"><Relationship Id="rId1" Type="http://schemas.openxmlformats.org/officeDocument/2006/relationships/package" Target="../embeddings/Microsoft_Excel_Worksheet215.xlsx"/></Relationships>
</file>

<file path=ppt/charts/_rels/chart216.xml.rels><?xml version="1.0" encoding="UTF-8" standalone="yes"?>
<Relationships xmlns="http://schemas.openxmlformats.org/package/2006/relationships"><Relationship Id="rId1" Type="http://schemas.openxmlformats.org/officeDocument/2006/relationships/package" Target="../embeddings/Microsoft_Excel_Worksheet216.xlsx"/></Relationships>
</file>

<file path=ppt/charts/_rels/chart217.xml.rels><?xml version="1.0" encoding="UTF-8" standalone="yes"?>
<Relationships xmlns="http://schemas.openxmlformats.org/package/2006/relationships"><Relationship Id="rId1" Type="http://schemas.openxmlformats.org/officeDocument/2006/relationships/package" Target="../embeddings/Microsoft_Excel_Worksheet217.xlsx"/></Relationships>
</file>

<file path=ppt/charts/_rels/chart218.xml.rels><?xml version="1.0" encoding="UTF-8" standalone="yes"?>
<Relationships xmlns="http://schemas.openxmlformats.org/package/2006/relationships"><Relationship Id="rId1" Type="http://schemas.openxmlformats.org/officeDocument/2006/relationships/package" Target="../embeddings/Microsoft_Excel_Worksheet218.xlsx"/></Relationships>
</file>

<file path=ppt/charts/_rels/chart219.xml.rels><?xml version="1.0" encoding="UTF-8" standalone="yes"?>
<Relationships xmlns="http://schemas.openxmlformats.org/package/2006/relationships"><Relationship Id="rId1" Type="http://schemas.openxmlformats.org/officeDocument/2006/relationships/package" Target="../embeddings/Microsoft_Excel_Worksheet2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20.xml.rels><?xml version="1.0" encoding="UTF-8" standalone="yes"?>
<Relationships xmlns="http://schemas.openxmlformats.org/package/2006/relationships"><Relationship Id="rId1" Type="http://schemas.openxmlformats.org/officeDocument/2006/relationships/package" Target="../embeddings/Microsoft_Excel_Worksheet220.xlsx"/></Relationships>
</file>

<file path=ppt/charts/_rels/chart221.xml.rels><?xml version="1.0" encoding="UTF-8" standalone="yes"?>
<Relationships xmlns="http://schemas.openxmlformats.org/package/2006/relationships"><Relationship Id="rId1" Type="http://schemas.openxmlformats.org/officeDocument/2006/relationships/package" Target="../embeddings/Microsoft_Excel_Worksheet221.xlsx"/></Relationships>
</file>

<file path=ppt/charts/_rels/chart222.xml.rels><?xml version="1.0" encoding="UTF-8" standalone="yes"?>
<Relationships xmlns="http://schemas.openxmlformats.org/package/2006/relationships"><Relationship Id="rId1" Type="http://schemas.openxmlformats.org/officeDocument/2006/relationships/package" Target="../embeddings/Microsoft_Excel_Worksheet222.xlsx"/></Relationships>
</file>

<file path=ppt/charts/_rels/chart223.xml.rels><?xml version="1.0" encoding="UTF-8" standalone="yes"?>
<Relationships xmlns="http://schemas.openxmlformats.org/package/2006/relationships"><Relationship Id="rId1" Type="http://schemas.openxmlformats.org/officeDocument/2006/relationships/package" Target="../embeddings/Microsoft_Excel_Worksheet223.xlsx"/></Relationships>
</file>

<file path=ppt/charts/_rels/chart224.xml.rels><?xml version="1.0" encoding="UTF-8" standalone="yes"?>
<Relationships xmlns="http://schemas.openxmlformats.org/package/2006/relationships"><Relationship Id="rId1" Type="http://schemas.openxmlformats.org/officeDocument/2006/relationships/package" Target="../embeddings/Microsoft_Excel_Worksheet224.xlsx"/></Relationships>
</file>

<file path=ppt/charts/_rels/chart225.xml.rels><?xml version="1.0" encoding="UTF-8" standalone="yes"?>
<Relationships xmlns="http://schemas.openxmlformats.org/package/2006/relationships"><Relationship Id="rId1" Type="http://schemas.openxmlformats.org/officeDocument/2006/relationships/package" Target="../embeddings/Microsoft_Excel_Worksheet225.xlsx"/></Relationships>
</file>

<file path=ppt/charts/_rels/chart226.xml.rels><?xml version="1.0" encoding="UTF-8" standalone="yes"?>
<Relationships xmlns="http://schemas.openxmlformats.org/package/2006/relationships"><Relationship Id="rId1" Type="http://schemas.openxmlformats.org/officeDocument/2006/relationships/package" Target="../embeddings/Microsoft_Excel_Worksheet226.xlsx"/></Relationships>
</file>

<file path=ppt/charts/_rels/chart227.xml.rels><?xml version="1.0" encoding="UTF-8" standalone="yes"?>
<Relationships xmlns="http://schemas.openxmlformats.org/package/2006/relationships"><Relationship Id="rId1" Type="http://schemas.openxmlformats.org/officeDocument/2006/relationships/package" Target="../embeddings/Microsoft_Excel_Worksheet227.xlsx"/></Relationships>
</file>

<file path=ppt/charts/_rels/chart228.xml.rels><?xml version="1.0" encoding="UTF-8" standalone="yes"?>
<Relationships xmlns="http://schemas.openxmlformats.org/package/2006/relationships"><Relationship Id="rId1" Type="http://schemas.openxmlformats.org/officeDocument/2006/relationships/package" Target="../embeddings/Microsoft_Excel_Worksheet228.xlsx"/></Relationships>
</file>

<file path=ppt/charts/_rels/chart229.xml.rels><?xml version="1.0" encoding="UTF-8" standalone="yes"?>
<Relationships xmlns="http://schemas.openxmlformats.org/package/2006/relationships"><Relationship Id="rId1" Type="http://schemas.openxmlformats.org/officeDocument/2006/relationships/package" Target="../embeddings/Microsoft_Excel_Worksheet229.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30.xml.rels><?xml version="1.0" encoding="UTF-8" standalone="yes"?>
<Relationships xmlns="http://schemas.openxmlformats.org/package/2006/relationships"><Relationship Id="rId1" Type="http://schemas.openxmlformats.org/officeDocument/2006/relationships/package" Target="../embeddings/Microsoft_Excel_Worksheet230.xlsx"/></Relationships>
</file>

<file path=ppt/charts/_rels/chart231.xml.rels><?xml version="1.0" encoding="UTF-8" standalone="yes"?>
<Relationships xmlns="http://schemas.openxmlformats.org/package/2006/relationships"><Relationship Id="rId1" Type="http://schemas.openxmlformats.org/officeDocument/2006/relationships/package" Target="../embeddings/Microsoft_Excel_Worksheet231.xlsx"/></Relationships>
</file>

<file path=ppt/charts/_rels/chart232.xml.rels><?xml version="1.0" encoding="UTF-8" standalone="yes"?>
<Relationships xmlns="http://schemas.openxmlformats.org/package/2006/relationships"><Relationship Id="rId1" Type="http://schemas.openxmlformats.org/officeDocument/2006/relationships/package" Target="../embeddings/Microsoft_Excel_Worksheet232.xlsx"/></Relationships>
</file>

<file path=ppt/charts/_rels/chart233.xml.rels><?xml version="1.0" encoding="UTF-8" standalone="yes"?>
<Relationships xmlns="http://schemas.openxmlformats.org/package/2006/relationships"><Relationship Id="rId1" Type="http://schemas.openxmlformats.org/officeDocument/2006/relationships/package" Target="../embeddings/Microsoft_Excel_Worksheet233.xlsx"/></Relationships>
</file>

<file path=ppt/charts/_rels/chart234.xml.rels><?xml version="1.0" encoding="UTF-8" standalone="yes"?>
<Relationships xmlns="http://schemas.openxmlformats.org/package/2006/relationships"><Relationship Id="rId1" Type="http://schemas.openxmlformats.org/officeDocument/2006/relationships/package" Target="../embeddings/Microsoft_Excel_Worksheet234.xlsx"/></Relationships>
</file>

<file path=ppt/charts/_rels/chart235.xml.rels><?xml version="1.0" encoding="UTF-8" standalone="yes"?>
<Relationships xmlns="http://schemas.openxmlformats.org/package/2006/relationships"><Relationship Id="rId1" Type="http://schemas.openxmlformats.org/officeDocument/2006/relationships/package" Target="../embeddings/Microsoft_Excel_Worksheet235.xlsx"/></Relationships>
</file>

<file path=ppt/charts/_rels/chart236.xml.rels><?xml version="1.0" encoding="UTF-8" standalone="yes"?>
<Relationships xmlns="http://schemas.openxmlformats.org/package/2006/relationships"><Relationship Id="rId1" Type="http://schemas.openxmlformats.org/officeDocument/2006/relationships/package" Target="../embeddings/Microsoft_Excel_Worksheet236.xlsx"/></Relationships>
</file>

<file path=ppt/charts/_rels/chart237.xml.rels><?xml version="1.0" encoding="UTF-8" standalone="yes"?>
<Relationships xmlns="http://schemas.openxmlformats.org/package/2006/relationships"><Relationship Id="rId1" Type="http://schemas.openxmlformats.org/officeDocument/2006/relationships/package" Target="../embeddings/Microsoft_Excel_Worksheet237.xlsx"/></Relationships>
</file>

<file path=ppt/charts/_rels/chart238.xml.rels><?xml version="1.0" encoding="UTF-8" standalone="yes"?>
<Relationships xmlns="http://schemas.openxmlformats.org/package/2006/relationships"><Relationship Id="rId1" Type="http://schemas.openxmlformats.org/officeDocument/2006/relationships/package" Target="../embeddings/Microsoft_Excel_Worksheet238.xlsx"/></Relationships>
</file>

<file path=ppt/charts/_rels/chart239.xml.rels><?xml version="1.0" encoding="UTF-8" standalone="yes"?>
<Relationships xmlns="http://schemas.openxmlformats.org/package/2006/relationships"><Relationship Id="rId1" Type="http://schemas.openxmlformats.org/officeDocument/2006/relationships/package" Target="../embeddings/Microsoft_Excel_Worksheet23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40.xml.rels><?xml version="1.0" encoding="UTF-8" standalone="yes"?>
<Relationships xmlns="http://schemas.openxmlformats.org/package/2006/relationships"><Relationship Id="rId1" Type="http://schemas.openxmlformats.org/officeDocument/2006/relationships/package" Target="../embeddings/Microsoft_Excel_Worksheet240.xlsx"/></Relationships>
</file>

<file path=ppt/charts/_rels/chart241.xml.rels><?xml version="1.0" encoding="UTF-8" standalone="yes"?>
<Relationships xmlns="http://schemas.openxmlformats.org/package/2006/relationships"><Relationship Id="rId1" Type="http://schemas.openxmlformats.org/officeDocument/2006/relationships/package" Target="../embeddings/Microsoft_Excel_Worksheet241.xlsx"/></Relationships>
</file>

<file path=ppt/charts/_rels/chart242.xml.rels><?xml version="1.0" encoding="UTF-8" standalone="yes"?>
<Relationships xmlns="http://schemas.openxmlformats.org/package/2006/relationships"><Relationship Id="rId1" Type="http://schemas.openxmlformats.org/officeDocument/2006/relationships/package" Target="../embeddings/Microsoft_Excel_Worksheet242.xlsx"/></Relationships>
</file>

<file path=ppt/charts/_rels/chart243.xml.rels><?xml version="1.0" encoding="UTF-8" standalone="yes"?>
<Relationships xmlns="http://schemas.openxmlformats.org/package/2006/relationships"><Relationship Id="rId1" Type="http://schemas.openxmlformats.org/officeDocument/2006/relationships/package" Target="../embeddings/Microsoft_Excel_Worksheet243.xlsx"/></Relationships>
</file>

<file path=ppt/charts/_rels/chart244.xml.rels><?xml version="1.0" encoding="UTF-8" standalone="yes"?>
<Relationships xmlns="http://schemas.openxmlformats.org/package/2006/relationships"><Relationship Id="rId1" Type="http://schemas.openxmlformats.org/officeDocument/2006/relationships/package" Target="../embeddings/Microsoft_Excel_Worksheet244.xlsx"/></Relationships>
</file>

<file path=ppt/charts/_rels/chart245.xml.rels><?xml version="1.0" encoding="UTF-8" standalone="yes"?>
<Relationships xmlns="http://schemas.openxmlformats.org/package/2006/relationships"><Relationship Id="rId1" Type="http://schemas.openxmlformats.org/officeDocument/2006/relationships/package" Target="../embeddings/Microsoft_Excel_Worksheet245.xlsx"/></Relationships>
</file>

<file path=ppt/charts/_rels/chart246.xml.rels><?xml version="1.0" encoding="UTF-8" standalone="yes"?>
<Relationships xmlns="http://schemas.openxmlformats.org/package/2006/relationships"><Relationship Id="rId1" Type="http://schemas.openxmlformats.org/officeDocument/2006/relationships/package" Target="../embeddings/Microsoft_Excel_Worksheet246.xlsx"/></Relationships>
</file>

<file path=ppt/charts/_rels/chart247.xml.rels><?xml version="1.0" encoding="UTF-8" standalone="yes"?>
<Relationships xmlns="http://schemas.openxmlformats.org/package/2006/relationships"><Relationship Id="rId1" Type="http://schemas.openxmlformats.org/officeDocument/2006/relationships/package" Target="../embeddings/Microsoft_Excel_Worksheet247.xlsx"/></Relationships>
</file>

<file path=ppt/charts/_rels/chart248.xml.rels><?xml version="1.0" encoding="UTF-8" standalone="yes"?>
<Relationships xmlns="http://schemas.openxmlformats.org/package/2006/relationships"><Relationship Id="rId1" Type="http://schemas.openxmlformats.org/officeDocument/2006/relationships/package" Target="../embeddings/Microsoft_Excel_Worksheet248.xlsx"/></Relationships>
</file>

<file path=ppt/charts/_rels/chart249.xml.rels><?xml version="1.0" encoding="UTF-8" standalone="yes"?>
<Relationships xmlns="http://schemas.openxmlformats.org/package/2006/relationships"><Relationship Id="rId1" Type="http://schemas.openxmlformats.org/officeDocument/2006/relationships/package" Target="../embeddings/Microsoft_Excel_Worksheet249.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50.xml.rels><?xml version="1.0" encoding="UTF-8" standalone="yes"?>
<Relationships xmlns="http://schemas.openxmlformats.org/package/2006/relationships"><Relationship Id="rId1" Type="http://schemas.openxmlformats.org/officeDocument/2006/relationships/package" Target="../embeddings/Microsoft_Excel_Worksheet250.xlsx"/></Relationships>
</file>

<file path=ppt/charts/_rels/chart251.xml.rels><?xml version="1.0" encoding="UTF-8" standalone="yes"?>
<Relationships xmlns="http://schemas.openxmlformats.org/package/2006/relationships"><Relationship Id="rId1" Type="http://schemas.openxmlformats.org/officeDocument/2006/relationships/package" Target="../embeddings/Microsoft_Excel_Worksheet251.xlsx"/></Relationships>
</file>

<file path=ppt/charts/_rels/chart252.xml.rels><?xml version="1.0" encoding="UTF-8" standalone="yes"?>
<Relationships xmlns="http://schemas.openxmlformats.org/package/2006/relationships"><Relationship Id="rId1" Type="http://schemas.openxmlformats.org/officeDocument/2006/relationships/package" Target="../embeddings/Microsoft_Excel_Worksheet252.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87.5</c:v>
                </c:pt>
                <c:pt idx="2">
                  <c:v>88</c:v>
                </c:pt>
                <c:pt idx="3">
                  <c:v>88.2</c:v>
                </c:pt>
                <c:pt idx="7">
                  <c:v>87.3</c:v>
                </c:pt>
                <c:pt idx="8">
                  <c:v>89.3</c:v>
                </c:pt>
                <c:pt idx="10">
                  <c:v>93.3</c:v>
                </c:pt>
                <c:pt idx="13">
                  <c:v>83.8</c:v>
                </c:pt>
              </c:numCache>
            </c:numRef>
          </c:val>
        </c:ser>
        <c:dLbls>
          <c:showLegendKey val="0"/>
          <c:showVal val="0"/>
          <c:showCatName val="0"/>
          <c:showSerName val="0"/>
          <c:showPercent val="0"/>
          <c:showBubbleSize val="0"/>
        </c:dLbls>
        <c:gapWidth val="34"/>
        <c:overlap val="100"/>
        <c:axId val="279966848"/>
        <c:axId val="279968384"/>
      </c:barChart>
      <c:catAx>
        <c:axId val="27996684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79968384"/>
        <c:crosses val="autoZero"/>
        <c:auto val="1"/>
        <c:lblAlgn val="ctr"/>
        <c:lblOffset val="100"/>
        <c:noMultiLvlLbl val="0"/>
      </c:catAx>
      <c:valAx>
        <c:axId val="2799683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799668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38.799999999999997</c:v>
                </c:pt>
                <c:pt idx="1">
                  <c:v>38.799999999999997</c:v>
                </c:pt>
              </c:numCache>
            </c:numRef>
          </c:val>
          <c:smooth val="0"/>
        </c:ser>
        <c:dLbls>
          <c:showLegendKey val="0"/>
          <c:showVal val="0"/>
          <c:showCatName val="0"/>
          <c:showSerName val="0"/>
          <c:showPercent val="0"/>
          <c:showBubbleSize val="0"/>
        </c:dLbls>
        <c:marker val="1"/>
        <c:smooth val="0"/>
        <c:axId val="309165056"/>
        <c:axId val="309191424"/>
      </c:lineChart>
      <c:catAx>
        <c:axId val="30916505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09191424"/>
        <c:crosses val="autoZero"/>
        <c:auto val="1"/>
        <c:lblAlgn val="ctr"/>
        <c:lblOffset val="100"/>
        <c:noMultiLvlLbl val="0"/>
      </c:catAx>
      <c:valAx>
        <c:axId val="3091914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0916505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37.4</c:v>
                </c:pt>
                <c:pt idx="2">
                  <c:v>35.4</c:v>
                </c:pt>
                <c:pt idx="3">
                  <c:v>39.4</c:v>
                </c:pt>
                <c:pt idx="5">
                  <c:v>24.8</c:v>
                </c:pt>
                <c:pt idx="6">
                  <c:v>32.200000000000003</c:v>
                </c:pt>
                <c:pt idx="7">
                  <c:v>39.200000000000003</c:v>
                </c:pt>
                <c:pt idx="8">
                  <c:v>40.700000000000003</c:v>
                </c:pt>
                <c:pt idx="10">
                  <c:v>33.1</c:v>
                </c:pt>
                <c:pt idx="13">
                  <c:v>43.9</c:v>
                </c:pt>
              </c:numCache>
            </c:numRef>
          </c:val>
        </c:ser>
        <c:dLbls>
          <c:showLegendKey val="0"/>
          <c:showVal val="0"/>
          <c:showCatName val="0"/>
          <c:showSerName val="0"/>
          <c:showPercent val="0"/>
          <c:showBubbleSize val="0"/>
        </c:dLbls>
        <c:gapWidth val="34"/>
        <c:overlap val="100"/>
        <c:axId val="345451136"/>
        <c:axId val="345452928"/>
      </c:barChart>
      <c:catAx>
        <c:axId val="34545113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5452928"/>
        <c:crosses val="autoZero"/>
        <c:auto val="1"/>
        <c:lblAlgn val="ctr"/>
        <c:lblOffset val="100"/>
        <c:noMultiLvlLbl val="0"/>
      </c:catAx>
      <c:valAx>
        <c:axId val="3454529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54511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48.9</c:v>
                </c:pt>
                <c:pt idx="1">
                  <c:v>41.3</c:v>
                </c:pt>
                <c:pt idx="2">
                  <c:v>38.5</c:v>
                </c:pt>
                <c:pt idx="3">
                  <c:v>37.4</c:v>
                </c:pt>
              </c:numCache>
            </c:numRef>
          </c:val>
          <c:smooth val="0"/>
        </c:ser>
        <c:dLbls>
          <c:showLegendKey val="0"/>
          <c:showVal val="0"/>
          <c:showCatName val="0"/>
          <c:showSerName val="0"/>
          <c:showPercent val="0"/>
          <c:showBubbleSize val="0"/>
        </c:dLbls>
        <c:marker val="1"/>
        <c:smooth val="0"/>
        <c:axId val="345501056"/>
        <c:axId val="345105536"/>
      </c:lineChart>
      <c:catAx>
        <c:axId val="34550105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5105536"/>
        <c:crosses val="autoZero"/>
        <c:auto val="1"/>
        <c:lblAlgn val="ctr"/>
        <c:lblOffset val="100"/>
        <c:noMultiLvlLbl val="0"/>
      </c:catAx>
      <c:valAx>
        <c:axId val="3451055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550105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75.3</c:v>
                </c:pt>
                <c:pt idx="2">
                  <c:v>71.8</c:v>
                </c:pt>
                <c:pt idx="3">
                  <c:v>79.3</c:v>
                </c:pt>
                <c:pt idx="5">
                  <c:v>52.7</c:v>
                </c:pt>
                <c:pt idx="6">
                  <c:v>63.5</c:v>
                </c:pt>
                <c:pt idx="7">
                  <c:v>74.5</c:v>
                </c:pt>
                <c:pt idx="8">
                  <c:v>83.5</c:v>
                </c:pt>
                <c:pt idx="10">
                  <c:v>77.099999999999994</c:v>
                </c:pt>
                <c:pt idx="13">
                  <c:v>75.8</c:v>
                </c:pt>
              </c:numCache>
            </c:numRef>
          </c:val>
        </c:ser>
        <c:dLbls>
          <c:showLegendKey val="0"/>
          <c:showVal val="0"/>
          <c:showCatName val="0"/>
          <c:showSerName val="0"/>
          <c:showPercent val="0"/>
          <c:showBubbleSize val="0"/>
        </c:dLbls>
        <c:gapWidth val="34"/>
        <c:overlap val="100"/>
        <c:axId val="345150592"/>
        <c:axId val="345152128"/>
      </c:barChart>
      <c:catAx>
        <c:axId val="34515059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5152128"/>
        <c:crosses val="autoZero"/>
        <c:auto val="1"/>
        <c:lblAlgn val="ctr"/>
        <c:lblOffset val="100"/>
        <c:noMultiLvlLbl val="0"/>
      </c:catAx>
      <c:valAx>
        <c:axId val="3451521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51505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82.2</c:v>
                </c:pt>
                <c:pt idx="1">
                  <c:v>80.400000000000006</c:v>
                </c:pt>
                <c:pt idx="2">
                  <c:v>78.400000000000006</c:v>
                </c:pt>
                <c:pt idx="3">
                  <c:v>75.3</c:v>
                </c:pt>
              </c:numCache>
            </c:numRef>
          </c:val>
          <c:smooth val="0"/>
        </c:ser>
        <c:dLbls>
          <c:showLegendKey val="0"/>
          <c:showVal val="0"/>
          <c:showCatName val="0"/>
          <c:showSerName val="0"/>
          <c:showPercent val="0"/>
          <c:showBubbleSize val="0"/>
        </c:dLbls>
        <c:marker val="1"/>
        <c:smooth val="0"/>
        <c:axId val="345212800"/>
        <c:axId val="345214336"/>
      </c:lineChart>
      <c:catAx>
        <c:axId val="34521280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5214336"/>
        <c:crosses val="autoZero"/>
        <c:auto val="1"/>
        <c:lblAlgn val="ctr"/>
        <c:lblOffset val="100"/>
        <c:noMultiLvlLbl val="0"/>
      </c:catAx>
      <c:valAx>
        <c:axId val="3452143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521280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13.5</c:v>
                </c:pt>
                <c:pt idx="2">
                  <c:v>14.8</c:v>
                </c:pt>
                <c:pt idx="3">
                  <c:v>11.6</c:v>
                </c:pt>
                <c:pt idx="5">
                  <c:v>20.7</c:v>
                </c:pt>
                <c:pt idx="6">
                  <c:v>12.5</c:v>
                </c:pt>
                <c:pt idx="7">
                  <c:v>12.1</c:v>
                </c:pt>
                <c:pt idx="8">
                  <c:v>12.5</c:v>
                </c:pt>
                <c:pt idx="10">
                  <c:v>14.9</c:v>
                </c:pt>
                <c:pt idx="13">
                  <c:v>11.4</c:v>
                </c:pt>
              </c:numCache>
            </c:numRef>
          </c:val>
        </c:ser>
        <c:dLbls>
          <c:showLegendKey val="0"/>
          <c:showVal val="0"/>
          <c:showCatName val="0"/>
          <c:showSerName val="0"/>
          <c:showPercent val="0"/>
          <c:showBubbleSize val="0"/>
        </c:dLbls>
        <c:gapWidth val="34"/>
        <c:overlap val="100"/>
        <c:axId val="345787776"/>
        <c:axId val="345793664"/>
      </c:barChart>
      <c:catAx>
        <c:axId val="34578777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5793664"/>
        <c:crosses val="autoZero"/>
        <c:auto val="1"/>
        <c:lblAlgn val="ctr"/>
        <c:lblOffset val="100"/>
        <c:noMultiLvlLbl val="0"/>
      </c:catAx>
      <c:valAx>
        <c:axId val="3457936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57877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11.5</c:v>
                </c:pt>
                <c:pt idx="1">
                  <c:v>12.7</c:v>
                </c:pt>
                <c:pt idx="2">
                  <c:v>10.6</c:v>
                </c:pt>
                <c:pt idx="3">
                  <c:v>13.5</c:v>
                </c:pt>
              </c:numCache>
            </c:numRef>
          </c:val>
          <c:smooth val="0"/>
        </c:ser>
        <c:dLbls>
          <c:showLegendKey val="0"/>
          <c:showVal val="0"/>
          <c:showCatName val="0"/>
          <c:showSerName val="0"/>
          <c:showPercent val="0"/>
          <c:showBubbleSize val="0"/>
        </c:dLbls>
        <c:marker val="1"/>
        <c:smooth val="0"/>
        <c:axId val="345842048"/>
        <c:axId val="345843584"/>
      </c:lineChart>
      <c:catAx>
        <c:axId val="34584204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5843584"/>
        <c:crosses val="autoZero"/>
        <c:auto val="1"/>
        <c:lblAlgn val="ctr"/>
        <c:lblOffset val="100"/>
        <c:noMultiLvlLbl val="0"/>
      </c:catAx>
      <c:valAx>
        <c:axId val="3458435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584204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37.200000000000003</c:v>
                </c:pt>
                <c:pt idx="2">
                  <c:v>33.1</c:v>
                </c:pt>
                <c:pt idx="3">
                  <c:v>41.7</c:v>
                </c:pt>
                <c:pt idx="6">
                  <c:v>26.1</c:v>
                </c:pt>
                <c:pt idx="7">
                  <c:v>33.4</c:v>
                </c:pt>
                <c:pt idx="8">
                  <c:v>46.6</c:v>
                </c:pt>
                <c:pt idx="10">
                  <c:v>37.299999999999997</c:v>
                </c:pt>
                <c:pt idx="13">
                  <c:v>36.200000000000003</c:v>
                </c:pt>
              </c:numCache>
            </c:numRef>
          </c:val>
        </c:ser>
        <c:dLbls>
          <c:showLegendKey val="0"/>
          <c:showVal val="0"/>
          <c:showCatName val="0"/>
          <c:showSerName val="0"/>
          <c:showPercent val="0"/>
          <c:showBubbleSize val="0"/>
        </c:dLbls>
        <c:gapWidth val="34"/>
        <c:overlap val="100"/>
        <c:axId val="346015616"/>
        <c:axId val="346017152"/>
      </c:barChart>
      <c:catAx>
        <c:axId val="34601561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6017152"/>
        <c:crosses val="autoZero"/>
        <c:auto val="1"/>
        <c:lblAlgn val="ctr"/>
        <c:lblOffset val="100"/>
        <c:noMultiLvlLbl val="0"/>
      </c:catAx>
      <c:valAx>
        <c:axId val="346017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60156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42.9</c:v>
                </c:pt>
                <c:pt idx="1">
                  <c:v>43.6</c:v>
                </c:pt>
                <c:pt idx="2">
                  <c:v>40.4</c:v>
                </c:pt>
                <c:pt idx="3">
                  <c:v>37.200000000000003</c:v>
                </c:pt>
              </c:numCache>
            </c:numRef>
          </c:val>
          <c:smooth val="0"/>
        </c:ser>
        <c:dLbls>
          <c:showLegendKey val="0"/>
          <c:showVal val="0"/>
          <c:showCatName val="0"/>
          <c:showSerName val="0"/>
          <c:showPercent val="0"/>
          <c:showBubbleSize val="0"/>
        </c:dLbls>
        <c:marker val="1"/>
        <c:smooth val="0"/>
        <c:axId val="345926272"/>
        <c:axId val="345932160"/>
      </c:lineChart>
      <c:catAx>
        <c:axId val="34592627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5932160"/>
        <c:crosses val="autoZero"/>
        <c:auto val="1"/>
        <c:lblAlgn val="ctr"/>
        <c:lblOffset val="100"/>
        <c:noMultiLvlLbl val="0"/>
      </c:catAx>
      <c:valAx>
        <c:axId val="34593216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592627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54.6</c:v>
                </c:pt>
                <c:pt idx="2">
                  <c:v>47.1</c:v>
                </c:pt>
                <c:pt idx="3">
                  <c:v>62.8</c:v>
                </c:pt>
                <c:pt idx="5">
                  <c:v>35.4</c:v>
                </c:pt>
                <c:pt idx="6">
                  <c:v>39.700000000000003</c:v>
                </c:pt>
                <c:pt idx="7">
                  <c:v>53.4</c:v>
                </c:pt>
                <c:pt idx="8">
                  <c:v>62.9</c:v>
                </c:pt>
                <c:pt idx="10">
                  <c:v>56</c:v>
                </c:pt>
                <c:pt idx="13">
                  <c:v>53.9</c:v>
                </c:pt>
              </c:numCache>
            </c:numRef>
          </c:val>
        </c:ser>
        <c:dLbls>
          <c:showLegendKey val="0"/>
          <c:showVal val="0"/>
          <c:showCatName val="0"/>
          <c:showSerName val="0"/>
          <c:showPercent val="0"/>
          <c:showBubbleSize val="0"/>
        </c:dLbls>
        <c:gapWidth val="34"/>
        <c:overlap val="100"/>
        <c:axId val="346108288"/>
        <c:axId val="346109824"/>
      </c:barChart>
      <c:catAx>
        <c:axId val="34610828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6109824"/>
        <c:crosses val="autoZero"/>
        <c:auto val="1"/>
        <c:lblAlgn val="ctr"/>
        <c:lblOffset val="100"/>
        <c:noMultiLvlLbl val="0"/>
      </c:catAx>
      <c:valAx>
        <c:axId val="3461098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61082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65.5</c:v>
                </c:pt>
                <c:pt idx="1">
                  <c:v>61.3</c:v>
                </c:pt>
                <c:pt idx="2">
                  <c:v>58</c:v>
                </c:pt>
                <c:pt idx="3">
                  <c:v>54.6</c:v>
                </c:pt>
              </c:numCache>
            </c:numRef>
          </c:val>
          <c:smooth val="0"/>
        </c:ser>
        <c:dLbls>
          <c:showLegendKey val="0"/>
          <c:showVal val="0"/>
          <c:showCatName val="0"/>
          <c:showSerName val="0"/>
          <c:showPercent val="0"/>
          <c:showBubbleSize val="0"/>
        </c:dLbls>
        <c:marker val="1"/>
        <c:smooth val="0"/>
        <c:axId val="346170496"/>
        <c:axId val="346172032"/>
      </c:lineChart>
      <c:catAx>
        <c:axId val="34617049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6172032"/>
        <c:crosses val="autoZero"/>
        <c:auto val="1"/>
        <c:lblAlgn val="ctr"/>
        <c:lblOffset val="100"/>
        <c:noMultiLvlLbl val="0"/>
      </c:catAx>
      <c:valAx>
        <c:axId val="346172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617049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13</c:v>
                </c:pt>
                <c:pt idx="2">
                  <c:v>13.7</c:v>
                </c:pt>
                <c:pt idx="3">
                  <c:v>11.8</c:v>
                </c:pt>
                <c:pt idx="5">
                  <c:v>12.1</c:v>
                </c:pt>
                <c:pt idx="6">
                  <c:v>13.2</c:v>
                </c:pt>
                <c:pt idx="7">
                  <c:v>8.6</c:v>
                </c:pt>
                <c:pt idx="8">
                  <c:v>15.8</c:v>
                </c:pt>
                <c:pt idx="10">
                  <c:v>12.1</c:v>
                </c:pt>
                <c:pt idx="13">
                  <c:v>13.9</c:v>
                </c:pt>
              </c:numCache>
            </c:numRef>
          </c:val>
        </c:ser>
        <c:dLbls>
          <c:showLegendKey val="0"/>
          <c:showVal val="0"/>
          <c:showCatName val="0"/>
          <c:showSerName val="0"/>
          <c:showPercent val="0"/>
          <c:showBubbleSize val="0"/>
        </c:dLbls>
        <c:gapWidth val="34"/>
        <c:overlap val="100"/>
        <c:axId val="310076160"/>
        <c:axId val="310077696"/>
      </c:barChart>
      <c:catAx>
        <c:axId val="3100761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10077696"/>
        <c:crosses val="autoZero"/>
        <c:auto val="1"/>
        <c:lblAlgn val="ctr"/>
        <c:lblOffset val="100"/>
        <c:noMultiLvlLbl val="0"/>
      </c:catAx>
      <c:valAx>
        <c:axId val="3100776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100761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28.6</c:v>
                </c:pt>
                <c:pt idx="2">
                  <c:v>30.8</c:v>
                </c:pt>
                <c:pt idx="3">
                  <c:v>26.7</c:v>
                </c:pt>
                <c:pt idx="7">
                  <c:v>28.4</c:v>
                </c:pt>
                <c:pt idx="8">
                  <c:v>29.2</c:v>
                </c:pt>
                <c:pt idx="10">
                  <c:v>22.7</c:v>
                </c:pt>
                <c:pt idx="13">
                  <c:v>31.8</c:v>
                </c:pt>
              </c:numCache>
            </c:numRef>
          </c:val>
        </c:ser>
        <c:dLbls>
          <c:showLegendKey val="0"/>
          <c:showVal val="0"/>
          <c:showCatName val="0"/>
          <c:showSerName val="0"/>
          <c:showPercent val="0"/>
          <c:showBubbleSize val="0"/>
        </c:dLbls>
        <c:gapWidth val="34"/>
        <c:overlap val="100"/>
        <c:axId val="279583360"/>
        <c:axId val="279585152"/>
      </c:barChart>
      <c:catAx>
        <c:axId val="2795833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79585152"/>
        <c:crosses val="autoZero"/>
        <c:auto val="1"/>
        <c:lblAlgn val="ctr"/>
        <c:lblOffset val="100"/>
        <c:noMultiLvlLbl val="0"/>
      </c:catAx>
      <c:valAx>
        <c:axId val="279585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795833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27.7</c:v>
                </c:pt>
                <c:pt idx="1">
                  <c:v>30.3</c:v>
                </c:pt>
                <c:pt idx="2">
                  <c:v>29.3</c:v>
                </c:pt>
                <c:pt idx="3">
                  <c:v>28.6</c:v>
                </c:pt>
              </c:numCache>
            </c:numRef>
          </c:val>
          <c:smooth val="0"/>
        </c:ser>
        <c:dLbls>
          <c:showLegendKey val="0"/>
          <c:showVal val="0"/>
          <c:showCatName val="0"/>
          <c:showSerName val="0"/>
          <c:showPercent val="0"/>
          <c:showBubbleSize val="0"/>
        </c:dLbls>
        <c:marker val="1"/>
        <c:smooth val="0"/>
        <c:axId val="279645568"/>
        <c:axId val="279659648"/>
      </c:lineChart>
      <c:catAx>
        <c:axId val="27964556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659648"/>
        <c:crosses val="autoZero"/>
        <c:auto val="1"/>
        <c:lblAlgn val="ctr"/>
        <c:lblOffset val="100"/>
        <c:noMultiLvlLbl val="0"/>
      </c:catAx>
      <c:valAx>
        <c:axId val="2796596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64556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39.4</c:v>
                </c:pt>
                <c:pt idx="2">
                  <c:v>48.4</c:v>
                </c:pt>
                <c:pt idx="3">
                  <c:v>32</c:v>
                </c:pt>
                <c:pt idx="7">
                  <c:v>37.6</c:v>
                </c:pt>
                <c:pt idx="8">
                  <c:v>36.5</c:v>
                </c:pt>
                <c:pt idx="10">
                  <c:v>36.4</c:v>
                </c:pt>
                <c:pt idx="13">
                  <c:v>41</c:v>
                </c:pt>
              </c:numCache>
            </c:numRef>
          </c:val>
        </c:ser>
        <c:dLbls>
          <c:showLegendKey val="0"/>
          <c:showVal val="0"/>
          <c:showCatName val="0"/>
          <c:showSerName val="0"/>
          <c:showPercent val="0"/>
          <c:showBubbleSize val="0"/>
        </c:dLbls>
        <c:gapWidth val="34"/>
        <c:overlap val="100"/>
        <c:axId val="279745664"/>
        <c:axId val="279747200"/>
      </c:barChart>
      <c:catAx>
        <c:axId val="27974566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79747200"/>
        <c:crosses val="autoZero"/>
        <c:auto val="1"/>
        <c:lblAlgn val="ctr"/>
        <c:lblOffset val="100"/>
        <c:noMultiLvlLbl val="0"/>
      </c:catAx>
      <c:valAx>
        <c:axId val="2797472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797456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46</c:v>
                </c:pt>
                <c:pt idx="1">
                  <c:v>46.9</c:v>
                </c:pt>
                <c:pt idx="2">
                  <c:v>38.9</c:v>
                </c:pt>
                <c:pt idx="3">
                  <c:v>39.4</c:v>
                </c:pt>
              </c:numCache>
            </c:numRef>
          </c:val>
          <c:smooth val="0"/>
        </c:ser>
        <c:dLbls>
          <c:showLegendKey val="0"/>
          <c:showVal val="0"/>
          <c:showCatName val="0"/>
          <c:showSerName val="0"/>
          <c:showPercent val="0"/>
          <c:showBubbleSize val="0"/>
        </c:dLbls>
        <c:marker val="1"/>
        <c:smooth val="0"/>
        <c:axId val="279381888"/>
        <c:axId val="279383424"/>
      </c:lineChart>
      <c:catAx>
        <c:axId val="2793818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383424"/>
        <c:crosses val="autoZero"/>
        <c:auto val="1"/>
        <c:lblAlgn val="ctr"/>
        <c:lblOffset val="100"/>
        <c:noMultiLvlLbl val="0"/>
      </c:catAx>
      <c:valAx>
        <c:axId val="2793834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3818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10.7</c:v>
                </c:pt>
                <c:pt idx="2">
                  <c:v>12.5</c:v>
                </c:pt>
                <c:pt idx="3">
                  <c:v>9</c:v>
                </c:pt>
                <c:pt idx="7">
                  <c:v>9.1999999999999993</c:v>
                </c:pt>
                <c:pt idx="8">
                  <c:v>13.5</c:v>
                </c:pt>
                <c:pt idx="10">
                  <c:v>8.6999999999999993</c:v>
                </c:pt>
                <c:pt idx="13">
                  <c:v>13.6</c:v>
                </c:pt>
              </c:numCache>
            </c:numRef>
          </c:val>
        </c:ser>
        <c:dLbls>
          <c:showLegendKey val="0"/>
          <c:showVal val="0"/>
          <c:showCatName val="0"/>
          <c:showSerName val="0"/>
          <c:showPercent val="0"/>
          <c:showBubbleSize val="0"/>
        </c:dLbls>
        <c:gapWidth val="34"/>
        <c:overlap val="100"/>
        <c:axId val="279436672"/>
        <c:axId val="279446656"/>
      </c:barChart>
      <c:catAx>
        <c:axId val="27943667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79446656"/>
        <c:crosses val="autoZero"/>
        <c:auto val="1"/>
        <c:lblAlgn val="ctr"/>
        <c:lblOffset val="100"/>
        <c:noMultiLvlLbl val="0"/>
      </c:catAx>
      <c:valAx>
        <c:axId val="2794466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794366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19.399999999999999</c:v>
                </c:pt>
                <c:pt idx="1">
                  <c:v>15.4</c:v>
                </c:pt>
                <c:pt idx="2">
                  <c:v>15.2</c:v>
                </c:pt>
                <c:pt idx="3">
                  <c:v>10.7</c:v>
                </c:pt>
              </c:numCache>
            </c:numRef>
          </c:val>
          <c:smooth val="0"/>
        </c:ser>
        <c:dLbls>
          <c:showLegendKey val="0"/>
          <c:showVal val="0"/>
          <c:showCatName val="0"/>
          <c:showSerName val="0"/>
          <c:showPercent val="0"/>
          <c:showBubbleSize val="0"/>
        </c:dLbls>
        <c:marker val="1"/>
        <c:smooth val="0"/>
        <c:axId val="279523712"/>
        <c:axId val="279525248"/>
      </c:lineChart>
      <c:catAx>
        <c:axId val="27952371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525248"/>
        <c:crosses val="autoZero"/>
        <c:auto val="1"/>
        <c:lblAlgn val="ctr"/>
        <c:lblOffset val="100"/>
        <c:noMultiLvlLbl val="0"/>
      </c:catAx>
      <c:valAx>
        <c:axId val="2795252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52371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16.7</c:v>
                </c:pt>
                <c:pt idx="2">
                  <c:v>7.9</c:v>
                </c:pt>
                <c:pt idx="3">
                  <c:v>23.9</c:v>
                </c:pt>
                <c:pt idx="7">
                  <c:v>15.5</c:v>
                </c:pt>
                <c:pt idx="8">
                  <c:v>15.2</c:v>
                </c:pt>
                <c:pt idx="10">
                  <c:v>15.2</c:v>
                </c:pt>
                <c:pt idx="13">
                  <c:v>18.899999999999999</c:v>
                </c:pt>
              </c:numCache>
            </c:numRef>
          </c:val>
        </c:ser>
        <c:dLbls>
          <c:showLegendKey val="0"/>
          <c:showVal val="0"/>
          <c:showCatName val="0"/>
          <c:showSerName val="0"/>
          <c:showPercent val="0"/>
          <c:showBubbleSize val="0"/>
        </c:dLbls>
        <c:gapWidth val="34"/>
        <c:overlap val="100"/>
        <c:axId val="279877504"/>
        <c:axId val="279879040"/>
      </c:barChart>
      <c:catAx>
        <c:axId val="27987750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79879040"/>
        <c:crosses val="autoZero"/>
        <c:auto val="1"/>
        <c:lblAlgn val="ctr"/>
        <c:lblOffset val="100"/>
        <c:noMultiLvlLbl val="0"/>
      </c:catAx>
      <c:valAx>
        <c:axId val="2798790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798775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10.3</c:v>
                </c:pt>
                <c:pt idx="1">
                  <c:v>16.7</c:v>
                </c:pt>
              </c:numCache>
            </c:numRef>
          </c:val>
          <c:smooth val="0"/>
        </c:ser>
        <c:dLbls>
          <c:showLegendKey val="0"/>
          <c:showVal val="0"/>
          <c:showCatName val="0"/>
          <c:showSerName val="0"/>
          <c:showPercent val="0"/>
          <c:showBubbleSize val="0"/>
        </c:dLbls>
        <c:marker val="1"/>
        <c:smooth val="0"/>
        <c:axId val="329456640"/>
        <c:axId val="329462528"/>
      </c:lineChart>
      <c:catAx>
        <c:axId val="32945664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29462528"/>
        <c:crosses val="autoZero"/>
        <c:auto val="1"/>
        <c:lblAlgn val="ctr"/>
        <c:lblOffset val="100"/>
        <c:noMultiLvlLbl val="0"/>
      </c:catAx>
      <c:valAx>
        <c:axId val="3294625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2945664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13.5</c:v>
                </c:pt>
                <c:pt idx="2">
                  <c:v>10.5</c:v>
                </c:pt>
                <c:pt idx="3">
                  <c:v>16</c:v>
                </c:pt>
                <c:pt idx="7">
                  <c:v>13.2</c:v>
                </c:pt>
                <c:pt idx="8">
                  <c:v>14.2</c:v>
                </c:pt>
                <c:pt idx="10">
                  <c:v>10</c:v>
                </c:pt>
                <c:pt idx="13">
                  <c:v>18</c:v>
                </c:pt>
              </c:numCache>
            </c:numRef>
          </c:val>
        </c:ser>
        <c:dLbls>
          <c:showLegendKey val="0"/>
          <c:showVal val="0"/>
          <c:showCatName val="0"/>
          <c:showSerName val="0"/>
          <c:showPercent val="0"/>
          <c:showBubbleSize val="0"/>
        </c:dLbls>
        <c:gapWidth val="34"/>
        <c:overlap val="100"/>
        <c:axId val="338625280"/>
        <c:axId val="338626816"/>
      </c:barChart>
      <c:catAx>
        <c:axId val="33862528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8626816"/>
        <c:crosses val="autoZero"/>
        <c:auto val="1"/>
        <c:lblAlgn val="ctr"/>
        <c:lblOffset val="100"/>
        <c:noMultiLvlLbl val="0"/>
      </c:catAx>
      <c:valAx>
        <c:axId val="3386268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386252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11.4</c:v>
                </c:pt>
                <c:pt idx="1">
                  <c:v>13.5</c:v>
                </c:pt>
              </c:numCache>
            </c:numRef>
          </c:val>
          <c:smooth val="0"/>
        </c:ser>
        <c:dLbls>
          <c:showLegendKey val="0"/>
          <c:showVal val="0"/>
          <c:showCatName val="0"/>
          <c:showSerName val="0"/>
          <c:showPercent val="0"/>
          <c:showBubbleSize val="0"/>
        </c:dLbls>
        <c:marker val="1"/>
        <c:smooth val="0"/>
        <c:axId val="338683776"/>
        <c:axId val="338685312"/>
      </c:lineChart>
      <c:catAx>
        <c:axId val="33868377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38685312"/>
        <c:crosses val="autoZero"/>
        <c:auto val="1"/>
        <c:lblAlgn val="ctr"/>
        <c:lblOffset val="100"/>
        <c:noMultiLvlLbl val="0"/>
      </c:catAx>
      <c:valAx>
        <c:axId val="3386853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3868377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10.6</c:v>
                </c:pt>
                <c:pt idx="1">
                  <c:v>9.4</c:v>
                </c:pt>
                <c:pt idx="2">
                  <c:v>9.1999999999999993</c:v>
                </c:pt>
                <c:pt idx="3">
                  <c:v>13</c:v>
                </c:pt>
              </c:numCache>
            </c:numRef>
          </c:val>
          <c:smooth val="0"/>
        </c:ser>
        <c:dLbls>
          <c:showLegendKey val="0"/>
          <c:showVal val="0"/>
          <c:showCatName val="0"/>
          <c:showSerName val="0"/>
          <c:showPercent val="0"/>
          <c:showBubbleSize val="0"/>
        </c:dLbls>
        <c:marker val="1"/>
        <c:smooth val="0"/>
        <c:axId val="309995392"/>
        <c:axId val="309996928"/>
      </c:lineChart>
      <c:catAx>
        <c:axId val="30999539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09996928"/>
        <c:crosses val="autoZero"/>
        <c:auto val="1"/>
        <c:lblAlgn val="ctr"/>
        <c:lblOffset val="100"/>
        <c:noMultiLvlLbl val="0"/>
      </c:catAx>
      <c:valAx>
        <c:axId val="3099969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0999539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41</c:v>
                </c:pt>
                <c:pt idx="2">
                  <c:v>30.9</c:v>
                </c:pt>
                <c:pt idx="3">
                  <c:v>48.9</c:v>
                </c:pt>
                <c:pt idx="7">
                  <c:v>37.9</c:v>
                </c:pt>
                <c:pt idx="8">
                  <c:v>42.9</c:v>
                </c:pt>
                <c:pt idx="10">
                  <c:v>34</c:v>
                </c:pt>
                <c:pt idx="13">
                  <c:v>50.5</c:v>
                </c:pt>
              </c:numCache>
            </c:numRef>
          </c:val>
        </c:ser>
        <c:dLbls>
          <c:showLegendKey val="0"/>
          <c:showVal val="0"/>
          <c:showCatName val="0"/>
          <c:showSerName val="0"/>
          <c:showPercent val="0"/>
          <c:showBubbleSize val="0"/>
        </c:dLbls>
        <c:gapWidth val="31"/>
        <c:overlap val="100"/>
        <c:axId val="338398592"/>
        <c:axId val="338408576"/>
      </c:barChart>
      <c:catAx>
        <c:axId val="33839859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8408576"/>
        <c:crosses val="autoZero"/>
        <c:auto val="1"/>
        <c:lblAlgn val="ctr"/>
        <c:lblOffset val="100"/>
        <c:noMultiLvlLbl val="0"/>
      </c:catAx>
      <c:valAx>
        <c:axId val="3384085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383985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37</c:v>
                </c:pt>
                <c:pt idx="1">
                  <c:v>41</c:v>
                </c:pt>
              </c:numCache>
            </c:numRef>
          </c:val>
          <c:smooth val="0"/>
        </c:ser>
        <c:dLbls>
          <c:showLegendKey val="0"/>
          <c:showVal val="0"/>
          <c:showCatName val="0"/>
          <c:showSerName val="0"/>
          <c:showPercent val="0"/>
          <c:showBubbleSize val="0"/>
        </c:dLbls>
        <c:marker val="1"/>
        <c:smooth val="0"/>
        <c:axId val="338465536"/>
        <c:axId val="338467072"/>
      </c:lineChart>
      <c:catAx>
        <c:axId val="33846553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38467072"/>
        <c:crosses val="autoZero"/>
        <c:auto val="1"/>
        <c:lblAlgn val="ctr"/>
        <c:lblOffset val="100"/>
        <c:noMultiLvlLbl val="0"/>
      </c:catAx>
      <c:valAx>
        <c:axId val="3384670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3846553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8.6</c:v>
                </c:pt>
                <c:pt idx="2">
                  <c:v>4.2</c:v>
                </c:pt>
                <c:pt idx="3">
                  <c:v>12.3</c:v>
                </c:pt>
                <c:pt idx="7">
                  <c:v>8.3000000000000007</c:v>
                </c:pt>
                <c:pt idx="8">
                  <c:v>8.1999999999999993</c:v>
                </c:pt>
                <c:pt idx="10">
                  <c:v>5.3</c:v>
                </c:pt>
                <c:pt idx="13">
                  <c:v>11.8</c:v>
                </c:pt>
              </c:numCache>
            </c:numRef>
          </c:val>
        </c:ser>
        <c:dLbls>
          <c:showLegendKey val="0"/>
          <c:showVal val="0"/>
          <c:showCatName val="0"/>
          <c:showSerName val="0"/>
          <c:showPercent val="0"/>
          <c:showBubbleSize val="0"/>
        </c:dLbls>
        <c:gapWidth val="31"/>
        <c:overlap val="100"/>
        <c:axId val="338561280"/>
        <c:axId val="338579456"/>
      </c:barChart>
      <c:catAx>
        <c:axId val="33856128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8579456"/>
        <c:crosses val="autoZero"/>
        <c:auto val="1"/>
        <c:lblAlgn val="ctr"/>
        <c:lblOffset val="100"/>
        <c:noMultiLvlLbl val="0"/>
      </c:catAx>
      <c:valAx>
        <c:axId val="3385794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385612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9.8000000000000007</c:v>
                </c:pt>
                <c:pt idx="1">
                  <c:v>8.1999999999999993</c:v>
                </c:pt>
                <c:pt idx="2">
                  <c:v>8.6</c:v>
                </c:pt>
              </c:numCache>
            </c:numRef>
          </c:val>
          <c:smooth val="0"/>
        </c:ser>
        <c:dLbls>
          <c:showLegendKey val="0"/>
          <c:showVal val="0"/>
          <c:showCatName val="0"/>
          <c:showSerName val="0"/>
          <c:showPercent val="0"/>
          <c:showBubbleSize val="0"/>
        </c:dLbls>
        <c:marker val="1"/>
        <c:smooth val="0"/>
        <c:axId val="338611200"/>
        <c:axId val="339018496"/>
      </c:lineChart>
      <c:catAx>
        <c:axId val="33861120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39018496"/>
        <c:crosses val="autoZero"/>
        <c:auto val="1"/>
        <c:lblAlgn val="ctr"/>
        <c:lblOffset val="100"/>
        <c:noMultiLvlLbl val="0"/>
      </c:catAx>
      <c:valAx>
        <c:axId val="3390184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3861120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17.100000000000001</c:v>
                </c:pt>
                <c:pt idx="2">
                  <c:v>10.199999999999999</c:v>
                </c:pt>
                <c:pt idx="3">
                  <c:v>22.7</c:v>
                </c:pt>
                <c:pt idx="7">
                  <c:v>16.7</c:v>
                </c:pt>
                <c:pt idx="8">
                  <c:v>18</c:v>
                </c:pt>
                <c:pt idx="10">
                  <c:v>23.8</c:v>
                </c:pt>
                <c:pt idx="13">
                  <c:v>9.5</c:v>
                </c:pt>
              </c:numCache>
            </c:numRef>
          </c:val>
        </c:ser>
        <c:dLbls>
          <c:showLegendKey val="0"/>
          <c:showVal val="0"/>
          <c:showCatName val="0"/>
          <c:showSerName val="0"/>
          <c:showPercent val="0"/>
          <c:showBubbleSize val="0"/>
        </c:dLbls>
        <c:gapWidth val="34"/>
        <c:overlap val="100"/>
        <c:axId val="339190528"/>
        <c:axId val="339192064"/>
      </c:barChart>
      <c:catAx>
        <c:axId val="33919052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9192064"/>
        <c:crosses val="autoZero"/>
        <c:auto val="1"/>
        <c:lblAlgn val="ctr"/>
        <c:lblOffset val="100"/>
        <c:noMultiLvlLbl val="0"/>
      </c:catAx>
      <c:valAx>
        <c:axId val="3391920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391905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17.7</c:v>
                </c:pt>
                <c:pt idx="1">
                  <c:v>17.7</c:v>
                </c:pt>
                <c:pt idx="2">
                  <c:v>20.9</c:v>
                </c:pt>
                <c:pt idx="3">
                  <c:v>17.100000000000001</c:v>
                </c:pt>
              </c:numCache>
            </c:numRef>
          </c:val>
          <c:smooth val="0"/>
        </c:ser>
        <c:dLbls>
          <c:showLegendKey val="0"/>
          <c:showVal val="0"/>
          <c:showCatName val="0"/>
          <c:showSerName val="0"/>
          <c:showPercent val="0"/>
          <c:showBubbleSize val="0"/>
        </c:dLbls>
        <c:marker val="1"/>
        <c:smooth val="0"/>
        <c:axId val="339113472"/>
        <c:axId val="339115008"/>
      </c:lineChart>
      <c:catAx>
        <c:axId val="33911347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39115008"/>
        <c:crosses val="autoZero"/>
        <c:auto val="1"/>
        <c:lblAlgn val="ctr"/>
        <c:lblOffset val="100"/>
        <c:noMultiLvlLbl val="0"/>
      </c:catAx>
      <c:valAx>
        <c:axId val="3391150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3911347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22.7</c:v>
                </c:pt>
                <c:pt idx="2">
                  <c:v>24.9</c:v>
                </c:pt>
                <c:pt idx="3">
                  <c:v>20.2</c:v>
                </c:pt>
                <c:pt idx="5">
                  <c:v>15.3</c:v>
                </c:pt>
                <c:pt idx="6">
                  <c:v>20.6</c:v>
                </c:pt>
                <c:pt idx="7">
                  <c:v>23.4</c:v>
                </c:pt>
                <c:pt idx="8">
                  <c:v>24.1</c:v>
                </c:pt>
                <c:pt idx="10">
                  <c:v>20.5</c:v>
                </c:pt>
                <c:pt idx="13">
                  <c:v>21.3</c:v>
                </c:pt>
              </c:numCache>
            </c:numRef>
          </c:val>
        </c:ser>
        <c:dLbls>
          <c:showLegendKey val="0"/>
          <c:showVal val="0"/>
          <c:showCatName val="0"/>
          <c:showSerName val="0"/>
          <c:showPercent val="0"/>
          <c:showBubbleSize val="0"/>
        </c:dLbls>
        <c:gapWidth val="34"/>
        <c:overlap val="100"/>
        <c:axId val="339254272"/>
        <c:axId val="339256064"/>
      </c:barChart>
      <c:catAx>
        <c:axId val="33925427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9256064"/>
        <c:crosses val="autoZero"/>
        <c:auto val="1"/>
        <c:lblAlgn val="ctr"/>
        <c:lblOffset val="100"/>
        <c:noMultiLvlLbl val="0"/>
      </c:catAx>
      <c:valAx>
        <c:axId val="3392560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392542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19</c:v>
                </c:pt>
                <c:pt idx="1">
                  <c:v>18.100000000000001</c:v>
                </c:pt>
                <c:pt idx="2">
                  <c:v>22.3</c:v>
                </c:pt>
                <c:pt idx="3">
                  <c:v>22.7</c:v>
                </c:pt>
              </c:numCache>
            </c:numRef>
          </c:val>
          <c:smooth val="0"/>
        </c:ser>
        <c:dLbls>
          <c:showLegendKey val="0"/>
          <c:showVal val="0"/>
          <c:showCatName val="0"/>
          <c:showSerName val="0"/>
          <c:showPercent val="0"/>
          <c:showBubbleSize val="0"/>
        </c:dLbls>
        <c:marker val="1"/>
        <c:smooth val="0"/>
        <c:axId val="339341312"/>
        <c:axId val="339342848"/>
      </c:lineChart>
      <c:catAx>
        <c:axId val="33934131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39342848"/>
        <c:crosses val="autoZero"/>
        <c:auto val="1"/>
        <c:lblAlgn val="ctr"/>
        <c:lblOffset val="100"/>
        <c:noMultiLvlLbl val="0"/>
      </c:catAx>
      <c:valAx>
        <c:axId val="3393428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3934131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19.8</c:v>
                </c:pt>
                <c:pt idx="2">
                  <c:v>14.8</c:v>
                </c:pt>
                <c:pt idx="3">
                  <c:v>25.4</c:v>
                </c:pt>
                <c:pt idx="5">
                  <c:v>20.100000000000001</c:v>
                </c:pt>
                <c:pt idx="6">
                  <c:v>23.8</c:v>
                </c:pt>
                <c:pt idx="7">
                  <c:v>18.8</c:v>
                </c:pt>
                <c:pt idx="8">
                  <c:v>19.2</c:v>
                </c:pt>
                <c:pt idx="10">
                  <c:v>22.9</c:v>
                </c:pt>
                <c:pt idx="13">
                  <c:v>17.100000000000001</c:v>
                </c:pt>
              </c:numCache>
            </c:numRef>
          </c:val>
        </c:ser>
        <c:dLbls>
          <c:showLegendKey val="0"/>
          <c:showVal val="0"/>
          <c:showCatName val="0"/>
          <c:showSerName val="0"/>
          <c:showPercent val="0"/>
          <c:showBubbleSize val="0"/>
        </c:dLbls>
        <c:gapWidth val="34"/>
        <c:overlap val="100"/>
        <c:axId val="339420672"/>
        <c:axId val="339422208"/>
      </c:barChart>
      <c:catAx>
        <c:axId val="33942067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9422208"/>
        <c:crosses val="autoZero"/>
        <c:auto val="1"/>
        <c:lblAlgn val="ctr"/>
        <c:lblOffset val="100"/>
        <c:noMultiLvlLbl val="0"/>
      </c:catAx>
      <c:valAx>
        <c:axId val="3394222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394206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18.3</c:v>
                </c:pt>
                <c:pt idx="1">
                  <c:v>15.8</c:v>
                </c:pt>
                <c:pt idx="2">
                  <c:v>15.7</c:v>
                </c:pt>
                <c:pt idx="3">
                  <c:v>19.8</c:v>
                </c:pt>
              </c:numCache>
            </c:numRef>
          </c:val>
          <c:smooth val="0"/>
        </c:ser>
        <c:dLbls>
          <c:showLegendKey val="0"/>
          <c:showVal val="0"/>
          <c:showCatName val="0"/>
          <c:showSerName val="0"/>
          <c:showPercent val="0"/>
          <c:showBubbleSize val="0"/>
        </c:dLbls>
        <c:marker val="1"/>
        <c:smooth val="0"/>
        <c:axId val="338860288"/>
        <c:axId val="338862080"/>
      </c:lineChart>
      <c:catAx>
        <c:axId val="338860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38862080"/>
        <c:crosses val="autoZero"/>
        <c:auto val="1"/>
        <c:lblAlgn val="ctr"/>
        <c:lblOffset val="100"/>
        <c:noMultiLvlLbl val="0"/>
      </c:catAx>
      <c:valAx>
        <c:axId val="33886208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38860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8.3000000000000007</c:v>
                </c:pt>
                <c:pt idx="2">
                  <c:v>6.7</c:v>
                </c:pt>
                <c:pt idx="3">
                  <c:v>9.1999999999999993</c:v>
                </c:pt>
                <c:pt idx="5">
                  <c:v>10.1</c:v>
                </c:pt>
                <c:pt idx="6">
                  <c:v>7.4</c:v>
                </c:pt>
                <c:pt idx="7">
                  <c:v>6</c:v>
                </c:pt>
                <c:pt idx="8">
                  <c:v>9.3000000000000007</c:v>
                </c:pt>
                <c:pt idx="10">
                  <c:v>7.1</c:v>
                </c:pt>
                <c:pt idx="13">
                  <c:v>8.3000000000000007</c:v>
                </c:pt>
              </c:numCache>
            </c:numRef>
          </c:val>
        </c:ser>
        <c:dLbls>
          <c:showLegendKey val="0"/>
          <c:showVal val="0"/>
          <c:showCatName val="0"/>
          <c:showSerName val="0"/>
          <c:showPercent val="0"/>
          <c:showBubbleSize val="0"/>
        </c:dLbls>
        <c:gapWidth val="34"/>
        <c:overlap val="100"/>
        <c:axId val="309652864"/>
        <c:axId val="309654656"/>
      </c:barChart>
      <c:catAx>
        <c:axId val="30965286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09654656"/>
        <c:crosses val="autoZero"/>
        <c:auto val="1"/>
        <c:lblAlgn val="ctr"/>
        <c:lblOffset val="100"/>
        <c:noMultiLvlLbl val="0"/>
      </c:catAx>
      <c:valAx>
        <c:axId val="3096546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096528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38.4</c:v>
                </c:pt>
                <c:pt idx="2">
                  <c:v>31.1</c:v>
                </c:pt>
                <c:pt idx="3">
                  <c:v>46.9</c:v>
                </c:pt>
                <c:pt idx="5">
                  <c:v>32.5</c:v>
                </c:pt>
                <c:pt idx="6">
                  <c:v>35.5</c:v>
                </c:pt>
                <c:pt idx="7">
                  <c:v>40.299999999999997</c:v>
                </c:pt>
                <c:pt idx="8">
                  <c:v>39.700000000000003</c:v>
                </c:pt>
                <c:pt idx="10">
                  <c:v>37.700000000000003</c:v>
                </c:pt>
                <c:pt idx="13">
                  <c:v>36.6</c:v>
                </c:pt>
              </c:numCache>
            </c:numRef>
          </c:val>
        </c:ser>
        <c:dLbls>
          <c:showLegendKey val="0"/>
          <c:showVal val="0"/>
          <c:showCatName val="0"/>
          <c:showSerName val="0"/>
          <c:showPercent val="0"/>
          <c:showBubbleSize val="0"/>
        </c:dLbls>
        <c:gapWidth val="34"/>
        <c:overlap val="100"/>
        <c:axId val="338927616"/>
        <c:axId val="338929152"/>
      </c:barChart>
      <c:catAx>
        <c:axId val="33892761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8929152"/>
        <c:crosses val="autoZero"/>
        <c:auto val="1"/>
        <c:lblAlgn val="ctr"/>
        <c:lblOffset val="100"/>
        <c:noMultiLvlLbl val="0"/>
      </c:catAx>
      <c:valAx>
        <c:axId val="338929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389276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38.200000000000003</c:v>
                </c:pt>
                <c:pt idx="1">
                  <c:v>35.9</c:v>
                </c:pt>
                <c:pt idx="2">
                  <c:v>39.200000000000003</c:v>
                </c:pt>
                <c:pt idx="3">
                  <c:v>38.4</c:v>
                </c:pt>
              </c:numCache>
            </c:numRef>
          </c:val>
          <c:smooth val="0"/>
        </c:ser>
        <c:dLbls>
          <c:showLegendKey val="0"/>
          <c:showVal val="0"/>
          <c:showCatName val="0"/>
          <c:showSerName val="0"/>
          <c:showPercent val="0"/>
          <c:showBubbleSize val="0"/>
        </c:dLbls>
        <c:marker val="1"/>
        <c:smooth val="0"/>
        <c:axId val="339809024"/>
        <c:axId val="339810560"/>
      </c:lineChart>
      <c:catAx>
        <c:axId val="33980902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39810560"/>
        <c:crosses val="autoZero"/>
        <c:auto val="1"/>
        <c:lblAlgn val="ctr"/>
        <c:lblOffset val="100"/>
        <c:noMultiLvlLbl val="0"/>
      </c:catAx>
      <c:valAx>
        <c:axId val="33981056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3980902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24.7</c:v>
                </c:pt>
                <c:pt idx="2">
                  <c:v>25.3</c:v>
                </c:pt>
                <c:pt idx="3">
                  <c:v>23.9</c:v>
                </c:pt>
                <c:pt idx="5">
                  <c:v>21.1</c:v>
                </c:pt>
                <c:pt idx="6">
                  <c:v>22.9</c:v>
                </c:pt>
                <c:pt idx="7">
                  <c:v>29</c:v>
                </c:pt>
                <c:pt idx="8">
                  <c:v>22.8</c:v>
                </c:pt>
                <c:pt idx="10">
                  <c:v>27.1</c:v>
                </c:pt>
                <c:pt idx="13">
                  <c:v>22.6</c:v>
                </c:pt>
              </c:numCache>
            </c:numRef>
          </c:val>
        </c:ser>
        <c:dLbls>
          <c:showLegendKey val="0"/>
          <c:showVal val="0"/>
          <c:showCatName val="0"/>
          <c:showSerName val="0"/>
          <c:showPercent val="0"/>
          <c:showBubbleSize val="0"/>
        </c:dLbls>
        <c:gapWidth val="34"/>
        <c:overlap val="100"/>
        <c:axId val="339880192"/>
        <c:axId val="339886080"/>
      </c:barChart>
      <c:catAx>
        <c:axId val="33988019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9886080"/>
        <c:crosses val="autoZero"/>
        <c:auto val="1"/>
        <c:lblAlgn val="ctr"/>
        <c:lblOffset val="100"/>
        <c:noMultiLvlLbl val="0"/>
      </c:catAx>
      <c:valAx>
        <c:axId val="33988608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398801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21.1</c:v>
                </c:pt>
                <c:pt idx="1">
                  <c:v>22.1</c:v>
                </c:pt>
                <c:pt idx="2">
                  <c:v>26.4</c:v>
                </c:pt>
                <c:pt idx="3">
                  <c:v>24.7</c:v>
                </c:pt>
              </c:numCache>
            </c:numRef>
          </c:val>
          <c:smooth val="0"/>
        </c:ser>
        <c:dLbls>
          <c:showLegendKey val="0"/>
          <c:showVal val="0"/>
          <c:showCatName val="0"/>
          <c:showSerName val="0"/>
          <c:showPercent val="0"/>
          <c:showBubbleSize val="0"/>
        </c:dLbls>
        <c:marker val="1"/>
        <c:smooth val="0"/>
        <c:axId val="340028416"/>
        <c:axId val="340034304"/>
      </c:lineChart>
      <c:catAx>
        <c:axId val="34002841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0034304"/>
        <c:crosses val="autoZero"/>
        <c:auto val="1"/>
        <c:lblAlgn val="ctr"/>
        <c:lblOffset val="100"/>
        <c:noMultiLvlLbl val="0"/>
      </c:catAx>
      <c:valAx>
        <c:axId val="3400343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002841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14.2</c:v>
                </c:pt>
                <c:pt idx="2">
                  <c:v>17.399999999999999</c:v>
                </c:pt>
                <c:pt idx="3">
                  <c:v>10.7</c:v>
                </c:pt>
                <c:pt idx="5">
                  <c:v>9.8000000000000007</c:v>
                </c:pt>
                <c:pt idx="6">
                  <c:v>12.4</c:v>
                </c:pt>
                <c:pt idx="7">
                  <c:v>13.2</c:v>
                </c:pt>
                <c:pt idx="8">
                  <c:v>16.3</c:v>
                </c:pt>
                <c:pt idx="10">
                  <c:v>11.8</c:v>
                </c:pt>
                <c:pt idx="13">
                  <c:v>17.5</c:v>
                </c:pt>
              </c:numCache>
            </c:numRef>
          </c:val>
        </c:ser>
        <c:dLbls>
          <c:showLegendKey val="0"/>
          <c:showVal val="0"/>
          <c:showCatName val="0"/>
          <c:showSerName val="0"/>
          <c:showPercent val="0"/>
          <c:showBubbleSize val="0"/>
        </c:dLbls>
        <c:gapWidth val="34"/>
        <c:overlap val="100"/>
        <c:axId val="339985152"/>
        <c:axId val="339986688"/>
      </c:barChart>
      <c:catAx>
        <c:axId val="33998515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9986688"/>
        <c:crosses val="autoZero"/>
        <c:auto val="1"/>
        <c:lblAlgn val="ctr"/>
        <c:lblOffset val="100"/>
        <c:noMultiLvlLbl val="0"/>
      </c:catAx>
      <c:valAx>
        <c:axId val="33998668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399851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13.3</c:v>
                </c:pt>
                <c:pt idx="1">
                  <c:v>16.100000000000001</c:v>
                </c:pt>
                <c:pt idx="2">
                  <c:v>13.8</c:v>
                </c:pt>
                <c:pt idx="3">
                  <c:v>14.2</c:v>
                </c:pt>
              </c:numCache>
            </c:numRef>
          </c:val>
          <c:smooth val="0"/>
        </c:ser>
        <c:dLbls>
          <c:showLegendKey val="0"/>
          <c:showVal val="0"/>
          <c:showCatName val="0"/>
          <c:showSerName val="0"/>
          <c:showPercent val="0"/>
          <c:showBubbleSize val="0"/>
        </c:dLbls>
        <c:marker val="1"/>
        <c:smooth val="0"/>
        <c:axId val="340104704"/>
        <c:axId val="340106240"/>
      </c:lineChart>
      <c:catAx>
        <c:axId val="34010470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0106240"/>
        <c:crosses val="autoZero"/>
        <c:auto val="1"/>
        <c:lblAlgn val="ctr"/>
        <c:lblOffset val="100"/>
        <c:noMultiLvlLbl val="0"/>
      </c:catAx>
      <c:valAx>
        <c:axId val="3401062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010470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7.5</c:v>
                </c:pt>
                <c:pt idx="2">
                  <c:v>8.5</c:v>
                </c:pt>
                <c:pt idx="3">
                  <c:v>6.5</c:v>
                </c:pt>
                <c:pt idx="5">
                  <c:v>2.8</c:v>
                </c:pt>
                <c:pt idx="6">
                  <c:v>6.6</c:v>
                </c:pt>
                <c:pt idx="7">
                  <c:v>10.199999999999999</c:v>
                </c:pt>
                <c:pt idx="8">
                  <c:v>6.5</c:v>
                </c:pt>
                <c:pt idx="10">
                  <c:v>6.4</c:v>
                </c:pt>
                <c:pt idx="13">
                  <c:v>8.3000000000000007</c:v>
                </c:pt>
              </c:numCache>
            </c:numRef>
          </c:val>
        </c:ser>
        <c:dLbls>
          <c:showLegendKey val="0"/>
          <c:showVal val="0"/>
          <c:showCatName val="0"/>
          <c:showSerName val="0"/>
          <c:showPercent val="0"/>
          <c:showBubbleSize val="0"/>
        </c:dLbls>
        <c:gapWidth val="34"/>
        <c:overlap val="100"/>
        <c:axId val="340204544"/>
        <c:axId val="340206336"/>
      </c:barChart>
      <c:catAx>
        <c:axId val="34020454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0206336"/>
        <c:crosses val="autoZero"/>
        <c:auto val="1"/>
        <c:lblAlgn val="ctr"/>
        <c:lblOffset val="100"/>
        <c:noMultiLvlLbl val="0"/>
      </c:catAx>
      <c:valAx>
        <c:axId val="3402063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02045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5.8</c:v>
                </c:pt>
                <c:pt idx="1">
                  <c:v>7</c:v>
                </c:pt>
                <c:pt idx="2">
                  <c:v>6.4</c:v>
                </c:pt>
                <c:pt idx="3">
                  <c:v>7.5</c:v>
                </c:pt>
              </c:numCache>
            </c:numRef>
          </c:val>
          <c:smooth val="0"/>
        </c:ser>
        <c:dLbls>
          <c:showLegendKey val="0"/>
          <c:showVal val="0"/>
          <c:showCatName val="0"/>
          <c:showSerName val="0"/>
          <c:showPercent val="0"/>
          <c:showBubbleSize val="0"/>
        </c:dLbls>
        <c:marker val="1"/>
        <c:smooth val="0"/>
        <c:axId val="340267008"/>
        <c:axId val="340268544"/>
      </c:lineChart>
      <c:catAx>
        <c:axId val="3402670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0268544"/>
        <c:crosses val="autoZero"/>
        <c:auto val="1"/>
        <c:lblAlgn val="ctr"/>
        <c:lblOffset val="100"/>
        <c:noMultiLvlLbl val="0"/>
      </c:catAx>
      <c:valAx>
        <c:axId val="34026854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02670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54.3</c:v>
                </c:pt>
                <c:pt idx="2">
                  <c:v>56.8</c:v>
                </c:pt>
                <c:pt idx="3">
                  <c:v>50.9</c:v>
                </c:pt>
                <c:pt idx="5">
                  <c:v>55.4</c:v>
                </c:pt>
                <c:pt idx="6">
                  <c:v>59.6</c:v>
                </c:pt>
                <c:pt idx="7">
                  <c:v>50.9</c:v>
                </c:pt>
                <c:pt idx="8">
                  <c:v>54.9</c:v>
                </c:pt>
                <c:pt idx="10">
                  <c:v>55.9</c:v>
                </c:pt>
                <c:pt idx="13">
                  <c:v>49.7</c:v>
                </c:pt>
              </c:numCache>
            </c:numRef>
          </c:val>
        </c:ser>
        <c:dLbls>
          <c:showLegendKey val="0"/>
          <c:showVal val="0"/>
          <c:showCatName val="0"/>
          <c:showSerName val="0"/>
          <c:showPercent val="0"/>
          <c:showBubbleSize val="0"/>
        </c:dLbls>
        <c:gapWidth val="34"/>
        <c:overlap val="100"/>
        <c:axId val="340436480"/>
        <c:axId val="340438016"/>
      </c:barChart>
      <c:catAx>
        <c:axId val="34043648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0438016"/>
        <c:crosses val="autoZero"/>
        <c:auto val="1"/>
        <c:lblAlgn val="ctr"/>
        <c:lblOffset val="100"/>
        <c:noMultiLvlLbl val="0"/>
      </c:catAx>
      <c:valAx>
        <c:axId val="3404380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04364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55.7</c:v>
                </c:pt>
                <c:pt idx="1">
                  <c:v>55</c:v>
                </c:pt>
                <c:pt idx="2">
                  <c:v>55.7</c:v>
                </c:pt>
                <c:pt idx="3">
                  <c:v>54.3</c:v>
                </c:pt>
              </c:numCache>
            </c:numRef>
          </c:val>
          <c:smooth val="0"/>
        </c:ser>
        <c:dLbls>
          <c:showLegendKey val="0"/>
          <c:showVal val="0"/>
          <c:showCatName val="0"/>
          <c:showSerName val="0"/>
          <c:showPercent val="0"/>
          <c:showBubbleSize val="0"/>
        </c:dLbls>
        <c:marker val="1"/>
        <c:smooth val="0"/>
        <c:axId val="340367616"/>
        <c:axId val="340377600"/>
      </c:lineChart>
      <c:catAx>
        <c:axId val="34036761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0377600"/>
        <c:crosses val="autoZero"/>
        <c:auto val="1"/>
        <c:lblAlgn val="ctr"/>
        <c:lblOffset val="100"/>
        <c:noMultiLvlLbl val="0"/>
      </c:catAx>
      <c:valAx>
        <c:axId val="3403776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036761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7.3</c:v>
                </c:pt>
                <c:pt idx="1">
                  <c:v>6.6</c:v>
                </c:pt>
                <c:pt idx="2">
                  <c:v>8.8000000000000007</c:v>
                </c:pt>
                <c:pt idx="3">
                  <c:v>8.3000000000000007</c:v>
                </c:pt>
              </c:numCache>
            </c:numRef>
          </c:val>
          <c:smooth val="0"/>
        </c:ser>
        <c:dLbls>
          <c:showLegendKey val="0"/>
          <c:showVal val="0"/>
          <c:showCatName val="0"/>
          <c:showSerName val="0"/>
          <c:showPercent val="0"/>
          <c:showBubbleSize val="0"/>
        </c:dLbls>
        <c:marker val="1"/>
        <c:smooth val="0"/>
        <c:axId val="310143616"/>
        <c:axId val="310145408"/>
      </c:lineChart>
      <c:catAx>
        <c:axId val="31014361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10145408"/>
        <c:crosses val="autoZero"/>
        <c:auto val="1"/>
        <c:lblAlgn val="ctr"/>
        <c:lblOffset val="100"/>
        <c:noMultiLvlLbl val="0"/>
      </c:catAx>
      <c:valAx>
        <c:axId val="3101454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1014361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23.9</c:v>
                </c:pt>
                <c:pt idx="2">
                  <c:v>26.2</c:v>
                </c:pt>
                <c:pt idx="3">
                  <c:v>20.5</c:v>
                </c:pt>
                <c:pt idx="5">
                  <c:v>29.1</c:v>
                </c:pt>
                <c:pt idx="6">
                  <c:v>27.2</c:v>
                </c:pt>
                <c:pt idx="7">
                  <c:v>23.7</c:v>
                </c:pt>
                <c:pt idx="8">
                  <c:v>21.8</c:v>
                </c:pt>
                <c:pt idx="10">
                  <c:v>26.3</c:v>
                </c:pt>
                <c:pt idx="13">
                  <c:v>18.8</c:v>
                </c:pt>
              </c:numCache>
            </c:numRef>
          </c:val>
        </c:ser>
        <c:dLbls>
          <c:showLegendKey val="0"/>
          <c:showVal val="0"/>
          <c:showCatName val="0"/>
          <c:showSerName val="0"/>
          <c:showPercent val="0"/>
          <c:showBubbleSize val="0"/>
        </c:dLbls>
        <c:gapWidth val="34"/>
        <c:overlap val="100"/>
        <c:axId val="339566592"/>
        <c:axId val="339568128"/>
      </c:barChart>
      <c:catAx>
        <c:axId val="33956659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9568128"/>
        <c:crosses val="autoZero"/>
        <c:auto val="1"/>
        <c:lblAlgn val="ctr"/>
        <c:lblOffset val="100"/>
        <c:noMultiLvlLbl val="0"/>
      </c:catAx>
      <c:valAx>
        <c:axId val="3395681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395665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25.6</c:v>
                </c:pt>
                <c:pt idx="1">
                  <c:v>26.8</c:v>
                </c:pt>
                <c:pt idx="2">
                  <c:v>24.6</c:v>
                </c:pt>
                <c:pt idx="3">
                  <c:v>23.9</c:v>
                </c:pt>
              </c:numCache>
            </c:numRef>
          </c:val>
          <c:smooth val="0"/>
        </c:ser>
        <c:dLbls>
          <c:showLegendKey val="0"/>
          <c:showVal val="0"/>
          <c:showCatName val="0"/>
          <c:showSerName val="0"/>
          <c:showPercent val="0"/>
          <c:showBubbleSize val="0"/>
        </c:dLbls>
        <c:marker val="1"/>
        <c:smooth val="0"/>
        <c:axId val="339604608"/>
        <c:axId val="339606144"/>
      </c:lineChart>
      <c:catAx>
        <c:axId val="3396046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39606144"/>
        <c:crosses val="autoZero"/>
        <c:auto val="1"/>
        <c:lblAlgn val="ctr"/>
        <c:lblOffset val="100"/>
        <c:noMultiLvlLbl val="0"/>
      </c:catAx>
      <c:valAx>
        <c:axId val="33960614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396046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15.9</c:v>
                </c:pt>
                <c:pt idx="2">
                  <c:v>17.899999999999999</c:v>
                </c:pt>
                <c:pt idx="3">
                  <c:v>13</c:v>
                </c:pt>
                <c:pt idx="5">
                  <c:v>18.600000000000001</c:v>
                </c:pt>
                <c:pt idx="6">
                  <c:v>17.899999999999999</c:v>
                </c:pt>
                <c:pt idx="7">
                  <c:v>14.9</c:v>
                </c:pt>
                <c:pt idx="8">
                  <c:v>15.5</c:v>
                </c:pt>
                <c:pt idx="10">
                  <c:v>18.3</c:v>
                </c:pt>
                <c:pt idx="13">
                  <c:v>11.3</c:v>
                </c:pt>
              </c:numCache>
            </c:numRef>
          </c:val>
        </c:ser>
        <c:dLbls>
          <c:showLegendKey val="0"/>
          <c:showVal val="0"/>
          <c:showCatName val="0"/>
          <c:showSerName val="0"/>
          <c:showPercent val="0"/>
          <c:showBubbleSize val="0"/>
        </c:dLbls>
        <c:gapWidth val="34"/>
        <c:overlap val="100"/>
        <c:axId val="340802560"/>
        <c:axId val="340816640"/>
      </c:barChart>
      <c:catAx>
        <c:axId val="3408025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0816640"/>
        <c:crosses val="autoZero"/>
        <c:auto val="1"/>
        <c:lblAlgn val="ctr"/>
        <c:lblOffset val="100"/>
        <c:noMultiLvlLbl val="0"/>
      </c:catAx>
      <c:valAx>
        <c:axId val="3408166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08025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17.3</c:v>
                </c:pt>
                <c:pt idx="1">
                  <c:v>18.399999999999999</c:v>
                </c:pt>
                <c:pt idx="2">
                  <c:v>14.4</c:v>
                </c:pt>
                <c:pt idx="3">
                  <c:v>15.9</c:v>
                </c:pt>
              </c:numCache>
            </c:numRef>
          </c:val>
          <c:smooth val="0"/>
        </c:ser>
        <c:dLbls>
          <c:showLegendKey val="0"/>
          <c:showVal val="0"/>
          <c:showCatName val="0"/>
          <c:showSerName val="0"/>
          <c:showPercent val="0"/>
          <c:showBubbleSize val="0"/>
        </c:dLbls>
        <c:marker val="1"/>
        <c:smooth val="0"/>
        <c:axId val="340570112"/>
        <c:axId val="340571648"/>
      </c:lineChart>
      <c:catAx>
        <c:axId val="34057011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0571648"/>
        <c:crosses val="autoZero"/>
        <c:auto val="1"/>
        <c:lblAlgn val="ctr"/>
        <c:lblOffset val="100"/>
        <c:noMultiLvlLbl val="0"/>
      </c:catAx>
      <c:valAx>
        <c:axId val="3405716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057011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42.3</c:v>
                </c:pt>
                <c:pt idx="2">
                  <c:v>46.2</c:v>
                </c:pt>
                <c:pt idx="3">
                  <c:v>38.1</c:v>
                </c:pt>
                <c:pt idx="5">
                  <c:v>40.200000000000003</c:v>
                </c:pt>
                <c:pt idx="6">
                  <c:v>36.9</c:v>
                </c:pt>
                <c:pt idx="7">
                  <c:v>48.8</c:v>
                </c:pt>
                <c:pt idx="8">
                  <c:v>40.5</c:v>
                </c:pt>
                <c:pt idx="10">
                  <c:v>45.5</c:v>
                </c:pt>
                <c:pt idx="13">
                  <c:v>42.4</c:v>
                </c:pt>
              </c:numCache>
            </c:numRef>
          </c:val>
        </c:ser>
        <c:dLbls>
          <c:showLegendKey val="0"/>
          <c:showVal val="0"/>
          <c:showCatName val="0"/>
          <c:showSerName val="0"/>
          <c:showPercent val="0"/>
          <c:showBubbleSize val="0"/>
        </c:dLbls>
        <c:gapWidth val="34"/>
        <c:overlap val="100"/>
        <c:axId val="340637184"/>
        <c:axId val="340638720"/>
      </c:barChart>
      <c:catAx>
        <c:axId val="34063718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0638720"/>
        <c:crosses val="autoZero"/>
        <c:auto val="1"/>
        <c:lblAlgn val="ctr"/>
        <c:lblOffset val="100"/>
        <c:noMultiLvlLbl val="0"/>
      </c:catAx>
      <c:valAx>
        <c:axId val="34063872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06371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35.4</c:v>
                </c:pt>
                <c:pt idx="1">
                  <c:v>37.799999999999997</c:v>
                </c:pt>
                <c:pt idx="2">
                  <c:v>38.5</c:v>
                </c:pt>
                <c:pt idx="3">
                  <c:v>42.3</c:v>
                </c:pt>
              </c:numCache>
            </c:numRef>
          </c:val>
          <c:smooth val="0"/>
        </c:ser>
        <c:dLbls>
          <c:showLegendKey val="0"/>
          <c:showVal val="0"/>
          <c:showCatName val="0"/>
          <c:showSerName val="0"/>
          <c:showPercent val="0"/>
          <c:showBubbleSize val="0"/>
        </c:dLbls>
        <c:marker val="1"/>
        <c:smooth val="0"/>
        <c:axId val="340715776"/>
        <c:axId val="340742144"/>
      </c:lineChart>
      <c:catAx>
        <c:axId val="34071577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0742144"/>
        <c:crosses val="autoZero"/>
        <c:auto val="1"/>
        <c:lblAlgn val="ctr"/>
        <c:lblOffset val="100"/>
        <c:noMultiLvlLbl val="0"/>
      </c:catAx>
      <c:valAx>
        <c:axId val="34074214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071577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33.200000000000003</c:v>
                </c:pt>
                <c:pt idx="2">
                  <c:v>29.7</c:v>
                </c:pt>
                <c:pt idx="3">
                  <c:v>37.5</c:v>
                </c:pt>
                <c:pt idx="5">
                  <c:v>34.200000000000003</c:v>
                </c:pt>
                <c:pt idx="6">
                  <c:v>33.1</c:v>
                </c:pt>
                <c:pt idx="7">
                  <c:v>34.799999999999997</c:v>
                </c:pt>
                <c:pt idx="8">
                  <c:v>32</c:v>
                </c:pt>
                <c:pt idx="10">
                  <c:v>33.299999999999997</c:v>
                </c:pt>
                <c:pt idx="13">
                  <c:v>33.1</c:v>
                </c:pt>
              </c:numCache>
            </c:numRef>
          </c:val>
        </c:ser>
        <c:dLbls>
          <c:showLegendKey val="0"/>
          <c:showVal val="0"/>
          <c:showCatName val="0"/>
          <c:showSerName val="0"/>
          <c:showPercent val="0"/>
          <c:showBubbleSize val="0"/>
        </c:dLbls>
        <c:gapWidth val="34"/>
        <c:overlap val="100"/>
        <c:axId val="341135360"/>
        <c:axId val="341136896"/>
      </c:barChart>
      <c:catAx>
        <c:axId val="3411353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1136896"/>
        <c:crosses val="autoZero"/>
        <c:auto val="1"/>
        <c:lblAlgn val="ctr"/>
        <c:lblOffset val="100"/>
        <c:noMultiLvlLbl val="0"/>
      </c:catAx>
      <c:valAx>
        <c:axId val="341136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11353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36.9</c:v>
                </c:pt>
                <c:pt idx="1">
                  <c:v>31.7</c:v>
                </c:pt>
                <c:pt idx="2">
                  <c:v>33.299999999999997</c:v>
                </c:pt>
                <c:pt idx="3">
                  <c:v>33.200000000000003</c:v>
                </c:pt>
              </c:numCache>
            </c:numRef>
          </c:val>
          <c:smooth val="0"/>
        </c:ser>
        <c:dLbls>
          <c:showLegendKey val="0"/>
          <c:showVal val="0"/>
          <c:showCatName val="0"/>
          <c:showSerName val="0"/>
          <c:showPercent val="0"/>
          <c:showBubbleSize val="0"/>
        </c:dLbls>
        <c:marker val="1"/>
        <c:smooth val="0"/>
        <c:axId val="341291776"/>
        <c:axId val="341293312"/>
      </c:lineChart>
      <c:catAx>
        <c:axId val="34129177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1293312"/>
        <c:crosses val="autoZero"/>
        <c:auto val="1"/>
        <c:lblAlgn val="ctr"/>
        <c:lblOffset val="100"/>
        <c:noMultiLvlLbl val="0"/>
      </c:catAx>
      <c:valAx>
        <c:axId val="3412933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129177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46.2</c:v>
                </c:pt>
                <c:pt idx="2">
                  <c:v>49.4</c:v>
                </c:pt>
                <c:pt idx="3">
                  <c:v>43</c:v>
                </c:pt>
                <c:pt idx="5">
                  <c:v>39.299999999999997</c:v>
                </c:pt>
                <c:pt idx="6">
                  <c:v>39.6</c:v>
                </c:pt>
                <c:pt idx="7">
                  <c:v>45.4</c:v>
                </c:pt>
                <c:pt idx="8">
                  <c:v>50.6</c:v>
                </c:pt>
                <c:pt idx="10">
                  <c:v>43.2</c:v>
                </c:pt>
                <c:pt idx="13">
                  <c:v>46.5</c:v>
                </c:pt>
              </c:numCache>
            </c:numRef>
          </c:val>
        </c:ser>
        <c:dLbls>
          <c:showLegendKey val="0"/>
          <c:showVal val="0"/>
          <c:showCatName val="0"/>
          <c:showSerName val="0"/>
          <c:showPercent val="0"/>
          <c:showBubbleSize val="0"/>
        </c:dLbls>
        <c:gapWidth val="34"/>
        <c:overlap val="100"/>
        <c:axId val="341240064"/>
        <c:axId val="341241856"/>
      </c:barChart>
      <c:catAx>
        <c:axId val="34124006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1241856"/>
        <c:crosses val="autoZero"/>
        <c:auto val="1"/>
        <c:lblAlgn val="ctr"/>
        <c:lblOffset val="100"/>
        <c:noMultiLvlLbl val="0"/>
      </c:catAx>
      <c:valAx>
        <c:axId val="3412418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12400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44.3</c:v>
                </c:pt>
                <c:pt idx="1">
                  <c:v>47.3</c:v>
                </c:pt>
                <c:pt idx="2">
                  <c:v>42.4</c:v>
                </c:pt>
                <c:pt idx="3">
                  <c:v>46.2</c:v>
                </c:pt>
              </c:numCache>
            </c:numRef>
          </c:val>
          <c:smooth val="0"/>
        </c:ser>
        <c:dLbls>
          <c:showLegendKey val="0"/>
          <c:showVal val="0"/>
          <c:showCatName val="0"/>
          <c:showSerName val="0"/>
          <c:showPercent val="0"/>
          <c:showBubbleSize val="0"/>
        </c:dLbls>
        <c:marker val="1"/>
        <c:smooth val="0"/>
        <c:axId val="341339136"/>
        <c:axId val="341385984"/>
      </c:lineChart>
      <c:catAx>
        <c:axId val="34133913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1385984"/>
        <c:crosses val="autoZero"/>
        <c:auto val="1"/>
        <c:lblAlgn val="ctr"/>
        <c:lblOffset val="100"/>
        <c:noMultiLvlLbl val="0"/>
      </c:catAx>
      <c:valAx>
        <c:axId val="3413859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133913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29.8</c:v>
                </c:pt>
                <c:pt idx="2">
                  <c:v>34.1</c:v>
                </c:pt>
                <c:pt idx="3">
                  <c:v>24.9</c:v>
                </c:pt>
                <c:pt idx="5">
                  <c:v>33.799999999999997</c:v>
                </c:pt>
                <c:pt idx="6">
                  <c:v>33.700000000000003</c:v>
                </c:pt>
                <c:pt idx="7">
                  <c:v>32.200000000000003</c:v>
                </c:pt>
                <c:pt idx="8">
                  <c:v>25.8</c:v>
                </c:pt>
                <c:pt idx="10">
                  <c:v>24.5</c:v>
                </c:pt>
                <c:pt idx="13">
                  <c:v>30.8</c:v>
                </c:pt>
              </c:numCache>
            </c:numRef>
          </c:val>
        </c:ser>
        <c:dLbls>
          <c:showLegendKey val="0"/>
          <c:showVal val="0"/>
          <c:showCatName val="0"/>
          <c:showSerName val="0"/>
          <c:showPercent val="0"/>
          <c:showBubbleSize val="0"/>
        </c:dLbls>
        <c:gapWidth val="34"/>
        <c:overlap val="100"/>
        <c:axId val="310214656"/>
        <c:axId val="310216192"/>
      </c:barChart>
      <c:catAx>
        <c:axId val="31021465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10216192"/>
        <c:crosses val="autoZero"/>
        <c:auto val="1"/>
        <c:lblAlgn val="ctr"/>
        <c:lblOffset val="100"/>
        <c:noMultiLvlLbl val="0"/>
      </c:catAx>
      <c:valAx>
        <c:axId val="31021619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102146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19.7</c:v>
                </c:pt>
                <c:pt idx="2">
                  <c:v>22.3</c:v>
                </c:pt>
                <c:pt idx="3">
                  <c:v>17.2</c:v>
                </c:pt>
                <c:pt idx="5">
                  <c:v>20.6</c:v>
                </c:pt>
                <c:pt idx="6">
                  <c:v>13.2</c:v>
                </c:pt>
                <c:pt idx="7">
                  <c:v>23.8</c:v>
                </c:pt>
                <c:pt idx="8">
                  <c:v>18.899999999999999</c:v>
                </c:pt>
                <c:pt idx="10">
                  <c:v>21.2</c:v>
                </c:pt>
                <c:pt idx="13">
                  <c:v>17.399999999999999</c:v>
                </c:pt>
              </c:numCache>
            </c:numRef>
          </c:val>
        </c:ser>
        <c:dLbls>
          <c:showLegendKey val="0"/>
          <c:showVal val="0"/>
          <c:showCatName val="0"/>
          <c:showSerName val="0"/>
          <c:showPercent val="0"/>
          <c:showBubbleSize val="0"/>
        </c:dLbls>
        <c:gapWidth val="34"/>
        <c:overlap val="100"/>
        <c:axId val="341451520"/>
        <c:axId val="341453056"/>
      </c:barChart>
      <c:catAx>
        <c:axId val="3414515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1453056"/>
        <c:crosses val="autoZero"/>
        <c:auto val="1"/>
        <c:lblAlgn val="ctr"/>
        <c:lblOffset val="100"/>
        <c:noMultiLvlLbl val="0"/>
      </c:catAx>
      <c:valAx>
        <c:axId val="3414530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14515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20.6</c:v>
                </c:pt>
                <c:pt idx="1">
                  <c:v>20.2</c:v>
                </c:pt>
                <c:pt idx="2">
                  <c:v>18.600000000000001</c:v>
                </c:pt>
                <c:pt idx="3">
                  <c:v>19.7</c:v>
                </c:pt>
              </c:numCache>
            </c:numRef>
          </c:val>
          <c:smooth val="0"/>
        </c:ser>
        <c:dLbls>
          <c:showLegendKey val="0"/>
          <c:showVal val="0"/>
          <c:showCatName val="0"/>
          <c:showSerName val="0"/>
          <c:showPercent val="0"/>
          <c:showBubbleSize val="0"/>
        </c:dLbls>
        <c:marker val="1"/>
        <c:smooth val="0"/>
        <c:axId val="341513728"/>
        <c:axId val="341515264"/>
      </c:lineChart>
      <c:catAx>
        <c:axId val="34151372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1515264"/>
        <c:crosses val="autoZero"/>
        <c:auto val="1"/>
        <c:lblAlgn val="ctr"/>
        <c:lblOffset val="100"/>
        <c:noMultiLvlLbl val="0"/>
      </c:catAx>
      <c:valAx>
        <c:axId val="3415152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151372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7.7</c:v>
                </c:pt>
                <c:pt idx="2">
                  <c:v>9.3000000000000007</c:v>
                </c:pt>
                <c:pt idx="3">
                  <c:v>6</c:v>
                </c:pt>
                <c:pt idx="5">
                  <c:v>5.2</c:v>
                </c:pt>
                <c:pt idx="6">
                  <c:v>6</c:v>
                </c:pt>
                <c:pt idx="7">
                  <c:v>10.3</c:v>
                </c:pt>
                <c:pt idx="8">
                  <c:v>7.1</c:v>
                </c:pt>
                <c:pt idx="10">
                  <c:v>8.6</c:v>
                </c:pt>
                <c:pt idx="13">
                  <c:v>6.2</c:v>
                </c:pt>
              </c:numCache>
            </c:numRef>
          </c:val>
        </c:ser>
        <c:dLbls>
          <c:showLegendKey val="0"/>
          <c:showVal val="0"/>
          <c:showCatName val="0"/>
          <c:showSerName val="0"/>
          <c:showPercent val="0"/>
          <c:showBubbleSize val="0"/>
        </c:dLbls>
        <c:gapWidth val="34"/>
        <c:overlap val="100"/>
        <c:axId val="279092224"/>
        <c:axId val="279094016"/>
      </c:barChart>
      <c:catAx>
        <c:axId val="2790922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79094016"/>
        <c:crosses val="autoZero"/>
        <c:auto val="1"/>
        <c:lblAlgn val="ctr"/>
        <c:lblOffset val="100"/>
        <c:noMultiLvlLbl val="0"/>
      </c:catAx>
      <c:valAx>
        <c:axId val="2790940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790922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7.1</c:v>
                </c:pt>
                <c:pt idx="1">
                  <c:v>6.9</c:v>
                </c:pt>
                <c:pt idx="2">
                  <c:v>7.4</c:v>
                </c:pt>
                <c:pt idx="3">
                  <c:v>7.7</c:v>
                </c:pt>
              </c:numCache>
            </c:numRef>
          </c:val>
          <c:smooth val="0"/>
        </c:ser>
        <c:dLbls>
          <c:showLegendKey val="0"/>
          <c:showVal val="0"/>
          <c:showCatName val="0"/>
          <c:showSerName val="0"/>
          <c:showPercent val="0"/>
          <c:showBubbleSize val="0"/>
        </c:dLbls>
        <c:marker val="1"/>
        <c:smooth val="0"/>
        <c:axId val="279171072"/>
        <c:axId val="279172608"/>
      </c:lineChart>
      <c:catAx>
        <c:axId val="27917107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72608"/>
        <c:crosses val="autoZero"/>
        <c:auto val="1"/>
        <c:lblAlgn val="ctr"/>
        <c:lblOffset val="100"/>
        <c:noMultiLvlLbl val="0"/>
      </c:catAx>
      <c:valAx>
        <c:axId val="2791726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17107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58.6</c:v>
                </c:pt>
                <c:pt idx="2">
                  <c:v>58.6</c:v>
                </c:pt>
                <c:pt idx="3">
                  <c:v>58.3</c:v>
                </c:pt>
                <c:pt idx="5">
                  <c:v>57.3</c:v>
                </c:pt>
                <c:pt idx="6">
                  <c:v>63.9</c:v>
                </c:pt>
                <c:pt idx="7">
                  <c:v>51.2</c:v>
                </c:pt>
                <c:pt idx="8">
                  <c:v>61.7</c:v>
                </c:pt>
                <c:pt idx="10">
                  <c:v>56.1</c:v>
                </c:pt>
                <c:pt idx="13">
                  <c:v>57.9</c:v>
                </c:pt>
              </c:numCache>
            </c:numRef>
          </c:val>
        </c:ser>
        <c:dLbls>
          <c:showLegendKey val="0"/>
          <c:showVal val="0"/>
          <c:showCatName val="0"/>
          <c:showSerName val="0"/>
          <c:showPercent val="0"/>
          <c:showBubbleSize val="0"/>
        </c:dLbls>
        <c:gapWidth val="34"/>
        <c:overlap val="100"/>
        <c:axId val="279262720"/>
        <c:axId val="279264256"/>
      </c:barChart>
      <c:catAx>
        <c:axId val="2792627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79264256"/>
        <c:crosses val="autoZero"/>
        <c:auto val="1"/>
        <c:lblAlgn val="ctr"/>
        <c:lblOffset val="100"/>
        <c:noMultiLvlLbl val="0"/>
      </c:catAx>
      <c:valAx>
        <c:axId val="2792642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792627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57.7</c:v>
                </c:pt>
                <c:pt idx="1">
                  <c:v>63.3</c:v>
                </c:pt>
                <c:pt idx="2">
                  <c:v>61</c:v>
                </c:pt>
                <c:pt idx="3">
                  <c:v>58.6</c:v>
                </c:pt>
              </c:numCache>
            </c:numRef>
          </c:val>
          <c:smooth val="0"/>
        </c:ser>
        <c:dLbls>
          <c:showLegendKey val="0"/>
          <c:showVal val="0"/>
          <c:showCatName val="0"/>
          <c:showSerName val="0"/>
          <c:showPercent val="0"/>
          <c:showBubbleSize val="0"/>
        </c:dLbls>
        <c:marker val="1"/>
        <c:smooth val="0"/>
        <c:axId val="341845888"/>
        <c:axId val="341847424"/>
      </c:lineChart>
      <c:catAx>
        <c:axId val="3418458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1847424"/>
        <c:crosses val="autoZero"/>
        <c:auto val="1"/>
        <c:lblAlgn val="ctr"/>
        <c:lblOffset val="100"/>
        <c:noMultiLvlLbl val="0"/>
      </c:catAx>
      <c:valAx>
        <c:axId val="3418474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18458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24.4</c:v>
                </c:pt>
                <c:pt idx="2">
                  <c:v>23.8</c:v>
                </c:pt>
                <c:pt idx="3">
                  <c:v>24.7</c:v>
                </c:pt>
                <c:pt idx="5">
                  <c:v>25.3</c:v>
                </c:pt>
                <c:pt idx="6">
                  <c:v>27.3</c:v>
                </c:pt>
                <c:pt idx="7">
                  <c:v>19.2</c:v>
                </c:pt>
                <c:pt idx="8">
                  <c:v>25.6</c:v>
                </c:pt>
                <c:pt idx="10">
                  <c:v>23.7</c:v>
                </c:pt>
                <c:pt idx="13">
                  <c:v>22</c:v>
                </c:pt>
              </c:numCache>
            </c:numRef>
          </c:val>
        </c:ser>
        <c:dLbls>
          <c:showLegendKey val="0"/>
          <c:showVal val="0"/>
          <c:showCatName val="0"/>
          <c:showSerName val="0"/>
          <c:showPercent val="0"/>
          <c:showBubbleSize val="0"/>
        </c:dLbls>
        <c:gapWidth val="34"/>
        <c:overlap val="100"/>
        <c:axId val="342015360"/>
        <c:axId val="342021248"/>
      </c:barChart>
      <c:catAx>
        <c:axId val="3420153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2021248"/>
        <c:crosses val="autoZero"/>
        <c:auto val="1"/>
        <c:lblAlgn val="ctr"/>
        <c:lblOffset val="100"/>
        <c:noMultiLvlLbl val="0"/>
      </c:catAx>
      <c:valAx>
        <c:axId val="3420212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20153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27</c:v>
                </c:pt>
                <c:pt idx="1">
                  <c:v>29.3</c:v>
                </c:pt>
                <c:pt idx="2">
                  <c:v>29.2</c:v>
                </c:pt>
                <c:pt idx="3">
                  <c:v>24.4</c:v>
                </c:pt>
              </c:numCache>
            </c:numRef>
          </c:val>
          <c:smooth val="0"/>
        </c:ser>
        <c:dLbls>
          <c:showLegendKey val="0"/>
          <c:showVal val="0"/>
          <c:showCatName val="0"/>
          <c:showSerName val="0"/>
          <c:showPercent val="0"/>
          <c:showBubbleSize val="0"/>
        </c:dLbls>
        <c:marker val="1"/>
        <c:smooth val="0"/>
        <c:axId val="341946752"/>
        <c:axId val="341948288"/>
      </c:lineChart>
      <c:catAx>
        <c:axId val="34194675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1948288"/>
        <c:crosses val="autoZero"/>
        <c:auto val="1"/>
        <c:lblAlgn val="ctr"/>
        <c:lblOffset val="100"/>
        <c:noMultiLvlLbl val="0"/>
      </c:catAx>
      <c:valAx>
        <c:axId val="34194828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194675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11.8</c:v>
                </c:pt>
                <c:pt idx="2">
                  <c:v>12</c:v>
                </c:pt>
                <c:pt idx="3">
                  <c:v>10.9</c:v>
                </c:pt>
                <c:pt idx="5">
                  <c:v>15.7</c:v>
                </c:pt>
                <c:pt idx="6">
                  <c:v>10.6</c:v>
                </c:pt>
                <c:pt idx="7">
                  <c:v>8.1999999999999993</c:v>
                </c:pt>
                <c:pt idx="8">
                  <c:v>13.6</c:v>
                </c:pt>
                <c:pt idx="10">
                  <c:v>11.9</c:v>
                </c:pt>
                <c:pt idx="13">
                  <c:v>9.4</c:v>
                </c:pt>
              </c:numCache>
            </c:numRef>
          </c:val>
        </c:ser>
        <c:dLbls>
          <c:showLegendKey val="0"/>
          <c:showVal val="0"/>
          <c:showCatName val="0"/>
          <c:showSerName val="0"/>
          <c:showPercent val="0"/>
          <c:showBubbleSize val="0"/>
        </c:dLbls>
        <c:gapWidth val="34"/>
        <c:overlap val="100"/>
        <c:axId val="341067648"/>
        <c:axId val="341069184"/>
      </c:barChart>
      <c:catAx>
        <c:axId val="34106764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1069184"/>
        <c:crosses val="autoZero"/>
        <c:auto val="1"/>
        <c:lblAlgn val="ctr"/>
        <c:lblOffset val="100"/>
        <c:noMultiLvlLbl val="0"/>
      </c:catAx>
      <c:valAx>
        <c:axId val="3410691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10676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14.5</c:v>
                </c:pt>
                <c:pt idx="1">
                  <c:v>17.100000000000001</c:v>
                </c:pt>
                <c:pt idx="2">
                  <c:v>14.8</c:v>
                </c:pt>
                <c:pt idx="3">
                  <c:v>11.8</c:v>
                </c:pt>
              </c:numCache>
            </c:numRef>
          </c:val>
          <c:smooth val="0"/>
        </c:ser>
        <c:dLbls>
          <c:showLegendKey val="0"/>
          <c:showVal val="0"/>
          <c:showCatName val="0"/>
          <c:showSerName val="0"/>
          <c:showPercent val="0"/>
          <c:showBubbleSize val="0"/>
        </c:dLbls>
        <c:marker val="1"/>
        <c:smooth val="0"/>
        <c:axId val="342317696"/>
        <c:axId val="342319488"/>
      </c:lineChart>
      <c:catAx>
        <c:axId val="34231769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2319488"/>
        <c:crosses val="autoZero"/>
        <c:auto val="1"/>
        <c:lblAlgn val="ctr"/>
        <c:lblOffset val="100"/>
        <c:noMultiLvlLbl val="0"/>
      </c:catAx>
      <c:valAx>
        <c:axId val="34231948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231769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45.7</c:v>
                </c:pt>
                <c:pt idx="1">
                  <c:v>43.5</c:v>
                </c:pt>
                <c:pt idx="2">
                  <c:v>35.1</c:v>
                </c:pt>
                <c:pt idx="3">
                  <c:v>29.8</c:v>
                </c:pt>
              </c:numCache>
            </c:numRef>
          </c:val>
          <c:smooth val="0"/>
        </c:ser>
        <c:dLbls>
          <c:showLegendKey val="0"/>
          <c:showVal val="0"/>
          <c:showCatName val="0"/>
          <c:showSerName val="0"/>
          <c:showPercent val="0"/>
          <c:showBubbleSize val="0"/>
        </c:dLbls>
        <c:marker val="1"/>
        <c:smooth val="0"/>
        <c:axId val="310371072"/>
        <c:axId val="310372608"/>
      </c:lineChart>
      <c:catAx>
        <c:axId val="31037107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10372608"/>
        <c:crosses val="autoZero"/>
        <c:auto val="1"/>
        <c:lblAlgn val="ctr"/>
        <c:lblOffset val="100"/>
        <c:noMultiLvlLbl val="0"/>
      </c:catAx>
      <c:valAx>
        <c:axId val="3103726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1037107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20</c:v>
                </c:pt>
                <c:pt idx="2">
                  <c:v>17.5</c:v>
                </c:pt>
                <c:pt idx="3">
                  <c:v>23.2</c:v>
                </c:pt>
                <c:pt idx="5">
                  <c:v>24.6</c:v>
                </c:pt>
                <c:pt idx="6">
                  <c:v>26.4</c:v>
                </c:pt>
                <c:pt idx="7">
                  <c:v>20</c:v>
                </c:pt>
                <c:pt idx="8">
                  <c:v>17.3</c:v>
                </c:pt>
                <c:pt idx="10">
                  <c:v>17.899999999999999</c:v>
                </c:pt>
                <c:pt idx="13">
                  <c:v>19.5</c:v>
                </c:pt>
              </c:numCache>
            </c:numRef>
          </c:val>
        </c:ser>
        <c:dLbls>
          <c:showLegendKey val="0"/>
          <c:showVal val="0"/>
          <c:showCatName val="0"/>
          <c:showSerName val="0"/>
          <c:showPercent val="0"/>
          <c:showBubbleSize val="0"/>
        </c:dLbls>
        <c:gapWidth val="34"/>
        <c:overlap val="100"/>
        <c:axId val="342389120"/>
        <c:axId val="342390656"/>
      </c:barChart>
      <c:catAx>
        <c:axId val="342389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2390656"/>
        <c:crosses val="autoZero"/>
        <c:auto val="1"/>
        <c:lblAlgn val="ctr"/>
        <c:lblOffset val="100"/>
        <c:noMultiLvlLbl val="0"/>
      </c:catAx>
      <c:valAx>
        <c:axId val="3423906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2389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15.4</c:v>
                </c:pt>
                <c:pt idx="1">
                  <c:v>15.9</c:v>
                </c:pt>
                <c:pt idx="2">
                  <c:v>17</c:v>
                </c:pt>
                <c:pt idx="3">
                  <c:v>20</c:v>
                </c:pt>
              </c:numCache>
            </c:numRef>
          </c:val>
          <c:smooth val="0"/>
        </c:ser>
        <c:dLbls>
          <c:showLegendKey val="0"/>
          <c:showVal val="0"/>
          <c:showCatName val="0"/>
          <c:showSerName val="0"/>
          <c:showPercent val="0"/>
          <c:showBubbleSize val="0"/>
        </c:dLbls>
        <c:marker val="1"/>
        <c:smooth val="0"/>
        <c:axId val="342488192"/>
        <c:axId val="342489728"/>
      </c:lineChart>
      <c:catAx>
        <c:axId val="34248819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2489728"/>
        <c:crosses val="autoZero"/>
        <c:auto val="1"/>
        <c:lblAlgn val="ctr"/>
        <c:lblOffset val="100"/>
        <c:noMultiLvlLbl val="0"/>
      </c:catAx>
      <c:valAx>
        <c:axId val="3424897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248819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22.1</c:v>
                </c:pt>
                <c:pt idx="2">
                  <c:v>23.4</c:v>
                </c:pt>
                <c:pt idx="3">
                  <c:v>20</c:v>
                </c:pt>
                <c:pt idx="5">
                  <c:v>28.4</c:v>
                </c:pt>
                <c:pt idx="6">
                  <c:v>17.8</c:v>
                </c:pt>
                <c:pt idx="7">
                  <c:v>16.7</c:v>
                </c:pt>
                <c:pt idx="8">
                  <c:v>25.4</c:v>
                </c:pt>
                <c:pt idx="10">
                  <c:v>25.1</c:v>
                </c:pt>
                <c:pt idx="13">
                  <c:v>18.899999999999999</c:v>
                </c:pt>
              </c:numCache>
            </c:numRef>
          </c:val>
        </c:ser>
        <c:dLbls>
          <c:showLegendKey val="0"/>
          <c:showVal val="0"/>
          <c:showCatName val="0"/>
          <c:showSerName val="0"/>
          <c:showPercent val="0"/>
          <c:showBubbleSize val="0"/>
        </c:dLbls>
        <c:gapWidth val="34"/>
        <c:overlap val="100"/>
        <c:axId val="342547072"/>
        <c:axId val="342552960"/>
      </c:barChart>
      <c:catAx>
        <c:axId val="34254707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2552960"/>
        <c:crosses val="autoZero"/>
        <c:auto val="1"/>
        <c:lblAlgn val="ctr"/>
        <c:lblOffset val="100"/>
        <c:noMultiLvlLbl val="0"/>
      </c:catAx>
      <c:valAx>
        <c:axId val="34255296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25470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30.7</c:v>
                </c:pt>
                <c:pt idx="1">
                  <c:v>30.6</c:v>
                </c:pt>
                <c:pt idx="2">
                  <c:v>29.4</c:v>
                </c:pt>
                <c:pt idx="3">
                  <c:v>22.1</c:v>
                </c:pt>
              </c:numCache>
            </c:numRef>
          </c:val>
          <c:smooth val="0"/>
        </c:ser>
        <c:dLbls>
          <c:showLegendKey val="0"/>
          <c:showVal val="0"/>
          <c:showCatName val="0"/>
          <c:showSerName val="0"/>
          <c:showPercent val="0"/>
          <c:showBubbleSize val="0"/>
        </c:dLbls>
        <c:marker val="1"/>
        <c:smooth val="0"/>
        <c:axId val="342044032"/>
        <c:axId val="342066304"/>
      </c:lineChart>
      <c:catAx>
        <c:axId val="3420440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2066304"/>
        <c:crosses val="autoZero"/>
        <c:auto val="1"/>
        <c:lblAlgn val="ctr"/>
        <c:lblOffset val="100"/>
        <c:noMultiLvlLbl val="0"/>
      </c:catAx>
      <c:valAx>
        <c:axId val="3420663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20440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15.6</c:v>
                </c:pt>
                <c:pt idx="2">
                  <c:v>18.100000000000001</c:v>
                </c:pt>
                <c:pt idx="3">
                  <c:v>12.9</c:v>
                </c:pt>
                <c:pt idx="5">
                  <c:v>20.2</c:v>
                </c:pt>
                <c:pt idx="6">
                  <c:v>14.2</c:v>
                </c:pt>
                <c:pt idx="7">
                  <c:v>11.8</c:v>
                </c:pt>
                <c:pt idx="8">
                  <c:v>17.2</c:v>
                </c:pt>
                <c:pt idx="10">
                  <c:v>18.2</c:v>
                </c:pt>
                <c:pt idx="13">
                  <c:v>13</c:v>
                </c:pt>
              </c:numCache>
            </c:numRef>
          </c:val>
        </c:ser>
        <c:dLbls>
          <c:showLegendKey val="0"/>
          <c:showVal val="0"/>
          <c:showCatName val="0"/>
          <c:showSerName val="0"/>
          <c:showPercent val="0"/>
          <c:showBubbleSize val="0"/>
        </c:dLbls>
        <c:gapWidth val="34"/>
        <c:overlap val="100"/>
        <c:axId val="342131840"/>
        <c:axId val="342133376"/>
      </c:barChart>
      <c:catAx>
        <c:axId val="34213184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2133376"/>
        <c:crosses val="autoZero"/>
        <c:auto val="1"/>
        <c:lblAlgn val="ctr"/>
        <c:lblOffset val="100"/>
        <c:noMultiLvlLbl val="0"/>
      </c:catAx>
      <c:valAx>
        <c:axId val="3421333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21318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22.9</c:v>
                </c:pt>
                <c:pt idx="1">
                  <c:v>21.4</c:v>
                </c:pt>
                <c:pt idx="2">
                  <c:v>22.1</c:v>
                </c:pt>
                <c:pt idx="3">
                  <c:v>15.6</c:v>
                </c:pt>
              </c:numCache>
            </c:numRef>
          </c:val>
          <c:smooth val="0"/>
        </c:ser>
        <c:dLbls>
          <c:showLegendKey val="0"/>
          <c:showVal val="0"/>
          <c:showCatName val="0"/>
          <c:showSerName val="0"/>
          <c:showPercent val="0"/>
          <c:showBubbleSize val="0"/>
        </c:dLbls>
        <c:marker val="1"/>
        <c:smooth val="0"/>
        <c:axId val="342275968"/>
        <c:axId val="342277504"/>
      </c:lineChart>
      <c:catAx>
        <c:axId val="34227596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2277504"/>
        <c:crosses val="autoZero"/>
        <c:auto val="1"/>
        <c:lblAlgn val="ctr"/>
        <c:lblOffset val="100"/>
        <c:noMultiLvlLbl val="0"/>
      </c:catAx>
      <c:valAx>
        <c:axId val="34227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227596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8.6</c:v>
                </c:pt>
                <c:pt idx="2">
                  <c:v>10.9</c:v>
                </c:pt>
                <c:pt idx="3">
                  <c:v>6.2</c:v>
                </c:pt>
                <c:pt idx="5">
                  <c:v>12.6</c:v>
                </c:pt>
                <c:pt idx="6">
                  <c:v>10.4</c:v>
                </c:pt>
                <c:pt idx="7">
                  <c:v>7.5</c:v>
                </c:pt>
                <c:pt idx="8">
                  <c:v>7.9</c:v>
                </c:pt>
                <c:pt idx="10">
                  <c:v>10.1</c:v>
                </c:pt>
                <c:pt idx="13">
                  <c:v>7.6</c:v>
                </c:pt>
              </c:numCache>
            </c:numRef>
          </c:val>
        </c:ser>
        <c:dLbls>
          <c:showLegendKey val="0"/>
          <c:showVal val="0"/>
          <c:showCatName val="0"/>
          <c:showSerName val="0"/>
          <c:showPercent val="0"/>
          <c:showBubbleSize val="0"/>
        </c:dLbls>
        <c:gapWidth val="34"/>
        <c:overlap val="100"/>
        <c:axId val="342224256"/>
        <c:axId val="342955136"/>
      </c:barChart>
      <c:catAx>
        <c:axId val="34222425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2955136"/>
        <c:crosses val="autoZero"/>
        <c:auto val="1"/>
        <c:lblAlgn val="ctr"/>
        <c:lblOffset val="100"/>
        <c:noMultiLvlLbl val="0"/>
      </c:catAx>
      <c:valAx>
        <c:axId val="3429551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22242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15.4</c:v>
                </c:pt>
                <c:pt idx="1">
                  <c:v>13.5</c:v>
                </c:pt>
                <c:pt idx="2">
                  <c:v>11.9</c:v>
                </c:pt>
                <c:pt idx="3">
                  <c:v>8.6</c:v>
                </c:pt>
              </c:numCache>
            </c:numRef>
          </c:val>
          <c:smooth val="0"/>
        </c:ser>
        <c:dLbls>
          <c:showLegendKey val="0"/>
          <c:showVal val="0"/>
          <c:showCatName val="0"/>
          <c:showSerName val="0"/>
          <c:showPercent val="0"/>
          <c:showBubbleSize val="0"/>
        </c:dLbls>
        <c:marker val="1"/>
        <c:smooth val="0"/>
        <c:axId val="343036672"/>
        <c:axId val="343038208"/>
      </c:lineChart>
      <c:catAx>
        <c:axId val="34303667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3038208"/>
        <c:crosses val="autoZero"/>
        <c:auto val="1"/>
        <c:lblAlgn val="ctr"/>
        <c:lblOffset val="100"/>
        <c:noMultiLvlLbl val="0"/>
      </c:catAx>
      <c:valAx>
        <c:axId val="3430382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303667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34.4</c:v>
                </c:pt>
                <c:pt idx="2">
                  <c:v>42.5</c:v>
                </c:pt>
                <c:pt idx="3">
                  <c:v>25.9</c:v>
                </c:pt>
                <c:pt idx="5">
                  <c:v>33.5</c:v>
                </c:pt>
                <c:pt idx="6">
                  <c:v>29</c:v>
                </c:pt>
                <c:pt idx="7">
                  <c:v>32.299999999999997</c:v>
                </c:pt>
                <c:pt idx="8">
                  <c:v>38.5</c:v>
                </c:pt>
                <c:pt idx="10">
                  <c:v>36.9</c:v>
                </c:pt>
                <c:pt idx="13">
                  <c:v>34.299999999999997</c:v>
                </c:pt>
              </c:numCache>
            </c:numRef>
          </c:val>
        </c:ser>
        <c:dLbls>
          <c:showLegendKey val="0"/>
          <c:showVal val="0"/>
          <c:showCatName val="0"/>
          <c:showSerName val="0"/>
          <c:showPercent val="0"/>
          <c:showBubbleSize val="0"/>
        </c:dLbls>
        <c:gapWidth val="34"/>
        <c:overlap val="100"/>
        <c:axId val="343111936"/>
        <c:axId val="343113728"/>
      </c:barChart>
      <c:catAx>
        <c:axId val="34311193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3113728"/>
        <c:crosses val="autoZero"/>
        <c:auto val="1"/>
        <c:lblAlgn val="ctr"/>
        <c:lblOffset val="100"/>
        <c:noMultiLvlLbl val="0"/>
      </c:catAx>
      <c:valAx>
        <c:axId val="3431137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31119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29.1</c:v>
                </c:pt>
                <c:pt idx="1">
                  <c:v>35.6</c:v>
                </c:pt>
                <c:pt idx="2">
                  <c:v>34.5</c:v>
                </c:pt>
                <c:pt idx="3">
                  <c:v>34.4</c:v>
                </c:pt>
              </c:numCache>
            </c:numRef>
          </c:val>
          <c:smooth val="0"/>
        </c:ser>
        <c:dLbls>
          <c:showLegendKey val="0"/>
          <c:showVal val="0"/>
          <c:showCatName val="0"/>
          <c:showSerName val="0"/>
          <c:showPercent val="0"/>
          <c:showBubbleSize val="0"/>
        </c:dLbls>
        <c:marker val="1"/>
        <c:smooth val="0"/>
        <c:axId val="343145472"/>
        <c:axId val="343229184"/>
      </c:lineChart>
      <c:catAx>
        <c:axId val="34314547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3229184"/>
        <c:crosses val="autoZero"/>
        <c:auto val="1"/>
        <c:lblAlgn val="ctr"/>
        <c:lblOffset val="100"/>
        <c:noMultiLvlLbl val="0"/>
      </c:catAx>
      <c:valAx>
        <c:axId val="3432291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314547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5.8</c:v>
                </c:pt>
                <c:pt idx="2">
                  <c:v>6.3</c:v>
                </c:pt>
                <c:pt idx="3">
                  <c:v>5</c:v>
                </c:pt>
                <c:pt idx="5">
                  <c:v>6.7</c:v>
                </c:pt>
                <c:pt idx="6">
                  <c:v>4.4000000000000004</c:v>
                </c:pt>
                <c:pt idx="7">
                  <c:v>5.6</c:v>
                </c:pt>
                <c:pt idx="8">
                  <c:v>5.5</c:v>
                </c:pt>
                <c:pt idx="10">
                  <c:v>4.5999999999999996</c:v>
                </c:pt>
                <c:pt idx="13">
                  <c:v>4.5999999999999996</c:v>
                </c:pt>
              </c:numCache>
            </c:numRef>
          </c:val>
        </c:ser>
        <c:dLbls>
          <c:showLegendKey val="0"/>
          <c:showVal val="0"/>
          <c:showCatName val="0"/>
          <c:showSerName val="0"/>
          <c:showPercent val="0"/>
          <c:showBubbleSize val="0"/>
        </c:dLbls>
        <c:gapWidth val="34"/>
        <c:overlap val="100"/>
        <c:axId val="283049344"/>
        <c:axId val="283051520"/>
      </c:barChart>
      <c:catAx>
        <c:axId val="28304934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83051520"/>
        <c:crosses val="autoZero"/>
        <c:auto val="1"/>
        <c:lblAlgn val="ctr"/>
        <c:lblOffset val="100"/>
        <c:noMultiLvlLbl val="0"/>
      </c:catAx>
      <c:valAx>
        <c:axId val="28305152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830493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18</c:v>
                </c:pt>
                <c:pt idx="2">
                  <c:v>16.2</c:v>
                </c:pt>
                <c:pt idx="3">
                  <c:v>19.7</c:v>
                </c:pt>
                <c:pt idx="5">
                  <c:v>19.899999999999999</c:v>
                </c:pt>
                <c:pt idx="6">
                  <c:v>20.399999999999999</c:v>
                </c:pt>
                <c:pt idx="7">
                  <c:v>18.100000000000001</c:v>
                </c:pt>
                <c:pt idx="8">
                  <c:v>16.3</c:v>
                </c:pt>
                <c:pt idx="10">
                  <c:v>19.3</c:v>
                </c:pt>
                <c:pt idx="13">
                  <c:v>17</c:v>
                </c:pt>
              </c:numCache>
            </c:numRef>
          </c:val>
        </c:ser>
        <c:dLbls>
          <c:showLegendKey val="0"/>
          <c:showVal val="0"/>
          <c:showCatName val="0"/>
          <c:showSerName val="0"/>
          <c:showPercent val="0"/>
          <c:showBubbleSize val="0"/>
        </c:dLbls>
        <c:gapWidth val="34"/>
        <c:overlap val="100"/>
        <c:axId val="343196416"/>
        <c:axId val="343197952"/>
      </c:barChart>
      <c:catAx>
        <c:axId val="34319641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3197952"/>
        <c:crosses val="autoZero"/>
        <c:auto val="1"/>
        <c:lblAlgn val="ctr"/>
        <c:lblOffset val="100"/>
        <c:noMultiLvlLbl val="0"/>
      </c:catAx>
      <c:valAx>
        <c:axId val="3431979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31964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22.8</c:v>
                </c:pt>
                <c:pt idx="1">
                  <c:v>19.100000000000001</c:v>
                </c:pt>
                <c:pt idx="2">
                  <c:v>17.399999999999999</c:v>
                </c:pt>
                <c:pt idx="3">
                  <c:v>18</c:v>
                </c:pt>
              </c:numCache>
            </c:numRef>
          </c:val>
          <c:smooth val="0"/>
        </c:ser>
        <c:dLbls>
          <c:showLegendKey val="0"/>
          <c:showVal val="0"/>
          <c:showCatName val="0"/>
          <c:showSerName val="0"/>
          <c:showPercent val="0"/>
          <c:showBubbleSize val="0"/>
        </c:dLbls>
        <c:marker val="1"/>
        <c:smooth val="0"/>
        <c:axId val="343336832"/>
        <c:axId val="343338368"/>
      </c:lineChart>
      <c:catAx>
        <c:axId val="3433368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3338368"/>
        <c:crosses val="autoZero"/>
        <c:auto val="1"/>
        <c:lblAlgn val="ctr"/>
        <c:lblOffset val="100"/>
        <c:noMultiLvlLbl val="0"/>
      </c:catAx>
      <c:valAx>
        <c:axId val="34333836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33368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15.9</c:v>
                </c:pt>
                <c:pt idx="2">
                  <c:v>21.6</c:v>
                </c:pt>
                <c:pt idx="3">
                  <c:v>9.6</c:v>
                </c:pt>
                <c:pt idx="5">
                  <c:v>19.8</c:v>
                </c:pt>
                <c:pt idx="6">
                  <c:v>8.9</c:v>
                </c:pt>
                <c:pt idx="7">
                  <c:v>15.1</c:v>
                </c:pt>
                <c:pt idx="8">
                  <c:v>18.2</c:v>
                </c:pt>
                <c:pt idx="10">
                  <c:v>16.399999999999999</c:v>
                </c:pt>
                <c:pt idx="13">
                  <c:v>16.5</c:v>
                </c:pt>
              </c:numCache>
            </c:numRef>
          </c:val>
        </c:ser>
        <c:dLbls>
          <c:showLegendKey val="0"/>
          <c:showVal val="0"/>
          <c:showCatName val="0"/>
          <c:showSerName val="0"/>
          <c:showPercent val="0"/>
          <c:showBubbleSize val="0"/>
        </c:dLbls>
        <c:gapWidth val="34"/>
        <c:overlap val="100"/>
        <c:axId val="343498112"/>
        <c:axId val="343499904"/>
      </c:barChart>
      <c:catAx>
        <c:axId val="34349811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3499904"/>
        <c:crosses val="autoZero"/>
        <c:auto val="1"/>
        <c:lblAlgn val="ctr"/>
        <c:lblOffset val="100"/>
        <c:noMultiLvlLbl val="0"/>
      </c:catAx>
      <c:valAx>
        <c:axId val="3434999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34981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15.2</c:v>
                </c:pt>
                <c:pt idx="1">
                  <c:v>20.8</c:v>
                </c:pt>
                <c:pt idx="2">
                  <c:v>17.2</c:v>
                </c:pt>
                <c:pt idx="3">
                  <c:v>15.9</c:v>
                </c:pt>
              </c:numCache>
            </c:numRef>
          </c:val>
          <c:smooth val="0"/>
        </c:ser>
        <c:dLbls>
          <c:showLegendKey val="0"/>
          <c:showVal val="0"/>
          <c:showCatName val="0"/>
          <c:showSerName val="0"/>
          <c:showPercent val="0"/>
          <c:showBubbleSize val="0"/>
        </c:dLbls>
        <c:marker val="1"/>
        <c:smooth val="0"/>
        <c:axId val="343437696"/>
        <c:axId val="343439232"/>
      </c:lineChart>
      <c:catAx>
        <c:axId val="34343769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3439232"/>
        <c:crosses val="autoZero"/>
        <c:auto val="1"/>
        <c:lblAlgn val="ctr"/>
        <c:lblOffset val="100"/>
        <c:noMultiLvlLbl val="0"/>
      </c:catAx>
      <c:valAx>
        <c:axId val="3434392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343769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23.2</c:v>
                </c:pt>
                <c:pt idx="2">
                  <c:v>23.6</c:v>
                </c:pt>
                <c:pt idx="3">
                  <c:v>23.1</c:v>
                </c:pt>
                <c:pt idx="5">
                  <c:v>24.8</c:v>
                </c:pt>
                <c:pt idx="6">
                  <c:v>21.5</c:v>
                </c:pt>
                <c:pt idx="7">
                  <c:v>23.5</c:v>
                </c:pt>
                <c:pt idx="8">
                  <c:v>23.5</c:v>
                </c:pt>
                <c:pt idx="10">
                  <c:v>24.2</c:v>
                </c:pt>
                <c:pt idx="13">
                  <c:v>19.399999999999999</c:v>
                </c:pt>
              </c:numCache>
            </c:numRef>
          </c:val>
        </c:ser>
        <c:dLbls>
          <c:showLegendKey val="0"/>
          <c:showVal val="0"/>
          <c:showCatName val="0"/>
          <c:showSerName val="0"/>
          <c:showPercent val="0"/>
          <c:showBubbleSize val="0"/>
        </c:dLbls>
        <c:gapWidth val="34"/>
        <c:overlap val="100"/>
        <c:axId val="283383680"/>
        <c:axId val="283385216"/>
      </c:barChart>
      <c:catAx>
        <c:axId val="28338368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83385216"/>
        <c:crosses val="autoZero"/>
        <c:auto val="1"/>
        <c:lblAlgn val="ctr"/>
        <c:lblOffset val="100"/>
        <c:noMultiLvlLbl val="0"/>
      </c:catAx>
      <c:valAx>
        <c:axId val="2833852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833836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26.2</c:v>
                </c:pt>
                <c:pt idx="1">
                  <c:v>29.1</c:v>
                </c:pt>
                <c:pt idx="2">
                  <c:v>30.6</c:v>
                </c:pt>
                <c:pt idx="3">
                  <c:v>23.2</c:v>
                </c:pt>
              </c:numCache>
            </c:numRef>
          </c:val>
          <c:smooth val="0"/>
        </c:ser>
        <c:dLbls>
          <c:showLegendKey val="0"/>
          <c:showVal val="0"/>
          <c:showCatName val="0"/>
          <c:showSerName val="0"/>
          <c:showPercent val="0"/>
          <c:showBubbleSize val="0"/>
        </c:dLbls>
        <c:marker val="1"/>
        <c:smooth val="0"/>
        <c:axId val="341711488"/>
        <c:axId val="341713280"/>
      </c:lineChart>
      <c:catAx>
        <c:axId val="3417114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1713280"/>
        <c:crosses val="autoZero"/>
        <c:auto val="1"/>
        <c:lblAlgn val="ctr"/>
        <c:lblOffset val="100"/>
        <c:noMultiLvlLbl val="0"/>
      </c:catAx>
      <c:valAx>
        <c:axId val="34171328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17114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35.9</c:v>
                </c:pt>
                <c:pt idx="2">
                  <c:v>38.5</c:v>
                </c:pt>
                <c:pt idx="3">
                  <c:v>32.6</c:v>
                </c:pt>
                <c:pt idx="5">
                  <c:v>38.700000000000003</c:v>
                </c:pt>
                <c:pt idx="6">
                  <c:v>33.6</c:v>
                </c:pt>
                <c:pt idx="7">
                  <c:v>34.5</c:v>
                </c:pt>
                <c:pt idx="8">
                  <c:v>36.700000000000003</c:v>
                </c:pt>
                <c:pt idx="10">
                  <c:v>32.9</c:v>
                </c:pt>
                <c:pt idx="13">
                  <c:v>35.6</c:v>
                </c:pt>
              </c:numCache>
            </c:numRef>
          </c:val>
        </c:ser>
        <c:dLbls>
          <c:showLegendKey val="0"/>
          <c:showVal val="0"/>
          <c:showCatName val="0"/>
          <c:showSerName val="0"/>
          <c:showPercent val="0"/>
          <c:showBubbleSize val="0"/>
        </c:dLbls>
        <c:gapWidth val="34"/>
        <c:overlap val="100"/>
        <c:axId val="341774720"/>
        <c:axId val="341776256"/>
      </c:barChart>
      <c:catAx>
        <c:axId val="3417747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1776256"/>
        <c:crosses val="autoZero"/>
        <c:auto val="1"/>
        <c:lblAlgn val="ctr"/>
        <c:lblOffset val="100"/>
        <c:noMultiLvlLbl val="0"/>
      </c:catAx>
      <c:valAx>
        <c:axId val="3417762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17747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24.7</c:v>
                </c:pt>
                <c:pt idx="1">
                  <c:v>30.2</c:v>
                </c:pt>
                <c:pt idx="2">
                  <c:v>38.200000000000003</c:v>
                </c:pt>
                <c:pt idx="3">
                  <c:v>35.9</c:v>
                </c:pt>
              </c:numCache>
            </c:numRef>
          </c:val>
          <c:smooth val="0"/>
        </c:ser>
        <c:dLbls>
          <c:showLegendKey val="0"/>
          <c:showVal val="0"/>
          <c:showCatName val="0"/>
          <c:showSerName val="0"/>
          <c:showPercent val="0"/>
          <c:showBubbleSize val="0"/>
        </c:dLbls>
        <c:marker val="1"/>
        <c:smooth val="0"/>
        <c:axId val="343631360"/>
        <c:axId val="343632896"/>
      </c:lineChart>
      <c:catAx>
        <c:axId val="34363136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3632896"/>
        <c:crosses val="autoZero"/>
        <c:auto val="1"/>
        <c:lblAlgn val="ctr"/>
        <c:lblOffset val="100"/>
        <c:noMultiLvlLbl val="0"/>
      </c:catAx>
      <c:valAx>
        <c:axId val="343632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363136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36.700000000000003</c:v>
                </c:pt>
                <c:pt idx="2">
                  <c:v>40.200000000000003</c:v>
                </c:pt>
                <c:pt idx="3">
                  <c:v>31.9</c:v>
                </c:pt>
                <c:pt idx="5">
                  <c:v>43.9</c:v>
                </c:pt>
                <c:pt idx="6">
                  <c:v>35.6</c:v>
                </c:pt>
                <c:pt idx="7">
                  <c:v>34</c:v>
                </c:pt>
                <c:pt idx="8">
                  <c:v>38.1</c:v>
                </c:pt>
                <c:pt idx="10">
                  <c:v>37</c:v>
                </c:pt>
                <c:pt idx="13">
                  <c:v>34.200000000000003</c:v>
                </c:pt>
              </c:numCache>
            </c:numRef>
          </c:val>
        </c:ser>
        <c:dLbls>
          <c:showLegendKey val="0"/>
          <c:showVal val="0"/>
          <c:showCatName val="0"/>
          <c:showSerName val="0"/>
          <c:showPercent val="0"/>
          <c:showBubbleSize val="0"/>
        </c:dLbls>
        <c:gapWidth val="34"/>
        <c:overlap val="100"/>
        <c:axId val="343976960"/>
        <c:axId val="343978752"/>
      </c:barChart>
      <c:catAx>
        <c:axId val="343976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3978752"/>
        <c:crosses val="autoZero"/>
        <c:auto val="1"/>
        <c:lblAlgn val="ctr"/>
        <c:lblOffset val="100"/>
        <c:noMultiLvlLbl val="0"/>
      </c:catAx>
      <c:valAx>
        <c:axId val="3439787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3976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29.5</c:v>
                </c:pt>
                <c:pt idx="1">
                  <c:v>38.299999999999997</c:v>
                </c:pt>
                <c:pt idx="2">
                  <c:v>37.4</c:v>
                </c:pt>
                <c:pt idx="3">
                  <c:v>36.700000000000003</c:v>
                </c:pt>
              </c:numCache>
            </c:numRef>
          </c:val>
          <c:smooth val="0"/>
        </c:ser>
        <c:dLbls>
          <c:showLegendKey val="0"/>
          <c:showVal val="0"/>
          <c:showCatName val="0"/>
          <c:showSerName val="0"/>
          <c:showPercent val="0"/>
          <c:showBubbleSize val="0"/>
        </c:dLbls>
        <c:marker val="1"/>
        <c:smooth val="0"/>
        <c:axId val="344067456"/>
        <c:axId val="344077440"/>
      </c:lineChart>
      <c:catAx>
        <c:axId val="34406745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4077440"/>
        <c:crosses val="autoZero"/>
        <c:auto val="1"/>
        <c:lblAlgn val="ctr"/>
        <c:lblOffset val="100"/>
        <c:noMultiLvlLbl val="0"/>
      </c:catAx>
      <c:valAx>
        <c:axId val="3440774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406745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6.2</c:v>
                </c:pt>
                <c:pt idx="1">
                  <c:v>5.7</c:v>
                </c:pt>
                <c:pt idx="2">
                  <c:v>4.7</c:v>
                </c:pt>
                <c:pt idx="3">
                  <c:v>5.8</c:v>
                </c:pt>
              </c:numCache>
            </c:numRef>
          </c:val>
          <c:smooth val="0"/>
        </c:ser>
        <c:dLbls>
          <c:showLegendKey val="0"/>
          <c:showVal val="0"/>
          <c:showCatName val="0"/>
          <c:showSerName val="0"/>
          <c:showPercent val="0"/>
          <c:showBubbleSize val="0"/>
        </c:dLbls>
        <c:marker val="1"/>
        <c:smooth val="0"/>
        <c:axId val="284438912"/>
        <c:axId val="284440832"/>
      </c:lineChart>
      <c:catAx>
        <c:axId val="28443891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84440832"/>
        <c:crosses val="autoZero"/>
        <c:auto val="1"/>
        <c:lblAlgn val="ctr"/>
        <c:lblOffset val="100"/>
        <c:noMultiLvlLbl val="0"/>
      </c:catAx>
      <c:valAx>
        <c:axId val="2844408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8443891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18</c:v>
                </c:pt>
                <c:pt idx="2">
                  <c:v>19.7</c:v>
                </c:pt>
                <c:pt idx="3">
                  <c:v>16</c:v>
                </c:pt>
                <c:pt idx="5">
                  <c:v>18.899999999999999</c:v>
                </c:pt>
                <c:pt idx="6">
                  <c:v>15.3</c:v>
                </c:pt>
                <c:pt idx="7">
                  <c:v>18.7</c:v>
                </c:pt>
                <c:pt idx="8">
                  <c:v>18.8</c:v>
                </c:pt>
                <c:pt idx="10">
                  <c:v>16.8</c:v>
                </c:pt>
                <c:pt idx="13">
                  <c:v>17.5</c:v>
                </c:pt>
              </c:numCache>
            </c:numRef>
          </c:val>
        </c:ser>
        <c:dLbls>
          <c:showLegendKey val="0"/>
          <c:showVal val="0"/>
          <c:showCatName val="0"/>
          <c:showSerName val="0"/>
          <c:showPercent val="0"/>
          <c:showBubbleSize val="0"/>
        </c:dLbls>
        <c:gapWidth val="34"/>
        <c:overlap val="100"/>
        <c:axId val="345580672"/>
        <c:axId val="345582208"/>
      </c:barChart>
      <c:catAx>
        <c:axId val="34558067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5582208"/>
        <c:crosses val="autoZero"/>
        <c:auto val="1"/>
        <c:lblAlgn val="ctr"/>
        <c:lblOffset val="100"/>
        <c:noMultiLvlLbl val="0"/>
      </c:catAx>
      <c:valAx>
        <c:axId val="3455822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55806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13</c:v>
                </c:pt>
                <c:pt idx="1">
                  <c:v>16.5</c:v>
                </c:pt>
                <c:pt idx="2">
                  <c:v>15.9</c:v>
                </c:pt>
                <c:pt idx="3">
                  <c:v>18</c:v>
                </c:pt>
              </c:numCache>
            </c:numRef>
          </c:val>
          <c:smooth val="0"/>
        </c:ser>
        <c:dLbls>
          <c:showLegendKey val="0"/>
          <c:showVal val="0"/>
          <c:showCatName val="0"/>
          <c:showSerName val="0"/>
          <c:showPercent val="0"/>
          <c:showBubbleSize val="0"/>
        </c:dLbls>
        <c:marker val="1"/>
        <c:smooth val="0"/>
        <c:axId val="345663360"/>
        <c:axId val="345664896"/>
      </c:lineChart>
      <c:catAx>
        <c:axId val="34566336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5664896"/>
        <c:crosses val="autoZero"/>
        <c:auto val="1"/>
        <c:lblAlgn val="ctr"/>
        <c:lblOffset val="100"/>
        <c:noMultiLvlLbl val="0"/>
      </c:catAx>
      <c:valAx>
        <c:axId val="345664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566336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28.9</c:v>
                </c:pt>
                <c:pt idx="2">
                  <c:v>32.4</c:v>
                </c:pt>
                <c:pt idx="3">
                  <c:v>24.2</c:v>
                </c:pt>
                <c:pt idx="5">
                  <c:v>36.9</c:v>
                </c:pt>
                <c:pt idx="6">
                  <c:v>34.1</c:v>
                </c:pt>
                <c:pt idx="7">
                  <c:v>26</c:v>
                </c:pt>
                <c:pt idx="8">
                  <c:v>27.8</c:v>
                </c:pt>
                <c:pt idx="10">
                  <c:v>29.6</c:v>
                </c:pt>
                <c:pt idx="13">
                  <c:v>24.7</c:v>
                </c:pt>
              </c:numCache>
            </c:numRef>
          </c:val>
        </c:ser>
        <c:dLbls>
          <c:showLegendKey val="0"/>
          <c:showVal val="0"/>
          <c:showCatName val="0"/>
          <c:showSerName val="0"/>
          <c:showPercent val="0"/>
          <c:showBubbleSize val="0"/>
        </c:dLbls>
        <c:gapWidth val="34"/>
        <c:overlap val="100"/>
        <c:axId val="342736256"/>
        <c:axId val="342738048"/>
      </c:barChart>
      <c:catAx>
        <c:axId val="34273625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2738048"/>
        <c:crosses val="autoZero"/>
        <c:auto val="1"/>
        <c:lblAlgn val="ctr"/>
        <c:lblOffset val="100"/>
        <c:noMultiLvlLbl val="0"/>
      </c:catAx>
      <c:valAx>
        <c:axId val="3427380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27362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26.5</c:v>
                </c:pt>
                <c:pt idx="1">
                  <c:v>29.7</c:v>
                </c:pt>
                <c:pt idx="2">
                  <c:v>27.9</c:v>
                </c:pt>
                <c:pt idx="3">
                  <c:v>28.9</c:v>
                </c:pt>
              </c:numCache>
            </c:numRef>
          </c:val>
          <c:smooth val="0"/>
        </c:ser>
        <c:dLbls>
          <c:showLegendKey val="0"/>
          <c:showVal val="0"/>
          <c:showCatName val="0"/>
          <c:showSerName val="0"/>
          <c:showPercent val="0"/>
          <c:showBubbleSize val="0"/>
        </c:dLbls>
        <c:marker val="1"/>
        <c:smooth val="0"/>
        <c:axId val="342827392"/>
        <c:axId val="342828928"/>
      </c:lineChart>
      <c:catAx>
        <c:axId val="34282739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2828928"/>
        <c:crosses val="autoZero"/>
        <c:auto val="1"/>
        <c:lblAlgn val="ctr"/>
        <c:lblOffset val="100"/>
        <c:noMultiLvlLbl val="0"/>
      </c:catAx>
      <c:valAx>
        <c:axId val="3428289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282739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59.4</c:v>
                </c:pt>
                <c:pt idx="2">
                  <c:v>58.1</c:v>
                </c:pt>
                <c:pt idx="3">
                  <c:v>61.3</c:v>
                </c:pt>
                <c:pt idx="5">
                  <c:v>56.1</c:v>
                </c:pt>
                <c:pt idx="6">
                  <c:v>63.5</c:v>
                </c:pt>
                <c:pt idx="7">
                  <c:v>66.5</c:v>
                </c:pt>
                <c:pt idx="8">
                  <c:v>54.2</c:v>
                </c:pt>
                <c:pt idx="10">
                  <c:v>62.3</c:v>
                </c:pt>
                <c:pt idx="13">
                  <c:v>59</c:v>
                </c:pt>
              </c:numCache>
            </c:numRef>
          </c:val>
        </c:ser>
        <c:dLbls>
          <c:showLegendKey val="0"/>
          <c:showVal val="0"/>
          <c:showCatName val="0"/>
          <c:showSerName val="0"/>
          <c:showPercent val="0"/>
          <c:showBubbleSize val="0"/>
        </c:dLbls>
        <c:gapWidth val="34"/>
        <c:overlap val="100"/>
        <c:axId val="345708416"/>
        <c:axId val="345709952"/>
      </c:barChart>
      <c:catAx>
        <c:axId val="34570841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5709952"/>
        <c:crosses val="autoZero"/>
        <c:auto val="1"/>
        <c:lblAlgn val="ctr"/>
        <c:lblOffset val="100"/>
        <c:noMultiLvlLbl val="0"/>
      </c:catAx>
      <c:valAx>
        <c:axId val="3457099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57084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24.7</c:v>
                </c:pt>
                <c:pt idx="2">
                  <c:v>22.4</c:v>
                </c:pt>
                <c:pt idx="3">
                  <c:v>26.7</c:v>
                </c:pt>
                <c:pt idx="5">
                  <c:v>27</c:v>
                </c:pt>
                <c:pt idx="6">
                  <c:v>28.9</c:v>
                </c:pt>
                <c:pt idx="7">
                  <c:v>23.2</c:v>
                </c:pt>
                <c:pt idx="8">
                  <c:v>24</c:v>
                </c:pt>
                <c:pt idx="10">
                  <c:v>24.3</c:v>
                </c:pt>
                <c:pt idx="13">
                  <c:v>24.3</c:v>
                </c:pt>
              </c:numCache>
            </c:numRef>
          </c:val>
        </c:ser>
        <c:dLbls>
          <c:showLegendKey val="0"/>
          <c:showVal val="0"/>
          <c:showCatName val="0"/>
          <c:showSerName val="0"/>
          <c:showPercent val="0"/>
          <c:showBubbleSize val="0"/>
        </c:dLbls>
        <c:gapWidth val="34"/>
        <c:overlap val="100"/>
        <c:axId val="352599424"/>
        <c:axId val="352609408"/>
      </c:barChart>
      <c:catAx>
        <c:axId val="3525994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2609408"/>
        <c:crosses val="autoZero"/>
        <c:auto val="1"/>
        <c:lblAlgn val="ctr"/>
        <c:lblOffset val="100"/>
        <c:noMultiLvlLbl val="0"/>
      </c:catAx>
      <c:valAx>
        <c:axId val="3526094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25994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26.1</c:v>
                </c:pt>
                <c:pt idx="1">
                  <c:v>24.8</c:v>
                </c:pt>
                <c:pt idx="2">
                  <c:v>27.4</c:v>
                </c:pt>
                <c:pt idx="3">
                  <c:v>24.7</c:v>
                </c:pt>
              </c:numCache>
            </c:numRef>
          </c:val>
          <c:smooth val="0"/>
        </c:ser>
        <c:dLbls>
          <c:showLegendKey val="0"/>
          <c:showVal val="0"/>
          <c:showCatName val="0"/>
          <c:showSerName val="0"/>
          <c:showPercent val="0"/>
          <c:showBubbleSize val="0"/>
        </c:dLbls>
        <c:marker val="1"/>
        <c:smooth val="0"/>
        <c:axId val="352375168"/>
        <c:axId val="352376704"/>
      </c:lineChart>
      <c:catAx>
        <c:axId val="35237516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52376704"/>
        <c:crosses val="autoZero"/>
        <c:auto val="1"/>
        <c:lblAlgn val="ctr"/>
        <c:lblOffset val="100"/>
        <c:noMultiLvlLbl val="0"/>
      </c:catAx>
      <c:valAx>
        <c:axId val="3523767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5237516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43.5</c:v>
                </c:pt>
                <c:pt idx="2">
                  <c:v>38.1</c:v>
                </c:pt>
                <c:pt idx="3">
                  <c:v>49.7</c:v>
                </c:pt>
                <c:pt idx="5">
                  <c:v>39.1</c:v>
                </c:pt>
                <c:pt idx="6">
                  <c:v>51.8</c:v>
                </c:pt>
                <c:pt idx="7">
                  <c:v>41.5</c:v>
                </c:pt>
                <c:pt idx="8">
                  <c:v>43.8</c:v>
                </c:pt>
                <c:pt idx="10">
                  <c:v>42.9</c:v>
                </c:pt>
                <c:pt idx="13">
                  <c:v>45</c:v>
                </c:pt>
              </c:numCache>
            </c:numRef>
          </c:val>
        </c:ser>
        <c:dLbls>
          <c:showLegendKey val="0"/>
          <c:showVal val="0"/>
          <c:showCatName val="0"/>
          <c:showSerName val="0"/>
          <c:showPercent val="0"/>
          <c:showBubbleSize val="0"/>
        </c:dLbls>
        <c:gapWidth val="34"/>
        <c:overlap val="100"/>
        <c:axId val="352442240"/>
        <c:axId val="352443776"/>
      </c:barChart>
      <c:catAx>
        <c:axId val="35244224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2443776"/>
        <c:crosses val="autoZero"/>
        <c:auto val="1"/>
        <c:lblAlgn val="ctr"/>
        <c:lblOffset val="100"/>
        <c:noMultiLvlLbl val="0"/>
      </c:catAx>
      <c:valAx>
        <c:axId val="3524437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24422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39.4</c:v>
                </c:pt>
                <c:pt idx="1">
                  <c:v>40.4</c:v>
                </c:pt>
                <c:pt idx="2">
                  <c:v>46.2</c:v>
                </c:pt>
                <c:pt idx="3">
                  <c:v>43.5</c:v>
                </c:pt>
              </c:numCache>
            </c:numRef>
          </c:val>
          <c:smooth val="0"/>
        </c:ser>
        <c:dLbls>
          <c:showLegendKey val="0"/>
          <c:showVal val="0"/>
          <c:showCatName val="0"/>
          <c:showSerName val="0"/>
          <c:showPercent val="0"/>
          <c:showBubbleSize val="0"/>
        </c:dLbls>
        <c:marker val="1"/>
        <c:smooth val="0"/>
        <c:axId val="352504448"/>
        <c:axId val="352530816"/>
      </c:lineChart>
      <c:catAx>
        <c:axId val="35250444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52530816"/>
        <c:crosses val="autoZero"/>
        <c:auto val="1"/>
        <c:lblAlgn val="ctr"/>
        <c:lblOffset val="100"/>
        <c:noMultiLvlLbl val="0"/>
      </c:catAx>
      <c:valAx>
        <c:axId val="3525308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5250444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31.4</c:v>
                </c:pt>
                <c:pt idx="2">
                  <c:v>29.9</c:v>
                </c:pt>
                <c:pt idx="3">
                  <c:v>32.5</c:v>
                </c:pt>
                <c:pt idx="5">
                  <c:v>30.1</c:v>
                </c:pt>
                <c:pt idx="6">
                  <c:v>24.6</c:v>
                </c:pt>
                <c:pt idx="7">
                  <c:v>29.5</c:v>
                </c:pt>
                <c:pt idx="8">
                  <c:v>34.299999999999997</c:v>
                </c:pt>
                <c:pt idx="10">
                  <c:v>32.4</c:v>
                </c:pt>
                <c:pt idx="13">
                  <c:v>31.4</c:v>
                </c:pt>
              </c:numCache>
            </c:numRef>
          </c:val>
        </c:ser>
        <c:dLbls>
          <c:showLegendKey val="0"/>
          <c:showVal val="0"/>
          <c:showCatName val="0"/>
          <c:showSerName val="0"/>
          <c:showPercent val="0"/>
          <c:showBubbleSize val="0"/>
        </c:dLbls>
        <c:gapWidth val="34"/>
        <c:overlap val="100"/>
        <c:axId val="352936320"/>
        <c:axId val="352937856"/>
      </c:barChart>
      <c:catAx>
        <c:axId val="3529363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2937856"/>
        <c:crosses val="autoZero"/>
        <c:auto val="1"/>
        <c:lblAlgn val="ctr"/>
        <c:lblOffset val="100"/>
        <c:noMultiLvlLbl val="0"/>
      </c:catAx>
      <c:valAx>
        <c:axId val="3529378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29363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6.6</c:v>
                </c:pt>
                <c:pt idx="2">
                  <c:v>8.4</c:v>
                </c:pt>
                <c:pt idx="3">
                  <c:v>4.5999999999999996</c:v>
                </c:pt>
                <c:pt idx="5">
                  <c:v>6.8</c:v>
                </c:pt>
                <c:pt idx="6">
                  <c:v>6.3</c:v>
                </c:pt>
                <c:pt idx="7">
                  <c:v>7.7</c:v>
                </c:pt>
                <c:pt idx="8">
                  <c:v>5.9</c:v>
                </c:pt>
                <c:pt idx="10">
                  <c:v>4.3</c:v>
                </c:pt>
                <c:pt idx="13">
                  <c:v>6.6</c:v>
                </c:pt>
              </c:numCache>
            </c:numRef>
          </c:val>
        </c:ser>
        <c:dLbls>
          <c:showLegendKey val="0"/>
          <c:showVal val="0"/>
          <c:showCatName val="0"/>
          <c:showSerName val="0"/>
          <c:showPercent val="0"/>
          <c:showBubbleSize val="0"/>
        </c:dLbls>
        <c:gapWidth val="34"/>
        <c:overlap val="100"/>
        <c:axId val="285254400"/>
        <c:axId val="285255936"/>
      </c:barChart>
      <c:catAx>
        <c:axId val="28525440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85255936"/>
        <c:crosses val="autoZero"/>
        <c:auto val="1"/>
        <c:lblAlgn val="ctr"/>
        <c:lblOffset val="100"/>
        <c:noMultiLvlLbl val="0"/>
      </c:catAx>
      <c:valAx>
        <c:axId val="2852559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852544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12</c:v>
                </c:pt>
                <c:pt idx="2">
                  <c:v>12</c:v>
                </c:pt>
                <c:pt idx="3">
                  <c:v>11.2</c:v>
                </c:pt>
                <c:pt idx="5">
                  <c:v>16.600000000000001</c:v>
                </c:pt>
                <c:pt idx="6">
                  <c:v>14.5</c:v>
                </c:pt>
                <c:pt idx="7">
                  <c:v>12.3</c:v>
                </c:pt>
                <c:pt idx="8">
                  <c:v>9.8000000000000007</c:v>
                </c:pt>
                <c:pt idx="10">
                  <c:v>15.7</c:v>
                </c:pt>
                <c:pt idx="13">
                  <c:v>8.1</c:v>
                </c:pt>
              </c:numCache>
            </c:numRef>
          </c:val>
        </c:ser>
        <c:dLbls>
          <c:showLegendKey val="0"/>
          <c:showVal val="0"/>
          <c:showCatName val="0"/>
          <c:showSerName val="0"/>
          <c:showPercent val="0"/>
          <c:showBubbleSize val="0"/>
        </c:dLbls>
        <c:gapWidth val="34"/>
        <c:overlap val="100"/>
        <c:axId val="352786304"/>
        <c:axId val="352787840"/>
      </c:barChart>
      <c:catAx>
        <c:axId val="35278630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2787840"/>
        <c:crosses val="autoZero"/>
        <c:auto val="1"/>
        <c:lblAlgn val="ctr"/>
        <c:lblOffset val="100"/>
        <c:noMultiLvlLbl val="0"/>
      </c:catAx>
      <c:valAx>
        <c:axId val="3527878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27863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11.1</c:v>
                </c:pt>
                <c:pt idx="1">
                  <c:v>8.9</c:v>
                </c:pt>
                <c:pt idx="2">
                  <c:v>10</c:v>
                </c:pt>
                <c:pt idx="3">
                  <c:v>12</c:v>
                </c:pt>
              </c:numCache>
            </c:numRef>
          </c:val>
          <c:smooth val="0"/>
        </c:ser>
        <c:dLbls>
          <c:showLegendKey val="0"/>
          <c:showVal val="0"/>
          <c:showCatName val="0"/>
          <c:showSerName val="0"/>
          <c:showPercent val="0"/>
          <c:showBubbleSize val="0"/>
        </c:dLbls>
        <c:marker val="1"/>
        <c:smooth val="0"/>
        <c:axId val="352823936"/>
        <c:axId val="352850304"/>
      </c:lineChart>
      <c:catAx>
        <c:axId val="35282393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52850304"/>
        <c:crosses val="autoZero"/>
        <c:auto val="1"/>
        <c:lblAlgn val="ctr"/>
        <c:lblOffset val="100"/>
        <c:noMultiLvlLbl val="0"/>
      </c:catAx>
      <c:valAx>
        <c:axId val="3528503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5282393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9.6</c:v>
                </c:pt>
                <c:pt idx="2">
                  <c:v>8.6</c:v>
                </c:pt>
                <c:pt idx="3">
                  <c:v>9.6999999999999993</c:v>
                </c:pt>
                <c:pt idx="5">
                  <c:v>15.6</c:v>
                </c:pt>
                <c:pt idx="6">
                  <c:v>14.4</c:v>
                </c:pt>
                <c:pt idx="7">
                  <c:v>9.5</c:v>
                </c:pt>
                <c:pt idx="8">
                  <c:v>6.6</c:v>
                </c:pt>
                <c:pt idx="10">
                  <c:v>15.7</c:v>
                </c:pt>
                <c:pt idx="13">
                  <c:v>4.2</c:v>
                </c:pt>
              </c:numCache>
            </c:numRef>
          </c:val>
        </c:ser>
        <c:dLbls>
          <c:showLegendKey val="0"/>
          <c:showVal val="0"/>
          <c:showCatName val="0"/>
          <c:showSerName val="0"/>
          <c:showPercent val="0"/>
          <c:showBubbleSize val="0"/>
        </c:dLbls>
        <c:gapWidth val="34"/>
        <c:overlap val="100"/>
        <c:axId val="353333632"/>
        <c:axId val="353335168"/>
      </c:barChart>
      <c:catAx>
        <c:axId val="35333363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3335168"/>
        <c:crosses val="autoZero"/>
        <c:auto val="1"/>
        <c:lblAlgn val="ctr"/>
        <c:lblOffset val="100"/>
        <c:noMultiLvlLbl val="0"/>
      </c:catAx>
      <c:valAx>
        <c:axId val="35333516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33336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4.8</c:v>
                </c:pt>
                <c:pt idx="1">
                  <c:v>9.6</c:v>
                </c:pt>
              </c:numCache>
            </c:numRef>
          </c:val>
          <c:smooth val="0"/>
        </c:ser>
        <c:dLbls>
          <c:showLegendKey val="0"/>
          <c:showVal val="0"/>
          <c:showCatName val="0"/>
          <c:showSerName val="0"/>
          <c:showPercent val="0"/>
          <c:showBubbleSize val="0"/>
        </c:dLbls>
        <c:marker val="1"/>
        <c:smooth val="0"/>
        <c:axId val="353256576"/>
        <c:axId val="353258112"/>
      </c:lineChart>
      <c:catAx>
        <c:axId val="35325657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53258112"/>
        <c:crosses val="autoZero"/>
        <c:auto val="1"/>
        <c:lblAlgn val="ctr"/>
        <c:lblOffset val="100"/>
        <c:noMultiLvlLbl val="0"/>
      </c:catAx>
      <c:valAx>
        <c:axId val="3532581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5325657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6</c:v>
                </c:pt>
                <c:pt idx="2">
                  <c:v>5.5</c:v>
                </c:pt>
                <c:pt idx="3">
                  <c:v>5.6</c:v>
                </c:pt>
                <c:pt idx="5">
                  <c:v>11.5</c:v>
                </c:pt>
                <c:pt idx="6">
                  <c:v>9.4</c:v>
                </c:pt>
                <c:pt idx="7">
                  <c:v>5.4</c:v>
                </c:pt>
                <c:pt idx="8">
                  <c:v>3.8</c:v>
                </c:pt>
                <c:pt idx="10">
                  <c:v>8.9</c:v>
                </c:pt>
                <c:pt idx="13">
                  <c:v>2.7</c:v>
                </c:pt>
              </c:numCache>
            </c:numRef>
          </c:val>
        </c:ser>
        <c:dLbls>
          <c:showLegendKey val="0"/>
          <c:showVal val="0"/>
          <c:showCatName val="0"/>
          <c:showSerName val="0"/>
          <c:showPercent val="0"/>
          <c:showBubbleSize val="0"/>
        </c:dLbls>
        <c:gapWidth val="34"/>
        <c:overlap val="100"/>
        <c:axId val="353409664"/>
        <c:axId val="353419648"/>
      </c:barChart>
      <c:catAx>
        <c:axId val="35340966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3419648"/>
        <c:crosses val="autoZero"/>
        <c:auto val="1"/>
        <c:lblAlgn val="ctr"/>
        <c:lblOffset val="100"/>
        <c:noMultiLvlLbl val="0"/>
      </c:catAx>
      <c:valAx>
        <c:axId val="3534196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34096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2.7</c:v>
                </c:pt>
                <c:pt idx="1">
                  <c:v>6</c:v>
                </c:pt>
              </c:numCache>
            </c:numRef>
          </c:val>
          <c:smooth val="0"/>
        </c:ser>
        <c:dLbls>
          <c:showLegendKey val="0"/>
          <c:showVal val="0"/>
          <c:showCatName val="0"/>
          <c:showSerName val="0"/>
          <c:showPercent val="0"/>
          <c:showBubbleSize val="0"/>
        </c:dLbls>
        <c:marker val="1"/>
        <c:smooth val="0"/>
        <c:axId val="353480064"/>
        <c:axId val="353498240"/>
      </c:lineChart>
      <c:catAx>
        <c:axId val="35348006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53498240"/>
        <c:crosses val="autoZero"/>
        <c:auto val="1"/>
        <c:lblAlgn val="ctr"/>
        <c:lblOffset val="100"/>
        <c:noMultiLvlLbl val="0"/>
      </c:catAx>
      <c:valAx>
        <c:axId val="3534982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5348006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58.9</c:v>
                </c:pt>
                <c:pt idx="2">
                  <c:v>55.8</c:v>
                </c:pt>
                <c:pt idx="3">
                  <c:v>61.8</c:v>
                </c:pt>
                <c:pt idx="5">
                  <c:v>51.6</c:v>
                </c:pt>
                <c:pt idx="6">
                  <c:v>56.1</c:v>
                </c:pt>
                <c:pt idx="7">
                  <c:v>57.4</c:v>
                </c:pt>
                <c:pt idx="8">
                  <c:v>61.5</c:v>
                </c:pt>
                <c:pt idx="10">
                  <c:v>50.8</c:v>
                </c:pt>
                <c:pt idx="13">
                  <c:v>68</c:v>
                </c:pt>
              </c:numCache>
            </c:numRef>
          </c:val>
        </c:ser>
        <c:dLbls>
          <c:showLegendKey val="0"/>
          <c:showVal val="0"/>
          <c:showCatName val="0"/>
          <c:showSerName val="0"/>
          <c:showPercent val="0"/>
          <c:showBubbleSize val="0"/>
        </c:dLbls>
        <c:gapWidth val="34"/>
        <c:overlap val="100"/>
        <c:axId val="353625216"/>
        <c:axId val="353626752"/>
      </c:barChart>
      <c:catAx>
        <c:axId val="35362521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3626752"/>
        <c:crosses val="autoZero"/>
        <c:auto val="1"/>
        <c:lblAlgn val="ctr"/>
        <c:lblOffset val="100"/>
        <c:noMultiLvlLbl val="0"/>
      </c:catAx>
      <c:valAx>
        <c:axId val="3536267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36252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70.5</c:v>
                </c:pt>
                <c:pt idx="1">
                  <c:v>65</c:v>
                </c:pt>
                <c:pt idx="2">
                  <c:v>58.7</c:v>
                </c:pt>
                <c:pt idx="3">
                  <c:v>58.9</c:v>
                </c:pt>
              </c:numCache>
            </c:numRef>
          </c:val>
          <c:smooth val="0"/>
        </c:ser>
        <c:dLbls>
          <c:showLegendKey val="0"/>
          <c:showVal val="0"/>
          <c:showCatName val="0"/>
          <c:showSerName val="0"/>
          <c:showPercent val="0"/>
          <c:showBubbleSize val="0"/>
        </c:dLbls>
        <c:marker val="1"/>
        <c:smooth val="0"/>
        <c:axId val="353011584"/>
        <c:axId val="353013120"/>
      </c:lineChart>
      <c:catAx>
        <c:axId val="3530115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53013120"/>
        <c:crosses val="autoZero"/>
        <c:auto val="1"/>
        <c:lblAlgn val="ctr"/>
        <c:lblOffset val="100"/>
        <c:noMultiLvlLbl val="0"/>
      </c:catAx>
      <c:valAx>
        <c:axId val="35301312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530115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50.4</c:v>
                </c:pt>
                <c:pt idx="2">
                  <c:v>51</c:v>
                </c:pt>
                <c:pt idx="3">
                  <c:v>50.3</c:v>
                </c:pt>
                <c:pt idx="5">
                  <c:v>43</c:v>
                </c:pt>
                <c:pt idx="6">
                  <c:v>52.6</c:v>
                </c:pt>
                <c:pt idx="7">
                  <c:v>52</c:v>
                </c:pt>
                <c:pt idx="8">
                  <c:v>49.4</c:v>
                </c:pt>
                <c:pt idx="10">
                  <c:v>45.6</c:v>
                </c:pt>
                <c:pt idx="13">
                  <c:v>57.2</c:v>
                </c:pt>
              </c:numCache>
            </c:numRef>
          </c:val>
        </c:ser>
        <c:dLbls>
          <c:showLegendKey val="0"/>
          <c:showVal val="0"/>
          <c:showCatName val="0"/>
          <c:showSerName val="0"/>
          <c:showPercent val="0"/>
          <c:showBubbleSize val="0"/>
        </c:dLbls>
        <c:gapWidth val="34"/>
        <c:overlap val="100"/>
        <c:axId val="353083392"/>
        <c:axId val="353084928"/>
      </c:barChart>
      <c:catAx>
        <c:axId val="35308339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3084928"/>
        <c:crosses val="autoZero"/>
        <c:auto val="1"/>
        <c:lblAlgn val="ctr"/>
        <c:lblOffset val="100"/>
        <c:noMultiLvlLbl val="0"/>
      </c:catAx>
      <c:valAx>
        <c:axId val="3530849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30833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57.7</c:v>
                </c:pt>
                <c:pt idx="1">
                  <c:v>53.9</c:v>
                </c:pt>
                <c:pt idx="2">
                  <c:v>51.6</c:v>
                </c:pt>
                <c:pt idx="3">
                  <c:v>50.4</c:v>
                </c:pt>
              </c:numCache>
            </c:numRef>
          </c:val>
          <c:smooth val="0"/>
        </c:ser>
        <c:dLbls>
          <c:showLegendKey val="0"/>
          <c:showVal val="0"/>
          <c:showCatName val="0"/>
          <c:showSerName val="0"/>
          <c:showPercent val="0"/>
          <c:showBubbleSize val="0"/>
        </c:dLbls>
        <c:marker val="1"/>
        <c:smooth val="0"/>
        <c:axId val="353170176"/>
        <c:axId val="353171712"/>
      </c:lineChart>
      <c:catAx>
        <c:axId val="35317017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53171712"/>
        <c:crosses val="autoZero"/>
        <c:auto val="1"/>
        <c:lblAlgn val="ctr"/>
        <c:lblOffset val="100"/>
        <c:noMultiLvlLbl val="0"/>
      </c:catAx>
      <c:valAx>
        <c:axId val="3531717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5317017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90.7</c:v>
                </c:pt>
                <c:pt idx="1">
                  <c:v>89</c:v>
                </c:pt>
                <c:pt idx="2">
                  <c:v>86.6</c:v>
                </c:pt>
                <c:pt idx="3">
                  <c:v>87.5</c:v>
                </c:pt>
              </c:numCache>
            </c:numRef>
          </c:val>
          <c:smooth val="0"/>
        </c:ser>
        <c:dLbls>
          <c:showLegendKey val="0"/>
          <c:showVal val="0"/>
          <c:showCatName val="0"/>
          <c:showSerName val="0"/>
          <c:showPercent val="0"/>
          <c:showBubbleSize val="0"/>
        </c:dLbls>
        <c:marker val="1"/>
        <c:smooth val="0"/>
        <c:axId val="285707648"/>
        <c:axId val="285713536"/>
      </c:lineChart>
      <c:catAx>
        <c:axId val="28570764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85713536"/>
        <c:crosses val="autoZero"/>
        <c:auto val="1"/>
        <c:lblAlgn val="ctr"/>
        <c:lblOffset val="100"/>
        <c:noMultiLvlLbl val="0"/>
      </c:catAx>
      <c:valAx>
        <c:axId val="2857135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8570764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18.899999999999999</c:v>
                </c:pt>
                <c:pt idx="2">
                  <c:v>7.7</c:v>
                </c:pt>
                <c:pt idx="3">
                  <c:v>30.6</c:v>
                </c:pt>
                <c:pt idx="5">
                  <c:v>16.5</c:v>
                </c:pt>
                <c:pt idx="6">
                  <c:v>19.2</c:v>
                </c:pt>
                <c:pt idx="7">
                  <c:v>16.899999999999999</c:v>
                </c:pt>
                <c:pt idx="8">
                  <c:v>20.3</c:v>
                </c:pt>
                <c:pt idx="10">
                  <c:v>19.7</c:v>
                </c:pt>
                <c:pt idx="13">
                  <c:v>17.399999999999999</c:v>
                </c:pt>
              </c:numCache>
            </c:numRef>
          </c:val>
        </c:ser>
        <c:dLbls>
          <c:showLegendKey val="0"/>
          <c:showVal val="0"/>
          <c:showCatName val="0"/>
          <c:showSerName val="0"/>
          <c:showPercent val="0"/>
          <c:showBubbleSize val="0"/>
        </c:dLbls>
        <c:gapWidth val="34"/>
        <c:overlap val="100"/>
        <c:axId val="313800960"/>
        <c:axId val="313802752"/>
      </c:barChart>
      <c:catAx>
        <c:axId val="313800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13802752"/>
        <c:crosses val="autoZero"/>
        <c:auto val="1"/>
        <c:lblAlgn val="ctr"/>
        <c:lblOffset val="100"/>
        <c:noMultiLvlLbl val="0"/>
      </c:catAx>
      <c:valAx>
        <c:axId val="3138027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13800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26.2</c:v>
                </c:pt>
                <c:pt idx="2">
                  <c:v>22.2</c:v>
                </c:pt>
                <c:pt idx="3">
                  <c:v>30.8</c:v>
                </c:pt>
                <c:pt idx="5">
                  <c:v>35.5</c:v>
                </c:pt>
                <c:pt idx="6">
                  <c:v>19.7</c:v>
                </c:pt>
                <c:pt idx="7">
                  <c:v>27.9</c:v>
                </c:pt>
                <c:pt idx="8">
                  <c:v>25.3</c:v>
                </c:pt>
                <c:pt idx="10">
                  <c:v>30.2</c:v>
                </c:pt>
                <c:pt idx="13">
                  <c:v>22.8</c:v>
                </c:pt>
              </c:numCache>
            </c:numRef>
          </c:val>
        </c:ser>
        <c:dLbls>
          <c:showLegendKey val="0"/>
          <c:showVal val="0"/>
          <c:showCatName val="0"/>
          <c:showSerName val="0"/>
          <c:showPercent val="0"/>
          <c:showBubbleSize val="0"/>
        </c:dLbls>
        <c:gapWidth val="34"/>
        <c:overlap val="100"/>
        <c:axId val="353966336"/>
        <c:axId val="353976320"/>
      </c:barChart>
      <c:catAx>
        <c:axId val="35396633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3976320"/>
        <c:crosses val="autoZero"/>
        <c:auto val="1"/>
        <c:lblAlgn val="ctr"/>
        <c:lblOffset val="100"/>
        <c:noMultiLvlLbl val="0"/>
      </c:catAx>
      <c:valAx>
        <c:axId val="35397632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39663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28.9</c:v>
                </c:pt>
                <c:pt idx="1">
                  <c:v>26.2</c:v>
                </c:pt>
              </c:numCache>
            </c:numRef>
          </c:val>
          <c:smooth val="0"/>
        </c:ser>
        <c:dLbls>
          <c:showLegendKey val="0"/>
          <c:showVal val="0"/>
          <c:showCatName val="0"/>
          <c:showSerName val="0"/>
          <c:showPercent val="0"/>
          <c:showBubbleSize val="0"/>
        </c:dLbls>
        <c:marker val="1"/>
        <c:smooth val="0"/>
        <c:axId val="354036736"/>
        <c:axId val="354042624"/>
      </c:lineChart>
      <c:catAx>
        <c:axId val="35403673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54042624"/>
        <c:crosses val="autoZero"/>
        <c:auto val="1"/>
        <c:lblAlgn val="ctr"/>
        <c:lblOffset val="100"/>
        <c:noMultiLvlLbl val="0"/>
      </c:catAx>
      <c:valAx>
        <c:axId val="3540426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5403673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91.6</c:v>
                </c:pt>
                <c:pt idx="2">
                  <c:v>90.1</c:v>
                </c:pt>
                <c:pt idx="3">
                  <c:v>93.4</c:v>
                </c:pt>
                <c:pt idx="7">
                  <c:v>93.8</c:v>
                </c:pt>
                <c:pt idx="8">
                  <c:v>91.6</c:v>
                </c:pt>
                <c:pt idx="10">
                  <c:v>93.8</c:v>
                </c:pt>
                <c:pt idx="13">
                  <c:v>91.5</c:v>
                </c:pt>
              </c:numCache>
            </c:numRef>
          </c:val>
        </c:ser>
        <c:dLbls>
          <c:showLegendKey val="0"/>
          <c:showVal val="0"/>
          <c:showCatName val="0"/>
          <c:showSerName val="0"/>
          <c:showPercent val="0"/>
          <c:showBubbleSize val="0"/>
        </c:dLbls>
        <c:gapWidth val="34"/>
        <c:overlap val="100"/>
        <c:axId val="353813248"/>
        <c:axId val="353814784"/>
      </c:barChart>
      <c:catAx>
        <c:axId val="35381324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3814784"/>
        <c:crosses val="autoZero"/>
        <c:auto val="1"/>
        <c:lblAlgn val="ctr"/>
        <c:lblOffset val="100"/>
        <c:noMultiLvlLbl val="0"/>
      </c:catAx>
      <c:valAx>
        <c:axId val="3538147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38132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6.2</c:v>
                </c:pt>
                <c:pt idx="2">
                  <c:v>6.3</c:v>
                </c:pt>
                <c:pt idx="3">
                  <c:v>5.8</c:v>
                </c:pt>
                <c:pt idx="5">
                  <c:v>10.1</c:v>
                </c:pt>
                <c:pt idx="6">
                  <c:v>2.5</c:v>
                </c:pt>
                <c:pt idx="7">
                  <c:v>7.2</c:v>
                </c:pt>
                <c:pt idx="8">
                  <c:v>5.6</c:v>
                </c:pt>
                <c:pt idx="10">
                  <c:v>4.9000000000000004</c:v>
                </c:pt>
                <c:pt idx="13">
                  <c:v>5.7</c:v>
                </c:pt>
              </c:numCache>
            </c:numRef>
          </c:val>
        </c:ser>
        <c:dLbls>
          <c:showLegendKey val="0"/>
          <c:showVal val="0"/>
          <c:showCatName val="0"/>
          <c:showSerName val="0"/>
          <c:showPercent val="0"/>
          <c:showBubbleSize val="0"/>
        </c:dLbls>
        <c:gapWidth val="34"/>
        <c:overlap val="100"/>
        <c:axId val="353868416"/>
        <c:axId val="353878400"/>
      </c:barChart>
      <c:catAx>
        <c:axId val="35386841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3878400"/>
        <c:crosses val="autoZero"/>
        <c:auto val="1"/>
        <c:lblAlgn val="ctr"/>
        <c:lblOffset val="100"/>
        <c:noMultiLvlLbl val="0"/>
      </c:catAx>
      <c:valAx>
        <c:axId val="3538784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38684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5.4</c:v>
                </c:pt>
                <c:pt idx="1">
                  <c:v>6.2</c:v>
                </c:pt>
              </c:numCache>
            </c:numRef>
          </c:val>
          <c:smooth val="0"/>
        </c:ser>
        <c:dLbls>
          <c:showLegendKey val="0"/>
          <c:showVal val="0"/>
          <c:showCatName val="0"/>
          <c:showSerName val="0"/>
          <c:showPercent val="0"/>
          <c:showBubbleSize val="0"/>
        </c:dLbls>
        <c:marker val="1"/>
        <c:smooth val="0"/>
        <c:axId val="354356608"/>
        <c:axId val="354362496"/>
      </c:lineChart>
      <c:catAx>
        <c:axId val="3543566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54362496"/>
        <c:crosses val="autoZero"/>
        <c:auto val="1"/>
        <c:lblAlgn val="ctr"/>
        <c:lblOffset val="100"/>
        <c:noMultiLvlLbl val="0"/>
      </c:catAx>
      <c:valAx>
        <c:axId val="3543624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543566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19.8</c:v>
                </c:pt>
                <c:pt idx="2">
                  <c:v>18</c:v>
                </c:pt>
                <c:pt idx="3">
                  <c:v>20.8</c:v>
                </c:pt>
                <c:pt idx="5">
                  <c:v>16.8</c:v>
                </c:pt>
                <c:pt idx="6">
                  <c:v>16.899999999999999</c:v>
                </c:pt>
                <c:pt idx="7">
                  <c:v>19.8</c:v>
                </c:pt>
                <c:pt idx="8">
                  <c:v>21.1</c:v>
                </c:pt>
                <c:pt idx="10">
                  <c:v>16.2</c:v>
                </c:pt>
                <c:pt idx="13">
                  <c:v>20.9</c:v>
                </c:pt>
              </c:numCache>
            </c:numRef>
          </c:val>
        </c:ser>
        <c:dLbls>
          <c:showLegendKey val="0"/>
          <c:showVal val="0"/>
          <c:showCatName val="0"/>
          <c:showSerName val="0"/>
          <c:showPercent val="0"/>
          <c:showBubbleSize val="0"/>
        </c:dLbls>
        <c:gapWidth val="34"/>
        <c:overlap val="100"/>
        <c:axId val="354452608"/>
        <c:axId val="354454144"/>
      </c:barChart>
      <c:catAx>
        <c:axId val="3544526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4454144"/>
        <c:crosses val="autoZero"/>
        <c:auto val="1"/>
        <c:lblAlgn val="ctr"/>
        <c:lblOffset val="100"/>
        <c:noMultiLvlLbl val="0"/>
      </c:catAx>
      <c:valAx>
        <c:axId val="35445414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44526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21.6</c:v>
                </c:pt>
                <c:pt idx="1">
                  <c:v>21.6</c:v>
                </c:pt>
                <c:pt idx="2">
                  <c:v>19.8</c:v>
                </c:pt>
              </c:numCache>
            </c:numRef>
          </c:val>
          <c:smooth val="0"/>
        </c:ser>
        <c:dLbls>
          <c:showLegendKey val="0"/>
          <c:showVal val="0"/>
          <c:showCatName val="0"/>
          <c:showSerName val="0"/>
          <c:showPercent val="0"/>
          <c:showBubbleSize val="0"/>
        </c:dLbls>
        <c:marker val="1"/>
        <c:smooth val="0"/>
        <c:axId val="354260864"/>
        <c:axId val="354262400"/>
      </c:lineChart>
      <c:catAx>
        <c:axId val="35426086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54262400"/>
        <c:crosses val="autoZero"/>
        <c:auto val="1"/>
        <c:lblAlgn val="ctr"/>
        <c:lblOffset val="100"/>
        <c:noMultiLvlLbl val="0"/>
      </c:catAx>
      <c:valAx>
        <c:axId val="3542624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5426086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44.2</c:v>
                </c:pt>
                <c:pt idx="2">
                  <c:v>43.9</c:v>
                </c:pt>
                <c:pt idx="3">
                  <c:v>44.9</c:v>
                </c:pt>
                <c:pt idx="5">
                  <c:v>39.5</c:v>
                </c:pt>
                <c:pt idx="6">
                  <c:v>47.5</c:v>
                </c:pt>
                <c:pt idx="7">
                  <c:v>47.7</c:v>
                </c:pt>
                <c:pt idx="8">
                  <c:v>42.4</c:v>
                </c:pt>
                <c:pt idx="10">
                  <c:v>45</c:v>
                </c:pt>
                <c:pt idx="13">
                  <c:v>44.3</c:v>
                </c:pt>
              </c:numCache>
            </c:numRef>
          </c:val>
        </c:ser>
        <c:dLbls>
          <c:showLegendKey val="0"/>
          <c:showVal val="0"/>
          <c:showCatName val="0"/>
          <c:showSerName val="0"/>
          <c:showPercent val="0"/>
          <c:showBubbleSize val="0"/>
        </c:dLbls>
        <c:gapWidth val="34"/>
        <c:overlap val="100"/>
        <c:axId val="354213888"/>
        <c:axId val="354215424"/>
      </c:barChart>
      <c:catAx>
        <c:axId val="35421388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4215424"/>
        <c:crosses val="autoZero"/>
        <c:auto val="1"/>
        <c:lblAlgn val="ctr"/>
        <c:lblOffset val="100"/>
        <c:noMultiLvlLbl val="0"/>
      </c:catAx>
      <c:valAx>
        <c:axId val="3542154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42138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49.3</c:v>
                </c:pt>
                <c:pt idx="2">
                  <c:v>44.9</c:v>
                </c:pt>
                <c:pt idx="3">
                  <c:v>54.9</c:v>
                </c:pt>
                <c:pt idx="5">
                  <c:v>51.2</c:v>
                </c:pt>
                <c:pt idx="6">
                  <c:v>52.5</c:v>
                </c:pt>
                <c:pt idx="7">
                  <c:v>54.1</c:v>
                </c:pt>
                <c:pt idx="8">
                  <c:v>44.3</c:v>
                </c:pt>
                <c:pt idx="10">
                  <c:v>44.9</c:v>
                </c:pt>
                <c:pt idx="13">
                  <c:v>54.7</c:v>
                </c:pt>
              </c:numCache>
            </c:numRef>
          </c:val>
        </c:ser>
        <c:dLbls>
          <c:showLegendKey val="0"/>
          <c:showVal val="0"/>
          <c:showCatName val="0"/>
          <c:showSerName val="0"/>
          <c:showPercent val="0"/>
          <c:showBubbleSize val="0"/>
        </c:dLbls>
        <c:gapWidth val="34"/>
        <c:overlap val="100"/>
        <c:axId val="354792576"/>
        <c:axId val="354794112"/>
      </c:barChart>
      <c:catAx>
        <c:axId val="35479257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4794112"/>
        <c:crosses val="autoZero"/>
        <c:auto val="1"/>
        <c:lblAlgn val="ctr"/>
        <c:lblOffset val="100"/>
        <c:noMultiLvlLbl val="0"/>
      </c:catAx>
      <c:valAx>
        <c:axId val="3547941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47925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15.5</c:v>
                </c:pt>
                <c:pt idx="2">
                  <c:v>14.7</c:v>
                </c:pt>
                <c:pt idx="3">
                  <c:v>15.6</c:v>
                </c:pt>
                <c:pt idx="5">
                  <c:v>10.3</c:v>
                </c:pt>
                <c:pt idx="6">
                  <c:v>15.2</c:v>
                </c:pt>
                <c:pt idx="7">
                  <c:v>15.5</c:v>
                </c:pt>
                <c:pt idx="8">
                  <c:v>16.899999999999999</c:v>
                </c:pt>
                <c:pt idx="10">
                  <c:v>19.399999999999999</c:v>
                </c:pt>
                <c:pt idx="13">
                  <c:v>11</c:v>
                </c:pt>
              </c:numCache>
            </c:numRef>
          </c:val>
        </c:ser>
        <c:dLbls>
          <c:showLegendKey val="0"/>
          <c:showVal val="0"/>
          <c:showCatName val="0"/>
          <c:showSerName val="0"/>
          <c:showPercent val="0"/>
          <c:showBubbleSize val="0"/>
        </c:dLbls>
        <c:gapWidth val="34"/>
        <c:overlap val="100"/>
        <c:axId val="354519680"/>
        <c:axId val="354521472"/>
      </c:barChart>
      <c:catAx>
        <c:axId val="35451968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4521472"/>
        <c:crosses val="autoZero"/>
        <c:auto val="1"/>
        <c:lblAlgn val="ctr"/>
        <c:lblOffset val="100"/>
        <c:noMultiLvlLbl val="0"/>
      </c:catAx>
      <c:valAx>
        <c:axId val="3545214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45196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20.3</c:v>
                </c:pt>
                <c:pt idx="1">
                  <c:v>17.7</c:v>
                </c:pt>
                <c:pt idx="2">
                  <c:v>15.8</c:v>
                </c:pt>
                <c:pt idx="3">
                  <c:v>18.899999999999999</c:v>
                </c:pt>
              </c:numCache>
            </c:numRef>
          </c:val>
          <c:smooth val="0"/>
        </c:ser>
        <c:dLbls>
          <c:showLegendKey val="0"/>
          <c:showVal val="0"/>
          <c:showCatName val="0"/>
          <c:showSerName val="0"/>
          <c:showPercent val="0"/>
          <c:showBubbleSize val="0"/>
        </c:dLbls>
        <c:marker val="1"/>
        <c:smooth val="0"/>
        <c:axId val="313859072"/>
        <c:axId val="313860864"/>
      </c:lineChart>
      <c:catAx>
        <c:axId val="31385907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13860864"/>
        <c:crosses val="autoZero"/>
        <c:auto val="1"/>
        <c:lblAlgn val="ctr"/>
        <c:lblOffset val="100"/>
        <c:noMultiLvlLbl val="0"/>
      </c:catAx>
      <c:valAx>
        <c:axId val="3138608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1385907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6.9</c:v>
                </c:pt>
                <c:pt idx="2">
                  <c:v>6.5</c:v>
                </c:pt>
                <c:pt idx="3">
                  <c:v>7.5</c:v>
                </c:pt>
                <c:pt idx="5">
                  <c:v>6.2</c:v>
                </c:pt>
                <c:pt idx="6">
                  <c:v>7.3</c:v>
                </c:pt>
                <c:pt idx="7">
                  <c:v>6.4</c:v>
                </c:pt>
                <c:pt idx="8">
                  <c:v>7.4</c:v>
                </c:pt>
                <c:pt idx="10">
                  <c:v>7.5</c:v>
                </c:pt>
                <c:pt idx="13">
                  <c:v>6</c:v>
                </c:pt>
              </c:numCache>
            </c:numRef>
          </c:val>
        </c:ser>
        <c:dLbls>
          <c:showLegendKey val="0"/>
          <c:showVal val="0"/>
          <c:showCatName val="0"/>
          <c:showSerName val="0"/>
          <c:showPercent val="0"/>
          <c:showBubbleSize val="0"/>
        </c:dLbls>
        <c:gapWidth val="34"/>
        <c:overlap val="100"/>
        <c:axId val="354619776"/>
        <c:axId val="354621312"/>
      </c:barChart>
      <c:catAx>
        <c:axId val="35461977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4621312"/>
        <c:crosses val="autoZero"/>
        <c:auto val="1"/>
        <c:lblAlgn val="ctr"/>
        <c:lblOffset val="100"/>
        <c:noMultiLvlLbl val="0"/>
      </c:catAx>
      <c:valAx>
        <c:axId val="3546213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46197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15.2</c:v>
                </c:pt>
                <c:pt idx="2">
                  <c:v>12.5</c:v>
                </c:pt>
                <c:pt idx="3">
                  <c:v>18.3</c:v>
                </c:pt>
                <c:pt idx="5">
                  <c:v>13.9</c:v>
                </c:pt>
                <c:pt idx="6">
                  <c:v>13.3</c:v>
                </c:pt>
                <c:pt idx="7">
                  <c:v>13.8</c:v>
                </c:pt>
                <c:pt idx="8">
                  <c:v>16.7</c:v>
                </c:pt>
                <c:pt idx="10">
                  <c:v>13</c:v>
                </c:pt>
                <c:pt idx="13">
                  <c:v>16.2</c:v>
                </c:pt>
              </c:numCache>
            </c:numRef>
          </c:val>
        </c:ser>
        <c:dLbls>
          <c:showLegendKey val="0"/>
          <c:showVal val="0"/>
          <c:showCatName val="0"/>
          <c:showSerName val="0"/>
          <c:showPercent val="0"/>
          <c:showBubbleSize val="0"/>
        </c:dLbls>
        <c:gapWidth val="34"/>
        <c:overlap val="100"/>
        <c:axId val="354699136"/>
        <c:axId val="354700672"/>
      </c:barChart>
      <c:catAx>
        <c:axId val="35469913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4700672"/>
        <c:crosses val="autoZero"/>
        <c:auto val="1"/>
        <c:lblAlgn val="ctr"/>
        <c:lblOffset val="100"/>
        <c:noMultiLvlLbl val="0"/>
      </c:catAx>
      <c:valAx>
        <c:axId val="3547006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46991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36.4</c:v>
                </c:pt>
                <c:pt idx="2">
                  <c:v>44.9</c:v>
                </c:pt>
                <c:pt idx="3">
                  <c:v>26.9</c:v>
                </c:pt>
                <c:pt idx="5">
                  <c:v>33.799999999999997</c:v>
                </c:pt>
                <c:pt idx="6">
                  <c:v>36.4</c:v>
                </c:pt>
                <c:pt idx="7">
                  <c:v>34.200000000000003</c:v>
                </c:pt>
                <c:pt idx="8">
                  <c:v>39.5</c:v>
                </c:pt>
                <c:pt idx="10">
                  <c:v>35</c:v>
                </c:pt>
                <c:pt idx="13">
                  <c:v>36.700000000000003</c:v>
                </c:pt>
              </c:numCache>
            </c:numRef>
          </c:val>
        </c:ser>
        <c:dLbls>
          <c:showLegendKey val="0"/>
          <c:showVal val="0"/>
          <c:showCatName val="0"/>
          <c:showSerName val="0"/>
          <c:showPercent val="0"/>
          <c:showBubbleSize val="0"/>
        </c:dLbls>
        <c:gapWidth val="34"/>
        <c:overlap val="100"/>
        <c:axId val="355201024"/>
        <c:axId val="355202560"/>
      </c:barChart>
      <c:catAx>
        <c:axId val="355201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5202560"/>
        <c:crosses val="autoZero"/>
        <c:auto val="1"/>
        <c:lblAlgn val="ctr"/>
        <c:lblOffset val="100"/>
        <c:noMultiLvlLbl val="0"/>
      </c:catAx>
      <c:valAx>
        <c:axId val="35520256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5201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89.9</c:v>
                </c:pt>
                <c:pt idx="2">
                  <c:v>89.1</c:v>
                </c:pt>
                <c:pt idx="3">
                  <c:v>91.2</c:v>
                </c:pt>
                <c:pt idx="5">
                  <c:v>78.3</c:v>
                </c:pt>
                <c:pt idx="6">
                  <c:v>88.7</c:v>
                </c:pt>
                <c:pt idx="7">
                  <c:v>90.4</c:v>
                </c:pt>
                <c:pt idx="8">
                  <c:v>92.5</c:v>
                </c:pt>
                <c:pt idx="10">
                  <c:v>91.3</c:v>
                </c:pt>
                <c:pt idx="13">
                  <c:v>92.3</c:v>
                </c:pt>
              </c:numCache>
            </c:numRef>
          </c:val>
        </c:ser>
        <c:dLbls>
          <c:showLegendKey val="0"/>
          <c:showVal val="0"/>
          <c:showCatName val="0"/>
          <c:showSerName val="0"/>
          <c:showPercent val="0"/>
          <c:showBubbleSize val="0"/>
        </c:dLbls>
        <c:gapWidth val="34"/>
        <c:overlap val="100"/>
        <c:axId val="355206656"/>
        <c:axId val="355208192"/>
      </c:barChart>
      <c:catAx>
        <c:axId val="35520665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5208192"/>
        <c:crosses val="autoZero"/>
        <c:auto val="1"/>
        <c:lblAlgn val="ctr"/>
        <c:lblOffset val="100"/>
        <c:noMultiLvlLbl val="0"/>
      </c:catAx>
      <c:valAx>
        <c:axId val="35520819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52066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37.5</c:v>
                </c:pt>
                <c:pt idx="2">
                  <c:v>29</c:v>
                </c:pt>
                <c:pt idx="3">
                  <c:v>46.8</c:v>
                </c:pt>
                <c:pt idx="5">
                  <c:v>40.5</c:v>
                </c:pt>
                <c:pt idx="6">
                  <c:v>44.5</c:v>
                </c:pt>
                <c:pt idx="7">
                  <c:v>40.200000000000003</c:v>
                </c:pt>
                <c:pt idx="8">
                  <c:v>32.5</c:v>
                </c:pt>
                <c:pt idx="10">
                  <c:v>33.700000000000003</c:v>
                </c:pt>
                <c:pt idx="13">
                  <c:v>39.9</c:v>
                </c:pt>
              </c:numCache>
            </c:numRef>
          </c:val>
        </c:ser>
        <c:dLbls>
          <c:showLegendKey val="0"/>
          <c:showVal val="0"/>
          <c:showCatName val="0"/>
          <c:showSerName val="0"/>
          <c:showPercent val="0"/>
          <c:showBubbleSize val="0"/>
        </c:dLbls>
        <c:gapWidth val="34"/>
        <c:overlap val="100"/>
        <c:axId val="355376128"/>
        <c:axId val="355377920"/>
      </c:barChart>
      <c:catAx>
        <c:axId val="35537612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5377920"/>
        <c:crosses val="autoZero"/>
        <c:auto val="1"/>
        <c:lblAlgn val="ctr"/>
        <c:lblOffset val="100"/>
        <c:noMultiLvlLbl val="0"/>
      </c:catAx>
      <c:valAx>
        <c:axId val="35537792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53761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5.4</c:v>
                </c:pt>
                <c:pt idx="2">
                  <c:v>4.5999999999999996</c:v>
                </c:pt>
                <c:pt idx="3">
                  <c:v>6.5</c:v>
                </c:pt>
                <c:pt idx="5">
                  <c:v>2.9</c:v>
                </c:pt>
                <c:pt idx="6">
                  <c:v>4</c:v>
                </c:pt>
                <c:pt idx="7">
                  <c:v>4.9000000000000004</c:v>
                </c:pt>
                <c:pt idx="8">
                  <c:v>7</c:v>
                </c:pt>
                <c:pt idx="10">
                  <c:v>4.8</c:v>
                </c:pt>
                <c:pt idx="13">
                  <c:v>6</c:v>
                </c:pt>
              </c:numCache>
            </c:numRef>
          </c:val>
        </c:ser>
        <c:dLbls>
          <c:showLegendKey val="0"/>
          <c:showVal val="0"/>
          <c:showCatName val="0"/>
          <c:showSerName val="0"/>
          <c:showPercent val="0"/>
          <c:showBubbleSize val="0"/>
        </c:dLbls>
        <c:gapWidth val="34"/>
        <c:overlap val="100"/>
        <c:axId val="355325440"/>
        <c:axId val="355326976"/>
      </c:barChart>
      <c:catAx>
        <c:axId val="35532544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5326976"/>
        <c:crosses val="autoZero"/>
        <c:auto val="1"/>
        <c:lblAlgn val="ctr"/>
        <c:lblOffset val="100"/>
        <c:noMultiLvlLbl val="0"/>
      </c:catAx>
      <c:valAx>
        <c:axId val="355326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53254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45.2</c:v>
                </c:pt>
                <c:pt idx="2">
                  <c:v>45.2</c:v>
                </c:pt>
                <c:pt idx="3">
                  <c:v>44.7</c:v>
                </c:pt>
                <c:pt idx="5">
                  <c:v>38.9</c:v>
                </c:pt>
                <c:pt idx="6">
                  <c:v>34.4</c:v>
                </c:pt>
                <c:pt idx="7">
                  <c:v>38.799999999999997</c:v>
                </c:pt>
                <c:pt idx="8">
                  <c:v>53.5</c:v>
                </c:pt>
                <c:pt idx="10">
                  <c:v>40.299999999999997</c:v>
                </c:pt>
                <c:pt idx="13">
                  <c:v>46.1</c:v>
                </c:pt>
              </c:numCache>
            </c:numRef>
          </c:val>
        </c:ser>
        <c:dLbls>
          <c:showLegendKey val="0"/>
          <c:showVal val="0"/>
          <c:showCatName val="0"/>
          <c:showSerName val="0"/>
          <c:showPercent val="0"/>
          <c:showBubbleSize val="0"/>
        </c:dLbls>
        <c:gapWidth val="34"/>
        <c:overlap val="100"/>
        <c:axId val="355486336"/>
        <c:axId val="355492224"/>
      </c:barChart>
      <c:catAx>
        <c:axId val="35548633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5492224"/>
        <c:crosses val="autoZero"/>
        <c:auto val="1"/>
        <c:lblAlgn val="ctr"/>
        <c:lblOffset val="100"/>
        <c:noMultiLvlLbl val="0"/>
      </c:catAx>
      <c:valAx>
        <c:axId val="3554922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54863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50.6</c:v>
                </c:pt>
                <c:pt idx="1">
                  <c:v>44.4</c:v>
                </c:pt>
                <c:pt idx="2">
                  <c:v>45.2</c:v>
                </c:pt>
              </c:numCache>
            </c:numRef>
          </c:val>
          <c:smooth val="0"/>
        </c:ser>
        <c:dLbls>
          <c:showLegendKey val="0"/>
          <c:showVal val="0"/>
          <c:showCatName val="0"/>
          <c:showSerName val="0"/>
          <c:showPercent val="0"/>
          <c:showBubbleSize val="0"/>
        </c:dLbls>
        <c:marker val="1"/>
        <c:smooth val="0"/>
        <c:axId val="355540352"/>
        <c:axId val="355546240"/>
      </c:lineChart>
      <c:catAx>
        <c:axId val="35554035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55546240"/>
        <c:crosses val="autoZero"/>
        <c:auto val="1"/>
        <c:lblAlgn val="ctr"/>
        <c:lblOffset val="100"/>
        <c:noMultiLvlLbl val="0"/>
      </c:catAx>
      <c:valAx>
        <c:axId val="3555462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5554035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76.3</c:v>
                </c:pt>
                <c:pt idx="2">
                  <c:v>74.5</c:v>
                </c:pt>
                <c:pt idx="3">
                  <c:v>78.3</c:v>
                </c:pt>
                <c:pt idx="5">
                  <c:v>77.3</c:v>
                </c:pt>
                <c:pt idx="6">
                  <c:v>75.3</c:v>
                </c:pt>
                <c:pt idx="7">
                  <c:v>75.7</c:v>
                </c:pt>
                <c:pt idx="8">
                  <c:v>77</c:v>
                </c:pt>
                <c:pt idx="10">
                  <c:v>79</c:v>
                </c:pt>
                <c:pt idx="13">
                  <c:v>74.900000000000006</c:v>
                </c:pt>
              </c:numCache>
            </c:numRef>
          </c:val>
        </c:ser>
        <c:dLbls>
          <c:showLegendKey val="0"/>
          <c:showVal val="0"/>
          <c:showCatName val="0"/>
          <c:showSerName val="0"/>
          <c:showPercent val="0"/>
          <c:showBubbleSize val="0"/>
        </c:dLbls>
        <c:gapWidth val="34"/>
        <c:overlap val="100"/>
        <c:axId val="203195520"/>
        <c:axId val="203197056"/>
      </c:barChart>
      <c:catAx>
        <c:axId val="2031955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03197056"/>
        <c:crosses val="autoZero"/>
        <c:auto val="1"/>
        <c:lblAlgn val="ctr"/>
        <c:lblOffset val="100"/>
        <c:noMultiLvlLbl val="0"/>
      </c:catAx>
      <c:valAx>
        <c:axId val="2031970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31955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72.5</c:v>
                </c:pt>
                <c:pt idx="1">
                  <c:v>74.5</c:v>
                </c:pt>
                <c:pt idx="2">
                  <c:v>72.3</c:v>
                </c:pt>
                <c:pt idx="3">
                  <c:v>76.3</c:v>
                </c:pt>
              </c:numCache>
            </c:numRef>
          </c:val>
          <c:smooth val="0"/>
        </c:ser>
        <c:dLbls>
          <c:showLegendKey val="0"/>
          <c:showVal val="0"/>
          <c:showCatName val="0"/>
          <c:showSerName val="0"/>
          <c:showPercent val="0"/>
          <c:showBubbleSize val="0"/>
        </c:dLbls>
        <c:marker val="1"/>
        <c:smooth val="0"/>
        <c:axId val="220915968"/>
        <c:axId val="221118464"/>
      </c:lineChart>
      <c:catAx>
        <c:axId val="22091596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21118464"/>
        <c:crosses val="autoZero"/>
        <c:auto val="1"/>
        <c:lblAlgn val="ctr"/>
        <c:lblOffset val="100"/>
        <c:noMultiLvlLbl val="0"/>
      </c:catAx>
      <c:valAx>
        <c:axId val="2211184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2091596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17</c:v>
                </c:pt>
                <c:pt idx="2">
                  <c:v>11.8</c:v>
                </c:pt>
                <c:pt idx="3">
                  <c:v>21.6</c:v>
                </c:pt>
                <c:pt idx="6">
                  <c:v>13.2</c:v>
                </c:pt>
                <c:pt idx="7">
                  <c:v>15.6</c:v>
                </c:pt>
                <c:pt idx="8">
                  <c:v>20.2</c:v>
                </c:pt>
                <c:pt idx="10">
                  <c:v>18.399999999999999</c:v>
                </c:pt>
                <c:pt idx="13">
                  <c:v>14.6</c:v>
                </c:pt>
              </c:numCache>
            </c:numRef>
          </c:val>
        </c:ser>
        <c:dLbls>
          <c:showLegendKey val="0"/>
          <c:showVal val="0"/>
          <c:showCatName val="0"/>
          <c:showSerName val="0"/>
          <c:showPercent val="0"/>
          <c:showBubbleSize val="0"/>
        </c:dLbls>
        <c:gapWidth val="34"/>
        <c:overlap val="100"/>
        <c:axId val="315343616"/>
        <c:axId val="315345152"/>
      </c:barChart>
      <c:catAx>
        <c:axId val="31534361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15345152"/>
        <c:crosses val="autoZero"/>
        <c:auto val="1"/>
        <c:lblAlgn val="ctr"/>
        <c:lblOffset val="100"/>
        <c:noMultiLvlLbl val="0"/>
      </c:catAx>
      <c:valAx>
        <c:axId val="315345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153436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73.3</c:v>
                </c:pt>
                <c:pt idx="2">
                  <c:v>73.599999999999994</c:v>
                </c:pt>
                <c:pt idx="3">
                  <c:v>73.2</c:v>
                </c:pt>
                <c:pt idx="5">
                  <c:v>68.3</c:v>
                </c:pt>
                <c:pt idx="6">
                  <c:v>70.8</c:v>
                </c:pt>
                <c:pt idx="7">
                  <c:v>74.099999999999994</c:v>
                </c:pt>
                <c:pt idx="8">
                  <c:v>73.7</c:v>
                </c:pt>
                <c:pt idx="10">
                  <c:v>75.400000000000006</c:v>
                </c:pt>
                <c:pt idx="13">
                  <c:v>73.099999999999994</c:v>
                </c:pt>
              </c:numCache>
            </c:numRef>
          </c:val>
        </c:ser>
        <c:dLbls>
          <c:showLegendKey val="0"/>
          <c:showVal val="0"/>
          <c:showCatName val="0"/>
          <c:showSerName val="0"/>
          <c:showPercent val="0"/>
          <c:showBubbleSize val="0"/>
        </c:dLbls>
        <c:gapWidth val="34"/>
        <c:overlap val="100"/>
        <c:axId val="221184000"/>
        <c:axId val="221185536"/>
      </c:barChart>
      <c:catAx>
        <c:axId val="22118400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21185536"/>
        <c:crosses val="autoZero"/>
        <c:auto val="1"/>
        <c:lblAlgn val="ctr"/>
        <c:lblOffset val="100"/>
        <c:noMultiLvlLbl val="0"/>
      </c:catAx>
      <c:valAx>
        <c:axId val="2211855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211840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72.400000000000006</c:v>
                </c:pt>
                <c:pt idx="1">
                  <c:v>72.3</c:v>
                </c:pt>
                <c:pt idx="2">
                  <c:v>74.2</c:v>
                </c:pt>
                <c:pt idx="3">
                  <c:v>73.3</c:v>
                </c:pt>
              </c:numCache>
            </c:numRef>
          </c:val>
          <c:smooth val="0"/>
        </c:ser>
        <c:dLbls>
          <c:showLegendKey val="0"/>
          <c:showVal val="0"/>
          <c:showCatName val="0"/>
          <c:showSerName val="0"/>
          <c:showPercent val="0"/>
          <c:showBubbleSize val="0"/>
        </c:dLbls>
        <c:marker val="1"/>
        <c:smooth val="0"/>
        <c:axId val="281748608"/>
        <c:axId val="281750144"/>
      </c:lineChart>
      <c:catAx>
        <c:axId val="2817486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81750144"/>
        <c:crosses val="autoZero"/>
        <c:auto val="1"/>
        <c:lblAlgn val="ctr"/>
        <c:lblOffset val="100"/>
        <c:noMultiLvlLbl val="0"/>
      </c:catAx>
      <c:valAx>
        <c:axId val="28175014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817486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83.8</c:v>
                </c:pt>
                <c:pt idx="2">
                  <c:v>84.1</c:v>
                </c:pt>
                <c:pt idx="3">
                  <c:v>83.7</c:v>
                </c:pt>
                <c:pt idx="5">
                  <c:v>76.5</c:v>
                </c:pt>
                <c:pt idx="6">
                  <c:v>79</c:v>
                </c:pt>
                <c:pt idx="7">
                  <c:v>82</c:v>
                </c:pt>
                <c:pt idx="8">
                  <c:v>88</c:v>
                </c:pt>
                <c:pt idx="10">
                  <c:v>88.1</c:v>
                </c:pt>
                <c:pt idx="13">
                  <c:v>80.900000000000006</c:v>
                </c:pt>
              </c:numCache>
            </c:numRef>
          </c:val>
        </c:ser>
        <c:dLbls>
          <c:showLegendKey val="0"/>
          <c:showVal val="0"/>
          <c:showCatName val="0"/>
          <c:showSerName val="0"/>
          <c:showPercent val="0"/>
          <c:showBubbleSize val="0"/>
        </c:dLbls>
        <c:gapWidth val="34"/>
        <c:overlap val="100"/>
        <c:axId val="343883136"/>
        <c:axId val="343893120"/>
      </c:barChart>
      <c:catAx>
        <c:axId val="34388313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3893120"/>
        <c:crosses val="autoZero"/>
        <c:auto val="1"/>
        <c:lblAlgn val="ctr"/>
        <c:lblOffset val="100"/>
        <c:noMultiLvlLbl val="0"/>
      </c:catAx>
      <c:valAx>
        <c:axId val="34389312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38831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84.2</c:v>
                </c:pt>
                <c:pt idx="1">
                  <c:v>85.6</c:v>
                </c:pt>
                <c:pt idx="2">
                  <c:v>84.4</c:v>
                </c:pt>
                <c:pt idx="3">
                  <c:v>83.8</c:v>
                </c:pt>
              </c:numCache>
            </c:numRef>
          </c:val>
          <c:smooth val="0"/>
        </c:ser>
        <c:dLbls>
          <c:showLegendKey val="0"/>
          <c:showVal val="0"/>
          <c:showCatName val="0"/>
          <c:showSerName val="0"/>
          <c:showPercent val="0"/>
          <c:showBubbleSize val="0"/>
        </c:dLbls>
        <c:marker val="1"/>
        <c:smooth val="0"/>
        <c:axId val="355066240"/>
        <c:axId val="355067776"/>
      </c:lineChart>
      <c:catAx>
        <c:axId val="35506624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55067776"/>
        <c:crosses val="autoZero"/>
        <c:auto val="1"/>
        <c:lblAlgn val="ctr"/>
        <c:lblOffset val="100"/>
        <c:noMultiLvlLbl val="0"/>
      </c:catAx>
      <c:valAx>
        <c:axId val="3550677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5506624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56.7</c:v>
                </c:pt>
                <c:pt idx="2">
                  <c:v>60.6</c:v>
                </c:pt>
                <c:pt idx="3">
                  <c:v>52.9</c:v>
                </c:pt>
                <c:pt idx="5">
                  <c:v>52.8</c:v>
                </c:pt>
                <c:pt idx="6">
                  <c:v>46.8</c:v>
                </c:pt>
                <c:pt idx="7">
                  <c:v>61.1</c:v>
                </c:pt>
                <c:pt idx="8">
                  <c:v>57.1</c:v>
                </c:pt>
                <c:pt idx="10">
                  <c:v>50.5</c:v>
                </c:pt>
                <c:pt idx="13">
                  <c:v>60.5</c:v>
                </c:pt>
              </c:numCache>
            </c:numRef>
          </c:val>
        </c:ser>
        <c:dLbls>
          <c:showLegendKey val="0"/>
          <c:showVal val="0"/>
          <c:showCatName val="0"/>
          <c:showSerName val="0"/>
          <c:showPercent val="0"/>
          <c:showBubbleSize val="0"/>
        </c:dLbls>
        <c:gapWidth val="34"/>
        <c:overlap val="100"/>
        <c:axId val="356582912"/>
        <c:axId val="356584448"/>
      </c:barChart>
      <c:catAx>
        <c:axId val="35658291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6584448"/>
        <c:crosses val="autoZero"/>
        <c:auto val="1"/>
        <c:lblAlgn val="ctr"/>
        <c:lblOffset val="100"/>
        <c:noMultiLvlLbl val="0"/>
      </c:catAx>
      <c:valAx>
        <c:axId val="3565844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65829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58.1</c:v>
                </c:pt>
                <c:pt idx="1">
                  <c:v>59</c:v>
                </c:pt>
                <c:pt idx="2">
                  <c:v>52.9</c:v>
                </c:pt>
                <c:pt idx="3">
                  <c:v>56.7</c:v>
                </c:pt>
              </c:numCache>
            </c:numRef>
          </c:val>
          <c:smooth val="0"/>
        </c:ser>
        <c:dLbls>
          <c:showLegendKey val="0"/>
          <c:showVal val="0"/>
          <c:showCatName val="0"/>
          <c:showSerName val="0"/>
          <c:showPercent val="0"/>
          <c:showBubbleSize val="0"/>
        </c:dLbls>
        <c:marker val="1"/>
        <c:smooth val="0"/>
        <c:axId val="356616832"/>
        <c:axId val="356729216"/>
      </c:lineChart>
      <c:catAx>
        <c:axId val="3566168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56729216"/>
        <c:crosses val="autoZero"/>
        <c:auto val="1"/>
        <c:lblAlgn val="ctr"/>
        <c:lblOffset val="100"/>
        <c:noMultiLvlLbl val="0"/>
      </c:catAx>
      <c:valAx>
        <c:axId val="3567292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566168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64.099999999999994</c:v>
                </c:pt>
                <c:pt idx="2">
                  <c:v>65.900000000000006</c:v>
                </c:pt>
                <c:pt idx="3">
                  <c:v>63.3</c:v>
                </c:pt>
                <c:pt idx="5">
                  <c:v>53.4</c:v>
                </c:pt>
                <c:pt idx="6">
                  <c:v>63.3</c:v>
                </c:pt>
                <c:pt idx="7">
                  <c:v>65.2</c:v>
                </c:pt>
                <c:pt idx="8">
                  <c:v>65.5</c:v>
                </c:pt>
                <c:pt idx="10">
                  <c:v>63.3</c:v>
                </c:pt>
                <c:pt idx="13">
                  <c:v>65.7</c:v>
                </c:pt>
              </c:numCache>
            </c:numRef>
          </c:val>
        </c:ser>
        <c:dLbls>
          <c:showLegendKey val="0"/>
          <c:showVal val="0"/>
          <c:showCatName val="0"/>
          <c:showSerName val="0"/>
          <c:showPercent val="0"/>
          <c:showBubbleSize val="0"/>
        </c:dLbls>
        <c:gapWidth val="34"/>
        <c:overlap val="100"/>
        <c:axId val="356676352"/>
        <c:axId val="356677888"/>
      </c:barChart>
      <c:catAx>
        <c:axId val="35667635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6677888"/>
        <c:crosses val="autoZero"/>
        <c:auto val="1"/>
        <c:lblAlgn val="ctr"/>
        <c:lblOffset val="100"/>
        <c:noMultiLvlLbl val="0"/>
      </c:catAx>
      <c:valAx>
        <c:axId val="35667788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66763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68.599999999999994</c:v>
                </c:pt>
                <c:pt idx="1">
                  <c:v>64.900000000000006</c:v>
                </c:pt>
                <c:pt idx="2">
                  <c:v>65.8</c:v>
                </c:pt>
                <c:pt idx="3">
                  <c:v>64.099999999999994</c:v>
                </c:pt>
              </c:numCache>
            </c:numRef>
          </c:val>
          <c:smooth val="0"/>
        </c:ser>
        <c:dLbls>
          <c:showLegendKey val="0"/>
          <c:showVal val="0"/>
          <c:showCatName val="0"/>
          <c:showSerName val="0"/>
          <c:showPercent val="0"/>
          <c:showBubbleSize val="0"/>
        </c:dLbls>
        <c:marker val="1"/>
        <c:smooth val="0"/>
        <c:axId val="356870016"/>
        <c:axId val="356871552"/>
      </c:lineChart>
      <c:catAx>
        <c:axId val="35687001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56871552"/>
        <c:crosses val="autoZero"/>
        <c:auto val="1"/>
        <c:lblAlgn val="ctr"/>
        <c:lblOffset val="100"/>
        <c:noMultiLvlLbl val="0"/>
      </c:catAx>
      <c:valAx>
        <c:axId val="3568715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5687001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48</c:v>
                </c:pt>
                <c:pt idx="2">
                  <c:v>49.3</c:v>
                </c:pt>
                <c:pt idx="3">
                  <c:v>47.3</c:v>
                </c:pt>
                <c:pt idx="5">
                  <c:v>49.9</c:v>
                </c:pt>
                <c:pt idx="6">
                  <c:v>41</c:v>
                </c:pt>
                <c:pt idx="7">
                  <c:v>49.1</c:v>
                </c:pt>
                <c:pt idx="8">
                  <c:v>48.8</c:v>
                </c:pt>
                <c:pt idx="10">
                  <c:v>54.3</c:v>
                </c:pt>
                <c:pt idx="13">
                  <c:v>46.4</c:v>
                </c:pt>
              </c:numCache>
            </c:numRef>
          </c:val>
        </c:ser>
        <c:dLbls>
          <c:showLegendKey val="0"/>
          <c:showVal val="0"/>
          <c:showCatName val="0"/>
          <c:showSerName val="0"/>
          <c:showPercent val="0"/>
          <c:showBubbleSize val="0"/>
        </c:dLbls>
        <c:gapWidth val="34"/>
        <c:overlap val="100"/>
        <c:axId val="356314496"/>
        <c:axId val="356320384"/>
      </c:barChart>
      <c:catAx>
        <c:axId val="35631449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6320384"/>
        <c:crosses val="autoZero"/>
        <c:auto val="1"/>
        <c:lblAlgn val="ctr"/>
        <c:lblOffset val="100"/>
        <c:noMultiLvlLbl val="0"/>
      </c:catAx>
      <c:valAx>
        <c:axId val="35632038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63144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53.6</c:v>
                </c:pt>
                <c:pt idx="1">
                  <c:v>49.4</c:v>
                </c:pt>
                <c:pt idx="2">
                  <c:v>51.9</c:v>
                </c:pt>
                <c:pt idx="3">
                  <c:v>48</c:v>
                </c:pt>
              </c:numCache>
            </c:numRef>
          </c:val>
          <c:smooth val="0"/>
        </c:ser>
        <c:dLbls>
          <c:showLegendKey val="0"/>
          <c:showVal val="0"/>
          <c:showCatName val="0"/>
          <c:showSerName val="0"/>
          <c:showPercent val="0"/>
          <c:showBubbleSize val="0"/>
        </c:dLbls>
        <c:marker val="1"/>
        <c:smooth val="0"/>
        <c:axId val="356364672"/>
        <c:axId val="356366208"/>
      </c:lineChart>
      <c:catAx>
        <c:axId val="35636467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56366208"/>
        <c:crosses val="autoZero"/>
        <c:auto val="1"/>
        <c:lblAlgn val="ctr"/>
        <c:lblOffset val="100"/>
        <c:noMultiLvlLbl val="0"/>
      </c:catAx>
      <c:valAx>
        <c:axId val="3563662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5636467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14.7</c:v>
                </c:pt>
                <c:pt idx="1">
                  <c:v>17</c:v>
                </c:pt>
              </c:numCache>
            </c:numRef>
          </c:val>
          <c:smooth val="0"/>
        </c:ser>
        <c:dLbls>
          <c:showLegendKey val="0"/>
          <c:showVal val="0"/>
          <c:showCatName val="0"/>
          <c:showSerName val="0"/>
          <c:showPercent val="0"/>
          <c:showBubbleSize val="0"/>
        </c:dLbls>
        <c:marker val="1"/>
        <c:smooth val="0"/>
        <c:axId val="313968128"/>
        <c:axId val="313969664"/>
      </c:lineChart>
      <c:catAx>
        <c:axId val="31396812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13969664"/>
        <c:crosses val="autoZero"/>
        <c:auto val="1"/>
        <c:lblAlgn val="ctr"/>
        <c:lblOffset val="100"/>
        <c:noMultiLvlLbl val="0"/>
      </c:catAx>
      <c:valAx>
        <c:axId val="3139696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1396812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41.8</c:v>
                </c:pt>
                <c:pt idx="2">
                  <c:v>46.3</c:v>
                </c:pt>
                <c:pt idx="3">
                  <c:v>36.799999999999997</c:v>
                </c:pt>
                <c:pt idx="5">
                  <c:v>41.8</c:v>
                </c:pt>
                <c:pt idx="6">
                  <c:v>45.4</c:v>
                </c:pt>
                <c:pt idx="7">
                  <c:v>40.1</c:v>
                </c:pt>
                <c:pt idx="8">
                  <c:v>42.6</c:v>
                </c:pt>
                <c:pt idx="10">
                  <c:v>44.1</c:v>
                </c:pt>
                <c:pt idx="13">
                  <c:v>42.4</c:v>
                </c:pt>
              </c:numCache>
            </c:numRef>
          </c:val>
        </c:ser>
        <c:dLbls>
          <c:showLegendKey val="0"/>
          <c:showVal val="0"/>
          <c:showCatName val="0"/>
          <c:showSerName val="0"/>
          <c:showPercent val="0"/>
          <c:showBubbleSize val="0"/>
        </c:dLbls>
        <c:gapWidth val="34"/>
        <c:overlap val="100"/>
        <c:axId val="356476800"/>
        <c:axId val="356478336"/>
      </c:barChart>
      <c:catAx>
        <c:axId val="35647680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6478336"/>
        <c:crosses val="autoZero"/>
        <c:auto val="1"/>
        <c:lblAlgn val="ctr"/>
        <c:lblOffset val="100"/>
        <c:noMultiLvlLbl val="0"/>
      </c:catAx>
      <c:valAx>
        <c:axId val="3564783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64768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47.8</c:v>
                </c:pt>
                <c:pt idx="1">
                  <c:v>46</c:v>
                </c:pt>
                <c:pt idx="2">
                  <c:v>47.4</c:v>
                </c:pt>
                <c:pt idx="3">
                  <c:v>41.8</c:v>
                </c:pt>
              </c:numCache>
            </c:numRef>
          </c:val>
          <c:smooth val="0"/>
        </c:ser>
        <c:dLbls>
          <c:showLegendKey val="0"/>
          <c:showVal val="0"/>
          <c:showCatName val="0"/>
          <c:showSerName val="0"/>
          <c:showPercent val="0"/>
          <c:showBubbleSize val="0"/>
        </c:dLbls>
        <c:marker val="1"/>
        <c:smooth val="0"/>
        <c:axId val="356514816"/>
        <c:axId val="357270272"/>
      </c:lineChart>
      <c:catAx>
        <c:axId val="35651481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57270272"/>
        <c:crosses val="autoZero"/>
        <c:auto val="1"/>
        <c:lblAlgn val="ctr"/>
        <c:lblOffset val="100"/>
        <c:noMultiLvlLbl val="0"/>
      </c:catAx>
      <c:valAx>
        <c:axId val="3572702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5651481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76.900000000000006</c:v>
                </c:pt>
                <c:pt idx="2">
                  <c:v>79.2</c:v>
                </c:pt>
                <c:pt idx="3">
                  <c:v>74.8</c:v>
                </c:pt>
                <c:pt idx="5">
                  <c:v>74.400000000000006</c:v>
                </c:pt>
                <c:pt idx="6">
                  <c:v>77.099999999999994</c:v>
                </c:pt>
                <c:pt idx="7">
                  <c:v>76.5</c:v>
                </c:pt>
                <c:pt idx="8">
                  <c:v>77.7</c:v>
                </c:pt>
                <c:pt idx="10">
                  <c:v>79.599999999999994</c:v>
                </c:pt>
                <c:pt idx="13">
                  <c:v>78.3</c:v>
                </c:pt>
              </c:numCache>
            </c:numRef>
          </c:val>
        </c:ser>
        <c:dLbls>
          <c:showLegendKey val="0"/>
          <c:showVal val="0"/>
          <c:showCatName val="0"/>
          <c:showSerName val="0"/>
          <c:showPercent val="0"/>
          <c:showBubbleSize val="0"/>
        </c:dLbls>
        <c:gapWidth val="34"/>
        <c:overlap val="100"/>
        <c:axId val="357303040"/>
        <c:axId val="357304576"/>
      </c:barChart>
      <c:catAx>
        <c:axId val="35730304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7304576"/>
        <c:crosses val="autoZero"/>
        <c:auto val="1"/>
        <c:lblAlgn val="ctr"/>
        <c:lblOffset val="100"/>
        <c:noMultiLvlLbl val="0"/>
      </c:catAx>
      <c:valAx>
        <c:axId val="3573045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73030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74.599999999999994</c:v>
                </c:pt>
                <c:pt idx="1">
                  <c:v>74.3</c:v>
                </c:pt>
                <c:pt idx="2">
                  <c:v>77.099999999999994</c:v>
                </c:pt>
                <c:pt idx="3">
                  <c:v>76.900000000000006</c:v>
                </c:pt>
              </c:numCache>
            </c:numRef>
          </c:val>
          <c:smooth val="0"/>
        </c:ser>
        <c:dLbls>
          <c:showLegendKey val="0"/>
          <c:showVal val="0"/>
          <c:showCatName val="0"/>
          <c:showSerName val="0"/>
          <c:showPercent val="0"/>
          <c:showBubbleSize val="0"/>
        </c:dLbls>
        <c:marker val="1"/>
        <c:smooth val="0"/>
        <c:axId val="357369728"/>
        <c:axId val="357371264"/>
      </c:lineChart>
      <c:catAx>
        <c:axId val="35736972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57371264"/>
        <c:crosses val="autoZero"/>
        <c:auto val="1"/>
        <c:lblAlgn val="ctr"/>
        <c:lblOffset val="100"/>
        <c:noMultiLvlLbl val="0"/>
      </c:catAx>
      <c:valAx>
        <c:axId val="3573712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5736972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49.5</c:v>
                </c:pt>
                <c:pt idx="2">
                  <c:v>50.9</c:v>
                </c:pt>
                <c:pt idx="3">
                  <c:v>48.4</c:v>
                </c:pt>
                <c:pt idx="5">
                  <c:v>57.4</c:v>
                </c:pt>
                <c:pt idx="6">
                  <c:v>62</c:v>
                </c:pt>
                <c:pt idx="7">
                  <c:v>52</c:v>
                </c:pt>
                <c:pt idx="8">
                  <c:v>43</c:v>
                </c:pt>
                <c:pt idx="10">
                  <c:v>50</c:v>
                </c:pt>
                <c:pt idx="13">
                  <c:v>45.8</c:v>
                </c:pt>
              </c:numCache>
            </c:numRef>
          </c:val>
        </c:ser>
        <c:dLbls>
          <c:showLegendKey val="0"/>
          <c:showVal val="0"/>
          <c:showCatName val="0"/>
          <c:showSerName val="0"/>
          <c:showPercent val="0"/>
          <c:showBubbleSize val="0"/>
        </c:dLbls>
        <c:gapWidth val="34"/>
        <c:overlap val="100"/>
        <c:axId val="357535104"/>
        <c:axId val="357540992"/>
      </c:barChart>
      <c:catAx>
        <c:axId val="35753510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7540992"/>
        <c:crosses val="autoZero"/>
        <c:auto val="1"/>
        <c:lblAlgn val="ctr"/>
        <c:lblOffset val="100"/>
        <c:noMultiLvlLbl val="0"/>
      </c:catAx>
      <c:valAx>
        <c:axId val="35754099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75351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53.1</c:v>
                </c:pt>
                <c:pt idx="1">
                  <c:v>49.5</c:v>
                </c:pt>
              </c:numCache>
            </c:numRef>
          </c:val>
          <c:smooth val="0"/>
        </c:ser>
        <c:dLbls>
          <c:showLegendKey val="0"/>
          <c:showVal val="0"/>
          <c:showCatName val="0"/>
          <c:showSerName val="0"/>
          <c:showPercent val="0"/>
          <c:showBubbleSize val="0"/>
        </c:dLbls>
        <c:marker val="1"/>
        <c:smooth val="0"/>
        <c:axId val="357446400"/>
        <c:axId val="357447936"/>
      </c:lineChart>
      <c:catAx>
        <c:axId val="35744640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57447936"/>
        <c:crosses val="autoZero"/>
        <c:auto val="1"/>
        <c:lblAlgn val="ctr"/>
        <c:lblOffset val="100"/>
        <c:noMultiLvlLbl val="0"/>
      </c:catAx>
      <c:valAx>
        <c:axId val="3574479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5744640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71.599999999999994</c:v>
                </c:pt>
                <c:pt idx="2">
                  <c:v>69.5</c:v>
                </c:pt>
                <c:pt idx="3">
                  <c:v>74.3</c:v>
                </c:pt>
                <c:pt idx="5">
                  <c:v>75</c:v>
                </c:pt>
                <c:pt idx="6">
                  <c:v>74.2</c:v>
                </c:pt>
                <c:pt idx="7">
                  <c:v>75.900000000000006</c:v>
                </c:pt>
                <c:pt idx="8">
                  <c:v>67.7</c:v>
                </c:pt>
                <c:pt idx="10">
                  <c:v>79.599999999999994</c:v>
                </c:pt>
                <c:pt idx="13">
                  <c:v>65.8</c:v>
                </c:pt>
              </c:numCache>
            </c:numRef>
          </c:val>
        </c:ser>
        <c:dLbls>
          <c:showLegendKey val="0"/>
          <c:showVal val="0"/>
          <c:showCatName val="0"/>
          <c:showSerName val="0"/>
          <c:showPercent val="0"/>
          <c:showBubbleSize val="0"/>
        </c:dLbls>
        <c:gapWidth val="34"/>
        <c:overlap val="100"/>
        <c:axId val="357595776"/>
        <c:axId val="357597568"/>
      </c:barChart>
      <c:catAx>
        <c:axId val="35759577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7597568"/>
        <c:crosses val="autoZero"/>
        <c:auto val="1"/>
        <c:lblAlgn val="ctr"/>
        <c:lblOffset val="100"/>
        <c:noMultiLvlLbl val="0"/>
      </c:catAx>
      <c:valAx>
        <c:axId val="35759756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75957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65.5</c:v>
                </c:pt>
                <c:pt idx="1">
                  <c:v>71.599999999999994</c:v>
                </c:pt>
              </c:numCache>
            </c:numRef>
          </c:val>
          <c:smooth val="0"/>
        </c:ser>
        <c:dLbls>
          <c:showLegendKey val="0"/>
          <c:showVal val="0"/>
          <c:showCatName val="0"/>
          <c:showSerName val="0"/>
          <c:showPercent val="0"/>
          <c:showBubbleSize val="0"/>
        </c:dLbls>
        <c:marker val="1"/>
        <c:smooth val="0"/>
        <c:axId val="357674368"/>
        <c:axId val="357680256"/>
      </c:lineChart>
      <c:catAx>
        <c:axId val="35767436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57680256"/>
        <c:crosses val="autoZero"/>
        <c:auto val="1"/>
        <c:lblAlgn val="ctr"/>
        <c:lblOffset val="100"/>
        <c:noMultiLvlLbl val="0"/>
      </c:catAx>
      <c:valAx>
        <c:axId val="3576802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5767436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71.400000000000006</c:v>
                </c:pt>
                <c:pt idx="2">
                  <c:v>69.900000000000006</c:v>
                </c:pt>
                <c:pt idx="3">
                  <c:v>74.3</c:v>
                </c:pt>
                <c:pt idx="5">
                  <c:v>74.400000000000006</c:v>
                </c:pt>
                <c:pt idx="6">
                  <c:v>77.8</c:v>
                </c:pt>
                <c:pt idx="7">
                  <c:v>74.400000000000006</c:v>
                </c:pt>
                <c:pt idx="8">
                  <c:v>67.3</c:v>
                </c:pt>
                <c:pt idx="10">
                  <c:v>69.5</c:v>
                </c:pt>
                <c:pt idx="13">
                  <c:v>73.3</c:v>
                </c:pt>
              </c:numCache>
            </c:numRef>
          </c:val>
        </c:ser>
        <c:dLbls>
          <c:showLegendKey val="0"/>
          <c:showVal val="0"/>
          <c:showCatName val="0"/>
          <c:showSerName val="0"/>
          <c:showPercent val="0"/>
          <c:showBubbleSize val="0"/>
        </c:dLbls>
        <c:gapWidth val="34"/>
        <c:overlap val="100"/>
        <c:axId val="356963072"/>
        <c:axId val="356964608"/>
      </c:barChart>
      <c:catAx>
        <c:axId val="35696307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6964608"/>
        <c:crosses val="autoZero"/>
        <c:auto val="1"/>
        <c:lblAlgn val="ctr"/>
        <c:lblOffset val="100"/>
        <c:noMultiLvlLbl val="0"/>
      </c:catAx>
      <c:valAx>
        <c:axId val="3569646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69630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66.400000000000006</c:v>
                </c:pt>
                <c:pt idx="1">
                  <c:v>71.400000000000006</c:v>
                </c:pt>
              </c:numCache>
            </c:numRef>
          </c:val>
          <c:smooth val="0"/>
        </c:ser>
        <c:dLbls>
          <c:showLegendKey val="0"/>
          <c:showVal val="0"/>
          <c:showCatName val="0"/>
          <c:showSerName val="0"/>
          <c:showPercent val="0"/>
          <c:showBubbleSize val="0"/>
        </c:dLbls>
        <c:marker val="1"/>
        <c:smooth val="0"/>
        <c:axId val="357062528"/>
        <c:axId val="357064064"/>
      </c:lineChart>
      <c:catAx>
        <c:axId val="35706252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57064064"/>
        <c:crosses val="autoZero"/>
        <c:auto val="1"/>
        <c:lblAlgn val="ctr"/>
        <c:lblOffset val="100"/>
        <c:noMultiLvlLbl val="0"/>
      </c:catAx>
      <c:valAx>
        <c:axId val="3570640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5706252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13.5</c:v>
                </c:pt>
                <c:pt idx="2">
                  <c:v>7.8</c:v>
                </c:pt>
                <c:pt idx="3">
                  <c:v>18</c:v>
                </c:pt>
                <c:pt idx="6">
                  <c:v>10.4</c:v>
                </c:pt>
                <c:pt idx="7">
                  <c:v>15.2</c:v>
                </c:pt>
                <c:pt idx="8">
                  <c:v>12</c:v>
                </c:pt>
                <c:pt idx="10">
                  <c:v>12.7</c:v>
                </c:pt>
                <c:pt idx="13">
                  <c:v>11.4</c:v>
                </c:pt>
              </c:numCache>
            </c:numRef>
          </c:val>
        </c:ser>
        <c:dLbls>
          <c:showLegendKey val="0"/>
          <c:showVal val="0"/>
          <c:showCatName val="0"/>
          <c:showSerName val="0"/>
          <c:showPercent val="0"/>
          <c:showBubbleSize val="0"/>
        </c:dLbls>
        <c:gapWidth val="34"/>
        <c:overlap val="100"/>
        <c:axId val="313572352"/>
        <c:axId val="313574144"/>
      </c:barChart>
      <c:catAx>
        <c:axId val="31357235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13574144"/>
        <c:crosses val="autoZero"/>
        <c:auto val="1"/>
        <c:lblAlgn val="ctr"/>
        <c:lblOffset val="100"/>
        <c:noMultiLvlLbl val="0"/>
      </c:catAx>
      <c:valAx>
        <c:axId val="31357414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135723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86.8</c:v>
                </c:pt>
                <c:pt idx="2">
                  <c:v>86.1</c:v>
                </c:pt>
                <c:pt idx="3">
                  <c:v>88.6</c:v>
                </c:pt>
                <c:pt idx="5">
                  <c:v>91.7</c:v>
                </c:pt>
                <c:pt idx="6">
                  <c:v>87.1</c:v>
                </c:pt>
                <c:pt idx="7">
                  <c:v>89.7</c:v>
                </c:pt>
                <c:pt idx="8">
                  <c:v>84</c:v>
                </c:pt>
                <c:pt idx="10">
                  <c:v>87</c:v>
                </c:pt>
                <c:pt idx="13">
                  <c:v>86.4</c:v>
                </c:pt>
              </c:numCache>
            </c:numRef>
          </c:val>
        </c:ser>
        <c:dLbls>
          <c:showLegendKey val="0"/>
          <c:showVal val="0"/>
          <c:showCatName val="0"/>
          <c:showSerName val="0"/>
          <c:showPercent val="0"/>
          <c:showBubbleSize val="0"/>
        </c:dLbls>
        <c:gapWidth val="34"/>
        <c:overlap val="100"/>
        <c:axId val="357134336"/>
        <c:axId val="357135872"/>
      </c:barChart>
      <c:catAx>
        <c:axId val="35713433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7135872"/>
        <c:crosses val="autoZero"/>
        <c:auto val="1"/>
        <c:lblAlgn val="ctr"/>
        <c:lblOffset val="100"/>
        <c:noMultiLvlLbl val="0"/>
      </c:catAx>
      <c:valAx>
        <c:axId val="3571358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71343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14.3</c:v>
                </c:pt>
                <c:pt idx="2">
                  <c:v>14.2</c:v>
                </c:pt>
                <c:pt idx="3">
                  <c:v>13</c:v>
                </c:pt>
                <c:pt idx="5">
                  <c:v>15.8</c:v>
                </c:pt>
                <c:pt idx="6">
                  <c:v>11.2</c:v>
                </c:pt>
                <c:pt idx="7">
                  <c:v>11.7</c:v>
                </c:pt>
                <c:pt idx="8">
                  <c:v>16.399999999999999</c:v>
                </c:pt>
                <c:pt idx="10">
                  <c:v>11.5</c:v>
                </c:pt>
                <c:pt idx="13">
                  <c:v>14.9</c:v>
                </c:pt>
              </c:numCache>
            </c:numRef>
          </c:val>
        </c:ser>
        <c:dLbls>
          <c:showLegendKey val="0"/>
          <c:showVal val="0"/>
          <c:showCatName val="0"/>
          <c:showSerName val="0"/>
          <c:showPercent val="0"/>
          <c:showBubbleSize val="0"/>
        </c:dLbls>
        <c:gapWidth val="34"/>
        <c:overlap val="100"/>
        <c:axId val="358217216"/>
        <c:axId val="358218752"/>
      </c:barChart>
      <c:catAx>
        <c:axId val="35821721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8218752"/>
        <c:crosses val="autoZero"/>
        <c:auto val="1"/>
        <c:lblAlgn val="ctr"/>
        <c:lblOffset val="100"/>
        <c:noMultiLvlLbl val="0"/>
      </c:catAx>
      <c:valAx>
        <c:axId val="3582187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82172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18.8</c:v>
                </c:pt>
                <c:pt idx="1">
                  <c:v>15.7</c:v>
                </c:pt>
                <c:pt idx="2">
                  <c:v>14.3</c:v>
                </c:pt>
              </c:numCache>
            </c:numRef>
          </c:val>
          <c:smooth val="0"/>
        </c:ser>
        <c:dLbls>
          <c:showLegendKey val="0"/>
          <c:showVal val="0"/>
          <c:showCatName val="0"/>
          <c:showSerName val="0"/>
          <c:showPercent val="0"/>
          <c:showBubbleSize val="0"/>
        </c:dLbls>
        <c:marker val="1"/>
        <c:smooth val="0"/>
        <c:axId val="358152448"/>
        <c:axId val="358227968"/>
      </c:lineChart>
      <c:catAx>
        <c:axId val="35815244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58227968"/>
        <c:crosses val="autoZero"/>
        <c:auto val="1"/>
        <c:lblAlgn val="ctr"/>
        <c:lblOffset val="100"/>
        <c:noMultiLvlLbl val="0"/>
      </c:catAx>
      <c:valAx>
        <c:axId val="35822796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5815244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20.100000000000001</c:v>
                </c:pt>
                <c:pt idx="2">
                  <c:v>19.100000000000001</c:v>
                </c:pt>
                <c:pt idx="3">
                  <c:v>20.6</c:v>
                </c:pt>
                <c:pt idx="5">
                  <c:v>27.2</c:v>
                </c:pt>
                <c:pt idx="6">
                  <c:v>20.8</c:v>
                </c:pt>
                <c:pt idx="7">
                  <c:v>15.7</c:v>
                </c:pt>
                <c:pt idx="8">
                  <c:v>21.3</c:v>
                </c:pt>
                <c:pt idx="10">
                  <c:v>17.399999999999999</c:v>
                </c:pt>
                <c:pt idx="13">
                  <c:v>21.6</c:v>
                </c:pt>
              </c:numCache>
            </c:numRef>
          </c:val>
        </c:ser>
        <c:dLbls>
          <c:showLegendKey val="0"/>
          <c:showVal val="0"/>
          <c:showCatName val="0"/>
          <c:showSerName val="0"/>
          <c:showPercent val="0"/>
          <c:showBubbleSize val="0"/>
        </c:dLbls>
        <c:gapWidth val="34"/>
        <c:overlap val="100"/>
        <c:axId val="358313984"/>
        <c:axId val="358315520"/>
      </c:barChart>
      <c:catAx>
        <c:axId val="35831398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8315520"/>
        <c:crosses val="autoZero"/>
        <c:auto val="1"/>
        <c:lblAlgn val="ctr"/>
        <c:lblOffset val="100"/>
        <c:noMultiLvlLbl val="0"/>
      </c:catAx>
      <c:valAx>
        <c:axId val="35831552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83139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26.2</c:v>
                </c:pt>
                <c:pt idx="1">
                  <c:v>22.5</c:v>
                </c:pt>
                <c:pt idx="2">
                  <c:v>20.100000000000001</c:v>
                </c:pt>
              </c:numCache>
            </c:numRef>
          </c:val>
          <c:smooth val="0"/>
        </c:ser>
        <c:dLbls>
          <c:showLegendKey val="0"/>
          <c:showVal val="0"/>
          <c:showCatName val="0"/>
          <c:showSerName val="0"/>
          <c:showPercent val="0"/>
          <c:showBubbleSize val="0"/>
        </c:dLbls>
        <c:marker val="1"/>
        <c:smooth val="0"/>
        <c:axId val="357847808"/>
        <c:axId val="357849344"/>
      </c:lineChart>
      <c:catAx>
        <c:axId val="3578478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57849344"/>
        <c:crosses val="autoZero"/>
        <c:auto val="1"/>
        <c:lblAlgn val="ctr"/>
        <c:lblOffset val="100"/>
        <c:noMultiLvlLbl val="0"/>
      </c:catAx>
      <c:valAx>
        <c:axId val="35784934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578478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34.9</c:v>
                </c:pt>
                <c:pt idx="2">
                  <c:v>34.9</c:v>
                </c:pt>
                <c:pt idx="3">
                  <c:v>34.6</c:v>
                </c:pt>
                <c:pt idx="5">
                  <c:v>37.6</c:v>
                </c:pt>
                <c:pt idx="6">
                  <c:v>35.5</c:v>
                </c:pt>
                <c:pt idx="7">
                  <c:v>29.4</c:v>
                </c:pt>
                <c:pt idx="8">
                  <c:v>38.1</c:v>
                </c:pt>
                <c:pt idx="10">
                  <c:v>33</c:v>
                </c:pt>
                <c:pt idx="13">
                  <c:v>37.9</c:v>
                </c:pt>
              </c:numCache>
            </c:numRef>
          </c:val>
        </c:ser>
        <c:dLbls>
          <c:showLegendKey val="0"/>
          <c:showVal val="0"/>
          <c:showCatName val="0"/>
          <c:showSerName val="0"/>
          <c:showPercent val="0"/>
          <c:showBubbleSize val="0"/>
        </c:dLbls>
        <c:gapWidth val="34"/>
        <c:overlap val="100"/>
        <c:axId val="357935744"/>
        <c:axId val="357937536"/>
      </c:barChart>
      <c:catAx>
        <c:axId val="35793574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7937536"/>
        <c:crosses val="autoZero"/>
        <c:auto val="1"/>
        <c:lblAlgn val="ctr"/>
        <c:lblOffset val="100"/>
        <c:noMultiLvlLbl val="0"/>
      </c:catAx>
      <c:valAx>
        <c:axId val="3579375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79357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33.9</c:v>
                </c:pt>
                <c:pt idx="1">
                  <c:v>36.9</c:v>
                </c:pt>
                <c:pt idx="2">
                  <c:v>34.9</c:v>
                </c:pt>
              </c:numCache>
            </c:numRef>
          </c:val>
          <c:smooth val="0"/>
        </c:ser>
        <c:dLbls>
          <c:showLegendKey val="0"/>
          <c:showVal val="0"/>
          <c:showCatName val="0"/>
          <c:showSerName val="0"/>
          <c:showPercent val="0"/>
          <c:showBubbleSize val="0"/>
        </c:dLbls>
        <c:marker val="1"/>
        <c:smooth val="0"/>
        <c:axId val="358026624"/>
        <c:axId val="358028416"/>
      </c:lineChart>
      <c:catAx>
        <c:axId val="35802662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58028416"/>
        <c:crosses val="autoZero"/>
        <c:auto val="1"/>
        <c:lblAlgn val="ctr"/>
        <c:lblOffset val="100"/>
        <c:noMultiLvlLbl val="0"/>
      </c:catAx>
      <c:valAx>
        <c:axId val="3580284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5802662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9.8000000000000007</c:v>
                </c:pt>
                <c:pt idx="2">
                  <c:v>12.5</c:v>
                </c:pt>
                <c:pt idx="3">
                  <c:v>5.6</c:v>
                </c:pt>
                <c:pt idx="5">
                  <c:v>12.2</c:v>
                </c:pt>
                <c:pt idx="6">
                  <c:v>7</c:v>
                </c:pt>
                <c:pt idx="7">
                  <c:v>7.2</c:v>
                </c:pt>
                <c:pt idx="8">
                  <c:v>11.7</c:v>
                </c:pt>
                <c:pt idx="10">
                  <c:v>10</c:v>
                </c:pt>
                <c:pt idx="13">
                  <c:v>7.8</c:v>
                </c:pt>
              </c:numCache>
            </c:numRef>
          </c:val>
        </c:ser>
        <c:dLbls>
          <c:showLegendKey val="0"/>
          <c:showVal val="0"/>
          <c:showCatName val="0"/>
          <c:showSerName val="0"/>
          <c:showPercent val="0"/>
          <c:showBubbleSize val="0"/>
        </c:dLbls>
        <c:gapWidth val="34"/>
        <c:overlap val="100"/>
        <c:axId val="358617856"/>
        <c:axId val="358619392"/>
      </c:barChart>
      <c:catAx>
        <c:axId val="35861785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8619392"/>
        <c:crosses val="autoZero"/>
        <c:auto val="1"/>
        <c:lblAlgn val="ctr"/>
        <c:lblOffset val="100"/>
        <c:noMultiLvlLbl val="0"/>
      </c:catAx>
      <c:valAx>
        <c:axId val="35861939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86178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6</c:v>
                </c:pt>
                <c:pt idx="2">
                  <c:v>8</c:v>
                </c:pt>
                <c:pt idx="3">
                  <c:v>2.5</c:v>
                </c:pt>
                <c:pt idx="5">
                  <c:v>5.6</c:v>
                </c:pt>
                <c:pt idx="6">
                  <c:v>4.9000000000000004</c:v>
                </c:pt>
                <c:pt idx="7">
                  <c:v>4.5</c:v>
                </c:pt>
                <c:pt idx="8">
                  <c:v>7.8</c:v>
                </c:pt>
                <c:pt idx="10">
                  <c:v>5.9</c:v>
                </c:pt>
                <c:pt idx="13">
                  <c:v>3.5</c:v>
                </c:pt>
              </c:numCache>
            </c:numRef>
          </c:val>
        </c:ser>
        <c:dLbls>
          <c:showLegendKey val="0"/>
          <c:showVal val="0"/>
          <c:showCatName val="0"/>
          <c:showSerName val="0"/>
          <c:showPercent val="0"/>
          <c:showBubbleSize val="0"/>
        </c:dLbls>
        <c:gapWidth val="34"/>
        <c:overlap val="100"/>
        <c:axId val="358386304"/>
        <c:axId val="358392192"/>
      </c:barChart>
      <c:catAx>
        <c:axId val="35838630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8392192"/>
        <c:crosses val="autoZero"/>
        <c:auto val="1"/>
        <c:lblAlgn val="ctr"/>
        <c:lblOffset val="100"/>
        <c:noMultiLvlLbl val="0"/>
      </c:catAx>
      <c:valAx>
        <c:axId val="35839219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83863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3.2</c:v>
                </c:pt>
                <c:pt idx="2">
                  <c:v>3.7</c:v>
                </c:pt>
                <c:pt idx="3">
                  <c:v>1.2</c:v>
                </c:pt>
                <c:pt idx="5">
                  <c:v>2.8</c:v>
                </c:pt>
                <c:pt idx="6">
                  <c:v>3.3</c:v>
                </c:pt>
                <c:pt idx="7">
                  <c:v>2.4</c:v>
                </c:pt>
                <c:pt idx="8">
                  <c:v>3.9</c:v>
                </c:pt>
                <c:pt idx="10">
                  <c:v>3</c:v>
                </c:pt>
                <c:pt idx="13">
                  <c:v>1.1000000000000001</c:v>
                </c:pt>
              </c:numCache>
            </c:numRef>
          </c:val>
        </c:ser>
        <c:dLbls>
          <c:showLegendKey val="0"/>
          <c:showVal val="0"/>
          <c:showCatName val="0"/>
          <c:showSerName val="0"/>
          <c:showPercent val="0"/>
          <c:showBubbleSize val="0"/>
        </c:dLbls>
        <c:gapWidth val="34"/>
        <c:overlap val="100"/>
        <c:axId val="358478592"/>
        <c:axId val="358480128"/>
      </c:barChart>
      <c:catAx>
        <c:axId val="35847859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8480128"/>
        <c:crosses val="autoZero"/>
        <c:auto val="1"/>
        <c:lblAlgn val="ctr"/>
        <c:lblOffset val="100"/>
        <c:noMultiLvlLbl val="0"/>
      </c:catAx>
      <c:valAx>
        <c:axId val="3584801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84785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10.6</c:v>
                </c:pt>
                <c:pt idx="1">
                  <c:v>13.5</c:v>
                </c:pt>
              </c:numCache>
            </c:numRef>
          </c:val>
          <c:smooth val="0"/>
        </c:ser>
        <c:dLbls>
          <c:showLegendKey val="0"/>
          <c:showVal val="0"/>
          <c:showCatName val="0"/>
          <c:showSerName val="0"/>
          <c:showPercent val="0"/>
          <c:showBubbleSize val="0"/>
        </c:dLbls>
        <c:marker val="1"/>
        <c:smooth val="0"/>
        <c:axId val="313389056"/>
        <c:axId val="313390592"/>
      </c:lineChart>
      <c:catAx>
        <c:axId val="31338905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13390592"/>
        <c:crosses val="autoZero"/>
        <c:auto val="1"/>
        <c:lblAlgn val="ctr"/>
        <c:lblOffset val="100"/>
        <c:noMultiLvlLbl val="0"/>
      </c:catAx>
      <c:valAx>
        <c:axId val="31339059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1338905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63.3</c:v>
                </c:pt>
                <c:pt idx="2">
                  <c:v>64.400000000000006</c:v>
                </c:pt>
                <c:pt idx="3">
                  <c:v>61.7</c:v>
                </c:pt>
                <c:pt idx="5">
                  <c:v>53.3</c:v>
                </c:pt>
                <c:pt idx="6">
                  <c:v>66.5</c:v>
                </c:pt>
                <c:pt idx="7">
                  <c:v>62.4</c:v>
                </c:pt>
                <c:pt idx="8">
                  <c:v>64.8</c:v>
                </c:pt>
                <c:pt idx="10">
                  <c:v>61.8</c:v>
                </c:pt>
                <c:pt idx="13">
                  <c:v>65.8</c:v>
                </c:pt>
              </c:numCache>
            </c:numRef>
          </c:val>
        </c:ser>
        <c:dLbls>
          <c:showLegendKey val="0"/>
          <c:showVal val="0"/>
          <c:showCatName val="0"/>
          <c:showSerName val="0"/>
          <c:showPercent val="0"/>
          <c:showBubbleSize val="0"/>
        </c:dLbls>
        <c:gapWidth val="34"/>
        <c:overlap val="100"/>
        <c:axId val="358972032"/>
        <c:axId val="358973824"/>
      </c:barChart>
      <c:catAx>
        <c:axId val="35897203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8973824"/>
        <c:crosses val="autoZero"/>
        <c:auto val="1"/>
        <c:lblAlgn val="ctr"/>
        <c:lblOffset val="100"/>
        <c:noMultiLvlLbl val="0"/>
      </c:catAx>
      <c:valAx>
        <c:axId val="3589738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89720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56.6</c:v>
                </c:pt>
                <c:pt idx="2">
                  <c:v>57</c:v>
                </c:pt>
                <c:pt idx="3">
                  <c:v>55.9</c:v>
                </c:pt>
                <c:pt idx="5">
                  <c:v>47.5</c:v>
                </c:pt>
                <c:pt idx="6">
                  <c:v>60.3</c:v>
                </c:pt>
                <c:pt idx="7">
                  <c:v>58.5</c:v>
                </c:pt>
                <c:pt idx="8">
                  <c:v>55.6</c:v>
                </c:pt>
                <c:pt idx="10">
                  <c:v>54.6</c:v>
                </c:pt>
                <c:pt idx="13">
                  <c:v>59</c:v>
                </c:pt>
              </c:numCache>
            </c:numRef>
          </c:val>
        </c:ser>
        <c:dLbls>
          <c:showLegendKey val="0"/>
          <c:showVal val="0"/>
          <c:showCatName val="0"/>
          <c:showSerName val="0"/>
          <c:showPercent val="0"/>
          <c:showBubbleSize val="0"/>
        </c:dLbls>
        <c:gapWidth val="34"/>
        <c:overlap val="100"/>
        <c:axId val="356028800"/>
        <c:axId val="356030336"/>
      </c:barChart>
      <c:catAx>
        <c:axId val="35602880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6030336"/>
        <c:crosses val="autoZero"/>
        <c:auto val="1"/>
        <c:lblAlgn val="ctr"/>
        <c:lblOffset val="100"/>
        <c:noMultiLvlLbl val="0"/>
      </c:catAx>
      <c:valAx>
        <c:axId val="3560303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60288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45</c:v>
                </c:pt>
                <c:pt idx="2">
                  <c:v>45.2</c:v>
                </c:pt>
                <c:pt idx="3">
                  <c:v>44.9</c:v>
                </c:pt>
                <c:pt idx="5">
                  <c:v>36.5</c:v>
                </c:pt>
                <c:pt idx="6">
                  <c:v>44.9</c:v>
                </c:pt>
                <c:pt idx="7">
                  <c:v>47.3</c:v>
                </c:pt>
                <c:pt idx="8">
                  <c:v>45.4</c:v>
                </c:pt>
                <c:pt idx="10">
                  <c:v>46</c:v>
                </c:pt>
                <c:pt idx="13">
                  <c:v>46</c:v>
                </c:pt>
              </c:numCache>
            </c:numRef>
          </c:val>
        </c:ser>
        <c:dLbls>
          <c:showLegendKey val="0"/>
          <c:showVal val="0"/>
          <c:showCatName val="0"/>
          <c:showSerName val="0"/>
          <c:showPercent val="0"/>
          <c:showBubbleSize val="0"/>
        </c:dLbls>
        <c:gapWidth val="34"/>
        <c:overlap val="100"/>
        <c:axId val="356206464"/>
        <c:axId val="356208000"/>
      </c:barChart>
      <c:catAx>
        <c:axId val="35620646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56208000"/>
        <c:crosses val="autoZero"/>
        <c:auto val="1"/>
        <c:lblAlgn val="ctr"/>
        <c:lblOffset val="100"/>
        <c:noMultiLvlLbl val="0"/>
      </c:catAx>
      <c:valAx>
        <c:axId val="3562080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562064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20.399999999999999</c:v>
                </c:pt>
                <c:pt idx="2">
                  <c:v>15.6</c:v>
                </c:pt>
                <c:pt idx="3">
                  <c:v>25.8</c:v>
                </c:pt>
                <c:pt idx="5">
                  <c:v>31.3</c:v>
                </c:pt>
                <c:pt idx="6">
                  <c:v>21.6</c:v>
                </c:pt>
                <c:pt idx="7">
                  <c:v>19.3</c:v>
                </c:pt>
                <c:pt idx="8">
                  <c:v>18.8</c:v>
                </c:pt>
                <c:pt idx="10">
                  <c:v>19.7</c:v>
                </c:pt>
                <c:pt idx="13">
                  <c:v>21.4</c:v>
                </c:pt>
              </c:numCache>
            </c:numRef>
          </c:val>
        </c:ser>
        <c:dLbls>
          <c:showLegendKey val="0"/>
          <c:showVal val="0"/>
          <c:showCatName val="0"/>
          <c:showSerName val="0"/>
          <c:showPercent val="0"/>
          <c:showBubbleSize val="0"/>
        </c:dLbls>
        <c:gapWidth val="34"/>
        <c:overlap val="100"/>
        <c:axId val="313480704"/>
        <c:axId val="313482240"/>
      </c:barChart>
      <c:catAx>
        <c:axId val="31348070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13482240"/>
        <c:crosses val="autoZero"/>
        <c:auto val="1"/>
        <c:lblAlgn val="ctr"/>
        <c:lblOffset val="100"/>
        <c:noMultiLvlLbl val="0"/>
      </c:catAx>
      <c:valAx>
        <c:axId val="3134822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134807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14.8</c:v>
                </c:pt>
                <c:pt idx="1">
                  <c:v>16.8</c:v>
                </c:pt>
                <c:pt idx="2">
                  <c:v>16.100000000000001</c:v>
                </c:pt>
                <c:pt idx="3">
                  <c:v>20.399999999999999</c:v>
                </c:pt>
              </c:numCache>
            </c:numRef>
          </c:val>
          <c:smooth val="0"/>
        </c:ser>
        <c:dLbls>
          <c:showLegendKey val="0"/>
          <c:showVal val="0"/>
          <c:showCatName val="0"/>
          <c:showSerName val="0"/>
          <c:showPercent val="0"/>
          <c:showBubbleSize val="0"/>
        </c:dLbls>
        <c:marker val="1"/>
        <c:smooth val="0"/>
        <c:axId val="309740672"/>
        <c:axId val="309742208"/>
      </c:lineChart>
      <c:catAx>
        <c:axId val="30974067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09742208"/>
        <c:crosses val="autoZero"/>
        <c:auto val="1"/>
        <c:lblAlgn val="ctr"/>
        <c:lblOffset val="100"/>
        <c:noMultiLvlLbl val="0"/>
      </c:catAx>
      <c:valAx>
        <c:axId val="3097422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0974067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19.8</c:v>
                </c:pt>
                <c:pt idx="2">
                  <c:v>12.3</c:v>
                </c:pt>
                <c:pt idx="3">
                  <c:v>27.8</c:v>
                </c:pt>
                <c:pt idx="5">
                  <c:v>24.6</c:v>
                </c:pt>
                <c:pt idx="6">
                  <c:v>25.1</c:v>
                </c:pt>
                <c:pt idx="7">
                  <c:v>16.399999999999999</c:v>
                </c:pt>
                <c:pt idx="8">
                  <c:v>19.899999999999999</c:v>
                </c:pt>
                <c:pt idx="10">
                  <c:v>18.2</c:v>
                </c:pt>
                <c:pt idx="13">
                  <c:v>20.3</c:v>
                </c:pt>
              </c:numCache>
            </c:numRef>
          </c:val>
        </c:ser>
        <c:dLbls>
          <c:showLegendKey val="0"/>
          <c:showVal val="0"/>
          <c:showCatName val="0"/>
          <c:showSerName val="0"/>
          <c:showPercent val="0"/>
          <c:showBubbleSize val="0"/>
        </c:dLbls>
        <c:gapWidth val="34"/>
        <c:overlap val="100"/>
        <c:axId val="315540608"/>
        <c:axId val="315542144"/>
      </c:barChart>
      <c:catAx>
        <c:axId val="3155406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15542144"/>
        <c:crosses val="autoZero"/>
        <c:auto val="1"/>
        <c:lblAlgn val="ctr"/>
        <c:lblOffset val="100"/>
        <c:noMultiLvlLbl val="0"/>
      </c:catAx>
      <c:valAx>
        <c:axId val="31554214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155406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20.3</c:v>
                </c:pt>
                <c:pt idx="1">
                  <c:v>20.2</c:v>
                </c:pt>
                <c:pt idx="2">
                  <c:v>19.8</c:v>
                </c:pt>
              </c:numCache>
            </c:numRef>
          </c:val>
          <c:smooth val="0"/>
        </c:ser>
        <c:dLbls>
          <c:showLegendKey val="0"/>
          <c:showVal val="0"/>
          <c:showCatName val="0"/>
          <c:showSerName val="0"/>
          <c:showPercent val="0"/>
          <c:showBubbleSize val="0"/>
        </c:dLbls>
        <c:marker val="1"/>
        <c:smooth val="0"/>
        <c:axId val="319690624"/>
        <c:axId val="319692160"/>
      </c:lineChart>
      <c:catAx>
        <c:axId val="31969062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19692160"/>
        <c:crosses val="autoZero"/>
        <c:auto val="1"/>
        <c:lblAlgn val="ctr"/>
        <c:lblOffset val="100"/>
        <c:noMultiLvlLbl val="0"/>
      </c:catAx>
      <c:valAx>
        <c:axId val="31969216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1969062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10.9</c:v>
                </c:pt>
                <c:pt idx="2">
                  <c:v>12.4</c:v>
                </c:pt>
                <c:pt idx="3">
                  <c:v>9.3000000000000007</c:v>
                </c:pt>
                <c:pt idx="5">
                  <c:v>7.3</c:v>
                </c:pt>
                <c:pt idx="6">
                  <c:v>11.4</c:v>
                </c:pt>
                <c:pt idx="7">
                  <c:v>10.199999999999999</c:v>
                </c:pt>
                <c:pt idx="8">
                  <c:v>12.3</c:v>
                </c:pt>
                <c:pt idx="10">
                  <c:v>12.4</c:v>
                </c:pt>
                <c:pt idx="13">
                  <c:v>8.6999999999999993</c:v>
                </c:pt>
              </c:numCache>
            </c:numRef>
          </c:val>
        </c:ser>
        <c:dLbls>
          <c:showLegendKey val="0"/>
          <c:showVal val="0"/>
          <c:showCatName val="0"/>
          <c:showSerName val="0"/>
          <c:showPercent val="0"/>
          <c:showBubbleSize val="0"/>
        </c:dLbls>
        <c:gapWidth val="34"/>
        <c:overlap val="100"/>
        <c:axId val="285686016"/>
        <c:axId val="283030656"/>
      </c:barChart>
      <c:catAx>
        <c:axId val="28568601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83030656"/>
        <c:crosses val="autoZero"/>
        <c:auto val="1"/>
        <c:lblAlgn val="ctr"/>
        <c:lblOffset val="100"/>
        <c:noMultiLvlLbl val="0"/>
      </c:catAx>
      <c:valAx>
        <c:axId val="2830306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856860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44.6</c:v>
                </c:pt>
                <c:pt idx="2">
                  <c:v>31</c:v>
                </c:pt>
                <c:pt idx="3">
                  <c:v>59.6</c:v>
                </c:pt>
                <c:pt idx="5">
                  <c:v>45.2</c:v>
                </c:pt>
                <c:pt idx="6">
                  <c:v>56</c:v>
                </c:pt>
                <c:pt idx="7">
                  <c:v>42.6</c:v>
                </c:pt>
                <c:pt idx="8">
                  <c:v>43.5</c:v>
                </c:pt>
                <c:pt idx="10">
                  <c:v>47.1</c:v>
                </c:pt>
                <c:pt idx="13">
                  <c:v>42.3</c:v>
                </c:pt>
              </c:numCache>
            </c:numRef>
          </c:val>
        </c:ser>
        <c:dLbls>
          <c:showLegendKey val="0"/>
          <c:showVal val="0"/>
          <c:showCatName val="0"/>
          <c:showSerName val="0"/>
          <c:showPercent val="0"/>
          <c:showBubbleSize val="0"/>
        </c:dLbls>
        <c:gapWidth val="34"/>
        <c:overlap val="100"/>
        <c:axId val="320093568"/>
        <c:axId val="320095360"/>
      </c:barChart>
      <c:catAx>
        <c:axId val="3200935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0095360"/>
        <c:crosses val="autoZero"/>
        <c:auto val="1"/>
        <c:lblAlgn val="ctr"/>
        <c:lblOffset val="100"/>
        <c:noMultiLvlLbl val="0"/>
      </c:catAx>
      <c:valAx>
        <c:axId val="32009536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00935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37.5</c:v>
                </c:pt>
                <c:pt idx="1">
                  <c:v>37.9</c:v>
                </c:pt>
                <c:pt idx="2">
                  <c:v>39.799999999999997</c:v>
                </c:pt>
                <c:pt idx="3">
                  <c:v>44.6</c:v>
                </c:pt>
              </c:numCache>
            </c:numRef>
          </c:val>
          <c:smooth val="0"/>
        </c:ser>
        <c:dLbls>
          <c:showLegendKey val="0"/>
          <c:showVal val="0"/>
          <c:showCatName val="0"/>
          <c:showSerName val="0"/>
          <c:showPercent val="0"/>
          <c:showBubbleSize val="0"/>
        </c:dLbls>
        <c:marker val="1"/>
        <c:smooth val="0"/>
        <c:axId val="320262528"/>
        <c:axId val="320264064"/>
      </c:lineChart>
      <c:catAx>
        <c:axId val="32026252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20264064"/>
        <c:crosses val="autoZero"/>
        <c:auto val="1"/>
        <c:lblAlgn val="ctr"/>
        <c:lblOffset val="100"/>
        <c:noMultiLvlLbl val="0"/>
      </c:catAx>
      <c:valAx>
        <c:axId val="3202640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2026252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28</c:v>
                </c:pt>
                <c:pt idx="2">
                  <c:v>19.8</c:v>
                </c:pt>
                <c:pt idx="3">
                  <c:v>37.1</c:v>
                </c:pt>
                <c:pt idx="5">
                  <c:v>30.7</c:v>
                </c:pt>
                <c:pt idx="6">
                  <c:v>33.6</c:v>
                </c:pt>
                <c:pt idx="7">
                  <c:v>26.6</c:v>
                </c:pt>
                <c:pt idx="8">
                  <c:v>26.6</c:v>
                </c:pt>
                <c:pt idx="10">
                  <c:v>24.7</c:v>
                </c:pt>
                <c:pt idx="13">
                  <c:v>30.7</c:v>
                </c:pt>
              </c:numCache>
            </c:numRef>
          </c:val>
        </c:ser>
        <c:dLbls>
          <c:showLegendKey val="0"/>
          <c:showVal val="0"/>
          <c:showCatName val="0"/>
          <c:showSerName val="0"/>
          <c:showPercent val="0"/>
          <c:showBubbleSize val="0"/>
        </c:dLbls>
        <c:gapWidth val="34"/>
        <c:overlap val="100"/>
        <c:axId val="319858560"/>
        <c:axId val="319860096"/>
      </c:barChart>
      <c:catAx>
        <c:axId val="3198585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19860096"/>
        <c:crosses val="autoZero"/>
        <c:auto val="1"/>
        <c:lblAlgn val="ctr"/>
        <c:lblOffset val="100"/>
        <c:noMultiLvlLbl val="0"/>
      </c:catAx>
      <c:valAx>
        <c:axId val="3198600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198585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18.100000000000001</c:v>
                </c:pt>
                <c:pt idx="1">
                  <c:v>21.2</c:v>
                </c:pt>
                <c:pt idx="2">
                  <c:v>24.8</c:v>
                </c:pt>
                <c:pt idx="3">
                  <c:v>28</c:v>
                </c:pt>
              </c:numCache>
            </c:numRef>
          </c:val>
          <c:smooth val="0"/>
        </c:ser>
        <c:dLbls>
          <c:showLegendKey val="0"/>
          <c:showVal val="0"/>
          <c:showCatName val="0"/>
          <c:showSerName val="0"/>
          <c:showPercent val="0"/>
          <c:showBubbleSize val="0"/>
        </c:dLbls>
        <c:marker val="1"/>
        <c:smooth val="0"/>
        <c:axId val="313608448"/>
        <c:axId val="313610240"/>
      </c:lineChart>
      <c:catAx>
        <c:axId val="31360844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13610240"/>
        <c:crosses val="autoZero"/>
        <c:auto val="1"/>
        <c:lblAlgn val="ctr"/>
        <c:lblOffset val="100"/>
        <c:noMultiLvlLbl val="0"/>
      </c:catAx>
      <c:valAx>
        <c:axId val="3136102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1360844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22.4</c:v>
                </c:pt>
                <c:pt idx="2">
                  <c:v>16.100000000000001</c:v>
                </c:pt>
                <c:pt idx="3">
                  <c:v>29.6</c:v>
                </c:pt>
                <c:pt idx="5">
                  <c:v>20.8</c:v>
                </c:pt>
                <c:pt idx="6">
                  <c:v>22.2</c:v>
                </c:pt>
                <c:pt idx="7">
                  <c:v>23.1</c:v>
                </c:pt>
                <c:pt idx="8">
                  <c:v>22.4</c:v>
                </c:pt>
                <c:pt idx="10">
                  <c:v>24.3</c:v>
                </c:pt>
                <c:pt idx="13">
                  <c:v>22.4</c:v>
                </c:pt>
              </c:numCache>
            </c:numRef>
          </c:val>
        </c:ser>
        <c:dLbls>
          <c:showLegendKey val="0"/>
          <c:showVal val="0"/>
          <c:showCatName val="0"/>
          <c:showSerName val="0"/>
          <c:showPercent val="0"/>
          <c:showBubbleSize val="0"/>
        </c:dLbls>
        <c:gapWidth val="34"/>
        <c:overlap val="100"/>
        <c:axId val="319905792"/>
        <c:axId val="319907328"/>
      </c:barChart>
      <c:catAx>
        <c:axId val="31990579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19907328"/>
        <c:crosses val="autoZero"/>
        <c:auto val="1"/>
        <c:lblAlgn val="ctr"/>
        <c:lblOffset val="100"/>
        <c:noMultiLvlLbl val="0"/>
      </c:catAx>
      <c:valAx>
        <c:axId val="3199073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199057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14.1</c:v>
                </c:pt>
                <c:pt idx="1">
                  <c:v>17</c:v>
                </c:pt>
                <c:pt idx="2">
                  <c:v>18.7</c:v>
                </c:pt>
                <c:pt idx="3">
                  <c:v>22.4</c:v>
                </c:pt>
              </c:numCache>
            </c:numRef>
          </c:val>
          <c:smooth val="0"/>
        </c:ser>
        <c:dLbls>
          <c:showLegendKey val="0"/>
          <c:showVal val="0"/>
          <c:showCatName val="0"/>
          <c:showSerName val="0"/>
          <c:showPercent val="0"/>
          <c:showBubbleSize val="0"/>
        </c:dLbls>
        <c:marker val="1"/>
        <c:smooth val="0"/>
        <c:axId val="319574784"/>
        <c:axId val="319576320"/>
      </c:lineChart>
      <c:catAx>
        <c:axId val="319574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19576320"/>
        <c:crosses val="autoZero"/>
        <c:auto val="1"/>
        <c:lblAlgn val="ctr"/>
        <c:lblOffset val="100"/>
        <c:noMultiLvlLbl val="0"/>
      </c:catAx>
      <c:valAx>
        <c:axId val="31957632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19574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19.7</c:v>
                </c:pt>
                <c:pt idx="2">
                  <c:v>11.8</c:v>
                </c:pt>
                <c:pt idx="3">
                  <c:v>28.4</c:v>
                </c:pt>
                <c:pt idx="5">
                  <c:v>24</c:v>
                </c:pt>
                <c:pt idx="6">
                  <c:v>24.2</c:v>
                </c:pt>
                <c:pt idx="7">
                  <c:v>20</c:v>
                </c:pt>
                <c:pt idx="8">
                  <c:v>16.8</c:v>
                </c:pt>
                <c:pt idx="10">
                  <c:v>22.6</c:v>
                </c:pt>
                <c:pt idx="13">
                  <c:v>16.899999999999999</c:v>
                </c:pt>
              </c:numCache>
            </c:numRef>
          </c:val>
        </c:ser>
        <c:dLbls>
          <c:showLegendKey val="0"/>
          <c:showVal val="0"/>
          <c:showCatName val="0"/>
          <c:showSerName val="0"/>
          <c:showPercent val="0"/>
          <c:showBubbleSize val="0"/>
        </c:dLbls>
        <c:gapWidth val="34"/>
        <c:overlap val="100"/>
        <c:axId val="319432192"/>
        <c:axId val="319433728"/>
      </c:barChart>
      <c:catAx>
        <c:axId val="31943219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19433728"/>
        <c:crosses val="autoZero"/>
        <c:auto val="1"/>
        <c:lblAlgn val="ctr"/>
        <c:lblOffset val="100"/>
        <c:noMultiLvlLbl val="0"/>
      </c:catAx>
      <c:valAx>
        <c:axId val="3194337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194321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11.3</c:v>
                </c:pt>
                <c:pt idx="1">
                  <c:v>13.2</c:v>
                </c:pt>
                <c:pt idx="2">
                  <c:v>14.8</c:v>
                </c:pt>
                <c:pt idx="3">
                  <c:v>19.7</c:v>
                </c:pt>
              </c:numCache>
            </c:numRef>
          </c:val>
          <c:smooth val="0"/>
        </c:ser>
        <c:dLbls>
          <c:showLegendKey val="0"/>
          <c:showVal val="0"/>
          <c:showCatName val="0"/>
          <c:showSerName val="0"/>
          <c:showPercent val="0"/>
          <c:showBubbleSize val="0"/>
        </c:dLbls>
        <c:marker val="1"/>
        <c:smooth val="0"/>
        <c:axId val="319490304"/>
        <c:axId val="319500288"/>
      </c:lineChart>
      <c:catAx>
        <c:axId val="31949030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19500288"/>
        <c:crosses val="autoZero"/>
        <c:auto val="1"/>
        <c:lblAlgn val="ctr"/>
        <c:lblOffset val="100"/>
        <c:noMultiLvlLbl val="0"/>
      </c:catAx>
      <c:valAx>
        <c:axId val="31950028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1949030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7.1</c:v>
                </c:pt>
                <c:pt idx="2">
                  <c:v>3.3</c:v>
                </c:pt>
                <c:pt idx="3">
                  <c:v>11</c:v>
                </c:pt>
                <c:pt idx="6">
                  <c:v>11.1</c:v>
                </c:pt>
                <c:pt idx="7">
                  <c:v>6.5</c:v>
                </c:pt>
                <c:pt idx="8">
                  <c:v>5.8</c:v>
                </c:pt>
                <c:pt idx="10">
                  <c:v>7.2</c:v>
                </c:pt>
                <c:pt idx="13">
                  <c:v>6.2</c:v>
                </c:pt>
              </c:numCache>
            </c:numRef>
          </c:val>
        </c:ser>
        <c:dLbls>
          <c:showLegendKey val="0"/>
          <c:showVal val="0"/>
          <c:showCatName val="0"/>
          <c:showSerName val="0"/>
          <c:showPercent val="0"/>
          <c:showBubbleSize val="0"/>
        </c:dLbls>
        <c:gapWidth val="34"/>
        <c:overlap val="100"/>
        <c:axId val="320061824"/>
        <c:axId val="320063360"/>
      </c:barChart>
      <c:catAx>
        <c:axId val="3200618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0063360"/>
        <c:crosses val="autoZero"/>
        <c:auto val="1"/>
        <c:lblAlgn val="ctr"/>
        <c:lblOffset val="100"/>
        <c:noMultiLvlLbl val="0"/>
      </c:catAx>
      <c:valAx>
        <c:axId val="32006336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00618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4.4000000000000004</c:v>
                </c:pt>
                <c:pt idx="1">
                  <c:v>5.2</c:v>
                </c:pt>
                <c:pt idx="2">
                  <c:v>5.5</c:v>
                </c:pt>
                <c:pt idx="3">
                  <c:v>7.1</c:v>
                </c:pt>
              </c:numCache>
            </c:numRef>
          </c:val>
          <c:smooth val="0"/>
        </c:ser>
        <c:dLbls>
          <c:showLegendKey val="0"/>
          <c:showVal val="0"/>
          <c:showCatName val="0"/>
          <c:showSerName val="0"/>
          <c:showPercent val="0"/>
          <c:showBubbleSize val="0"/>
        </c:dLbls>
        <c:marker val="1"/>
        <c:smooth val="0"/>
        <c:axId val="281340544"/>
        <c:axId val="281375104"/>
      </c:lineChart>
      <c:catAx>
        <c:axId val="281340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81375104"/>
        <c:crosses val="autoZero"/>
        <c:auto val="1"/>
        <c:lblAlgn val="ctr"/>
        <c:lblOffset val="100"/>
        <c:noMultiLvlLbl val="0"/>
      </c:catAx>
      <c:valAx>
        <c:axId val="2813751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81340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13.6</c:v>
                </c:pt>
                <c:pt idx="1">
                  <c:v>11.5</c:v>
                </c:pt>
                <c:pt idx="2">
                  <c:v>12.9</c:v>
                </c:pt>
                <c:pt idx="3">
                  <c:v>10.9</c:v>
                </c:pt>
              </c:numCache>
            </c:numRef>
          </c:val>
          <c:smooth val="0"/>
        </c:ser>
        <c:dLbls>
          <c:showLegendKey val="0"/>
          <c:showVal val="0"/>
          <c:showCatName val="0"/>
          <c:showSerName val="0"/>
          <c:showPercent val="0"/>
          <c:showBubbleSize val="0"/>
        </c:dLbls>
        <c:marker val="1"/>
        <c:smooth val="0"/>
        <c:axId val="285667328"/>
        <c:axId val="285668864"/>
      </c:lineChart>
      <c:catAx>
        <c:axId val="28566732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85668864"/>
        <c:crosses val="autoZero"/>
        <c:auto val="1"/>
        <c:lblAlgn val="ctr"/>
        <c:lblOffset val="100"/>
        <c:noMultiLvlLbl val="0"/>
      </c:catAx>
      <c:valAx>
        <c:axId val="2856688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8566732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77.099999999999994</c:v>
                </c:pt>
                <c:pt idx="2">
                  <c:v>73</c:v>
                </c:pt>
                <c:pt idx="3">
                  <c:v>81.7</c:v>
                </c:pt>
                <c:pt idx="5">
                  <c:v>63.3</c:v>
                </c:pt>
                <c:pt idx="6">
                  <c:v>75.7</c:v>
                </c:pt>
                <c:pt idx="7">
                  <c:v>78.400000000000006</c:v>
                </c:pt>
                <c:pt idx="8">
                  <c:v>79.3</c:v>
                </c:pt>
                <c:pt idx="10">
                  <c:v>81</c:v>
                </c:pt>
                <c:pt idx="13">
                  <c:v>76.099999999999994</c:v>
                </c:pt>
              </c:numCache>
            </c:numRef>
          </c:val>
        </c:ser>
        <c:dLbls>
          <c:showLegendKey val="0"/>
          <c:showVal val="0"/>
          <c:showCatName val="0"/>
          <c:showSerName val="0"/>
          <c:showPercent val="0"/>
          <c:showBubbleSize val="0"/>
        </c:dLbls>
        <c:gapWidth val="34"/>
        <c:overlap val="100"/>
        <c:axId val="320442752"/>
        <c:axId val="320444288"/>
      </c:barChart>
      <c:catAx>
        <c:axId val="32044275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0444288"/>
        <c:crosses val="autoZero"/>
        <c:auto val="1"/>
        <c:lblAlgn val="ctr"/>
        <c:lblOffset val="100"/>
        <c:noMultiLvlLbl val="0"/>
      </c:catAx>
      <c:valAx>
        <c:axId val="32044428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04427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86.7</c:v>
                </c:pt>
                <c:pt idx="1">
                  <c:v>82.7</c:v>
                </c:pt>
                <c:pt idx="2">
                  <c:v>82.1</c:v>
                </c:pt>
                <c:pt idx="3">
                  <c:v>77.099999999999994</c:v>
                </c:pt>
              </c:numCache>
            </c:numRef>
          </c:val>
          <c:smooth val="0"/>
        </c:ser>
        <c:dLbls>
          <c:showLegendKey val="0"/>
          <c:showVal val="0"/>
          <c:showCatName val="0"/>
          <c:showSerName val="0"/>
          <c:showPercent val="0"/>
          <c:showBubbleSize val="0"/>
        </c:dLbls>
        <c:marker val="1"/>
        <c:smooth val="0"/>
        <c:axId val="321066112"/>
        <c:axId val="321067648"/>
      </c:lineChart>
      <c:catAx>
        <c:axId val="32106611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21067648"/>
        <c:crosses val="autoZero"/>
        <c:auto val="1"/>
        <c:lblAlgn val="ctr"/>
        <c:lblOffset val="100"/>
        <c:noMultiLvlLbl val="0"/>
      </c:catAx>
      <c:valAx>
        <c:axId val="3210676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2106611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25.8</c:v>
                </c:pt>
                <c:pt idx="2">
                  <c:v>21.3</c:v>
                </c:pt>
                <c:pt idx="3">
                  <c:v>30.4</c:v>
                </c:pt>
                <c:pt idx="5">
                  <c:v>30.2</c:v>
                </c:pt>
                <c:pt idx="6">
                  <c:v>30.6</c:v>
                </c:pt>
                <c:pt idx="7">
                  <c:v>26.9</c:v>
                </c:pt>
                <c:pt idx="8">
                  <c:v>22.5</c:v>
                </c:pt>
                <c:pt idx="10">
                  <c:v>30</c:v>
                </c:pt>
                <c:pt idx="13">
                  <c:v>21</c:v>
                </c:pt>
              </c:numCache>
            </c:numRef>
          </c:val>
        </c:ser>
        <c:dLbls>
          <c:showLegendKey val="0"/>
          <c:showVal val="0"/>
          <c:showCatName val="0"/>
          <c:showSerName val="0"/>
          <c:showPercent val="0"/>
          <c:showBubbleSize val="0"/>
        </c:dLbls>
        <c:gapWidth val="34"/>
        <c:overlap val="100"/>
        <c:axId val="321137280"/>
        <c:axId val="321155456"/>
      </c:barChart>
      <c:catAx>
        <c:axId val="32113728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1155456"/>
        <c:crosses val="autoZero"/>
        <c:auto val="1"/>
        <c:lblAlgn val="ctr"/>
        <c:lblOffset val="100"/>
        <c:noMultiLvlLbl val="0"/>
      </c:catAx>
      <c:valAx>
        <c:axId val="3211554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11372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32.1</c:v>
                </c:pt>
                <c:pt idx="1">
                  <c:v>32.799999999999997</c:v>
                </c:pt>
                <c:pt idx="2">
                  <c:v>26.8</c:v>
                </c:pt>
                <c:pt idx="3">
                  <c:v>25.8</c:v>
                </c:pt>
              </c:numCache>
            </c:numRef>
          </c:val>
          <c:smooth val="0"/>
        </c:ser>
        <c:dLbls>
          <c:showLegendKey val="0"/>
          <c:showVal val="0"/>
          <c:showCatName val="0"/>
          <c:showSerName val="0"/>
          <c:showPercent val="0"/>
          <c:showBubbleSize val="0"/>
        </c:dLbls>
        <c:marker val="1"/>
        <c:smooth val="0"/>
        <c:axId val="285184000"/>
        <c:axId val="285340032"/>
      </c:lineChart>
      <c:catAx>
        <c:axId val="28518400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85340032"/>
        <c:crosses val="autoZero"/>
        <c:auto val="1"/>
        <c:lblAlgn val="ctr"/>
        <c:lblOffset val="100"/>
        <c:noMultiLvlLbl val="0"/>
      </c:catAx>
      <c:valAx>
        <c:axId val="285340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8518400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45.3</c:v>
                </c:pt>
                <c:pt idx="2">
                  <c:v>43.1</c:v>
                </c:pt>
                <c:pt idx="3">
                  <c:v>47.5</c:v>
                </c:pt>
                <c:pt idx="5">
                  <c:v>35.4</c:v>
                </c:pt>
                <c:pt idx="6">
                  <c:v>38.700000000000003</c:v>
                </c:pt>
                <c:pt idx="7">
                  <c:v>43.4</c:v>
                </c:pt>
                <c:pt idx="8">
                  <c:v>49.8</c:v>
                </c:pt>
                <c:pt idx="10">
                  <c:v>51</c:v>
                </c:pt>
                <c:pt idx="13">
                  <c:v>42.3</c:v>
                </c:pt>
              </c:numCache>
            </c:numRef>
          </c:val>
        </c:ser>
        <c:dLbls>
          <c:showLegendKey val="0"/>
          <c:showVal val="0"/>
          <c:showCatName val="0"/>
          <c:showSerName val="0"/>
          <c:showPercent val="0"/>
          <c:showBubbleSize val="0"/>
        </c:dLbls>
        <c:gapWidth val="34"/>
        <c:overlap val="100"/>
        <c:axId val="310439296"/>
        <c:axId val="315421440"/>
      </c:barChart>
      <c:catAx>
        <c:axId val="31043929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15421440"/>
        <c:crosses val="autoZero"/>
        <c:auto val="1"/>
        <c:lblAlgn val="ctr"/>
        <c:lblOffset val="100"/>
        <c:noMultiLvlLbl val="0"/>
      </c:catAx>
      <c:valAx>
        <c:axId val="3154214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104392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58</c:v>
                </c:pt>
                <c:pt idx="1">
                  <c:v>47.7</c:v>
                </c:pt>
                <c:pt idx="2">
                  <c:v>49.5</c:v>
                </c:pt>
                <c:pt idx="3">
                  <c:v>45.3</c:v>
                </c:pt>
              </c:numCache>
            </c:numRef>
          </c:val>
          <c:smooth val="0"/>
        </c:ser>
        <c:dLbls>
          <c:showLegendKey val="0"/>
          <c:showVal val="0"/>
          <c:showCatName val="0"/>
          <c:showSerName val="0"/>
          <c:showPercent val="0"/>
          <c:showBubbleSize val="0"/>
        </c:dLbls>
        <c:marker val="1"/>
        <c:smooth val="0"/>
        <c:axId val="281164800"/>
        <c:axId val="319972096"/>
      </c:lineChart>
      <c:catAx>
        <c:axId val="28116480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19972096"/>
        <c:crosses val="autoZero"/>
        <c:auto val="1"/>
        <c:lblAlgn val="ctr"/>
        <c:lblOffset val="100"/>
        <c:noMultiLvlLbl val="0"/>
      </c:catAx>
      <c:valAx>
        <c:axId val="3199720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8116480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21.7</c:v>
                </c:pt>
                <c:pt idx="2">
                  <c:v>20</c:v>
                </c:pt>
                <c:pt idx="3">
                  <c:v>23.8</c:v>
                </c:pt>
                <c:pt idx="5">
                  <c:v>10.1</c:v>
                </c:pt>
                <c:pt idx="6">
                  <c:v>13.8</c:v>
                </c:pt>
                <c:pt idx="7">
                  <c:v>22</c:v>
                </c:pt>
                <c:pt idx="8">
                  <c:v>25.9</c:v>
                </c:pt>
                <c:pt idx="10">
                  <c:v>23.9</c:v>
                </c:pt>
                <c:pt idx="13">
                  <c:v>21.3</c:v>
                </c:pt>
              </c:numCache>
            </c:numRef>
          </c:val>
        </c:ser>
        <c:dLbls>
          <c:showLegendKey val="0"/>
          <c:showVal val="0"/>
          <c:showCatName val="0"/>
          <c:showSerName val="0"/>
          <c:showPercent val="0"/>
          <c:showBubbleSize val="0"/>
        </c:dLbls>
        <c:gapWidth val="34"/>
        <c:overlap val="100"/>
        <c:axId val="320770816"/>
        <c:axId val="320772352"/>
      </c:barChart>
      <c:catAx>
        <c:axId val="32077081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0772352"/>
        <c:crosses val="autoZero"/>
        <c:auto val="1"/>
        <c:lblAlgn val="ctr"/>
        <c:lblOffset val="100"/>
        <c:noMultiLvlLbl val="0"/>
      </c:catAx>
      <c:valAx>
        <c:axId val="3207723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07708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34.299999999999997</c:v>
                </c:pt>
                <c:pt idx="1">
                  <c:v>29.3</c:v>
                </c:pt>
                <c:pt idx="2">
                  <c:v>27.1</c:v>
                </c:pt>
                <c:pt idx="3">
                  <c:v>21.7</c:v>
                </c:pt>
              </c:numCache>
            </c:numRef>
          </c:val>
          <c:smooth val="0"/>
        </c:ser>
        <c:dLbls>
          <c:showLegendKey val="0"/>
          <c:showVal val="0"/>
          <c:showCatName val="0"/>
          <c:showSerName val="0"/>
          <c:showPercent val="0"/>
          <c:showBubbleSize val="0"/>
        </c:dLbls>
        <c:marker val="1"/>
        <c:smooth val="0"/>
        <c:axId val="280483328"/>
        <c:axId val="280484864"/>
      </c:lineChart>
      <c:catAx>
        <c:axId val="28048332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80484864"/>
        <c:crosses val="autoZero"/>
        <c:auto val="1"/>
        <c:lblAlgn val="ctr"/>
        <c:lblOffset val="100"/>
        <c:noMultiLvlLbl val="0"/>
      </c:catAx>
      <c:valAx>
        <c:axId val="28048486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8048332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15.7</c:v>
                </c:pt>
                <c:pt idx="2">
                  <c:v>13.6</c:v>
                </c:pt>
                <c:pt idx="3">
                  <c:v>18.2</c:v>
                </c:pt>
                <c:pt idx="5">
                  <c:v>5.7</c:v>
                </c:pt>
                <c:pt idx="6">
                  <c:v>9.3000000000000007</c:v>
                </c:pt>
                <c:pt idx="7">
                  <c:v>14.2</c:v>
                </c:pt>
                <c:pt idx="8">
                  <c:v>20.2</c:v>
                </c:pt>
                <c:pt idx="10">
                  <c:v>17.5</c:v>
                </c:pt>
                <c:pt idx="13">
                  <c:v>15.1</c:v>
                </c:pt>
              </c:numCache>
            </c:numRef>
          </c:val>
        </c:ser>
        <c:dLbls>
          <c:showLegendKey val="0"/>
          <c:showVal val="0"/>
          <c:showCatName val="0"/>
          <c:showSerName val="0"/>
          <c:showPercent val="0"/>
          <c:showBubbleSize val="0"/>
        </c:dLbls>
        <c:gapWidth val="34"/>
        <c:overlap val="100"/>
        <c:axId val="280534016"/>
        <c:axId val="280535808"/>
      </c:barChart>
      <c:catAx>
        <c:axId val="28053401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80535808"/>
        <c:crosses val="autoZero"/>
        <c:auto val="1"/>
        <c:lblAlgn val="ctr"/>
        <c:lblOffset val="100"/>
        <c:noMultiLvlLbl val="0"/>
      </c:catAx>
      <c:valAx>
        <c:axId val="280535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805340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25</c:v>
                </c:pt>
                <c:pt idx="1">
                  <c:v>22.8</c:v>
                </c:pt>
                <c:pt idx="2">
                  <c:v>19.5</c:v>
                </c:pt>
                <c:pt idx="3">
                  <c:v>15.7</c:v>
                </c:pt>
              </c:numCache>
            </c:numRef>
          </c:val>
          <c:smooth val="0"/>
        </c:ser>
        <c:dLbls>
          <c:showLegendKey val="0"/>
          <c:showVal val="0"/>
          <c:showCatName val="0"/>
          <c:showSerName val="0"/>
          <c:showPercent val="0"/>
          <c:showBubbleSize val="0"/>
        </c:dLbls>
        <c:marker val="1"/>
        <c:smooth val="0"/>
        <c:axId val="320294912"/>
        <c:axId val="320296448"/>
      </c:lineChart>
      <c:catAx>
        <c:axId val="32029491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20296448"/>
        <c:crosses val="autoZero"/>
        <c:auto val="1"/>
        <c:lblAlgn val="ctr"/>
        <c:lblOffset val="100"/>
        <c:noMultiLvlLbl val="0"/>
      </c:catAx>
      <c:valAx>
        <c:axId val="3202964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2029491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21.5</c:v>
                </c:pt>
                <c:pt idx="2">
                  <c:v>16.8</c:v>
                </c:pt>
                <c:pt idx="3">
                  <c:v>26.1</c:v>
                </c:pt>
                <c:pt idx="5">
                  <c:v>17.5</c:v>
                </c:pt>
                <c:pt idx="6">
                  <c:v>16.8</c:v>
                </c:pt>
                <c:pt idx="7">
                  <c:v>21.4</c:v>
                </c:pt>
                <c:pt idx="8">
                  <c:v>24.1</c:v>
                </c:pt>
                <c:pt idx="10">
                  <c:v>16.100000000000001</c:v>
                </c:pt>
                <c:pt idx="13">
                  <c:v>24</c:v>
                </c:pt>
              </c:numCache>
            </c:numRef>
          </c:val>
        </c:ser>
        <c:dLbls>
          <c:showLegendKey val="0"/>
          <c:showVal val="0"/>
          <c:showCatName val="0"/>
          <c:showSerName val="0"/>
          <c:showPercent val="0"/>
          <c:showBubbleSize val="0"/>
        </c:dLbls>
        <c:gapWidth val="34"/>
        <c:overlap val="100"/>
        <c:axId val="285468160"/>
        <c:axId val="285469696"/>
      </c:barChart>
      <c:catAx>
        <c:axId val="2854681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285469696"/>
        <c:crosses val="autoZero"/>
        <c:auto val="1"/>
        <c:lblAlgn val="ctr"/>
        <c:lblOffset val="100"/>
        <c:noMultiLvlLbl val="0"/>
      </c:catAx>
      <c:valAx>
        <c:axId val="2854696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854681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7.1</c:v>
                </c:pt>
                <c:pt idx="2">
                  <c:v>7.2</c:v>
                </c:pt>
                <c:pt idx="3">
                  <c:v>7</c:v>
                </c:pt>
                <c:pt idx="7">
                  <c:v>7.9</c:v>
                </c:pt>
                <c:pt idx="8">
                  <c:v>8.5</c:v>
                </c:pt>
                <c:pt idx="10">
                  <c:v>4.7</c:v>
                </c:pt>
                <c:pt idx="13">
                  <c:v>8.9</c:v>
                </c:pt>
              </c:numCache>
            </c:numRef>
          </c:val>
        </c:ser>
        <c:dLbls>
          <c:showLegendKey val="0"/>
          <c:showVal val="0"/>
          <c:showCatName val="0"/>
          <c:showSerName val="0"/>
          <c:showPercent val="0"/>
          <c:showBubbleSize val="0"/>
        </c:dLbls>
        <c:gapWidth val="34"/>
        <c:overlap val="100"/>
        <c:axId val="320394752"/>
        <c:axId val="320396288"/>
      </c:barChart>
      <c:catAx>
        <c:axId val="32039475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0396288"/>
        <c:crosses val="autoZero"/>
        <c:auto val="1"/>
        <c:lblAlgn val="ctr"/>
        <c:lblOffset val="100"/>
        <c:noMultiLvlLbl val="0"/>
      </c:catAx>
      <c:valAx>
        <c:axId val="32039628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03947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7.4</c:v>
                </c:pt>
                <c:pt idx="1">
                  <c:v>10.5</c:v>
                </c:pt>
                <c:pt idx="2">
                  <c:v>9.6999999999999993</c:v>
                </c:pt>
                <c:pt idx="3">
                  <c:v>7.1</c:v>
                </c:pt>
              </c:numCache>
            </c:numRef>
          </c:val>
          <c:smooth val="0"/>
        </c:ser>
        <c:dLbls>
          <c:showLegendKey val="0"/>
          <c:showVal val="0"/>
          <c:showCatName val="0"/>
          <c:showSerName val="0"/>
          <c:showPercent val="0"/>
          <c:showBubbleSize val="0"/>
        </c:dLbls>
        <c:marker val="1"/>
        <c:smooth val="0"/>
        <c:axId val="320992384"/>
        <c:axId val="320993920"/>
      </c:lineChart>
      <c:catAx>
        <c:axId val="3209923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20993920"/>
        <c:crosses val="autoZero"/>
        <c:auto val="1"/>
        <c:lblAlgn val="ctr"/>
        <c:lblOffset val="100"/>
        <c:noMultiLvlLbl val="0"/>
      </c:catAx>
      <c:valAx>
        <c:axId val="32099392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209923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3.8</c:v>
                </c:pt>
                <c:pt idx="2">
                  <c:v>5.7</c:v>
                </c:pt>
                <c:pt idx="3">
                  <c:v>2.2000000000000002</c:v>
                </c:pt>
                <c:pt idx="7">
                  <c:v>3.9</c:v>
                </c:pt>
                <c:pt idx="13">
                  <c:v>3.8</c:v>
                </c:pt>
              </c:numCache>
            </c:numRef>
          </c:val>
        </c:ser>
        <c:dLbls>
          <c:showLegendKey val="0"/>
          <c:showVal val="0"/>
          <c:showCatName val="0"/>
          <c:showSerName val="0"/>
          <c:showPercent val="0"/>
          <c:showBubbleSize val="0"/>
        </c:dLbls>
        <c:gapWidth val="34"/>
        <c:overlap val="100"/>
        <c:axId val="322034304"/>
        <c:axId val="322040192"/>
      </c:barChart>
      <c:catAx>
        <c:axId val="32203430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2040192"/>
        <c:crosses val="autoZero"/>
        <c:auto val="1"/>
        <c:lblAlgn val="ctr"/>
        <c:lblOffset val="100"/>
        <c:noMultiLvlLbl val="0"/>
      </c:catAx>
      <c:valAx>
        <c:axId val="32204019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20343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7.4</c:v>
                </c:pt>
                <c:pt idx="1">
                  <c:v>7.4</c:v>
                </c:pt>
                <c:pt idx="2">
                  <c:v>5.5</c:v>
                </c:pt>
                <c:pt idx="3">
                  <c:v>3.8</c:v>
                </c:pt>
              </c:numCache>
            </c:numRef>
          </c:val>
          <c:smooth val="0"/>
        </c:ser>
        <c:dLbls>
          <c:showLegendKey val="0"/>
          <c:showVal val="0"/>
          <c:showCatName val="0"/>
          <c:showSerName val="0"/>
          <c:showPercent val="0"/>
          <c:showBubbleSize val="0"/>
        </c:dLbls>
        <c:marker val="1"/>
        <c:smooth val="0"/>
        <c:axId val="321961984"/>
        <c:axId val="321963520"/>
      </c:lineChart>
      <c:catAx>
        <c:axId val="3219619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21963520"/>
        <c:crosses val="autoZero"/>
        <c:auto val="1"/>
        <c:lblAlgn val="ctr"/>
        <c:lblOffset val="100"/>
        <c:noMultiLvlLbl val="0"/>
      </c:catAx>
      <c:valAx>
        <c:axId val="32196352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219619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0.3</c:v>
                </c:pt>
                <c:pt idx="2">
                  <c:v>0.6</c:v>
                </c:pt>
                <c:pt idx="3">
                  <c:v>0</c:v>
                </c:pt>
                <c:pt idx="7">
                  <c:v>0</c:v>
                </c:pt>
                <c:pt idx="13">
                  <c:v>0.7</c:v>
                </c:pt>
              </c:numCache>
            </c:numRef>
          </c:val>
        </c:ser>
        <c:dLbls>
          <c:showLegendKey val="0"/>
          <c:showVal val="0"/>
          <c:showCatName val="0"/>
          <c:showSerName val="0"/>
          <c:showPercent val="0"/>
          <c:showBubbleSize val="0"/>
        </c:dLbls>
        <c:gapWidth val="34"/>
        <c:overlap val="100"/>
        <c:axId val="321803776"/>
        <c:axId val="321805312"/>
      </c:barChart>
      <c:catAx>
        <c:axId val="32180377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1805312"/>
        <c:crosses val="autoZero"/>
        <c:auto val="1"/>
        <c:lblAlgn val="ctr"/>
        <c:lblOffset val="100"/>
        <c:noMultiLvlLbl val="0"/>
      </c:catAx>
      <c:valAx>
        <c:axId val="3218053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18037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60.4</c:v>
                </c:pt>
                <c:pt idx="2">
                  <c:v>53.8</c:v>
                </c:pt>
                <c:pt idx="3">
                  <c:v>66.8</c:v>
                </c:pt>
                <c:pt idx="7">
                  <c:v>63.7</c:v>
                </c:pt>
                <c:pt idx="8">
                  <c:v>61.6</c:v>
                </c:pt>
                <c:pt idx="10">
                  <c:v>70.3</c:v>
                </c:pt>
                <c:pt idx="13">
                  <c:v>53.3</c:v>
                </c:pt>
              </c:numCache>
            </c:numRef>
          </c:val>
        </c:ser>
        <c:dLbls>
          <c:showLegendKey val="0"/>
          <c:showVal val="0"/>
          <c:showCatName val="0"/>
          <c:showSerName val="0"/>
          <c:showPercent val="0"/>
          <c:showBubbleSize val="0"/>
        </c:dLbls>
        <c:gapWidth val="34"/>
        <c:overlap val="100"/>
        <c:axId val="321870848"/>
        <c:axId val="321872640"/>
      </c:barChart>
      <c:catAx>
        <c:axId val="32187084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1872640"/>
        <c:crosses val="autoZero"/>
        <c:auto val="1"/>
        <c:lblAlgn val="ctr"/>
        <c:lblOffset val="100"/>
        <c:noMultiLvlLbl val="0"/>
      </c:catAx>
      <c:valAx>
        <c:axId val="32187264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18708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61.8</c:v>
                </c:pt>
                <c:pt idx="1">
                  <c:v>68.900000000000006</c:v>
                </c:pt>
                <c:pt idx="2">
                  <c:v>65.900000000000006</c:v>
                </c:pt>
                <c:pt idx="3">
                  <c:v>60.4</c:v>
                </c:pt>
              </c:numCache>
            </c:numRef>
          </c:val>
          <c:smooth val="0"/>
        </c:ser>
        <c:dLbls>
          <c:showLegendKey val="0"/>
          <c:showVal val="0"/>
          <c:showCatName val="0"/>
          <c:showSerName val="0"/>
          <c:showPercent val="0"/>
          <c:showBubbleSize val="0"/>
        </c:dLbls>
        <c:marker val="1"/>
        <c:smooth val="0"/>
        <c:axId val="322359296"/>
        <c:axId val="322360832"/>
      </c:lineChart>
      <c:catAx>
        <c:axId val="32235929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22360832"/>
        <c:crosses val="autoZero"/>
        <c:auto val="1"/>
        <c:lblAlgn val="ctr"/>
        <c:lblOffset val="100"/>
        <c:noMultiLvlLbl val="0"/>
      </c:catAx>
      <c:valAx>
        <c:axId val="3223608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2235929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18.3</c:v>
                </c:pt>
                <c:pt idx="2">
                  <c:v>19.600000000000001</c:v>
                </c:pt>
                <c:pt idx="3">
                  <c:v>15.8</c:v>
                </c:pt>
                <c:pt idx="5">
                  <c:v>20</c:v>
                </c:pt>
                <c:pt idx="6">
                  <c:v>26</c:v>
                </c:pt>
                <c:pt idx="7">
                  <c:v>17</c:v>
                </c:pt>
                <c:pt idx="8">
                  <c:v>16.2</c:v>
                </c:pt>
                <c:pt idx="10">
                  <c:v>23.3</c:v>
                </c:pt>
                <c:pt idx="13">
                  <c:v>15.1</c:v>
                </c:pt>
              </c:numCache>
            </c:numRef>
          </c:val>
        </c:ser>
        <c:dLbls>
          <c:showLegendKey val="0"/>
          <c:showVal val="0"/>
          <c:showCatName val="0"/>
          <c:showSerName val="0"/>
          <c:showPercent val="0"/>
          <c:showBubbleSize val="0"/>
        </c:dLbls>
        <c:gapWidth val="34"/>
        <c:overlap val="100"/>
        <c:axId val="322438656"/>
        <c:axId val="322440192"/>
      </c:barChart>
      <c:catAx>
        <c:axId val="32243865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2440192"/>
        <c:crosses val="autoZero"/>
        <c:auto val="1"/>
        <c:lblAlgn val="ctr"/>
        <c:lblOffset val="100"/>
        <c:noMultiLvlLbl val="0"/>
      </c:catAx>
      <c:valAx>
        <c:axId val="32244019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24386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18.2</c:v>
                </c:pt>
                <c:pt idx="1">
                  <c:v>17.399999999999999</c:v>
                </c:pt>
                <c:pt idx="2">
                  <c:v>18</c:v>
                </c:pt>
                <c:pt idx="3">
                  <c:v>18.3</c:v>
                </c:pt>
              </c:numCache>
            </c:numRef>
          </c:val>
          <c:smooth val="0"/>
        </c:ser>
        <c:dLbls>
          <c:showLegendKey val="0"/>
          <c:showVal val="0"/>
          <c:showCatName val="0"/>
          <c:showSerName val="0"/>
          <c:showPercent val="0"/>
          <c:showBubbleSize val="0"/>
        </c:dLbls>
        <c:marker val="1"/>
        <c:smooth val="0"/>
        <c:axId val="322500864"/>
        <c:axId val="322506752"/>
      </c:lineChart>
      <c:catAx>
        <c:axId val="32250086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22506752"/>
        <c:crosses val="autoZero"/>
        <c:auto val="1"/>
        <c:lblAlgn val="ctr"/>
        <c:lblOffset val="100"/>
        <c:noMultiLvlLbl val="0"/>
      </c:catAx>
      <c:valAx>
        <c:axId val="3225067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2250086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19.5</c:v>
                </c:pt>
                <c:pt idx="2">
                  <c:v>21.3</c:v>
                </c:pt>
                <c:pt idx="3">
                  <c:v>16.3</c:v>
                </c:pt>
                <c:pt idx="5">
                  <c:v>17.2</c:v>
                </c:pt>
                <c:pt idx="6">
                  <c:v>17.7</c:v>
                </c:pt>
                <c:pt idx="7">
                  <c:v>19.7</c:v>
                </c:pt>
                <c:pt idx="8">
                  <c:v>19.5</c:v>
                </c:pt>
                <c:pt idx="10">
                  <c:v>15.2</c:v>
                </c:pt>
                <c:pt idx="13">
                  <c:v>22</c:v>
                </c:pt>
              </c:numCache>
            </c:numRef>
          </c:val>
        </c:ser>
        <c:dLbls>
          <c:showLegendKey val="0"/>
          <c:showVal val="0"/>
          <c:showCatName val="0"/>
          <c:showSerName val="0"/>
          <c:showPercent val="0"/>
          <c:showBubbleSize val="0"/>
        </c:dLbls>
        <c:gapWidth val="34"/>
        <c:overlap val="100"/>
        <c:axId val="322592768"/>
        <c:axId val="322594304"/>
      </c:barChart>
      <c:catAx>
        <c:axId val="322592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2594304"/>
        <c:crosses val="autoZero"/>
        <c:auto val="1"/>
        <c:lblAlgn val="ctr"/>
        <c:lblOffset val="100"/>
        <c:noMultiLvlLbl val="0"/>
      </c:catAx>
      <c:valAx>
        <c:axId val="3225943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2592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29.9</c:v>
                </c:pt>
                <c:pt idx="1">
                  <c:v>28.1</c:v>
                </c:pt>
                <c:pt idx="2">
                  <c:v>20.5</c:v>
                </c:pt>
                <c:pt idx="3">
                  <c:v>21.5</c:v>
                </c:pt>
              </c:numCache>
            </c:numRef>
          </c:val>
          <c:smooth val="0"/>
        </c:ser>
        <c:dLbls>
          <c:showLegendKey val="0"/>
          <c:showVal val="0"/>
          <c:showCatName val="0"/>
          <c:showSerName val="0"/>
          <c:showPercent val="0"/>
          <c:showBubbleSize val="0"/>
        </c:dLbls>
        <c:marker val="1"/>
        <c:smooth val="0"/>
        <c:axId val="305858816"/>
        <c:axId val="305876992"/>
      </c:lineChart>
      <c:catAx>
        <c:axId val="30585881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05876992"/>
        <c:crosses val="autoZero"/>
        <c:auto val="1"/>
        <c:lblAlgn val="ctr"/>
        <c:lblOffset val="100"/>
        <c:noMultiLvlLbl val="0"/>
      </c:catAx>
      <c:valAx>
        <c:axId val="30587699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0585881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27.6</c:v>
                </c:pt>
                <c:pt idx="1">
                  <c:v>21.1</c:v>
                </c:pt>
                <c:pt idx="2">
                  <c:v>24</c:v>
                </c:pt>
                <c:pt idx="3">
                  <c:v>19.5</c:v>
                </c:pt>
              </c:numCache>
            </c:numRef>
          </c:val>
          <c:smooth val="0"/>
        </c:ser>
        <c:dLbls>
          <c:showLegendKey val="0"/>
          <c:showVal val="0"/>
          <c:showCatName val="0"/>
          <c:showSerName val="0"/>
          <c:showPercent val="0"/>
          <c:showBubbleSize val="0"/>
        </c:dLbls>
        <c:marker val="1"/>
        <c:smooth val="0"/>
        <c:axId val="320711680"/>
        <c:axId val="320717568"/>
      </c:lineChart>
      <c:catAx>
        <c:axId val="32071168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20717568"/>
        <c:crosses val="autoZero"/>
        <c:auto val="1"/>
        <c:lblAlgn val="ctr"/>
        <c:lblOffset val="100"/>
        <c:noMultiLvlLbl val="0"/>
      </c:catAx>
      <c:valAx>
        <c:axId val="32071756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2071168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70.7</c:v>
                </c:pt>
                <c:pt idx="2">
                  <c:v>70.8</c:v>
                </c:pt>
                <c:pt idx="3">
                  <c:v>70.5</c:v>
                </c:pt>
                <c:pt idx="5">
                  <c:v>57.3</c:v>
                </c:pt>
                <c:pt idx="6">
                  <c:v>73.7</c:v>
                </c:pt>
                <c:pt idx="7">
                  <c:v>66.8</c:v>
                </c:pt>
                <c:pt idx="8">
                  <c:v>75.5</c:v>
                </c:pt>
                <c:pt idx="10">
                  <c:v>67.3</c:v>
                </c:pt>
                <c:pt idx="13">
                  <c:v>74.8</c:v>
                </c:pt>
              </c:numCache>
            </c:numRef>
          </c:val>
        </c:ser>
        <c:dLbls>
          <c:showLegendKey val="0"/>
          <c:showVal val="0"/>
          <c:showCatName val="0"/>
          <c:showSerName val="0"/>
          <c:showPercent val="0"/>
          <c:showBubbleSize val="0"/>
        </c:dLbls>
        <c:gapWidth val="34"/>
        <c:overlap val="100"/>
        <c:axId val="321487616"/>
        <c:axId val="321489152"/>
      </c:barChart>
      <c:catAx>
        <c:axId val="32148761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1489152"/>
        <c:crosses val="autoZero"/>
        <c:auto val="1"/>
        <c:lblAlgn val="ctr"/>
        <c:lblOffset val="100"/>
        <c:noMultiLvlLbl val="0"/>
      </c:catAx>
      <c:valAx>
        <c:axId val="321489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14876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42.2</c:v>
                </c:pt>
                <c:pt idx="2">
                  <c:v>44.7</c:v>
                </c:pt>
                <c:pt idx="3">
                  <c:v>38.700000000000003</c:v>
                </c:pt>
                <c:pt idx="5">
                  <c:v>33.299999999999997</c:v>
                </c:pt>
                <c:pt idx="6">
                  <c:v>38.700000000000003</c:v>
                </c:pt>
                <c:pt idx="7">
                  <c:v>40.799999999999997</c:v>
                </c:pt>
                <c:pt idx="8">
                  <c:v>46.3</c:v>
                </c:pt>
                <c:pt idx="10">
                  <c:v>40.6</c:v>
                </c:pt>
                <c:pt idx="13">
                  <c:v>45.7</c:v>
                </c:pt>
              </c:numCache>
            </c:numRef>
          </c:val>
        </c:ser>
        <c:dLbls>
          <c:showLegendKey val="0"/>
          <c:showVal val="0"/>
          <c:showCatName val="0"/>
          <c:showSerName val="0"/>
          <c:showPercent val="0"/>
          <c:showBubbleSize val="0"/>
        </c:dLbls>
        <c:gapWidth val="34"/>
        <c:overlap val="100"/>
        <c:axId val="321542784"/>
        <c:axId val="321552768"/>
      </c:barChart>
      <c:catAx>
        <c:axId val="32154278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1552768"/>
        <c:crosses val="autoZero"/>
        <c:auto val="1"/>
        <c:lblAlgn val="ctr"/>
        <c:lblOffset val="100"/>
        <c:noMultiLvlLbl val="0"/>
      </c:catAx>
      <c:valAx>
        <c:axId val="32155276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15427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65.900000000000006</c:v>
                </c:pt>
                <c:pt idx="2">
                  <c:v>64.8</c:v>
                </c:pt>
                <c:pt idx="3">
                  <c:v>66.5</c:v>
                </c:pt>
                <c:pt idx="5">
                  <c:v>58.4</c:v>
                </c:pt>
                <c:pt idx="6">
                  <c:v>63.6</c:v>
                </c:pt>
                <c:pt idx="7">
                  <c:v>63.3</c:v>
                </c:pt>
                <c:pt idx="8">
                  <c:v>69.7</c:v>
                </c:pt>
                <c:pt idx="10">
                  <c:v>69.400000000000006</c:v>
                </c:pt>
                <c:pt idx="13">
                  <c:v>65.7</c:v>
                </c:pt>
              </c:numCache>
            </c:numRef>
          </c:val>
        </c:ser>
        <c:dLbls>
          <c:showLegendKey val="0"/>
          <c:showVal val="0"/>
          <c:showCatName val="0"/>
          <c:showSerName val="0"/>
          <c:showPercent val="0"/>
          <c:showBubbleSize val="0"/>
        </c:dLbls>
        <c:gapWidth val="34"/>
        <c:overlap val="100"/>
        <c:axId val="322961408"/>
        <c:axId val="322962944"/>
      </c:barChart>
      <c:catAx>
        <c:axId val="3229614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2962944"/>
        <c:crosses val="autoZero"/>
        <c:auto val="1"/>
        <c:lblAlgn val="ctr"/>
        <c:lblOffset val="100"/>
        <c:noMultiLvlLbl val="0"/>
      </c:catAx>
      <c:valAx>
        <c:axId val="32296294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29614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55</c:v>
                </c:pt>
                <c:pt idx="2">
                  <c:v>53.4</c:v>
                </c:pt>
                <c:pt idx="3">
                  <c:v>56</c:v>
                </c:pt>
                <c:pt idx="5">
                  <c:v>47.8</c:v>
                </c:pt>
                <c:pt idx="6">
                  <c:v>55.1</c:v>
                </c:pt>
                <c:pt idx="7">
                  <c:v>51.5</c:v>
                </c:pt>
                <c:pt idx="8">
                  <c:v>57.7</c:v>
                </c:pt>
                <c:pt idx="10">
                  <c:v>61.8</c:v>
                </c:pt>
                <c:pt idx="13">
                  <c:v>50.8</c:v>
                </c:pt>
              </c:numCache>
            </c:numRef>
          </c:val>
        </c:ser>
        <c:dLbls>
          <c:showLegendKey val="0"/>
          <c:showVal val="0"/>
          <c:showCatName val="0"/>
          <c:showSerName val="0"/>
          <c:showPercent val="0"/>
          <c:showBubbleSize val="0"/>
        </c:dLbls>
        <c:gapWidth val="34"/>
        <c:overlap val="100"/>
        <c:axId val="322766336"/>
        <c:axId val="322767872"/>
      </c:barChart>
      <c:catAx>
        <c:axId val="32276633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2767872"/>
        <c:crosses val="autoZero"/>
        <c:auto val="1"/>
        <c:lblAlgn val="ctr"/>
        <c:lblOffset val="100"/>
        <c:noMultiLvlLbl val="0"/>
      </c:catAx>
      <c:valAx>
        <c:axId val="3227678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27663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65.5</c:v>
                </c:pt>
                <c:pt idx="1">
                  <c:v>55.3</c:v>
                </c:pt>
                <c:pt idx="2">
                  <c:v>57</c:v>
                </c:pt>
                <c:pt idx="3">
                  <c:v>55</c:v>
                </c:pt>
              </c:numCache>
            </c:numRef>
          </c:val>
          <c:smooth val="0"/>
        </c:ser>
        <c:dLbls>
          <c:showLegendKey val="0"/>
          <c:showVal val="0"/>
          <c:showCatName val="0"/>
          <c:showSerName val="0"/>
          <c:showPercent val="0"/>
          <c:showBubbleSize val="0"/>
        </c:dLbls>
        <c:marker val="1"/>
        <c:smooth val="0"/>
        <c:axId val="319956480"/>
        <c:axId val="319958016"/>
      </c:lineChart>
      <c:catAx>
        <c:axId val="31995648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19958016"/>
        <c:crosses val="autoZero"/>
        <c:auto val="1"/>
        <c:lblAlgn val="ctr"/>
        <c:lblOffset val="100"/>
        <c:noMultiLvlLbl val="0"/>
      </c:catAx>
      <c:valAx>
        <c:axId val="3199580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1995648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49.5</c:v>
                </c:pt>
                <c:pt idx="2">
                  <c:v>48</c:v>
                </c:pt>
                <c:pt idx="3">
                  <c:v>50.5</c:v>
                </c:pt>
                <c:pt idx="5">
                  <c:v>40.4</c:v>
                </c:pt>
                <c:pt idx="6">
                  <c:v>44</c:v>
                </c:pt>
                <c:pt idx="7">
                  <c:v>47.1</c:v>
                </c:pt>
                <c:pt idx="8">
                  <c:v>53.7</c:v>
                </c:pt>
                <c:pt idx="10">
                  <c:v>52.9</c:v>
                </c:pt>
                <c:pt idx="13">
                  <c:v>47.6</c:v>
                </c:pt>
              </c:numCache>
            </c:numRef>
          </c:val>
        </c:ser>
        <c:dLbls>
          <c:showLegendKey val="0"/>
          <c:showVal val="0"/>
          <c:showCatName val="0"/>
          <c:showSerName val="0"/>
          <c:showPercent val="0"/>
          <c:showBubbleSize val="0"/>
        </c:dLbls>
        <c:gapWidth val="34"/>
        <c:overlap val="100"/>
        <c:axId val="321331968"/>
        <c:axId val="321333504"/>
      </c:barChart>
      <c:catAx>
        <c:axId val="3213319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1333504"/>
        <c:crosses val="autoZero"/>
        <c:auto val="1"/>
        <c:lblAlgn val="ctr"/>
        <c:lblOffset val="100"/>
        <c:noMultiLvlLbl val="0"/>
      </c:catAx>
      <c:valAx>
        <c:axId val="321333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13319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62.7</c:v>
                </c:pt>
                <c:pt idx="1">
                  <c:v>52.8</c:v>
                </c:pt>
                <c:pt idx="2">
                  <c:v>53.8</c:v>
                </c:pt>
                <c:pt idx="3">
                  <c:v>49.5</c:v>
                </c:pt>
              </c:numCache>
            </c:numRef>
          </c:val>
          <c:smooth val="0"/>
        </c:ser>
        <c:dLbls>
          <c:showLegendKey val="0"/>
          <c:showVal val="0"/>
          <c:showCatName val="0"/>
          <c:showSerName val="0"/>
          <c:showPercent val="0"/>
          <c:showBubbleSize val="0"/>
        </c:dLbls>
        <c:marker val="1"/>
        <c:smooth val="0"/>
        <c:axId val="321406464"/>
        <c:axId val="321408000"/>
      </c:lineChart>
      <c:catAx>
        <c:axId val="32140646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21408000"/>
        <c:crosses val="autoZero"/>
        <c:auto val="1"/>
        <c:lblAlgn val="ctr"/>
        <c:lblOffset val="100"/>
        <c:noMultiLvlLbl val="0"/>
      </c:catAx>
      <c:valAx>
        <c:axId val="3214080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2140646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38.5</c:v>
                </c:pt>
                <c:pt idx="2">
                  <c:v>40.6</c:v>
                </c:pt>
                <c:pt idx="3">
                  <c:v>36.5</c:v>
                </c:pt>
                <c:pt idx="6">
                  <c:v>40.6</c:v>
                </c:pt>
                <c:pt idx="7">
                  <c:v>41.2</c:v>
                </c:pt>
                <c:pt idx="8">
                  <c:v>34</c:v>
                </c:pt>
                <c:pt idx="10">
                  <c:v>34.299999999999997</c:v>
                </c:pt>
                <c:pt idx="13">
                  <c:v>38.5</c:v>
                </c:pt>
              </c:numCache>
            </c:numRef>
          </c:val>
        </c:ser>
        <c:dLbls>
          <c:showLegendKey val="0"/>
          <c:showVal val="0"/>
          <c:showCatName val="0"/>
          <c:showSerName val="0"/>
          <c:showPercent val="0"/>
          <c:showBubbleSize val="0"/>
        </c:dLbls>
        <c:gapWidth val="34"/>
        <c:overlap val="100"/>
        <c:axId val="322898944"/>
        <c:axId val="322904832"/>
      </c:barChart>
      <c:catAx>
        <c:axId val="32289894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2904832"/>
        <c:crosses val="autoZero"/>
        <c:auto val="1"/>
        <c:lblAlgn val="ctr"/>
        <c:lblOffset val="100"/>
        <c:noMultiLvlLbl val="0"/>
      </c:catAx>
      <c:valAx>
        <c:axId val="3229048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28989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48.9</c:v>
                </c:pt>
                <c:pt idx="2">
                  <c:v>51.7</c:v>
                </c:pt>
                <c:pt idx="3">
                  <c:v>46.1</c:v>
                </c:pt>
                <c:pt idx="5">
                  <c:v>57</c:v>
                </c:pt>
                <c:pt idx="6">
                  <c:v>49.4</c:v>
                </c:pt>
                <c:pt idx="7">
                  <c:v>51.8</c:v>
                </c:pt>
                <c:pt idx="8">
                  <c:v>45.9</c:v>
                </c:pt>
                <c:pt idx="10">
                  <c:v>40.799999999999997</c:v>
                </c:pt>
                <c:pt idx="13">
                  <c:v>53</c:v>
                </c:pt>
              </c:numCache>
            </c:numRef>
          </c:val>
        </c:ser>
        <c:dLbls>
          <c:showLegendKey val="0"/>
          <c:showVal val="0"/>
          <c:showCatName val="0"/>
          <c:showSerName val="0"/>
          <c:showPercent val="0"/>
          <c:showBubbleSize val="0"/>
        </c:dLbls>
        <c:gapWidth val="34"/>
        <c:overlap val="100"/>
        <c:axId val="322953984"/>
        <c:axId val="322955520"/>
      </c:barChart>
      <c:catAx>
        <c:axId val="32295398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2955520"/>
        <c:crosses val="autoZero"/>
        <c:auto val="1"/>
        <c:lblAlgn val="ctr"/>
        <c:lblOffset val="100"/>
        <c:noMultiLvlLbl val="0"/>
      </c:catAx>
      <c:valAx>
        <c:axId val="32295552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29539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10.5</c:v>
                </c:pt>
                <c:pt idx="2">
                  <c:v>10.4</c:v>
                </c:pt>
                <c:pt idx="3">
                  <c:v>9.3000000000000007</c:v>
                </c:pt>
                <c:pt idx="7">
                  <c:v>11.4</c:v>
                </c:pt>
                <c:pt idx="8">
                  <c:v>10.3</c:v>
                </c:pt>
                <c:pt idx="10">
                  <c:v>8.5</c:v>
                </c:pt>
                <c:pt idx="13">
                  <c:v>9.1</c:v>
                </c:pt>
              </c:numCache>
            </c:numRef>
          </c:val>
        </c:ser>
        <c:dLbls>
          <c:showLegendKey val="0"/>
          <c:showVal val="0"/>
          <c:showCatName val="0"/>
          <c:showSerName val="0"/>
          <c:showPercent val="0"/>
          <c:showBubbleSize val="0"/>
        </c:dLbls>
        <c:gapWidth val="34"/>
        <c:overlap val="100"/>
        <c:axId val="306483200"/>
        <c:axId val="306484736"/>
      </c:barChart>
      <c:catAx>
        <c:axId val="30648320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06484736"/>
        <c:crosses val="autoZero"/>
        <c:auto val="1"/>
        <c:lblAlgn val="ctr"/>
        <c:lblOffset val="100"/>
        <c:noMultiLvlLbl val="0"/>
      </c:catAx>
      <c:valAx>
        <c:axId val="3064847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064832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37.9</c:v>
                </c:pt>
                <c:pt idx="1">
                  <c:v>47.9</c:v>
                </c:pt>
                <c:pt idx="2">
                  <c:v>45</c:v>
                </c:pt>
                <c:pt idx="3">
                  <c:v>48.9</c:v>
                </c:pt>
              </c:numCache>
            </c:numRef>
          </c:val>
          <c:smooth val="0"/>
        </c:ser>
        <c:dLbls>
          <c:showLegendKey val="0"/>
          <c:showVal val="0"/>
          <c:showCatName val="0"/>
          <c:showSerName val="0"/>
          <c:showPercent val="0"/>
          <c:showBubbleSize val="0"/>
        </c:dLbls>
        <c:marker val="1"/>
        <c:smooth val="0"/>
        <c:axId val="323175936"/>
        <c:axId val="323177472"/>
      </c:lineChart>
      <c:catAx>
        <c:axId val="32317593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23177472"/>
        <c:crosses val="autoZero"/>
        <c:auto val="1"/>
        <c:lblAlgn val="ctr"/>
        <c:lblOffset val="100"/>
        <c:noMultiLvlLbl val="0"/>
      </c:catAx>
      <c:valAx>
        <c:axId val="3231774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2317593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53.1</c:v>
                </c:pt>
                <c:pt idx="2">
                  <c:v>55.4</c:v>
                </c:pt>
                <c:pt idx="3">
                  <c:v>50.9</c:v>
                </c:pt>
                <c:pt idx="5">
                  <c:v>63.2</c:v>
                </c:pt>
                <c:pt idx="6">
                  <c:v>58.7</c:v>
                </c:pt>
                <c:pt idx="7">
                  <c:v>55.2</c:v>
                </c:pt>
                <c:pt idx="8">
                  <c:v>48.8</c:v>
                </c:pt>
                <c:pt idx="10">
                  <c:v>48.3</c:v>
                </c:pt>
                <c:pt idx="13">
                  <c:v>55</c:v>
                </c:pt>
              </c:numCache>
            </c:numRef>
          </c:val>
        </c:ser>
        <c:dLbls>
          <c:showLegendKey val="0"/>
          <c:showVal val="0"/>
          <c:showCatName val="0"/>
          <c:showSerName val="0"/>
          <c:showPercent val="0"/>
          <c:showBubbleSize val="0"/>
        </c:dLbls>
        <c:gapWidth val="34"/>
        <c:overlap val="100"/>
        <c:axId val="323243008"/>
        <c:axId val="323248896"/>
      </c:barChart>
      <c:catAx>
        <c:axId val="3232430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3248896"/>
        <c:crosses val="autoZero"/>
        <c:auto val="1"/>
        <c:lblAlgn val="ctr"/>
        <c:lblOffset val="100"/>
        <c:noMultiLvlLbl val="0"/>
      </c:catAx>
      <c:valAx>
        <c:axId val="32324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32430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39.4</c:v>
                </c:pt>
                <c:pt idx="1">
                  <c:v>49.3</c:v>
                </c:pt>
                <c:pt idx="2">
                  <c:v>47.9</c:v>
                </c:pt>
                <c:pt idx="3">
                  <c:v>53.1</c:v>
                </c:pt>
              </c:numCache>
            </c:numRef>
          </c:val>
          <c:smooth val="0"/>
        </c:ser>
        <c:dLbls>
          <c:showLegendKey val="0"/>
          <c:showVal val="0"/>
          <c:showCatName val="0"/>
          <c:showSerName val="0"/>
          <c:showPercent val="0"/>
          <c:showBubbleSize val="0"/>
        </c:dLbls>
        <c:marker val="1"/>
        <c:smooth val="0"/>
        <c:axId val="323317760"/>
        <c:axId val="323319296"/>
      </c:lineChart>
      <c:catAx>
        <c:axId val="32331776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23319296"/>
        <c:crosses val="autoZero"/>
        <c:auto val="1"/>
        <c:lblAlgn val="ctr"/>
        <c:lblOffset val="100"/>
        <c:noMultiLvlLbl val="0"/>
      </c:catAx>
      <c:valAx>
        <c:axId val="3233192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2331776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77.099999999999994</c:v>
                </c:pt>
                <c:pt idx="2">
                  <c:v>75.7</c:v>
                </c:pt>
                <c:pt idx="3">
                  <c:v>78.400000000000006</c:v>
                </c:pt>
                <c:pt idx="5">
                  <c:v>61.1</c:v>
                </c:pt>
                <c:pt idx="6">
                  <c:v>77.8</c:v>
                </c:pt>
                <c:pt idx="7">
                  <c:v>76.5</c:v>
                </c:pt>
                <c:pt idx="8">
                  <c:v>80.7</c:v>
                </c:pt>
                <c:pt idx="10">
                  <c:v>72.099999999999994</c:v>
                </c:pt>
                <c:pt idx="13">
                  <c:v>80.900000000000006</c:v>
                </c:pt>
              </c:numCache>
            </c:numRef>
          </c:val>
        </c:ser>
        <c:dLbls>
          <c:showLegendKey val="0"/>
          <c:showVal val="0"/>
          <c:showCatName val="0"/>
          <c:showSerName val="0"/>
          <c:showPercent val="0"/>
          <c:showBubbleSize val="0"/>
        </c:dLbls>
        <c:gapWidth val="34"/>
        <c:overlap val="100"/>
        <c:axId val="323724800"/>
        <c:axId val="323726336"/>
      </c:barChart>
      <c:catAx>
        <c:axId val="32372480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3726336"/>
        <c:crosses val="autoZero"/>
        <c:auto val="1"/>
        <c:lblAlgn val="ctr"/>
        <c:lblOffset val="100"/>
        <c:noMultiLvlLbl val="0"/>
      </c:catAx>
      <c:valAx>
        <c:axId val="32372633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37248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88.1</c:v>
                </c:pt>
                <c:pt idx="1">
                  <c:v>82.4</c:v>
                </c:pt>
                <c:pt idx="2">
                  <c:v>79.7</c:v>
                </c:pt>
                <c:pt idx="3">
                  <c:v>77.099999999999994</c:v>
                </c:pt>
              </c:numCache>
            </c:numRef>
          </c:val>
          <c:smooth val="0"/>
        </c:ser>
        <c:dLbls>
          <c:showLegendKey val="0"/>
          <c:showVal val="0"/>
          <c:showCatName val="0"/>
          <c:showSerName val="0"/>
          <c:showPercent val="0"/>
          <c:showBubbleSize val="0"/>
        </c:dLbls>
        <c:marker val="1"/>
        <c:smooth val="0"/>
        <c:axId val="323807488"/>
        <c:axId val="323817472"/>
      </c:lineChart>
      <c:catAx>
        <c:axId val="3238074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23817472"/>
        <c:crosses val="autoZero"/>
        <c:auto val="1"/>
        <c:lblAlgn val="ctr"/>
        <c:lblOffset val="100"/>
        <c:noMultiLvlLbl val="0"/>
      </c:catAx>
      <c:valAx>
        <c:axId val="3238174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238074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25.6</c:v>
                </c:pt>
                <c:pt idx="2">
                  <c:v>26.1</c:v>
                </c:pt>
                <c:pt idx="3">
                  <c:v>24.9</c:v>
                </c:pt>
                <c:pt idx="5">
                  <c:v>29.8</c:v>
                </c:pt>
                <c:pt idx="6">
                  <c:v>26.9</c:v>
                </c:pt>
                <c:pt idx="7">
                  <c:v>26</c:v>
                </c:pt>
                <c:pt idx="8">
                  <c:v>23.3</c:v>
                </c:pt>
                <c:pt idx="10">
                  <c:v>21.9</c:v>
                </c:pt>
                <c:pt idx="13">
                  <c:v>27.2</c:v>
                </c:pt>
              </c:numCache>
            </c:numRef>
          </c:val>
        </c:ser>
        <c:dLbls>
          <c:showLegendKey val="0"/>
          <c:showVal val="0"/>
          <c:showCatName val="0"/>
          <c:showSerName val="0"/>
          <c:showPercent val="0"/>
          <c:showBubbleSize val="0"/>
        </c:dLbls>
        <c:gapWidth val="34"/>
        <c:overlap val="100"/>
        <c:axId val="323893120"/>
        <c:axId val="323894656"/>
      </c:barChart>
      <c:catAx>
        <c:axId val="323893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3894656"/>
        <c:crosses val="autoZero"/>
        <c:auto val="1"/>
        <c:lblAlgn val="ctr"/>
        <c:lblOffset val="100"/>
        <c:noMultiLvlLbl val="0"/>
      </c:catAx>
      <c:valAx>
        <c:axId val="3238946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3893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31.3</c:v>
                </c:pt>
                <c:pt idx="1">
                  <c:v>32.700000000000003</c:v>
                </c:pt>
                <c:pt idx="2">
                  <c:v>27.1</c:v>
                </c:pt>
                <c:pt idx="3">
                  <c:v>25.6</c:v>
                </c:pt>
              </c:numCache>
            </c:numRef>
          </c:val>
          <c:smooth val="0"/>
        </c:ser>
        <c:dLbls>
          <c:showLegendKey val="0"/>
          <c:showVal val="0"/>
          <c:showCatName val="0"/>
          <c:showSerName val="0"/>
          <c:showPercent val="0"/>
          <c:showBubbleSize val="0"/>
        </c:dLbls>
        <c:marker val="1"/>
        <c:smooth val="0"/>
        <c:axId val="323963520"/>
        <c:axId val="323969408"/>
      </c:lineChart>
      <c:catAx>
        <c:axId val="32396352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23969408"/>
        <c:crosses val="autoZero"/>
        <c:auto val="1"/>
        <c:lblAlgn val="ctr"/>
        <c:lblOffset val="100"/>
        <c:noMultiLvlLbl val="0"/>
      </c:catAx>
      <c:valAx>
        <c:axId val="3239694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2396352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41.8</c:v>
                </c:pt>
                <c:pt idx="2">
                  <c:v>39.6</c:v>
                </c:pt>
                <c:pt idx="3">
                  <c:v>43.9</c:v>
                </c:pt>
                <c:pt idx="5">
                  <c:v>29.9</c:v>
                </c:pt>
                <c:pt idx="6">
                  <c:v>37.299999999999997</c:v>
                </c:pt>
                <c:pt idx="7">
                  <c:v>42</c:v>
                </c:pt>
                <c:pt idx="8">
                  <c:v>44.4</c:v>
                </c:pt>
                <c:pt idx="10">
                  <c:v>36.1</c:v>
                </c:pt>
                <c:pt idx="13">
                  <c:v>46.2</c:v>
                </c:pt>
              </c:numCache>
            </c:numRef>
          </c:val>
        </c:ser>
        <c:dLbls>
          <c:showLegendKey val="0"/>
          <c:showVal val="0"/>
          <c:showCatName val="0"/>
          <c:showSerName val="0"/>
          <c:showPercent val="0"/>
          <c:showBubbleSize val="0"/>
        </c:dLbls>
        <c:gapWidth val="34"/>
        <c:overlap val="100"/>
        <c:axId val="324100480"/>
        <c:axId val="324102016"/>
      </c:barChart>
      <c:catAx>
        <c:axId val="32410048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4102016"/>
        <c:crosses val="autoZero"/>
        <c:auto val="1"/>
        <c:lblAlgn val="ctr"/>
        <c:lblOffset val="100"/>
        <c:noMultiLvlLbl val="0"/>
      </c:catAx>
      <c:valAx>
        <c:axId val="32410201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41004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57</c:v>
                </c:pt>
                <c:pt idx="1">
                  <c:v>49.1</c:v>
                </c:pt>
                <c:pt idx="2">
                  <c:v>46.1</c:v>
                </c:pt>
                <c:pt idx="3">
                  <c:v>41.8</c:v>
                </c:pt>
              </c:numCache>
            </c:numRef>
          </c:val>
          <c:smooth val="0"/>
        </c:ser>
        <c:dLbls>
          <c:showLegendKey val="0"/>
          <c:showVal val="0"/>
          <c:showCatName val="0"/>
          <c:showSerName val="0"/>
          <c:showPercent val="0"/>
          <c:showBubbleSize val="0"/>
        </c:dLbls>
        <c:marker val="1"/>
        <c:smooth val="0"/>
        <c:axId val="324027520"/>
        <c:axId val="324029056"/>
      </c:lineChart>
      <c:catAx>
        <c:axId val="32402752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24029056"/>
        <c:crosses val="autoZero"/>
        <c:auto val="1"/>
        <c:lblAlgn val="ctr"/>
        <c:lblOffset val="100"/>
        <c:noMultiLvlLbl val="0"/>
      </c:catAx>
      <c:valAx>
        <c:axId val="32402905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2402752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27.7</c:v>
                </c:pt>
                <c:pt idx="2">
                  <c:v>24.9</c:v>
                </c:pt>
                <c:pt idx="3">
                  <c:v>30.3</c:v>
                </c:pt>
                <c:pt idx="5">
                  <c:v>18.8</c:v>
                </c:pt>
                <c:pt idx="6">
                  <c:v>21.7</c:v>
                </c:pt>
                <c:pt idx="7">
                  <c:v>26.4</c:v>
                </c:pt>
                <c:pt idx="8">
                  <c:v>31.9</c:v>
                </c:pt>
                <c:pt idx="10">
                  <c:v>23.7</c:v>
                </c:pt>
                <c:pt idx="13">
                  <c:v>32.6</c:v>
                </c:pt>
              </c:numCache>
            </c:numRef>
          </c:val>
        </c:ser>
        <c:dLbls>
          <c:showLegendKey val="0"/>
          <c:showVal val="0"/>
          <c:showCatName val="0"/>
          <c:showSerName val="0"/>
          <c:showPercent val="0"/>
          <c:showBubbleSize val="0"/>
        </c:dLbls>
        <c:gapWidth val="34"/>
        <c:overlap val="100"/>
        <c:axId val="323467904"/>
        <c:axId val="323477888"/>
      </c:barChart>
      <c:catAx>
        <c:axId val="32346790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3477888"/>
        <c:crosses val="autoZero"/>
        <c:auto val="1"/>
        <c:lblAlgn val="ctr"/>
        <c:lblOffset val="100"/>
        <c:noMultiLvlLbl val="0"/>
      </c:catAx>
      <c:valAx>
        <c:axId val="32347788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34679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12.3</c:v>
                </c:pt>
                <c:pt idx="1">
                  <c:v>10.5</c:v>
                </c:pt>
              </c:numCache>
            </c:numRef>
          </c:val>
          <c:smooth val="0"/>
        </c:ser>
        <c:dLbls>
          <c:showLegendKey val="0"/>
          <c:showVal val="0"/>
          <c:showCatName val="0"/>
          <c:showSerName val="0"/>
          <c:showPercent val="0"/>
          <c:showBubbleSize val="0"/>
        </c:dLbls>
        <c:marker val="1"/>
        <c:smooth val="0"/>
        <c:axId val="309355264"/>
        <c:axId val="309356800"/>
      </c:lineChart>
      <c:catAx>
        <c:axId val="30935526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09356800"/>
        <c:crosses val="autoZero"/>
        <c:auto val="1"/>
        <c:lblAlgn val="ctr"/>
        <c:lblOffset val="100"/>
        <c:noMultiLvlLbl val="0"/>
      </c:catAx>
      <c:valAx>
        <c:axId val="309356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0935526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42.7</c:v>
                </c:pt>
                <c:pt idx="1">
                  <c:v>37.9</c:v>
                </c:pt>
                <c:pt idx="2">
                  <c:v>34.799999999999997</c:v>
                </c:pt>
                <c:pt idx="3">
                  <c:v>27.7</c:v>
                </c:pt>
              </c:numCache>
            </c:numRef>
          </c:val>
          <c:smooth val="0"/>
        </c:ser>
        <c:dLbls>
          <c:showLegendKey val="0"/>
          <c:showVal val="0"/>
          <c:showCatName val="0"/>
          <c:showSerName val="0"/>
          <c:showPercent val="0"/>
          <c:showBubbleSize val="0"/>
        </c:dLbls>
        <c:marker val="1"/>
        <c:smooth val="0"/>
        <c:axId val="323521920"/>
        <c:axId val="323527808"/>
      </c:lineChart>
      <c:catAx>
        <c:axId val="32352192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23527808"/>
        <c:crosses val="autoZero"/>
        <c:auto val="1"/>
        <c:lblAlgn val="ctr"/>
        <c:lblOffset val="100"/>
        <c:noMultiLvlLbl val="0"/>
      </c:catAx>
      <c:valAx>
        <c:axId val="323527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2352192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35.9</c:v>
                </c:pt>
                <c:pt idx="2">
                  <c:v>30.9</c:v>
                </c:pt>
                <c:pt idx="3">
                  <c:v>40.200000000000003</c:v>
                </c:pt>
                <c:pt idx="7">
                  <c:v>35.299999999999997</c:v>
                </c:pt>
                <c:pt idx="8">
                  <c:v>34.5</c:v>
                </c:pt>
                <c:pt idx="10">
                  <c:v>36.299999999999997</c:v>
                </c:pt>
                <c:pt idx="13">
                  <c:v>35.200000000000003</c:v>
                </c:pt>
              </c:numCache>
            </c:numRef>
          </c:val>
        </c:ser>
        <c:dLbls>
          <c:showLegendKey val="0"/>
          <c:showVal val="0"/>
          <c:showCatName val="0"/>
          <c:showSerName val="0"/>
          <c:showPercent val="0"/>
          <c:showBubbleSize val="0"/>
        </c:dLbls>
        <c:gapWidth val="34"/>
        <c:overlap val="100"/>
        <c:axId val="323630208"/>
        <c:axId val="323631744"/>
      </c:barChart>
      <c:catAx>
        <c:axId val="323630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3631744"/>
        <c:crosses val="autoZero"/>
        <c:auto val="1"/>
        <c:lblAlgn val="ctr"/>
        <c:lblOffset val="100"/>
        <c:noMultiLvlLbl val="0"/>
      </c:catAx>
      <c:valAx>
        <c:axId val="32363174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3630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32.799999999999997</c:v>
                </c:pt>
                <c:pt idx="1">
                  <c:v>35.9</c:v>
                </c:pt>
              </c:numCache>
            </c:numRef>
          </c:val>
          <c:smooth val="0"/>
        </c:ser>
        <c:dLbls>
          <c:showLegendKey val="0"/>
          <c:showVal val="0"/>
          <c:showCatName val="0"/>
          <c:showSerName val="0"/>
          <c:showPercent val="0"/>
          <c:showBubbleSize val="0"/>
        </c:dLbls>
        <c:marker val="1"/>
        <c:smooth val="0"/>
        <c:axId val="324413312"/>
        <c:axId val="324414848"/>
      </c:lineChart>
      <c:catAx>
        <c:axId val="32441331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24414848"/>
        <c:crosses val="autoZero"/>
        <c:auto val="1"/>
        <c:lblAlgn val="ctr"/>
        <c:lblOffset val="100"/>
        <c:noMultiLvlLbl val="0"/>
      </c:catAx>
      <c:valAx>
        <c:axId val="3244148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2441331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78.7</c:v>
                </c:pt>
                <c:pt idx="2">
                  <c:v>75</c:v>
                </c:pt>
                <c:pt idx="3">
                  <c:v>82.4</c:v>
                </c:pt>
                <c:pt idx="5">
                  <c:v>66.8</c:v>
                </c:pt>
                <c:pt idx="6">
                  <c:v>81.7</c:v>
                </c:pt>
                <c:pt idx="7">
                  <c:v>81.099999999999994</c:v>
                </c:pt>
                <c:pt idx="8">
                  <c:v>78.2</c:v>
                </c:pt>
                <c:pt idx="10">
                  <c:v>84.7</c:v>
                </c:pt>
                <c:pt idx="13">
                  <c:v>74.400000000000006</c:v>
                </c:pt>
              </c:numCache>
            </c:numRef>
          </c:val>
        </c:ser>
        <c:dLbls>
          <c:showLegendKey val="0"/>
          <c:showVal val="0"/>
          <c:showCatName val="0"/>
          <c:showSerName val="0"/>
          <c:showPercent val="0"/>
          <c:showBubbleSize val="0"/>
        </c:dLbls>
        <c:gapWidth val="34"/>
        <c:overlap val="100"/>
        <c:axId val="324328832"/>
        <c:axId val="324207744"/>
      </c:barChart>
      <c:catAx>
        <c:axId val="32432883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4207744"/>
        <c:crosses val="autoZero"/>
        <c:auto val="1"/>
        <c:lblAlgn val="ctr"/>
        <c:lblOffset val="100"/>
        <c:noMultiLvlLbl val="0"/>
      </c:catAx>
      <c:valAx>
        <c:axId val="32420774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43288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80.2</c:v>
                </c:pt>
                <c:pt idx="1">
                  <c:v>77.599999999999994</c:v>
                </c:pt>
                <c:pt idx="2">
                  <c:v>79.099999999999994</c:v>
                </c:pt>
                <c:pt idx="3">
                  <c:v>78.7</c:v>
                </c:pt>
              </c:numCache>
            </c:numRef>
          </c:val>
          <c:smooth val="0"/>
        </c:ser>
        <c:dLbls>
          <c:showLegendKey val="0"/>
          <c:showVal val="0"/>
          <c:showCatName val="0"/>
          <c:showSerName val="0"/>
          <c:showPercent val="0"/>
          <c:showBubbleSize val="0"/>
        </c:dLbls>
        <c:marker val="1"/>
        <c:smooth val="0"/>
        <c:axId val="324239744"/>
        <c:axId val="324241280"/>
      </c:lineChart>
      <c:catAx>
        <c:axId val="3242397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24241280"/>
        <c:crosses val="autoZero"/>
        <c:auto val="1"/>
        <c:lblAlgn val="ctr"/>
        <c:lblOffset val="100"/>
        <c:noMultiLvlLbl val="0"/>
      </c:catAx>
      <c:valAx>
        <c:axId val="32424128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242397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29.8</c:v>
                </c:pt>
                <c:pt idx="2">
                  <c:v>28.6</c:v>
                </c:pt>
                <c:pt idx="3">
                  <c:v>31</c:v>
                </c:pt>
                <c:pt idx="5">
                  <c:v>37.5</c:v>
                </c:pt>
                <c:pt idx="6">
                  <c:v>34.6</c:v>
                </c:pt>
                <c:pt idx="7">
                  <c:v>28.4</c:v>
                </c:pt>
                <c:pt idx="8">
                  <c:v>27.4</c:v>
                </c:pt>
                <c:pt idx="10">
                  <c:v>35.700000000000003</c:v>
                </c:pt>
                <c:pt idx="13">
                  <c:v>25.3</c:v>
                </c:pt>
              </c:numCache>
            </c:numRef>
          </c:val>
        </c:ser>
        <c:dLbls>
          <c:showLegendKey val="0"/>
          <c:showVal val="0"/>
          <c:showCatName val="0"/>
          <c:showSerName val="0"/>
          <c:showPercent val="0"/>
          <c:showBubbleSize val="0"/>
        </c:dLbls>
        <c:gapWidth val="34"/>
        <c:overlap val="100"/>
        <c:axId val="324388736"/>
        <c:axId val="324390272"/>
      </c:barChart>
      <c:catAx>
        <c:axId val="32438873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4390272"/>
        <c:crosses val="autoZero"/>
        <c:auto val="1"/>
        <c:lblAlgn val="ctr"/>
        <c:lblOffset val="100"/>
        <c:noMultiLvlLbl val="0"/>
      </c:catAx>
      <c:valAx>
        <c:axId val="32439027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43887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34.700000000000003</c:v>
                </c:pt>
                <c:pt idx="1">
                  <c:v>31.4</c:v>
                </c:pt>
                <c:pt idx="2">
                  <c:v>31.9</c:v>
                </c:pt>
                <c:pt idx="3">
                  <c:v>29.8</c:v>
                </c:pt>
              </c:numCache>
            </c:numRef>
          </c:val>
          <c:smooth val="0"/>
        </c:ser>
        <c:dLbls>
          <c:showLegendKey val="0"/>
          <c:showVal val="0"/>
          <c:showCatName val="0"/>
          <c:showSerName val="0"/>
          <c:showPercent val="0"/>
          <c:showBubbleSize val="0"/>
        </c:dLbls>
        <c:marker val="1"/>
        <c:smooth val="0"/>
        <c:axId val="324803200"/>
        <c:axId val="324804992"/>
      </c:lineChart>
      <c:catAx>
        <c:axId val="32480320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24804992"/>
        <c:crosses val="autoZero"/>
        <c:auto val="1"/>
        <c:lblAlgn val="ctr"/>
        <c:lblOffset val="100"/>
        <c:noMultiLvlLbl val="0"/>
      </c:catAx>
      <c:valAx>
        <c:axId val="32480499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2480320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49.7</c:v>
                </c:pt>
                <c:pt idx="2">
                  <c:v>48.2</c:v>
                </c:pt>
                <c:pt idx="3">
                  <c:v>51.8</c:v>
                </c:pt>
                <c:pt idx="5">
                  <c:v>35.799999999999997</c:v>
                </c:pt>
                <c:pt idx="6">
                  <c:v>48.5</c:v>
                </c:pt>
                <c:pt idx="7">
                  <c:v>50.4</c:v>
                </c:pt>
                <c:pt idx="8">
                  <c:v>52</c:v>
                </c:pt>
                <c:pt idx="10">
                  <c:v>47.3</c:v>
                </c:pt>
                <c:pt idx="13">
                  <c:v>53.6</c:v>
                </c:pt>
              </c:numCache>
            </c:numRef>
          </c:val>
        </c:ser>
        <c:dLbls>
          <c:showLegendKey val="0"/>
          <c:showVal val="0"/>
          <c:showCatName val="0"/>
          <c:showSerName val="0"/>
          <c:showPercent val="0"/>
          <c:showBubbleSize val="0"/>
        </c:dLbls>
        <c:gapWidth val="34"/>
        <c:overlap val="100"/>
        <c:axId val="324858240"/>
        <c:axId val="324859776"/>
      </c:barChart>
      <c:catAx>
        <c:axId val="32485824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24859776"/>
        <c:crosses val="autoZero"/>
        <c:auto val="1"/>
        <c:lblAlgn val="ctr"/>
        <c:lblOffset val="100"/>
        <c:noMultiLvlLbl val="0"/>
      </c:catAx>
      <c:valAx>
        <c:axId val="3248597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248582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50.5</c:v>
                </c:pt>
                <c:pt idx="1">
                  <c:v>47.6</c:v>
                </c:pt>
                <c:pt idx="2">
                  <c:v>49.5</c:v>
                </c:pt>
                <c:pt idx="3">
                  <c:v>49.7</c:v>
                </c:pt>
              </c:numCache>
            </c:numRef>
          </c:val>
          <c:smooth val="0"/>
        </c:ser>
        <c:dLbls>
          <c:showLegendKey val="0"/>
          <c:showVal val="0"/>
          <c:showCatName val="0"/>
          <c:showSerName val="0"/>
          <c:showPercent val="0"/>
          <c:showBubbleSize val="0"/>
        </c:dLbls>
        <c:marker val="1"/>
        <c:smooth val="0"/>
        <c:axId val="329209344"/>
        <c:axId val="329210880"/>
      </c:lineChart>
      <c:catAx>
        <c:axId val="3292093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29210880"/>
        <c:crosses val="autoZero"/>
        <c:auto val="1"/>
        <c:lblAlgn val="ctr"/>
        <c:lblOffset val="100"/>
        <c:noMultiLvlLbl val="0"/>
      </c:catAx>
      <c:valAx>
        <c:axId val="32921088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292093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21.8</c:v>
                </c:pt>
                <c:pt idx="2">
                  <c:v>20.399999999999999</c:v>
                </c:pt>
                <c:pt idx="3">
                  <c:v>22.3</c:v>
                </c:pt>
                <c:pt idx="5">
                  <c:v>18.7</c:v>
                </c:pt>
                <c:pt idx="6">
                  <c:v>15.3</c:v>
                </c:pt>
                <c:pt idx="7">
                  <c:v>19.600000000000001</c:v>
                </c:pt>
                <c:pt idx="8">
                  <c:v>25.6</c:v>
                </c:pt>
                <c:pt idx="10">
                  <c:v>18.600000000000001</c:v>
                </c:pt>
                <c:pt idx="13">
                  <c:v>23.6</c:v>
                </c:pt>
              </c:numCache>
            </c:numRef>
          </c:val>
        </c:ser>
        <c:dLbls>
          <c:showLegendKey val="0"/>
          <c:showVal val="0"/>
          <c:showCatName val="0"/>
          <c:showSerName val="0"/>
          <c:showPercent val="0"/>
          <c:showBubbleSize val="0"/>
        </c:dLbls>
        <c:gapWidth val="34"/>
        <c:overlap val="100"/>
        <c:axId val="344161280"/>
        <c:axId val="344167168"/>
      </c:barChart>
      <c:catAx>
        <c:axId val="34416128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4167168"/>
        <c:crosses val="autoZero"/>
        <c:auto val="1"/>
        <c:lblAlgn val="ctr"/>
        <c:lblOffset val="100"/>
        <c:noMultiLvlLbl val="0"/>
      </c:catAx>
      <c:valAx>
        <c:axId val="34416716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41612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38.799999999999997</c:v>
                </c:pt>
                <c:pt idx="2">
                  <c:v>41.3</c:v>
                </c:pt>
                <c:pt idx="3">
                  <c:v>34.5</c:v>
                </c:pt>
                <c:pt idx="7">
                  <c:v>34.6</c:v>
                </c:pt>
                <c:pt idx="8">
                  <c:v>47.9</c:v>
                </c:pt>
                <c:pt idx="10">
                  <c:v>31.3</c:v>
                </c:pt>
                <c:pt idx="13">
                  <c:v>41.9</c:v>
                </c:pt>
              </c:numCache>
            </c:numRef>
          </c:val>
        </c:ser>
        <c:dLbls>
          <c:showLegendKey val="0"/>
          <c:showVal val="0"/>
          <c:showCatName val="0"/>
          <c:showSerName val="0"/>
          <c:showPercent val="0"/>
          <c:showBubbleSize val="0"/>
        </c:dLbls>
        <c:gapWidth val="34"/>
        <c:overlap val="100"/>
        <c:axId val="309115136"/>
        <c:axId val="309121024"/>
      </c:barChart>
      <c:catAx>
        <c:axId val="30911513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09121024"/>
        <c:crosses val="autoZero"/>
        <c:auto val="1"/>
        <c:lblAlgn val="ctr"/>
        <c:lblOffset val="100"/>
        <c:noMultiLvlLbl val="0"/>
      </c:catAx>
      <c:valAx>
        <c:axId val="3091210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091151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28.5</c:v>
                </c:pt>
                <c:pt idx="1">
                  <c:v>25.1</c:v>
                </c:pt>
                <c:pt idx="2">
                  <c:v>22.1</c:v>
                </c:pt>
                <c:pt idx="3">
                  <c:v>21.8</c:v>
                </c:pt>
              </c:numCache>
            </c:numRef>
          </c:val>
          <c:smooth val="0"/>
        </c:ser>
        <c:dLbls>
          <c:showLegendKey val="0"/>
          <c:showVal val="0"/>
          <c:showCatName val="0"/>
          <c:showSerName val="0"/>
          <c:showPercent val="0"/>
          <c:showBubbleSize val="0"/>
        </c:dLbls>
        <c:marker val="1"/>
        <c:smooth val="0"/>
        <c:axId val="344522752"/>
        <c:axId val="344524288"/>
      </c:lineChart>
      <c:catAx>
        <c:axId val="34452275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4524288"/>
        <c:crosses val="autoZero"/>
        <c:auto val="1"/>
        <c:lblAlgn val="ctr"/>
        <c:lblOffset val="100"/>
        <c:noMultiLvlLbl val="0"/>
      </c:catAx>
      <c:valAx>
        <c:axId val="34452428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452275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15.2</c:v>
                </c:pt>
                <c:pt idx="2">
                  <c:v>14.9</c:v>
                </c:pt>
                <c:pt idx="3">
                  <c:v>14.8</c:v>
                </c:pt>
                <c:pt idx="5">
                  <c:v>18.5</c:v>
                </c:pt>
                <c:pt idx="6">
                  <c:v>11.6</c:v>
                </c:pt>
                <c:pt idx="7">
                  <c:v>13.8</c:v>
                </c:pt>
                <c:pt idx="8">
                  <c:v>15.9</c:v>
                </c:pt>
                <c:pt idx="10">
                  <c:v>11.2</c:v>
                </c:pt>
                <c:pt idx="13">
                  <c:v>18.899999999999999</c:v>
                </c:pt>
              </c:numCache>
            </c:numRef>
          </c:val>
        </c:ser>
        <c:dLbls>
          <c:showLegendKey val="0"/>
          <c:showVal val="0"/>
          <c:showCatName val="0"/>
          <c:showSerName val="0"/>
          <c:showPercent val="0"/>
          <c:showBubbleSize val="0"/>
        </c:dLbls>
        <c:gapWidth val="34"/>
        <c:overlap val="100"/>
        <c:axId val="344598016"/>
        <c:axId val="344599552"/>
      </c:barChart>
      <c:catAx>
        <c:axId val="34459801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4599552"/>
        <c:crosses val="autoZero"/>
        <c:auto val="1"/>
        <c:lblAlgn val="ctr"/>
        <c:lblOffset val="100"/>
        <c:noMultiLvlLbl val="0"/>
      </c:catAx>
      <c:valAx>
        <c:axId val="3445995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45980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20</c:v>
                </c:pt>
                <c:pt idx="1">
                  <c:v>18.399999999999999</c:v>
                </c:pt>
                <c:pt idx="2">
                  <c:v>14</c:v>
                </c:pt>
                <c:pt idx="3">
                  <c:v>15.2</c:v>
                </c:pt>
              </c:numCache>
            </c:numRef>
          </c:val>
          <c:smooth val="0"/>
        </c:ser>
        <c:dLbls>
          <c:showLegendKey val="0"/>
          <c:showVal val="0"/>
          <c:showCatName val="0"/>
          <c:showSerName val="0"/>
          <c:showPercent val="0"/>
          <c:showBubbleSize val="0"/>
        </c:dLbls>
        <c:marker val="1"/>
        <c:smooth val="0"/>
        <c:axId val="344746240"/>
        <c:axId val="344752128"/>
      </c:lineChart>
      <c:catAx>
        <c:axId val="34474624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4752128"/>
        <c:crosses val="autoZero"/>
        <c:auto val="1"/>
        <c:lblAlgn val="ctr"/>
        <c:lblOffset val="100"/>
        <c:noMultiLvlLbl val="0"/>
      </c:catAx>
      <c:valAx>
        <c:axId val="34475212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474624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11</c:v>
                </c:pt>
                <c:pt idx="2">
                  <c:v>10.6</c:v>
                </c:pt>
                <c:pt idx="3">
                  <c:v>9.8000000000000007</c:v>
                </c:pt>
                <c:pt idx="5">
                  <c:v>8.5</c:v>
                </c:pt>
                <c:pt idx="6">
                  <c:v>10.5</c:v>
                </c:pt>
                <c:pt idx="7">
                  <c:v>10</c:v>
                </c:pt>
                <c:pt idx="8">
                  <c:v>12.1</c:v>
                </c:pt>
                <c:pt idx="10">
                  <c:v>8.6</c:v>
                </c:pt>
                <c:pt idx="13">
                  <c:v>11.2</c:v>
                </c:pt>
              </c:numCache>
            </c:numRef>
          </c:val>
        </c:ser>
        <c:dLbls>
          <c:showLegendKey val="0"/>
          <c:showVal val="0"/>
          <c:showCatName val="0"/>
          <c:showSerName val="0"/>
          <c:showPercent val="0"/>
          <c:showBubbleSize val="0"/>
        </c:dLbls>
        <c:gapWidth val="34"/>
        <c:overlap val="100"/>
        <c:axId val="344702976"/>
        <c:axId val="344704512"/>
      </c:barChart>
      <c:catAx>
        <c:axId val="34470297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4704512"/>
        <c:crosses val="autoZero"/>
        <c:auto val="1"/>
        <c:lblAlgn val="ctr"/>
        <c:lblOffset val="100"/>
        <c:noMultiLvlLbl val="0"/>
      </c:catAx>
      <c:valAx>
        <c:axId val="34470451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47029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11.8</c:v>
                </c:pt>
                <c:pt idx="1">
                  <c:v>10.1</c:v>
                </c:pt>
                <c:pt idx="2">
                  <c:v>8.3000000000000007</c:v>
                </c:pt>
                <c:pt idx="3">
                  <c:v>11</c:v>
                </c:pt>
              </c:numCache>
            </c:numRef>
          </c:val>
          <c:smooth val="0"/>
        </c:ser>
        <c:dLbls>
          <c:showLegendKey val="0"/>
          <c:showVal val="0"/>
          <c:showCatName val="0"/>
          <c:showSerName val="0"/>
          <c:showPercent val="0"/>
          <c:showBubbleSize val="0"/>
        </c:dLbls>
        <c:marker val="1"/>
        <c:smooth val="0"/>
        <c:axId val="344808064"/>
        <c:axId val="344818048"/>
      </c:lineChart>
      <c:catAx>
        <c:axId val="34480806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4818048"/>
        <c:crosses val="autoZero"/>
        <c:auto val="1"/>
        <c:lblAlgn val="ctr"/>
        <c:lblOffset val="100"/>
        <c:noMultiLvlLbl val="0"/>
      </c:catAx>
      <c:valAx>
        <c:axId val="34481804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480806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14.5</c:v>
                </c:pt>
                <c:pt idx="2">
                  <c:v>14.2</c:v>
                </c:pt>
                <c:pt idx="3">
                  <c:v>14</c:v>
                </c:pt>
                <c:pt idx="5">
                  <c:v>12.4</c:v>
                </c:pt>
                <c:pt idx="6">
                  <c:v>9.5</c:v>
                </c:pt>
                <c:pt idx="7">
                  <c:v>13</c:v>
                </c:pt>
                <c:pt idx="8">
                  <c:v>17.3</c:v>
                </c:pt>
                <c:pt idx="10">
                  <c:v>11.9</c:v>
                </c:pt>
                <c:pt idx="13">
                  <c:v>15.8</c:v>
                </c:pt>
              </c:numCache>
            </c:numRef>
          </c:val>
        </c:ser>
        <c:dLbls>
          <c:showLegendKey val="0"/>
          <c:showVal val="0"/>
          <c:showCatName val="0"/>
          <c:showSerName val="0"/>
          <c:showPercent val="0"/>
          <c:showBubbleSize val="0"/>
        </c:dLbls>
        <c:gapWidth val="34"/>
        <c:overlap val="100"/>
        <c:axId val="344195456"/>
        <c:axId val="344196992"/>
      </c:barChart>
      <c:catAx>
        <c:axId val="34419545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4196992"/>
        <c:crosses val="autoZero"/>
        <c:auto val="1"/>
        <c:lblAlgn val="ctr"/>
        <c:lblOffset val="100"/>
        <c:noMultiLvlLbl val="0"/>
      </c:catAx>
      <c:valAx>
        <c:axId val="34419699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41954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17</c:v>
                </c:pt>
                <c:pt idx="1">
                  <c:v>12.3</c:v>
                </c:pt>
                <c:pt idx="2">
                  <c:v>13.9</c:v>
                </c:pt>
                <c:pt idx="3">
                  <c:v>14.5</c:v>
                </c:pt>
              </c:numCache>
            </c:numRef>
          </c:val>
          <c:smooth val="0"/>
        </c:ser>
        <c:dLbls>
          <c:showLegendKey val="0"/>
          <c:showVal val="0"/>
          <c:showCatName val="0"/>
          <c:showSerName val="0"/>
          <c:showPercent val="0"/>
          <c:showBubbleSize val="0"/>
        </c:dLbls>
        <c:marker val="1"/>
        <c:smooth val="0"/>
        <c:axId val="344257664"/>
        <c:axId val="344259200"/>
      </c:lineChart>
      <c:catAx>
        <c:axId val="34425766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4259200"/>
        <c:crosses val="autoZero"/>
        <c:auto val="1"/>
        <c:lblAlgn val="ctr"/>
        <c:lblOffset val="100"/>
        <c:noMultiLvlLbl val="0"/>
      </c:catAx>
      <c:valAx>
        <c:axId val="3442592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425766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19.899999999999999</c:v>
                </c:pt>
                <c:pt idx="2">
                  <c:v>21.9</c:v>
                </c:pt>
                <c:pt idx="3">
                  <c:v>17.399999999999999</c:v>
                </c:pt>
                <c:pt idx="5">
                  <c:v>15.8</c:v>
                </c:pt>
                <c:pt idx="6">
                  <c:v>11.6</c:v>
                </c:pt>
                <c:pt idx="7">
                  <c:v>17.600000000000001</c:v>
                </c:pt>
                <c:pt idx="8">
                  <c:v>24</c:v>
                </c:pt>
                <c:pt idx="10">
                  <c:v>14.6</c:v>
                </c:pt>
                <c:pt idx="13">
                  <c:v>23.9</c:v>
                </c:pt>
              </c:numCache>
            </c:numRef>
          </c:val>
        </c:ser>
        <c:dLbls>
          <c:showLegendKey val="0"/>
          <c:showVal val="0"/>
          <c:showCatName val="0"/>
          <c:showSerName val="0"/>
          <c:showPercent val="0"/>
          <c:showBubbleSize val="0"/>
        </c:dLbls>
        <c:gapWidth val="34"/>
        <c:overlap val="100"/>
        <c:axId val="344431232"/>
        <c:axId val="344433024"/>
      </c:barChart>
      <c:catAx>
        <c:axId val="34443123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4433024"/>
        <c:crosses val="autoZero"/>
        <c:auto val="1"/>
        <c:lblAlgn val="ctr"/>
        <c:lblOffset val="100"/>
        <c:noMultiLvlLbl val="0"/>
      </c:catAx>
      <c:valAx>
        <c:axId val="34443302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44312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31</c:v>
                </c:pt>
                <c:pt idx="1">
                  <c:v>28.6</c:v>
                </c:pt>
                <c:pt idx="2">
                  <c:v>24.6</c:v>
                </c:pt>
                <c:pt idx="3">
                  <c:v>19.899999999999999</c:v>
                </c:pt>
              </c:numCache>
            </c:numRef>
          </c:val>
          <c:smooth val="0"/>
        </c:ser>
        <c:dLbls>
          <c:showLegendKey val="0"/>
          <c:showVal val="0"/>
          <c:showCatName val="0"/>
          <c:showSerName val="0"/>
          <c:showPercent val="0"/>
          <c:showBubbleSize val="0"/>
        </c:dLbls>
        <c:marker val="1"/>
        <c:smooth val="0"/>
        <c:axId val="344341888"/>
        <c:axId val="344372352"/>
      </c:lineChart>
      <c:catAx>
        <c:axId val="3443418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344372352"/>
        <c:crosses val="autoZero"/>
        <c:auto val="1"/>
        <c:lblAlgn val="ctr"/>
        <c:lblOffset val="100"/>
        <c:noMultiLvlLbl val="0"/>
      </c:catAx>
      <c:valAx>
        <c:axId val="3443723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3443418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Alaska Native</c:v>
                </c:pt>
                <c:pt idx="11">
                  <c:v>Black</c:v>
                </c:pt>
                <c:pt idx="12">
                  <c:v>Hispanic</c:v>
                </c:pt>
                <c:pt idx="13">
                  <c:v>White</c:v>
                </c:pt>
              </c:strCache>
            </c:strRef>
          </c:cat>
          <c:val>
            <c:numRef>
              <c:f>Sheet1!$B$2:$B$15</c:f>
              <c:numCache>
                <c:formatCode>General</c:formatCode>
                <c:ptCount val="14"/>
                <c:pt idx="0">
                  <c:v>29.5</c:v>
                </c:pt>
                <c:pt idx="2">
                  <c:v>27.3</c:v>
                </c:pt>
                <c:pt idx="3">
                  <c:v>30.8</c:v>
                </c:pt>
                <c:pt idx="5">
                  <c:v>25</c:v>
                </c:pt>
                <c:pt idx="6">
                  <c:v>24.6</c:v>
                </c:pt>
                <c:pt idx="7">
                  <c:v>27.8</c:v>
                </c:pt>
                <c:pt idx="8">
                  <c:v>32.799999999999997</c:v>
                </c:pt>
                <c:pt idx="10">
                  <c:v>27.7</c:v>
                </c:pt>
                <c:pt idx="13">
                  <c:v>32.5</c:v>
                </c:pt>
              </c:numCache>
            </c:numRef>
          </c:val>
        </c:ser>
        <c:dLbls>
          <c:showLegendKey val="0"/>
          <c:showVal val="0"/>
          <c:showCatName val="0"/>
          <c:showSerName val="0"/>
          <c:showPercent val="0"/>
          <c:showBubbleSize val="0"/>
        </c:dLbls>
        <c:gapWidth val="34"/>
        <c:overlap val="100"/>
        <c:axId val="345384064"/>
        <c:axId val="345385600"/>
      </c:barChart>
      <c:catAx>
        <c:axId val="34538406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45385600"/>
        <c:crosses val="autoZero"/>
        <c:auto val="1"/>
        <c:lblAlgn val="ctr"/>
        <c:lblOffset val="100"/>
        <c:noMultiLvlLbl val="0"/>
      </c:catAx>
      <c:valAx>
        <c:axId val="3453856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3453840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5/26/2016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rarely or never wore a bicycle helmet (among students who had ridden a bicycle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87.5. The percentage for Male students is 88.0. The percentage for Female students is 88.2. The percentage for 11th grade students is 87.3. The percentage for 12th grade students is 89.3. The percentage for Alaska Native students is 93.3. The percentage for White students is 83.8.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2013 through 2015 for high school students who texted or e-mailed while driving a car or other vehicle (on at least 1 day during the 30 days before the survey, among students who had driven a car or other vehicle during the 30 days before the survey). These are results from the Alaska (Recoded Race) Alternative  (Alternative Schools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38.8.  The percentage for 2015 is 38.8.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ever took prescription drugs without a doctor's prescription  (such as OxyContin, Percocet, Vicodin, codeine, Adderall, Ritalin, or Xanax,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37.4. The percentage for Male students is 35.4. The percentage for Female students is 39.4. The percentage for 9th grade students is 24.8. The percentage for 10th grade students is 32.2. The percentage for 11th grade students is 39.2. The percentage for 12th grade students is 40.7. The percentage for Alaska Native students is 33.1. The percentage for White students is 43.9.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9th grade students. The prevalence for 12th grade students is higher than for 9th grade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ever took prescription drugs without a doctor's prescription  (such as OxyContin, Percocet, Vicodin, codeine, Adderall, Ritalin, or Xanax, one or more times during their life).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48.9.  The percentage for 2011 is 41.3.  The percentage for 2013 is 38.5.  The percentage for 2015 is 37.4.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of high school students who ever had sexual intercourse.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75.3. The percentage for Male students is 71.8. The percentage for Female students is 79.3. The percentage for 9th grade students is 52.7. The percentage for 10th grade students is 63.5. The percentage for 11th grade students is 74.5. The percentage for 12th grade students is 83.5. The percentage for Alaska Native students is 77.1. The percentage for White students is 75.8.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ever had sexual intercourse.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82.2.  The percentage for 2011 is 80.4.  The percentage for 2013 is 78.4.  The percentage for 2015 is 75.3.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had sexual intercourse before age 13 years (for the first time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13.5. The percentage for Male students is 14.8. The percentage for Female students is 11.6. The percentage for 9th grade students is 20.7. The percentage for 10th grade students is 12.5. The percentage for 11th grade students is 12.1. The percentage for 12th grade students is 12.5. The percentage for Alaska Native students is 14.9. The percentage for White students is 11.4.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had sexual intercourse before age 13 years (for the first time ).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11.5.  The percentage for 2011 is 12.7.  The percentage for 2013 is 10.6.  The percentage for 2015 is 13.5.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had sexual intercourse with four or more persons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37.2. The percentage for Male students is 33.1. The percentage for Female students is 41.7. The percentage for 10th grade students is 26.1. The percentage for 11th grade students is 33.4. The percentage for 12th grade students is 46.6. The percentage for Alaska Native students is 37.3. The percentage for White students is 36.2.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12th grade students is higher than for 10th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had sexual intercourse with four or more persons (during their life).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42.9.  The percentage for 2011 is 43.6.  The percentage for 2013 is 40.4.  The percentage for 2015 is 37.2.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were currently sexually active (sexual intercourse with at least one person during the 3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54.6. The percentage for Male students is 47.1. The percentage for Female students is 62.8. The percentage for 9th grade students is 35.4. The percentage for 10th grade students is 39.7. The percentage for 11th grade students is 53.4. The percentage for 12th grade students is 62.9. The percentage for Alaska Native students is 56.0. The percentage for White students is 53.9.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were currently sexually active (sexual intercourse with at least one person during the 3 months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65.5.  The percentage for 2011 is 61.3.  The percentage for 2013 is 58.0.  The percentage for 2015 is 54.6.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carried a weapon on school property  (such as a gun, knife, or club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13.0. The percentage for Male students is 13.7. The percentage for Female students is 11.8. The percentage for 9th grade students is 12.1. The percentage for 10th grade students is 13.2. The percentage for 11th grade students is 8.6. The percentage for 12th grade students is 15.8. The percentage for Alaska Native students is 12.1. The percentage for White students is 13.9.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drank alcohol or used drugs before last sexual intercourse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28.6. The percentage for Male students is 30.8. The percentage for Female students is 26.7. The percentage for 11th grade students is 28.4. The percentage for 12th grade students is 29.2. The percentage for Alaska Native students is 22.7. The percentage for White students is 31.8.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drank alcohol or used drugs before last sexual intercourse (among students who were currently sexually active).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27.7.  The percentage for 2011 is 30.3.  The percentage for 2013 is 29.3.  The percentage for 2015 is 28.6.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used a condom  (during last sexual intercourse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39.4. The percentage for Male students is 48.4. The percentage for Female students is 32.0. The percentage for 11th grade students is 37.6. The percentage for 12th grade students is 36.5. The percentage for Alaska Native students is 36.4. The percentage for White students is 41.0.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used a condom  (during last sexual intercourse among students who were currently sexually active).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46.0.  The percentage for 2011 is 46.9.  The percentage for 2013 is 38.9.  The percentage for 2015 is 39.4.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used birth control pills  (before last sexual intercourse to prevent pregnancy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10.7. The percentage for Male students is 12.5. The percentage for Female students is 9.0. The percentage for 11th grade students is 9.2. The percentage for 12th grade students is 13.5. The percentage for Alaska Native students is 8.7. The percentage for White students is 13.6.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used birth control pills  (before last sexual intercourse to prevent pregnancy among students who were currently sexually active).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19.4.  The percentage for 2011 is 15.4.  The percentage for 2013 is 15.2.  The percentage for 2015 is 10.7.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16.7. The percentage for Male students is 7.9. The percentage for Female students is 23.9. The percentage for 11th grade students is 15.5. The percentage for 12th grade students is 15.2. The percentage for Alaska Native students is 15.2. The percentage for White students is 18.9.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2013 through 2015 for high school students who used an IUD (e.g., Mirena or ParaGard) or implant (e.g., Implanon or Nexplanon)  (before last sexual intercourse to prevent pregnancy among students who were currently sexually active). These are results from the Alaska (Recoded Race) Alternative  (Alternative Schools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10.3.  The percentage for 2015 is 16.7.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used a shot (e.g., Depo-Provera), patch (e.g., OrthoEvra), or birth control ring (e.g., NuvaRing)  (during last sexual intercourse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13.5. The percentage for Male students is 10.5. The percentage for Female students is 16.0. The percentage for 11th grade students is 13.2. The percentage for 12th grade students is 14.2. The percentage for Alaska Native students is 10.0. The percentage for White students is 18.0.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2013 through 2015 for high school students who used a shot (e.g., Depo-Provera), patch (e.g., OrthoEvra), or birth control ring (e.g., NuvaRing)  (during last sexual intercourse among students who were currently sexually active). These are results from the Alaska (Recoded Race) Alternative  (Alternative Schools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11.4.  The percentage for 2015 is 13.5.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solidFill>
                  <a:prstClr val="black"/>
                </a:solidFill>
              </a:rPr>
              <a:pPr>
                <a:defRPr/>
              </a:pPr>
              <a:t>119</a:t>
            </a:fld>
            <a:endParaRPr lang="en-US">
              <a:solidFill>
                <a:prstClr val="black"/>
              </a:solidFill>
            </a:endParaRPr>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carried a weapon on school property  (such as a gun, knife, or club on at least 1 day during the 30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10.6.  The percentage for 2011 is 9.4.  The percentage for 2013 is 9.2.  The percentage for 2015 is 13.0.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used birth control pills; an IUD or implant; or a shot, patch, or birth control ring  (before last sexual intercourse to prevent pregnancy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41.0. The percentage for Male students is 30.9. The percentage for Female students is 48.9. The percentage for 11th grade students is 37.9. The percentage for 12th grade students is 42.9. The percentage for Alaska Native students is 34.0. The percentage for White students is 50.5.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solidFill>
                  <a:prstClr val="black"/>
                </a:solidFill>
              </a:rPr>
              <a:pPr>
                <a:defRPr/>
              </a:pPr>
              <a:t>120</a:t>
            </a:fld>
            <a:endParaRPr lang="en-US">
              <a:solidFill>
                <a:prstClr val="black"/>
              </a:solidFill>
            </a:endParaRPr>
          </a:p>
        </p:txBody>
      </p:sp>
    </p:spTree>
    <p:extLst>
      <p:ext uri="{BB962C8B-B14F-4D97-AF65-F5344CB8AC3E}">
        <p14:creationId xmlns:p14="http://schemas.microsoft.com/office/powerpoint/2010/main" val="105496036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2013 through 2015 for high school students who used birth control pills; an IUD or implant; or a shot, patch, or birth control ring  (before last sexual intercourse to prevent pregnancy among students who were currently sexually active). These are results from the Alaska (Recoded Race) Alternative  (Alternative Schools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37.0.  The percentage for 2015 is 41.0.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used both a condom during and birth control pills; an IUD or implant; or a shot, patch, or birth control ring before last sexual intercourse (to prevent STD and pregnancy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8.6. The percentage for Male students is 4.2. The percentage for Female students is 12.3. The percentage for 11th grade students is 8.3. The percentage for 12th grade students is 8.2. The percentage for Alaska Native students is 5.3. The percentage for White students is 11.8.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solidFill>
                  <a:prstClr val="black"/>
                </a:solidFill>
              </a:rPr>
              <a:pPr>
                <a:defRPr/>
              </a:pPr>
              <a:t>122</a:t>
            </a:fld>
            <a:endParaRPr lang="en-US">
              <a:solidFill>
                <a:prstClr val="black"/>
              </a:solidFill>
            </a:endParaRPr>
          </a:p>
        </p:txBody>
      </p:sp>
    </p:spTree>
    <p:extLst>
      <p:ext uri="{BB962C8B-B14F-4D97-AF65-F5344CB8AC3E}">
        <p14:creationId xmlns:p14="http://schemas.microsoft.com/office/powerpoint/2010/main" val="105496036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2011 through 2015 for high school students who used both a condom during and birth control pills; an IUD or implant; or a shot, patch, or birth control ring before last sexual intercourse (to prevent STD and pregnancy among students who were currently sexually active). These are results from the Alaska (Recoded Race) Alternative  (Alternative Schools Recoded Race)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9.8.  The percentage for 2013 is 8.2.  The percentage for 2015 is 8.6.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solidFill>
                  <a:prstClr val="black"/>
                </a:solidFill>
              </a:rPr>
              <a:pPr>
                <a:defRPr/>
              </a:pPr>
              <a:t>123</a:t>
            </a:fld>
            <a:endParaRPr lang="en-US">
              <a:solidFill>
                <a:prstClr val="black"/>
              </a:solidFill>
            </a:endParaRPr>
          </a:p>
        </p:txBody>
      </p:sp>
    </p:spTree>
    <p:extLst>
      <p:ext uri="{BB962C8B-B14F-4D97-AF65-F5344CB8AC3E}">
        <p14:creationId xmlns:p14="http://schemas.microsoft.com/office/powerpoint/2010/main" val="105496036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did not use any method to prevent pregnancy  (during last sexual intercourse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17.1. The percentage for Male students is 10.2. The percentage for Female students is 22.7. The percentage for 11th grade students is 16.7. The percentage for 12th grade students is 18.0. The percentage for Alaska Native students is 23.8. The percentage for White students is 9.5.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did not use any method to prevent pregnancy  (during last sexual intercourse among students who were currently sexually active).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17.7.  The percentage for 2011 is 17.7.  The percentage for 2013 is 20.9.  The percentage for 2015 is 17.1.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were Obese ( ≥ 95th percentile for body mass index, based on sex- and age-specific reference data from the 2000 CDC growth charts).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22.7. The percentage for Male students is 24.9. The percentage for Female students is 20.2. The percentage for 9th grade students is 15.3. The percentage for 10th grade students is 20.6. The percentage for 11th grade students is 23.4. The percentage for 12th grade students is 24.1. The percentage for Alaska Native students is 20.5. The percentage for White students is 21.3.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9th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were Obese ( ≥ 95th percentile for body mass index, based on sex- and age-specific reference data from the 2000 CDC growth charts).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19.0.  The percentage for 2011 is 18.1.  The percentage for 2013 is 22.3.  The percentage for 2015 is 22.7.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were Overweight ( ≥ 85th percentile but &lt;95th percentile for body mass index, based on sex- and age-specific reference data from the 2000 CDC growth charts).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19.8. The percentage for Male students is 14.8. The percentage for Female students is 25.4. The percentage for 9th grade students is 20.1. The percentage for 10th grade students is 23.8. The percentage for 11th grade students is 18.8. The percentage for 12th grade students is 19.2. The percentage for Alaska Native students is 22.9. The percentage for White students is 17.1.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were Overweight ( ≥ 85th percentile but &lt;95th percentile for body mass index, based on sex- and age-specific reference data from the 2000 CDC growth charts).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18.3.  The percentage for 2011 is 15.8.  The percentage for 2013 is 15.7.  The percentage for 2015 is 19.8.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8.3. The percentage for Male students is 6.7. The percentage for Female students is 9.2. The percentage for 9th grade students is 10.1. The percentage for 10th grade students is 7.4. The percentage for 11th grade students is 6.0. The percentage for 12th grade students is 9.3. The percentage for Alaska Native students is 7.1. The percentage for White students is 8.3.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of high school students who described themselves as slightly or very overweight.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38.4. The percentage for Male students is 31.1. The percentage for Female students is 46.9. The percentage for 9th grade students is 32.5. The percentage for 10th grade students is 35.5. The percentage for 11th grade students is 40.3. The percentage for 12th grade students is 39.7. The percentage for Alaska Native students is 37.7. The percentage for White students is 36.6.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described themselves as slightly or very overweight.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38.2.  The percentage for 2011 is 35.9.  The percentage for 2013 is 39.2.  The percentage for 2015 is 38.4.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did not drink fruit juice (100% fruit juices one or more times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24.7. The percentage for Male students is 25.3. The percentage for Female students is 23.9. The percentage for 9th grade students is 21.1. The percentage for 10th grade students is 22.9. The percentage for 11th grade students is 29.0. The percentage for 12th grade students is 22.8. The percentage for Alaska Native students is 27.1. The percentage for White students is 22.6.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did not drink fruit juice (100% fruit juices one or more times during the 7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21.1.  The percentage for 2011 is 22.1.  The percentage for 2013 is 26.4.  The percentage for 2015 is 24.7.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did not eat fruit (one or more times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14.2. The percentage for Male students is 17.4. The percentage for Female students is 10.7. The percentage for 9th grade students is 9.8. The percentage for 10th grade students is 12.4. The percentage for 11th grade students is 13.2. The percentage for 12th grade students is 16.3. The percentage for Alaska Native students is 11.8. The percentage for White students is 17.5.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did not eat fruit (one or more times during the 7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13.3.  The percentage for 2011 is 16.1.  The percentage for 2013 is 13.8.  The percentage for 2015 is 14.2.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did not eat fruit or drink 100% fruit juices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7.5. The percentage for Male students is 8.5. The percentage for Female students is 6.5. The percentage for 9th grade students is 2.8. The percentage for 10th grade students is 6.6. The percentage for 11th grade students is 10.2. The percentage for 12th grade students is 6.5. The percentage for Alaska Native students is 6.4. The percentage for White students is 8.3.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9th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did not eat fruit or drink 100% fruit juices (during the 7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5.8.  The percentage for 2011 is 7.0.  The percentage for 2013 is 6.4.  The percentage for 2015 is 7.5.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ate fruit or drank 100% fruit juices one or more times per day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54.3. The percentage for Male students is 56.8. The percentage for Female students is 50.9. The percentage for 9th grade students is 55.4. The percentage for 10th grade students is 59.6. The percentage for 11th grade students is 50.9. The percentage for 12th grade students is 54.9. The percentage for Alaska Native students is 55.9. The percentage for White students is 49.7.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ate fruit or drank 100% fruit juices one or more times per day (during the 7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55.7.  The percentage for 2011 is 55.0.  The percentage for 2013 is 55.7.  The percentage for 2015 is 54.3.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did not go to school because they felt unsafe at school or on their way to or from school  (on at least 1 day during the 30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7.3.  The percentage for 2011 is 6.6.  The percentage for 2013 is 8.8.  The percentage for 2015 is 8.3.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ate fruit or drank 100% fruit juices two or more times per day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23.9. The percentage for Male students is 26.2. The percentage for Female students is 20.5. The percentage for 9th grade students is 29.1. The percentage for 10th grade students is 27.2. The percentage for 11th grade students is 23.7. The percentage for 12th grade students is 21.8. The percentage for Alaska Native students is 26.3. The percentage for White students is 18.8.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ate fruit or drank 100% fruit juices two or more times per day (during the 7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25.6.  The percentage for 2011 is 26.8.  The percentage for 2013 is 24.6.  The percentage for 2015 is 23.9.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ate fruit or drank 100% fruit juices three or more times per day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15.9. The percentage for Male students is 17.9. The percentage for Female students is 13.0. The percentage for 9th grade students is 18.6. The percentage for 10th grade students is 17.9. The percentage for 11th grade students is 14.9. The percentage for 12th grade students is 15.5. The percentage for Alaska Native students is 18.3. The percentage for White students is 11.3.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ate fruit or drank 100% fruit juices three or more times per day (during the 7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17.3.  The percentage for 2011 is 18.4.  The percentage for 2013 is 14.4.  The percentage for 2015 is 15.9.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did not eat salad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42.3. The percentage for Male students is 46.2. The percentage for Female students is 38.1. The percentage for 9th grade students is 40.2. The percentage for 10th grade students is 36.9. The percentage for 11th grade students is 48.8. The percentage for 12th grade students is 40.5. The percentage for Alaska Native students is 45.5. The percentage for White students is 42.4.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11th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did not eat salad (during the 7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35.4.  The percentage for 2011 is 37.8.  The percentage for 2013 is 38.5.  The percentage for 2015 is 42.3.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did not eat potatoes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33.2. The percentage for Male students is 29.7. The percentage for Female students is 37.5. The percentage for 9th grade students is 34.2. The percentage for 10th grade students is 33.1. The percentage for 11th grade students is 34.8. The percentage for 12th grade students is 32.0. The percentage for Alaska Native students is 33.3. The percentage for White students is 33.1.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did not eat potatoes (during the 7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36.9.  The percentage for 2011 is 31.7.  The percentage for 2013 is 33.3.  The percentage for 2015 is 33.2.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did not eat carrots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46.2. The percentage for Male students is 49.4. The percentage for Female students is 43.0. The percentage for 9th grade students is 39.3. The percentage for 10th grade students is 39.6. The percentage for 11th grade students is 45.4. The percentage for 12th grade students is 50.6. The percentage for Alaska Native students is 43.2. The percentage for White students is 46.5.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9th grade students. The prevalence for 12th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did not eat carrots (during the 7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44.3.  The percentage for 2011 is 47.3.  The percentage for 2013 is 42.4.  The percentage for 2015 is 46.2.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were in a physical fight  (one or more times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29.8. The percentage for Male students is 34.1. The percentage for Female students is 24.9. The percentage for 9th grade students is 33.8. The percentage for 10th grade students is 33.7. The percentage for 11th grade students is 32.2. The percentage for 12th grade students is 25.8. The percentage for Alaska Native students is 24.5. The percentage for White students is 30.8.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did not eat other vegetables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19.7. The percentage for Male students is 22.3. The percentage for Female students is 17.2. The percentage for 9th grade students is 20.6. The percentage for 10th grade students is 13.2. The percentage for 11th grade students is 23.8. The percentage for 12th grade students is 18.9. The percentage for Alaska Native students is 21.2. The percentage for White students is 17.4.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did not eat other vegetables (during the 7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20.6.  The percentage for 2011 is 20.2.  The percentage for 2013 is 18.6.  The percentage for 2015 is 19.7.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did not eat vegetables (green salad, potatoes [excluding French fries, fried potatoes, or potato chips], carrots, or other vegetables,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7.7. The percentage for Male students is 9.3. The percentage for Female students is 6.0. The percentage for 9th grade students is 5.2. The percentage for 10th grade students is 6.0. The percentage for 11th grade students is 10.3. The percentage for 12th grade students is 7.1. The percentage for Alaska Native students is 8.6. The percentage for White students is 6.2.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did not eat vegetables (green salad, potatoes [excluding French fries, fried potatoes, or potato chips], carrots, or other vegetables, during the 7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7.1.  The percentage for 2011 is 6.9.  The percentage for 2013 is 7.4.  The percentage for 2015 is 7.7.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ate vegetables one or more times per day (green salad, potatoes [excluding French fries, fried potatoes, or potato chips], carrots, or other vegetables,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58.6. The percentage for Male students is 58.6. The percentage for Female students is 58.3. The percentage for 9th grade students is 57.3. The percentage for 10th grade students is 63.9. The percentage for 11th grade students is 51.2. The percentage for 12th grade students is 61.7. The percentage for Alaska Native students is 56.1. The percentage for White students is 57.9.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11th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ate vegetables one or more times per day (green salad, potatoes [excluding French fries, fried potatoes, or potato chips], carrots, or other vegetables, during the 7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57.7.  The percentage for 2011 is 63.3.  The percentage for 2013 is 61.0.  The percentage for 2015 is 58.6.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ate vegetables two or more times per day (green salad, potatoes [excluding French fries, fried potatoes, or potato chips], carrots, or other vegetables,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24.4. The percentage for Male students is 23.8. The percentage for Female students is 24.7. The percentage for 9th grade students is 25.3. The percentage for 10th grade students is 27.3. The percentage for 11th grade students is 19.2. The percentage for 12th grade students is 25.6. The percentage for Alaska Native students is 23.7. The percentage for White students is 22.0.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ate vegetables two or more times per day (green salad, potatoes [excluding French fries, fried potatoes, or potato chips], carrots, or other vegetables, during the 7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27.0.  The percentage for 2011 is 29.3.  The percentage for 2013 is 29.2.  The percentage for 2015 is 24.4.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ate vegetables three or more times per day (green salad, potatoes [excluding French fries, fried potatoes, or potato chips], carrots, or other vegetables,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11.8. The percentage for Male students is 12.0. The percentage for Female students is 10.9. The percentage for 9th grade students is 15.7. The percentage for 10th grade students is 10.6. The percentage for 11th grade students is 8.2. The percentage for 12th grade students is 13.6. The percentage for Alaska Native students is 11.9. The percentage for White students is 9.4.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11th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ate vegetables three or more times per day (green salad, potatoes [excluding French fries, fried potatoes, or potato chips], carrots, or other vegetables, during the 7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14.5.  The percentage for 2011 is 17.1.  The percentage for 2013 is 14.8.  The percentage for 2015 is 11.8.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were in a physical fight  (one or more times during the 12 months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45.7.  The percentage for 2011 is 43.5.  The percentage for 2013 is 35.1.  The percentage for 2015 is 29.8.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did not drink a can, bottle, or glass of soda or pop  (not including diet soda or diet pop,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20.0. The percentage for Male students is 17.5. The percentage for Female students is 23.2. The percentage for 9th grade students is 24.6. The percentage for 10th grade students is 26.4. The percentage for 11th grade students is 20.0. The percentage for 12th grade students is 17.3. The percentage for Alaska Native students is 17.9. The percentage for White students is 19.5.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10th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did not drink a can, bottle, or glass of soda or pop  (not including diet soda or diet pop, during the 7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15.4.  The percentage for 2011 is 15.9.  The percentage for 2013 is 17.0.  The percentage for 2015 is 20.0.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drank a can, bottle, or glass of soda or pop one or more times per day (not including diet soda or diet pop,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22.1. The percentage for Male students is 23.4. The percentage for Female students is 20.0. The percentage for 9th grade students is 28.4. The percentage for 10th grade students is 17.8. The percentage for 11th grade students is 16.7. The percentage for 12th grade students is 25.4. The percentage for Alaska Native students is 25.1. The percentage for White students is 18.9.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11th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drank a can, bottle, or glass of soda or pop one or more times per day (not including diet soda or diet pop, during the 7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30.7.  The percentage for 2011 is 30.6.  The percentage for 2013 is 29.4.  The percentage for 2015 is 22.1.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drank a can, bottle, or glass of soda or pop two or more times per day (not including diet soda or diet pop,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15.6. The percentage for Male students is 18.1. The percentage for Female students is 12.9. The percentage for 9th grade students is 20.2. The percentage for 10th grade students is 14.2. The percentage for 11th grade students is 11.8. The percentage for 12th grade students is 17.2. The percentage for Alaska Native students is 18.2. The percentage for White students is 13.0.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drank a can, bottle, or glass of soda or pop two or more times per day (not including diet soda or diet pop, during the 7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22.9.  The percentage for 2011 is 21.4.  The percentage for 2013 is 22.1.  The percentage for 2015 is 15.6.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drank a can, bottle, or glass of soda or pop three or more times per day (not including diet soda or diet pop,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8.6. The percentage for Male students is 10.9. The percentage for Female students is 6.2. The percentage for 9th grade students is 12.6. The percentage for 10th grade students is 10.4. The percentage for 11th grade students is 7.5. The percentage for 12th grade students is 7.9. The percentage for Alaska Native students is 10.1. The percentage for White students is 7.6.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drank a can, bottle, or glass of soda or pop three or more times per day (not including diet soda or diet pop, during the 7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15.4.  The percentage for 2011 is 13.5.  The percentage for 2013 is 11.9.  The percentage for 2015 is 8.6.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were physically active at least 60 minutes per day on 5 or more days (doing any kind of physical activity that increased their heart rate and made them breathe hard some of the time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34.4. The percentage for Male students is 42.5. The percentage for Female students is 25.9. The percentage for 9th grade students is 33.5. The percentage for 10th grade students is 29.0. The percentage for 11th grade students is 32.3. The percentage for 12th grade students is 38.5. The percentage for Alaska Native students is 36.9. The percentage for White students is 34.3.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were physically active at least 60 minutes per day on 5 or more days (doing any kind of physical activity that increased their heart rate and made them breathe hard some of the time during the 7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29.1.  The percentage for 2011 is 35.6.  The percentage for 2013 is 34.5.  The percentage for 2015 is 34.4.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were injured in a physical fight  (one or more times during the 12 months before the survey; injuries had to be treated by a doctor or nurse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5.8. The percentage for Male students is 6.3. The percentage for Female students is 5.0. The percentage for 9th grade students is 6.7. The percentage for 10th grade students is 4.4. The percentage for 11th grade students is 5.6. The percentage for 12th grade students is 5.5. The percentage for Alaska Native students is 4.6. The percentage for White students is 4.6.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did not participate in at least 60 minutes of physical activity on at least 1 day (doing any kind of physical activity that increased their heart rate and made them breathe hard some of the time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18.0. The percentage for Male students is 16.2. The percentage for Female students is 19.7. The percentage for 9th grade students is 19.9. The percentage for 10th grade students is 20.4. The percentage for 11th grade students is 18.1. The percentage for 12th grade students is 16.3. The percentage for Alaska Native students is 19.3. The percentage for White students is 17.0.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did not participate in at least 60 minutes of physical activity on at least 1 day (doing any kind of physical activity that increased their heart rate and made them breathe hard some of the time during the 7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22.8.  The percentage for 2011 is 19.1.  The percentage for 2013 is 17.4.  The percentage for 2015 is 18.0.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were physically active at least 60 minutes per day on all 7 days (doing any kind of physical activity that increased their heart rate and made them breathe hard some of the time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15.9. The percentage for Male students is 21.6. The percentage for Female students is 9.6. The percentage for 9th grade students is 19.8. The percentage for 10th grade students is 8.9. The percentage for 11th grade students is 15.1. The percentage for 12th grade students is 18.2. The percentage for Alaska Native students is 16.4. The percentage for White students is 16.5.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10th grade students. The prevalence for 12th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were physically active at least 60 minutes per day on all 7 days (doing any kind of physical activity that increased their heart rate and made them breathe hard some of the time during the 7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15.2.  The percentage for 2011 is 20.8.  The percentage for 2013 is 17.2.  The percentage for 2015 is 15.9.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watched television 3 or more hours per day (on an average school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23.2. The percentage for Male students is 23.6. The percentage for Female students is 23.1. The percentage for 9th grade students is 24.8. The percentage for 10th grade students is 21.5. The percentage for 11th grade students is 23.5. The percentage for 12th grade students is 23.5. The percentage for Alaska Native students is 24.2. The percentage for White students is 19.4.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watched television 3 or more hours per day (on an average school day).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26.2.  The percentage for 2011 is 29.1.  The percentage for 2013 is 30.6.  The percentage for 2015 is 23.2.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played video or computer games or used a computer 3 or more hours per day (for something that was not school work on an average school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35.9. The percentage for Male students is 38.5. The percentage for Female students is 32.6. The percentage for 9th grade students is 38.7. The percentage for 10th grade students is 33.6. The percentage for 11th grade students is 34.5. The percentage for 12th grade students is 36.7. The percentage for Alaska Native students is 32.9. The percentage for White students is 35.6.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played video or computer games or used a computer 3 or more hours per day (for something that was not school work on an average school day).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24.7.  The percentage for 2011 is 30.2.  The percentage for 2013 is 38.2.  The percentage for 2015 is 35.9.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attended physical education classes on 1 or more days (in an average week when they were in school).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36.7. The percentage for Male students is 40.2. The percentage for Female students is 31.9. The percentage for 9th grade students is 43.9. The percentage for 10th grade students is 35.6. The percentage for 11th grade students is 34.0. The percentage for 12th grade students is 38.1. The percentage for Alaska Native students is 37.0. The percentage for White students is 34.2.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attended physical education classes on 1 or more days (in an average week when they were in school).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29.5.  The percentage for 2011 is 38.3.  The percentage for 2013 is 37.4.  The percentage for 2015 is 36.7.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were injured in a physical fight  (one or more times during the 12 months before the survey; injuries had to be treated by a doctor or nurse ).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6.2.  The percentage for 2011 is 5.7.  The percentage for 2013 is 4.7.  The percentage for 2015 is 5.8.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attended physical education classes on all 5 days (in an average week when they were in school).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18.0. The percentage for Male students is 19.7. The percentage for Female students is 16.0. The percentage for 9th grade students is 18.9. The percentage for 10th grade students is 15.3. The percentage for 11th grade students is 18.7. The percentage for 12th grade students is 18.8. The percentage for Alaska Native students is 16.8. The percentage for White students is 17.5.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attended physical education classes on all 5 days (in an average week when they were in school).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13.0.  The percentage for 2011 is 16.5.  The percentage for 2013 is 15.9.  The percentage for 2015 is 18.0.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played on at least one sports team (run by their school or community groups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28.9. The percentage for Male students is 32.4. The percentage for Female students is 24.2. The percentage for 9th grade students is 36.9. The percentage for 10th grade students is 34.1. The percentage for 11th grade students is 26.0. The percentage for 12th grade students is 27.8. The percentage for Alaska Native students is 29.6. The percentage for White students is 24.7.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played on at least one sports team (run by their school or community groups during the 12 months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26.5.  The percentage for 2011 is 29.7.  The percentage for 2013 is 27.9.  The percentage for 2015 is 28.9.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saw a dentist (for a check-up, exam, teeth cleaning, or other dental work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59.4. The percentage for Male students is 58.1. The percentage for Female students is 61.3. The percentage for 9th grade students is 56.1. The percentage for 10th grade students is 63.5. The percentage for 11th grade students is 66.5. The percentage for 12th grade students is 54.2. The percentage for Alaska Native students is 62.3. The percentage for White students is 59.0.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of high school students who had ever been told by a doctor or nurse that they had asthma.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24.7. The percentage for Male students is 22.4. The percentage for Female students is 26.7. The percentage for 9th grade students is 27.0. The percentage for 10th grade students is 28.9. The percentage for 11th grade students is 23.2. The percentage for 12th grade students is 24.0. The percentage for Alaska Native students is 24.3. The percentage for White students is 24.3.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had ever been told by a doctor or nurse that they had asthma.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26.1.  The percentage for 2011 is 24.8.  The percentage for 2013 is 27.4.  The percentage for 2015 is 24.7.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made mostly A's or B's in school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43.5. The percentage for Male students is 38.1. The percentage for Female students is 49.7. The percentage for 9th grade students is 39.1. The percentage for 10th grade students is 51.8. The percentage for 11th grade students is 41.5. The percentage for 12th grade students is 43.8. The percentage for Alaska Native students is 42.9. The percentage for White students is 45.0.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10th grade students is higher than for 9th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made mostly A's or B's in school (during the 12 months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39.4.  The percentage for 2011 is 40.4.  The percentage for 2013 is 46.2.  The percentage for 2015 is 43.5.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smoked some cigarettes per day on school property (on the days they smoked,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31.4. The percentage for Male students is 29.9. The percentage for Female students is 32.5. The percentage for 9th grade students is 30.1. The percentage for 10th grade students is 24.6. The percentage for 11th grade students is 29.5. The percentage for 12th grade students is 34.3. The percentage for Alaska Native students is 32.4. The percentage for White students is 31.4.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were in a physical fight on school property  (one or more times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6.6. The percentage for Male students is 8.4. The percentage for Female students is 4.6. The percentage for 9th grade students is 6.8. The percentage for 10th grade students is 6.3. The percentage for 11th grade students is 7.7. The percentage for 12th grade students is 5.9. The percentage for Alaska Native students is 4.3. The percentage for White students is 6.6.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used chewing tobacco, snuff, or dip on school property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12.0. The percentage for Male students is 12.0. The percentage for Female students is 11.2. The percentage for 9th grade students is 16.6. The percentage for 10th grade students is 14.5. The percentage for 11th grade students is 12.3. The percentage for 12th grade students is 9.8. The percentage for Alaska Native students is 15.7. The percentage for White students is 8.1.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used chewing tobacco, snuff, or dip on school property (on at least 1 day during the 30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11.1.  The percentage for 2011 is 8.9.  The percentage for 2013 is 10.0.  The percentage for 2015 is 12.0.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used Iqmik or blackbull (on at least 1 day during the past 30 days).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9.6. The percentage for Male students is 8.6. The percentage for Female students is 9.7. The percentage for 9th grade students is 15.6. The percentage for 10th grade students is 14.4. The percentage for 11th grade students is 9.5. The percentage for 12th grade students is 6.6. The percentage for Alaska Native students is 15.7. The percentage for White students is 4.2.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12th grade students. The prevalence for 10th grade students is higher than for 12th grade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2013 through 2015 for high school students who used Iqmik or blackbull (on at least 1 day during the past 30 days). These are results from the Alaska (Recoded Race) Alternative  (Alternative Schools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4.8.  The percentage for 2015 is 9.6.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used Iqmik or blackbull on school property (on at least 1 day during the past 30 days).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6.0. The percentage for Male students is 5.5. The percentage for Female students is 5.6. The percentage for 9th grade students is 11.5. The percentage for 10th grade students is 9.4. The percentage for 11th grade students is 5.4. The percentage for 12th grade students is 3.8. The percentage for Alaska Native students is 8.9. The percentage for White students is 2.7.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12th grade students. The prevalence for 10th grade students is higher than for 12th grade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2013 through 2015 for high school students who used Iqmik or blackbull on school property (on at least 1 day during the past 30 days). These are results from the Alaska (Recoded Race) Alternative  (Alternative Schools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2.7.  The percentage for 2015 is 6.0.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were in the same room with someone who was smoking cigarettes (on at least 1 day during the past 7 days).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58.9. The percentage for Male students is 55.8. The percentage for Female students is 61.8. The percentage for 9th grade students is 51.6. The percentage for 10th grade students is 56.1. The percentage for 11th grade students is 57.4. The percentage for 12th grade students is 61.5. The percentage for Alaska Native students is 50.8. The percentage for White students is 68.0.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were in the same room with someone who was smoking cigarettes (on at least 1 day during the past 7 days).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70.5.  The percentage for 2011 is 65.0.  The percentage for 2013 is 58.7.  The percentage for 2015 is 58.9.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of high school students who think people greatly risk harming themselves (physically or in other ways) if they smoke one or more packs of cigarettes per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50.4. The percentage for Male students is 51.0. The percentage for Female students is 50.3. The percentage for 9th grade students is 43.0. The percentage for 10th grade students is 52.6. The percentage for 11th grade students is 52.0. The percentage for 12th grade students is 49.4. The percentage for Alaska Native students is 45.6. The percentage for White students is 57.2.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think people greatly risk harming themselves (physically or in other ways) if they smoke one or more packs of cigarettes per day.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57.7.  The percentage for 2011 is 53.9.  The percentage for 2013 is 51.6.  The percentage for 2015 is 50.4.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rarely or never wore a bicycle helmet (among students who had ridden a bicycle during the 12 months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90.7.  The percentage for 2011 is 89.0.  The percentage for 2013 is 86.6.  The percentage for 2015 is 87.5.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were ever physically forced to have sexual intercourse (when they did not want to).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18.9. The percentage for Male students is 7.7. The percentage for Female students is 30.6. The percentage for 9th grade students is 16.5. The percentage for 10th grade students is 19.2. The percentage for 11th grade students is 16.9. The percentage for 12th grade students is 20.3. The percentage for Alaska Native students is 19.7. The percentage for White students is 17.4.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of high school students who think people greatly risk harming themselves (physically or in other ways) if they have five or more drinks of an alcoholic beverage once or twice a week.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26.2. The percentage for Male students is 22.2. The percentage for Female students is 30.8. The percentage for 9th grade students is 35.5. The percentage for 10th grade students is 19.7. The percentage for 11th grade students is 27.9. The percentage for 12th grade students is 25.3. The percentage for Alaska Native students is 30.2. The percentage for White students is 22.8.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9th grade students is higher than for 10th grade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2013 through 2015 for high school students who think people greatly risk harming themselves (physically or in other ways) if they have five or more drinks of an alcoholic beverage once or twice a week. These are results from the Alaska (Recoded Race) Alternative  (Alternative Schools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28.9.  The percentage for 2015 is 26.2.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usually used marijuana by smoking it in a joint, bong, pipe, or blunt (during the 30 days before the survey, among students who used marijuana).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91.6. The percentage for Male students is 90.1. The percentage for Female students is 93.4. The percentage for 11th grade students is 93.8. The percentage for 12th grade students is 91.6. The percentage for Alaska Native students is 93.8. The percentage for White students is 91.5.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of high school students who think people greatly risk harming themselves (physically or in other ways) if they smoke marijuana once or twice a week.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6.2. The percentage for Male students is 6.3. The percentage for Female students is 5.8. The percentage for 9th grade students is 10.1. The percentage for 10th grade students is 2.5. The percentage for 11th grade students is 7.2. The percentage for 12th grade students is 5.6. The percentage for Alaska Native students is 4.9. The percentage for White students is 5.7.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10th grade students. The prevalence for 11th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2013 through 2015 for high school students who think people greatly risk harming themselves (physically or in other ways) if they smoke marijuana once or twice a week. These are results from the Alaska (Recoded Race) Alternative  (Alternative Schools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5.4.  The percentage for 2015 is 6.2.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currently took a prescription drug without a doctor's prescription (such as OxyContin, Percocet, Vicodin, codeine, Adderall, Ritalin, or Xanax, one or more times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19.8. The percentage for Male students is 18.0. The percentage for Female students is 20.8. The percentage for 9th grade students is 16.8. The percentage for 10th grade students is 16.9. The percentage for 11th grade students is 19.8. The percentage for 12th grade students is 21.1. The percentage for Alaska Native students is 16.2. The percentage for White students is 20.9.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2011 through 2015 for high school students who currently took a prescription drug without a doctor's prescription (such as OxyContin, Percocet, Vicodin, codeine, Adderall, Ritalin, or Xanax, one or more times  during the 30 days before the survey). These are results from the Alaska (Recoded Race) Alternative  (Alternative Schools Recoded Race)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21.6.  The percentage for 2013 is 21.6.  The percentage for 2015 is 19.8.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of high school students who think people greatly risk harming themselves (physically or in other ways) if they use prescription drugs without a doctor's prescription.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44.2. The percentage for Male students is 43.9. The percentage for Female students is 44.9. The percentage for 9th grade students is 39.5. The percentage for 10th grade students is 47.5. The percentage for 11th grade students is 47.7. The percentage for 12th grade students is 42.4. The percentage for Alaska Native students is 45.0. The percentage for White students is 44.3.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did not drink a can, bottle, or glass of a sports drink (such as Gatorade or PowerAde, not including low-calorie sports drinks such as Propel or G2,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49.3. The percentage for Male students is 44.9. The percentage for Female students is 54.9. The percentage for 9th grade students is 51.2. The percentage for 10th grade students is 52.5. The percentage for 11th grade students is 54.1. The percentage for 12th grade students is 44.3. The percentage for Alaska Native students is 44.9. The percentage for White students is 54.7.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11th grade students is higher than for 12th grade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drank a can, bottle, or glass of a sugar-sweetened drink (such as sweetened energy drinks, Snapple, fruit punch, Kool-Aid, Tang, or Capri-Sun, not including soda or pop, sports drinks, diet drinks, or 100% fruit juice, one or more times per day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15.5. The percentage for Male students is 14.7. The percentage for Female students is 15.6. The percentage for 9th grade students is 10.3. The percentage for 10th grade students is 15.2. The percentage for 11th grade students is 15.5. The percentage for 12th grade students is 16.9. The percentage for Alaska Native students is 19.4. The percentage for White students is 11.0.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were ever physically forced to have sexual intercourse (when they did not want to).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20.3.  The percentage for 2011 is 17.7.  The percentage for 2013 is 15.8.  The percentage for 2015 is 18.9.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did not drink a bottle or glass of plain water (including tap, bottled, and unflavored sparkling water,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6.9. The percentage for Male students is 6.5. The percentage for Female students is 7.5. The percentage for 9th grade students is 6.2. The percentage for 10th grade students is 7.3. The percentage for 11th grade students is 6.4. The percentage for 12th grade students is 7.4. The percentage for Alaska Native students is 7.5. The percentage for White students is 6.0.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have to avoid some foods because eating the food could cause an allergic reaction (such as skin rashes, swelling, itching, vomiting, coughing, or trouble breathing).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15.2. The percentage for Male students is 12.5. The percentage for Female students is 18.3. The percentage for 9th grade students is 13.9. The percentage for 10th grade students is 13.3. The percentage for 11th grade students is 13.8. The percentage for 12th grade students is 16.7. The percentage for Alaska Native students is 13.0. The percentage for White students is 16.2.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did exercises to strengthen or tone their muscles (such as push-ups, sit-ups, or weight lifting, on three or more days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36.4. The percentage for Male students is 44.9. The percentage for Female students is 26.9. The percentage for 9th grade students is 33.8. The percentage for 10th grade students is 36.4. The percentage for 11th grade students is 34.2. The percentage for 12th grade students is 39.5. The percentage for Alaska Native students is 35.0. The percentage for White students is 36.7.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of high school students who were taught about preventing sexually transmitted diseases (STDs).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89.9. The percentage for Male students is 89.1. The percentage for Female students is 91.2. The percentage for 9th grade students is 78.3. The percentage for 10th grade students is 88.7. The percentage for 11th grade students is 90.4. The percentage for 12th grade students is 92.5. The percentage for Alaska Native students is 91.3. The percentage for White students is 92.3.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have serious difficulty concentrating, remembering, or making decisions (because of a physical, mental, or emotional problem).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37.5. The percentage for Male students is 29.0. The percentage for Female students is 46.8. The percentage for 9th grade students is 40.5. The percentage for 10th grade students is 44.5. The percentage for 11th grade students is 40.2. The percentage for 12th grade students is 32.5. The percentage for Alaska Native students is 33.7. The percentage for White students is 39.9.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10th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usually slept with friends, family, or other people because their parents or they lost their home or cannot afford housing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5.4. The percentage for Male students is 4.6. The percentage for Female students is 6.5. The percentage for 9th grade students is 2.9. The percentage for 10th grade students is 4.0. The percentage for 11th grade students is 4.9. The percentage for 12th grade students is 7.0. The percentage for Alaska Native students is 4.8. The percentage for White students is 6.0.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missed classes or school without permission (on one or more days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45.2. The percentage for Male students is 45.2. The percentage for Female students is 44.7. The percentage for 9th grade students is 38.9. The percentage for 10th grade students is 34.4. The percentage for 11th grade students is 38.8. The percentage for 12th grade students is 53.5. The percentage for Alaska Native students is 40.3. The percentage for White students is 46.1.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2011 through 2015 for high school students who missed classes or school without permission (on one or more days during the 30 days before the survey). These are results from the Alaska (Recoded Race) Alternative  (Alternative Schools Recoded Race)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50.6.  The percentage for 2013 is 44.4.  The percentage for 2015 is 45.2.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of high school students who do not have one of their parents talk with them about what they are doing in school about every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76.3. The percentage for Male students is 74.5. The percentage for Female students is 78.3. The percentage for 9th grade students is 77.3. The percentage for 10th grade students is 75.3. The percentage for 11th grade students is 75.7. The percentage for 12th grade students is 77.0. The percentage for Alaska Native students is 79.0. The percentage for White students is 74.9.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do not have one of their parents talk with them about what they are doing in school about every day.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72.5.  The percentage for 2011 is 74.5.  The percentage for 2013 is 72.3.  The percentage for 2015 is 76.3.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experienced physical dating violence (one or more times during the 12 months before the survey, including being hit, slammed into something, or injured with an object or weapon on purpose by someone they were dating or going out with among students who dated or went out with someone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17.0. The percentage for Male students is 11.8. The percentage for Female students is 21.6. The percentage for 10th grade students is 13.2. The percentage for 11th grade students is 15.6. The percentage for 12th grade students is 20.2. The percentage for Alaska Native students is 18.4. The percentage for White students is 14.6.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of high school students who strongly agree or agree that their teachers really care about them and give them a lot of encouragement.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73.3. The percentage for Male students is 73.6. The percentage for Female students is 73.2. The percentage for 9th grade students is 68.3. The percentage for 10th grade students is 70.8. The percentage for 11th grade students is 74.1. The percentage for 12th grade students is 73.7. The percentage for Alaska Native students is 75.4. The percentage for White students is 73.1.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strongly agree or agree that their teachers really care about them and give them a lot of encouragement.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72.4.  The percentage for 2011 is 72.3.  The percentage for 2013 is 74.2.  The percentage for 2015 is 73.3.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of high school students who would feel comfortable seeking help from one or more adults besides their parents if they had an important question affecting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83.8. The percentage for Male students is 84.1. The percentage for Female students is 83.7. The percentage for 9th grade students is 76.5. The percentage for 10th grade students is 79.0. The percentage for 11th grade students is 82.0. The percentage for 12th grade students is 88.0. The percentage for Alaska Native students is 88.1. The percentage for White students is 80.9.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9th grade students. The prevalence for 12th grade students is higher than for 10th grade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would feel comfortable seeking help from one or more adults besides their parents if they had an important question affecting their life.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84.2.  The percentage for 2011 is 85.6.  The percentage for 2013 is 84.4.  The percentage for 2015 is 83.8.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do not spend any hours helping or volunteering at school or in the community (such as helping elders or neighbors; watching young children; teaching or tutoring; peer helping; mentoring; or helping out at local programs, health clinics, faith organizations, tribal organizations, or environmental organizations, during an average week).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56.7. The percentage for Male students is 60.6. The percentage for Female students is 52.9. The percentage for 9th grade students is 52.8. The percentage for 10th grade students is 46.8. The percentage for 11th grade students is 61.1. The percentage for 12th grade students is 57.1. The percentage for Alaska Native students is 50.5. The percentage for White students is 60.5.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11th grade students is higher than for 10th grade students. The prevalence for 12th grade students is higher than for 10th grade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do not spend any hours helping or volunteering at school or in the community (such as helping elders or neighbors; watching young children; teaching or tutoring; peer helping; mentoring; or helping out at local programs, health clinics, faith organizations, tribal organizations, or environmental organizations, during an average week).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58.1.  The percentage for 2011 is 59.0.  The percentage for 2013 is 52.9.  The percentage for 2015 is 56.7.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do not take part in organized after school, evening, or weekend activities on any days (such as school clubs; community center groups; music, art, or dance lessons; drama; church; or cultural or other supervised activities, during an average week).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64.1. The percentage for Male students is 65.9. The percentage for Female students is 63.3. The percentage for 9th grade students is 53.4. The percentage for 10th grade students is 63.3. The percentage for 11th grade students is 65.2. The percentage for 12th grade students is 65.5. The percentage for Alaska Native students is 63.3. The percentage for White students is 65.7.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9th grade students. The prevalence for 12th grade students is higher than for 9th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do not take part in organized after school, evening, or weekend activities on any days (such as school clubs; community center groups; music, art, or dance lessons; drama; church; or cultural or other supervised activities, during an average week).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68.6.  The percentage for 2011 is 64.9.  The percentage for 2013 is 65.8.  The percentage for 2015 is 64.1.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of high school students who disagree or strongly disagree that they feel alone in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48.0. The percentage for Male students is 49.3. The percentage for Female students is 47.3. The percentage for 9th grade students is 49.9. The percentage for 10th grade students is 41.0. The percentage for 11th grade students is 49.1. The percentage for 12th grade students is 48.8. The percentage for Alaska Native students is 54.3. The percentage for White students is 46.4.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disagree or strongly disagree that they feel alone in their life.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53.6.  The percentage for 2011 is 49.4.  The percentage for 2013 is 51.9.  The percentage for 2015 is 48.0.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2013 through 2015 for high school students who experienced physical dating violence (one or more times during the 12 months before the survey, including being hit, slammed into something, or injured with an object or weapon on purpose by someone they were dating or going out with among students who dated or went out with someone during the 12 months before the survey). These are results from the Alaska (Recoded Race) Alternative  (Alternative Schools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14.7.  The percentage for 2015 is 17.0.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of high school students who strongly agree or agree that in their community they feel like they matter to people.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41.8. The percentage for Male students is 46.3. The percentage for Female students is 36.8. The percentage for 9th grade students is 41.8. The percentage for 10th grade students is 45.4. The percentage for 11th grade students is 40.1. The percentage for 12th grade students is 42.6. The percentage for Alaska Native students is 44.1. The percentage for White students is 42.4.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strongly agree or agree that in their community they feel like they matter to people.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47.8.  The percentage for 2011 is 46.0.  The percentage for 2013 is 47.4.  The percentage for 2015 is 41.8.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of high school students who strongly agree or agree that their school has clear rules and consequences for behavior.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76.9. The percentage for Male students is 79.2. The percentage for Female students is 74.8. The percentage for 9th grade students is 74.4. The percentage for 10th grade students is 77.1. The percentage for 11th grade students is 76.5. The percentage for 12th grade students is 77.7. The percentage for Alaska Native students is 79.6. The percentage for White students is 78.3.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strongly agree or agree that their school has clear rules and consequences for behavior.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74.6.  The percentage for 2011 is 74.3.  The percentage for 2013 is 77.1.  The percentage for 2015 is 76.9.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of high school students who think their parents feel it would be wrong or very wrong for them to smoke marijuana.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49.5. The percentage for Male students is 50.9. The percentage for Female students is 48.4. The percentage for 9th grade students is 57.4. The percentage for 10th grade students is 62.0. The percentage for 11th grade students is 52.0. The percentage for 12th grade students is 43.0. The percentage for Alaska Native students is 50.0. The percentage for White students is 45.8.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12th grade students. The prevalence for 10th grade students is higher than for 12th grade students. The prevalence for 11th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2013 through 2015 for high school students who think their parents feel it would be wrong or very wrong for them to smoke marijuana. These are results from the Alaska (Recoded Race) Alternative  (Alternative Schools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53.1.  The percentage for 2015 is 49.5.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of high school students who think their parents feel it would be wrong or very wrong for them to have one or two drinks of an alcoholic beverage nearly every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71.6. The percentage for Male students is 69.5. The percentage for Female students is 74.3. The percentage for 9th grade students is 75.0. The percentage for 10th grade students is 74.2. The percentage for 11th grade students is 75.9. The percentage for 12th grade students is 67.7. The percentage for Alaska Native students is 79.6. The percentage for White students is 65.8.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12th grade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2013 through 2015 for high school students who think their parents feel it would be wrong or very wrong for them to have one or two drinks of an alcoholic beverage nearly every day. These are results from the Alaska (Recoded Race) Alternative  (Alternative Schools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65.5.  The percentage for 2015 is 71.6.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of high school students who think their parents feel it would be wrong or very wrong for them to smoke cigarettes.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71.4. The percentage for Male students is 69.9. The percentage for Female students is 74.3. The percentage for 9th grade students is 74.4. The percentage for 10th grade students is 77.8. The percentage for 11th grade students is 74.4. The percentage for 12th grade students is 67.3. The percentage for Alaska Native students is 69.5. The percentage for White students is 73.3.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2013 through 2015 for high school students who think their parents feel it would be wrong or very wrong for them to smoke cigarettes. These are results from the Alaska (Recoded Race) Alternative  (Alternative Schools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66.4.  The percentage for 2015 is 71.4.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experienced sexual dating violence (one or more times during the 12 months before the survey, including kissing, touching, or being physically forced to have sexual intercourse when they did not want to by someone they were dating or going out with among students who dated or went out with someone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13.5. The percentage for Male students is 7.8. The percentage for Female students is 18.0. The percentage for 10th grade students is 10.4. The percentage for 11th grade students is 15.2. The percentage for 12th grade students is 12.0. The percentage for Alaska Native students is 12.7. The percentage for White students is 11.4.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of high school students who think their parents feel it would be wrong or very wrong for them to use prescription drugs without a doctor's prescription.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86.8. The percentage for Male students is 86.1. The percentage for Female students is 88.6. The percentage for 9th grade students is 91.7. The percentage for 10th grade students is 87.1. The percentage for 11th grade students is 89.7. The percentage for 12th grade students is 84.0. The percentage for Alaska Native students is 87.0. The percentage for White students is 86.4.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12th grade students. The prevalence for 11th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of high school students who think there is some chance, pretty good chance, or very good chance they would be seen as cool if they smoked cigarettes.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14.3. The percentage for Male students is 14.2. The percentage for Female students is 13.0. The percentage for 9th grade students is 15.8. The percentage for 10th grade students is 11.2. The percentage for 11th grade students is 11.7. The percentage for 12th grade students is 16.4. The percentage for Alaska Native students is 11.5. The percentage for White students is 14.9.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2011 through 2015 for high school students who think there is some chance, pretty good chance, or very good chance they would be seen as cool if they smoked cigarettes. These are results from the Alaska (Recoded Race) Alternative  (Alternative Schools Recoded Race)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18.8.  The percentage for 2013 is 15.7.  The percentage for 2015 is 14.3.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of high school students who think there is some chance, pretty good chance, or very good chance they would be seen as cool if they began drinking alcoholic beverages regularly.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20.1. The percentage for Male students is 19.1. The percentage for Female students is 20.6. The percentage for 9th grade students is 27.2. The percentage for 10th grade students is 20.8. The percentage for 11th grade students is 15.7. The percentage for 12th grade students is 21.3. The percentage for Alaska Native students is 17.4. The percentage for White students is 21.6.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2011 through 2015 for high school students who think there is some chance, pretty good chance, or very good chance they would be seen as cool if they began drinking alcoholic beverages regularly. These are results from the Alaska (Recoded Race) Alternative  (Alternative Schools Recoded Race)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26.2.  The percentage for 2013 is 22.5.  The percentage for 2015 is 20.1.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of high school students who think there is some chance, pretty good chance, or very good chance they would be seen as cool if they smoked marijuana.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34.9. The percentage for Male students is 34.9. The percentage for Female students is 34.6. The percentage for 9th grade students is 37.6. The percentage for 10th grade students is 35.5. The percentage for 11th grade students is 29.4. The percentage for 12th grade students is 38.1. The percentage for Alaska Native students is 33.0. The percentage for White students is 37.9.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2011 through 2015 for high school students who think there is some chance, pretty good chance, or very good chance they would be seen as cool if they smoked marijuana. These are results from the Alaska (Recoded Race) Alternative  (Alternative Schools Recoded Race)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33.9.  The percentage for 2013 is 36.9.  The percentage for 2015 is 34.9.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drank a can, bottle, or glass of a sports drink one or more times per day (not including low calorie sports drinks such as Propel or G2,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9.8. The percentage for Male students is 12.5. The percentage for Female students is 5.6. The percentage for 9th grade students is 12.2. The percentage for 10th grade students is 7.0. The percentage for 11th grade students is 7.2. The percentage for 12th grade students is 11.7. The percentage for Alaska Native students is 10.0. The percentage for White students is 7.8.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drank a can, bottle, or glass of a sports drink two or more times per day (not including low calorie sports drinks such as Propel or G2,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6.0. The percentage for Male students is 8.0. The percentage for Female students is 2.5. The percentage for 9th grade students is 5.6. The percentage for 10th grade students is 4.9. The percentage for 11th grade students is 4.5. The percentage for 12th grade students is 7.8. The percentage for Alaska Native students is 5.9. The percentage for White students is 3.5.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drank a can, bottle, or glass of a sports drink three or more times per day (not including low calorie sports drinks such as Propel or G2,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3.2. The percentage for Male students is 3.7. The percentage for Female students is 1.2. The percentage for 9th grade students is 2.8. The percentage for 10th grade students is 3.3. The percentage for 11th grade students is 2.4. The percentage for 12th grade students is 3.9. The percentage for Alaska Native students is 3.0. The percentage for White students is 1.1.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2013 through 2015 for high school students who experienced sexual dating violence (one or more times during the 12 months before the survey, including kissing, touching, or being physically forced to have sexual intercourse when they did not want to by someone they were dating or going out with among students who dated or went out with someone during the 12 months before the survey). These are results from the Alaska (Recoded Race) Alternative  (Alternative Schools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10.6.  The percentage for 2015 is 13.5.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drank one or more glasses per day of water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63.3. The percentage for Male students is 64.4. The percentage for Female students is 61.7. The percentage for 9th grade students is 53.3. The percentage for 10th grade students is 66.5. The percentage for 11th grade students is 62.4. The percentage for 12th grade students is 64.8. The percentage for Alaska Native students is 61.8. The percentage for White students is 65.8.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9th grade students. The prevalence for 12th grade students is higher than for 9th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drank two or more glasses per day of water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56.6. The percentage for Male students is 57.0. The percentage for Female students is 55.9. The percentage for 9th grade students is 47.5. The percentage for 10th grade students is 60.3. The percentage for 11th grade students is 58.5. The percentage for 12th grade students is 55.6. The percentage for Alaska Native students is 54.6. The percentage for White students is 59.0.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9th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drank three or more glasses per day of water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45.0. The percentage for Male students is 45.2. The percentage for Female students is 44.9. The percentage for 9th grade students is 36.5. The percentage for 10th grade students is 44.9. The percentage for 11th grade students is 47.3. The percentage for 12th grade students is 45.4. The percentage for Alaska Native students is 46.0. The percentage for White students is 46.0.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were bullied on school property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20.4. The percentage for Male students is 15.6. The percentage for Female students is 25.8. The percentage for 9th grade students is 31.3. The percentage for 10th grade students is 21.6. The percentage for 11th grade students is 19.3. The percentage for 12th grade students is 18.8. The percentage for Alaska Native students is 19.7. The percentage for White students is 21.4.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9th grade students is higher than for 11th grade students. The prevalence for 9th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were bullied on school property (during the 12 months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14.8.  The percentage for 2011 is 16.8.  The percentage for 2013 is 16.1.  The percentage for 2015 is 20.4.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were electronically bullied (including being bullied through e-mail, chat rooms, instant messaging, websites, or texting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19.8. The percentage for Male students is 12.3. The percentage for Female students is 27.8. The percentage for 9th grade students is 24.6. The percentage for 10th grade students is 25.1. The percentage for 11th grade students is 16.4. The percentage for 12th grade students is 19.9. The percentage for Alaska Native students is 18.2. The percentage for White students is 20.3.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10th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2011 through 2015 for high school students who were electronically bullied (including being bullied through e-mail, chat rooms, instant messaging, websites, or texting during the 12 months before the survey). These are results from the Alaska (Recoded Race) Alternative  (Alternative Schools Recoded Race)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20.3.  The percentage for 2013 is 20.2.  The percentage for 2015 is 19.8.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rarely or never wore a seat belt (when riding in a car driven by someone else).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10.9. The percentage for Male students is 12.4. The percentage for Female students is 9.3. The percentage for 9th grade students is 7.3. The percentage for 10th grade students is 11.4. The percentage for 11th grade students is 10.2. The percentage for 12th grade students is 12.3. The percentage for Alaska Native students is 12.4. The percentage for White students is 8.7.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felt sad or hopeless (almost every day for 2 or more weeks in a row so that they stopped doing some usual activities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44.6. The percentage for Male students is 31.0. The percentage for Female students is 59.6. The percentage for 9th grade students is 45.2. The percentage for 10th grade students is 56.0. The percentage for 11th grade students is 42.6. The percentage for 12th grade students is 43.5. The percentage for Alaska Native students is 47.1. The percentage for White students is 42.3.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10th grade students is higher than for 11th grade students. The prevalence for 10th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felt sad or hopeless (almost every day for 2 or more weeks in a row so that they stopped doing some usual activities during the 12 months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37.5.  The percentage for 2011 is 37.9.  The percentage for 2013 is 39.8.  The percentage for 2015 is 44.6.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seriously considered attempting suicide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28.0. The percentage for Male students is 19.8. The percentage for Female students is 37.1. The percentage for 9th grade students is 30.7. The percentage for 10th grade students is 33.6. The percentage for 11th grade students is 26.6. The percentage for 12th grade students is 26.6. The percentage for Alaska Native students is 24.7. The percentage for White students is 30.7.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seriously considered attempting suicide (during the 12 months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18.1.  The percentage for 2011 is 21.2.  The percentage for 2013 is 24.8.  The percentage for 2015 is 28.0.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made a plan about how they would attempt suicide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22.4. The percentage for Male students is 16.1. The percentage for Female students is 29.6. The percentage for 9th grade students is 20.8. The percentage for 10th grade students is 22.2. The percentage for 11th grade students is 23.1. The percentage for 12th grade students is 22.4. The percentage for Alaska Native students is 24.3. The percentage for White students is 22.4.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made a plan about how they would attempt suicide (during the 12 months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14.1.  The percentage for 2011 is 17.0.  The percentage for 2013 is 18.7.  The percentage for 2015 is 22.4.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attempted suicide (one or more times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19.7. The percentage for Male students is 11.8. The percentage for Female students is 28.4. The percentage for 9th grade students is 24.0. The percentage for 10th grade students is 24.2. The percentage for 11th grade students is 20.0. The percentage for 12th grade students is 16.8. The percentage for Alaska Native students is 22.6. The percentage for White students is 16.9.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attempted suicide (one or more times during the 12 months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11.3.  The percentage for 2011 is 13.2.  The percentage for 2013 is 14.8.  The percentage for 2015 is 19.7.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attempted suicide that resulted in an injury, poisoning, or overdose that had to be treated by a doctor or nurse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7.1. The percentage for Male students is 3.3. The percentage for Female students is 11.0. The percentage for 10th grade students is 11.1. The percentage for 11th grade students is 6.5. The percentage for 12th grade students is 5.8. The percentage for Alaska Native students is 7.2. The percentage for White students is 6.2.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attempted suicide that resulted in an injury, poisoning, or overdose that had to be treated by a doctor or nurse (during the 12 months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4.4.  The percentage for 2011 is 5.2.  The percentage for 2013 is 5.5.  The percentage for 2015 is 7.1.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rarely or never wore a seat belt (when riding in a car driven by someone else).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13.6.  The percentage for 2011 is 11.5.  The percentage for 2013 is 12.9.  The percentage for 2015 is 10.9.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ever tried cigarette smoking (even one or two puffs).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77.1. The percentage for Male students is 73.0. The percentage for Female students is 81.7. The percentage for 9th grade students is 63.3. The percentage for 10th grade students is 75.7. The percentage for 11th grade students is 78.4. The percentage for 12th grade students is 79.3. The percentage for Alaska Native students is 81.0. The percentage for White students is 76.1.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ever tried cigarette smoking (even one or two puffs).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86.7.  The percentage for 2011 is 82.7.  The percentage for 2013 is 82.1.  The percentage for 2015 is 77.1.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smoked a whole cigarette before age 13 years (for the first time).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25.8. The percentage for Male students is 21.3. The percentage for Female students is 30.4. The percentage for 9th grade students is 30.2. The percentage for 10th grade students is 30.6. The percentage for 11th grade students is 26.9. The percentage for 12th grade students is 22.5. The percentage for Alaska Native students is 30.0. The percentage for White students is 21.0.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smoked a whole cigarette before age 13 years (for the first time).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32.1.  The percentage for 2011 is 32.8.  The percentage for 2013 is 26.8.  The percentage for 2015 is 25.8.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currently smoked cigarettes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45.3. The percentage for Male students is 43.1. The percentage for Female students is 47.5. The percentage for 9th grade students is 35.4. The percentage for 10th grade students is 38.7. The percentage for 11th grade students is 43.4. The percentage for 12th grade students is 49.8. The percentage for Alaska Native students is 51.0. The percentage for White students is 42.3.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9th grade students. The prevalence for 12th grade students is higher than for 10th grade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currently smoked cigarettes (on at least 1 day during the 30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58.0.  The percentage for 2011 is 47.7.  The percentage for 2013 is 49.5.  The percentage for 2015 is 45.3.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currently frequently smoked cigarettes (on 20 or more days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21.7. The percentage for Male students is 20.0. The percentage for Female students is 23.8. The percentage for 9th grade students is 10.1. The percentage for 10th grade students is 13.8. The percentage for 11th grade students is 22.0. The percentage for 12th grade students is 25.9. The percentage for Alaska Native students is 23.9. The percentage for White students is 21.3.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currently frequently smoked cigarettes (on 20 or more days during the 30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34.3.  The percentage for 2011 is 29.3.  The percentage for 2013 is 27.1.  The percentage for 2015 is 21.7.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currently smoked cigarettes daily (on all 30 days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15.7. The percentage for Male students is 13.6. The percentage for Female students is 18.2. The percentage for 9th grade students is 5.7. The percentage for 10th grade students is 9.3. The percentage for 11th grade students is 14.2. The percentage for 12th grade students is 20.2. The percentage for Alaska Native students is 17.5. The percentage for White students is 15.1.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9th grade students. The prevalence for 12th grade students is higher than for 9th grade students. The prevalence for 12th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currently smoked cigarettes daily (on all 30 days during the 30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25.0.  The percentage for 2011 is 22.8.  The percentage for 2013 is 19.5.  The percentage for 2015 is 15.7.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rode with a driver who had been drinking alcohol (in a car or other vehicle one or more times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21.5. The percentage for Male students is 16.8. The percentage for Female students is 26.1. The percentage for 9th grade students is 17.5. The percentage for 10th grade students is 16.8. The percentage for 11th grade students is 21.4. The percentage for 12th grade students is 24.1. The percentage for Alaska Native students is 16.1. The percentage for White students is 24.0.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smoked more than 10 cigarettes per day (during the 30 days before the survey among students who currently smoked cigarettes on the days they smoked).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7.1. The percentage for Male students is 7.2. The percentage for Female students is 7.0. The percentage for 11th grade students is 7.9. The percentage for 12th grade students is 8.5. The percentage for Alaska Native students is 4.7. The percentage for White students is 8.9.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smoked more than 10 cigarettes per day (during the 30 days before the survey among students who currently smoked cigarettes on the days they smoked).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7.4.  The percentage for 2011 is 10.5.  The percentage for 2013 is 9.7.  The percentage for 2015 is 7.1.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usually obtained their own cigarettes by buying them in a store or gas station (during the 30 days before the survey among students who currently smoked cigarettes and who were aged &lt;18 years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3.8. The percentage for Male students is 5.7. The percentage for Female students is 2.2. The percentage for 11th grade students is 3.9. The percentage for White students is 3.8.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usually obtained their own cigarettes by buying them in a store or gas station (during the 30 days before the survey among students who currently smoked cigarettes and who were aged &lt;18 years ).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7.4.  The percentage for 2011 is 7.4.  The percentage for 2013 is 5.5.  The percentage for 2015 is 3.8.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usually obtained their own cigarettes by buying on the internet (during the 30 days before the survey among students who currently smoked cigarettes and who were aged &lt;18 years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0.3. The percentage for Male students is 0.6. The percentage for Female students is 0.0. The percentage for 11th grade students is 0.0. The percentage for White students is 0.7.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tried to quit smoking cigarettes (among students who currently smoked cigarettes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60.4. The percentage for Male students is 53.8. The percentage for Female students is 66.8. The percentage for 11th grade students is 63.7. The percentage for 12th grade students is 61.6. The percentage for Alaska Native students is 70.3. The percentage for White students is 53.3.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tried to quit smoking cigarettes (among students who currently smoked cigarettes during the 12 months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61.8.  The percentage for 2011 is 68.9.  The percentage for 2013 is 65.9.  The percentage for 2015 is 60.4.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currently used smokeless tobacco  (chewing tobacco, snuff, or dip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18.3. The percentage for Male students is 19.6. The percentage for Female students is 15.8. The percentage for 9th grade students is 20.0. The percentage for 10th grade students is 26.0. The percentage for 11th grade students is 17.0. The percentage for 12th grade students is 16.2. The percentage for Alaska Native students is 23.3. The percentage for White students is 15.1.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12th grade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currently used smokeless tobacco  (chewing tobacco, snuff, or dip on at least 1 day during the 30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18.2.  The percentage for 2011 is 17.4.  The percentage for 2013 is 18.0.  The percentage for 2015 is 18.3.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currently smoked cigars (cigars, cigarillos, or little cigars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19.5. The percentage for Male students is 21.3. The percentage for Female students is 16.3. The percentage for 9th grade students is 17.2. The percentage for 10th grade students is 17.7. The percentage for 11th grade students is 19.7. The percentage for 12th grade students is 19.5. The percentage for Alaska Native students is 15.2. The percentage for White students is 22.0.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rode with a driver who had been drinking alcohol (in a car or other vehicle one or more times during the 30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29.9.  The percentage for 2011 is 28.1.  The percentage for 2013 is 20.5.  The percentage for 2015 is 21.5.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currently smoked cigars (cigars, cigarillos, or little cigars on at least 1 day during the 30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27.6.  The percentage for 2011 is 21.1.  The percentage for 2013 is 24.0.  The percentage for 2015 is 19.5.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ever used electronic vapor products (e-cigarettes, e-cigars, e-pipes, vape pipes, vaping pens, e-hookahs, and hookah pens such as blu, NJOY, or Starbuzz).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70.7. The percentage for Male students is 70.8. The percentage for Female students is 70.5. The percentage for 9th grade students is 57.3. The percentage for 10th grade students is 73.7. The percentage for 11th grade students is 66.8. The percentage for 12th grade students is 75.5. The percentage for Alaska Native students is 67.3. The percentage for White students is 74.8.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9th grade students. The prevalence for 12th grade students is higher than for 9th grade students. The prevalence for 12th grade students is higher than for 11th grade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currently used electronic vapor products (e-cigarettes, e-cigars, e-pipes, vape pipes, vaping pens, e-hookahs, and hookah pens such as blu, NJOY, or Starbuzz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42.2. The percentage for Male students is 44.7. The percentage for Female students is 38.7. The percentage for 9th grade students is 33.3. The percentage for 10th grade students is 38.7. The percentage for 11th grade students is 40.8. The percentage for 12th grade students is 46.3. The percentage for Alaska Native students is 40.6. The percentage for White students is 45.7.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9th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currently used tobacco (current cigarette, smokeless tobacco, cigar, or electronic vapor product use on at least 1 day during the 30 days before the survey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65.9. The percentage for Male students is 64.8. The percentage for Female students is 66.5. The percentage for 9th grade students is 58.4. The percentage for 10th grade students is 63.6. The percentage for 11th grade students is 63.3. The percentage for 12th grade students is 69.7. The percentage for Alaska Native students is 69.4. The percentage for White students is 65.7.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9th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currently used cigarettes, cigars, or smokeless tobacco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55.0. The percentage for Male students is 53.4. The percentage for Female students is 56.0. The percentage for 9th grade students is 47.8. The percentage for 10th grade students is 55.1. The percentage for 11th grade students is 51.5. The percentage for 12th grade students is 57.7. The percentage for Alaska Native students is 61.8. The percentage for White students is 50.8.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currently used cigarettes, cigars, or smokeless tobacco (on at least 1 day during the 30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65.5.  The percentage for 2011 is 55.3.  The percentage for 2013 is 57.0.  The percentage for 2015 is 55.0.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currently smoked cigarettes or cigars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49.5. The percentage for Male students is 48.0. The percentage for Female students is 50.5. The percentage for 9th grade students is 40.4. The percentage for 10th grade students is 44.0. The percentage for 11th grade students is 47.1. The percentage for 12th grade students is 53.7. The percentage for Alaska Native students is 52.9. The percentage for White students is 47.6.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9th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currently smoked cigarettes or cigars (on at least 1 day during the 30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62.7.  The percentage for 2011 is 52.8.  The percentage for 2013 is 53.8.  The percentage for 2015 is 49.5.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did not currently use tobacco (current cigarette, smokeless tobacco, cigar, or electronic vapor product use on at least 1 day during the 30 days before the survey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38.5. The percentage for Male students is 40.6. The percentage for Female students is 36.5. The percentage for 10th grade students is 40.6. The percentage for 11th grade students is 41.2. The percentage for 12th grade students is 34.0. The percentage for Alaska Native students is 34.3. The percentage for White students is 38.5.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did not currently use cigarettes, cigars, or smokeless tobacco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48.9. The percentage for Male students is 51.7. The percentage for Female students is 46.1. The percentage for 9th grade students is 57.0. The percentage for 10th grade students is 49.4. The percentage for 11th grade students is 51.8. The percentage for 12th grade students is 45.9. The percentage for Alaska Native students is 40.8. The percentage for White students is 53.0.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drove when drinking alcohol (one or more times during the 30 days before the survey, among students who had driven a car or other vehicle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10.5. The percentage for Male students is 10.4. The percentage for Female students is 9.3. The percentage for 11th grade students is 11.4. The percentage for 12th grade students is 10.3. The percentage for Alaska Native students is 8.5. The percentage for White students is 9.1.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did not currently use cigarettes, cigars, or smokeless tobacco (on at least 1 day during the 30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37.9.  The percentage for 2011 is 47.9.  The percentage for 2013 is 45.0.  The percentage for 2015 is 48.9.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did not currently smoke cigarettes or cigars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53.1. The percentage for Male students is 55.4. The percentage for Female students is 50.9. The percentage for 9th grade students is 63.2. The percentage for 10th grade students is 58.7. The percentage for 11th grade students is 55.2. The percentage for 12th grade students is 48.8. The percentage for Alaska Native students is 48.3. The percentage for White students is 55.0.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did not currently smoke cigarettes or cigars (on at least 1 day during the 30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39.4.  The percentage for 2011 is 49.3.  The percentage for 2013 is 47.9.  The percentage for 2015 is 53.1.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ever drank alcohol  (at least one drink of alcohol on at least 1 day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77.1. The percentage for Male students is 75.7. The percentage for Female students is 78.4. The percentage for 9th grade students is 61.1. The percentage for 10th grade students is 77.8. The percentage for 11th grade students is 76.5. The percentage for 12th grade students is 80.7. The percentage for Alaska Native students is 72.1. The percentage for White students is 80.9.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ever drank alcohol  (at least one drink of alcohol on at least 1 day during their life).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88.1.  The percentage for 2011 is 82.4.  The percentage for 2013 is 79.7.  The percentage for 2015 is 77.1.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drank alcohol before age 13 years  (for the first time other than a few sips).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25.6. The percentage for Male students is 26.1. The percentage for Female students is 24.9. The percentage for 9th grade students is 29.8. The percentage for 10th grade students is 26.9. The percentage for 11th grade students is 26.0. The percentage for 12th grade students is 23.3. The percentage for Alaska Native students is 21.9. The percentage for White students is 27.2.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drank alcohol before age 13 years  (for the first time other than a few sips).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31.3.  The percentage for 2011 is 32.7.  The percentage for 2013 is 27.1.  The percentage for 2015 is 25.6.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currently drank alcohol (at least one drink of alcohol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41.8. The percentage for Male students is 39.6. The percentage for Female students is 43.9. The percentage for 9th grade students is 29.9. The percentage for 10th grade students is 37.3. The percentage for 11th grade students is 42.0. The percentage for 12th grade students is 44.4. The percentage for Alaska Native students is 36.1. The percentage for White students is 46.2.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9th grade students. The prevalence for 12th grade students is higher than for 9th grade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currently drank alcohol (at least one drink of alcohol on at least 1 day during the 30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57.0.  The percentage for 2011 is 49.1.  The percentage for 2013 is 46.1.  The percentage for 2015 is 41.8.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drank five or more drinks of alcohol in a row  (within a couple of hours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27.7. The percentage for Male students is 24.9. The percentage for Female students is 30.3. The percentage for 9th grade students is 18.8. The percentage for 10th grade students is 21.7. The percentage for 11th grade students is 26.4. The percentage for 12th grade students is 31.9. The percentage for Alaska Native students is 23.7. The percentage for White students is 32.6.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9th grade students. The prevalence for 12th grade students is higher than for 10th grade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2013 through 2015 for high school students who drove when drinking alcohol (one or more times during the 30 days before the survey, among students who had driven a car or other vehicle during the 30 days before the survey). These are results from the Alaska (Recoded Race) Alternative  (Alternative Schools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12.3.  The percentage for 2015 is 10.5.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drank five or more drinks of alcohol in a row  (within a couple of hours on at least 1 day during the 30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42.7.  The percentage for 2011 is 37.9.  The percentage for 2013 is 34.8.  The percentage for 2015 is 27.7.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usually obtained the alcohol they drank by someone giving it to them (among students who currently drank alcohol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35.9. The percentage for Male students is 30.9. The percentage for Female students is 40.2. The percentage for 11th grade students is 35.3. The percentage for 12th grade students is 34.5. The percentage for Alaska Native students is 36.3. The percentage for White students is 35.2.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2013 through 2015 for high school students who usually obtained the alcohol they drank by someone giving it to them (among students who currently drank alcohol ). These are results from the Alaska (Recoded Race) Alternative  (Alternative Schools Recoded Race)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32.8.  The percentage for 2015 is 35.9.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ever used marijuana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78.7. The percentage for Male students is 75.0. The percentage for Female students is 82.4. The percentage for 9th grade students is 66.8. The percentage for 10th grade students is 81.7. The percentage for 11th grade students is 81.1. The percentage for 12th grade students is 78.2. The percentage for Alaska Native students is 84.7. The percentage for White students is 74.4.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ever used marijuana  (one or more times during their life).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80.2.  The percentage for 2011 is 77.6.  The percentage for 2013 is 79.1.  The percentage for 2015 is 78.7.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tried marijuana before age 13 years  (for the first time).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29.8. The percentage for Male students is 28.6. The percentage for Female students is 31.0. The percentage for 9th grade students is 37.5. The percentage for 10th grade students is 34.6. The percentage for 11th grade students is 28.4. The percentage for 12th grade students is 27.4. The percentage for Alaska Native students is 35.7. The percentage for White students is 25.3.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Alaska Native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tried marijuana before age 13 years  (for the first time).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34.7.  The percentage for 2011 is 31.4.  The percentage for 2013 is 31.9.  The percentage for 2015 is 29.8.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currently used marijuana  (one or more times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49.7. The percentage for Male students is 48.2. The percentage for Female students is 51.8. The percentage for 9th grade students is 35.8. The percentage for 10th grade students is 48.5. The percentage for 11th grade students is 50.4. The percentage for 12th grade students is 52.0. The percentage for Alaska Native students is 47.3. The percentage for White students is 53.6.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currently used marijuana  (one or more times during the 30 days before the survey).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50.5.  The percentage for 2011 is 47.6.  The percentage for 2013 is 49.5.  The percentage for 2015 is 49.7.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ever used cocaine  (any form of cocaine, such as powder, crack, or freebase,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21.8. The percentage for Male students is 20.4. The percentage for Female students is 22.3. The percentage for 9th grade students is 18.7. The percentage for 10th grade students is 15.3. The percentage for 11th grade students is 19.6. The percentage for 12th grade students is 25.6. The percentage for Alaska Native students is 18.6. The percentage for White students is 23.6.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38.8. The percentage for Male students is 41.3. The percentage for Female students is 34.5. The percentage for 11th grade students is 34.6. The percentage for 12th grade students is 47.9. The percentage for Alaska Native students is 31.3. The percentage for White students is 41.9.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11th grade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ever used cocaine  (any form of cocaine, such as powder, crack, or freebase, one or more times during their life).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28.5.  The percentage for 2011 is 25.1.  The percentage for 2013 is 22.1.  The percentage for 2015 is 21.8.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ever used inhalants (sniffed glue, breathed the contents of aerosol spray cans, or inhaled any paints or sprays to get high,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15.2. The percentage for Male students is 14.9. The percentage for Female students is 14.8. The percentage for 9th grade students is 18.5. The percentage for 10th grade students is 11.6. The percentage for 11th grade students is 13.8. The percentage for 12th grade students is 15.9. The percentage for Alaska Native students is 11.2. The percentage for White students is 18.9.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ever used inhalants (sniffed glue, breathed the contents of aerosol spray cans, or inhaled any paints or sprays to get high, one or more times during their life).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20.0.  The percentage for 2011 is 18.4.  The percentage for 2013 is 14.0.  The percentage for 2015 is 15.2.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ever used heroin  (also called "smack," "junk," or "China white,"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11.0. The percentage for Male students is 10.6. The percentage for Female students is 9.8. The percentage for 9th grade students is 8.5. The percentage for 10th grade students is 10.5. The percentage for 11th grade students is 10.0. The percentage for 12th grade students is 12.1. The percentage for Alaska Native students is 8.6. The percentage for White students is 11.2.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ever used heroin  (also called "smack," "junk," or "China white," one or more times during their life).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11.8.  The percentage for 2011 is 10.1.  The percentage for 2013 is 8.3.  The percentage for 2015 is 11.0.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ever used methamphetamines  (also called "speed," "crystal," "crank," or "ice,"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14.5. The percentage for Male students is 14.2. The percentage for Female students is 14.0. The percentage for 9th grade students is 12.4. The percentage for 10th grade students is 9.5. The percentage for 11th grade students is 13.0. The percentage for 12th grade students is 17.3. The percentage for Alaska Native students is 11.9. The percentage for White students is 15.8.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ever used methamphetamines  (also called "speed," "crystal," "crank," or "ice," one or more times during their life).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17.0.  The percentage for 2011 is 12.3.  The percentage for 2013 is 13.9.  The percentage for 2015 is 14.5.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ever used ecstasy  (also called "MDMA,"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19.9. The percentage for Male students is 21.9. The percentage for Female students is 17.4. The percentage for 9th grade students is 15.8. The percentage for 10th grade students is 11.6. The percentage for 11th grade students is 17.6. The percentage for 12th grade students is 24.0. The percentage for Alaska Native students is 14.6. The percentage for White students is 23.9.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9th grade students. The prevalence for 12th grade students is higher than for 10th grade students. The prevalence for White students is higher than for Alaska Native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percentages from 2009 through 2015 for high school students who ever used ecstasy  (also called "MDMA," one or more times during their life). These are results from the Alaska (Recoded Race) Alternative  (Alternative Schools Recoded Race)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31.0.  The percentage for 2011 is 28.6.  The percentage for 2013 is 24.6.  The percentage for 2015 is 19.9.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Alaska (Recoded Race) Alternative  Youth Risk Behavior Survey. This slide shows the percentage of high school students who ever used synthetic marijuana (also called "K2", "Spice", "fake weed", "King Kong", "Yucatan Fire", "Skunk", or "Moon Rocks",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29.5. The percentage for Male students is 27.3. The percentage for Female students is 30.8. The percentage for 9th grade students is 25.0. The percentage for 10th grade students is 24.6. The percentage for 11th grade students is 27.8. The percentage for 12th grade students is 32.8. The percentage for Alaska Native students is 27.7. The percentage for White students is 32.5.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99</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3" Type="http://schemas.openxmlformats.org/officeDocument/2006/relationships/chart" Target="../charts/chart175.xml"/><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3" Type="http://schemas.openxmlformats.org/officeDocument/2006/relationships/chart" Target="../charts/chart177.xml"/><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181.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3" Type="http://schemas.openxmlformats.org/officeDocument/2006/relationships/chart" Target="../charts/chart183.xml"/><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3" Type="http://schemas.openxmlformats.org/officeDocument/2006/relationships/chart" Target="../charts/chart184.xml"/><Relationship Id="rId2" Type="http://schemas.openxmlformats.org/officeDocument/2006/relationships/notesSlide" Target="../notesSlides/notesSlide184.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3" Type="http://schemas.openxmlformats.org/officeDocument/2006/relationships/chart" Target="../charts/chart185.xml"/><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3" Type="http://schemas.openxmlformats.org/officeDocument/2006/relationships/chart" Target="../charts/chart186.xml"/><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3" Type="http://schemas.openxmlformats.org/officeDocument/2006/relationships/chart" Target="../charts/chart187.xml"/><Relationship Id="rId2" Type="http://schemas.openxmlformats.org/officeDocument/2006/relationships/notesSlide" Target="../notesSlides/notesSlide187.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notesSlide" Target="../notesSlides/notesSlide188.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3" Type="http://schemas.openxmlformats.org/officeDocument/2006/relationships/chart" Target="../charts/chart189.xml"/><Relationship Id="rId2" Type="http://schemas.openxmlformats.org/officeDocument/2006/relationships/notesSlide" Target="../notesSlides/notesSlide18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notesSlide" Target="../notesSlides/notesSlide190.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3" Type="http://schemas.openxmlformats.org/officeDocument/2006/relationships/chart" Target="../charts/chart191.xml"/><Relationship Id="rId2" Type="http://schemas.openxmlformats.org/officeDocument/2006/relationships/notesSlide" Target="../notesSlides/notesSlide191.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notesSlide" Target="../notesSlides/notesSlide192.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3" Type="http://schemas.openxmlformats.org/officeDocument/2006/relationships/chart" Target="../charts/chart193.xml"/><Relationship Id="rId2" Type="http://schemas.openxmlformats.org/officeDocument/2006/relationships/notesSlide" Target="../notesSlides/notesSlide193.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notesSlide" Target="../notesSlides/notesSlide194.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3" Type="http://schemas.openxmlformats.org/officeDocument/2006/relationships/chart" Target="../charts/chart195.xml"/><Relationship Id="rId2" Type="http://schemas.openxmlformats.org/officeDocument/2006/relationships/notesSlide" Target="../notesSlides/notesSlide195.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notesSlide" Target="../notesSlides/notesSlide196.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3" Type="http://schemas.openxmlformats.org/officeDocument/2006/relationships/chart" Target="../charts/chart197.xml"/><Relationship Id="rId2" Type="http://schemas.openxmlformats.org/officeDocument/2006/relationships/notesSlide" Target="../notesSlides/notesSlide197.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3" Type="http://schemas.openxmlformats.org/officeDocument/2006/relationships/chart" Target="../charts/chart198.xml"/><Relationship Id="rId2" Type="http://schemas.openxmlformats.org/officeDocument/2006/relationships/notesSlide" Target="../notesSlides/notesSlide198.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3" Type="http://schemas.openxmlformats.org/officeDocument/2006/relationships/chart" Target="../charts/chart199.xml"/><Relationship Id="rId2" Type="http://schemas.openxmlformats.org/officeDocument/2006/relationships/notesSlide" Target="../notesSlides/notesSlide19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3" Type="http://schemas.openxmlformats.org/officeDocument/2006/relationships/chart" Target="../charts/chart200.xml"/><Relationship Id="rId2" Type="http://schemas.openxmlformats.org/officeDocument/2006/relationships/notesSlide" Target="../notesSlides/notesSlide200.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3" Type="http://schemas.openxmlformats.org/officeDocument/2006/relationships/chart" Target="../charts/chart201.xml"/><Relationship Id="rId2" Type="http://schemas.openxmlformats.org/officeDocument/2006/relationships/notesSlide" Target="../notesSlides/notesSlide201.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3" Type="http://schemas.openxmlformats.org/officeDocument/2006/relationships/chart" Target="../charts/chart202.xml"/><Relationship Id="rId2" Type="http://schemas.openxmlformats.org/officeDocument/2006/relationships/notesSlide" Target="../notesSlides/notesSlide202.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3" Type="http://schemas.openxmlformats.org/officeDocument/2006/relationships/chart" Target="../charts/chart203.xml"/><Relationship Id="rId2" Type="http://schemas.openxmlformats.org/officeDocument/2006/relationships/notesSlide" Target="../notesSlides/notesSlide203.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3" Type="http://schemas.openxmlformats.org/officeDocument/2006/relationships/chart" Target="../charts/chart204.xml"/><Relationship Id="rId2" Type="http://schemas.openxmlformats.org/officeDocument/2006/relationships/notesSlide" Target="../notesSlides/notesSlide204.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3" Type="http://schemas.openxmlformats.org/officeDocument/2006/relationships/chart" Target="../charts/chart205.xml"/><Relationship Id="rId2" Type="http://schemas.openxmlformats.org/officeDocument/2006/relationships/notesSlide" Target="../notesSlides/notesSlide205.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3" Type="http://schemas.openxmlformats.org/officeDocument/2006/relationships/chart" Target="../charts/chart206.xml"/><Relationship Id="rId2" Type="http://schemas.openxmlformats.org/officeDocument/2006/relationships/notesSlide" Target="../notesSlides/notesSlide206.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3" Type="http://schemas.openxmlformats.org/officeDocument/2006/relationships/chart" Target="../charts/chart207.xml"/><Relationship Id="rId2" Type="http://schemas.openxmlformats.org/officeDocument/2006/relationships/notesSlide" Target="../notesSlides/notesSlide207.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3" Type="http://schemas.openxmlformats.org/officeDocument/2006/relationships/chart" Target="../charts/chart208.xml"/><Relationship Id="rId2" Type="http://schemas.openxmlformats.org/officeDocument/2006/relationships/notesSlide" Target="../notesSlides/notesSlide208.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3" Type="http://schemas.openxmlformats.org/officeDocument/2006/relationships/chart" Target="../charts/chart209.xml"/><Relationship Id="rId2" Type="http://schemas.openxmlformats.org/officeDocument/2006/relationships/notesSlide" Target="../notesSlides/notesSlide20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3" Type="http://schemas.openxmlformats.org/officeDocument/2006/relationships/chart" Target="../charts/chart210.xml"/><Relationship Id="rId2" Type="http://schemas.openxmlformats.org/officeDocument/2006/relationships/notesSlide" Target="../notesSlides/notesSlide210.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3" Type="http://schemas.openxmlformats.org/officeDocument/2006/relationships/chart" Target="../charts/chart211.xml"/><Relationship Id="rId2" Type="http://schemas.openxmlformats.org/officeDocument/2006/relationships/notesSlide" Target="../notesSlides/notesSlide211.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3" Type="http://schemas.openxmlformats.org/officeDocument/2006/relationships/chart" Target="../charts/chart212.xml"/><Relationship Id="rId2" Type="http://schemas.openxmlformats.org/officeDocument/2006/relationships/notesSlide" Target="../notesSlides/notesSlide212.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3" Type="http://schemas.openxmlformats.org/officeDocument/2006/relationships/chart" Target="../charts/chart213.xml"/><Relationship Id="rId2" Type="http://schemas.openxmlformats.org/officeDocument/2006/relationships/notesSlide" Target="../notesSlides/notesSlide213.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3" Type="http://schemas.openxmlformats.org/officeDocument/2006/relationships/chart" Target="../charts/chart214.xml"/><Relationship Id="rId2" Type="http://schemas.openxmlformats.org/officeDocument/2006/relationships/notesSlide" Target="../notesSlides/notesSlide214.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3" Type="http://schemas.openxmlformats.org/officeDocument/2006/relationships/chart" Target="../charts/chart215.xml"/><Relationship Id="rId2" Type="http://schemas.openxmlformats.org/officeDocument/2006/relationships/notesSlide" Target="../notesSlides/notesSlide215.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3" Type="http://schemas.openxmlformats.org/officeDocument/2006/relationships/chart" Target="../charts/chart216.xml"/><Relationship Id="rId2" Type="http://schemas.openxmlformats.org/officeDocument/2006/relationships/notesSlide" Target="../notesSlides/notesSlide216.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3" Type="http://schemas.openxmlformats.org/officeDocument/2006/relationships/chart" Target="../charts/chart217.xml"/><Relationship Id="rId2" Type="http://schemas.openxmlformats.org/officeDocument/2006/relationships/notesSlide" Target="../notesSlides/notesSlide217.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3" Type="http://schemas.openxmlformats.org/officeDocument/2006/relationships/chart" Target="../charts/chart218.xml"/><Relationship Id="rId2" Type="http://schemas.openxmlformats.org/officeDocument/2006/relationships/notesSlide" Target="../notesSlides/notesSlide218.xml"/><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3" Type="http://schemas.openxmlformats.org/officeDocument/2006/relationships/chart" Target="../charts/chart219.xml"/><Relationship Id="rId2" Type="http://schemas.openxmlformats.org/officeDocument/2006/relationships/notesSlide" Target="../notesSlides/notesSlide2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3" Type="http://schemas.openxmlformats.org/officeDocument/2006/relationships/chart" Target="../charts/chart220.xml"/><Relationship Id="rId2" Type="http://schemas.openxmlformats.org/officeDocument/2006/relationships/notesSlide" Target="../notesSlides/notesSlide220.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3" Type="http://schemas.openxmlformats.org/officeDocument/2006/relationships/chart" Target="../charts/chart221.xml"/><Relationship Id="rId2" Type="http://schemas.openxmlformats.org/officeDocument/2006/relationships/notesSlide" Target="../notesSlides/notesSlide221.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3" Type="http://schemas.openxmlformats.org/officeDocument/2006/relationships/chart" Target="../charts/chart222.xml"/><Relationship Id="rId2" Type="http://schemas.openxmlformats.org/officeDocument/2006/relationships/notesSlide" Target="../notesSlides/notesSlide222.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3" Type="http://schemas.openxmlformats.org/officeDocument/2006/relationships/chart" Target="../charts/chart223.xml"/><Relationship Id="rId2" Type="http://schemas.openxmlformats.org/officeDocument/2006/relationships/notesSlide" Target="../notesSlides/notesSlide223.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3" Type="http://schemas.openxmlformats.org/officeDocument/2006/relationships/chart" Target="../charts/chart224.xml"/><Relationship Id="rId2" Type="http://schemas.openxmlformats.org/officeDocument/2006/relationships/notesSlide" Target="../notesSlides/notesSlide224.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3" Type="http://schemas.openxmlformats.org/officeDocument/2006/relationships/chart" Target="../charts/chart225.xml"/><Relationship Id="rId2" Type="http://schemas.openxmlformats.org/officeDocument/2006/relationships/notesSlide" Target="../notesSlides/notesSlide225.xml"/><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3" Type="http://schemas.openxmlformats.org/officeDocument/2006/relationships/chart" Target="../charts/chart226.xml"/><Relationship Id="rId2" Type="http://schemas.openxmlformats.org/officeDocument/2006/relationships/notesSlide" Target="../notesSlides/notesSlide226.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3" Type="http://schemas.openxmlformats.org/officeDocument/2006/relationships/chart" Target="../charts/chart227.xml"/><Relationship Id="rId2" Type="http://schemas.openxmlformats.org/officeDocument/2006/relationships/notesSlide" Target="../notesSlides/notesSlide227.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3" Type="http://schemas.openxmlformats.org/officeDocument/2006/relationships/chart" Target="../charts/chart228.xml"/><Relationship Id="rId2" Type="http://schemas.openxmlformats.org/officeDocument/2006/relationships/notesSlide" Target="../notesSlides/notesSlide228.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3" Type="http://schemas.openxmlformats.org/officeDocument/2006/relationships/chart" Target="../charts/chart229.xml"/><Relationship Id="rId2" Type="http://schemas.openxmlformats.org/officeDocument/2006/relationships/notesSlide" Target="../notesSlides/notesSlide22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3" Type="http://schemas.openxmlformats.org/officeDocument/2006/relationships/chart" Target="../charts/chart230.xml"/><Relationship Id="rId2" Type="http://schemas.openxmlformats.org/officeDocument/2006/relationships/notesSlide" Target="../notesSlides/notesSlide230.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3" Type="http://schemas.openxmlformats.org/officeDocument/2006/relationships/chart" Target="../charts/chart231.xml"/><Relationship Id="rId2" Type="http://schemas.openxmlformats.org/officeDocument/2006/relationships/notesSlide" Target="../notesSlides/notesSlide231.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3" Type="http://schemas.openxmlformats.org/officeDocument/2006/relationships/chart" Target="../charts/chart232.xml"/><Relationship Id="rId2" Type="http://schemas.openxmlformats.org/officeDocument/2006/relationships/notesSlide" Target="../notesSlides/notesSlide232.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3" Type="http://schemas.openxmlformats.org/officeDocument/2006/relationships/chart" Target="../charts/chart233.xml"/><Relationship Id="rId2" Type="http://schemas.openxmlformats.org/officeDocument/2006/relationships/notesSlide" Target="../notesSlides/notesSlide233.xml"/><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3" Type="http://schemas.openxmlformats.org/officeDocument/2006/relationships/chart" Target="../charts/chart234.xml"/><Relationship Id="rId2" Type="http://schemas.openxmlformats.org/officeDocument/2006/relationships/notesSlide" Target="../notesSlides/notesSlide234.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3" Type="http://schemas.openxmlformats.org/officeDocument/2006/relationships/chart" Target="../charts/chart235.xml"/><Relationship Id="rId2" Type="http://schemas.openxmlformats.org/officeDocument/2006/relationships/notesSlide" Target="../notesSlides/notesSlide235.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3" Type="http://schemas.openxmlformats.org/officeDocument/2006/relationships/chart" Target="../charts/chart236.xml"/><Relationship Id="rId2" Type="http://schemas.openxmlformats.org/officeDocument/2006/relationships/notesSlide" Target="../notesSlides/notesSlide236.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3" Type="http://schemas.openxmlformats.org/officeDocument/2006/relationships/chart" Target="../charts/chart237.xml"/><Relationship Id="rId2" Type="http://schemas.openxmlformats.org/officeDocument/2006/relationships/notesSlide" Target="../notesSlides/notesSlide237.xml"/><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3" Type="http://schemas.openxmlformats.org/officeDocument/2006/relationships/chart" Target="../charts/chart238.xml"/><Relationship Id="rId2" Type="http://schemas.openxmlformats.org/officeDocument/2006/relationships/notesSlide" Target="../notesSlides/notesSlide238.xml"/><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3" Type="http://schemas.openxmlformats.org/officeDocument/2006/relationships/chart" Target="../charts/chart239.xml"/><Relationship Id="rId2" Type="http://schemas.openxmlformats.org/officeDocument/2006/relationships/notesSlide" Target="../notesSlides/notesSlide23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40.xml.rels><?xml version="1.0" encoding="UTF-8" standalone="yes"?>
<Relationships xmlns="http://schemas.openxmlformats.org/package/2006/relationships"><Relationship Id="rId3" Type="http://schemas.openxmlformats.org/officeDocument/2006/relationships/chart" Target="../charts/chart240.xml"/><Relationship Id="rId2" Type="http://schemas.openxmlformats.org/officeDocument/2006/relationships/notesSlide" Target="../notesSlides/notesSlide240.xml"/><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3" Type="http://schemas.openxmlformats.org/officeDocument/2006/relationships/chart" Target="../charts/chart241.xml"/><Relationship Id="rId2" Type="http://schemas.openxmlformats.org/officeDocument/2006/relationships/notesSlide" Target="../notesSlides/notesSlide241.xml"/><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3" Type="http://schemas.openxmlformats.org/officeDocument/2006/relationships/chart" Target="../charts/chart242.xml"/><Relationship Id="rId2" Type="http://schemas.openxmlformats.org/officeDocument/2006/relationships/notesSlide" Target="../notesSlides/notesSlide242.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3" Type="http://schemas.openxmlformats.org/officeDocument/2006/relationships/chart" Target="../charts/chart243.xml"/><Relationship Id="rId2" Type="http://schemas.openxmlformats.org/officeDocument/2006/relationships/notesSlide" Target="../notesSlides/notesSlide243.xml"/><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3" Type="http://schemas.openxmlformats.org/officeDocument/2006/relationships/chart" Target="../charts/chart244.xml"/><Relationship Id="rId2" Type="http://schemas.openxmlformats.org/officeDocument/2006/relationships/notesSlide" Target="../notesSlides/notesSlide244.xml"/><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3" Type="http://schemas.openxmlformats.org/officeDocument/2006/relationships/chart" Target="../charts/chart245.xml"/><Relationship Id="rId2" Type="http://schemas.openxmlformats.org/officeDocument/2006/relationships/notesSlide" Target="../notesSlides/notesSlide245.xml"/><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3" Type="http://schemas.openxmlformats.org/officeDocument/2006/relationships/chart" Target="../charts/chart246.xml"/><Relationship Id="rId2" Type="http://schemas.openxmlformats.org/officeDocument/2006/relationships/notesSlide" Target="../notesSlides/notesSlide246.xml"/><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3" Type="http://schemas.openxmlformats.org/officeDocument/2006/relationships/chart" Target="../charts/chart247.xml"/><Relationship Id="rId2" Type="http://schemas.openxmlformats.org/officeDocument/2006/relationships/notesSlide" Target="../notesSlides/notesSlide247.xml"/><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3" Type="http://schemas.openxmlformats.org/officeDocument/2006/relationships/chart" Target="../charts/chart248.xml"/><Relationship Id="rId2" Type="http://schemas.openxmlformats.org/officeDocument/2006/relationships/notesSlide" Target="../notesSlides/notesSlide248.xml"/><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3" Type="http://schemas.openxmlformats.org/officeDocument/2006/relationships/chart" Target="../charts/chart249.xml"/><Relationship Id="rId2" Type="http://schemas.openxmlformats.org/officeDocument/2006/relationships/notesSlide" Target="../notesSlides/notesSlide24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50.xml.rels><?xml version="1.0" encoding="UTF-8" standalone="yes"?>
<Relationships xmlns="http://schemas.openxmlformats.org/package/2006/relationships"><Relationship Id="rId3" Type="http://schemas.openxmlformats.org/officeDocument/2006/relationships/chart" Target="../charts/chart250.xml"/><Relationship Id="rId2" Type="http://schemas.openxmlformats.org/officeDocument/2006/relationships/notesSlide" Target="../notesSlides/notesSlide250.xml"/><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3" Type="http://schemas.openxmlformats.org/officeDocument/2006/relationships/chart" Target="../charts/chart251.xml"/><Relationship Id="rId2" Type="http://schemas.openxmlformats.org/officeDocument/2006/relationships/notesSlide" Target="../notesSlides/notesSlide251.xml"/><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3" Type="http://schemas.openxmlformats.org/officeDocument/2006/relationships/chart" Target="../charts/chart252.xml"/><Relationship Id="rId2" Type="http://schemas.openxmlformats.org/officeDocument/2006/relationships/notesSlide" Target="../notesSlides/notesSlide25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Rarely or Never Wore a Bicycle Helmet,*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had ridden a bicycle during the 12 months before the survey</a:t>
            </a:r>
          </a:p>
          <a:p>
            <a:r>
              <a:rPr lang="en-US" sz="900" b="1" baseline="50000" dirty="0">
                <a:solidFill>
                  <a:srgbClr val="FFCC00"/>
                </a:solidFill>
              </a:rPr>
              <a:t>†</a:t>
            </a:r>
            <a:r>
              <a:rPr lang="en-US" sz="1100" dirty="0" smtClean="0">
                <a:solidFill>
                  <a:srgbClr val="FFCC00"/>
                </a:solidFill>
              </a:rPr>
              <a:t>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Texted or E-Mailed While Driving a Car or Other Vehicle,*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 among students who had driven a car or other vehicle during the 30 days before the survey</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2013-2015 - QN12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Took Prescription Drugs Without a Doctor's Prescription,*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OxyContin, Percocet, Vicodin, codeine, Adderall, Ritalin, or Xanax, one or more times during their life</a:t>
            </a:r>
          </a:p>
          <a:p>
            <a:r>
              <a:rPr lang="en-US" sz="900" b="1" baseline="50000" dirty="0">
                <a:solidFill>
                  <a:srgbClr val="FFCC00"/>
                </a:solidFill>
              </a:rPr>
              <a:t>†</a:t>
            </a:r>
            <a:r>
              <a:rPr lang="en-US" sz="1100" dirty="0" smtClean="0">
                <a:solidFill>
                  <a:srgbClr val="FFCC00"/>
                </a:solidFill>
              </a:rPr>
              <a:t>11th &gt; 9th, 12th &gt; 9th;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QN57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Took Prescription Drugs Without a Doctor's Prescription,*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OxyContin, Percocet, Vicodin, codeine, Adderall, Ritalin, or Xanax, one or more times during their life</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QN57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Had Sexual Intercourse,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F &gt; M; 11th &gt; 9th, 11th &gt; 10th, 12th &gt; 9th, 12th &gt; 10th,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QN60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Had Sexual Intercourse,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QN60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Sexual Intercourse Before Age 13 Years,*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 </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QN61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Sexual Intercourse Before Age 13 Years,*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 </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QN61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Sexual Intercourse with Four or More Persons,*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their life</a:t>
            </a:r>
          </a:p>
          <a:p>
            <a:r>
              <a:rPr lang="en-US" sz="900" b="1" baseline="50000" dirty="0">
                <a:solidFill>
                  <a:srgbClr val="FFCC00"/>
                </a:solidFill>
              </a:rPr>
              <a:t>†</a:t>
            </a:r>
            <a:r>
              <a:rPr lang="en-US" sz="1100" dirty="0" smtClean="0">
                <a:solidFill>
                  <a:srgbClr val="FFCC00"/>
                </a:solidFill>
              </a:rPr>
              <a:t>F &gt; M; 12th &gt; 10th,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QN62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Sexual Intercourse with Four or More Persons,*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their life</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QN62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Currently Sexually Active,*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*Sexual intercourse with at least one person during the 3 months before the survey</a:t>
            </a:r>
          </a:p>
          <a:p>
            <a:r>
              <a:rPr lang="en-US" sz="900" b="1" baseline="50000" dirty="0">
                <a:solidFill>
                  <a:srgbClr val="FFCC00"/>
                </a:solidFill>
              </a:rPr>
              <a:t>†</a:t>
            </a:r>
            <a:r>
              <a:rPr lang="en-US" sz="1100" dirty="0" smtClean="0">
                <a:solidFill>
                  <a:srgbClr val="FFCC00"/>
                </a:solidFill>
              </a:rPr>
              <a:t>F &gt; M; 11th &gt; 9th, 11th &gt; 10th, 12th &gt; 9th, 12th &gt; 10th,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QN63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Currently Sexually Active,*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*Sexual intercourse with at least one person during the 3 months before the survey</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QN63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Carried a Weapon on School Property,*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a gun, knife, or club on at least 1 day during the 30 days before the survey</a:t>
            </a:r>
          </a:p>
          <a:p>
            <a:r>
              <a:rPr lang="en-US" sz="900" b="1" baseline="50000" dirty="0">
                <a:solidFill>
                  <a:srgbClr val="FFCC00"/>
                </a:solidFill>
              </a:rPr>
              <a:t>†</a:t>
            </a:r>
            <a:r>
              <a:rPr lang="en-US" sz="1100" dirty="0" smtClean="0">
                <a:solidFill>
                  <a:srgbClr val="FFCC00"/>
                </a:solidFill>
              </a:rPr>
              <a:t>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Alcohol or Used Drugs Before Last Sexual Intercourse,*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were currently sexually active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QN64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Alcohol or Used Drugs Before Last Sexual Intercourse,*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*Among students who were currently sexually active</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QN64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 Condom,*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QN65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 Condom,*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QN65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Birth Control Pills,*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QN66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Birth Control Pills,*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QN66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an IUD (e.g., Mirena or Paragard) or Implant (e.g., Implanon or Nexplanon),*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QNIUDIMP</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an IUD (e.g., Mirena or Paragard) or Implant (e.g., Implanon or Nexplanon),*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Increased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2013-2015 - QNIUDIMP</a:t>
            </a:r>
            <a:endParaRPr lang="en-US" sz="1600" i="1" dirty="0"/>
          </a:p>
        </p:txBody>
      </p:sp>
      <p:graphicFrame>
        <p:nvGraphicFramePr>
          <p:cNvPr id="6" name="Chart 5"/>
          <p:cNvGraphicFramePr/>
          <p:nvPr>
            <p:extLst>
              <p:ext uri="{D42A27DB-BD31-4B8C-83A1-F6EECF244321}">
                <p14:modId xmlns:p14="http://schemas.microsoft.com/office/powerpoint/2010/main" val="2886946122"/>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145011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 Shot (e.g., Depo-Provera), Patch (e.g., Orthoevra), or Birth Control Ring (e.g., Nuvaring),*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900" b="1" baseline="50000" dirty="0">
                <a:solidFill>
                  <a:srgbClr val="FFCC00"/>
                </a:solidFill>
              </a:rPr>
              <a:t>†</a:t>
            </a:r>
            <a:r>
              <a:rPr lang="en-US" sz="1100" dirty="0" smtClean="0">
                <a:solidFill>
                  <a:srgbClr val="FFCC00"/>
                </a:solidFill>
              </a:rPr>
              <a:t>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QNSHPARG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latin typeface="Arial"/>
              </a:rPr>
              <a:t>Percentage of High School Students Who Used a Shot (e.g., Depo-Provera), Patch (e.g., Orthoevra), or Birth Control Ring (e.g., Nuvaring),* 2013-2015</a:t>
            </a:r>
            <a:r>
              <a:rPr lang="en-US" sz="1700" b="1" baseline="40000" dirty="0">
                <a:solidFill>
                  <a:srgbClr val="FFCC00"/>
                </a:solidFill>
                <a:latin typeface="Arial"/>
              </a:rPr>
              <a:t>†</a:t>
            </a:r>
            <a:endParaRPr lang="en-US" b="1" dirty="0">
              <a:solidFill>
                <a:srgbClr val="FFCC00"/>
              </a:solidFill>
              <a:latin typeface="Aria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latin typeface="Arial"/>
              </a:rPr>
              <a:t>*During last sexual intercourse among students who were currently sexually active</a:t>
            </a:r>
          </a:p>
          <a:p>
            <a:r>
              <a:rPr lang="en-US" sz="900" b="1" baseline="50000" dirty="0">
                <a:solidFill>
                  <a:srgbClr val="FFCC00"/>
                </a:solidFill>
                <a:latin typeface="Arial"/>
              </a:rPr>
              <a:t>†</a:t>
            </a:r>
            <a:r>
              <a:rPr lang="en-US" sz="1100" dirty="0">
                <a:solidFill>
                  <a:srgbClr val="FFCC00"/>
                </a:solidFill>
                <a:latin typeface="Arial"/>
              </a:rPr>
              <a:t>No change 2013-2015 [Based on linear trend analyses using logistic regression models controlling for sex, race/ethnicity, and grade (p &lt; 0.05).]</a:t>
            </a:r>
          </a:p>
          <a:p>
            <a:r>
              <a:rPr lang="en-US" sz="1100" dirty="0">
                <a:solidFill>
                  <a:srgbClr val="FFCC00"/>
                </a:solidFill>
                <a:latin typeface="Aria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a:solidFill>
                  <a:srgbClr val="FFFFFF"/>
                </a:solidFill>
                <a:latin typeface="Arial"/>
              </a:rPr>
              <a:t>Alaska (Recoded Race) Alternative  - YRBS, 2013-2015 - QNSHPARG</a:t>
            </a:r>
          </a:p>
        </p:txBody>
      </p:sp>
      <p:graphicFrame>
        <p:nvGraphicFramePr>
          <p:cNvPr id="6" name="Chart 5"/>
          <p:cNvGraphicFramePr/>
          <p:nvPr>
            <p:extLst>
              <p:ext uri="{D42A27DB-BD31-4B8C-83A1-F6EECF244321}">
                <p14:modId xmlns:p14="http://schemas.microsoft.com/office/powerpoint/2010/main" val="3619599853"/>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0805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Carried a Weapon on School Property,*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a gun, knife, or club on at least 1 day during the 30 days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QN15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latin typeface="Arial"/>
              </a:rPr>
              <a:t>Percentage of High School Students Who Used Birth Control Pills; an IUD or Implant; or a Shot, Patch, or Birth Control Ring,* by Sex,</a:t>
            </a:r>
            <a:r>
              <a:rPr lang="en-US" sz="1700" b="1" baseline="40000" dirty="0">
                <a:solidFill>
                  <a:srgbClr val="FFCC00"/>
                </a:solidFill>
                <a:latin typeface="Arial"/>
              </a:rPr>
              <a:t>†</a:t>
            </a:r>
            <a:r>
              <a:rPr lang="en-US" b="1" dirty="0">
                <a:solidFill>
                  <a:srgbClr val="FFCC00"/>
                </a:solidFill>
                <a:latin typeface="Arial"/>
              </a:rPr>
              <a:t> Grade, and Race/Ethnicity,</a:t>
            </a:r>
            <a:r>
              <a:rPr lang="en-US" sz="1700" b="1" baseline="40000" dirty="0">
                <a:solidFill>
                  <a:srgbClr val="FFCC00"/>
                </a:solidFill>
                <a:latin typeface="Arial"/>
              </a:rPr>
              <a:t>†</a:t>
            </a:r>
            <a:r>
              <a:rPr lang="en-US" b="1" dirty="0">
                <a:solidFill>
                  <a:srgbClr val="FFCC00"/>
                </a:solidFill>
                <a:latin typeface="Arial"/>
              </a:rPr>
              <a:t> 2015</a:t>
            </a: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latin typeface="Arial"/>
              </a:rPr>
              <a:t>*Before last sexual intercourse to prevent pregnancy among students who were currently sexually active</a:t>
            </a:r>
          </a:p>
          <a:p>
            <a:r>
              <a:rPr lang="en-US" sz="900" b="1" baseline="50000" dirty="0">
                <a:solidFill>
                  <a:srgbClr val="FFCC00"/>
                </a:solidFill>
                <a:latin typeface="Arial"/>
              </a:rPr>
              <a:t>†</a:t>
            </a:r>
            <a:r>
              <a:rPr lang="en-US" sz="1100" dirty="0">
                <a:solidFill>
                  <a:srgbClr val="FFCC00"/>
                </a:solidFill>
                <a:latin typeface="Arial"/>
              </a:rPr>
              <a:t>F &gt; M; W &gt; A (Based on t-test analysis, p &lt; 0.05.)</a:t>
            </a:r>
          </a:p>
          <a:p>
            <a:r>
              <a:rPr lang="en-US" sz="1100" dirty="0">
                <a:solidFill>
                  <a:srgbClr val="FFCC00"/>
                </a:solidFill>
                <a:latin typeface="Arial"/>
              </a:rPr>
              <a:t>All Hispanic students are included in the Hispanic category.  All other races are non-Hispanic.</a:t>
            </a:r>
          </a:p>
          <a:p>
            <a:r>
              <a:rPr lang="en-US" sz="1100" dirty="0">
                <a:solidFill>
                  <a:srgbClr val="FFCC00"/>
                </a:solidFill>
                <a:latin typeface="Arial"/>
              </a:rPr>
              <a:t>Missing bar indicates fewer than 100 students in this subgroup.</a:t>
            </a:r>
          </a:p>
          <a:p>
            <a:r>
              <a:rPr lang="en-US" sz="1100" dirty="0">
                <a:solidFill>
                  <a:srgbClr val="FFCC00"/>
                </a:solidFill>
                <a:latin typeface="Aria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a:solidFill>
                  <a:srgbClr val="FFFFFF"/>
                </a:solidFill>
                <a:latin typeface="Arial"/>
              </a:rPr>
              <a:t>Alaska (Recoded Race) Alternative  - YRBS, 2015 - QNOTHHPL</a:t>
            </a:r>
            <a:endParaRPr lang="en-US" sz="1600" i="1" dirty="0">
              <a:solidFill>
                <a:srgbClr val="FFFFFF"/>
              </a:solidFill>
              <a:latin typeface="Arial"/>
            </a:endParaRP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534508823"/>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701255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Birth Control Pills; an IUD or Implant; or a Shot, Patch, or Birth Control Ring,*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2013-2015 - QNOTHHPL</a:t>
            </a:r>
            <a:endParaRPr lang="en-US" sz="1600" i="1" dirty="0"/>
          </a:p>
        </p:txBody>
      </p:sp>
      <p:graphicFrame>
        <p:nvGraphicFramePr>
          <p:cNvPr id="6" name="Chart 5"/>
          <p:cNvGraphicFramePr/>
          <p:nvPr>
            <p:extLst>
              <p:ext uri="{D42A27DB-BD31-4B8C-83A1-F6EECF244321}">
                <p14:modId xmlns:p14="http://schemas.microsoft.com/office/powerpoint/2010/main" val="224035111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948825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latin typeface="Arial"/>
              </a:rPr>
              <a:t>Percentage of High School Students Who Used Both a Condom During and Birth Control Pills; an IUD or Implant; or a Shot, Patch, or Birth Control Ring Before Last Sexual Intercourse,* by Sex,</a:t>
            </a:r>
            <a:r>
              <a:rPr lang="en-US" sz="1700" b="1" baseline="40000" dirty="0">
                <a:solidFill>
                  <a:srgbClr val="FFCC00"/>
                </a:solidFill>
                <a:latin typeface="Arial"/>
              </a:rPr>
              <a:t>†</a:t>
            </a:r>
            <a:r>
              <a:rPr lang="en-US" b="1" dirty="0">
                <a:solidFill>
                  <a:srgbClr val="FFCC00"/>
                </a:solidFill>
                <a:latin typeface="Arial"/>
              </a:rPr>
              <a:t> Grade, and Race/Ethnicity,</a:t>
            </a:r>
            <a:r>
              <a:rPr lang="en-US" sz="1700" b="1" baseline="40000" dirty="0">
                <a:solidFill>
                  <a:srgbClr val="FFCC00"/>
                </a:solidFill>
                <a:latin typeface="Arial"/>
              </a:rPr>
              <a:t>†</a:t>
            </a:r>
            <a:r>
              <a:rPr lang="en-US" b="1" dirty="0">
                <a:solidFill>
                  <a:srgbClr val="FFCC00"/>
                </a:solidFill>
                <a:latin typeface="Arial"/>
              </a:rPr>
              <a:t> 2015</a:t>
            </a: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latin typeface="Arial"/>
              </a:rPr>
              <a:t>*To prevent STD and pregnancy among students who were currently sexually active</a:t>
            </a:r>
          </a:p>
          <a:p>
            <a:r>
              <a:rPr lang="en-US" sz="900" b="1" baseline="50000" dirty="0">
                <a:solidFill>
                  <a:srgbClr val="FFCC00"/>
                </a:solidFill>
                <a:latin typeface="Arial"/>
              </a:rPr>
              <a:t>†</a:t>
            </a:r>
            <a:r>
              <a:rPr lang="en-US" sz="1100" dirty="0">
                <a:solidFill>
                  <a:srgbClr val="FFCC00"/>
                </a:solidFill>
                <a:latin typeface="Arial"/>
              </a:rPr>
              <a:t>F &gt; M; W &gt; A (Based on t-test analysis, p &lt; 0.05.)</a:t>
            </a:r>
          </a:p>
          <a:p>
            <a:r>
              <a:rPr lang="en-US" sz="1100" dirty="0">
                <a:solidFill>
                  <a:srgbClr val="FFCC00"/>
                </a:solidFill>
                <a:latin typeface="Arial"/>
              </a:rPr>
              <a:t>All Hispanic students are included in the Hispanic category.  All other races are non-Hispanic.</a:t>
            </a:r>
          </a:p>
          <a:p>
            <a:r>
              <a:rPr lang="en-US" sz="1100" dirty="0">
                <a:solidFill>
                  <a:srgbClr val="FFCC00"/>
                </a:solidFill>
                <a:latin typeface="Arial"/>
              </a:rPr>
              <a:t>Missing bar indicates fewer than 100 students in this subgroup.</a:t>
            </a:r>
          </a:p>
          <a:p>
            <a:r>
              <a:rPr lang="en-US" sz="1100" dirty="0">
                <a:solidFill>
                  <a:srgbClr val="FFCC00"/>
                </a:solidFill>
                <a:latin typeface="Aria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a:solidFill>
                  <a:srgbClr val="FFFFFF"/>
                </a:solidFill>
                <a:latin typeface="Arial"/>
              </a:rPr>
              <a:t>Alaska (Recoded Race) Alternative  - YRBS, 2015 - QNDUALBC</a:t>
            </a:r>
            <a:endParaRPr lang="en-US" sz="1600" i="1" dirty="0">
              <a:solidFill>
                <a:srgbClr val="FFFFFF"/>
              </a:solidFill>
              <a:latin typeface="Arial"/>
            </a:endParaRP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255199031"/>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686540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latin typeface="Arial"/>
              </a:rPr>
              <a:t>Percentage of High School Students Who Used Both a Condom During and Birth Control Pills; an IUD or Implant; or a Shot, Patch, or Birth Control Ring Before Last Sexual Intercourse,* 2011-2015</a:t>
            </a:r>
            <a:r>
              <a:rPr lang="en-US" sz="1700" b="1" baseline="40000" dirty="0">
                <a:solidFill>
                  <a:srgbClr val="FFCC00"/>
                </a:solidFill>
                <a:latin typeface="Arial"/>
              </a:rPr>
              <a:t>†</a:t>
            </a:r>
            <a:endParaRPr lang="en-US" b="1" dirty="0">
              <a:solidFill>
                <a:srgbClr val="FFCC00"/>
              </a:solidFill>
              <a:latin typeface="Aria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latin typeface="Arial"/>
              </a:rPr>
              <a:t>*To prevent STD and pregnancy among students who were currently sexually active</a:t>
            </a:r>
          </a:p>
          <a:p>
            <a:r>
              <a:rPr lang="en-US" sz="900" b="1" baseline="50000" dirty="0">
                <a:solidFill>
                  <a:srgbClr val="FFCC00"/>
                </a:solidFill>
                <a:latin typeface="Arial"/>
              </a:rPr>
              <a:t>†</a:t>
            </a:r>
            <a:r>
              <a:rPr lang="en-US" sz="1100" dirty="0">
                <a:solidFill>
                  <a:srgbClr val="FFCC00"/>
                </a:solidFill>
                <a:latin typeface="Arial"/>
              </a:rPr>
              <a:t>No change 2011-2015 [Based on linear trend analyses using logistic regression models controlling for sex, race/ethnicity, and grade (p &lt; 0.05).]</a:t>
            </a:r>
          </a:p>
          <a:p>
            <a:r>
              <a:rPr lang="en-US" sz="1100" dirty="0">
                <a:solidFill>
                  <a:srgbClr val="FFCC00"/>
                </a:solidFill>
                <a:latin typeface="Aria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a:solidFill>
                  <a:srgbClr val="FFFFFF"/>
                </a:solidFill>
                <a:latin typeface="Arial"/>
              </a:rPr>
              <a:t>Alaska (Recoded Race) Alternative  - YRBS, 2011-2015 - QNDUALBC</a:t>
            </a:r>
          </a:p>
        </p:txBody>
      </p:sp>
      <p:graphicFrame>
        <p:nvGraphicFramePr>
          <p:cNvPr id="6" name="Chart 5"/>
          <p:cNvGraphicFramePr/>
          <p:nvPr>
            <p:extLst>
              <p:ext uri="{D42A27DB-BD31-4B8C-83A1-F6EECF244321}">
                <p14:modId xmlns:p14="http://schemas.microsoft.com/office/powerpoint/2010/main" val="4171787163"/>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876088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Use Any Method to Prevent Pregnancy,*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900" b="1" baseline="50000" dirty="0">
                <a:solidFill>
                  <a:srgbClr val="FFCC00"/>
                </a:solidFill>
              </a:rPr>
              <a:t>†</a:t>
            </a:r>
            <a:r>
              <a:rPr lang="en-US" sz="1100" dirty="0" smtClean="0">
                <a:solidFill>
                  <a:srgbClr val="FFCC00"/>
                </a:solidFill>
              </a:rPr>
              <a:t>F &gt; M;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QNBCNONE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Use Any Method to Prevent Pregnancy,*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QNBCNONE</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Obese,*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 95th percentile for body mass index, based on sex- and age-specific reference data from the 2000 CDC growth charts</a:t>
            </a:r>
          </a:p>
          <a:p>
            <a:r>
              <a:rPr lang="en-US" sz="900" b="1" baseline="50000" dirty="0">
                <a:solidFill>
                  <a:srgbClr val="FFCC00"/>
                </a:solidFill>
              </a:rPr>
              <a:t>†</a:t>
            </a:r>
            <a:r>
              <a:rPr lang="en-US" sz="1100" dirty="0" smtClean="0">
                <a:solidFill>
                  <a:srgbClr val="FFCC00"/>
                </a:solidFill>
              </a:rPr>
              <a:t>12th &gt; 9th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QNOBESE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Obese,*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 95th percentile for body mass index, based on sex- and age-specific reference data from the 2000 CDC growth charts</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QNOBESE</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Overweight,*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 85th percentile but &lt;95th percentile for body mass index, based on sex- and age-specific reference data from the 2000 CDC growth charts</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QNOWT</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Overweight,*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 85th percentile but &lt;95th percentile for body mass index, based on sex- and age-specific reference data from the 2000 CDC growth charts</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QNOWT</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Go to School Because They Felt Unsafe at School or on Their Way to or from School,*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Described Themselves As Slightly or Very Overweight,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QN69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Described Themselves As Slightly or Very Overweight,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QN69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Drink Fruit Juice,*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*100% fruit juices one or more times during the 7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QN71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Drink Fruit Juice,*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*100% fruit juices one or more times during the 7 days before the survey</a:t>
            </a:r>
          </a:p>
          <a:p>
            <a:r>
              <a:rPr lang="en-US" sz="900" b="1" baseline="50000" dirty="0">
                <a:solidFill>
                  <a:srgbClr val="FFCC00"/>
                </a:solidFill>
              </a:rPr>
              <a:t>†</a:t>
            </a:r>
            <a:r>
              <a:rPr lang="en-US" sz="1100" dirty="0" smtClean="0">
                <a:solidFill>
                  <a:srgbClr val="FFCC00"/>
                </a:solidFill>
              </a:rPr>
              <a:t>Increased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QN71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Fruit,*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7 days before the survey</a:t>
            </a:r>
          </a:p>
          <a:p>
            <a:r>
              <a:rPr lang="en-US" sz="900" b="1" baseline="50000" dirty="0">
                <a:solidFill>
                  <a:srgbClr val="FFCC00"/>
                </a:solidFill>
              </a:rPr>
              <a:t>†</a:t>
            </a:r>
            <a:r>
              <a:rPr lang="en-US" sz="1100" dirty="0" smtClean="0">
                <a:solidFill>
                  <a:srgbClr val="FFCC00"/>
                </a:solidFill>
              </a:rPr>
              <a:t>M &gt; F;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QN72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Fruit,*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7 days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QN72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Fruit or Drink 100% Fruit Juices,*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11th &gt; 9th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QNFR0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Fruit or Drink 100% Fruit Juices,*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QNFR0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Fruit or Drank 100% Fruit Juices One or More Times Per Day,*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QNFR1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Fruit or Drank 100% Fruit Juices One or More Times Per Day,*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QNFR1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Go to School Because They Felt Unsafe at School or on Their Way to or from School,*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QN16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Fruit or Drank 100% Fruit Juices Two or More Times Per Day,*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QNFR2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Fruit or Drank 100% Fruit Juices Two or More Times Per Day,*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QNFR2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Fruit or Drank 100% Fruit Juices Three or More Times Per Day,*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QNFR3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Fruit or Drank 100% Fruit Juices Three or More Times Per Day,*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QNFR3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Salad,*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M &gt; F; 11th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QN73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Salad,*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Increased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QN73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Potatoes,*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QN74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Potatoes,*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QN74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Carrots,*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12th &gt; 9th, 12th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QN75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Carrots,*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QN75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 a Physical Fight,*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Other Vegetables,*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11th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QN76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Other Vegetables,*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QN76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Vegetables,*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*Green salad, potatoes [excluding French fries, fried potatoes, or potato chips], carrots, or other vegetables, during the 7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QNVEG0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Vegetables,*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QNVEG0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Vegetables One or More Times Per Day,*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smtClean="0">
                <a:solidFill>
                  <a:srgbClr val="FFCC00"/>
                </a:solidFill>
              </a:rPr>
              <a:t>10th &gt; 11th,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QNVEG1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Vegetables One or More Times Per Day,*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QNVEG1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Vegetables Two or More Times Per Day,*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*Green salad, potatoes [excluding French fries, fried potatoes, or potato chips], carrots, or other vegetables, during the 7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QNVEG2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Vegetables Two or More Times Per Day,*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QNVEG2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Vegetables Three or More Times Per Day,*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smtClean="0">
                <a:solidFill>
                  <a:srgbClr val="FFCC00"/>
                </a:solidFill>
              </a:rPr>
              <a:t>9th &gt; 11th,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QNVEG3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Vegetables Three or More Times Per Day,*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QNVEG3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 a Physical Fight,*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QN18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Drink a Can, Bottle, or Glass of Soda or Pop,*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F &gt; M; 10th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QN77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Drink a Can, Bottle, or Glass of Soda or Pop,*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Increased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QN77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Soda or Pop One or More Times Per Day,*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9th &gt; 11th,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QNSODA1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Soda or Pop One or More Times Per Day,*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QNSODA1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Soda or Pop Two or More Times Per Day,*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QNSODA2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Soda or Pop Two or More Times Per Day,*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QNSODA2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Soda or Pop Three or More Times Per Day,*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QNSODA3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Soda or Pop Three or More Times Per Day,*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QNSODA3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Physically Active at Least 60 Minutes Per Day on 5 or More Days,*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M &gt; F; 12th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QN80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Physically Active at Least 60 Minutes Per Day on 5 or More Days,*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Increased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QN80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Injured in a Physical Fight,*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 injuries had to be treated by a doctor or nurse </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Participate in at Least 60 Minutes of Physical Activity on at Least 1 Day,*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QNPA0DAY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Participate in at Least 60 Minutes of Physical Activity on at Least 1 Day,*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QNPA0DAY</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Physically Active at Least 60 Minutes Per Day on All 7 Days,*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M &gt; F; 9th &gt; 10th, 12th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QNPA7DAY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Physically Active at Least 60 Minutes Per Day on All 7 Days,*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QNPA7DAY</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Watched Television 3 or More Hours Per Day,*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an average school day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QN81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Watched Television 3 or More Hours Per Day,*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an average school day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QN81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Played Video or Computer Games or Used a Computer 3 or More Hours Per Day,*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something that was not school work on an average school day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QN82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Played Video or Computer Games or Used a Computer 3 or More Hours Per Day,*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something that was not school work on an average school day</a:t>
            </a:r>
          </a:p>
          <a:p>
            <a:r>
              <a:rPr lang="en-US" sz="900" b="1" baseline="50000" dirty="0">
                <a:solidFill>
                  <a:srgbClr val="FFCC00"/>
                </a:solidFill>
              </a:rPr>
              <a:t>†</a:t>
            </a:r>
            <a:r>
              <a:rPr lang="en-US" sz="1100" dirty="0" smtClean="0">
                <a:solidFill>
                  <a:srgbClr val="FFCC00"/>
                </a:solidFill>
              </a:rPr>
              <a:t>Increased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QN82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Attended Physical Education Classes on 1 or More Days,*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QN83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Attended Physical Education Classes on 1 or More Days,*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Increased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QN83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Injured in a Physical Fight,*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 injuries had to be treated by a doctor or nurse </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QN19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Attended Physical Education Classes on All 5 Days,*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QNDLYPE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Attended Physical Education Classes on All 5 Days,*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Increased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QNDLYPE</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Played on at Least One Sports Team,*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*Run by their school or community groups during the 12 months before the survey</a:t>
            </a:r>
          </a:p>
          <a:p>
            <a:r>
              <a:rPr lang="en-US" sz="900" b="1" baseline="50000" dirty="0">
                <a:solidFill>
                  <a:srgbClr val="FFCC00"/>
                </a:solidFill>
              </a:rPr>
              <a:t>†</a:t>
            </a:r>
            <a:r>
              <a:rPr lang="en-US" sz="1100" dirty="0" smtClean="0">
                <a:solidFill>
                  <a:srgbClr val="FFCC00"/>
                </a:solidFill>
              </a:rPr>
              <a:t>M &gt; F; 9th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QN84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Played on at Least One Sports Team,*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*Run by their school or community groups during the 12 months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QN84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Saw a Dentist,*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a check-up, exam, teeth cleaning, or other dental work during the 12 months before the survey</a:t>
            </a:r>
          </a:p>
          <a:p>
            <a:r>
              <a:rPr lang="en-US" sz="900" b="1" baseline="50000" dirty="0">
                <a:solidFill>
                  <a:srgbClr val="FFCC00"/>
                </a:solidFill>
              </a:rPr>
              <a:t>†</a:t>
            </a:r>
            <a:r>
              <a:rPr lang="en-US" sz="1100" dirty="0" smtClean="0">
                <a:solidFill>
                  <a:srgbClr val="FFCC00"/>
                </a:solidFill>
              </a:rPr>
              <a:t>11th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QN86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Ever Been Told by a Doctor or Nurse That They Had Asthma,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QN87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Ever Been Told by a Doctor or Nurse That They Had Asthma,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QN87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Made Mostly A's or B's in School,*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F &gt; M; 10th &gt; 9th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QN89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Made Mostly A's or B's in School,*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Increased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QN89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Smoked Some Cigarettes Per Day on School Property,*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the days they smoked, during the 30 days before the survey</a:t>
            </a:r>
          </a:p>
          <a:p>
            <a:r>
              <a:rPr lang="en-US" sz="900" b="1" baseline="50000" dirty="0">
                <a:solidFill>
                  <a:srgbClr val="FFCC00"/>
                </a:solidFill>
              </a:rPr>
              <a:t>†</a:t>
            </a:r>
            <a:r>
              <a:rPr lang="en-US" sz="1100" dirty="0" smtClean="0">
                <a:solidFill>
                  <a:srgbClr val="FFCC00"/>
                </a:solidFill>
              </a:rPr>
              <a:t>12th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QN90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 a Physical Fight on School Property,*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QN20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Chewing Tobacco, Snuff, or Dip on School Property,*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QN91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Chewing Tobacco, Snuff, or Dip on School Property,*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QN91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Iqmik or Blackbull,*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past 30 days</a:t>
            </a:r>
          </a:p>
          <a:p>
            <a:r>
              <a:rPr lang="en-US" sz="900" b="1" baseline="50000" dirty="0">
                <a:solidFill>
                  <a:srgbClr val="FFCC00"/>
                </a:solidFill>
              </a:rPr>
              <a:t>†</a:t>
            </a:r>
            <a:r>
              <a:rPr lang="en-US" sz="1100" dirty="0" smtClean="0">
                <a:solidFill>
                  <a:srgbClr val="FFCC00"/>
                </a:solidFill>
              </a:rPr>
              <a:t>9th &gt; 12th, 10th &gt; 12th;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QN92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Iqmik or Blackbull,*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past 30 days</a:t>
            </a:r>
          </a:p>
          <a:p>
            <a:r>
              <a:rPr lang="en-US" sz="900" b="1" baseline="50000" dirty="0">
                <a:solidFill>
                  <a:srgbClr val="FFCC00"/>
                </a:solidFill>
              </a:rPr>
              <a:t>†</a:t>
            </a:r>
            <a:r>
              <a:rPr lang="en-US" sz="1100" dirty="0" smtClean="0">
                <a:solidFill>
                  <a:srgbClr val="FFCC00"/>
                </a:solidFill>
              </a:rPr>
              <a:t>Increased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2013-2015 - QN92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Iqmik or Blackbull on School Property,*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past 30 days</a:t>
            </a:r>
          </a:p>
          <a:p>
            <a:r>
              <a:rPr lang="en-US" sz="900" b="1" baseline="50000" dirty="0">
                <a:solidFill>
                  <a:srgbClr val="FFCC00"/>
                </a:solidFill>
              </a:rPr>
              <a:t>†</a:t>
            </a:r>
            <a:r>
              <a:rPr lang="en-US" sz="1100" dirty="0" smtClean="0">
                <a:solidFill>
                  <a:srgbClr val="FFCC00"/>
                </a:solidFill>
              </a:rPr>
              <a:t>9th &gt; 12th, 10th &gt; 12th;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QN93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Iqmik or Blackbull on School Property,*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past 30 days</a:t>
            </a:r>
          </a:p>
          <a:p>
            <a:r>
              <a:rPr lang="en-US" sz="900" b="1" baseline="50000" dirty="0">
                <a:solidFill>
                  <a:srgbClr val="FFCC00"/>
                </a:solidFill>
              </a:rPr>
              <a:t>†</a:t>
            </a:r>
            <a:r>
              <a:rPr lang="en-US" sz="1100" dirty="0" smtClean="0">
                <a:solidFill>
                  <a:srgbClr val="FFCC00"/>
                </a:solidFill>
              </a:rPr>
              <a:t>Increased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2013-2015 - QN93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 the Same Room with Someone Who Was Smoking Cigarettes,*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past 7 days</a:t>
            </a:r>
          </a:p>
          <a:p>
            <a:r>
              <a:rPr lang="en-US" sz="900" b="1" baseline="50000" dirty="0">
                <a:solidFill>
                  <a:srgbClr val="FFCC00"/>
                </a:solidFill>
              </a:rPr>
              <a:t>†</a:t>
            </a:r>
            <a:r>
              <a:rPr lang="en-US" sz="1100" dirty="0" smtClean="0">
                <a:solidFill>
                  <a:srgbClr val="FFCC00"/>
                </a:solidFill>
              </a:rPr>
              <a:t>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QN94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 the Same Room with Someone Who Was Smoking Cigarettes,*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past 7 days</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QN94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People Greatly Risk Harming Themselves (Physically or in Other Ways) If They Smoke One or More Packs of Cigarettes Per Day,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QN95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People Greatly Risk Harming Themselves (Physically or in Other Ways) If They Smoke One or More Packs of Cigarettes Per Day,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QN95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Rarely or Never Wore a Bicycle Helmet,*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*Among students who had ridden a bicycle during the 12 months before the survey</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Ever Physically Forced to Have Sexual Intercourse,*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*When they did not want to</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People Greatly Risk Harming Themselves (Physically or in Other Ways) If They Have Five or More Drinks of an Alcoholic Beverage Once or Twice a Week,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F &gt; M; 9th &gt; 10th;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QN96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People Greatly Risk Harming Themselves (Physically or in Other Ways) If They Have Five or More Drinks of an Alcoholic Beverage Once or Twice a Week,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2013-2015 - QN96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Usually Used Marijuana by Smoking It in a Joint, Bong, Pipe, or Blunt,*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students who used marijuana</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QN97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People Greatly Risk Harming Themselves (Physically or in Other Ways) If They Smoke Marijuana Once or Twice a Week,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9th &gt; 10th, 11th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QN98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People Greatly Risk Harming Themselves (Physically or in Other Ways) If They Smoke Marijuana Once or Twice a Week,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2013-2015 - QN98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Took a Prescription Drug Without a Doctor's Prescription,*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OxyContin, Percocet, Vicodin, codeine, Adderall, Ritalin, or Xanax, one or more times  during the 30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QN99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Took a Prescription Drug Without a Doctor's Prescription,*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OxyContin, Percocet, Vicodin, codeine, Adderall, Ritalin, or Xanax, one or more times  during the 30 days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2011-2015 - QN99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People Greatly Risk Harming Themselves (Physically or in Other Ways) If They Use Prescription Drugs Without a Doctor's Prescription,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QN100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Drink a Can, Bottle, or Glass of a Sports Drink,*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Gatorade or PowerAde, not including low-calorie sports drinks such as Propel or G2, during the 7 days before the survey</a:t>
            </a:r>
          </a:p>
          <a:p>
            <a:r>
              <a:rPr lang="en-US" sz="900" b="1" baseline="50000" dirty="0">
                <a:solidFill>
                  <a:srgbClr val="FFCC00"/>
                </a:solidFill>
              </a:rPr>
              <a:t>†</a:t>
            </a:r>
            <a:r>
              <a:rPr lang="en-US" sz="1100" dirty="0" smtClean="0">
                <a:solidFill>
                  <a:srgbClr val="FFCC00"/>
                </a:solidFill>
              </a:rPr>
              <a:t>F &gt; M; 11th &gt; 12th;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QN101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a Sugar-Sweetened Drink,*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sweetened energy drinks, Snapple, fruit punch, Kool-Aid, Tang, or Capri-Sun, not including soda or pop, sports drinks, diet drinks, or 100% fruit juice, one or more times per day during the 7 days before the survey</a:t>
            </a:r>
          </a:p>
          <a:p>
            <a:r>
              <a:rPr lang="en-US" sz="900" b="1" baseline="50000" dirty="0">
                <a:solidFill>
                  <a:srgbClr val="FFCC00"/>
                </a:solidFill>
              </a:rPr>
              <a:t>†</a:t>
            </a:r>
            <a:r>
              <a:rPr lang="en-US" sz="1100" dirty="0" smtClean="0">
                <a:solidFill>
                  <a:srgbClr val="FFCC00"/>
                </a:solidFill>
              </a:rPr>
              <a:t>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QN102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Ever Physically Forced to Have Sexual Intercourse,*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*When they did not want to</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QN21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Drink a Bottle or Glass of Plain Water,*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*Including tap, bottled, and unflavored sparkling water, during the 7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QN103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Have to Avoid Some Foods Because Eating the Food Could Cause an Allergic Reaction,*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skin rashes, swelling, itching, vomiting, coughing, or trouble breathing</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QN104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Exercises to Strengthen or Tone Their Muscles,*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push-ups, sit-ups, or weight lifting, on three or more days during the 7 days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QN105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Taught About Preventing Sexually Transmitted Diseases (STDs),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10th &gt; 9th, 11th &gt; 9th, 12th &gt; 9th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QN106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Have Serious Difficulty Concentrating, Remembering, or Making Decisions,*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*Because of a physical, mental, or emotional problem</a:t>
            </a:r>
          </a:p>
          <a:p>
            <a:r>
              <a:rPr lang="en-US" sz="900" b="1" baseline="50000" dirty="0">
                <a:solidFill>
                  <a:srgbClr val="FFCC00"/>
                </a:solidFill>
              </a:rPr>
              <a:t>†</a:t>
            </a:r>
            <a:r>
              <a:rPr lang="en-US" sz="1100" dirty="0" smtClean="0">
                <a:solidFill>
                  <a:srgbClr val="FFCC00"/>
                </a:solidFill>
              </a:rPr>
              <a:t>F &gt; M; 10th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QN107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Usually Slept with Friends, Family, or Other People Because Their Parents or They Lost Their Home or Cannot Afford Housing,*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QN108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Missed Classes or School Without Permission,*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one or more days during the 30 days before the survey</a:t>
            </a:r>
          </a:p>
          <a:p>
            <a:r>
              <a:rPr lang="en-US" sz="900" b="1" baseline="50000" dirty="0">
                <a:solidFill>
                  <a:srgbClr val="FFCC00"/>
                </a:solidFill>
              </a:rPr>
              <a:t>†</a:t>
            </a:r>
            <a:r>
              <a:rPr lang="en-US" sz="1100" dirty="0" smtClean="0">
                <a:solidFill>
                  <a:srgbClr val="FFCC00"/>
                </a:solidFill>
              </a:rPr>
              <a:t>12th &gt; 9th, 12th &gt; 10th,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QN109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Missed Classes or School Without Permission,*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one or more days during the 30 days before the survey</a:t>
            </a:r>
          </a:p>
          <a:p>
            <a:r>
              <a:rPr lang="en-US" sz="900" b="1" baseline="50000" dirty="0">
                <a:solidFill>
                  <a:srgbClr val="FFCC00"/>
                </a:solidFill>
              </a:rPr>
              <a:t>†</a:t>
            </a:r>
            <a:r>
              <a:rPr lang="en-US" sz="1100" dirty="0" smtClean="0">
                <a:solidFill>
                  <a:srgbClr val="FFCC00"/>
                </a:solidFill>
              </a:rPr>
              <a:t>Decreased 2011-2015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2011-2015 - QN109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Do Not Have One of Their Parents Talk with Them About What They Are Doing in School About Every Day,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QN110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Do Not Have One of Their Parents Talk with Them About What They Are Doing in School About Every Day,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QN110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Experienced Physical Dating Violence,*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 including being hit, slammed into something, or injured with an object or weapon on purpose by someone they were dating or going out with among students who dated or went out with someone during the 12 months before the survey</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Strongly Agree or Agree That Their Teachers Really Care About Them and Give Them a Lot of Encouragement,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Strongly Agree or Agree That Their Teachers Really Care About Them and Give Them a Lot of Encouragement,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QN111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Would Feel Comfortable Seeking Help from One or More Adults Besides Their Parents If They Had an Important Question Affecting Their Life,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12th &gt; 9th, 12th &gt; 10th;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Would Feel Comfortable Seeking Help from One or More Adults Besides Their Parents If They Had an Important Question Affecting Their Life,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QN112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Do Not Spend Any Hours Helping or Volunteering at School or in the Community,*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helping elders or neighbors; watching young children; teaching or tutoring; peer helping; mentoring; or helping out at local programs, health clinics, faith organizations, tribal organizations, or environmental organizations, during an average week</a:t>
            </a:r>
          </a:p>
          <a:p>
            <a:r>
              <a:rPr lang="en-US" sz="900" b="1" baseline="50000" dirty="0">
                <a:solidFill>
                  <a:srgbClr val="FFCC00"/>
                </a:solidFill>
              </a:rPr>
              <a:t>†</a:t>
            </a:r>
            <a:r>
              <a:rPr lang="en-US" sz="1100" dirty="0" smtClean="0">
                <a:solidFill>
                  <a:srgbClr val="FFCC00"/>
                </a:solidFill>
              </a:rPr>
              <a:t>M &gt; F; 11th &gt; 10th, 12th &gt; 10th;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Do Not Spend Any Hours Helping or Volunteering at School or in the Community,*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helping elders or neighbors; watching young children; teaching or tutoring; peer helping; mentoring; or helping out at local programs, health clinics, faith organizations, tribal organizations, or environmental organizations, during an average week</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QN113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Do Not Take Part in Organized After School, Evening, or Weekend Activities on Any Days,*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school clubs; community center groups; music, art, or dance lessons; drama; church; or cultural or other supervised activities, during an average week</a:t>
            </a:r>
          </a:p>
          <a:p>
            <a:r>
              <a:rPr lang="en-US" sz="900" b="1" baseline="50000" dirty="0">
                <a:solidFill>
                  <a:srgbClr val="FFCC00"/>
                </a:solidFill>
              </a:rPr>
              <a:t>†</a:t>
            </a:r>
            <a:r>
              <a:rPr lang="en-US" sz="1100" dirty="0" smtClean="0">
                <a:solidFill>
                  <a:srgbClr val="FFCC00"/>
                </a:solidFill>
              </a:rPr>
              <a:t>11th &gt; 9th, 12th &gt; 9th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QN114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Do Not Take Part in Organized After School, Evening, or Weekend Activities on Any Days,*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school clubs; community center groups; music, art, or dance lessons; drama; church; or cultural or other supervised activities, during an average week</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QN114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Disagree or Strongly Disagree That They Feel Alone in Their Life,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Disagree or Strongly Disagree That They Feel Alone in Their Life,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QN115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Experienced Physical Dating Violence,*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 including being hit, slammed into something, or injured with an object or weapon on purpose by someone they were dating or going out with among students who dated or went out with someone during the 12 months before the survey</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2013-2015 - QN22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Strongly Agree or Agree That in Their Community They Feel like They Matter to People,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Strongly Agree or Agree That in Their Community They Feel like They Matter to People,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QN116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Strongly Agree or Agree That Their School Has Clear Rules and Consequences for Behavior,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QN117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Strongly Agree or Agree That Their School Has Clear Rules and Consequences for Behavior,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QN117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Their Parents Feel It Would Be Wrong or Very Wrong for Them to Smoke Marijuana,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9th &gt; 12th, 10th &gt; 12th, 11th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QN118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Their Parents Feel It Would Be Wrong or Very Wrong for Them to Smoke Marijuana,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2013-2015 - QN118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Their Parents Feel It Would Be Wrong or Very Wrong for Them to Have One or Two Drinks of an Alcoholic Beverage Nearly Every Day,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11th &gt; 12th;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Their Parents Feel It Would Be Wrong or Very Wrong for Them to Have One or Two Drinks of an Alcoholic Beverage Nearly Every Day,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Increased 2013-2015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2013-2015 - QN119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Their Parents Feel It Would Be Wrong or Very Wrong for Them to Smoke Cigarettes,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10th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QN120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Their Parents Feel It Would Be Wrong or Very Wrong for Them to Smoke Cigarettes,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2013-2015 - QN120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Experienced Sexual Dating Violence,*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 including kissing, touching, or being physically forced to have sexual intercourse when they did not want to by someone they were dating or going out with among students who dated or went out with someone during the 12 months before the survey</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Their Parents Feel It Would Be Wrong or Very Wrong for Them to Use Prescription Drugs Without a Doctor's Prescription,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9th &gt; 12th, 11th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There Is Some Chance, Pretty Good Chance, or Very Good Chance They Would Be Seen As Cool If They Smoked Cigarettes,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There Is Some Chance, Pretty Good Chance, or Very Good Chance They Would Be Seen As Cool If They Smoked Cigarettes,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Decreased 2011-2015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2011-2015 - QN122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There Is Some Chance, Pretty Good Chance, or Very Good Chance They Would Be Seen As Cool If They Began Drinking Alcoholic Beverages Regularly,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9th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There Is Some Chance, Pretty Good Chance, or Very Good Chance They Would Be Seen As Cool If They Began Drinking Alcoholic Beverages Regularly,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Decreased 2011-2015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2011-2015 - QN123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There Is Some Chance, Pretty Good Chance, or Very Good Chance They Would Be Seen As Cool If They Smoked Marijuana,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There Is Some Chance, Pretty Good Chance, or Very Good Chance They Would Be Seen As Cool If They Smoked Marijuana,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2011-2015 - QN124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a Sports Drink One or More Times Per Day,*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low calorie sports drinks such as Propel or G2, during the 7 days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QNSPDRK1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a Sports Drink Two or More Times Per Day,*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low calorie sports drinks such as Propel or G2, during the 7 days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QNSPDRK2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a Sports Drink Three or More Times Per Day,*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low calorie sports drinks such as Propel or G2, during the 7 days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QNSPDRK3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Experienced Sexual Dating Violence,*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 including kissing, touching, or being physically forced to have sexual intercourse when they did not want to by someone they were dating or going out with among students who dated or went out with someone during the 12 months before the survey</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2013-2015 - QN23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One or More Glasses Per Day of Water,*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10th &gt; 9th, 12th &gt; 9th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QNWATER1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Two or More Glasses Per Day of Water,*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10th &gt; 9th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QNWATER2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Three or More Glasses Per Day of Water,*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QNWATER3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Bullied on School Property,*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F &gt; M; 9th &gt; 11th, 9th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Bullied on School Property,*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Increased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QN24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Electronically Bullied,*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*Including being bullied through e-mail, chat rooms, instant messaging, websites, or texting during the 12 months before the survey</a:t>
            </a:r>
          </a:p>
          <a:p>
            <a:r>
              <a:rPr lang="en-US" sz="900" b="1" baseline="50000" dirty="0">
                <a:solidFill>
                  <a:srgbClr val="FFCC00"/>
                </a:solidFill>
              </a:rPr>
              <a:t>†</a:t>
            </a:r>
            <a:r>
              <a:rPr lang="en-US" sz="1100" dirty="0" smtClean="0">
                <a:solidFill>
                  <a:srgbClr val="FFCC00"/>
                </a:solidFill>
              </a:rPr>
              <a:t>F &gt; M; 10th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QN25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Electronically Bullied,*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*Including being bullied through e-mail, chat rooms, instant messaging, websites, or texting during the 12 months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2011-2015 - QN25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Rarely or Never Wore a Seat Belt,*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*When riding in a car driven by someone else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Felt Sad or Hopeless,*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*Almost every day for 2 or more weeks in a row so that they stopped doing some usual activities during the 12 months before the survey</a:t>
            </a:r>
          </a:p>
          <a:p>
            <a:r>
              <a:rPr lang="en-US" sz="900" b="1" baseline="50000" dirty="0">
                <a:solidFill>
                  <a:srgbClr val="FFCC00"/>
                </a:solidFill>
              </a:rPr>
              <a:t>†</a:t>
            </a:r>
            <a:r>
              <a:rPr lang="en-US" sz="1100" dirty="0" smtClean="0">
                <a:solidFill>
                  <a:srgbClr val="FFCC00"/>
                </a:solidFill>
              </a:rPr>
              <a:t>F &gt; M; 10th &gt; 11th, 10th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QN26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Felt Sad or Hopeless,*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*Almost every day for 2 or more weeks in a row so that they stopped doing some usual activities during the 12 months before the survey</a:t>
            </a:r>
          </a:p>
          <a:p>
            <a:r>
              <a:rPr lang="en-US" sz="900" b="1" baseline="50000" dirty="0">
                <a:solidFill>
                  <a:srgbClr val="FFCC00"/>
                </a:solidFill>
              </a:rPr>
              <a:t>†</a:t>
            </a:r>
            <a:r>
              <a:rPr lang="en-US" sz="1100" dirty="0" smtClean="0">
                <a:solidFill>
                  <a:srgbClr val="FFCC00"/>
                </a:solidFill>
              </a:rPr>
              <a:t>Increased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QN26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Seriously Considered Attempting Suicide,*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QN27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Seriously Considered Attempting Suicide,*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Increased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QN27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Made a Plan About How They Would Attempt Suicide,*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QN28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Made a Plan About How They Would Attempt Suicide,*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Increased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QN28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Attempted Suicide,*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QN29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Attempted Suicide,*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a:t>
            </a:r>
          </a:p>
          <a:p>
            <a:r>
              <a:rPr lang="en-US" sz="900" b="1" baseline="50000" dirty="0">
                <a:solidFill>
                  <a:srgbClr val="FFCC00"/>
                </a:solidFill>
              </a:rPr>
              <a:t>†</a:t>
            </a:r>
            <a:r>
              <a:rPr lang="en-US" sz="1100" dirty="0" smtClean="0">
                <a:solidFill>
                  <a:srgbClr val="FFCC00"/>
                </a:solidFill>
              </a:rPr>
              <a:t>Increased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QN29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Attempted Suicide That Resulted in an Injury, Poisoning, or Overdose That Had to Be Treated by a Doctor or Nurse,* by Sex,</a:t>
            </a:r>
            <a:r>
              <a:rPr lang="en-US" sz="1700" b="1" baseline="40000" dirty="0">
                <a:solidFill>
                  <a:srgbClr val="FFCC00"/>
                </a:solidFill>
              </a:rPr>
              <a:t>†</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QN30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Attempted Suicide That Resulted in an Injury, Poisoning, or Overdose That Had to Be Treated by a Doctor or Nurse,*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Increased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QN30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Rarely or Never Wore a Seat Belt,*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*When riding in a car driven by someone else</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Tried Cigarette Smoking,*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*Even one or two puffs</a:t>
            </a:r>
          </a:p>
          <a:p>
            <a:r>
              <a:rPr lang="en-US" sz="900" b="1" baseline="50000" dirty="0">
                <a:solidFill>
                  <a:srgbClr val="FFCC00"/>
                </a:solidFill>
              </a:rPr>
              <a:t>†</a:t>
            </a:r>
            <a:r>
              <a:rPr lang="en-US" sz="1100" dirty="0" smtClean="0">
                <a:solidFill>
                  <a:srgbClr val="FFCC00"/>
                </a:solidFill>
              </a:rPr>
              <a:t>F &gt; M; 10th &gt; 9th, 11th &gt; 9th, 12th &gt; 9th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QN31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Tried Cigarette Smoking,*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*Even one or two puffs</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QN31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Smoked a Whole Cigarette Before Age 13 Years,*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F &gt; M;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QN32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Smoked a Whole Cigarette Before Age 13 Years,*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QN32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Cigarettes,*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12th &gt; 9th, 12th &gt; 10th;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QN33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Cigarettes,*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QN33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Frequently Smoked Cigarettes,*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20 or more days during the 30 days before the survey</a:t>
            </a:r>
          </a:p>
          <a:p>
            <a:r>
              <a:rPr lang="en-US" sz="900" b="1" baseline="50000" dirty="0">
                <a:solidFill>
                  <a:srgbClr val="FFCC00"/>
                </a:solidFill>
              </a:rPr>
              <a:t>†</a:t>
            </a:r>
            <a:r>
              <a:rPr lang="en-US" sz="1100" dirty="0" smtClean="0">
                <a:solidFill>
                  <a:srgbClr val="FFCC00"/>
                </a:solidFill>
              </a:rPr>
              <a:t>11th &gt; 9th, 11th &gt; 10th, 12th &gt; 9th, 12th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QNFRCIG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Frequently Smoked Cigarettes,*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20 or more days during the 30 days before the survey</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QNFRCIG</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Cigarettes Daily,*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all 30 days during the 30 days before the survey</a:t>
            </a:r>
          </a:p>
          <a:p>
            <a:r>
              <a:rPr lang="en-US" sz="900" b="1" baseline="50000" dirty="0">
                <a:solidFill>
                  <a:srgbClr val="FFCC00"/>
                </a:solidFill>
              </a:rPr>
              <a:t>†</a:t>
            </a:r>
            <a:r>
              <a:rPr lang="en-US" sz="1100" dirty="0" smtClean="0">
                <a:solidFill>
                  <a:srgbClr val="FFCC00"/>
                </a:solidFill>
              </a:rPr>
              <a:t>11th &gt; 9th, 12th &gt; 9th, 12th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QNDAYCIG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Cigarettes Daily,*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all 30 days during the 30 days before the survey</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QNDAYCIG</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Rode with a Driver Who Had Been Drinking Alcohol,*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 a car or other vehicle one or more times during the 30 days before the survey</a:t>
            </a:r>
          </a:p>
          <a:p>
            <a:r>
              <a:rPr lang="en-US" sz="900" b="1" baseline="50000" dirty="0">
                <a:solidFill>
                  <a:srgbClr val="FFCC00"/>
                </a:solidFill>
              </a:rPr>
              <a:t>†</a:t>
            </a:r>
            <a:r>
              <a:rPr lang="en-US" sz="1100" dirty="0" smtClean="0">
                <a:solidFill>
                  <a:srgbClr val="FFCC00"/>
                </a:solidFill>
              </a:rPr>
              <a:t>F &gt; M;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Smoked More Than 10 Cigarettes Per Day,*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students who currently smoked cigarettes on the days they smoked</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QN34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Smoked More Than 10 Cigarettes Per Day,*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students who currently smoked cigarettes on the days they smoked</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QN34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Usually Obtained Their Own Cigarettes by Buying Them in a Store or Gas Station,*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students who currently smoked cigarettes and who were aged &lt;18 years </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QN35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Usually Obtained Their Own Cigarettes by Buying Them in a Store or Gas Station,*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students who currently smoked cigarettes and who were aged &lt;18 years </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QN35</a:t>
            </a:r>
            <a:endParaRPr lang="en-US" sz="1600" i="1" dirty="0"/>
          </a:p>
        </p:txBody>
      </p:sp>
      <p:graphicFrame>
        <p:nvGraphicFramePr>
          <p:cNvPr id="6" name="Chart 5"/>
          <p:cNvGraphicFramePr/>
          <p:nvPr>
            <p:extLst>
              <p:ext uri="{D42A27DB-BD31-4B8C-83A1-F6EECF244321}">
                <p14:modId xmlns:p14="http://schemas.microsoft.com/office/powerpoint/2010/main" val="58654029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48920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Usually Obtained Their Own Cigarettes by Buying on the Internet,*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students who currently smoked cigarettes and who were aged &lt;18 years </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QNCIGINT</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Tried to Quit Smoking Cigarettes,* by Sex,</a:t>
            </a:r>
            <a:r>
              <a:rPr lang="en-US" sz="1700" b="1" baseline="40000" dirty="0">
                <a:solidFill>
                  <a:srgbClr val="FFCC00"/>
                </a:solidFill>
              </a:rPr>
              <a:t>†</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currently smoked cigarettes during the 12 months before the survey</a:t>
            </a:r>
          </a:p>
          <a:p>
            <a:r>
              <a:rPr lang="en-US" sz="900" b="1" baseline="50000" dirty="0">
                <a:solidFill>
                  <a:srgbClr val="FFCC00"/>
                </a:solidFill>
              </a:rPr>
              <a:t>†</a:t>
            </a:r>
            <a:r>
              <a:rPr lang="en-US" sz="1100" dirty="0" smtClean="0">
                <a:solidFill>
                  <a:srgbClr val="FFCC00"/>
                </a:solidFill>
              </a:rPr>
              <a:t>F &gt; M;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QN36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Tried to Quit Smoking Cigarettes,*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*Among students who currently smoked cigarettes during the 12 months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QN36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Smokeless Tobacco,*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*Chewing tobacco, snuff, or dip on at least 1 day during the 30 days before the survey</a:t>
            </a:r>
          </a:p>
          <a:p>
            <a:r>
              <a:rPr lang="en-US" sz="900" b="1" baseline="50000" dirty="0">
                <a:solidFill>
                  <a:srgbClr val="FFCC00"/>
                </a:solidFill>
              </a:rPr>
              <a:t>†</a:t>
            </a:r>
            <a:r>
              <a:rPr lang="en-US" sz="1100" dirty="0" smtClean="0">
                <a:solidFill>
                  <a:srgbClr val="FFCC00"/>
                </a:solidFill>
              </a:rPr>
              <a:t>10th &gt; 12th;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QN37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Smokeless Tobacco,*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*Chewing tobacco, snuff, or dip on at least 1 day during the 30 days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QN37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Cigars,*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smtClean="0">
                <a:solidFill>
                  <a:srgbClr val="FFCC00"/>
                </a:solidFill>
              </a:rPr>
              <a:t>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QN38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Rode with a Driver Who Had Been Drinking Alcohol,*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 car or other vehicle one or more times during the 30 days before the survey</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QN10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QN38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Electronic Vapor Products,*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*E-cigarettes, e-cigars, e-pipes, vape pipes, vaping pens, e-hookahs, and hookah pens such as blu, NJOY, or Starbuzz</a:t>
            </a:r>
          </a:p>
          <a:p>
            <a:r>
              <a:rPr lang="en-US" sz="900" b="1" baseline="50000" dirty="0">
                <a:solidFill>
                  <a:srgbClr val="FFCC00"/>
                </a:solidFill>
              </a:rPr>
              <a:t>†</a:t>
            </a:r>
            <a:r>
              <a:rPr lang="en-US" sz="1100" dirty="0" smtClean="0">
                <a:solidFill>
                  <a:srgbClr val="FFCC00"/>
                </a:solidFill>
              </a:rPr>
              <a:t>10th &gt; 9th, 12th &gt; 9th, 12th &gt; 11th;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QN39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Electronic Vapor Products,*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*E-cigarettes, e-cigars, e-pipes, vape pipes, vaping pens, e-hookahs, and hookah pens such as blu, NJOY, or Starbuzz on at least 1 day during the 30 days before the survey</a:t>
            </a:r>
          </a:p>
          <a:p>
            <a:r>
              <a:rPr lang="en-US" sz="900" b="1" baseline="50000" dirty="0">
                <a:solidFill>
                  <a:srgbClr val="FFCC00"/>
                </a:solidFill>
              </a:rPr>
              <a:t>†</a:t>
            </a:r>
            <a:r>
              <a:rPr lang="en-US" sz="1100" dirty="0" smtClean="0">
                <a:solidFill>
                  <a:srgbClr val="FFCC00"/>
                </a:solidFill>
              </a:rPr>
              <a:t>12th &gt; 9th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QN40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Tobacco,*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*Current cigarette, smokeless tobacco, cigar, or electronic vapor product use on at least 1 day during the 30 days before the survey </a:t>
            </a:r>
          </a:p>
          <a:p>
            <a:r>
              <a:rPr lang="en-US" sz="900" b="1" baseline="50000" dirty="0">
                <a:solidFill>
                  <a:srgbClr val="FFCC00"/>
                </a:solidFill>
              </a:rPr>
              <a:t>†</a:t>
            </a:r>
            <a:r>
              <a:rPr lang="en-US" sz="1100" dirty="0" smtClean="0">
                <a:solidFill>
                  <a:srgbClr val="FFCC00"/>
                </a:solidFill>
              </a:rPr>
              <a:t>12th &gt; 9th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QNTOB4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Cigarettes, Cigars, or Smokeless Tobacco,*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QNTOB3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Cigarettes, Cigars, or Smokeless Tobacco,*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QNTOB3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Cigarettes or Cigars,*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12th &gt; 9th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QNTOB2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Cigarettes or Cigars,*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QNTOB2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Currently Use Tobacco,*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*Current cigarette, smokeless tobacco, cigar, or electronic vapor product use on at least 1 day during the 30 days before the survey </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QNNOTOB4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Currently Use Cigarettes, Cigars, or Smokeless Tobacco,*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QNNOTOB3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Drove When Drinking Alcohol,*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30 days before the survey, among students who had driven a car or other vehicle during the 30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Currently Use Cigarettes, Cigars, or Smokeless Tobacco,*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Increased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QNNOTOB3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Currently Smoke Cigarettes or Cigars,*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9th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QNNOTOB2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Currently Smoke Cigarettes or Cigars,*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Increased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QNNOTOB2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Drank Alcohol,*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*At least one drink of alcohol on at least 1 day during their life</a:t>
            </a:r>
          </a:p>
          <a:p>
            <a:r>
              <a:rPr lang="en-US" sz="900" b="1" baseline="50000" dirty="0">
                <a:solidFill>
                  <a:srgbClr val="FFCC00"/>
                </a:solidFill>
              </a:rPr>
              <a:t>†</a:t>
            </a:r>
            <a:r>
              <a:rPr lang="en-US" sz="1100" dirty="0" smtClean="0">
                <a:solidFill>
                  <a:srgbClr val="FFCC00"/>
                </a:solidFill>
              </a:rPr>
              <a:t>10th &gt; 9th, 11th &gt; 9th, 12th &gt; 9th;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QN41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Drank Alcohol,*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*At least one drink of alcohol on at least 1 day during their life</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QN41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Alcohol Before Age 13 Years,*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 other than a few sips</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QN42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Alcohol Before Age 13 Years,*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 other than a few sips</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QN42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Drank Alcohol,*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*At least one drink of alcohol on at least 1 day during the 30 days before the survey</a:t>
            </a:r>
          </a:p>
          <a:p>
            <a:r>
              <a:rPr lang="en-US" sz="900" b="1" baseline="50000" dirty="0">
                <a:solidFill>
                  <a:srgbClr val="FFCC00"/>
                </a:solidFill>
              </a:rPr>
              <a:t>†</a:t>
            </a:r>
            <a:r>
              <a:rPr lang="en-US" sz="1100" dirty="0" smtClean="0">
                <a:solidFill>
                  <a:srgbClr val="FFCC00"/>
                </a:solidFill>
              </a:rPr>
              <a:t>11th &gt; 9th, 12th &gt; 9th;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QN43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Drank Alcohol,*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*At least one drink of alcohol on at least 1 day during the 30 days before the survey</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QN43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Five or More Drinks of Alcohol in a Row,*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*Within a couple of hours on at least 1 day during the 30 days before the survey</a:t>
            </a:r>
          </a:p>
          <a:p>
            <a:r>
              <a:rPr lang="en-US" sz="900" b="1" baseline="50000" dirty="0">
                <a:solidFill>
                  <a:srgbClr val="FFCC00"/>
                </a:solidFill>
              </a:rPr>
              <a:t>†</a:t>
            </a:r>
            <a:r>
              <a:rPr lang="en-US" sz="1100" dirty="0" smtClean="0">
                <a:solidFill>
                  <a:srgbClr val="FFCC00"/>
                </a:solidFill>
              </a:rPr>
              <a:t>12th &gt; 9th, 12th &gt; 10th;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QN44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Drove When Drinking Alcohol,*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30 days before the survey, among students who had driven a car or other vehicle during the 30 days before the survey</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2013-2015 - QN11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Five or More Drinks of Alcohol in a Row,*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*Within a couple of hours on at least 1 day during the 30 days before the survey</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QN44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Usually Obtained the Alcohol They Drank by Someone Giving It to Them,*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currently drank alcohol </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QN46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Usually Obtained the Alcohol They Drank by Someone Giving It to Them,*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*Among students who currently drank alcohol </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2013-2015 - QN46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Marijuana,*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their life</a:t>
            </a:r>
          </a:p>
          <a:p>
            <a:r>
              <a:rPr lang="en-US" sz="900" b="1" baseline="50000" dirty="0">
                <a:solidFill>
                  <a:srgbClr val="FFCC00"/>
                </a:solidFill>
              </a:rPr>
              <a:t>†</a:t>
            </a:r>
            <a:r>
              <a:rPr lang="en-US" sz="1100" dirty="0" smtClean="0">
                <a:solidFill>
                  <a:srgbClr val="FFCC00"/>
                </a:solidFill>
              </a:rPr>
              <a:t>F &gt; M; 10th &gt; 9th, 11th &gt; 9th, 12th &gt; 9th; 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QN47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Marijuana,*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their life</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QN47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Tried Marijuana Before Age 13 Years,*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A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QN48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Tried Marijuana Before Age 13 Years,*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QN48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Marijuana,*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30 days before the survey</a:t>
            </a:r>
          </a:p>
          <a:p>
            <a:r>
              <a:rPr lang="en-US" sz="900" b="1" baseline="50000" dirty="0">
                <a:solidFill>
                  <a:srgbClr val="FFCC00"/>
                </a:solidFill>
              </a:rPr>
              <a:t>†</a:t>
            </a:r>
            <a:r>
              <a:rPr lang="en-US" sz="1100" dirty="0" smtClean="0">
                <a:solidFill>
                  <a:srgbClr val="FFCC00"/>
                </a:solidFill>
              </a:rPr>
              <a:t>10th &gt; 9th, 11th &gt; 9th, 12th &gt; 9th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QN49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Marijuana,*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30 days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QN49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Cocaine,*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*Any form of cocaine, such as powder, crack, or freebase, one or more times during their life</a:t>
            </a:r>
          </a:p>
          <a:p>
            <a:r>
              <a:rPr lang="en-US" sz="900" b="1" baseline="50000" dirty="0">
                <a:solidFill>
                  <a:srgbClr val="FFCC00"/>
                </a:solidFill>
              </a:rPr>
              <a:t>†</a:t>
            </a:r>
            <a:r>
              <a:rPr lang="en-US" sz="1100" dirty="0" smtClean="0">
                <a:solidFill>
                  <a:srgbClr val="FFCC00"/>
                </a:solidFill>
              </a:rPr>
              <a:t>12th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QN50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Texted or E-Mailed While Driving a Car or Other Vehicle,*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 among students who had driven a car or other vehicle during the 30 days before the survey</a:t>
            </a:r>
          </a:p>
          <a:p>
            <a:r>
              <a:rPr lang="en-US" sz="900" b="1" baseline="50000" dirty="0">
                <a:solidFill>
                  <a:srgbClr val="FFCC00"/>
                </a:solidFill>
              </a:rPr>
              <a:t>†</a:t>
            </a:r>
            <a:r>
              <a:rPr lang="en-US" sz="1100" dirty="0" smtClean="0">
                <a:solidFill>
                  <a:srgbClr val="FFCC00"/>
                </a:solidFill>
              </a:rPr>
              <a:t>12th &gt; 11th;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Cocaine,*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*Any form of cocaine, such as powder, crack, or freebase, one or more times during their life</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QN50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Inhalants,*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*Sniffed glue, breathed the contents of aerosol spray cans, or inhaled any paints or sprays to get high, one or more times during their life</a:t>
            </a:r>
          </a:p>
          <a:p>
            <a:r>
              <a:rPr lang="en-US" sz="900" b="1" baseline="50000" dirty="0">
                <a:solidFill>
                  <a:srgbClr val="FFCC00"/>
                </a:solidFill>
              </a:rPr>
              <a:t>†</a:t>
            </a:r>
            <a:r>
              <a:rPr lang="en-US" sz="1100" dirty="0" smtClean="0">
                <a:solidFill>
                  <a:srgbClr val="FFCC00"/>
                </a:solidFill>
              </a:rPr>
              <a:t>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QN51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Inhalants,*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*Sniffed glue, breathed the contents of aerosol spray cans, or inhaled any paints or sprays to get high, one or more times during their life</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QN51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Heroin,*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*Also called "smack," "junk," or "China white," one or more times during their life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QN52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Heroin,*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*Also called "smack," "junk," or "China white," one or more times during their life</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QN52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Methamphetamines,*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*Also called "speed," "crystal," "crank," or "ice," one or more times during their life</a:t>
            </a:r>
          </a:p>
          <a:p>
            <a:r>
              <a:rPr lang="en-US" sz="900" b="1" baseline="50000" dirty="0">
                <a:solidFill>
                  <a:srgbClr val="FFCC00"/>
                </a:solidFill>
              </a:rPr>
              <a:t>†</a:t>
            </a:r>
            <a:r>
              <a:rPr lang="en-US" sz="1100" dirty="0" smtClean="0">
                <a:solidFill>
                  <a:srgbClr val="FFCC00"/>
                </a:solidFill>
              </a:rPr>
              <a:t>12th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QN53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Methamphetamines,*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*Also called "speed," "crystal," "crank," or "ice," one or more times during their life</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QN53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Ecstasy,*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*Also called "MDMA," one or more times during their life</a:t>
            </a:r>
          </a:p>
          <a:p>
            <a:r>
              <a:rPr lang="en-US" sz="900" b="1" baseline="50000" dirty="0">
                <a:solidFill>
                  <a:srgbClr val="FFCC00"/>
                </a:solidFill>
              </a:rPr>
              <a:t>†</a:t>
            </a:r>
            <a:r>
              <a:rPr lang="en-US" sz="1100" dirty="0" smtClean="0">
                <a:solidFill>
                  <a:srgbClr val="FFCC00"/>
                </a:solidFill>
              </a:rPr>
              <a:t>12th &gt; 9th, 12th &gt; 10th; W &gt; A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QN54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Ecstasy,*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*Also called "MDMA," one or more times during their life</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Alaska (Recoded Race) Alternative  - YRBS, 2009-2015 - QN54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Synthetic Marijuana,* by Sex,</a:t>
            </a:r>
            <a:r>
              <a:rPr lang="en-US" sz="1800" b="1" dirty="0" smtClean="0">
                <a:solidFill>
                  <a:srgbClr val="FFCC00"/>
                </a:solidFill>
              </a:rPr>
              <a:t> Grade,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*Also called "K2", "Spice", "fake weed", "King Kong", "Yucatan Fire", "Skunk", or "Moon Rocks", one or more times during their life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838200" y="6495433"/>
            <a:ext cx="8058978" cy="338554"/>
          </a:xfrm>
          <a:prstGeom prst="rect">
            <a:avLst/>
          </a:prstGeom>
          <a:noFill/>
        </p:spPr>
        <p:txBody>
          <a:bodyPr wrap="square" rtlCol="0">
            <a:spAutoFit/>
          </a:bodyPr>
          <a:lstStyle/>
          <a:p>
            <a:pPr algn="r"/>
            <a:r>
              <a:rPr lang="en-US" sz="1600" i="1" dirty="0" err="1" smtClean="0"/>
              <a:t>Alaska (Recoded Race) Alternative  - YRBS, 2015 - QN55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39781283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source_x0020_type xmlns="8a0771c3-7101-497d-9dbc-cecf36003d1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F8B0AE573A9447BECCF0A9A4D47E2B" ma:contentTypeVersion="8" ma:contentTypeDescription="Create a new document." ma:contentTypeScope="" ma:versionID="2c15a11497c80bc6915be68bb777e58f">
  <xsd:schema xmlns:xsd="http://www.w3.org/2001/XMLSchema" xmlns:xs="http://www.w3.org/2001/XMLSchema" xmlns:p="http://schemas.microsoft.com/office/2006/metadata/properties" xmlns:ns1="http://schemas.microsoft.com/sharepoint/v3" xmlns:ns2="8a0771c3-7101-497d-9dbc-cecf36003d1d" targetNamespace="http://schemas.microsoft.com/office/2006/metadata/properties" ma:root="true" ma:fieldsID="46877c0991daa39117286b69023a750f" ns1:_="" ns2:_="">
    <xsd:import namespace="http://schemas.microsoft.com/sharepoint/v3"/>
    <xsd:import namespace="8a0771c3-7101-497d-9dbc-cecf36003d1d"/>
    <xsd:element name="properties">
      <xsd:complexType>
        <xsd:sequence>
          <xsd:element name="documentManagement">
            <xsd:complexType>
              <xsd:all>
                <xsd:element ref="ns1:PublishingStartDate" minOccurs="0"/>
                <xsd:element ref="ns1:PublishingExpirationDate" minOccurs="0"/>
                <xsd:element ref="ns2:resource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0771c3-7101-497d-9dbc-cecf36003d1d" elementFormDefault="qualified">
    <xsd:import namespace="http://schemas.microsoft.com/office/2006/documentManagement/types"/>
    <xsd:import namespace="http://schemas.microsoft.com/office/infopath/2007/PartnerControls"/>
    <xsd:element name="resource_x0020_type" ma:index="10" nillable="true" ma:displayName="Resource Type" ma:description="The type of resource - public, partner, provider, state, data." ma:internalName="resource_x0020_type">
      <xsd:complexType>
        <xsd:complexContent>
          <xsd:extension base="dms:MultiChoice">
            <xsd:sequence>
              <xsd:element name="Value" maxOccurs="unbounded" minOccurs="0" nillable="true">
                <xsd:simpleType>
                  <xsd:restriction base="dms:Choice">
                    <xsd:enumeration value="public"/>
                    <xsd:enumeration value="partner"/>
                    <xsd:enumeration value="provider"/>
                    <xsd:enumeration value="state"/>
                    <xsd:enumeration value="data"/>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A2C792-9480-4BF0-873C-604288C64DD8}"/>
</file>

<file path=customXml/itemProps2.xml><?xml version="1.0" encoding="utf-8"?>
<ds:datastoreItem xmlns:ds="http://schemas.openxmlformats.org/officeDocument/2006/customXml" ds:itemID="{1138E93E-30D1-4051-B51A-4663F0BADEFB}"/>
</file>

<file path=customXml/itemProps3.xml><?xml version="1.0" encoding="utf-8"?>
<ds:datastoreItem xmlns:ds="http://schemas.openxmlformats.org/officeDocument/2006/customXml" ds:itemID="{4822DB9B-3207-4523-B9F9-F68E28934159}"/>
</file>

<file path=docProps/app.xml><?xml version="1.0" encoding="utf-8"?>
<Properties xmlns="http://schemas.openxmlformats.org/officeDocument/2006/extended-properties" xmlns:vt="http://schemas.openxmlformats.org/officeDocument/2006/docPropsVTypes">
  <TotalTime>668</TotalTime>
  <Words>66357</Words>
  <Application>Microsoft Office PowerPoint</Application>
  <PresentationFormat>On-screen Show (4:3)</PresentationFormat>
  <Paragraphs>3188</Paragraphs>
  <Slides>252</Slides>
  <Notes>252</Notes>
  <HiddenSlides>0</HiddenSlides>
  <MMClips>0</MMClips>
  <ScaleCrop>false</ScaleCrop>
  <HeadingPairs>
    <vt:vector size="4" baseType="variant">
      <vt:variant>
        <vt:lpstr>Theme</vt:lpstr>
      </vt:variant>
      <vt:variant>
        <vt:i4>1</vt:i4>
      </vt:variant>
      <vt:variant>
        <vt:lpstr>Slide Titles</vt:lpstr>
      </vt:variant>
      <vt:variant>
        <vt:i4>252</vt:i4>
      </vt:variant>
    </vt:vector>
  </HeadingPairs>
  <TitlesOfParts>
    <vt:vector size="253" baseType="lpstr">
      <vt:lpstr>Dashtem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Alaska Youth Risk Behavior Survey (YRBS) Report: Alaska Statewide Alternative High Schools, Risk-based Results - Graphs</dc:title>
  <dc:creator>CDC User;kathleen.oliver@alaska.gov</dc:creator>
  <cp:lastModifiedBy>Bates, Julie A</cp:lastModifiedBy>
  <cp:revision>69</cp:revision>
  <dcterms:created xsi:type="dcterms:W3CDTF">2012-05-31T17:35:52Z</dcterms:created>
  <dcterms:modified xsi:type="dcterms:W3CDTF">2016-05-26T22:16:51Z</dcterms:modified>
  <cp:category>Alaska Department of Health and Social Services, Division of Public Health, Section of Chronic Disease Prevention and Health Promotion, Youth Risk Behavior Survey, YRBS, 2015 Report: Statewide Alternative High Schools, Risk-based Results - Graphs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0x0101003DF8B0AE573A9447BECCF0A9A4D47E2B</vt:lpwstr>
  </property>
  <property fmtid="{D5CDD505-2E9C-101B-9397-08002B2CF9AE}" pid="3" name="Order">
    <vt:r8>127400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