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charts/chart9.xml" ContentType="application/vnd.openxmlformats-officedocument.drawingml.chart+xml"/>
  <Override PartName="/ppt/theme/theme2.xml" ContentType="application/vnd.openxmlformats-officedocument.theme+xml"/>
  <Override PartName="/ppt/charts/chart10.xml" ContentType="application/vnd.openxmlformats-officedocument.drawingml.chart+xml"/>
  <Override PartName="/ppt/charts/chart11.xml" ContentType="application/vnd.openxmlformats-officedocument.drawingml.chart+xml"/>
  <Override PartName="/ppt/charts/chart8.xml" ContentType="application/vnd.openxmlformats-officedocument.drawingml.chart+xml"/>
  <Override PartName="/ppt/charts/chart2.xml" ContentType="application/vnd.openxmlformats-officedocument.drawingml.chart+xml"/>
  <Override PartName="/ppt/charts/chart7.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7" r:id="rId3"/>
    <p:sldId id="288" r:id="rId4"/>
    <p:sldId id="258" r:id="rId5"/>
    <p:sldId id="259" r:id="rId6"/>
    <p:sldId id="260" r:id="rId7"/>
    <p:sldId id="267" r:id="rId8"/>
    <p:sldId id="271" r:id="rId9"/>
    <p:sldId id="268" r:id="rId10"/>
    <p:sldId id="272" r:id="rId11"/>
    <p:sldId id="269" r:id="rId12"/>
    <p:sldId id="273" r:id="rId13"/>
    <p:sldId id="270" r:id="rId14"/>
    <p:sldId id="274" r:id="rId15"/>
    <p:sldId id="261" r:id="rId16"/>
    <p:sldId id="262" r:id="rId17"/>
    <p:sldId id="263" r:id="rId18"/>
    <p:sldId id="283" r:id="rId19"/>
    <p:sldId id="275" r:id="rId20"/>
    <p:sldId id="284" r:id="rId21"/>
    <p:sldId id="278" r:id="rId22"/>
    <p:sldId id="277" r:id="rId23"/>
    <p:sldId id="286" r:id="rId24"/>
    <p:sldId id="264" r:id="rId25"/>
    <p:sldId id="265" r:id="rId26"/>
    <p:sldId id="276" r:id="rId27"/>
    <p:sldId id="266" r:id="rId28"/>
    <p:sldId id="279" r:id="rId29"/>
    <p:sldId id="280" r:id="rId30"/>
    <p:sldId id="282" r:id="rId31"/>
    <p:sldId id="281"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9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ssancresdph3\epidata1\Programs\HIV_STD\AIDS\HIV%20Planning%20Group\2016\2017-2021%20Integrated%20Plan\HIV%20Plan%20Figure%20Workbook.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Age!$B$1</c:f>
              <c:strCache>
                <c:ptCount val="1"/>
                <c:pt idx="0">
                  <c:v>% Cases First Diagnosed in Alaska</c:v>
                </c:pt>
              </c:strCache>
            </c:strRef>
          </c:tx>
          <c:spPr>
            <a:solidFill>
              <a:schemeClr val="accent1">
                <a:lumMod val="90000"/>
                <a:lumOff val="10000"/>
              </a:schemeClr>
            </a:solidFill>
          </c:spPr>
          <c:invertIfNegative val="0"/>
          <c:cat>
            <c:strRef>
              <c:f>Age!$A$2:$A$8</c:f>
              <c:strCache>
                <c:ptCount val="7"/>
                <c:pt idx="0">
                  <c:v>≤14</c:v>
                </c:pt>
                <c:pt idx="1">
                  <c:v>15-24</c:v>
                </c:pt>
                <c:pt idx="2">
                  <c:v>25-34</c:v>
                </c:pt>
                <c:pt idx="3">
                  <c:v>35-44</c:v>
                </c:pt>
                <c:pt idx="4">
                  <c:v>45-54</c:v>
                </c:pt>
                <c:pt idx="5">
                  <c:v>55-64</c:v>
                </c:pt>
                <c:pt idx="6">
                  <c:v>≥65</c:v>
                </c:pt>
              </c:strCache>
            </c:strRef>
          </c:cat>
          <c:val>
            <c:numRef>
              <c:f>Age!$B$2:$B$8</c:f>
              <c:numCache>
                <c:formatCode>0%</c:formatCode>
                <c:ptCount val="7"/>
                <c:pt idx="0">
                  <c:v>1.1235955056179775E-2</c:v>
                </c:pt>
                <c:pt idx="1">
                  <c:v>0.12964563526361278</c:v>
                </c:pt>
                <c:pt idx="2">
                  <c:v>0.3595505617977528</c:v>
                </c:pt>
                <c:pt idx="3">
                  <c:v>0.29904926534140019</c:v>
                </c:pt>
                <c:pt idx="4">
                  <c:v>0.14693171996542784</c:v>
                </c:pt>
                <c:pt idx="5">
                  <c:v>4.1486603284356091E-2</c:v>
                </c:pt>
                <c:pt idx="6">
                  <c:v>1.2100259291270527E-2</c:v>
                </c:pt>
              </c:numCache>
            </c:numRef>
          </c:val>
        </c:ser>
        <c:ser>
          <c:idx val="1"/>
          <c:order val="1"/>
          <c:tx>
            <c:strRef>
              <c:f>Age!$C$1</c:f>
              <c:strCache>
                <c:ptCount val="1"/>
                <c:pt idx="0">
                  <c:v>% of Alaska Population</c:v>
                </c:pt>
              </c:strCache>
            </c:strRef>
          </c:tx>
          <c:spPr>
            <a:solidFill>
              <a:schemeClr val="tx2">
                <a:lumMod val="50000"/>
                <a:lumOff val="50000"/>
              </a:schemeClr>
            </a:solidFill>
          </c:spPr>
          <c:invertIfNegative val="0"/>
          <c:cat>
            <c:strRef>
              <c:f>Age!$A$2:$A$8</c:f>
              <c:strCache>
                <c:ptCount val="7"/>
                <c:pt idx="0">
                  <c:v>≤14</c:v>
                </c:pt>
                <c:pt idx="1">
                  <c:v>15-24</c:v>
                </c:pt>
                <c:pt idx="2">
                  <c:v>25-34</c:v>
                </c:pt>
                <c:pt idx="3">
                  <c:v>35-44</c:v>
                </c:pt>
                <c:pt idx="4">
                  <c:v>45-54</c:v>
                </c:pt>
                <c:pt idx="5">
                  <c:v>55-64</c:v>
                </c:pt>
                <c:pt idx="6">
                  <c:v>≥65</c:v>
                </c:pt>
              </c:strCache>
            </c:strRef>
          </c:cat>
          <c:val>
            <c:numRef>
              <c:f>Age!$C$2:$C$8</c:f>
              <c:numCache>
                <c:formatCode>0%</c:formatCode>
                <c:ptCount val="7"/>
                <c:pt idx="0">
                  <c:v>0.21</c:v>
                </c:pt>
                <c:pt idx="1">
                  <c:v>0.14000000000000001</c:v>
                </c:pt>
                <c:pt idx="2">
                  <c:v>0.16</c:v>
                </c:pt>
                <c:pt idx="3">
                  <c:v>0.12</c:v>
                </c:pt>
                <c:pt idx="4">
                  <c:v>0.13</c:v>
                </c:pt>
                <c:pt idx="5">
                  <c:v>0.13</c:v>
                </c:pt>
                <c:pt idx="6">
                  <c:v>0.1</c:v>
                </c:pt>
              </c:numCache>
            </c:numRef>
          </c:val>
        </c:ser>
        <c:dLbls>
          <c:showLegendKey val="0"/>
          <c:showVal val="0"/>
          <c:showCatName val="0"/>
          <c:showSerName val="0"/>
          <c:showPercent val="0"/>
          <c:showBubbleSize val="0"/>
        </c:dLbls>
        <c:gapWidth val="15"/>
        <c:axId val="107070976"/>
        <c:axId val="107072512"/>
      </c:barChart>
      <c:catAx>
        <c:axId val="107070976"/>
        <c:scaling>
          <c:orientation val="minMax"/>
        </c:scaling>
        <c:delete val="0"/>
        <c:axPos val="b"/>
        <c:majorTickMark val="none"/>
        <c:minorTickMark val="none"/>
        <c:tickLblPos val="nextTo"/>
        <c:crossAx val="107072512"/>
        <c:crosses val="autoZero"/>
        <c:auto val="1"/>
        <c:lblAlgn val="ctr"/>
        <c:lblOffset val="100"/>
        <c:noMultiLvlLbl val="0"/>
      </c:catAx>
      <c:valAx>
        <c:axId val="107072512"/>
        <c:scaling>
          <c:orientation val="minMax"/>
        </c:scaling>
        <c:delete val="0"/>
        <c:axPos val="l"/>
        <c:numFmt formatCode="0%" sourceLinked="1"/>
        <c:majorTickMark val="cross"/>
        <c:minorTickMark val="none"/>
        <c:tickLblPos val="nextTo"/>
        <c:crossAx val="107070976"/>
        <c:crosses val="autoZero"/>
        <c:crossBetween val="between"/>
      </c:valAx>
      <c:dTable>
        <c:showHorzBorder val="1"/>
        <c:showVertBorder val="1"/>
        <c:showOutline val="1"/>
        <c:showKeys val="1"/>
      </c:dTable>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plotArea>
      <c:layout>
        <c:manualLayout>
          <c:layoutTarget val="inner"/>
          <c:xMode val="edge"/>
          <c:yMode val="edge"/>
          <c:x val="0.23159711286089238"/>
          <c:y val="0.11941040906472057"/>
          <c:w val="0.53680577427821519"/>
          <c:h val="0.78556942577299793"/>
        </c:manualLayout>
      </c:layout>
      <c:pieChart>
        <c:varyColors val="1"/>
        <c:ser>
          <c:idx val="0"/>
          <c:order val="0"/>
          <c:tx>
            <c:strRef>
              <c:f>Sheet1!$B$1</c:f>
              <c:strCache>
                <c:ptCount val="1"/>
                <c:pt idx="0">
                  <c:v>Column1</c:v>
                </c:pt>
              </c:strCache>
            </c:strRef>
          </c:tx>
          <c:explosion val="9"/>
          <c:dPt>
            <c:idx val="4"/>
            <c:bubble3D val="0"/>
          </c:dPt>
          <c:dLbls>
            <c:txPr>
              <a:bodyPr/>
              <a:lstStyle/>
              <a:p>
                <a:pPr>
                  <a:defRPr sz="1200"/>
                </a:pPr>
                <a:endParaRPr lang="en-US"/>
              </a:p>
            </c:txPr>
            <c:showLegendKey val="0"/>
            <c:showVal val="0"/>
            <c:showCatName val="1"/>
            <c:showSerName val="0"/>
            <c:showPercent val="1"/>
            <c:showBubbleSize val="0"/>
            <c:showLeaderLines val="1"/>
          </c:dLbls>
          <c:cat>
            <c:strRef>
              <c:f>Sheet1!$A$2:$A$7</c:f>
              <c:strCache>
                <c:ptCount val="6"/>
                <c:pt idx="0">
                  <c:v>MSM</c:v>
                </c:pt>
                <c:pt idx="1">
                  <c:v>MSM/IDU</c:v>
                </c:pt>
                <c:pt idx="2">
                  <c:v>IDU</c:v>
                </c:pt>
                <c:pt idx="3">
                  <c:v>Hetero</c:v>
                </c:pt>
                <c:pt idx="4">
                  <c:v>Perinatal</c:v>
                </c:pt>
                <c:pt idx="5">
                  <c:v>Other/NS</c:v>
                </c:pt>
              </c:strCache>
            </c:strRef>
          </c:cat>
          <c:val>
            <c:numRef>
              <c:f>Sheet1!$B$2:$B$7</c:f>
              <c:numCache>
                <c:formatCode>General</c:formatCode>
                <c:ptCount val="6"/>
                <c:pt idx="0">
                  <c:v>305</c:v>
                </c:pt>
                <c:pt idx="1">
                  <c:v>48</c:v>
                </c:pt>
                <c:pt idx="2">
                  <c:v>72</c:v>
                </c:pt>
                <c:pt idx="3">
                  <c:v>178</c:v>
                </c:pt>
                <c:pt idx="4">
                  <c:v>7</c:v>
                </c:pt>
                <c:pt idx="5">
                  <c:v>61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Sheet1!$B$1</c:f>
              <c:strCache>
                <c:ptCount val="1"/>
                <c:pt idx="0">
                  <c:v>HIV</c:v>
                </c:pt>
              </c:strCache>
            </c:strRef>
          </c:tx>
          <c:spPr>
            <a:solidFill>
              <a:schemeClr val="tx2"/>
            </a:solidFill>
            <a:ln>
              <a:solidFill>
                <a:schemeClr val="tx2"/>
              </a:solidFill>
            </a:ln>
          </c:spPr>
          <c:invertIfNegative val="0"/>
          <c:dLbls>
            <c:dLbl>
              <c:idx val="0"/>
              <c:delete val="1"/>
            </c:dLbl>
            <c:dLbl>
              <c:idx val="1"/>
              <c:delete val="1"/>
            </c:dLbl>
            <c:dLbl>
              <c:idx val="2"/>
              <c:layout>
                <c:manualLayout>
                  <c:x val="0"/>
                  <c:y val="-0.17248695264443295"/>
                </c:manualLayout>
              </c:layout>
              <c:tx>
                <c:rich>
                  <a:bodyPr/>
                  <a:lstStyle/>
                  <a:p>
                    <a:r>
                      <a:rPr lang="en-US"/>
                      <a:t>87%</a:t>
                    </a:r>
                  </a:p>
                </c:rich>
              </c:tx>
              <c:dLblPos val="ctr"/>
              <c:showLegendKey val="0"/>
              <c:showVal val="1"/>
              <c:showCatName val="0"/>
              <c:showSerName val="0"/>
              <c:showPercent val="0"/>
              <c:showBubbleSize val="0"/>
            </c:dLbl>
            <c:dLbl>
              <c:idx val="3"/>
              <c:layout>
                <c:manualLayout>
                  <c:x val="0"/>
                  <c:y val="-0.15376686022355313"/>
                </c:manualLayout>
              </c:layout>
              <c:tx>
                <c:rich>
                  <a:bodyPr/>
                  <a:lstStyle/>
                  <a:p>
                    <a:r>
                      <a:rPr lang="en-US"/>
                      <a:t>77%</a:t>
                    </a:r>
                  </a:p>
                </c:rich>
              </c:tx>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Sheet1!$A$2:$A$5</c:f>
              <c:strCache>
                <c:ptCount val="4"/>
                <c:pt idx="0">
                  <c:v>HIV-Diagnosed</c:v>
                </c:pt>
                <c:pt idx="1">
                  <c:v>PLWH In Alaska</c:v>
                </c:pt>
                <c:pt idx="2">
                  <c:v>Linked to HIV Care</c:v>
                </c:pt>
                <c:pt idx="3">
                  <c:v>Viral Load Suppression</c:v>
                </c:pt>
              </c:strCache>
            </c:strRef>
          </c:cat>
          <c:val>
            <c:numRef>
              <c:f>Sheet1!$B$2:$B$5</c:f>
              <c:numCache>
                <c:formatCode>General</c:formatCode>
                <c:ptCount val="4"/>
                <c:pt idx="0" formatCode="#,##0">
                  <c:v>1680</c:v>
                </c:pt>
                <c:pt idx="1">
                  <c:v>671</c:v>
                </c:pt>
                <c:pt idx="2">
                  <c:v>587</c:v>
                </c:pt>
                <c:pt idx="3">
                  <c:v>517</c:v>
                </c:pt>
              </c:numCache>
            </c:numRef>
          </c:val>
        </c:ser>
        <c:dLbls>
          <c:showLegendKey val="0"/>
          <c:showVal val="0"/>
          <c:showCatName val="0"/>
          <c:showSerName val="0"/>
          <c:showPercent val="0"/>
          <c:showBubbleSize val="0"/>
        </c:dLbls>
        <c:gapWidth val="15"/>
        <c:overlap val="100"/>
        <c:axId val="35852288"/>
        <c:axId val="36304384"/>
      </c:barChart>
      <c:catAx>
        <c:axId val="35852288"/>
        <c:scaling>
          <c:orientation val="minMax"/>
        </c:scaling>
        <c:delete val="0"/>
        <c:axPos val="b"/>
        <c:majorTickMark val="none"/>
        <c:minorTickMark val="none"/>
        <c:tickLblPos val="nextTo"/>
        <c:crossAx val="36304384"/>
        <c:crosses val="autoZero"/>
        <c:auto val="1"/>
        <c:lblAlgn val="ctr"/>
        <c:lblOffset val="100"/>
        <c:noMultiLvlLbl val="0"/>
      </c:catAx>
      <c:valAx>
        <c:axId val="36304384"/>
        <c:scaling>
          <c:orientation val="minMax"/>
        </c:scaling>
        <c:delete val="0"/>
        <c:axPos val="l"/>
        <c:numFmt formatCode="#,##0" sourceLinked="1"/>
        <c:majorTickMark val="cross"/>
        <c:minorTickMark val="none"/>
        <c:tickLblPos val="nextTo"/>
        <c:crossAx val="35852288"/>
        <c:crosses val="autoZero"/>
        <c:crossBetween val="between"/>
      </c:valAx>
      <c:dTable>
        <c:showHorzBorder val="1"/>
        <c:showVertBorder val="1"/>
        <c:showOutline val="1"/>
        <c:showKeys val="1"/>
      </c:dTable>
    </c:plotArea>
    <c:plotVisOnly val="1"/>
    <c:dispBlanksAs val="gap"/>
    <c:showDLblsOverMax val="0"/>
  </c:chart>
  <c:spPr>
    <a:ln>
      <a:noFill/>
    </a:ln>
  </c:spPr>
  <c:txPr>
    <a:bodyPr/>
    <a:lstStyle/>
    <a:p>
      <a:pPr>
        <a:defRPr sz="1050">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RaceEthnicity!$B$1</c:f>
              <c:strCache>
                <c:ptCount val="1"/>
                <c:pt idx="0">
                  <c:v>% Cases First Diagnosed in Alaska</c:v>
                </c:pt>
              </c:strCache>
            </c:strRef>
          </c:tx>
          <c:spPr>
            <a:solidFill>
              <a:schemeClr val="accent1">
                <a:lumMod val="90000"/>
                <a:lumOff val="10000"/>
              </a:schemeClr>
            </a:solidFill>
          </c:spPr>
          <c:invertIfNegative val="0"/>
          <c:cat>
            <c:strRef>
              <c:f>RaceEthnicity!$A$2:$A$8</c:f>
              <c:strCache>
                <c:ptCount val="7"/>
                <c:pt idx="0">
                  <c:v>AI/AN</c:v>
                </c:pt>
                <c:pt idx="1">
                  <c:v>Asian</c:v>
                </c:pt>
                <c:pt idx="2">
                  <c:v>Black</c:v>
                </c:pt>
                <c:pt idx="3">
                  <c:v>Hispanic (of any race)</c:v>
                </c:pt>
                <c:pt idx="4">
                  <c:v>NH/PI</c:v>
                </c:pt>
                <c:pt idx="5">
                  <c:v>White</c:v>
                </c:pt>
                <c:pt idx="6">
                  <c:v>Multi</c:v>
                </c:pt>
              </c:strCache>
            </c:strRef>
          </c:cat>
          <c:val>
            <c:numRef>
              <c:f>RaceEthnicity!$B$2:$B$8</c:f>
              <c:numCache>
                <c:formatCode>0%</c:formatCode>
                <c:ptCount val="7"/>
                <c:pt idx="0">
                  <c:v>0.25842696629213485</c:v>
                </c:pt>
                <c:pt idx="1">
                  <c:v>1.8150388936905792E-2</c:v>
                </c:pt>
                <c:pt idx="2">
                  <c:v>0.111495246326707</c:v>
                </c:pt>
                <c:pt idx="3">
                  <c:v>7.8651685393258425E-2</c:v>
                </c:pt>
                <c:pt idx="4">
                  <c:v>6.9144338807260158E-3</c:v>
                </c:pt>
                <c:pt idx="5">
                  <c:v>0.51512532411408818</c:v>
                </c:pt>
                <c:pt idx="6">
                  <c:v>1.1235955056179775E-2</c:v>
                </c:pt>
              </c:numCache>
            </c:numRef>
          </c:val>
        </c:ser>
        <c:ser>
          <c:idx val="1"/>
          <c:order val="1"/>
          <c:tx>
            <c:strRef>
              <c:f>RaceEthnicity!$C$1</c:f>
              <c:strCache>
                <c:ptCount val="1"/>
                <c:pt idx="0">
                  <c:v>% of Alaska Population</c:v>
                </c:pt>
              </c:strCache>
            </c:strRef>
          </c:tx>
          <c:spPr>
            <a:solidFill>
              <a:schemeClr val="tx2">
                <a:lumMod val="50000"/>
                <a:lumOff val="50000"/>
              </a:schemeClr>
            </a:solidFill>
          </c:spPr>
          <c:invertIfNegative val="0"/>
          <c:cat>
            <c:strRef>
              <c:f>RaceEthnicity!$A$2:$A$8</c:f>
              <c:strCache>
                <c:ptCount val="7"/>
                <c:pt idx="0">
                  <c:v>AI/AN</c:v>
                </c:pt>
                <c:pt idx="1">
                  <c:v>Asian</c:v>
                </c:pt>
                <c:pt idx="2">
                  <c:v>Black</c:v>
                </c:pt>
                <c:pt idx="3">
                  <c:v>Hispanic (of any race)</c:v>
                </c:pt>
                <c:pt idx="4">
                  <c:v>NH/PI</c:v>
                </c:pt>
                <c:pt idx="5">
                  <c:v>White</c:v>
                </c:pt>
                <c:pt idx="6">
                  <c:v>Multi</c:v>
                </c:pt>
              </c:strCache>
            </c:strRef>
          </c:cat>
          <c:val>
            <c:numRef>
              <c:f>RaceEthnicity!$C$2:$C$8</c:f>
              <c:numCache>
                <c:formatCode>0%</c:formatCode>
                <c:ptCount val="7"/>
                <c:pt idx="0">
                  <c:v>0.15</c:v>
                </c:pt>
                <c:pt idx="1">
                  <c:v>0.06</c:v>
                </c:pt>
                <c:pt idx="2">
                  <c:v>0.04</c:v>
                </c:pt>
                <c:pt idx="3">
                  <c:v>7.0000000000000007E-2</c:v>
                </c:pt>
                <c:pt idx="4">
                  <c:v>0.01</c:v>
                </c:pt>
                <c:pt idx="5">
                  <c:v>0.67</c:v>
                </c:pt>
                <c:pt idx="6">
                  <c:v>7.0000000000000007E-2</c:v>
                </c:pt>
              </c:numCache>
            </c:numRef>
          </c:val>
        </c:ser>
        <c:dLbls>
          <c:showLegendKey val="0"/>
          <c:showVal val="0"/>
          <c:showCatName val="0"/>
          <c:showSerName val="0"/>
          <c:showPercent val="0"/>
          <c:showBubbleSize val="0"/>
        </c:dLbls>
        <c:gapWidth val="15"/>
        <c:axId val="107143168"/>
        <c:axId val="107144704"/>
      </c:barChart>
      <c:catAx>
        <c:axId val="107143168"/>
        <c:scaling>
          <c:orientation val="minMax"/>
        </c:scaling>
        <c:delete val="0"/>
        <c:axPos val="b"/>
        <c:majorTickMark val="none"/>
        <c:minorTickMark val="none"/>
        <c:tickLblPos val="nextTo"/>
        <c:crossAx val="107144704"/>
        <c:crosses val="autoZero"/>
        <c:auto val="1"/>
        <c:lblAlgn val="ctr"/>
        <c:lblOffset val="100"/>
        <c:noMultiLvlLbl val="0"/>
      </c:catAx>
      <c:valAx>
        <c:axId val="107144704"/>
        <c:scaling>
          <c:orientation val="minMax"/>
          <c:max val="0.70000000000000007"/>
        </c:scaling>
        <c:delete val="0"/>
        <c:axPos val="l"/>
        <c:numFmt formatCode="0%" sourceLinked="1"/>
        <c:majorTickMark val="cross"/>
        <c:minorTickMark val="none"/>
        <c:tickLblPos val="nextTo"/>
        <c:crossAx val="107143168"/>
        <c:crosses val="autoZero"/>
        <c:crossBetween val="between"/>
      </c:valAx>
      <c:dTable>
        <c:showHorzBorder val="1"/>
        <c:showVertBorder val="1"/>
        <c:showOutline val="1"/>
        <c:showKeys val="1"/>
      </c:dTable>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All Cases</c:v>
                </c:pt>
              </c:strCache>
            </c:strRef>
          </c:tx>
          <c:explosion val="10"/>
          <c:dPt>
            <c:idx val="4"/>
            <c:bubble3D val="0"/>
          </c:dPt>
          <c:dLbls>
            <c:txPr>
              <a:bodyPr/>
              <a:lstStyle/>
              <a:p>
                <a:pPr>
                  <a:defRPr sz="1100"/>
                </a:pPr>
                <a:endParaRPr lang="en-US"/>
              </a:p>
            </c:txPr>
            <c:showLegendKey val="0"/>
            <c:showVal val="0"/>
            <c:showCatName val="1"/>
            <c:showSerName val="0"/>
            <c:showPercent val="1"/>
            <c:showBubbleSize val="0"/>
            <c:showLeaderLines val="1"/>
          </c:dLbls>
          <c:cat>
            <c:strRef>
              <c:f>Sheet1!$A$2:$A$7</c:f>
              <c:strCache>
                <c:ptCount val="6"/>
                <c:pt idx="0">
                  <c:v>MSM</c:v>
                </c:pt>
                <c:pt idx="1">
                  <c:v>MSM/IDU</c:v>
                </c:pt>
                <c:pt idx="2">
                  <c:v>IDU</c:v>
                </c:pt>
                <c:pt idx="3">
                  <c:v>Hetero</c:v>
                </c:pt>
                <c:pt idx="4">
                  <c:v>Perinatal</c:v>
                </c:pt>
                <c:pt idx="5">
                  <c:v>Other/NIR</c:v>
                </c:pt>
              </c:strCache>
            </c:strRef>
          </c:cat>
          <c:val>
            <c:numRef>
              <c:f>Sheet1!$B$2:$B$7</c:f>
              <c:numCache>
                <c:formatCode>General</c:formatCode>
                <c:ptCount val="6"/>
                <c:pt idx="0">
                  <c:v>840</c:v>
                </c:pt>
                <c:pt idx="1">
                  <c:v>135</c:v>
                </c:pt>
                <c:pt idx="2">
                  <c:v>133</c:v>
                </c:pt>
                <c:pt idx="3">
                  <c:v>92</c:v>
                </c:pt>
                <c:pt idx="4">
                  <c:v>6</c:v>
                </c:pt>
                <c:pt idx="5">
                  <c:v>147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Alaska Diagnosed</c:v>
                </c:pt>
              </c:strCache>
            </c:strRef>
          </c:tx>
          <c:explosion val="7"/>
          <c:dPt>
            <c:idx val="0"/>
            <c:bubble3D val="0"/>
          </c:dPt>
          <c:dPt>
            <c:idx val="1"/>
            <c:bubble3D val="0"/>
          </c:dPt>
          <c:dPt>
            <c:idx val="2"/>
            <c:bubble3D val="0"/>
          </c:dPt>
          <c:dPt>
            <c:idx val="3"/>
            <c:bubble3D val="0"/>
          </c:dPt>
          <c:dLbls>
            <c:txPr>
              <a:bodyPr/>
              <a:lstStyle/>
              <a:p>
                <a:pPr>
                  <a:defRPr sz="1100"/>
                </a:pPr>
                <a:endParaRPr lang="en-US"/>
              </a:p>
            </c:txPr>
            <c:showLegendKey val="0"/>
            <c:showVal val="0"/>
            <c:showCatName val="1"/>
            <c:showSerName val="0"/>
            <c:showPercent val="1"/>
            <c:showBubbleSize val="0"/>
            <c:showLeaderLines val="1"/>
          </c:dLbls>
          <c:cat>
            <c:strRef>
              <c:f>Sheet1!$A$2:$A$5</c:f>
              <c:strCache>
                <c:ptCount val="4"/>
                <c:pt idx="0">
                  <c:v>IDU</c:v>
                </c:pt>
                <c:pt idx="1">
                  <c:v>Hetero</c:v>
                </c:pt>
                <c:pt idx="2">
                  <c:v>Perinatal</c:v>
                </c:pt>
                <c:pt idx="3">
                  <c:v>Other/NIR</c:v>
                </c:pt>
              </c:strCache>
            </c:strRef>
          </c:cat>
          <c:val>
            <c:numRef>
              <c:f>Sheet1!$B$2:$B$5</c:f>
              <c:numCache>
                <c:formatCode>General</c:formatCode>
                <c:ptCount val="4"/>
                <c:pt idx="0">
                  <c:v>42</c:v>
                </c:pt>
                <c:pt idx="1">
                  <c:v>176</c:v>
                </c:pt>
                <c:pt idx="2">
                  <c:v>5</c:v>
                </c:pt>
                <c:pt idx="3">
                  <c:v>24</c:v>
                </c:pt>
              </c:numCache>
            </c:numRef>
          </c:val>
        </c:ser>
        <c:ser>
          <c:idx val="1"/>
          <c:order val="1"/>
          <c:tx>
            <c:strRef>
              <c:f>Sheet1!$C$1</c:f>
              <c:strCache>
                <c:ptCount val="1"/>
                <c:pt idx="0">
                  <c:v>All Cases</c:v>
                </c:pt>
              </c:strCache>
            </c:strRef>
          </c:tx>
          <c:dLbls>
            <c:showLegendKey val="0"/>
            <c:showVal val="0"/>
            <c:showCatName val="1"/>
            <c:showSerName val="0"/>
            <c:showPercent val="1"/>
            <c:showBubbleSize val="0"/>
            <c:showLeaderLines val="1"/>
          </c:dLbls>
          <c:cat>
            <c:strRef>
              <c:f>Sheet1!$A$2:$A$5</c:f>
              <c:strCache>
                <c:ptCount val="4"/>
                <c:pt idx="0">
                  <c:v>IDU</c:v>
                </c:pt>
                <c:pt idx="1">
                  <c:v>Hetero</c:v>
                </c:pt>
                <c:pt idx="2">
                  <c:v>Perinatal</c:v>
                </c:pt>
                <c:pt idx="3">
                  <c:v>Other/NIR</c:v>
                </c:pt>
              </c:strCache>
            </c:strRef>
          </c:cat>
          <c:val>
            <c:numRef>
              <c:f>Sheet1!$C$2:$C$5</c:f>
              <c:numCache>
                <c:formatCode>General</c:formatCode>
                <c:ptCount val="4"/>
                <c:pt idx="0">
                  <c:v>20</c:v>
                </c:pt>
                <c:pt idx="1">
                  <c:v>50</c:v>
                </c:pt>
                <c:pt idx="2">
                  <c:v>6</c:v>
                </c:pt>
                <c:pt idx="3">
                  <c:v>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1982-2010</c:v>
                </c:pt>
              </c:strCache>
            </c:strRef>
          </c:tx>
          <c:spPr>
            <a:solidFill>
              <a:schemeClr val="tx2"/>
            </a:solidFill>
          </c:spPr>
          <c:invertIfNegative val="0"/>
          <c:cat>
            <c:strRef>
              <c:f>Sheet1!$A$2:$A$3</c:f>
              <c:strCache>
                <c:ptCount val="2"/>
                <c:pt idx="0">
                  <c:v>Male</c:v>
                </c:pt>
                <c:pt idx="1">
                  <c:v>Female</c:v>
                </c:pt>
              </c:strCache>
            </c:strRef>
          </c:cat>
          <c:val>
            <c:numRef>
              <c:f>Sheet1!$C$2:$C$3</c:f>
              <c:numCache>
                <c:formatCode>0%</c:formatCode>
                <c:ptCount val="2"/>
                <c:pt idx="0">
                  <c:v>0.79</c:v>
                </c:pt>
                <c:pt idx="1">
                  <c:v>0.21</c:v>
                </c:pt>
              </c:numCache>
            </c:numRef>
          </c:val>
        </c:ser>
        <c:ser>
          <c:idx val="0"/>
          <c:order val="1"/>
          <c:tx>
            <c:strRef>
              <c:f>Sheet1!$B$1</c:f>
              <c:strCache>
                <c:ptCount val="1"/>
                <c:pt idx="0">
                  <c:v>2011-2015</c:v>
                </c:pt>
              </c:strCache>
            </c:strRef>
          </c:tx>
          <c:spPr>
            <a:solidFill>
              <a:schemeClr val="accent1">
                <a:lumMod val="60000"/>
                <a:lumOff val="40000"/>
              </a:schemeClr>
            </a:solidFill>
          </c:spPr>
          <c:invertIfNegative val="0"/>
          <c:cat>
            <c:strRef>
              <c:f>Sheet1!$A$2:$A$3</c:f>
              <c:strCache>
                <c:ptCount val="2"/>
                <c:pt idx="0">
                  <c:v>Male</c:v>
                </c:pt>
                <c:pt idx="1">
                  <c:v>Female</c:v>
                </c:pt>
              </c:strCache>
            </c:strRef>
          </c:cat>
          <c:val>
            <c:numRef>
              <c:f>Sheet1!$B$2:$B$3</c:f>
              <c:numCache>
                <c:formatCode>0%</c:formatCode>
                <c:ptCount val="2"/>
                <c:pt idx="0">
                  <c:v>0.75</c:v>
                </c:pt>
                <c:pt idx="1">
                  <c:v>0.25</c:v>
                </c:pt>
              </c:numCache>
            </c:numRef>
          </c:val>
        </c:ser>
        <c:dLbls>
          <c:showLegendKey val="0"/>
          <c:showVal val="0"/>
          <c:showCatName val="0"/>
          <c:showSerName val="0"/>
          <c:showPercent val="0"/>
          <c:showBubbleSize val="0"/>
        </c:dLbls>
        <c:gapWidth val="150"/>
        <c:axId val="37500032"/>
        <c:axId val="37501568"/>
      </c:barChart>
      <c:catAx>
        <c:axId val="37500032"/>
        <c:scaling>
          <c:orientation val="minMax"/>
        </c:scaling>
        <c:delete val="0"/>
        <c:axPos val="b"/>
        <c:numFmt formatCode="General" sourceLinked="1"/>
        <c:majorTickMark val="none"/>
        <c:minorTickMark val="none"/>
        <c:tickLblPos val="nextTo"/>
        <c:crossAx val="37501568"/>
        <c:crosses val="autoZero"/>
        <c:auto val="1"/>
        <c:lblAlgn val="ctr"/>
        <c:lblOffset val="100"/>
        <c:noMultiLvlLbl val="0"/>
      </c:catAx>
      <c:valAx>
        <c:axId val="37501568"/>
        <c:scaling>
          <c:orientation val="minMax"/>
        </c:scaling>
        <c:delete val="0"/>
        <c:axPos val="l"/>
        <c:majorGridlines>
          <c:spPr>
            <a:ln>
              <a:noFill/>
            </a:ln>
          </c:spPr>
        </c:majorGridlines>
        <c:numFmt formatCode="0%" sourceLinked="1"/>
        <c:majorTickMark val="cross"/>
        <c:minorTickMark val="none"/>
        <c:tickLblPos val="nextTo"/>
        <c:crossAx val="37500032"/>
        <c:crosses val="autoZero"/>
        <c:crossBetween val="between"/>
      </c:valAx>
      <c:dTable>
        <c:showHorzBorder val="1"/>
        <c:showVertBorder val="1"/>
        <c:showOutline val="1"/>
        <c:showKeys val="1"/>
      </c:dTable>
    </c:plotArea>
    <c:plotVisOnly val="1"/>
    <c:dispBlanksAs val="gap"/>
    <c:showDLblsOverMax val="0"/>
  </c:chart>
  <c:spPr>
    <a:noFill/>
    <a:ln>
      <a:noFill/>
    </a:ln>
  </c:spPr>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1982-2010</c:v>
                </c:pt>
              </c:strCache>
            </c:strRef>
          </c:tx>
          <c:spPr>
            <a:solidFill>
              <a:schemeClr val="tx2"/>
            </a:solidFill>
          </c:spPr>
          <c:invertIfNegative val="0"/>
          <c:cat>
            <c:strRef>
              <c:f>Sheet1!$A$2:$A$8</c:f>
              <c:strCache>
                <c:ptCount val="7"/>
                <c:pt idx="0">
                  <c:v>≤14</c:v>
                </c:pt>
                <c:pt idx="1">
                  <c:v>15-24</c:v>
                </c:pt>
                <c:pt idx="2">
                  <c:v>25-34</c:v>
                </c:pt>
                <c:pt idx="3">
                  <c:v>35-44</c:v>
                </c:pt>
                <c:pt idx="4">
                  <c:v>45-54</c:v>
                </c:pt>
                <c:pt idx="5">
                  <c:v>55-64</c:v>
                </c:pt>
                <c:pt idx="6">
                  <c:v>≥65</c:v>
                </c:pt>
              </c:strCache>
            </c:strRef>
          </c:cat>
          <c:val>
            <c:numRef>
              <c:f>Sheet1!$B$2:$B$8</c:f>
              <c:numCache>
                <c:formatCode>0%</c:formatCode>
                <c:ptCount val="7"/>
                <c:pt idx="0">
                  <c:v>0.01</c:v>
                </c:pt>
                <c:pt idx="1">
                  <c:v>0.12</c:v>
                </c:pt>
                <c:pt idx="2">
                  <c:v>0.37</c:v>
                </c:pt>
                <c:pt idx="3">
                  <c:v>0.32</c:v>
                </c:pt>
                <c:pt idx="4">
                  <c:v>0.14000000000000001</c:v>
                </c:pt>
                <c:pt idx="5">
                  <c:v>0.03</c:v>
                </c:pt>
                <c:pt idx="6">
                  <c:v>0.01</c:v>
                </c:pt>
              </c:numCache>
            </c:numRef>
          </c:val>
        </c:ser>
        <c:ser>
          <c:idx val="1"/>
          <c:order val="1"/>
          <c:tx>
            <c:strRef>
              <c:f>Sheet1!$C$1</c:f>
              <c:strCache>
                <c:ptCount val="1"/>
                <c:pt idx="0">
                  <c:v>2011-2015</c:v>
                </c:pt>
              </c:strCache>
            </c:strRef>
          </c:tx>
          <c:spPr>
            <a:solidFill>
              <a:schemeClr val="accent1">
                <a:lumMod val="60000"/>
                <a:lumOff val="40000"/>
              </a:schemeClr>
            </a:solidFill>
            <a:ln>
              <a:solidFill>
                <a:schemeClr val="accent1"/>
              </a:solidFill>
            </a:ln>
          </c:spPr>
          <c:invertIfNegative val="0"/>
          <c:cat>
            <c:strRef>
              <c:f>Sheet1!$A$2:$A$8</c:f>
              <c:strCache>
                <c:ptCount val="7"/>
                <c:pt idx="0">
                  <c:v>≤14</c:v>
                </c:pt>
                <c:pt idx="1">
                  <c:v>15-24</c:v>
                </c:pt>
                <c:pt idx="2">
                  <c:v>25-34</c:v>
                </c:pt>
                <c:pt idx="3">
                  <c:v>35-44</c:v>
                </c:pt>
                <c:pt idx="4">
                  <c:v>45-54</c:v>
                </c:pt>
                <c:pt idx="5">
                  <c:v>55-64</c:v>
                </c:pt>
                <c:pt idx="6">
                  <c:v>≥65</c:v>
                </c:pt>
              </c:strCache>
            </c:strRef>
          </c:cat>
          <c:val>
            <c:numRef>
              <c:f>Sheet1!$C$2:$C$8</c:f>
              <c:numCache>
                <c:formatCode>0%</c:formatCode>
                <c:ptCount val="7"/>
                <c:pt idx="0">
                  <c:v>0.01</c:v>
                </c:pt>
                <c:pt idx="1">
                  <c:v>0.22</c:v>
                </c:pt>
                <c:pt idx="2">
                  <c:v>0.3</c:v>
                </c:pt>
                <c:pt idx="3">
                  <c:v>0.17</c:v>
                </c:pt>
                <c:pt idx="4">
                  <c:v>0.18</c:v>
                </c:pt>
                <c:pt idx="5">
                  <c:v>0.11</c:v>
                </c:pt>
                <c:pt idx="6">
                  <c:v>0.01</c:v>
                </c:pt>
              </c:numCache>
            </c:numRef>
          </c:val>
        </c:ser>
        <c:dLbls>
          <c:showLegendKey val="0"/>
          <c:showVal val="0"/>
          <c:showCatName val="0"/>
          <c:showSerName val="0"/>
          <c:showPercent val="0"/>
          <c:showBubbleSize val="0"/>
        </c:dLbls>
        <c:gapWidth val="15"/>
        <c:axId val="36570624"/>
        <c:axId val="36572160"/>
      </c:barChart>
      <c:catAx>
        <c:axId val="36570624"/>
        <c:scaling>
          <c:orientation val="minMax"/>
        </c:scaling>
        <c:delete val="0"/>
        <c:axPos val="b"/>
        <c:majorTickMark val="none"/>
        <c:minorTickMark val="none"/>
        <c:tickLblPos val="nextTo"/>
        <c:crossAx val="36572160"/>
        <c:crosses val="autoZero"/>
        <c:auto val="1"/>
        <c:lblAlgn val="ctr"/>
        <c:lblOffset val="100"/>
        <c:noMultiLvlLbl val="0"/>
      </c:catAx>
      <c:valAx>
        <c:axId val="36572160"/>
        <c:scaling>
          <c:orientation val="minMax"/>
        </c:scaling>
        <c:delete val="0"/>
        <c:axPos val="l"/>
        <c:majorGridlines>
          <c:spPr>
            <a:ln>
              <a:noFill/>
            </a:ln>
          </c:spPr>
        </c:majorGridlines>
        <c:numFmt formatCode="0%" sourceLinked="1"/>
        <c:majorTickMark val="cross"/>
        <c:minorTickMark val="none"/>
        <c:tickLblPos val="nextTo"/>
        <c:crossAx val="36570624"/>
        <c:crosses val="autoZero"/>
        <c:crossBetween val="between"/>
      </c:valAx>
      <c:dTable>
        <c:showHorzBorder val="1"/>
        <c:showVertBorder val="1"/>
        <c:showOutline val="1"/>
        <c:showKeys val="1"/>
      </c:dTable>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1982-2010</c:v>
                </c:pt>
              </c:strCache>
            </c:strRef>
          </c:tx>
          <c:spPr>
            <a:solidFill>
              <a:schemeClr val="tx2"/>
            </a:solidFill>
          </c:spPr>
          <c:invertIfNegative val="0"/>
          <c:cat>
            <c:strRef>
              <c:f>Sheet1!$A$2:$A$8</c:f>
              <c:strCache>
                <c:ptCount val="7"/>
                <c:pt idx="0">
                  <c:v>AI/AN</c:v>
                </c:pt>
                <c:pt idx="1">
                  <c:v>Asian</c:v>
                </c:pt>
                <c:pt idx="2">
                  <c:v>Black</c:v>
                </c:pt>
                <c:pt idx="3">
                  <c:v>Hispanic</c:v>
                </c:pt>
                <c:pt idx="4">
                  <c:v>NH/PI</c:v>
                </c:pt>
                <c:pt idx="5">
                  <c:v>White</c:v>
                </c:pt>
                <c:pt idx="6">
                  <c:v>Multi</c:v>
                </c:pt>
              </c:strCache>
            </c:strRef>
          </c:cat>
          <c:val>
            <c:numRef>
              <c:f>Sheet1!$B$2:$B$8</c:f>
              <c:numCache>
                <c:formatCode>0%</c:formatCode>
                <c:ptCount val="7"/>
                <c:pt idx="0">
                  <c:v>0.26</c:v>
                </c:pt>
                <c:pt idx="1">
                  <c:v>0.01</c:v>
                </c:pt>
                <c:pt idx="2">
                  <c:v>0.1</c:v>
                </c:pt>
                <c:pt idx="3">
                  <c:v>0.08</c:v>
                </c:pt>
                <c:pt idx="4">
                  <c:v>0.01</c:v>
                </c:pt>
                <c:pt idx="5">
                  <c:v>0.54</c:v>
                </c:pt>
                <c:pt idx="6">
                  <c:v>0.01</c:v>
                </c:pt>
              </c:numCache>
            </c:numRef>
          </c:val>
        </c:ser>
        <c:ser>
          <c:idx val="1"/>
          <c:order val="1"/>
          <c:tx>
            <c:strRef>
              <c:f>Sheet1!$C$1</c:f>
              <c:strCache>
                <c:ptCount val="1"/>
                <c:pt idx="0">
                  <c:v>2011-2015</c:v>
                </c:pt>
              </c:strCache>
            </c:strRef>
          </c:tx>
          <c:spPr>
            <a:solidFill>
              <a:schemeClr val="tx2">
                <a:lumMod val="40000"/>
                <a:lumOff val="60000"/>
              </a:schemeClr>
            </a:solidFill>
          </c:spPr>
          <c:invertIfNegative val="0"/>
          <c:cat>
            <c:strRef>
              <c:f>Sheet1!$A$2:$A$8</c:f>
              <c:strCache>
                <c:ptCount val="7"/>
                <c:pt idx="0">
                  <c:v>AI/AN</c:v>
                </c:pt>
                <c:pt idx="1">
                  <c:v>Asian</c:v>
                </c:pt>
                <c:pt idx="2">
                  <c:v>Black</c:v>
                </c:pt>
                <c:pt idx="3">
                  <c:v>Hispanic</c:v>
                </c:pt>
                <c:pt idx="4">
                  <c:v>NH/PI</c:v>
                </c:pt>
                <c:pt idx="5">
                  <c:v>White</c:v>
                </c:pt>
                <c:pt idx="6">
                  <c:v>Multi</c:v>
                </c:pt>
              </c:strCache>
            </c:strRef>
          </c:cat>
          <c:val>
            <c:numRef>
              <c:f>Sheet1!$C$2:$C$8</c:f>
              <c:numCache>
                <c:formatCode>0%</c:formatCode>
                <c:ptCount val="7"/>
                <c:pt idx="0">
                  <c:v>0.27</c:v>
                </c:pt>
                <c:pt idx="1">
                  <c:v>7.0000000000000007E-2</c:v>
                </c:pt>
                <c:pt idx="2">
                  <c:v>0.19</c:v>
                </c:pt>
                <c:pt idx="3">
                  <c:v>0.09</c:v>
                </c:pt>
                <c:pt idx="4">
                  <c:v>0.01</c:v>
                </c:pt>
                <c:pt idx="5">
                  <c:v>0.36</c:v>
                </c:pt>
                <c:pt idx="6">
                  <c:v>0.02</c:v>
                </c:pt>
              </c:numCache>
            </c:numRef>
          </c:val>
        </c:ser>
        <c:dLbls>
          <c:showLegendKey val="0"/>
          <c:showVal val="0"/>
          <c:showCatName val="0"/>
          <c:showSerName val="0"/>
          <c:showPercent val="0"/>
          <c:showBubbleSize val="0"/>
        </c:dLbls>
        <c:gapWidth val="15"/>
        <c:axId val="109888640"/>
        <c:axId val="109890176"/>
      </c:barChart>
      <c:catAx>
        <c:axId val="109888640"/>
        <c:scaling>
          <c:orientation val="minMax"/>
        </c:scaling>
        <c:delete val="0"/>
        <c:axPos val="b"/>
        <c:majorTickMark val="none"/>
        <c:minorTickMark val="none"/>
        <c:tickLblPos val="nextTo"/>
        <c:crossAx val="109890176"/>
        <c:crosses val="autoZero"/>
        <c:auto val="1"/>
        <c:lblAlgn val="ctr"/>
        <c:lblOffset val="100"/>
        <c:noMultiLvlLbl val="0"/>
      </c:catAx>
      <c:valAx>
        <c:axId val="109890176"/>
        <c:scaling>
          <c:orientation val="minMax"/>
        </c:scaling>
        <c:delete val="0"/>
        <c:axPos val="l"/>
        <c:numFmt formatCode="0%" sourceLinked="1"/>
        <c:majorTickMark val="cross"/>
        <c:minorTickMark val="none"/>
        <c:tickLblPos val="nextTo"/>
        <c:crossAx val="109888640"/>
        <c:crosses val="autoZero"/>
        <c:crossBetween val="between"/>
      </c:valAx>
      <c:dTable>
        <c:showHorzBorder val="1"/>
        <c:showVertBorder val="1"/>
        <c:showOutline val="1"/>
        <c:showKeys val="1"/>
      </c:dTable>
      <c:spPr>
        <a:noFill/>
        <a:ln w="25400">
          <a:noFill/>
        </a:ln>
      </c:spPr>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1982-2010</c:v>
                </c:pt>
              </c:strCache>
            </c:strRef>
          </c:tx>
          <c:spPr>
            <a:solidFill>
              <a:schemeClr val="tx2"/>
            </a:solidFill>
          </c:spPr>
          <c:invertIfNegative val="0"/>
          <c:cat>
            <c:strRef>
              <c:f>Sheet1!$A$2:$A$7</c:f>
              <c:strCache>
                <c:ptCount val="6"/>
                <c:pt idx="0">
                  <c:v>MSM</c:v>
                </c:pt>
                <c:pt idx="1">
                  <c:v>MSM/IDU</c:v>
                </c:pt>
                <c:pt idx="2">
                  <c:v>IDU</c:v>
                </c:pt>
                <c:pt idx="3">
                  <c:v>Hetero</c:v>
                </c:pt>
                <c:pt idx="4">
                  <c:v>Perinatal</c:v>
                </c:pt>
                <c:pt idx="5">
                  <c:v>Other/NIR</c:v>
                </c:pt>
              </c:strCache>
            </c:strRef>
          </c:cat>
          <c:val>
            <c:numRef>
              <c:f>Sheet1!$B$2:$B$7</c:f>
              <c:numCache>
                <c:formatCode>0%</c:formatCode>
                <c:ptCount val="6"/>
                <c:pt idx="0">
                  <c:v>0.49</c:v>
                </c:pt>
                <c:pt idx="1">
                  <c:v>0.06</c:v>
                </c:pt>
                <c:pt idx="2">
                  <c:v>0.12</c:v>
                </c:pt>
                <c:pt idx="3">
                  <c:v>0.19</c:v>
                </c:pt>
                <c:pt idx="4">
                  <c:v>0.01</c:v>
                </c:pt>
                <c:pt idx="5">
                  <c:v>0.13</c:v>
                </c:pt>
              </c:numCache>
            </c:numRef>
          </c:val>
        </c:ser>
        <c:ser>
          <c:idx val="1"/>
          <c:order val="1"/>
          <c:tx>
            <c:strRef>
              <c:f>Sheet1!$C$1</c:f>
              <c:strCache>
                <c:ptCount val="1"/>
                <c:pt idx="0">
                  <c:v>2011-2015</c:v>
                </c:pt>
              </c:strCache>
            </c:strRef>
          </c:tx>
          <c:spPr>
            <a:solidFill>
              <a:schemeClr val="tx2">
                <a:lumMod val="40000"/>
                <a:lumOff val="60000"/>
              </a:schemeClr>
            </a:solidFill>
          </c:spPr>
          <c:invertIfNegative val="0"/>
          <c:cat>
            <c:strRef>
              <c:f>Sheet1!$A$2:$A$7</c:f>
              <c:strCache>
                <c:ptCount val="6"/>
                <c:pt idx="0">
                  <c:v>MSM</c:v>
                </c:pt>
                <c:pt idx="1">
                  <c:v>MSM/IDU</c:v>
                </c:pt>
                <c:pt idx="2">
                  <c:v>IDU</c:v>
                </c:pt>
                <c:pt idx="3">
                  <c:v>Hetero</c:v>
                </c:pt>
                <c:pt idx="4">
                  <c:v>Perinatal</c:v>
                </c:pt>
                <c:pt idx="5">
                  <c:v>Other/NIR</c:v>
                </c:pt>
              </c:strCache>
            </c:strRef>
          </c:cat>
          <c:val>
            <c:numRef>
              <c:f>Sheet1!$C$2:$C$7</c:f>
              <c:numCache>
                <c:formatCode>0%</c:formatCode>
                <c:ptCount val="6"/>
                <c:pt idx="0">
                  <c:v>0.51</c:v>
                </c:pt>
                <c:pt idx="1">
                  <c:v>0.03</c:v>
                </c:pt>
                <c:pt idx="2">
                  <c:v>0.04</c:v>
                </c:pt>
                <c:pt idx="3">
                  <c:v>0.36</c:v>
                </c:pt>
                <c:pt idx="4">
                  <c:v>0.01</c:v>
                </c:pt>
                <c:pt idx="5">
                  <c:v>0.05</c:v>
                </c:pt>
              </c:numCache>
            </c:numRef>
          </c:val>
        </c:ser>
        <c:dLbls>
          <c:showLegendKey val="0"/>
          <c:showVal val="0"/>
          <c:showCatName val="0"/>
          <c:showSerName val="0"/>
          <c:showPercent val="0"/>
          <c:showBubbleSize val="0"/>
        </c:dLbls>
        <c:gapWidth val="15"/>
        <c:axId val="37292288"/>
        <c:axId val="37290752"/>
      </c:barChart>
      <c:valAx>
        <c:axId val="37290752"/>
        <c:scaling>
          <c:orientation val="minMax"/>
        </c:scaling>
        <c:delete val="0"/>
        <c:axPos val="l"/>
        <c:majorGridlines>
          <c:spPr>
            <a:ln>
              <a:noFill/>
            </a:ln>
          </c:spPr>
        </c:majorGridlines>
        <c:numFmt formatCode="0%" sourceLinked="1"/>
        <c:majorTickMark val="cross"/>
        <c:minorTickMark val="none"/>
        <c:tickLblPos val="nextTo"/>
        <c:crossAx val="37292288"/>
        <c:crosses val="autoZero"/>
        <c:crossBetween val="between"/>
      </c:valAx>
      <c:catAx>
        <c:axId val="37292288"/>
        <c:scaling>
          <c:orientation val="minMax"/>
        </c:scaling>
        <c:delete val="0"/>
        <c:axPos val="b"/>
        <c:majorTickMark val="none"/>
        <c:minorTickMark val="none"/>
        <c:tickLblPos val="nextTo"/>
        <c:crossAx val="37290752"/>
        <c:crosses val="autoZero"/>
        <c:auto val="1"/>
        <c:lblAlgn val="ctr"/>
        <c:lblOffset val="100"/>
        <c:noMultiLvlLbl val="0"/>
      </c:catAx>
      <c:dTable>
        <c:showHorzBorder val="1"/>
        <c:showVertBorder val="1"/>
        <c:showOutline val="1"/>
        <c:showKeys val="1"/>
      </c:dTable>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accent3"/>
            </a:solidFill>
          </c:spPr>
          <c:invertIfNegative val="0"/>
          <c:cat>
            <c:strRef>
              <c:f>Sheet1!$A$2:$A$8</c:f>
              <c:strCache>
                <c:ptCount val="7"/>
                <c:pt idx="0">
                  <c:v>≤14</c:v>
                </c:pt>
                <c:pt idx="1">
                  <c:v>15-24</c:v>
                </c:pt>
                <c:pt idx="2">
                  <c:v>25-34</c:v>
                </c:pt>
                <c:pt idx="3">
                  <c:v>35-44</c:v>
                </c:pt>
                <c:pt idx="4">
                  <c:v>45-54</c:v>
                </c:pt>
                <c:pt idx="5">
                  <c:v>55-64</c:v>
                </c:pt>
                <c:pt idx="6">
                  <c:v>≥65</c:v>
                </c:pt>
              </c:strCache>
            </c:strRef>
          </c:cat>
          <c:val>
            <c:numRef>
              <c:f>Sheet1!$B$2:$B$8</c:f>
              <c:numCache>
                <c:formatCode>General</c:formatCode>
                <c:ptCount val="7"/>
                <c:pt idx="0">
                  <c:v>6</c:v>
                </c:pt>
                <c:pt idx="1">
                  <c:v>76</c:v>
                </c:pt>
                <c:pt idx="2">
                  <c:v>178</c:v>
                </c:pt>
                <c:pt idx="3">
                  <c:v>160</c:v>
                </c:pt>
                <c:pt idx="4">
                  <c:v>58</c:v>
                </c:pt>
                <c:pt idx="5">
                  <c:v>22</c:v>
                </c:pt>
                <c:pt idx="6">
                  <c:v>6</c:v>
                </c:pt>
              </c:numCache>
            </c:numRef>
          </c:val>
        </c:ser>
        <c:ser>
          <c:idx val="1"/>
          <c:order val="1"/>
          <c:tx>
            <c:strRef>
              <c:f>Sheet1!$C$1</c:f>
              <c:strCache>
                <c:ptCount val="1"/>
                <c:pt idx="0">
                  <c:v>Female</c:v>
                </c:pt>
              </c:strCache>
            </c:strRef>
          </c:tx>
          <c:spPr>
            <a:solidFill>
              <a:schemeClr val="accent1"/>
            </a:solidFill>
          </c:spPr>
          <c:invertIfNegative val="0"/>
          <c:cat>
            <c:strRef>
              <c:f>Sheet1!$A$2:$A$8</c:f>
              <c:strCache>
                <c:ptCount val="7"/>
                <c:pt idx="0">
                  <c:v>≤14</c:v>
                </c:pt>
                <c:pt idx="1">
                  <c:v>15-24</c:v>
                </c:pt>
                <c:pt idx="2">
                  <c:v>25-34</c:v>
                </c:pt>
                <c:pt idx="3">
                  <c:v>35-44</c:v>
                </c:pt>
                <c:pt idx="4">
                  <c:v>45-54</c:v>
                </c:pt>
                <c:pt idx="5">
                  <c:v>55-64</c:v>
                </c:pt>
                <c:pt idx="6">
                  <c:v>≥65</c:v>
                </c:pt>
              </c:strCache>
            </c:strRef>
          </c:cat>
          <c:val>
            <c:numRef>
              <c:f>Sheet1!$C$2:$C$8</c:f>
              <c:numCache>
                <c:formatCode>General</c:formatCode>
                <c:ptCount val="7"/>
                <c:pt idx="0">
                  <c:v>4</c:v>
                </c:pt>
                <c:pt idx="1">
                  <c:v>34</c:v>
                </c:pt>
                <c:pt idx="2">
                  <c:v>54</c:v>
                </c:pt>
                <c:pt idx="3">
                  <c:v>34</c:v>
                </c:pt>
                <c:pt idx="4">
                  <c:v>30</c:v>
                </c:pt>
                <c:pt idx="5">
                  <c:v>9</c:v>
                </c:pt>
                <c:pt idx="6">
                  <c:v>0</c:v>
                </c:pt>
              </c:numCache>
            </c:numRef>
          </c:val>
        </c:ser>
        <c:dLbls>
          <c:showLegendKey val="0"/>
          <c:showVal val="0"/>
          <c:showCatName val="0"/>
          <c:showSerName val="0"/>
          <c:showPercent val="0"/>
          <c:showBubbleSize val="0"/>
        </c:dLbls>
        <c:gapWidth val="15"/>
        <c:axId val="36943360"/>
        <c:axId val="36944896"/>
      </c:barChart>
      <c:catAx>
        <c:axId val="36943360"/>
        <c:scaling>
          <c:orientation val="minMax"/>
        </c:scaling>
        <c:delete val="0"/>
        <c:axPos val="b"/>
        <c:majorTickMark val="none"/>
        <c:minorTickMark val="none"/>
        <c:tickLblPos val="nextTo"/>
        <c:crossAx val="36944896"/>
        <c:crosses val="autoZero"/>
        <c:auto val="1"/>
        <c:lblAlgn val="ctr"/>
        <c:lblOffset val="100"/>
        <c:noMultiLvlLbl val="0"/>
      </c:catAx>
      <c:valAx>
        <c:axId val="36944896"/>
        <c:scaling>
          <c:orientation val="minMax"/>
        </c:scaling>
        <c:delete val="0"/>
        <c:axPos val="l"/>
        <c:numFmt formatCode="General" sourceLinked="1"/>
        <c:majorTickMark val="cross"/>
        <c:minorTickMark val="none"/>
        <c:tickLblPos val="nextTo"/>
        <c:txPr>
          <a:bodyPr/>
          <a:lstStyle/>
          <a:p>
            <a:pPr>
              <a:defRPr sz="1200"/>
            </a:pPr>
            <a:endParaRPr lang="en-US"/>
          </a:p>
        </c:txPr>
        <c:crossAx val="36943360"/>
        <c:crosses val="autoZero"/>
        <c:crossBetween val="between"/>
      </c:valAx>
      <c:dTable>
        <c:showHorzBorder val="1"/>
        <c:showVertBorder val="1"/>
        <c:showOutline val="1"/>
        <c:showKeys val="1"/>
      </c:dTable>
    </c:plotArea>
    <c:plotVisOnly val="1"/>
    <c:dispBlanksAs val="gap"/>
    <c:showDLblsOverMax val="0"/>
  </c:chart>
  <c:spPr>
    <a:ln>
      <a:noFill/>
    </a:ln>
  </c:spPr>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CBB96-3B22-4648-B85D-0A0BD84C191D}" type="datetimeFigureOut">
              <a:rPr lang="en-US" smtClean="0"/>
              <a:t>11/30/2016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0DCD1-9851-4FF6-86AB-F7E098CF610B}" type="slidenum">
              <a:rPr lang="en-US" smtClean="0"/>
              <a:t>‹#›</a:t>
            </a:fld>
            <a:endParaRPr lang="en-US"/>
          </a:p>
        </p:txBody>
      </p:sp>
    </p:spTree>
    <p:extLst>
      <p:ext uri="{BB962C8B-B14F-4D97-AF65-F5344CB8AC3E}">
        <p14:creationId xmlns:p14="http://schemas.microsoft.com/office/powerpoint/2010/main" val="91464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89359E-6F2E-441C-B11E-E6274CAD6112}" type="datetime1">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0ED18-ABB8-48F7-B241-8244F210D44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23BAB-AC77-47C5-9C64-79A583CA5E9C}" type="datetime1">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0ED18-ABB8-48F7-B241-8244F210D4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FCF491-88D0-47C0-98A9-0AF744ECC6E6}" type="datetime1">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0ED18-ABB8-48F7-B241-8244F210D4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4A290-0F95-4FC2-B263-E0537DDE5A18}" type="datetime1">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0ED18-ABB8-48F7-B241-8244F210D444}" type="slidenum">
              <a:rPr lang="en-US" smtClean="0"/>
              <a:t>‹#›</a:t>
            </a:fld>
            <a:endParaRPr lang="en-US"/>
          </a:p>
        </p:txBody>
      </p:sp>
      <p:pic>
        <p:nvPicPr>
          <p:cNvPr id="1026" name="Picture 2" descr="J:\COMMON To Be Retained\Logos AK and Maps\Logos\DPH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6019800"/>
            <a:ext cx="838200" cy="695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9E91A0-A8B2-40B6-8BC3-D78694B74075}" type="datetime1">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0ED18-ABB8-48F7-B241-8244F210D44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6678BA-28DB-4D6C-95F9-EBD5ADB8A29B}" type="datetime1">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0ED18-ABB8-48F7-B241-8244F210D4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BE8F43-0AC3-45E6-A312-D3DA8F8DDAFC}" type="datetime1">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50ED18-ABB8-48F7-B241-8244F210D44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A52E6E-960D-4CB0-8C74-BECC41A396EB}" type="datetime1">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50ED18-ABB8-48F7-B241-8244F210D4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E57FA-46E2-415F-B44A-0026F51A421E}" type="datetime1">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50ED18-ABB8-48F7-B241-8244F210D4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C8370-72F3-4BFE-95F7-7DC56C201D5A}" type="datetime1">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0ED18-ABB8-48F7-B241-8244F210D44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67EED-6819-460A-A00F-4C87D6236220}" type="datetime1">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0ED18-ABB8-48F7-B241-8244F210D4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34CDB72-C25A-499F-AA5E-B6B171D9005F}" type="datetime1">
              <a:rPr lang="en-US" smtClean="0"/>
              <a:t>11/30/2016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D50ED18-ABB8-48F7-B241-8244F210D4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dhss.alaska.gov/dph/Epi/hivstd/Pages/hivdata.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dhss.alaska.gov/dph/Epi/hivstd/Pages/hivdata.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HIV Epidemiologic profile </a:t>
            </a:r>
            <a:r>
              <a:rPr lang="en-US" sz="3600" dirty="0" smtClean="0"/>
              <a:t>–Alaska, 1982-2015</a:t>
            </a:r>
            <a:endParaRPr lang="en-US" sz="3600" dirty="0"/>
          </a:p>
        </p:txBody>
      </p:sp>
      <p:sp>
        <p:nvSpPr>
          <p:cNvPr id="3" name="Subtitle 2"/>
          <p:cNvSpPr>
            <a:spLocks noGrp="1"/>
          </p:cNvSpPr>
          <p:nvPr>
            <p:ph type="subTitle" idx="1"/>
          </p:nvPr>
        </p:nvSpPr>
        <p:spPr>
          <a:xfrm>
            <a:off x="685800" y="4876800"/>
            <a:ext cx="6400800" cy="1600200"/>
          </a:xfrm>
        </p:spPr>
        <p:txBody>
          <a:bodyPr>
            <a:normAutofit/>
          </a:bodyPr>
          <a:lstStyle/>
          <a:p>
            <a:r>
              <a:rPr lang="en-US" sz="1600" dirty="0"/>
              <a:t>Prepared by the State of Alaska Department of Health and Social Services, Division of Public Health, HIV/STD Program, Section of Epidemiology. For questions about this presentation please visit http://www.epi.hss.state.ak.us/hivstd/default.stm or call the Alaska Section of Epidemiology at </a:t>
            </a:r>
            <a:r>
              <a:rPr lang="en-US" sz="1600" dirty="0" smtClean="0"/>
              <a:t>(</a:t>
            </a:r>
            <a:r>
              <a:rPr lang="en-US" sz="1600" dirty="0"/>
              <a:t>907) 269-8000</a:t>
            </a:r>
            <a:r>
              <a:rPr lang="en-US" sz="1600" dirty="0" smtClean="0"/>
              <a:t>.</a:t>
            </a:r>
            <a:endParaRPr lang="en-US" sz="1600" dirty="0"/>
          </a:p>
        </p:txBody>
      </p:sp>
    </p:spTree>
    <p:extLst>
      <p:ext uri="{BB962C8B-B14F-4D97-AF65-F5344CB8AC3E}">
        <p14:creationId xmlns:p14="http://schemas.microsoft.com/office/powerpoint/2010/main" val="22829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Reported Cases of HIV by Race and Ethnicity</a:t>
            </a:r>
            <a:endParaRPr lang="en-US" dirty="0"/>
          </a:p>
        </p:txBody>
      </p:sp>
      <p:sp>
        <p:nvSpPr>
          <p:cNvPr id="3" name="Content Placeholder 2"/>
          <p:cNvSpPr>
            <a:spLocks noGrp="1"/>
          </p:cNvSpPr>
          <p:nvPr>
            <p:ph idx="1"/>
          </p:nvPr>
        </p:nvSpPr>
        <p:spPr>
          <a:xfrm>
            <a:off x="457200" y="1676400"/>
            <a:ext cx="8229600" cy="1745902"/>
          </a:xfrm>
        </p:spPr>
        <p:txBody>
          <a:bodyPr>
            <a:normAutofit/>
          </a:bodyPr>
          <a:lstStyle/>
          <a:p>
            <a:r>
              <a:rPr lang="en-US" sz="2200" dirty="0" smtClean="0"/>
              <a:t>AI/AN </a:t>
            </a:r>
            <a:r>
              <a:rPr lang="en-US" sz="2200" dirty="0"/>
              <a:t>make up </a:t>
            </a:r>
            <a:r>
              <a:rPr lang="en-US" sz="2200" dirty="0" smtClean="0"/>
              <a:t>~15</a:t>
            </a:r>
            <a:r>
              <a:rPr lang="en-US" sz="2200" dirty="0"/>
              <a:t>% of the Alaska </a:t>
            </a:r>
            <a:r>
              <a:rPr lang="en-US" sz="2200" dirty="0" smtClean="0"/>
              <a:t>population but 26</a:t>
            </a:r>
            <a:r>
              <a:rPr lang="en-US" sz="2200" dirty="0"/>
              <a:t>% of the reported cases of HIV first diagnosed in Alaska. </a:t>
            </a:r>
            <a:endParaRPr lang="en-US" sz="2200" dirty="0" smtClean="0"/>
          </a:p>
          <a:p>
            <a:r>
              <a:rPr lang="en-US" sz="2200" dirty="0" smtClean="0"/>
              <a:t>Similarly</a:t>
            </a:r>
            <a:r>
              <a:rPr lang="en-US" sz="2200" dirty="0"/>
              <a:t>, </a:t>
            </a:r>
            <a:r>
              <a:rPr lang="en-US" sz="2200" dirty="0" smtClean="0"/>
              <a:t>Blacks </a:t>
            </a:r>
            <a:r>
              <a:rPr lang="en-US" sz="2200" dirty="0"/>
              <a:t>make up </a:t>
            </a:r>
            <a:r>
              <a:rPr lang="en-US" sz="2200" dirty="0" smtClean="0"/>
              <a:t>~4</a:t>
            </a:r>
            <a:r>
              <a:rPr lang="en-US" sz="2200" dirty="0"/>
              <a:t>% of the Alaska </a:t>
            </a:r>
            <a:r>
              <a:rPr lang="en-US" sz="2200" dirty="0" smtClean="0"/>
              <a:t>population but 11</a:t>
            </a:r>
            <a:r>
              <a:rPr lang="en-US" sz="2200" dirty="0"/>
              <a:t>% of reported HIV cases diagnosed in </a:t>
            </a:r>
            <a:r>
              <a:rPr lang="en-US" sz="2200" dirty="0" smtClean="0"/>
              <a:t>Alaska.</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10</a:t>
            </a:fld>
            <a:endParaRPr lang="en-US"/>
          </a:p>
        </p:txBody>
      </p:sp>
      <p:sp>
        <p:nvSpPr>
          <p:cNvPr id="5" name="Rectangle 2"/>
          <p:cNvSpPr>
            <a:spLocks noChangeArrowheads="1"/>
          </p:cNvSpPr>
          <p:nvPr/>
        </p:nvSpPr>
        <p:spPr bwMode="auto">
          <a:xfrm>
            <a:off x="1295400" y="3422302"/>
            <a:ext cx="655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Percentage of Reported Cases of HIV with an Initial Diagnosis in Alaska by Race/Ethnicity (1982–2015) and Percentage of Alaska Population by Race and Hispanic Origin (July 2015)</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Chart 5"/>
          <p:cNvGraphicFramePr/>
          <p:nvPr>
            <p:extLst>
              <p:ext uri="{D42A27DB-BD31-4B8C-83A1-F6EECF244321}">
                <p14:modId xmlns:p14="http://schemas.microsoft.com/office/powerpoint/2010/main" val="566616856"/>
              </p:ext>
            </p:extLst>
          </p:nvPr>
        </p:nvGraphicFramePr>
        <p:xfrm>
          <a:off x="1066800" y="3853189"/>
          <a:ext cx="6934200" cy="279526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7163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Reported Cases of HIV by Transmission Category</a:t>
            </a:r>
            <a:endParaRPr lang="en-US" dirty="0"/>
          </a:p>
        </p:txBody>
      </p:sp>
      <p:sp>
        <p:nvSpPr>
          <p:cNvPr id="3" name="Content Placeholder 2"/>
          <p:cNvSpPr>
            <a:spLocks noGrp="1"/>
          </p:cNvSpPr>
          <p:nvPr>
            <p:ph idx="1"/>
          </p:nvPr>
        </p:nvSpPr>
        <p:spPr>
          <a:xfrm>
            <a:off x="457200" y="1676400"/>
            <a:ext cx="8229600" cy="1295400"/>
          </a:xfrm>
        </p:spPr>
        <p:txBody>
          <a:bodyPr>
            <a:normAutofit/>
          </a:bodyPr>
          <a:lstStyle/>
          <a:p>
            <a:r>
              <a:rPr lang="en-US" sz="2200" dirty="0" smtClean="0"/>
              <a:t>The most frequently reported transmission category in Alaska is male-to-male sexual contact (MSM).</a:t>
            </a:r>
          </a:p>
          <a:p>
            <a:pPr lvl="1"/>
            <a:r>
              <a:rPr lang="en-US" dirty="0" smtClean="0"/>
              <a:t>Among females it is heterosexual contact.</a:t>
            </a:r>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27707824"/>
              </p:ext>
            </p:extLst>
          </p:nvPr>
        </p:nvGraphicFramePr>
        <p:xfrm>
          <a:off x="1371600" y="3328717"/>
          <a:ext cx="5895975" cy="3072084"/>
        </p:xfrm>
        <a:graphic>
          <a:graphicData uri="http://schemas.openxmlformats.org/drawingml/2006/table">
            <a:tbl>
              <a:tblPr firstRow="1" firstCol="1" bandRow="1">
                <a:tableStyleId>{5C22544A-7EE6-4342-B048-85BDC9FD1C3A}</a:tableStyleId>
              </a:tblPr>
              <a:tblGrid>
                <a:gridCol w="2322658"/>
                <a:gridCol w="893329"/>
                <a:gridCol w="818885"/>
                <a:gridCol w="967774"/>
                <a:gridCol w="893329"/>
              </a:tblGrid>
              <a:tr h="1153041">
                <a:tc>
                  <a:txBody>
                    <a:bodyPr/>
                    <a:lstStyle/>
                    <a:p>
                      <a:pPr marL="0" marR="0" algn="ctr">
                        <a:lnSpc>
                          <a:spcPct val="115000"/>
                        </a:lnSpc>
                        <a:spcBef>
                          <a:spcPts val="0"/>
                        </a:spcBef>
                        <a:spcAft>
                          <a:spcPts val="0"/>
                        </a:spcAft>
                      </a:pPr>
                      <a:r>
                        <a:rPr lang="en-US" sz="1200" dirty="0">
                          <a:effectLst/>
                        </a:rPr>
                        <a:t> </a:t>
                      </a:r>
                      <a:endParaRPr lang="en-US" sz="1200" dirty="0">
                        <a:solidFill>
                          <a:srgbClr val="365F91"/>
                        </a:solidFill>
                        <a:effectLst/>
                        <a:latin typeface="Calibri"/>
                        <a:ea typeface="Calibri"/>
                        <a:cs typeface="Times New Roman"/>
                      </a:endParaRPr>
                    </a:p>
                  </a:txBody>
                  <a:tcPr marL="68580" marR="68580" marT="0" marB="0" anchor="ctr"/>
                </a:tc>
                <a:tc gridSpan="2">
                  <a:txBody>
                    <a:bodyPr/>
                    <a:lstStyle/>
                    <a:p>
                      <a:pPr marL="0" marR="0" indent="57150" algn="ctr">
                        <a:lnSpc>
                          <a:spcPct val="115000"/>
                        </a:lnSpc>
                        <a:spcBef>
                          <a:spcPts val="0"/>
                        </a:spcBef>
                        <a:spcAft>
                          <a:spcPts val="0"/>
                        </a:spcAft>
                      </a:pPr>
                      <a:r>
                        <a:rPr lang="en-US" sz="1200">
                          <a:effectLst/>
                        </a:rPr>
                        <a:t>All Reported Cases</a:t>
                      </a:r>
                    </a:p>
                    <a:p>
                      <a:pPr marL="0" marR="0" indent="57150" algn="ctr">
                        <a:lnSpc>
                          <a:spcPct val="115000"/>
                        </a:lnSpc>
                        <a:spcBef>
                          <a:spcPts val="0"/>
                        </a:spcBef>
                        <a:spcAft>
                          <a:spcPts val="0"/>
                        </a:spcAft>
                      </a:pPr>
                      <a:r>
                        <a:rPr lang="en-US" sz="1200">
                          <a:effectLst/>
                        </a:rPr>
                        <a:t>N=1,680</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Reported Cases First Diagnosed in Alaska</a:t>
                      </a:r>
                    </a:p>
                    <a:p>
                      <a:pPr marL="0" marR="0" algn="ctr">
                        <a:lnSpc>
                          <a:spcPct val="115000"/>
                        </a:lnSpc>
                        <a:spcBef>
                          <a:spcPts val="0"/>
                        </a:spcBef>
                        <a:spcAft>
                          <a:spcPts val="0"/>
                        </a:spcAft>
                      </a:pPr>
                      <a:r>
                        <a:rPr lang="en-US" sz="1200">
                          <a:effectLst/>
                        </a:rPr>
                        <a:t>n=1,157</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r>
              <a:tr h="274149">
                <a:tc>
                  <a:txBody>
                    <a:bodyPr/>
                    <a:lstStyle/>
                    <a:p>
                      <a:pPr marL="0" marR="0" algn="ctr">
                        <a:lnSpc>
                          <a:spcPct val="115000"/>
                        </a:lnSpc>
                        <a:spcBef>
                          <a:spcPts val="0"/>
                        </a:spcBef>
                        <a:spcAft>
                          <a:spcPts val="0"/>
                        </a:spcAft>
                      </a:pPr>
                      <a:r>
                        <a:rPr lang="en-US" sz="1200">
                          <a:effectLst/>
                        </a:rPr>
                        <a:t> </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Male</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Female</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Male</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Female</a:t>
                      </a:r>
                      <a:endParaRPr lang="en-US" sz="1200">
                        <a:solidFill>
                          <a:srgbClr val="365F91"/>
                        </a:solidFill>
                        <a:effectLst/>
                        <a:latin typeface="Calibri"/>
                        <a:ea typeface="Calibri"/>
                        <a:cs typeface="Times New Roman"/>
                      </a:endParaRPr>
                    </a:p>
                  </a:txBody>
                  <a:tcPr marL="68580" marR="68580" marT="0" marB="0" anchor="ctr"/>
                </a:tc>
              </a:tr>
              <a:tr h="274149">
                <a:tc>
                  <a:txBody>
                    <a:bodyPr/>
                    <a:lstStyle/>
                    <a:p>
                      <a:pPr marL="0" marR="0">
                        <a:lnSpc>
                          <a:spcPct val="115000"/>
                        </a:lnSpc>
                        <a:spcBef>
                          <a:spcPts val="0"/>
                        </a:spcBef>
                        <a:spcAft>
                          <a:spcPts val="0"/>
                        </a:spcAft>
                      </a:pPr>
                      <a:r>
                        <a:rPr lang="en-US" sz="1200">
                          <a:effectLst/>
                        </a:rPr>
                        <a:t>MSM</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840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568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r>
              <a:tr h="274149">
                <a:tc>
                  <a:txBody>
                    <a:bodyPr/>
                    <a:lstStyle/>
                    <a:p>
                      <a:pPr marL="0" marR="0">
                        <a:lnSpc>
                          <a:spcPct val="115000"/>
                        </a:lnSpc>
                        <a:spcBef>
                          <a:spcPts val="0"/>
                        </a:spcBef>
                        <a:spcAft>
                          <a:spcPts val="0"/>
                        </a:spcAft>
                      </a:pPr>
                      <a:r>
                        <a:rPr lang="en-US" sz="1200" dirty="0" smtClean="0">
                          <a:effectLst/>
                        </a:rPr>
                        <a:t>Injection</a:t>
                      </a:r>
                      <a:r>
                        <a:rPr lang="en-US" sz="1200" baseline="0" dirty="0" smtClean="0">
                          <a:effectLst/>
                        </a:rPr>
                        <a:t> Drug Use (</a:t>
                      </a:r>
                      <a:r>
                        <a:rPr lang="en-US" sz="1200" dirty="0" smtClean="0">
                          <a:effectLst/>
                        </a:rPr>
                        <a:t>IDU)</a:t>
                      </a:r>
                      <a:endParaRPr lang="en-US" sz="1200" dirty="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133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42</a:t>
                      </a:r>
                      <a:endParaRPr lang="en-US" sz="1200">
                        <a:solidFill>
                          <a:srgbClr val="365F91"/>
                        </a:solidFill>
                        <a:effectLst/>
                        <a:latin typeface="Calibri"/>
                        <a:ea typeface="Calibri"/>
                        <a:cs typeface="Times New Roman"/>
                      </a:endParaRPr>
                    </a:p>
                  </a:txBody>
                  <a:tcPr marL="68580" marR="68580" marT="0" marB="0" anchor="ctr"/>
                </a:tc>
              </a:tr>
              <a:tr h="274149">
                <a:tc>
                  <a:txBody>
                    <a:bodyPr/>
                    <a:lstStyle/>
                    <a:p>
                      <a:pPr marL="0" marR="0">
                        <a:lnSpc>
                          <a:spcPct val="115000"/>
                        </a:lnSpc>
                        <a:spcBef>
                          <a:spcPts val="0"/>
                        </a:spcBef>
                        <a:spcAft>
                          <a:spcPts val="0"/>
                        </a:spcAft>
                      </a:pPr>
                      <a:r>
                        <a:rPr lang="en-US" sz="1200">
                          <a:effectLst/>
                        </a:rPr>
                        <a:t>MSM and IDU</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135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r>
              <a:tr h="274149">
                <a:tc>
                  <a:txBody>
                    <a:bodyPr/>
                    <a:lstStyle/>
                    <a:p>
                      <a:pPr marL="0" marR="0">
                        <a:lnSpc>
                          <a:spcPct val="115000"/>
                        </a:lnSpc>
                        <a:spcBef>
                          <a:spcPts val="0"/>
                        </a:spcBef>
                        <a:spcAft>
                          <a:spcPts val="0"/>
                        </a:spcAft>
                      </a:pPr>
                      <a:r>
                        <a:rPr lang="en-US" sz="1200">
                          <a:effectLst/>
                        </a:rPr>
                        <a:t>Heterosexual Contact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226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176</a:t>
                      </a:r>
                      <a:endParaRPr lang="en-US" sz="1200">
                        <a:solidFill>
                          <a:srgbClr val="365F91"/>
                        </a:solidFill>
                        <a:effectLst/>
                        <a:latin typeface="Calibri"/>
                        <a:ea typeface="Calibri"/>
                        <a:cs typeface="Times New Roman"/>
                      </a:endParaRPr>
                    </a:p>
                  </a:txBody>
                  <a:tcPr marL="68580" marR="68580" marT="0" marB="0" anchor="ctr"/>
                </a:tc>
              </a:tr>
              <a:tr h="274149">
                <a:tc>
                  <a:txBody>
                    <a:bodyPr/>
                    <a:lstStyle/>
                    <a:p>
                      <a:pPr marL="0" marR="0">
                        <a:lnSpc>
                          <a:spcPct val="115000"/>
                        </a:lnSpc>
                        <a:spcBef>
                          <a:spcPts val="0"/>
                        </a:spcBef>
                        <a:spcAft>
                          <a:spcPts val="0"/>
                        </a:spcAft>
                      </a:pPr>
                      <a:r>
                        <a:rPr lang="en-US" sz="1200">
                          <a:effectLst/>
                        </a:rPr>
                        <a:t>Perinatal</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r>
              <a:tr h="274149">
                <a:tc>
                  <a:txBody>
                    <a:bodyPr/>
                    <a:lstStyle/>
                    <a:p>
                      <a:pPr marL="0" marR="0">
                        <a:lnSpc>
                          <a:spcPct val="115000"/>
                        </a:lnSpc>
                        <a:spcBef>
                          <a:spcPts val="0"/>
                        </a:spcBef>
                        <a:spcAft>
                          <a:spcPts val="0"/>
                        </a:spcAft>
                      </a:pPr>
                      <a:r>
                        <a:rPr lang="en-US" sz="1200" dirty="0" smtClean="0">
                          <a:effectLst/>
                        </a:rPr>
                        <a:t>Other/No</a:t>
                      </a:r>
                      <a:r>
                        <a:rPr lang="en-US" sz="1200" baseline="0" dirty="0" smtClean="0">
                          <a:effectLst/>
                        </a:rPr>
                        <a:t> Indicated Risk (NIR)</a:t>
                      </a:r>
                      <a:endParaRPr lang="en-US" sz="1200" dirty="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147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24</a:t>
                      </a:r>
                      <a:endParaRPr lang="en-US" sz="1200" dirty="0">
                        <a:solidFill>
                          <a:srgbClr val="365F91"/>
                        </a:solidFill>
                        <a:effectLst/>
                        <a:latin typeface="Calibri"/>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1371600" y="3049787"/>
            <a:ext cx="54451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71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Summary of Reported Cases of HIV by Transmission Category — Alaska, 1982-2015</a:t>
            </a:r>
            <a:endParaRPr kumimoji="0" lang="en-US" alt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8049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Reported Cases of HIV by Transmission Category</a:t>
            </a:r>
            <a:endParaRPr lang="en-US" dirty="0"/>
          </a:p>
        </p:txBody>
      </p:sp>
      <p:sp>
        <p:nvSpPr>
          <p:cNvPr id="3" name="Content Placeholder 2"/>
          <p:cNvSpPr>
            <a:spLocks noGrp="1"/>
          </p:cNvSpPr>
          <p:nvPr>
            <p:ph idx="1"/>
          </p:nvPr>
        </p:nvSpPr>
        <p:spPr>
          <a:xfrm>
            <a:off x="457200" y="1676400"/>
            <a:ext cx="8229600" cy="1371600"/>
          </a:xfrm>
        </p:spPr>
        <p:txBody>
          <a:bodyPr>
            <a:normAutofit/>
          </a:bodyPr>
          <a:lstStyle/>
          <a:p>
            <a:r>
              <a:rPr lang="en-US" sz="2200" dirty="0" smtClean="0"/>
              <a:t>Due to the large number of cases with a reported transmission category of male-to-male sex, it is important to review transmission categories for males and females separately.</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12</a:t>
            </a:fld>
            <a:endParaRPr lang="en-US"/>
          </a:p>
        </p:txBody>
      </p:sp>
      <p:graphicFrame>
        <p:nvGraphicFramePr>
          <p:cNvPr id="5" name="Chart 4"/>
          <p:cNvGraphicFramePr/>
          <p:nvPr>
            <p:extLst>
              <p:ext uri="{D42A27DB-BD31-4B8C-83A1-F6EECF244321}">
                <p14:modId xmlns:p14="http://schemas.microsoft.com/office/powerpoint/2010/main" val="3036038374"/>
              </p:ext>
            </p:extLst>
          </p:nvPr>
        </p:nvGraphicFramePr>
        <p:xfrm>
          <a:off x="533400" y="3839718"/>
          <a:ext cx="3840480" cy="30182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519891633"/>
              </p:ext>
            </p:extLst>
          </p:nvPr>
        </p:nvGraphicFramePr>
        <p:xfrm>
          <a:off x="4645152" y="3886200"/>
          <a:ext cx="35814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2"/>
          <p:cNvSpPr txBox="1">
            <a:spLocks noChangeArrowheads="1"/>
          </p:cNvSpPr>
          <p:nvPr/>
        </p:nvSpPr>
        <p:spPr bwMode="auto">
          <a:xfrm>
            <a:off x="381000" y="3314700"/>
            <a:ext cx="3581400" cy="5410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b="1" dirty="0" smtClean="0">
                <a:effectLst/>
                <a:latin typeface="Calibri"/>
                <a:ea typeface="Calibri"/>
                <a:cs typeface="Times New Roman"/>
              </a:rPr>
              <a:t>Cumulative </a:t>
            </a:r>
            <a:r>
              <a:rPr lang="en-US" sz="1200" b="1" dirty="0">
                <a:effectLst/>
                <a:latin typeface="Calibri"/>
                <a:ea typeface="Calibri"/>
                <a:cs typeface="Times New Roman"/>
              </a:rPr>
              <a:t>Reported Cases of HIV in Males by Transmission Category, Alaska ― 1982–2015</a:t>
            </a:r>
            <a:endParaRPr lang="en-US" sz="1200" dirty="0">
              <a:effectLst/>
              <a:latin typeface="Calibri"/>
              <a:ea typeface="Calibri"/>
              <a:cs typeface="Times New Roman"/>
            </a:endParaRPr>
          </a:p>
        </p:txBody>
      </p:sp>
      <p:sp>
        <p:nvSpPr>
          <p:cNvPr id="8" name="Text Box 2"/>
          <p:cNvSpPr txBox="1">
            <a:spLocks noChangeArrowheads="1"/>
          </p:cNvSpPr>
          <p:nvPr/>
        </p:nvSpPr>
        <p:spPr bwMode="auto">
          <a:xfrm>
            <a:off x="4648200" y="3325368"/>
            <a:ext cx="3733800" cy="5410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b="1" dirty="0" smtClean="0">
                <a:effectLst/>
                <a:latin typeface="Calibri"/>
                <a:ea typeface="Calibri"/>
                <a:cs typeface="Times New Roman"/>
              </a:rPr>
              <a:t>Cumulative </a:t>
            </a:r>
            <a:r>
              <a:rPr lang="en-US" sz="1200" b="1" dirty="0">
                <a:effectLst/>
                <a:latin typeface="Calibri"/>
                <a:ea typeface="Calibri"/>
                <a:cs typeface="Times New Roman"/>
              </a:rPr>
              <a:t>Reported Cases of HIV in Females by Transmission Category, Alaska ― 1982–2015</a:t>
            </a:r>
            <a:endParaRPr lang="en-US" sz="1200" dirty="0">
              <a:effectLst/>
              <a:latin typeface="Calibri"/>
              <a:ea typeface="Calibri"/>
              <a:cs typeface="Times New Roman"/>
            </a:endParaRPr>
          </a:p>
        </p:txBody>
      </p:sp>
    </p:spTree>
    <p:extLst>
      <p:ext uri="{BB962C8B-B14F-4D97-AF65-F5344CB8AC3E}">
        <p14:creationId xmlns:p14="http://schemas.microsoft.com/office/powerpoint/2010/main" val="293204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Reported Cases of HIV by Residence at Time of Diagnosis</a:t>
            </a:r>
            <a:endParaRPr lang="en-US" dirty="0"/>
          </a:p>
        </p:txBody>
      </p:sp>
      <p:sp>
        <p:nvSpPr>
          <p:cNvPr id="3" name="Content Placeholder 2"/>
          <p:cNvSpPr>
            <a:spLocks noGrp="1"/>
          </p:cNvSpPr>
          <p:nvPr>
            <p:ph idx="1"/>
          </p:nvPr>
        </p:nvSpPr>
        <p:spPr/>
        <p:txBody>
          <a:bodyPr/>
          <a:lstStyle/>
          <a:p>
            <a:pPr>
              <a:spcBef>
                <a:spcPts val="1200"/>
              </a:spcBef>
            </a:pPr>
            <a:r>
              <a:rPr lang="en-US" sz="2200" dirty="0"/>
              <a:t>The majority of reported cases first diagnosed in Alaska are from the Anchorage/Matanuska-Susitna (Mat-Su) region, the most populous area of the state.</a:t>
            </a:r>
            <a:endParaRPr lang="en-US" sz="2200" dirty="0" smtClean="0"/>
          </a:p>
          <a:p>
            <a:pPr>
              <a:spcBef>
                <a:spcPts val="1200"/>
              </a:spcBef>
            </a:pPr>
            <a:r>
              <a:rPr lang="en-US" sz="2200" dirty="0" smtClean="0"/>
              <a:t>It </a:t>
            </a:r>
            <a:r>
              <a:rPr lang="en-US" sz="2200" dirty="0"/>
              <a:t>is important to note that residence at diagnosis is assigned based on the address given by the patient on the date of their first positive test for HIV or AIDS. </a:t>
            </a:r>
            <a:endParaRPr lang="en-US" sz="2200" dirty="0" smtClean="0"/>
          </a:p>
          <a:p>
            <a:pPr lvl="1">
              <a:spcBef>
                <a:spcPts val="1200"/>
              </a:spcBef>
            </a:pPr>
            <a:r>
              <a:rPr lang="en-US" dirty="0" smtClean="0"/>
              <a:t>This </a:t>
            </a:r>
            <a:r>
              <a:rPr lang="en-US" dirty="0"/>
              <a:t>region is not necessarily the area where infection initially occurred or the area where the infected individual currently resides or seeks care, if still living and residing in Alaska.</a:t>
            </a:r>
          </a:p>
        </p:txBody>
      </p:sp>
      <p:sp>
        <p:nvSpPr>
          <p:cNvPr id="4" name="Slide Number Placeholder 3"/>
          <p:cNvSpPr>
            <a:spLocks noGrp="1"/>
          </p:cNvSpPr>
          <p:nvPr>
            <p:ph type="sldNum" sz="quarter" idx="12"/>
          </p:nvPr>
        </p:nvSpPr>
        <p:spPr/>
        <p:txBody>
          <a:bodyPr/>
          <a:lstStyle/>
          <a:p>
            <a:fld id="{4D50ED18-ABB8-48F7-B241-8244F210D444}" type="slidenum">
              <a:rPr lang="en-US" smtClean="0"/>
              <a:t>13</a:t>
            </a:fld>
            <a:endParaRPr lang="en-US"/>
          </a:p>
        </p:txBody>
      </p:sp>
    </p:spTree>
    <p:extLst>
      <p:ext uri="{BB962C8B-B14F-4D97-AF65-F5344CB8AC3E}">
        <p14:creationId xmlns:p14="http://schemas.microsoft.com/office/powerpoint/2010/main" val="2940655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Reported Cases of HIV by Residence at Time of Diagnosis</a:t>
            </a:r>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14</a:t>
            </a:fld>
            <a:endParaRPr lang="en-US"/>
          </a:p>
        </p:txBody>
      </p:sp>
      <p:sp>
        <p:nvSpPr>
          <p:cNvPr id="5" name="Text Box 2"/>
          <p:cNvSpPr txBox="1">
            <a:spLocks noChangeArrowheads="1"/>
          </p:cNvSpPr>
          <p:nvPr/>
        </p:nvSpPr>
        <p:spPr bwMode="auto">
          <a:xfrm>
            <a:off x="685800" y="1791590"/>
            <a:ext cx="7315200" cy="3264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Cumulative HIV Cases First Diagnosed in Alaska by Economic Region at Diagnosis, Alaska ― 1982–2015</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3" name="Picture 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717" y="2118074"/>
            <a:ext cx="6030119" cy="46390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r>
            <a:br>
              <a:rPr kumimoji="0" lang="en-US" alt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827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Reported </a:t>
            </a:r>
            <a:r>
              <a:rPr lang="en-US" sz="3600" dirty="0" err="1" smtClean="0"/>
              <a:t>hiv</a:t>
            </a:r>
            <a:r>
              <a:rPr lang="en-US" sz="3600" dirty="0" smtClean="0"/>
              <a:t> cases: Cumulative</a:t>
            </a:r>
            <a:r>
              <a:rPr lang="en-US" sz="3600" dirty="0"/>
              <a:t>, 1982-2010 </a:t>
            </a:r>
            <a:r>
              <a:rPr lang="en-US" sz="3600" dirty="0" smtClean="0"/>
              <a:t>Versus Recent</a:t>
            </a:r>
            <a:r>
              <a:rPr lang="en-US" sz="3600" dirty="0"/>
              <a:t>, </a:t>
            </a:r>
            <a:r>
              <a:rPr lang="en-US" sz="3600" dirty="0" smtClean="0"/>
              <a:t>2011-2015</a:t>
            </a:r>
            <a:endParaRPr lang="en-US" sz="3600" dirty="0"/>
          </a:p>
        </p:txBody>
      </p:sp>
      <p:sp>
        <p:nvSpPr>
          <p:cNvPr id="2" name="Text Placeholder 1"/>
          <p:cNvSpPr>
            <a:spLocks noGrp="1"/>
          </p:cNvSpPr>
          <p:nvPr>
            <p:ph type="body" idx="1"/>
          </p:nvPr>
        </p:nvSpPr>
        <p:spPr/>
        <p:txBody>
          <a:bodyPr/>
          <a:lstStyle/>
          <a:p>
            <a:r>
              <a:rPr lang="en-US" dirty="0" smtClean="0"/>
              <a:t>Section II</a:t>
            </a:r>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15</a:t>
            </a:fld>
            <a:endParaRPr lang="en-US"/>
          </a:p>
        </p:txBody>
      </p:sp>
    </p:spTree>
    <p:extLst>
      <p:ext uri="{BB962C8B-B14F-4D97-AF65-F5344CB8AC3E}">
        <p14:creationId xmlns:p14="http://schemas.microsoft.com/office/powerpoint/2010/main" val="76081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II Highlights</a:t>
            </a:r>
            <a:endParaRPr lang="en-US" dirty="0"/>
          </a:p>
        </p:txBody>
      </p:sp>
      <p:sp>
        <p:nvSpPr>
          <p:cNvPr id="6" name="Content Placeholder 5"/>
          <p:cNvSpPr>
            <a:spLocks noGrp="1"/>
          </p:cNvSpPr>
          <p:nvPr>
            <p:ph idx="1"/>
          </p:nvPr>
        </p:nvSpPr>
        <p:spPr/>
        <p:txBody>
          <a:bodyPr>
            <a:normAutofit/>
          </a:bodyPr>
          <a:lstStyle/>
          <a:p>
            <a:pPr lvl="0">
              <a:spcBef>
                <a:spcPts val="1200"/>
              </a:spcBef>
            </a:pPr>
            <a:r>
              <a:rPr lang="en-US" sz="2200" dirty="0" smtClean="0"/>
              <a:t>This </a:t>
            </a:r>
            <a:r>
              <a:rPr lang="en-US" sz="2200" dirty="0"/>
              <a:t>section compares trends among persons newly diagnosed in Alaska cumulatively from 1982-2010 (n=1,019) to persons newly diagnosed in Alaska more recently, 2011-2015 (n=138). This comparison shows:</a:t>
            </a:r>
          </a:p>
          <a:p>
            <a:pPr lvl="1">
              <a:spcBef>
                <a:spcPts val="1200"/>
              </a:spcBef>
            </a:pPr>
            <a:r>
              <a:rPr lang="en-US" dirty="0" smtClean="0"/>
              <a:t>Increases </a:t>
            </a:r>
            <a:r>
              <a:rPr lang="en-US" dirty="0"/>
              <a:t>in cases among </a:t>
            </a:r>
            <a:r>
              <a:rPr lang="en-US" dirty="0" smtClean="0"/>
              <a:t>females</a:t>
            </a:r>
            <a:endParaRPr lang="en-US" dirty="0"/>
          </a:p>
          <a:p>
            <a:pPr lvl="1">
              <a:spcBef>
                <a:spcPts val="1200"/>
              </a:spcBef>
            </a:pPr>
            <a:r>
              <a:rPr lang="en-US" dirty="0" smtClean="0"/>
              <a:t>Significant </a:t>
            </a:r>
            <a:r>
              <a:rPr lang="en-US" dirty="0"/>
              <a:t>increase in the number of cases among heterosexuals, while cases among MSM remained steady and cases in IDU </a:t>
            </a:r>
            <a:r>
              <a:rPr lang="en-US" dirty="0" smtClean="0"/>
              <a:t>decreased</a:t>
            </a:r>
            <a:endParaRPr lang="en-US" dirty="0"/>
          </a:p>
          <a:p>
            <a:pPr lvl="1">
              <a:spcBef>
                <a:spcPts val="1200"/>
              </a:spcBef>
            </a:pPr>
            <a:r>
              <a:rPr lang="en-US" dirty="0" smtClean="0"/>
              <a:t>Increases </a:t>
            </a:r>
            <a:r>
              <a:rPr lang="en-US" dirty="0"/>
              <a:t>in all minority groups, most notably among blacks; and</a:t>
            </a:r>
          </a:p>
          <a:p>
            <a:pPr lvl="1">
              <a:spcBef>
                <a:spcPts val="1200"/>
              </a:spcBef>
            </a:pPr>
            <a:r>
              <a:rPr lang="en-US" dirty="0" smtClean="0"/>
              <a:t>Increases </a:t>
            </a:r>
            <a:r>
              <a:rPr lang="en-US" dirty="0"/>
              <a:t>in cases in persons younger than 25 and older than 45 years of </a:t>
            </a:r>
            <a:r>
              <a:rPr lang="en-US" dirty="0" smtClean="0"/>
              <a:t>age</a:t>
            </a:r>
            <a:endParaRPr lang="en-US" dirty="0"/>
          </a:p>
          <a:p>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16</a:t>
            </a:fld>
            <a:endParaRPr lang="en-US"/>
          </a:p>
        </p:txBody>
      </p:sp>
    </p:spTree>
    <p:extLst>
      <p:ext uri="{BB962C8B-B14F-4D97-AF65-F5344CB8AC3E}">
        <p14:creationId xmlns:p14="http://schemas.microsoft.com/office/powerpoint/2010/main" val="91958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Reported Cases of HIV Diagnosed in Alaska </a:t>
            </a:r>
            <a:r>
              <a:rPr lang="en-US" sz="3200" dirty="0" smtClean="0"/>
              <a:t>by </a:t>
            </a:r>
            <a:r>
              <a:rPr lang="en-US" sz="3200" dirty="0"/>
              <a:t>Gender — Cumulative </a:t>
            </a:r>
            <a:r>
              <a:rPr lang="en-US" sz="3200" dirty="0" smtClean="0"/>
              <a:t>versus Recent</a:t>
            </a:r>
            <a:endParaRPr lang="en-US" sz="3200" dirty="0"/>
          </a:p>
        </p:txBody>
      </p:sp>
      <p:sp>
        <p:nvSpPr>
          <p:cNvPr id="3" name="Content Placeholder 2"/>
          <p:cNvSpPr>
            <a:spLocks noGrp="1"/>
          </p:cNvSpPr>
          <p:nvPr>
            <p:ph idx="1"/>
          </p:nvPr>
        </p:nvSpPr>
        <p:spPr>
          <a:xfrm>
            <a:off x="457200" y="1600200"/>
            <a:ext cx="8229600" cy="2508151"/>
          </a:xfrm>
        </p:spPr>
        <p:txBody>
          <a:bodyPr>
            <a:normAutofit/>
          </a:bodyPr>
          <a:lstStyle/>
          <a:p>
            <a:pPr>
              <a:spcBef>
                <a:spcPts val="1200"/>
              </a:spcBef>
            </a:pPr>
            <a:r>
              <a:rPr lang="en-US" sz="2200" dirty="0"/>
              <a:t>Cumulatively from 1982-2010, 79% (n=807) of HIV cases diagnosed in Alaska were among males and 21% (n=212) were among females. </a:t>
            </a:r>
            <a:endParaRPr lang="en-US" sz="2200" dirty="0" smtClean="0"/>
          </a:p>
          <a:p>
            <a:pPr>
              <a:spcBef>
                <a:spcPts val="1200"/>
              </a:spcBef>
            </a:pPr>
            <a:r>
              <a:rPr lang="en-US" sz="2200" dirty="0" smtClean="0"/>
              <a:t>Among </a:t>
            </a:r>
            <a:r>
              <a:rPr lang="en-US" sz="2200" dirty="0"/>
              <a:t>persons more recently diagnosed with HIV in Alaska, from 2011-2015, 75% (n=103) were among males and 25% (n=35) were among </a:t>
            </a:r>
            <a:r>
              <a:rPr lang="en-US" sz="2200" dirty="0" smtClean="0"/>
              <a:t>females.</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91264199"/>
              </p:ext>
            </p:extLst>
          </p:nvPr>
        </p:nvGraphicFramePr>
        <p:xfrm>
          <a:off x="1295400" y="4572000"/>
          <a:ext cx="6461757" cy="1981199"/>
        </p:xfrm>
        <a:graphic>
          <a:graphicData uri="http://schemas.openxmlformats.org/drawingml/2006/table">
            <a:tbl>
              <a:tblPr firstRow="1" firstCol="1" bandRow="1">
                <a:tableStyleId>{5C22544A-7EE6-4342-B048-85BDC9FD1C3A}</a:tableStyleId>
              </a:tblPr>
              <a:tblGrid>
                <a:gridCol w="1044570"/>
                <a:gridCol w="618105"/>
                <a:gridCol w="436587"/>
                <a:gridCol w="435912"/>
                <a:gridCol w="436587"/>
                <a:gridCol w="435912"/>
                <a:gridCol w="436587"/>
                <a:gridCol w="435912"/>
                <a:gridCol w="436587"/>
                <a:gridCol w="435912"/>
                <a:gridCol w="436587"/>
                <a:gridCol w="435912"/>
                <a:gridCol w="436587"/>
              </a:tblGrid>
              <a:tr h="1156376">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endParaRPr lang="en-US" sz="1200" dirty="0">
                        <a:solidFill>
                          <a:srgbClr val="365F91"/>
                        </a:solidFill>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a:effectLst/>
                        </a:rPr>
                        <a:t>Cumulative through 2010 (n=1,019)</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2011</a:t>
                      </a:r>
                    </a:p>
                    <a:p>
                      <a:pPr marL="0" marR="0" algn="ctr">
                        <a:lnSpc>
                          <a:spcPct val="115000"/>
                        </a:lnSpc>
                        <a:spcBef>
                          <a:spcPts val="0"/>
                        </a:spcBef>
                        <a:spcAft>
                          <a:spcPts val="0"/>
                        </a:spcAft>
                      </a:pPr>
                      <a:r>
                        <a:rPr lang="en-US" sz="1200">
                          <a:effectLst/>
                        </a:rPr>
                        <a:t>(n=24)</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2012</a:t>
                      </a:r>
                    </a:p>
                    <a:p>
                      <a:pPr marL="0" marR="0" algn="ctr">
                        <a:lnSpc>
                          <a:spcPct val="115000"/>
                        </a:lnSpc>
                        <a:spcBef>
                          <a:spcPts val="0"/>
                        </a:spcBef>
                        <a:spcAft>
                          <a:spcPts val="0"/>
                        </a:spcAft>
                      </a:pPr>
                      <a:r>
                        <a:rPr lang="en-US" sz="1200">
                          <a:effectLst/>
                        </a:rPr>
                        <a:t>(n=30)</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2013</a:t>
                      </a:r>
                    </a:p>
                    <a:p>
                      <a:pPr marL="0" marR="0" algn="ctr">
                        <a:lnSpc>
                          <a:spcPct val="115000"/>
                        </a:lnSpc>
                        <a:spcBef>
                          <a:spcPts val="0"/>
                        </a:spcBef>
                        <a:spcAft>
                          <a:spcPts val="0"/>
                        </a:spcAft>
                      </a:pPr>
                      <a:r>
                        <a:rPr lang="en-US" sz="1200">
                          <a:effectLst/>
                        </a:rPr>
                        <a:t>(n=22)</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2014</a:t>
                      </a:r>
                    </a:p>
                    <a:p>
                      <a:pPr marL="0" marR="0" algn="ctr">
                        <a:lnSpc>
                          <a:spcPct val="115000"/>
                        </a:lnSpc>
                        <a:spcBef>
                          <a:spcPts val="0"/>
                        </a:spcBef>
                        <a:spcAft>
                          <a:spcPts val="0"/>
                        </a:spcAft>
                      </a:pPr>
                      <a:r>
                        <a:rPr lang="en-US" sz="1200">
                          <a:effectLst/>
                        </a:rPr>
                        <a:t>(n=40)</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dirty="0">
                          <a:effectLst/>
                        </a:rPr>
                        <a:t>2015</a:t>
                      </a:r>
                    </a:p>
                    <a:p>
                      <a:pPr marL="0" marR="0" algn="ctr">
                        <a:lnSpc>
                          <a:spcPct val="115000"/>
                        </a:lnSpc>
                        <a:spcBef>
                          <a:spcPts val="0"/>
                        </a:spcBef>
                        <a:spcAft>
                          <a:spcPts val="0"/>
                        </a:spcAft>
                      </a:pPr>
                      <a:r>
                        <a:rPr lang="en-US" sz="1200" dirty="0">
                          <a:effectLst/>
                        </a:rPr>
                        <a:t>(n=22)</a:t>
                      </a:r>
                      <a:endParaRPr lang="en-US" sz="1200" dirty="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r>
              <a:tr h="274941">
                <a:tc>
                  <a:txBody>
                    <a:bodyPr/>
                    <a:lstStyle/>
                    <a:p>
                      <a:pPr marL="0" marR="0">
                        <a:lnSpc>
                          <a:spcPct val="115000"/>
                        </a:lnSpc>
                        <a:spcBef>
                          <a:spcPts val="0"/>
                        </a:spcBef>
                        <a:spcAft>
                          <a:spcPts val="0"/>
                        </a:spcAft>
                      </a:pPr>
                      <a:r>
                        <a:rPr lang="en-US" sz="1200">
                          <a:effectLst/>
                        </a:rPr>
                        <a:t> </a:t>
                      </a:r>
                      <a:endParaRPr lang="en-US" sz="12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r>
              <a:tr h="274941">
                <a:tc>
                  <a:txBody>
                    <a:bodyPr/>
                    <a:lstStyle/>
                    <a:p>
                      <a:pPr marL="0" marR="0">
                        <a:lnSpc>
                          <a:spcPct val="115000"/>
                        </a:lnSpc>
                        <a:spcBef>
                          <a:spcPts val="0"/>
                        </a:spcBef>
                        <a:spcAft>
                          <a:spcPts val="0"/>
                        </a:spcAft>
                      </a:pPr>
                      <a:r>
                        <a:rPr lang="en-US" sz="1200">
                          <a:effectLst/>
                        </a:rPr>
                        <a:t>Female</a:t>
                      </a:r>
                      <a:endParaRPr lang="en-US" sz="12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212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(29)</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(23)</a:t>
                      </a:r>
                      <a:endParaRPr lang="en-US" sz="1200">
                        <a:solidFill>
                          <a:srgbClr val="365F91"/>
                        </a:solidFill>
                        <a:effectLst/>
                        <a:latin typeface="Calibri"/>
                        <a:ea typeface="Calibri"/>
                        <a:cs typeface="Times New Roman"/>
                      </a:endParaRPr>
                    </a:p>
                  </a:txBody>
                  <a:tcPr marL="68580" marR="68580" marT="0" marB="0" anchor="ctr"/>
                </a:tc>
              </a:tr>
              <a:tr h="274941">
                <a:tc>
                  <a:txBody>
                    <a:bodyPr/>
                    <a:lstStyle/>
                    <a:p>
                      <a:pPr marL="0" marR="0">
                        <a:lnSpc>
                          <a:spcPct val="115000"/>
                        </a:lnSpc>
                        <a:spcBef>
                          <a:spcPts val="0"/>
                        </a:spcBef>
                        <a:spcAft>
                          <a:spcPts val="0"/>
                        </a:spcAft>
                      </a:pPr>
                      <a:r>
                        <a:rPr lang="en-US" sz="1200">
                          <a:effectLst/>
                        </a:rPr>
                        <a:t>Male</a:t>
                      </a:r>
                      <a:endParaRPr lang="en-US" sz="12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807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(79)</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(77)</a:t>
                      </a:r>
                      <a:endParaRPr lang="en-US" sz="1200" dirty="0">
                        <a:solidFill>
                          <a:srgbClr val="365F91"/>
                        </a:solidFill>
                        <a:effectLst/>
                        <a:latin typeface="Calibri"/>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1295400" y="4108351"/>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Summary of Reported Cases of HIV Diagnosed in Alaska (N=1,157) by Gender — Cumulative 1982-2010 and Recent 2011-2015</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779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Reported Cases of HIV Diagnosed in Alaska </a:t>
            </a:r>
            <a:r>
              <a:rPr lang="en-US" sz="3200" dirty="0" smtClean="0"/>
              <a:t>by </a:t>
            </a:r>
            <a:r>
              <a:rPr lang="en-US" sz="3200" dirty="0"/>
              <a:t>Gender — Cumulative </a:t>
            </a:r>
            <a:r>
              <a:rPr lang="en-US" sz="3200" dirty="0" smtClean="0"/>
              <a:t>versus Recent</a:t>
            </a:r>
            <a:endParaRPr lang="en-US" sz="3200" dirty="0"/>
          </a:p>
        </p:txBody>
      </p:sp>
      <p:sp>
        <p:nvSpPr>
          <p:cNvPr id="3" name="Content Placeholder 2"/>
          <p:cNvSpPr>
            <a:spLocks noGrp="1"/>
          </p:cNvSpPr>
          <p:nvPr>
            <p:ph idx="1"/>
          </p:nvPr>
        </p:nvSpPr>
        <p:spPr>
          <a:xfrm>
            <a:off x="457200" y="1676400"/>
            <a:ext cx="8229600" cy="2514600"/>
          </a:xfrm>
        </p:spPr>
        <p:txBody>
          <a:bodyPr>
            <a:normAutofit/>
          </a:bodyPr>
          <a:lstStyle/>
          <a:p>
            <a:pPr>
              <a:spcBef>
                <a:spcPts val="1200"/>
              </a:spcBef>
            </a:pPr>
            <a:r>
              <a:rPr lang="en-US" sz="2200" dirty="0"/>
              <a:t>From both 1982-2010 and 2011-2015 the majority of HIV cases newly diagnosed in Alaska were among </a:t>
            </a:r>
            <a:r>
              <a:rPr lang="en-US" sz="2200" dirty="0" smtClean="0"/>
              <a:t>men.</a:t>
            </a:r>
          </a:p>
          <a:p>
            <a:pPr>
              <a:spcBef>
                <a:spcPts val="1200"/>
              </a:spcBef>
            </a:pPr>
            <a:r>
              <a:rPr lang="en-US" sz="2200" dirty="0" smtClean="0"/>
              <a:t>The </a:t>
            </a:r>
            <a:r>
              <a:rPr lang="en-US" sz="2200" dirty="0"/>
              <a:t>percentage of females newly diagnosed with HIV increased from 1982-2010 to 2011-2015 by 4</a:t>
            </a:r>
            <a:r>
              <a:rPr lang="en-US" sz="2200" dirty="0" smtClean="0"/>
              <a:t>%.</a:t>
            </a:r>
          </a:p>
          <a:p>
            <a:pPr>
              <a:spcBef>
                <a:spcPts val="1200"/>
              </a:spcBef>
            </a:pPr>
            <a:r>
              <a:rPr lang="en-US" sz="2200" dirty="0" smtClean="0"/>
              <a:t>Increases among females are </a:t>
            </a:r>
            <a:r>
              <a:rPr lang="en-US" sz="2200" dirty="0"/>
              <a:t>largely due to an increase in heterosexual </a:t>
            </a:r>
            <a:r>
              <a:rPr lang="en-US" sz="2200" dirty="0" smtClean="0"/>
              <a:t>transmission. </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18</a:t>
            </a:fld>
            <a:endParaRPr lang="en-US"/>
          </a:p>
        </p:txBody>
      </p:sp>
      <p:graphicFrame>
        <p:nvGraphicFramePr>
          <p:cNvPr id="5" name="Chart 4"/>
          <p:cNvGraphicFramePr/>
          <p:nvPr>
            <p:extLst>
              <p:ext uri="{D42A27DB-BD31-4B8C-83A1-F6EECF244321}">
                <p14:modId xmlns:p14="http://schemas.microsoft.com/office/powerpoint/2010/main" val="3054407216"/>
              </p:ext>
            </p:extLst>
          </p:nvPr>
        </p:nvGraphicFramePr>
        <p:xfrm>
          <a:off x="1371600" y="4604385"/>
          <a:ext cx="5486400" cy="22383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536192" y="4191000"/>
            <a:ext cx="5943600" cy="461665"/>
          </a:xfrm>
          <a:prstGeom prst="rect">
            <a:avLst/>
          </a:prstGeom>
        </p:spPr>
        <p:txBody>
          <a:bodyPr wrap="square">
            <a:spAutoFit/>
          </a:bodyPr>
          <a:lstStyle/>
          <a:p>
            <a:r>
              <a:rPr lang="en-US" sz="1200" b="1" dirty="0" smtClean="0"/>
              <a:t>Percentage </a:t>
            </a:r>
            <a:r>
              <a:rPr lang="en-US" sz="1200" b="1" dirty="0"/>
              <a:t>of Newly Diagnosed Cases of HIV in Alaska by Sex, Cumulative 1982-2010 and Recent 2011-2015</a:t>
            </a:r>
            <a:endParaRPr lang="en-US" sz="1200" dirty="0"/>
          </a:p>
        </p:txBody>
      </p:sp>
    </p:spTree>
    <p:extLst>
      <p:ext uri="{BB962C8B-B14F-4D97-AF65-F5344CB8AC3E}">
        <p14:creationId xmlns:p14="http://schemas.microsoft.com/office/powerpoint/2010/main" val="342271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Reported Cases of HIV Diagnosed in Alaska by </a:t>
            </a:r>
            <a:r>
              <a:rPr lang="en-US" sz="3200" dirty="0" smtClean="0"/>
              <a:t>Age— </a:t>
            </a:r>
            <a:r>
              <a:rPr lang="en-US" sz="3200" dirty="0"/>
              <a:t>Cumulative versus Recent</a:t>
            </a:r>
          </a:p>
        </p:txBody>
      </p:sp>
      <p:sp>
        <p:nvSpPr>
          <p:cNvPr id="3" name="Content Placeholder 2"/>
          <p:cNvSpPr>
            <a:spLocks noGrp="1"/>
          </p:cNvSpPr>
          <p:nvPr>
            <p:ph idx="1"/>
          </p:nvPr>
        </p:nvSpPr>
        <p:spPr>
          <a:xfrm>
            <a:off x="457200" y="1600200"/>
            <a:ext cx="8229600" cy="1295400"/>
          </a:xfrm>
        </p:spPr>
        <p:txBody>
          <a:bodyPr>
            <a:normAutofit/>
          </a:bodyPr>
          <a:lstStyle/>
          <a:p>
            <a:r>
              <a:rPr lang="en-US" sz="2200" dirty="0" smtClean="0"/>
              <a:t>Both cumulative 1982-2010 and recent 2011-2015, </a:t>
            </a:r>
            <a:r>
              <a:rPr lang="en-US" sz="2200" dirty="0"/>
              <a:t>the majority of HIV cases newly diagnosed in Alaska were among persons aged 25-34 years (37%; </a:t>
            </a:r>
            <a:r>
              <a:rPr lang="en-US" sz="2200" dirty="0" smtClean="0"/>
              <a:t>n=375 and 30%; n=41)</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19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02520399"/>
              </p:ext>
            </p:extLst>
          </p:nvPr>
        </p:nvGraphicFramePr>
        <p:xfrm>
          <a:off x="609597" y="3581399"/>
          <a:ext cx="7239006" cy="3113653"/>
        </p:xfrm>
        <a:graphic>
          <a:graphicData uri="http://schemas.openxmlformats.org/drawingml/2006/table">
            <a:tbl>
              <a:tblPr firstRow="1" firstCol="1" bandRow="1">
                <a:tableStyleId>{5C22544A-7EE6-4342-B048-85BDC9FD1C3A}</a:tableStyleId>
              </a:tblPr>
              <a:tblGrid>
                <a:gridCol w="1374324"/>
                <a:gridCol w="488345"/>
                <a:gridCol w="489102"/>
                <a:gridCol w="488345"/>
                <a:gridCol w="489102"/>
                <a:gridCol w="488345"/>
                <a:gridCol w="489102"/>
                <a:gridCol w="488345"/>
                <a:gridCol w="489102"/>
                <a:gridCol w="488345"/>
                <a:gridCol w="489102"/>
                <a:gridCol w="488345"/>
                <a:gridCol w="489102"/>
              </a:tblGrid>
              <a:tr h="948601">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endParaRPr lang="en-US" sz="1200" dirty="0">
                        <a:solidFill>
                          <a:srgbClr val="365F91"/>
                        </a:solidFill>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r>
                        <a:rPr lang="en-US" sz="1200">
                          <a:effectLst/>
                        </a:rPr>
                        <a:t>Cumulative through 2010 (n=1,019)</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nSpc>
                          <a:spcPct val="115000"/>
                        </a:lnSpc>
                        <a:spcBef>
                          <a:spcPts val="0"/>
                        </a:spcBef>
                        <a:spcAft>
                          <a:spcPts val="0"/>
                        </a:spcAft>
                      </a:pPr>
                      <a:r>
                        <a:rPr lang="en-US" sz="1200" dirty="0">
                          <a:effectLst/>
                        </a:rPr>
                        <a:t>2011</a:t>
                      </a:r>
                    </a:p>
                    <a:p>
                      <a:pPr marL="0" marR="0">
                        <a:lnSpc>
                          <a:spcPct val="115000"/>
                        </a:lnSpc>
                        <a:spcBef>
                          <a:spcPts val="0"/>
                        </a:spcBef>
                        <a:spcAft>
                          <a:spcPts val="0"/>
                        </a:spcAft>
                      </a:pPr>
                      <a:r>
                        <a:rPr lang="en-US" sz="1200" dirty="0">
                          <a:effectLst/>
                        </a:rPr>
                        <a:t>(n=24)</a:t>
                      </a:r>
                      <a:endParaRPr lang="en-US" sz="1200" dirty="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nSpc>
                          <a:spcPct val="115000"/>
                        </a:lnSpc>
                        <a:spcBef>
                          <a:spcPts val="0"/>
                        </a:spcBef>
                        <a:spcAft>
                          <a:spcPts val="0"/>
                        </a:spcAft>
                      </a:pPr>
                      <a:r>
                        <a:rPr lang="en-US" sz="1200">
                          <a:effectLst/>
                        </a:rPr>
                        <a:t>2012</a:t>
                      </a:r>
                    </a:p>
                    <a:p>
                      <a:pPr marL="0" marR="0">
                        <a:lnSpc>
                          <a:spcPct val="115000"/>
                        </a:lnSpc>
                        <a:spcBef>
                          <a:spcPts val="0"/>
                        </a:spcBef>
                        <a:spcAft>
                          <a:spcPts val="0"/>
                        </a:spcAft>
                      </a:pPr>
                      <a:r>
                        <a:rPr lang="en-US" sz="1200">
                          <a:effectLst/>
                        </a:rPr>
                        <a:t>(n=30)</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nSpc>
                          <a:spcPct val="115000"/>
                        </a:lnSpc>
                        <a:spcBef>
                          <a:spcPts val="0"/>
                        </a:spcBef>
                        <a:spcAft>
                          <a:spcPts val="0"/>
                        </a:spcAft>
                      </a:pPr>
                      <a:r>
                        <a:rPr lang="en-US" sz="1200">
                          <a:effectLst/>
                        </a:rPr>
                        <a:t>2013</a:t>
                      </a:r>
                    </a:p>
                    <a:p>
                      <a:pPr marL="0" marR="0">
                        <a:lnSpc>
                          <a:spcPct val="115000"/>
                        </a:lnSpc>
                        <a:spcBef>
                          <a:spcPts val="0"/>
                        </a:spcBef>
                        <a:spcAft>
                          <a:spcPts val="0"/>
                        </a:spcAft>
                      </a:pPr>
                      <a:r>
                        <a:rPr lang="en-US" sz="1200">
                          <a:effectLst/>
                        </a:rPr>
                        <a:t>(n=22)</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nSpc>
                          <a:spcPct val="115000"/>
                        </a:lnSpc>
                        <a:spcBef>
                          <a:spcPts val="0"/>
                        </a:spcBef>
                        <a:spcAft>
                          <a:spcPts val="0"/>
                        </a:spcAft>
                      </a:pPr>
                      <a:r>
                        <a:rPr lang="en-US" sz="1200">
                          <a:effectLst/>
                        </a:rPr>
                        <a:t>2014</a:t>
                      </a:r>
                    </a:p>
                    <a:p>
                      <a:pPr marL="0" marR="0">
                        <a:lnSpc>
                          <a:spcPct val="115000"/>
                        </a:lnSpc>
                        <a:spcBef>
                          <a:spcPts val="0"/>
                        </a:spcBef>
                        <a:spcAft>
                          <a:spcPts val="0"/>
                        </a:spcAft>
                      </a:pPr>
                      <a:r>
                        <a:rPr lang="en-US" sz="1200">
                          <a:effectLst/>
                        </a:rPr>
                        <a:t>(n=40)</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nSpc>
                          <a:spcPct val="115000"/>
                        </a:lnSpc>
                        <a:spcBef>
                          <a:spcPts val="0"/>
                        </a:spcBef>
                        <a:spcAft>
                          <a:spcPts val="0"/>
                        </a:spcAft>
                      </a:pPr>
                      <a:r>
                        <a:rPr lang="en-US" sz="1200">
                          <a:effectLst/>
                        </a:rPr>
                        <a:t>2015</a:t>
                      </a:r>
                    </a:p>
                    <a:p>
                      <a:pPr marL="0" marR="0">
                        <a:lnSpc>
                          <a:spcPct val="115000"/>
                        </a:lnSpc>
                        <a:spcBef>
                          <a:spcPts val="0"/>
                        </a:spcBef>
                        <a:spcAft>
                          <a:spcPts val="0"/>
                        </a:spcAft>
                      </a:pPr>
                      <a:r>
                        <a:rPr lang="en-US" sz="1200">
                          <a:effectLst/>
                        </a:rPr>
                        <a:t>(n=22)</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r>
              <a:tr h="225540">
                <a:tc>
                  <a:txBody>
                    <a:bodyPr/>
                    <a:lstStyle/>
                    <a:p>
                      <a:pPr marL="0" marR="0">
                        <a:lnSpc>
                          <a:spcPct val="115000"/>
                        </a:lnSpc>
                        <a:spcBef>
                          <a:spcPts val="0"/>
                        </a:spcBef>
                        <a:spcAft>
                          <a:spcPts val="0"/>
                        </a:spcAft>
                      </a:pPr>
                      <a:r>
                        <a:rPr lang="en-US" sz="1200">
                          <a:effectLst/>
                        </a:rPr>
                        <a:t> </a:t>
                      </a:r>
                      <a:endParaRPr lang="en-US" sz="12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r>
              <a:tr h="299291">
                <a:tc>
                  <a:txBody>
                    <a:bodyPr/>
                    <a:lstStyle/>
                    <a:p>
                      <a:pPr marL="0" marR="0">
                        <a:lnSpc>
                          <a:spcPct val="115000"/>
                        </a:lnSpc>
                        <a:spcBef>
                          <a:spcPts val="0"/>
                        </a:spcBef>
                        <a:spcAft>
                          <a:spcPts val="0"/>
                        </a:spcAft>
                      </a:pPr>
                      <a:r>
                        <a:rPr lang="en-US" sz="1200">
                          <a:effectLst/>
                        </a:rPr>
                        <a:t>&lt;14</a:t>
                      </a:r>
                      <a:endParaRPr lang="en-US" sz="12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11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r>
              <a:tr h="225540">
                <a:tc>
                  <a:txBody>
                    <a:bodyPr/>
                    <a:lstStyle/>
                    <a:p>
                      <a:pPr marL="0" marR="0">
                        <a:lnSpc>
                          <a:spcPct val="115000"/>
                        </a:lnSpc>
                        <a:spcBef>
                          <a:spcPts val="0"/>
                        </a:spcBef>
                        <a:spcAft>
                          <a:spcPts val="0"/>
                        </a:spcAft>
                      </a:pPr>
                      <a:r>
                        <a:rPr lang="en-US" sz="1200">
                          <a:effectLst/>
                        </a:rPr>
                        <a:t>15–24</a:t>
                      </a:r>
                      <a:endParaRPr lang="en-US" sz="12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120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(33)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(25)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(18)</a:t>
                      </a:r>
                      <a:endParaRPr lang="en-US" sz="1200">
                        <a:solidFill>
                          <a:srgbClr val="365F91"/>
                        </a:solidFill>
                        <a:effectLst/>
                        <a:latin typeface="Calibri"/>
                        <a:ea typeface="Calibri"/>
                        <a:cs typeface="Times New Roman"/>
                      </a:endParaRPr>
                    </a:p>
                  </a:txBody>
                  <a:tcPr marL="68580" marR="68580" marT="0" marB="0" anchor="ctr"/>
                </a:tc>
              </a:tr>
              <a:tr h="271505">
                <a:tc>
                  <a:txBody>
                    <a:bodyPr/>
                    <a:lstStyle/>
                    <a:p>
                      <a:pPr marL="0" marR="0">
                        <a:lnSpc>
                          <a:spcPct val="115000"/>
                        </a:lnSpc>
                        <a:spcBef>
                          <a:spcPts val="0"/>
                        </a:spcBef>
                        <a:spcAft>
                          <a:spcPts val="0"/>
                        </a:spcAft>
                      </a:pPr>
                      <a:r>
                        <a:rPr lang="en-US" sz="1200">
                          <a:effectLst/>
                        </a:rPr>
                        <a:t>25–34</a:t>
                      </a:r>
                      <a:endParaRPr lang="en-US" sz="12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375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(37)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(25)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(45)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(40)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(18)</a:t>
                      </a:r>
                      <a:endParaRPr lang="en-US" sz="1200">
                        <a:solidFill>
                          <a:srgbClr val="365F91"/>
                        </a:solidFill>
                        <a:effectLst/>
                        <a:latin typeface="Calibri"/>
                        <a:ea typeface="Calibri"/>
                        <a:cs typeface="Times New Roman"/>
                      </a:endParaRPr>
                    </a:p>
                  </a:txBody>
                  <a:tcPr marL="68580" marR="68580" marT="0" marB="0" anchor="ctr"/>
                </a:tc>
              </a:tr>
              <a:tr h="285794">
                <a:tc>
                  <a:txBody>
                    <a:bodyPr/>
                    <a:lstStyle/>
                    <a:p>
                      <a:pPr marL="0" marR="0">
                        <a:lnSpc>
                          <a:spcPct val="115000"/>
                        </a:lnSpc>
                        <a:spcBef>
                          <a:spcPts val="0"/>
                        </a:spcBef>
                        <a:spcAft>
                          <a:spcPts val="0"/>
                        </a:spcAft>
                      </a:pPr>
                      <a:r>
                        <a:rPr lang="en-US" sz="1200">
                          <a:effectLst/>
                        </a:rPr>
                        <a:t>35–44</a:t>
                      </a:r>
                      <a:endParaRPr lang="en-US" sz="12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323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(32)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(21)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(23)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(9)</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(18)</a:t>
                      </a:r>
                      <a:endParaRPr lang="en-US" sz="1200">
                        <a:solidFill>
                          <a:srgbClr val="365F91"/>
                        </a:solidFill>
                        <a:effectLst/>
                        <a:latin typeface="Calibri"/>
                        <a:ea typeface="Calibri"/>
                        <a:cs typeface="Times New Roman"/>
                      </a:endParaRPr>
                    </a:p>
                  </a:txBody>
                  <a:tcPr marL="68580" marR="68580" marT="0" marB="0" anchor="ctr"/>
                </a:tc>
              </a:tr>
              <a:tr h="285794">
                <a:tc>
                  <a:txBody>
                    <a:bodyPr/>
                    <a:lstStyle/>
                    <a:p>
                      <a:pPr marL="0" marR="0">
                        <a:lnSpc>
                          <a:spcPct val="115000"/>
                        </a:lnSpc>
                        <a:spcBef>
                          <a:spcPts val="0"/>
                        </a:spcBef>
                        <a:spcAft>
                          <a:spcPts val="0"/>
                        </a:spcAft>
                      </a:pPr>
                      <a:r>
                        <a:rPr lang="en-US" sz="1200">
                          <a:effectLst/>
                        </a:rPr>
                        <a:t>45–54</a:t>
                      </a:r>
                      <a:endParaRPr lang="en-US" sz="12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145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9</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(30)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(9)</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(23)</a:t>
                      </a:r>
                      <a:endParaRPr lang="en-US" sz="1200">
                        <a:solidFill>
                          <a:srgbClr val="365F91"/>
                        </a:solidFill>
                        <a:effectLst/>
                        <a:latin typeface="Calibri"/>
                        <a:ea typeface="Calibri"/>
                        <a:cs typeface="Times New Roman"/>
                      </a:endParaRPr>
                    </a:p>
                  </a:txBody>
                  <a:tcPr marL="68580" marR="68580" marT="0" marB="0" anchor="ctr"/>
                </a:tc>
              </a:tr>
              <a:tr h="285794">
                <a:tc>
                  <a:txBody>
                    <a:bodyPr/>
                    <a:lstStyle/>
                    <a:p>
                      <a:pPr marL="0" marR="0">
                        <a:lnSpc>
                          <a:spcPct val="115000"/>
                        </a:lnSpc>
                        <a:spcBef>
                          <a:spcPts val="0"/>
                        </a:spcBef>
                        <a:spcAft>
                          <a:spcPts val="0"/>
                        </a:spcAft>
                      </a:pPr>
                      <a:r>
                        <a:rPr lang="en-US" sz="1200">
                          <a:effectLst/>
                        </a:rPr>
                        <a:t>55–64</a:t>
                      </a:r>
                      <a:endParaRPr lang="en-US" sz="12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33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(23)</a:t>
                      </a:r>
                      <a:endParaRPr lang="en-US" sz="1200">
                        <a:solidFill>
                          <a:srgbClr val="365F91"/>
                        </a:solidFill>
                        <a:effectLst/>
                        <a:latin typeface="Calibri"/>
                        <a:ea typeface="Calibri"/>
                        <a:cs typeface="Times New Roman"/>
                      </a:endParaRPr>
                    </a:p>
                  </a:txBody>
                  <a:tcPr marL="68580" marR="68580" marT="0" marB="0" anchor="ctr"/>
                </a:tc>
              </a:tr>
              <a:tr h="285794">
                <a:tc>
                  <a:txBody>
                    <a:bodyPr/>
                    <a:lstStyle/>
                    <a:p>
                      <a:pPr marL="0" marR="0">
                        <a:lnSpc>
                          <a:spcPct val="115000"/>
                        </a:lnSpc>
                        <a:spcBef>
                          <a:spcPts val="0"/>
                        </a:spcBef>
                        <a:spcAft>
                          <a:spcPts val="0"/>
                        </a:spcAft>
                      </a:pPr>
                      <a:r>
                        <a:rPr lang="en-US" sz="1200">
                          <a:effectLst/>
                        </a:rPr>
                        <a:t>≥65</a:t>
                      </a:r>
                      <a:endParaRPr lang="en-US" sz="12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12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(9)</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effectLst/>
                        </a:rPr>
                        <a:t>-</a:t>
                      </a:r>
                      <a:endParaRPr lang="en-US" sz="1200" dirty="0">
                        <a:solidFill>
                          <a:srgbClr val="365F91"/>
                        </a:solidFill>
                        <a:effectLst/>
                        <a:latin typeface="Calibri"/>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609600" y="3124200"/>
            <a:ext cx="7239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Summary of Reported Cases of HIV Diagnosed in Alaska (N=1,157) by Age — Cumulative 1982-2010 and Recent 2011-2015</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298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Structure of the Slide Deck</a:t>
            </a:r>
            <a:endParaRPr lang="en-US" sz="3600" dirty="0"/>
          </a:p>
        </p:txBody>
      </p:sp>
      <p:sp>
        <p:nvSpPr>
          <p:cNvPr id="3" name="Content Placeholder 2"/>
          <p:cNvSpPr>
            <a:spLocks noGrp="1"/>
          </p:cNvSpPr>
          <p:nvPr>
            <p:ph idx="1"/>
          </p:nvPr>
        </p:nvSpPr>
        <p:spPr/>
        <p:txBody>
          <a:bodyPr>
            <a:normAutofit/>
          </a:bodyPr>
          <a:lstStyle/>
          <a:p>
            <a:pPr marL="0" indent="0">
              <a:spcBef>
                <a:spcPts val="1200"/>
              </a:spcBef>
              <a:buNone/>
            </a:pPr>
            <a:r>
              <a:rPr lang="en-US" sz="2200" dirty="0" smtClean="0"/>
              <a:t>To summarize the epidemic in Alaska and highlight emerging trends, there are three sections of the Epidemiologic Profile Slide Deck:</a:t>
            </a:r>
          </a:p>
          <a:p>
            <a:pPr marL="788670" lvl="1" indent="-514350">
              <a:spcBef>
                <a:spcPts val="1200"/>
              </a:spcBef>
              <a:buFont typeface="+mj-lt"/>
              <a:buAutoNum type="romanUcPeriod"/>
            </a:pPr>
            <a:r>
              <a:rPr lang="en-US" sz="2200" dirty="0" smtClean="0"/>
              <a:t>All Reported Cases of HIV, 1982-2015</a:t>
            </a:r>
          </a:p>
          <a:p>
            <a:pPr marL="731520" lvl="1" indent="-457200">
              <a:spcBef>
                <a:spcPts val="1200"/>
              </a:spcBef>
              <a:buFont typeface="+mj-lt"/>
              <a:buAutoNum type="romanUcPeriod"/>
            </a:pPr>
            <a:r>
              <a:rPr lang="en-US" sz="2200" dirty="0" smtClean="0"/>
              <a:t>Cumulative, 1982-2010 and Recent, 2011-2015</a:t>
            </a:r>
          </a:p>
          <a:p>
            <a:pPr marL="731520" lvl="1" indent="-457200">
              <a:spcBef>
                <a:spcPts val="1200"/>
              </a:spcBef>
              <a:buFont typeface="+mj-lt"/>
              <a:buAutoNum type="romanUcPeriod"/>
            </a:pPr>
            <a:r>
              <a:rPr lang="en-US" sz="2200" dirty="0" smtClean="0"/>
              <a:t>People Living with HIV and the HIV Care Continuum, 2015</a:t>
            </a:r>
            <a:endParaRPr lang="en-US" sz="2200" dirty="0"/>
          </a:p>
          <a:p>
            <a:pPr marL="0" lvl="1" indent="0">
              <a:spcBef>
                <a:spcPts val="1200"/>
              </a:spcBef>
              <a:buNone/>
            </a:pPr>
            <a:endParaRPr lang="en-US" sz="2200" dirty="0" smtClean="0"/>
          </a:p>
          <a:p>
            <a:pPr marL="0" lvl="1" indent="0">
              <a:spcBef>
                <a:spcPts val="600"/>
              </a:spcBef>
              <a:buNone/>
            </a:pPr>
            <a:r>
              <a:rPr lang="en-US" sz="2200" dirty="0" smtClean="0"/>
              <a:t>The complete Epidemiologic Profile may be found online at:</a:t>
            </a:r>
          </a:p>
          <a:p>
            <a:pPr marL="0" lvl="1" indent="0">
              <a:spcBef>
                <a:spcPts val="600"/>
              </a:spcBef>
              <a:buNone/>
            </a:pPr>
            <a:r>
              <a:rPr lang="en-US" sz="2200" dirty="0">
                <a:hlinkClick r:id="rId2"/>
              </a:rPr>
              <a:t>http://</a:t>
            </a:r>
            <a:r>
              <a:rPr lang="en-US" sz="2200" dirty="0" smtClean="0">
                <a:hlinkClick r:id="rId2"/>
              </a:rPr>
              <a:t>dhss.alaska.gov/dph/Epi/hivstd/Pages/hivdata.aspx</a:t>
            </a:r>
            <a:r>
              <a:rPr lang="en-US" sz="2200" dirty="0" smtClean="0"/>
              <a:t> </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2</a:t>
            </a:fld>
            <a:endParaRPr lang="en-US"/>
          </a:p>
        </p:txBody>
      </p:sp>
    </p:spTree>
    <p:extLst>
      <p:ext uri="{BB962C8B-B14F-4D97-AF65-F5344CB8AC3E}">
        <p14:creationId xmlns:p14="http://schemas.microsoft.com/office/powerpoint/2010/main" val="249355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Reported Cases of HIV Diagnosed in Alaska by </a:t>
            </a:r>
            <a:r>
              <a:rPr lang="en-US" sz="3200" dirty="0" smtClean="0"/>
              <a:t>Age— </a:t>
            </a:r>
            <a:r>
              <a:rPr lang="en-US" sz="3200" dirty="0"/>
              <a:t>Cumulative versus Recent</a:t>
            </a:r>
          </a:p>
        </p:txBody>
      </p:sp>
      <p:sp>
        <p:nvSpPr>
          <p:cNvPr id="3" name="Content Placeholder 2"/>
          <p:cNvSpPr>
            <a:spLocks noGrp="1"/>
          </p:cNvSpPr>
          <p:nvPr>
            <p:ph idx="1"/>
          </p:nvPr>
        </p:nvSpPr>
        <p:spPr>
          <a:xfrm>
            <a:off x="457200" y="1600200"/>
            <a:ext cx="8229600" cy="1828800"/>
          </a:xfrm>
        </p:spPr>
        <p:txBody>
          <a:bodyPr>
            <a:normAutofit/>
          </a:bodyPr>
          <a:lstStyle/>
          <a:p>
            <a:r>
              <a:rPr lang="en-US" sz="2200" dirty="0" smtClean="0"/>
              <a:t>Although </a:t>
            </a:r>
            <a:r>
              <a:rPr lang="en-US" sz="2200" dirty="0"/>
              <a:t>25-34 </a:t>
            </a:r>
            <a:r>
              <a:rPr lang="en-US" sz="2200" dirty="0" smtClean="0"/>
              <a:t>year olds </a:t>
            </a:r>
            <a:r>
              <a:rPr lang="en-US" sz="2200" dirty="0"/>
              <a:t>continue to account for the largest number of new </a:t>
            </a:r>
            <a:r>
              <a:rPr lang="en-US" sz="2200" dirty="0" smtClean="0"/>
              <a:t>diagnosis, </a:t>
            </a:r>
            <a:r>
              <a:rPr lang="en-US" sz="2200" dirty="0"/>
              <a:t>the </a:t>
            </a:r>
            <a:r>
              <a:rPr lang="en-US" sz="2200" dirty="0" smtClean="0"/>
              <a:t>range </a:t>
            </a:r>
            <a:r>
              <a:rPr lang="en-US" sz="2200" dirty="0"/>
              <a:t>has shifted to include a wider age distribution across the lifespan, with increases in new diagnosis among persons aged 15-24 years, 45-54 years, and 55-64 </a:t>
            </a:r>
            <a:r>
              <a:rPr lang="en-US" sz="2200" dirty="0" smtClean="0"/>
              <a:t>years.</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20</a:t>
            </a:fld>
            <a:endParaRPr lang="en-US"/>
          </a:p>
        </p:txBody>
      </p:sp>
      <p:graphicFrame>
        <p:nvGraphicFramePr>
          <p:cNvPr id="7" name="Chart 6"/>
          <p:cNvGraphicFramePr/>
          <p:nvPr>
            <p:extLst>
              <p:ext uri="{D42A27DB-BD31-4B8C-83A1-F6EECF244321}">
                <p14:modId xmlns:p14="http://schemas.microsoft.com/office/powerpoint/2010/main" val="1218196199"/>
              </p:ext>
            </p:extLst>
          </p:nvPr>
        </p:nvGraphicFramePr>
        <p:xfrm>
          <a:off x="1219200" y="3886200"/>
          <a:ext cx="6124575" cy="288607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219200" y="3505200"/>
            <a:ext cx="6934200" cy="461665"/>
          </a:xfrm>
          <a:prstGeom prst="rect">
            <a:avLst/>
          </a:prstGeom>
        </p:spPr>
        <p:txBody>
          <a:bodyPr wrap="square">
            <a:spAutoFit/>
          </a:bodyPr>
          <a:lstStyle/>
          <a:p>
            <a:r>
              <a:rPr lang="en-US" sz="1200" b="1" dirty="0" smtClean="0"/>
              <a:t>Percentage </a:t>
            </a:r>
            <a:r>
              <a:rPr lang="en-US" sz="1200" b="1" dirty="0"/>
              <a:t>of Newly Diagnosed Cases of HIV in Alaska by Age at Diagnosis, Cumulative 1982-2010 and Recent 2011-2015</a:t>
            </a:r>
            <a:endParaRPr lang="en-US" sz="1200" dirty="0"/>
          </a:p>
        </p:txBody>
      </p:sp>
    </p:spTree>
    <p:extLst>
      <p:ext uri="{BB962C8B-B14F-4D97-AF65-F5344CB8AC3E}">
        <p14:creationId xmlns:p14="http://schemas.microsoft.com/office/powerpoint/2010/main" val="3912129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990600"/>
          </a:xfrm>
        </p:spPr>
        <p:txBody>
          <a:bodyPr>
            <a:noAutofit/>
          </a:bodyPr>
          <a:lstStyle/>
          <a:p>
            <a:r>
              <a:rPr lang="en-US" sz="3200" dirty="0"/>
              <a:t>Reported Cases of HIV Diagnosed in Alaska by </a:t>
            </a:r>
            <a:r>
              <a:rPr lang="en-US" sz="3200" dirty="0" smtClean="0"/>
              <a:t>Race and Ethnicity— </a:t>
            </a:r>
            <a:r>
              <a:rPr lang="en-US" sz="3200" dirty="0"/>
              <a:t>Cumulative versus Recent</a:t>
            </a:r>
          </a:p>
        </p:txBody>
      </p:sp>
      <p:sp>
        <p:nvSpPr>
          <p:cNvPr id="3" name="Content Placeholder 2"/>
          <p:cNvSpPr>
            <a:spLocks noGrp="1"/>
          </p:cNvSpPr>
          <p:nvPr>
            <p:ph idx="1"/>
          </p:nvPr>
        </p:nvSpPr>
        <p:spPr>
          <a:xfrm>
            <a:off x="457200" y="1600200"/>
            <a:ext cx="8229600" cy="2743200"/>
          </a:xfrm>
        </p:spPr>
        <p:txBody>
          <a:bodyPr/>
          <a:lstStyle/>
          <a:p>
            <a:pPr>
              <a:spcBef>
                <a:spcPts val="1200"/>
              </a:spcBef>
            </a:pPr>
            <a:r>
              <a:rPr lang="en-US" sz="2200" dirty="0" smtClean="0"/>
              <a:t>Both </a:t>
            </a:r>
            <a:r>
              <a:rPr lang="en-US" sz="2200" dirty="0"/>
              <a:t>1982-2010 </a:t>
            </a:r>
            <a:r>
              <a:rPr lang="en-US" sz="2200" dirty="0" smtClean="0"/>
              <a:t>and 2011-2015 White </a:t>
            </a:r>
            <a:r>
              <a:rPr lang="en-US" sz="2200" dirty="0"/>
              <a:t>and Alaska Native/American Indian persons </a:t>
            </a:r>
            <a:r>
              <a:rPr lang="en-US" sz="2200" dirty="0" smtClean="0"/>
              <a:t>account </a:t>
            </a:r>
            <a:r>
              <a:rPr lang="en-US" sz="2200" dirty="0"/>
              <a:t>for the largest number of new </a:t>
            </a:r>
            <a:r>
              <a:rPr lang="en-US" sz="2200" dirty="0" smtClean="0"/>
              <a:t>diagnoses.</a:t>
            </a:r>
          </a:p>
          <a:p>
            <a:pPr>
              <a:spcBef>
                <a:spcPts val="1200"/>
              </a:spcBef>
            </a:pPr>
            <a:r>
              <a:rPr lang="en-US" sz="2200" dirty="0" smtClean="0"/>
              <a:t>Recently, there is a notable increase </a:t>
            </a:r>
            <a:r>
              <a:rPr lang="en-US" sz="2200" dirty="0"/>
              <a:t>in the number of new diagnoses among other non-White populations. </a:t>
            </a:r>
            <a:endParaRPr lang="en-US" sz="2200" dirty="0" smtClean="0"/>
          </a:p>
          <a:p>
            <a:pPr lvl="1">
              <a:spcBef>
                <a:spcPts val="1200"/>
              </a:spcBef>
            </a:pPr>
            <a:r>
              <a:rPr lang="en-US" dirty="0" smtClean="0"/>
              <a:t>Black </a:t>
            </a:r>
            <a:r>
              <a:rPr lang="en-US" dirty="0"/>
              <a:t>persons </a:t>
            </a:r>
            <a:r>
              <a:rPr lang="en-US" dirty="0" smtClean="0"/>
              <a:t>make up ~10% of the Alaska population but 19</a:t>
            </a:r>
            <a:r>
              <a:rPr lang="en-US" dirty="0"/>
              <a:t>% of new diagnosis 2011-2015</a:t>
            </a:r>
            <a:r>
              <a:rPr lang="en-US" dirty="0" smtClean="0"/>
              <a:t>.</a:t>
            </a:r>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21</a:t>
            </a:fld>
            <a:endParaRPr lang="en-US"/>
          </a:p>
        </p:txBody>
      </p:sp>
      <p:graphicFrame>
        <p:nvGraphicFramePr>
          <p:cNvPr id="5" name="Chart 4"/>
          <p:cNvGraphicFramePr/>
          <p:nvPr>
            <p:extLst>
              <p:ext uri="{D42A27DB-BD31-4B8C-83A1-F6EECF244321}">
                <p14:modId xmlns:p14="http://schemas.microsoft.com/office/powerpoint/2010/main" val="1516278039"/>
              </p:ext>
            </p:extLst>
          </p:nvPr>
        </p:nvGraphicFramePr>
        <p:xfrm>
          <a:off x="914400" y="4705350"/>
          <a:ext cx="6705600" cy="215265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990600" y="4343400"/>
            <a:ext cx="7086600" cy="461665"/>
          </a:xfrm>
          <a:prstGeom prst="rect">
            <a:avLst/>
          </a:prstGeom>
        </p:spPr>
        <p:txBody>
          <a:bodyPr wrap="square">
            <a:spAutoFit/>
          </a:bodyPr>
          <a:lstStyle/>
          <a:p>
            <a:r>
              <a:rPr lang="en-US" sz="1200" b="1" dirty="0" smtClean="0"/>
              <a:t>Percentage </a:t>
            </a:r>
            <a:r>
              <a:rPr lang="en-US" sz="1200" b="1" dirty="0"/>
              <a:t>of Newly Diagnosed Cases of HIV in Alaska by Race/Ethnicity Category, Cumulative 1982-2010 and Recent 2011-2015</a:t>
            </a:r>
            <a:endParaRPr lang="en-US" sz="1200" dirty="0"/>
          </a:p>
        </p:txBody>
      </p:sp>
    </p:spTree>
    <p:extLst>
      <p:ext uri="{BB962C8B-B14F-4D97-AF65-F5344CB8AC3E}">
        <p14:creationId xmlns:p14="http://schemas.microsoft.com/office/powerpoint/2010/main" val="2032205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Reported Cases of HIV Diagnosed in Alaska by </a:t>
            </a:r>
            <a:r>
              <a:rPr lang="en-US" sz="2800" dirty="0" smtClean="0"/>
              <a:t>Transmission Category — </a:t>
            </a:r>
            <a:r>
              <a:rPr lang="en-US" sz="2800" dirty="0"/>
              <a:t>Cumulative versus Recent</a:t>
            </a:r>
          </a:p>
        </p:txBody>
      </p:sp>
      <p:sp>
        <p:nvSpPr>
          <p:cNvPr id="3" name="Content Placeholder 2"/>
          <p:cNvSpPr>
            <a:spLocks noGrp="1"/>
          </p:cNvSpPr>
          <p:nvPr>
            <p:ph idx="1"/>
          </p:nvPr>
        </p:nvSpPr>
        <p:spPr>
          <a:xfrm>
            <a:off x="457200" y="1600200"/>
            <a:ext cx="8229600" cy="2209800"/>
          </a:xfrm>
        </p:spPr>
        <p:txBody>
          <a:bodyPr>
            <a:normAutofit/>
          </a:bodyPr>
          <a:lstStyle/>
          <a:p>
            <a:r>
              <a:rPr lang="en-US" sz="2200" dirty="0"/>
              <a:t>Male-to-male sexual contact was the most commonly reported HIV transmission category both </a:t>
            </a:r>
            <a:r>
              <a:rPr lang="en-US" sz="2200" dirty="0" smtClean="0"/>
              <a:t>1982-2010 </a:t>
            </a:r>
            <a:r>
              <a:rPr lang="en-US" sz="2200" dirty="0"/>
              <a:t>(49%; n=498) and </a:t>
            </a:r>
            <a:r>
              <a:rPr lang="en-US" sz="2200" dirty="0" smtClean="0"/>
              <a:t>2011-2015 </a:t>
            </a:r>
            <a:r>
              <a:rPr lang="en-US" sz="2200" dirty="0"/>
              <a:t>(51%; n=70</a:t>
            </a:r>
            <a:r>
              <a:rPr lang="en-US" sz="2200" dirty="0" smtClean="0"/>
              <a:t>).</a:t>
            </a:r>
          </a:p>
          <a:p>
            <a:r>
              <a:rPr lang="en-US" sz="2200" dirty="0" smtClean="0"/>
              <a:t>Perinatal transmission </a:t>
            </a:r>
            <a:r>
              <a:rPr lang="en-US" sz="2200" dirty="0"/>
              <a:t>remains rare in Alaska. </a:t>
            </a:r>
            <a:r>
              <a:rPr lang="en-US" sz="2200" dirty="0" smtClean="0"/>
              <a:t>All perinatal cases </a:t>
            </a:r>
            <a:r>
              <a:rPr lang="en-US" sz="2200" dirty="0"/>
              <a:t>reported </a:t>
            </a:r>
            <a:r>
              <a:rPr lang="en-US" sz="2200" dirty="0" smtClean="0"/>
              <a:t>2011-2015 were </a:t>
            </a:r>
            <a:r>
              <a:rPr lang="en-US" sz="2200" dirty="0"/>
              <a:t>foreign born adoptees with no verification of initial out-of-country </a:t>
            </a:r>
            <a:r>
              <a:rPr lang="en-US" sz="2200" dirty="0" smtClean="0"/>
              <a:t>diagnosis.</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97181070"/>
              </p:ext>
            </p:extLst>
          </p:nvPr>
        </p:nvGraphicFramePr>
        <p:xfrm>
          <a:off x="1066800" y="4271665"/>
          <a:ext cx="6705600" cy="2502535"/>
        </p:xfrm>
        <a:graphic>
          <a:graphicData uri="http://schemas.openxmlformats.org/drawingml/2006/table">
            <a:tbl>
              <a:tblPr firstRow="1" firstCol="1" bandRow="1">
                <a:tableStyleId>{5C22544A-7EE6-4342-B048-85BDC9FD1C3A}</a:tableStyleId>
              </a:tblPr>
              <a:tblGrid>
                <a:gridCol w="1147011"/>
                <a:gridCol w="578407"/>
                <a:gridCol w="453062"/>
                <a:gridCol w="452362"/>
                <a:gridCol w="453062"/>
                <a:gridCol w="452362"/>
                <a:gridCol w="453062"/>
                <a:gridCol w="452362"/>
                <a:gridCol w="453062"/>
                <a:gridCol w="452362"/>
                <a:gridCol w="453062"/>
                <a:gridCol w="452362"/>
                <a:gridCol w="453062"/>
              </a:tblGrid>
              <a:tr h="0">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endParaRPr lang="en-US" sz="1200" dirty="0">
                        <a:solidFill>
                          <a:srgbClr val="365F91"/>
                        </a:solidFill>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dirty="0">
                          <a:effectLst/>
                        </a:rPr>
                        <a:t>Cumulative through 2010 (n=1,019)</a:t>
                      </a:r>
                      <a:endParaRPr lang="en-US" sz="1200" dirty="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2011</a:t>
                      </a:r>
                    </a:p>
                    <a:p>
                      <a:pPr marL="0" marR="0" algn="ctr">
                        <a:lnSpc>
                          <a:spcPct val="115000"/>
                        </a:lnSpc>
                        <a:spcBef>
                          <a:spcPts val="0"/>
                        </a:spcBef>
                        <a:spcAft>
                          <a:spcPts val="0"/>
                        </a:spcAft>
                      </a:pPr>
                      <a:r>
                        <a:rPr lang="en-US" sz="1200">
                          <a:effectLst/>
                        </a:rPr>
                        <a:t>(n=24)</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2012</a:t>
                      </a:r>
                    </a:p>
                    <a:p>
                      <a:pPr marL="0" marR="0" algn="ctr">
                        <a:lnSpc>
                          <a:spcPct val="115000"/>
                        </a:lnSpc>
                        <a:spcBef>
                          <a:spcPts val="0"/>
                        </a:spcBef>
                        <a:spcAft>
                          <a:spcPts val="0"/>
                        </a:spcAft>
                      </a:pPr>
                      <a:r>
                        <a:rPr lang="en-US" sz="1200">
                          <a:effectLst/>
                        </a:rPr>
                        <a:t>(n=30)</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2013</a:t>
                      </a:r>
                    </a:p>
                    <a:p>
                      <a:pPr marL="0" marR="0" algn="ctr">
                        <a:lnSpc>
                          <a:spcPct val="115000"/>
                        </a:lnSpc>
                        <a:spcBef>
                          <a:spcPts val="0"/>
                        </a:spcBef>
                        <a:spcAft>
                          <a:spcPts val="0"/>
                        </a:spcAft>
                      </a:pPr>
                      <a:r>
                        <a:rPr lang="en-US" sz="1200">
                          <a:effectLst/>
                        </a:rPr>
                        <a:t>(n=22)</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2014</a:t>
                      </a:r>
                    </a:p>
                    <a:p>
                      <a:pPr marL="0" marR="0" algn="ctr">
                        <a:lnSpc>
                          <a:spcPct val="115000"/>
                        </a:lnSpc>
                        <a:spcBef>
                          <a:spcPts val="0"/>
                        </a:spcBef>
                        <a:spcAft>
                          <a:spcPts val="0"/>
                        </a:spcAft>
                      </a:pPr>
                      <a:r>
                        <a:rPr lang="en-US" sz="1200">
                          <a:effectLst/>
                        </a:rPr>
                        <a:t>(n=40)</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2015</a:t>
                      </a:r>
                    </a:p>
                    <a:p>
                      <a:pPr marL="0" marR="0" algn="ctr">
                        <a:lnSpc>
                          <a:spcPct val="115000"/>
                        </a:lnSpc>
                        <a:spcBef>
                          <a:spcPts val="0"/>
                        </a:spcBef>
                        <a:spcAft>
                          <a:spcPts val="0"/>
                        </a:spcAft>
                      </a:pPr>
                      <a:r>
                        <a:rPr lang="en-US" sz="1200">
                          <a:effectLst/>
                        </a:rPr>
                        <a:t>(n=22)</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r>
              <a:tr h="0">
                <a:tc>
                  <a:txBody>
                    <a:bodyPr/>
                    <a:lstStyle/>
                    <a:p>
                      <a:pPr marL="0" marR="0">
                        <a:lnSpc>
                          <a:spcPct val="115000"/>
                        </a:lnSpc>
                        <a:spcBef>
                          <a:spcPts val="0"/>
                        </a:spcBef>
                        <a:spcAft>
                          <a:spcPts val="0"/>
                        </a:spcAft>
                      </a:pPr>
                      <a:r>
                        <a:rPr lang="en-US" sz="1200">
                          <a:effectLst/>
                        </a:rPr>
                        <a:t> </a:t>
                      </a:r>
                      <a:endParaRPr lang="en-US" sz="12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r>
              <a:tr h="262255">
                <a:tc>
                  <a:txBody>
                    <a:bodyPr/>
                    <a:lstStyle/>
                    <a:p>
                      <a:pPr marL="0" marR="0">
                        <a:lnSpc>
                          <a:spcPct val="115000"/>
                        </a:lnSpc>
                        <a:spcBef>
                          <a:spcPts val="0"/>
                        </a:spcBef>
                        <a:spcAft>
                          <a:spcPts val="0"/>
                        </a:spcAft>
                      </a:pPr>
                      <a:r>
                        <a:rPr lang="en-US" sz="1200" dirty="0">
                          <a:effectLst/>
                        </a:rPr>
                        <a:t>MSM</a:t>
                      </a:r>
                      <a:endParaRPr lang="en-US" sz="12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498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(49)</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(45)</a:t>
                      </a:r>
                      <a:endParaRPr lang="en-US" sz="1200">
                        <a:solidFill>
                          <a:srgbClr val="365F91"/>
                        </a:solidFill>
                        <a:effectLst/>
                        <a:latin typeface="Calibri"/>
                        <a:ea typeface="Calibri"/>
                        <a:cs typeface="Times New Roman"/>
                      </a:endParaRPr>
                    </a:p>
                  </a:txBody>
                  <a:tcPr marL="68580" marR="68580" marT="0" marB="0" anchor="ctr"/>
                </a:tc>
              </a:tr>
              <a:tr h="228600">
                <a:tc>
                  <a:txBody>
                    <a:bodyPr/>
                    <a:lstStyle/>
                    <a:p>
                      <a:pPr marL="0" marR="0">
                        <a:lnSpc>
                          <a:spcPct val="115000"/>
                        </a:lnSpc>
                        <a:spcBef>
                          <a:spcPts val="0"/>
                        </a:spcBef>
                        <a:spcAft>
                          <a:spcPts val="0"/>
                        </a:spcAft>
                      </a:pPr>
                      <a:r>
                        <a:rPr lang="en-US" sz="1200">
                          <a:effectLst/>
                        </a:rPr>
                        <a:t>IDU</a:t>
                      </a:r>
                      <a:endParaRPr lang="en-US" sz="12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126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r>
              <a:tr h="228600">
                <a:tc>
                  <a:txBody>
                    <a:bodyPr/>
                    <a:lstStyle/>
                    <a:p>
                      <a:pPr marL="0" marR="0">
                        <a:lnSpc>
                          <a:spcPct val="115000"/>
                        </a:lnSpc>
                        <a:spcBef>
                          <a:spcPts val="0"/>
                        </a:spcBef>
                        <a:spcAft>
                          <a:spcPts val="0"/>
                        </a:spcAft>
                      </a:pPr>
                      <a:r>
                        <a:rPr lang="en-US" sz="1200">
                          <a:effectLst/>
                        </a:rPr>
                        <a:t>MSM/IDU</a:t>
                      </a:r>
                      <a:endParaRPr lang="en-US" sz="12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60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r>
              <a:tr h="228600">
                <a:tc>
                  <a:txBody>
                    <a:bodyPr/>
                    <a:lstStyle/>
                    <a:p>
                      <a:pPr marL="0" marR="0">
                        <a:lnSpc>
                          <a:spcPct val="115000"/>
                        </a:lnSpc>
                        <a:spcBef>
                          <a:spcPts val="0"/>
                        </a:spcBef>
                        <a:spcAft>
                          <a:spcPts val="0"/>
                        </a:spcAft>
                      </a:pPr>
                      <a:r>
                        <a:rPr lang="en-US" sz="1200">
                          <a:effectLst/>
                        </a:rPr>
                        <a:t>Heterosexual</a:t>
                      </a:r>
                      <a:endParaRPr lang="en-US" sz="12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198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(19)</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(29)</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(41)</a:t>
                      </a:r>
                      <a:endParaRPr lang="en-US" sz="1200">
                        <a:solidFill>
                          <a:srgbClr val="365F91"/>
                        </a:solidFill>
                        <a:effectLst/>
                        <a:latin typeface="Calibri"/>
                        <a:ea typeface="Calibri"/>
                        <a:cs typeface="Times New Roman"/>
                      </a:endParaRPr>
                    </a:p>
                  </a:txBody>
                  <a:tcPr marL="68580" marR="68580" marT="0" marB="0" anchor="ctr"/>
                </a:tc>
              </a:tr>
              <a:tr h="228600">
                <a:tc>
                  <a:txBody>
                    <a:bodyPr/>
                    <a:lstStyle/>
                    <a:p>
                      <a:pPr marL="0" marR="0">
                        <a:lnSpc>
                          <a:spcPct val="115000"/>
                        </a:lnSpc>
                        <a:spcBef>
                          <a:spcPts val="0"/>
                        </a:spcBef>
                        <a:spcAft>
                          <a:spcPts val="0"/>
                        </a:spcAft>
                      </a:pPr>
                      <a:r>
                        <a:rPr lang="en-US" sz="1200">
                          <a:effectLst/>
                        </a:rPr>
                        <a:t>Perinatal</a:t>
                      </a:r>
                      <a:endParaRPr lang="en-US" sz="12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(&lt;1)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200">
                          <a:effectLst/>
                        </a:rPr>
                        <a:t>Other/NIR</a:t>
                      </a:r>
                      <a:endParaRPr lang="en-US" sz="12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130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effectLst/>
                        </a:rPr>
                        <a:t>(13)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(9)</a:t>
                      </a:r>
                      <a:endParaRPr lang="en-US" sz="1200" dirty="0">
                        <a:solidFill>
                          <a:srgbClr val="365F91"/>
                        </a:solidFill>
                        <a:effectLst/>
                        <a:latin typeface="Calibri"/>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1066800" y="3810000"/>
            <a:ext cx="670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Summary of Reported Cases of HIV Diagnosed in Alaska (N=1,157) by Transmission Category — Cumulative 1982-2010 and Recent 2011-2015</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72995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Reported Cases of HIV Diagnosed in Alaska by </a:t>
            </a:r>
            <a:r>
              <a:rPr lang="en-US" sz="2800" dirty="0" smtClean="0"/>
              <a:t>Transmission Category — </a:t>
            </a:r>
            <a:r>
              <a:rPr lang="en-US" sz="2800" dirty="0"/>
              <a:t>Cumulative versus Recent</a:t>
            </a:r>
          </a:p>
        </p:txBody>
      </p:sp>
      <p:sp>
        <p:nvSpPr>
          <p:cNvPr id="3" name="Content Placeholder 2"/>
          <p:cNvSpPr>
            <a:spLocks noGrp="1"/>
          </p:cNvSpPr>
          <p:nvPr>
            <p:ph idx="1"/>
          </p:nvPr>
        </p:nvSpPr>
        <p:spPr>
          <a:xfrm>
            <a:off x="457200" y="1600200"/>
            <a:ext cx="8229600" cy="2209800"/>
          </a:xfrm>
        </p:spPr>
        <p:txBody>
          <a:bodyPr>
            <a:normAutofit/>
          </a:bodyPr>
          <a:lstStyle/>
          <a:p>
            <a:pPr>
              <a:spcBef>
                <a:spcPts val="1200"/>
              </a:spcBef>
            </a:pPr>
            <a:r>
              <a:rPr lang="en-US" sz="2200" dirty="0"/>
              <a:t>1982-2010 to </a:t>
            </a:r>
            <a:r>
              <a:rPr lang="en-US" sz="2200" dirty="0" smtClean="0"/>
              <a:t>2011-2015 </a:t>
            </a:r>
            <a:r>
              <a:rPr lang="en-US" sz="2200" dirty="0"/>
              <a:t>there are notable increases in the percentage of persons with reported heterosexual transmission. </a:t>
            </a:r>
            <a:endParaRPr lang="en-US" sz="2200" dirty="0" smtClean="0"/>
          </a:p>
          <a:p>
            <a:pPr lvl="1">
              <a:spcBef>
                <a:spcPts val="1200"/>
              </a:spcBef>
            </a:pPr>
            <a:r>
              <a:rPr lang="en-US" dirty="0" smtClean="0"/>
              <a:t>There </a:t>
            </a:r>
            <a:r>
              <a:rPr lang="en-US" dirty="0"/>
              <a:t>have also been decreases in persons whose reported transmission category is injection drug use and in persons with no indicated risk or other </a:t>
            </a:r>
            <a:r>
              <a:rPr lang="en-US" dirty="0" smtClean="0"/>
              <a:t>risk.</a:t>
            </a:r>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23</a:t>
            </a:fld>
            <a:endParaRPr lang="en-US"/>
          </a:p>
        </p:txBody>
      </p:sp>
      <p:graphicFrame>
        <p:nvGraphicFramePr>
          <p:cNvPr id="5" name="Chart 4"/>
          <p:cNvGraphicFramePr/>
          <p:nvPr>
            <p:extLst>
              <p:ext uri="{D42A27DB-BD31-4B8C-83A1-F6EECF244321}">
                <p14:modId xmlns:p14="http://schemas.microsoft.com/office/powerpoint/2010/main" val="2899807053"/>
              </p:ext>
            </p:extLst>
          </p:nvPr>
        </p:nvGraphicFramePr>
        <p:xfrm>
          <a:off x="1057656" y="4424065"/>
          <a:ext cx="6105144" cy="231963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057656" y="3962400"/>
            <a:ext cx="6858000" cy="461665"/>
          </a:xfrm>
          <a:prstGeom prst="rect">
            <a:avLst/>
          </a:prstGeom>
        </p:spPr>
        <p:txBody>
          <a:bodyPr wrap="square">
            <a:spAutoFit/>
          </a:bodyPr>
          <a:lstStyle/>
          <a:p>
            <a:r>
              <a:rPr lang="en-US" sz="1200" b="1" dirty="0" smtClean="0"/>
              <a:t>Percentage </a:t>
            </a:r>
            <a:r>
              <a:rPr lang="en-US" sz="1200" b="1" dirty="0"/>
              <a:t>of Newly Diagnosed Cases of HIV in Alaska by Transmission Category, Cumulative 1982-2010 and Recent 2011-2015</a:t>
            </a:r>
            <a:endParaRPr lang="en-US" sz="1200" dirty="0"/>
          </a:p>
        </p:txBody>
      </p:sp>
    </p:spTree>
    <p:extLst>
      <p:ext uri="{BB962C8B-B14F-4D97-AF65-F5344CB8AC3E}">
        <p14:creationId xmlns:p14="http://schemas.microsoft.com/office/powerpoint/2010/main" val="915680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People Living with HIV and the HIV Care Continuum, </a:t>
            </a:r>
            <a:r>
              <a:rPr lang="en-US" sz="3600" dirty="0" smtClean="0"/>
              <a:t>2015</a:t>
            </a:r>
            <a:endParaRPr lang="en-US" sz="3600" dirty="0"/>
          </a:p>
        </p:txBody>
      </p:sp>
      <p:sp>
        <p:nvSpPr>
          <p:cNvPr id="2" name="Text Placeholder 1"/>
          <p:cNvSpPr>
            <a:spLocks noGrp="1"/>
          </p:cNvSpPr>
          <p:nvPr>
            <p:ph type="body" idx="1"/>
          </p:nvPr>
        </p:nvSpPr>
        <p:spPr/>
        <p:txBody>
          <a:bodyPr/>
          <a:lstStyle/>
          <a:p>
            <a:r>
              <a:rPr lang="en-US" dirty="0" smtClean="0"/>
              <a:t>Section III</a:t>
            </a:r>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24</a:t>
            </a:fld>
            <a:endParaRPr lang="en-US"/>
          </a:p>
        </p:txBody>
      </p:sp>
    </p:spTree>
    <p:extLst>
      <p:ext uri="{BB962C8B-B14F-4D97-AF65-F5344CB8AC3E}">
        <p14:creationId xmlns:p14="http://schemas.microsoft.com/office/powerpoint/2010/main" val="1234915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III Highlights</a:t>
            </a:r>
            <a:endParaRPr lang="en-US" dirty="0"/>
          </a:p>
        </p:txBody>
      </p:sp>
      <p:sp>
        <p:nvSpPr>
          <p:cNvPr id="3" name="Content Placeholder 2"/>
          <p:cNvSpPr>
            <a:spLocks noGrp="1"/>
          </p:cNvSpPr>
          <p:nvPr>
            <p:ph idx="1"/>
          </p:nvPr>
        </p:nvSpPr>
        <p:spPr/>
        <p:txBody>
          <a:bodyPr>
            <a:normAutofit fontScale="92500" lnSpcReduction="10000"/>
          </a:bodyPr>
          <a:lstStyle/>
          <a:p>
            <a:pPr lvl="0">
              <a:spcBef>
                <a:spcPts val="1200"/>
              </a:spcBef>
            </a:pPr>
            <a:r>
              <a:rPr lang="en-US" dirty="0"/>
              <a:t>As of December 31, 2015, an estimated 671 persons living with HIV (PLWH) are currently residing in Alaska.</a:t>
            </a:r>
          </a:p>
          <a:p>
            <a:pPr lvl="0">
              <a:spcBef>
                <a:spcPts val="1200"/>
              </a:spcBef>
            </a:pPr>
            <a:r>
              <a:rPr lang="en-US" dirty="0"/>
              <a:t>The majority (67%; n=338) of people living with HIV in Alaska are males between the ages of 25 and 44 years.</a:t>
            </a:r>
          </a:p>
          <a:p>
            <a:pPr lvl="0">
              <a:spcBef>
                <a:spcPts val="1200"/>
              </a:spcBef>
            </a:pPr>
            <a:r>
              <a:rPr lang="en-US" dirty="0"/>
              <a:t>Of the people believed to be living with HIV in Alaska, 587 (87%) are believed to be engaged in HIV medical care (defined as having received at least one CD4 or HIV viral load (VL) laboratory test in </a:t>
            </a:r>
            <a:r>
              <a:rPr lang="en-US" dirty="0" smtClean="0"/>
              <a:t>2015.</a:t>
            </a:r>
            <a:endParaRPr lang="en-US" dirty="0"/>
          </a:p>
          <a:p>
            <a:pPr lvl="1">
              <a:spcBef>
                <a:spcPts val="1200"/>
              </a:spcBef>
            </a:pPr>
            <a:r>
              <a:rPr lang="en-US" sz="2200" dirty="0"/>
              <a:t>Of the 587 PLWH in Alaska who are engaged in HIV medical care, 517 (88%) have laboratory test results which indicate they have achieved viral suppression (defined as a viral load equal to or less than 200 copies/mL).</a:t>
            </a:r>
          </a:p>
          <a:p>
            <a:pPr lvl="1">
              <a:spcBef>
                <a:spcPts val="1200"/>
              </a:spcBef>
            </a:pPr>
            <a:r>
              <a:rPr lang="en-US" sz="2200" dirty="0"/>
              <a:t>Approximately 77% of the PLWH in Alaska have achieved viral </a:t>
            </a:r>
            <a:r>
              <a:rPr lang="en-US" sz="2200" dirty="0" smtClean="0"/>
              <a:t>suppression.</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25</a:t>
            </a:fld>
            <a:endParaRPr lang="en-US"/>
          </a:p>
        </p:txBody>
      </p:sp>
    </p:spTree>
    <p:extLst>
      <p:ext uri="{BB962C8B-B14F-4D97-AF65-F5344CB8AC3E}">
        <p14:creationId xmlns:p14="http://schemas.microsoft.com/office/powerpoint/2010/main" val="987858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Persons Living with HIV/AIDS </a:t>
            </a:r>
            <a:r>
              <a:rPr lang="en-US" sz="3600" dirty="0" smtClean="0"/>
              <a:t>by </a:t>
            </a:r>
            <a:r>
              <a:rPr lang="en-US" sz="3600" dirty="0"/>
              <a:t>Age at Diagnosis and </a:t>
            </a:r>
            <a:r>
              <a:rPr lang="en-US" sz="3600" dirty="0" smtClean="0"/>
              <a:t>Gender</a:t>
            </a:r>
            <a:endParaRPr lang="en-US" sz="3600" dirty="0"/>
          </a:p>
        </p:txBody>
      </p:sp>
      <p:sp>
        <p:nvSpPr>
          <p:cNvPr id="3" name="Content Placeholder 2"/>
          <p:cNvSpPr>
            <a:spLocks noGrp="1"/>
          </p:cNvSpPr>
          <p:nvPr>
            <p:ph idx="1"/>
          </p:nvPr>
        </p:nvSpPr>
        <p:spPr>
          <a:xfrm>
            <a:off x="457200" y="1600200"/>
            <a:ext cx="8229600" cy="2106480"/>
          </a:xfrm>
        </p:spPr>
        <p:txBody>
          <a:bodyPr>
            <a:normAutofit/>
          </a:bodyPr>
          <a:lstStyle/>
          <a:p>
            <a:pPr>
              <a:spcBef>
                <a:spcPts val="1200"/>
              </a:spcBef>
            </a:pPr>
            <a:r>
              <a:rPr lang="en-US" sz="2200" dirty="0"/>
              <a:t>Of the 671 people living with HIV (PLWH) currently believed to be alive and residing in Alaska as of December 31, 2015, 75% (n=506) are males and 25% (n=165) are </a:t>
            </a:r>
            <a:r>
              <a:rPr lang="en-US" sz="2200" dirty="0" smtClean="0"/>
              <a:t>females.</a:t>
            </a:r>
          </a:p>
          <a:p>
            <a:pPr>
              <a:spcBef>
                <a:spcPts val="1200"/>
              </a:spcBef>
            </a:pPr>
            <a:r>
              <a:rPr lang="en-US" sz="2200" dirty="0"/>
              <a:t>Of the males living with HIV in Alaska, the majority (67%; n=338) are between the ages of 25 and 44 </a:t>
            </a:r>
            <a:r>
              <a:rPr lang="en-US" sz="2200" dirty="0" smtClean="0"/>
              <a:t>years.</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26</a:t>
            </a:fld>
            <a:endParaRPr lang="en-US"/>
          </a:p>
        </p:txBody>
      </p:sp>
      <p:graphicFrame>
        <p:nvGraphicFramePr>
          <p:cNvPr id="5" name="Chart 4"/>
          <p:cNvGraphicFramePr/>
          <p:nvPr>
            <p:extLst>
              <p:ext uri="{D42A27DB-BD31-4B8C-83A1-F6EECF244321}">
                <p14:modId xmlns:p14="http://schemas.microsoft.com/office/powerpoint/2010/main" val="324910974"/>
              </p:ext>
            </p:extLst>
          </p:nvPr>
        </p:nvGraphicFramePr>
        <p:xfrm>
          <a:off x="1066800" y="4168345"/>
          <a:ext cx="6638925" cy="240390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990600" y="3706680"/>
            <a:ext cx="7239000" cy="461665"/>
          </a:xfrm>
          <a:prstGeom prst="rect">
            <a:avLst/>
          </a:prstGeom>
        </p:spPr>
        <p:txBody>
          <a:bodyPr wrap="square">
            <a:spAutoFit/>
          </a:bodyPr>
          <a:lstStyle/>
          <a:p>
            <a:r>
              <a:rPr lang="en-US" sz="1200" b="1" dirty="0" smtClean="0"/>
              <a:t>Persons </a:t>
            </a:r>
            <a:r>
              <a:rPr lang="en-US" sz="1200" b="1" dirty="0"/>
              <a:t>Living with HIV/AIDS in Alaska by Age at Diagnosis and Gender at Birth ― As of December 31, 2015 (N=671)</a:t>
            </a:r>
            <a:endParaRPr lang="en-US" sz="1200" dirty="0"/>
          </a:p>
        </p:txBody>
      </p:sp>
    </p:spTree>
    <p:extLst>
      <p:ext uri="{BB962C8B-B14F-4D97-AF65-F5344CB8AC3E}">
        <p14:creationId xmlns:p14="http://schemas.microsoft.com/office/powerpoint/2010/main" val="3344249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Persons Living with HIV/AIDS by </a:t>
            </a:r>
            <a:r>
              <a:rPr lang="en-US" dirty="0" smtClean="0"/>
              <a:t>Gender </a:t>
            </a:r>
            <a:r>
              <a:rPr lang="en-US" dirty="0"/>
              <a:t>and </a:t>
            </a:r>
            <a:r>
              <a:rPr lang="en-US" dirty="0" smtClean="0"/>
              <a:t>Race/Ethnicity</a:t>
            </a:r>
            <a:endParaRPr lang="en-US" dirty="0"/>
          </a:p>
        </p:txBody>
      </p:sp>
      <p:sp>
        <p:nvSpPr>
          <p:cNvPr id="3" name="Content Placeholder 2"/>
          <p:cNvSpPr>
            <a:spLocks noGrp="1"/>
          </p:cNvSpPr>
          <p:nvPr>
            <p:ph idx="1"/>
          </p:nvPr>
        </p:nvSpPr>
        <p:spPr>
          <a:xfrm>
            <a:off x="457200" y="1600200"/>
            <a:ext cx="8229600" cy="1447800"/>
          </a:xfrm>
        </p:spPr>
        <p:txBody>
          <a:bodyPr>
            <a:normAutofit/>
          </a:bodyPr>
          <a:lstStyle/>
          <a:p>
            <a:r>
              <a:rPr lang="en-US" sz="2200" dirty="0"/>
              <a:t>White males (n=254) and Alaska Native/American Indian males (n=104) are the two largest groups of persons living with HIV in </a:t>
            </a:r>
            <a:r>
              <a:rPr lang="en-US" sz="2200" dirty="0" smtClean="0"/>
              <a:t>Alaska</a:t>
            </a:r>
            <a:r>
              <a:rPr lang="en-US" sz="2200" dirty="0"/>
              <a:t>, based on reported gender and </a:t>
            </a:r>
            <a:r>
              <a:rPr lang="en-US" sz="2200" dirty="0" smtClean="0"/>
              <a:t>race/ethnicity.</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86668194"/>
              </p:ext>
            </p:extLst>
          </p:nvPr>
        </p:nvGraphicFramePr>
        <p:xfrm>
          <a:off x="1066799" y="3657599"/>
          <a:ext cx="6477002" cy="2864364"/>
        </p:xfrm>
        <a:graphic>
          <a:graphicData uri="http://schemas.openxmlformats.org/drawingml/2006/table">
            <a:tbl>
              <a:tblPr firstRow="1" firstCol="1" bandRow="1">
                <a:tableStyleId>{5C22544A-7EE6-4342-B048-85BDC9FD1C3A}</a:tableStyleId>
              </a:tblPr>
              <a:tblGrid>
                <a:gridCol w="2340598"/>
                <a:gridCol w="1311542"/>
                <a:gridCol w="1412431"/>
                <a:gridCol w="1412431"/>
              </a:tblGrid>
              <a:tr h="444071">
                <a:tc>
                  <a:txBody>
                    <a:bodyPr/>
                    <a:lstStyle/>
                    <a:p>
                      <a:pPr marL="0" marR="0" algn="ctr">
                        <a:lnSpc>
                          <a:spcPct val="115000"/>
                        </a:lnSpc>
                        <a:spcBef>
                          <a:spcPts val="0"/>
                        </a:spcBef>
                        <a:spcAft>
                          <a:spcPts val="0"/>
                        </a:spcAft>
                      </a:pPr>
                      <a:r>
                        <a:rPr lang="en-US" sz="1200">
                          <a:effectLst/>
                        </a:rPr>
                        <a:t> </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Male</a:t>
                      </a:r>
                    </a:p>
                    <a:p>
                      <a:pPr marL="0" marR="0" algn="ctr">
                        <a:lnSpc>
                          <a:spcPct val="115000"/>
                        </a:lnSpc>
                        <a:spcBef>
                          <a:spcPts val="0"/>
                        </a:spcBef>
                        <a:spcAft>
                          <a:spcPts val="0"/>
                        </a:spcAft>
                      </a:pPr>
                      <a:r>
                        <a:rPr lang="en-US" sz="1200">
                          <a:effectLst/>
                        </a:rPr>
                        <a:t># (%)</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Female</a:t>
                      </a:r>
                    </a:p>
                    <a:p>
                      <a:pPr marL="0" marR="0" algn="ctr">
                        <a:lnSpc>
                          <a:spcPct val="115000"/>
                        </a:lnSpc>
                        <a:spcBef>
                          <a:spcPts val="0"/>
                        </a:spcBef>
                        <a:spcAft>
                          <a:spcPts val="0"/>
                        </a:spcAft>
                      </a:pPr>
                      <a:r>
                        <a:rPr lang="en-US" sz="1200">
                          <a:effectLst/>
                        </a:rPr>
                        <a:t># (%)</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Total</a:t>
                      </a:r>
                    </a:p>
                    <a:p>
                      <a:pPr marL="0" marR="0" algn="ctr">
                        <a:lnSpc>
                          <a:spcPct val="115000"/>
                        </a:lnSpc>
                        <a:spcBef>
                          <a:spcPts val="0"/>
                        </a:spcBef>
                        <a:spcAft>
                          <a:spcPts val="0"/>
                        </a:spcAft>
                      </a:pPr>
                      <a:r>
                        <a:rPr lang="en-US" sz="1200">
                          <a:effectLst/>
                        </a:rPr>
                        <a:t># (%)</a:t>
                      </a:r>
                      <a:endParaRPr lang="en-US" sz="1200">
                        <a:solidFill>
                          <a:srgbClr val="365F91"/>
                        </a:solidFill>
                        <a:effectLst/>
                        <a:latin typeface="Calibri"/>
                        <a:ea typeface="Calibri"/>
                        <a:cs typeface="Times New Roman"/>
                      </a:endParaRPr>
                    </a:p>
                  </a:txBody>
                  <a:tcPr marL="68580" marR="68580" marT="0" marB="0" anchor="ctr"/>
                </a:tc>
              </a:tr>
              <a:tr h="673474">
                <a:tc>
                  <a:txBody>
                    <a:bodyPr/>
                    <a:lstStyle/>
                    <a:p>
                      <a:pPr marL="0" marR="0">
                        <a:lnSpc>
                          <a:spcPct val="115000"/>
                        </a:lnSpc>
                        <a:spcBef>
                          <a:spcPts val="0"/>
                        </a:spcBef>
                        <a:spcAft>
                          <a:spcPts val="0"/>
                        </a:spcAft>
                      </a:pPr>
                      <a:r>
                        <a:rPr lang="en-US" sz="1200">
                          <a:effectLst/>
                        </a:rPr>
                        <a:t>American Indian/ Alaska Native (AI/AN)</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104 (15)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 (10)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168 (25)</a:t>
                      </a:r>
                      <a:endParaRPr lang="en-US" sz="1200">
                        <a:solidFill>
                          <a:srgbClr val="365F91"/>
                        </a:solidFill>
                        <a:effectLst/>
                        <a:latin typeface="Calibri"/>
                        <a:ea typeface="Calibri"/>
                        <a:cs typeface="Times New Roman"/>
                      </a:endParaRPr>
                    </a:p>
                  </a:txBody>
                  <a:tcPr marL="68580" marR="68580" marT="0" marB="0" anchor="ctr"/>
                </a:tc>
              </a:tr>
              <a:tr h="214669">
                <a:tc>
                  <a:txBody>
                    <a:bodyPr/>
                    <a:lstStyle/>
                    <a:p>
                      <a:pPr marL="0" marR="0">
                        <a:lnSpc>
                          <a:spcPct val="115000"/>
                        </a:lnSpc>
                        <a:spcBef>
                          <a:spcPts val="0"/>
                        </a:spcBef>
                        <a:spcAft>
                          <a:spcPts val="0"/>
                        </a:spcAft>
                      </a:pPr>
                      <a:r>
                        <a:rPr lang="en-US" sz="1200">
                          <a:effectLst/>
                        </a:rPr>
                        <a:t>Asian</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13 (2)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 (1)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23 (3)</a:t>
                      </a:r>
                      <a:endParaRPr lang="en-US" sz="1200">
                        <a:solidFill>
                          <a:srgbClr val="365F91"/>
                        </a:solidFill>
                        <a:effectLst/>
                        <a:latin typeface="Calibri"/>
                        <a:ea typeface="Calibri"/>
                        <a:cs typeface="Times New Roman"/>
                      </a:endParaRPr>
                    </a:p>
                  </a:txBody>
                  <a:tcPr marL="68580" marR="68580" marT="0" marB="0" anchor="ctr"/>
                </a:tc>
              </a:tr>
              <a:tr h="214669">
                <a:tc>
                  <a:txBody>
                    <a:bodyPr/>
                    <a:lstStyle/>
                    <a:p>
                      <a:pPr marL="0" marR="0">
                        <a:lnSpc>
                          <a:spcPct val="115000"/>
                        </a:lnSpc>
                        <a:spcBef>
                          <a:spcPts val="0"/>
                        </a:spcBef>
                        <a:spcAft>
                          <a:spcPts val="0"/>
                        </a:spcAft>
                      </a:pPr>
                      <a:r>
                        <a:rPr lang="en-US" sz="1200">
                          <a:effectLst/>
                        </a:rPr>
                        <a:t>Black</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 (10)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28 (4)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92 (14)</a:t>
                      </a:r>
                      <a:endParaRPr lang="en-US" sz="1200">
                        <a:solidFill>
                          <a:srgbClr val="365F91"/>
                        </a:solidFill>
                        <a:effectLst/>
                        <a:latin typeface="Calibri"/>
                        <a:ea typeface="Calibri"/>
                        <a:cs typeface="Times New Roman"/>
                      </a:endParaRPr>
                    </a:p>
                  </a:txBody>
                  <a:tcPr marL="68580" marR="68580" marT="0" marB="0" anchor="ctr"/>
                </a:tc>
              </a:tr>
              <a:tr h="214669">
                <a:tc>
                  <a:txBody>
                    <a:bodyPr/>
                    <a:lstStyle/>
                    <a:p>
                      <a:pPr marL="0" marR="0">
                        <a:lnSpc>
                          <a:spcPct val="115000"/>
                        </a:lnSpc>
                        <a:spcBef>
                          <a:spcPts val="0"/>
                        </a:spcBef>
                        <a:spcAft>
                          <a:spcPts val="0"/>
                        </a:spcAft>
                      </a:pPr>
                      <a:r>
                        <a:rPr lang="en-US" sz="1200">
                          <a:effectLst/>
                        </a:rPr>
                        <a:t>Hispanic</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52 (8)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 (2)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63 (9)</a:t>
                      </a:r>
                      <a:endParaRPr lang="en-US" sz="1200">
                        <a:solidFill>
                          <a:srgbClr val="365F91"/>
                        </a:solidFill>
                        <a:effectLst/>
                        <a:latin typeface="Calibri"/>
                        <a:ea typeface="Calibri"/>
                        <a:cs typeface="Times New Roman"/>
                      </a:endParaRPr>
                    </a:p>
                  </a:txBody>
                  <a:tcPr marL="68580" marR="68580" marT="0" marB="0" anchor="ctr"/>
                </a:tc>
              </a:tr>
              <a:tr h="673474">
                <a:tc>
                  <a:txBody>
                    <a:bodyPr/>
                    <a:lstStyle/>
                    <a:p>
                      <a:pPr marL="0" marR="0">
                        <a:lnSpc>
                          <a:spcPct val="115000"/>
                        </a:lnSpc>
                        <a:spcBef>
                          <a:spcPts val="0"/>
                        </a:spcBef>
                        <a:spcAft>
                          <a:spcPts val="0"/>
                        </a:spcAft>
                      </a:pPr>
                      <a:r>
                        <a:rPr lang="en-US" sz="1200">
                          <a:effectLst/>
                        </a:rPr>
                        <a:t>Native Hawaiian/ Pacific Islander (NH/PI)</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 (&lt;1)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 (&lt;1)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 (&lt;1)</a:t>
                      </a:r>
                      <a:endParaRPr lang="en-US" sz="1200">
                        <a:solidFill>
                          <a:srgbClr val="365F91"/>
                        </a:solidFill>
                        <a:effectLst/>
                        <a:latin typeface="Calibri"/>
                        <a:ea typeface="Calibri"/>
                        <a:cs typeface="Times New Roman"/>
                      </a:endParaRPr>
                    </a:p>
                  </a:txBody>
                  <a:tcPr marL="68580" marR="68580" marT="0" marB="0" anchor="ctr"/>
                </a:tc>
              </a:tr>
              <a:tr h="214669">
                <a:tc>
                  <a:txBody>
                    <a:bodyPr/>
                    <a:lstStyle/>
                    <a:p>
                      <a:pPr marL="0" marR="0">
                        <a:lnSpc>
                          <a:spcPct val="115000"/>
                        </a:lnSpc>
                        <a:spcBef>
                          <a:spcPts val="0"/>
                        </a:spcBef>
                        <a:spcAft>
                          <a:spcPts val="0"/>
                        </a:spcAft>
                      </a:pPr>
                      <a:r>
                        <a:rPr lang="en-US" sz="1200">
                          <a:effectLst/>
                        </a:rPr>
                        <a:t>White</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254 (38)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47 (7)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301 (45)</a:t>
                      </a:r>
                      <a:endParaRPr lang="en-US" sz="1200">
                        <a:solidFill>
                          <a:srgbClr val="365F91"/>
                        </a:solidFill>
                        <a:effectLst/>
                        <a:latin typeface="Calibri"/>
                        <a:ea typeface="Calibri"/>
                        <a:cs typeface="Times New Roman"/>
                      </a:endParaRPr>
                    </a:p>
                  </a:txBody>
                  <a:tcPr marL="68580" marR="68580" marT="0" marB="0" anchor="ctr"/>
                </a:tc>
              </a:tr>
              <a:tr h="214669">
                <a:tc>
                  <a:txBody>
                    <a:bodyPr/>
                    <a:lstStyle/>
                    <a:p>
                      <a:pPr marL="0" marR="0">
                        <a:lnSpc>
                          <a:spcPct val="115000"/>
                        </a:lnSpc>
                        <a:spcBef>
                          <a:spcPts val="0"/>
                        </a:spcBef>
                        <a:spcAft>
                          <a:spcPts val="0"/>
                        </a:spcAft>
                      </a:pPr>
                      <a:r>
                        <a:rPr lang="en-US" sz="1200">
                          <a:effectLst/>
                        </a:rPr>
                        <a:t>Multi–race </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18 (3)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 (&lt;1)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22 (3)</a:t>
                      </a:r>
                      <a:endParaRPr lang="en-US" sz="1200" dirty="0">
                        <a:solidFill>
                          <a:srgbClr val="365F91"/>
                        </a:solidFill>
                        <a:effectLst/>
                        <a:latin typeface="Calibri"/>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1066800" y="3200400"/>
            <a:ext cx="647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Persons Living with HIV/AIDS in Alaska by Race/Ethnicity and Gender at Birth </a:t>
            </a:r>
            <a:r>
              <a:rPr kumimoji="0" lang="en-US" alt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en-US" altLang="en-US" sz="1200" dirty="0">
                <a:latin typeface="Arial" pitchFamily="34" charset="0"/>
                <a:cs typeface="Arial" pitchFamily="34" charset="0"/>
              </a:rPr>
              <a:t> </a:t>
            </a: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of December 31, 2015 (N=671)</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70902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Persons Living with HIV/AIDS by </a:t>
            </a:r>
            <a:r>
              <a:rPr lang="en-US" dirty="0" smtClean="0"/>
              <a:t>Transmission Category</a:t>
            </a:r>
            <a:endParaRPr lang="en-US" dirty="0"/>
          </a:p>
        </p:txBody>
      </p:sp>
      <p:sp>
        <p:nvSpPr>
          <p:cNvPr id="3" name="Content Placeholder 2"/>
          <p:cNvSpPr>
            <a:spLocks noGrp="1"/>
          </p:cNvSpPr>
          <p:nvPr>
            <p:ph idx="1"/>
          </p:nvPr>
        </p:nvSpPr>
        <p:spPr>
          <a:xfrm>
            <a:off x="457200" y="1600200"/>
            <a:ext cx="8382000" cy="1828800"/>
          </a:xfrm>
        </p:spPr>
        <p:txBody>
          <a:bodyPr>
            <a:normAutofit/>
          </a:bodyPr>
          <a:lstStyle/>
          <a:p>
            <a:r>
              <a:rPr lang="en-US" sz="2200" dirty="0" smtClean="0"/>
              <a:t>Male-to-male sexual contact is the most reported transmission category among PLWH in Alaska (45%). </a:t>
            </a:r>
          </a:p>
          <a:p>
            <a:pPr lvl="1"/>
            <a:r>
              <a:rPr lang="en-US" dirty="0" smtClean="0"/>
              <a:t>Heterosexual </a:t>
            </a:r>
            <a:r>
              <a:rPr lang="en-US" dirty="0"/>
              <a:t>exposure is the second most common transmission </a:t>
            </a:r>
            <a:r>
              <a:rPr lang="en-US" dirty="0" smtClean="0"/>
              <a:t>category (27%). </a:t>
            </a:r>
          </a:p>
          <a:p>
            <a:pPr lvl="1"/>
            <a:r>
              <a:rPr lang="en-US" dirty="0" smtClean="0"/>
              <a:t>Injection </a:t>
            </a:r>
            <a:r>
              <a:rPr lang="en-US" dirty="0"/>
              <a:t>drug users account for 11% of all </a:t>
            </a:r>
            <a:r>
              <a:rPr lang="en-US" dirty="0" smtClean="0"/>
              <a:t>PLWH in </a:t>
            </a:r>
            <a:r>
              <a:rPr lang="en-US" dirty="0"/>
              <a:t>the </a:t>
            </a:r>
            <a:r>
              <a:rPr lang="en-US" dirty="0" smtClean="0"/>
              <a:t>state.</a:t>
            </a:r>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28</a:t>
            </a:fld>
            <a:endParaRPr lang="en-US"/>
          </a:p>
        </p:txBody>
      </p:sp>
      <p:graphicFrame>
        <p:nvGraphicFramePr>
          <p:cNvPr id="5" name="Chart 4"/>
          <p:cNvGraphicFramePr/>
          <p:nvPr>
            <p:extLst>
              <p:ext uri="{D42A27DB-BD31-4B8C-83A1-F6EECF244321}">
                <p14:modId xmlns:p14="http://schemas.microsoft.com/office/powerpoint/2010/main" val="953083555"/>
              </p:ext>
            </p:extLst>
          </p:nvPr>
        </p:nvGraphicFramePr>
        <p:xfrm>
          <a:off x="1828800" y="3681984"/>
          <a:ext cx="45720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p:cNvSpPr txBox="1">
            <a:spLocks noChangeArrowheads="1"/>
          </p:cNvSpPr>
          <p:nvPr/>
        </p:nvSpPr>
        <p:spPr bwMode="auto">
          <a:xfrm>
            <a:off x="838200" y="3429000"/>
            <a:ext cx="7391400" cy="34137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b="1" dirty="0" smtClean="0">
                <a:effectLst/>
                <a:latin typeface="Calibri"/>
                <a:ea typeface="Calibri"/>
                <a:cs typeface="Times New Roman"/>
              </a:rPr>
              <a:t>Persons </a:t>
            </a:r>
            <a:r>
              <a:rPr lang="en-US" sz="1200" b="1" dirty="0">
                <a:effectLst/>
                <a:latin typeface="Calibri"/>
                <a:ea typeface="Calibri"/>
                <a:cs typeface="Times New Roman"/>
              </a:rPr>
              <a:t>Living with HIV/AIDS in Alaska by Transmission Category ― As of December 31, 2015 (N=671)</a:t>
            </a:r>
            <a:endParaRPr lang="en-US" sz="1200" dirty="0">
              <a:effectLst/>
              <a:latin typeface="Calibri"/>
              <a:ea typeface="Calibri"/>
              <a:cs typeface="Times New Roman"/>
            </a:endParaRPr>
          </a:p>
        </p:txBody>
      </p:sp>
    </p:spTree>
    <p:extLst>
      <p:ext uri="{BB962C8B-B14F-4D97-AF65-F5344CB8AC3E}">
        <p14:creationId xmlns:p14="http://schemas.microsoft.com/office/powerpoint/2010/main" val="590287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Persons Living with HIV/AIDS by </a:t>
            </a:r>
            <a:r>
              <a:rPr lang="en-US" dirty="0" smtClean="0"/>
              <a:t>Region at Diagnosis</a:t>
            </a:r>
            <a:endParaRPr lang="en-US" dirty="0"/>
          </a:p>
        </p:txBody>
      </p:sp>
      <p:sp>
        <p:nvSpPr>
          <p:cNvPr id="3" name="Content Placeholder 2"/>
          <p:cNvSpPr>
            <a:spLocks noGrp="1"/>
          </p:cNvSpPr>
          <p:nvPr>
            <p:ph idx="1"/>
          </p:nvPr>
        </p:nvSpPr>
        <p:spPr>
          <a:xfrm>
            <a:off x="457200" y="1600200"/>
            <a:ext cx="8229600" cy="1824335"/>
          </a:xfrm>
        </p:spPr>
        <p:txBody>
          <a:bodyPr/>
          <a:lstStyle/>
          <a:p>
            <a:r>
              <a:rPr lang="en-US" sz="2200" dirty="0" smtClean="0"/>
              <a:t>The </a:t>
            </a:r>
            <a:r>
              <a:rPr lang="en-US" sz="2200" dirty="0"/>
              <a:t>majority (46%; n=306) </a:t>
            </a:r>
            <a:r>
              <a:rPr lang="en-US" sz="2200" dirty="0" smtClean="0"/>
              <a:t>of PLWH in Alaska reported </a:t>
            </a:r>
            <a:r>
              <a:rPr lang="en-US" sz="2200" dirty="0"/>
              <a:t>residence in </a:t>
            </a:r>
            <a:r>
              <a:rPr lang="en-US" sz="2200" dirty="0" smtClean="0"/>
              <a:t>Anchorage/Mat-Su </a:t>
            </a:r>
            <a:r>
              <a:rPr lang="en-US" sz="2200" dirty="0"/>
              <a:t>area at the time of their HIV </a:t>
            </a:r>
            <a:r>
              <a:rPr lang="en-US" sz="2200" dirty="0" smtClean="0"/>
              <a:t>diagnosis.</a:t>
            </a:r>
          </a:p>
          <a:p>
            <a:pPr lvl="1"/>
            <a:r>
              <a:rPr lang="en-US" dirty="0" smtClean="0"/>
              <a:t>33% (n=223) of PLWH in Alaska were initially diagnosed with HIV outside the state.</a:t>
            </a:r>
          </a:p>
          <a:p>
            <a:pPr marL="0" indent="0">
              <a:buNone/>
            </a:pPr>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29</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886200"/>
            <a:ext cx="4724400" cy="2971800"/>
          </a:xfrm>
          <a:prstGeom prst="rect">
            <a:avLst/>
          </a:prstGeom>
          <a:noFill/>
        </p:spPr>
      </p:pic>
      <p:sp>
        <p:nvSpPr>
          <p:cNvPr id="6" name="Rectangle 5"/>
          <p:cNvSpPr/>
          <p:nvPr/>
        </p:nvSpPr>
        <p:spPr>
          <a:xfrm>
            <a:off x="990600" y="3424535"/>
            <a:ext cx="7239000" cy="461665"/>
          </a:xfrm>
          <a:prstGeom prst="rect">
            <a:avLst/>
          </a:prstGeom>
        </p:spPr>
        <p:txBody>
          <a:bodyPr wrap="square">
            <a:spAutoFit/>
          </a:bodyPr>
          <a:lstStyle/>
          <a:p>
            <a:r>
              <a:rPr lang="en-US" sz="1200" b="1" dirty="0" smtClean="0"/>
              <a:t>People </a:t>
            </a:r>
            <a:r>
              <a:rPr lang="en-US" sz="1200" b="1" dirty="0"/>
              <a:t>Living with HIV/AIDS by Economic Region at First Diagnosis, Alaska ― As of December 31, 2015</a:t>
            </a:r>
            <a:endParaRPr lang="en-US" sz="1200" dirty="0"/>
          </a:p>
        </p:txBody>
      </p:sp>
    </p:spTree>
    <p:extLst>
      <p:ext uri="{BB962C8B-B14F-4D97-AF65-F5344CB8AC3E}">
        <p14:creationId xmlns:p14="http://schemas.microsoft.com/office/powerpoint/2010/main" val="390601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Important Note</a:t>
            </a:r>
            <a:endParaRPr lang="en-US" sz="3600" dirty="0"/>
          </a:p>
        </p:txBody>
      </p:sp>
      <p:sp>
        <p:nvSpPr>
          <p:cNvPr id="3" name="Content Placeholder 2"/>
          <p:cNvSpPr>
            <a:spLocks noGrp="1"/>
          </p:cNvSpPr>
          <p:nvPr>
            <p:ph idx="1"/>
          </p:nvPr>
        </p:nvSpPr>
        <p:spPr/>
        <p:txBody>
          <a:bodyPr/>
          <a:lstStyle/>
          <a:p>
            <a:pPr marL="0" indent="0">
              <a:buNone/>
            </a:pPr>
            <a:r>
              <a:rPr lang="en-US" dirty="0"/>
              <a:t>When interpreting data in this </a:t>
            </a:r>
            <a:r>
              <a:rPr lang="en-US" dirty="0" smtClean="0"/>
              <a:t>presentation, </a:t>
            </a:r>
            <a:r>
              <a:rPr lang="en-US" dirty="0"/>
              <a:t>it is important to consider that Alaska is a low incidence jurisdiction, meaning that there are relatively few new diagnoses of HIV each year as compared to other parts of the U.S., and many subgroups have a small number of events each year. Small numerators and denominators can make interpretation of data difficult, particularly the interpretation of trends over time. Therefore, many changes in percentages and rates presented in this </a:t>
            </a:r>
            <a:r>
              <a:rPr lang="en-US" dirty="0" smtClean="0"/>
              <a:t>slide deck should </a:t>
            </a:r>
            <a:r>
              <a:rPr lang="en-US" dirty="0"/>
              <a:t>be interpreted with caution and some of the data may be statistically unreliable. </a:t>
            </a:r>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3</a:t>
            </a:fld>
            <a:endParaRPr lang="en-US"/>
          </a:p>
        </p:txBody>
      </p:sp>
    </p:spTree>
    <p:extLst>
      <p:ext uri="{BB962C8B-B14F-4D97-AF65-F5344CB8AC3E}">
        <p14:creationId xmlns:p14="http://schemas.microsoft.com/office/powerpoint/2010/main" val="1634313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Care Continuum</a:t>
            </a:r>
            <a:endParaRPr lang="en-US" dirty="0"/>
          </a:p>
        </p:txBody>
      </p:sp>
      <p:sp>
        <p:nvSpPr>
          <p:cNvPr id="3" name="Content Placeholder 2"/>
          <p:cNvSpPr>
            <a:spLocks noGrp="1"/>
          </p:cNvSpPr>
          <p:nvPr>
            <p:ph idx="1"/>
          </p:nvPr>
        </p:nvSpPr>
        <p:spPr/>
        <p:txBody>
          <a:bodyPr/>
          <a:lstStyle/>
          <a:p>
            <a:r>
              <a:rPr lang="en-US" dirty="0"/>
              <a:t>Ensuring that persons living with HIV receive appropriate medical care is an effective tool for preventing disease progression and reducing HIV transmission within the community. </a:t>
            </a:r>
            <a:endParaRPr lang="en-US" dirty="0" smtClean="0"/>
          </a:p>
          <a:p>
            <a:r>
              <a:rPr lang="en-US" dirty="0" smtClean="0"/>
              <a:t>The </a:t>
            </a:r>
            <a:r>
              <a:rPr lang="en-US" dirty="0"/>
              <a:t>model that outlines the sequential steps a person living with HIV must go through, from the time of their HIV diagnosis through successful treatment of their infection, is called the </a:t>
            </a:r>
            <a:r>
              <a:rPr lang="en-US" i="1" dirty="0"/>
              <a:t>HIV Care Continuum</a:t>
            </a:r>
            <a:r>
              <a:rPr lang="en-US" dirty="0" smtClean="0"/>
              <a:t>.</a:t>
            </a:r>
          </a:p>
          <a:p>
            <a:r>
              <a:rPr lang="en-US" dirty="0"/>
              <a:t>HIV surveillance data collected by the </a:t>
            </a:r>
            <a:r>
              <a:rPr lang="en-US" dirty="0" smtClean="0"/>
              <a:t>Alaska Section of Epidemiology </a:t>
            </a:r>
            <a:r>
              <a:rPr lang="en-US" dirty="0"/>
              <a:t>are used to monitor linkage and retention in care for person living with HIV in Alaska throughout the </a:t>
            </a:r>
            <a:r>
              <a:rPr lang="en-US" dirty="0" smtClean="0"/>
              <a:t>Care </a:t>
            </a:r>
            <a:r>
              <a:rPr lang="en-US" dirty="0"/>
              <a:t>Continuum.</a:t>
            </a:r>
          </a:p>
        </p:txBody>
      </p:sp>
      <p:sp>
        <p:nvSpPr>
          <p:cNvPr id="4" name="Slide Number Placeholder 3"/>
          <p:cNvSpPr>
            <a:spLocks noGrp="1"/>
          </p:cNvSpPr>
          <p:nvPr>
            <p:ph type="sldNum" sz="quarter" idx="12"/>
          </p:nvPr>
        </p:nvSpPr>
        <p:spPr/>
        <p:txBody>
          <a:bodyPr/>
          <a:lstStyle/>
          <a:p>
            <a:fld id="{4D50ED18-ABB8-48F7-B241-8244F210D444}" type="slidenum">
              <a:rPr lang="en-US" smtClean="0"/>
              <a:t>30</a:t>
            </a:fld>
            <a:endParaRPr lang="en-US"/>
          </a:p>
        </p:txBody>
      </p:sp>
    </p:spTree>
    <p:extLst>
      <p:ext uri="{BB962C8B-B14F-4D97-AF65-F5344CB8AC3E}">
        <p14:creationId xmlns:p14="http://schemas.microsoft.com/office/powerpoint/2010/main" val="971021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Care Continuum</a:t>
            </a:r>
            <a:endParaRPr lang="en-US" dirty="0"/>
          </a:p>
        </p:txBody>
      </p:sp>
      <p:sp>
        <p:nvSpPr>
          <p:cNvPr id="3" name="Content Placeholder 2"/>
          <p:cNvSpPr>
            <a:spLocks noGrp="1"/>
          </p:cNvSpPr>
          <p:nvPr>
            <p:ph idx="1"/>
          </p:nvPr>
        </p:nvSpPr>
        <p:spPr>
          <a:xfrm>
            <a:off x="457200" y="1600200"/>
            <a:ext cx="8229600" cy="2416481"/>
          </a:xfrm>
        </p:spPr>
        <p:txBody>
          <a:bodyPr>
            <a:normAutofit/>
          </a:bodyPr>
          <a:lstStyle/>
          <a:p>
            <a:pPr>
              <a:spcBef>
                <a:spcPts val="1200"/>
              </a:spcBef>
            </a:pPr>
            <a:r>
              <a:rPr lang="en-US" sz="2200" dirty="0" smtClean="0"/>
              <a:t>Of </a:t>
            </a:r>
            <a:r>
              <a:rPr lang="en-US" sz="2200" dirty="0"/>
              <a:t>the 1,680 persons ever reported to the Alaska HIV surveillance system, </a:t>
            </a:r>
            <a:r>
              <a:rPr lang="en-US" sz="2200" dirty="0" smtClean="0"/>
              <a:t>671 </a:t>
            </a:r>
            <a:r>
              <a:rPr lang="en-US" sz="2200" dirty="0"/>
              <a:t>were believed to still be alive and living in Alaska as of December 31, 2015. </a:t>
            </a:r>
            <a:endParaRPr lang="en-US" sz="2200" dirty="0" smtClean="0"/>
          </a:p>
          <a:p>
            <a:pPr>
              <a:spcBef>
                <a:spcPts val="1200"/>
              </a:spcBef>
            </a:pPr>
            <a:r>
              <a:rPr lang="en-US" sz="2200" dirty="0" smtClean="0"/>
              <a:t>Of </a:t>
            </a:r>
            <a:r>
              <a:rPr lang="en-US" sz="2200" dirty="0"/>
              <a:t>the 671 persons living with HIV in Alaska, 87% (n=587) were known to have been linked to HIV care and 77% (n=517) are known to be virally suppressed as of December 31, </a:t>
            </a:r>
            <a:r>
              <a:rPr lang="en-US" sz="2200" dirty="0" smtClean="0"/>
              <a:t>2015.</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31</a:t>
            </a:fld>
            <a:endParaRPr lang="en-US"/>
          </a:p>
        </p:txBody>
      </p:sp>
      <p:graphicFrame>
        <p:nvGraphicFramePr>
          <p:cNvPr id="5" name="Chart 4"/>
          <p:cNvGraphicFramePr/>
          <p:nvPr>
            <p:extLst>
              <p:ext uri="{D42A27DB-BD31-4B8C-83A1-F6EECF244321}">
                <p14:modId xmlns:p14="http://schemas.microsoft.com/office/powerpoint/2010/main" val="1077423119"/>
              </p:ext>
            </p:extLst>
          </p:nvPr>
        </p:nvGraphicFramePr>
        <p:xfrm>
          <a:off x="1447800" y="4293681"/>
          <a:ext cx="5562600" cy="253079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371600" y="4016681"/>
            <a:ext cx="6477000" cy="276999"/>
          </a:xfrm>
          <a:prstGeom prst="rect">
            <a:avLst/>
          </a:prstGeom>
        </p:spPr>
        <p:txBody>
          <a:bodyPr wrap="square">
            <a:spAutoFit/>
          </a:bodyPr>
          <a:lstStyle/>
          <a:p>
            <a:r>
              <a:rPr lang="en-US" sz="1200" b="1" dirty="0" smtClean="0"/>
              <a:t>HIV </a:t>
            </a:r>
            <a:r>
              <a:rPr lang="en-US" sz="1200" b="1" dirty="0"/>
              <a:t>Care Continuum, Alaska </a:t>
            </a:r>
            <a:r>
              <a:rPr lang="en-US" sz="1200" b="1" i="1" dirty="0"/>
              <a:t>― </a:t>
            </a:r>
            <a:r>
              <a:rPr lang="en-US" sz="1200" b="1" dirty="0"/>
              <a:t>As of December 31, 2015 </a:t>
            </a:r>
            <a:endParaRPr lang="en-US" sz="1200" dirty="0"/>
          </a:p>
        </p:txBody>
      </p:sp>
    </p:spTree>
    <p:extLst>
      <p:ext uri="{BB962C8B-B14F-4D97-AF65-F5344CB8AC3E}">
        <p14:creationId xmlns:p14="http://schemas.microsoft.com/office/powerpoint/2010/main" val="423977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a:bodyPr>
          <a:lstStyle/>
          <a:p>
            <a:pPr marL="0" indent="0">
              <a:spcBef>
                <a:spcPts val="1200"/>
              </a:spcBef>
              <a:buNone/>
            </a:pPr>
            <a:r>
              <a:rPr lang="en-US" sz="2200" dirty="0" smtClean="0"/>
              <a:t>Additional information on HIV in Alaska may be found on the Alaska Section of Epidemiology, HIV/STD Program Data and Statistics  </a:t>
            </a:r>
            <a:r>
              <a:rPr lang="en-US" sz="2200" dirty="0"/>
              <a:t>page located at: </a:t>
            </a:r>
            <a:r>
              <a:rPr lang="en-US" sz="2200" dirty="0">
                <a:hlinkClick r:id="rId2"/>
              </a:rPr>
              <a:t>http://</a:t>
            </a:r>
            <a:r>
              <a:rPr lang="en-US" sz="2200" dirty="0" smtClean="0">
                <a:hlinkClick r:id="rId2"/>
              </a:rPr>
              <a:t>dhss.alaska.gov/dph/Epi/hivstd/Pages/hivdata.aspx</a:t>
            </a:r>
            <a:r>
              <a:rPr lang="en-US" sz="2200" dirty="0" smtClean="0"/>
              <a:t> </a:t>
            </a:r>
          </a:p>
          <a:p>
            <a:pPr marL="0" indent="0">
              <a:spcBef>
                <a:spcPts val="1200"/>
              </a:spcBef>
              <a:buNone/>
            </a:pPr>
            <a:endParaRPr lang="en-US" sz="2200" dirty="0"/>
          </a:p>
          <a:p>
            <a:pPr marL="0" indent="0">
              <a:spcBef>
                <a:spcPts val="1200"/>
              </a:spcBef>
              <a:buNone/>
            </a:pPr>
            <a:r>
              <a:rPr lang="en-US" sz="2200" dirty="0" smtClean="0"/>
              <a:t>OR </a:t>
            </a:r>
          </a:p>
          <a:p>
            <a:pPr marL="0" indent="0">
              <a:spcBef>
                <a:spcPts val="1200"/>
              </a:spcBef>
              <a:buNone/>
            </a:pPr>
            <a:endParaRPr lang="en-US" sz="2200" dirty="0" smtClean="0"/>
          </a:p>
          <a:p>
            <a:pPr marL="0" indent="0">
              <a:spcBef>
                <a:spcPts val="1200"/>
              </a:spcBef>
              <a:buNone/>
            </a:pPr>
            <a:r>
              <a:rPr lang="en-US" sz="2200" dirty="0" smtClean="0"/>
              <a:t>You may contact the Alaska Section of Epidemiology, HIV/STD Program at (907) 269-8000.</a:t>
            </a:r>
          </a:p>
          <a:p>
            <a:pPr marL="0" indent="0">
              <a:spcBef>
                <a:spcPts val="1200"/>
              </a:spcBef>
              <a:buNone/>
            </a:pPr>
            <a:endParaRPr lang="en-US" sz="2200" dirty="0"/>
          </a:p>
          <a:p>
            <a:pPr marL="0" indent="0">
              <a:spcBef>
                <a:spcPts val="1200"/>
              </a:spcBef>
              <a:buNone/>
            </a:pPr>
            <a:r>
              <a:rPr lang="en-US" sz="1400" dirty="0" smtClean="0"/>
              <a:t>Slide deck last update November </a:t>
            </a:r>
            <a:r>
              <a:rPr lang="en-US" sz="1400" dirty="0" smtClean="0"/>
              <a:t>30, </a:t>
            </a:r>
            <a:r>
              <a:rPr lang="en-US" sz="1400" dirty="0" smtClean="0"/>
              <a:t>2016.</a:t>
            </a:r>
            <a:endParaRPr lang="en-US" sz="1400" dirty="0"/>
          </a:p>
        </p:txBody>
      </p:sp>
      <p:sp>
        <p:nvSpPr>
          <p:cNvPr id="4" name="Slide Number Placeholder 3"/>
          <p:cNvSpPr>
            <a:spLocks noGrp="1"/>
          </p:cNvSpPr>
          <p:nvPr>
            <p:ph type="sldNum" sz="quarter" idx="12"/>
          </p:nvPr>
        </p:nvSpPr>
        <p:spPr/>
        <p:txBody>
          <a:bodyPr/>
          <a:lstStyle/>
          <a:p>
            <a:fld id="{4D50ED18-ABB8-48F7-B241-8244F210D444}" type="slidenum">
              <a:rPr lang="en-US" smtClean="0"/>
              <a:t>32</a:t>
            </a:fld>
            <a:endParaRPr lang="en-US"/>
          </a:p>
        </p:txBody>
      </p:sp>
    </p:spTree>
    <p:extLst>
      <p:ext uri="{BB962C8B-B14F-4D97-AF65-F5344CB8AC3E}">
        <p14:creationId xmlns:p14="http://schemas.microsoft.com/office/powerpoint/2010/main" val="18247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All Reported Cases of HIV, 1982-2015</a:t>
            </a:r>
            <a:endParaRPr lang="en-US" sz="3600" dirty="0"/>
          </a:p>
        </p:txBody>
      </p:sp>
      <p:sp>
        <p:nvSpPr>
          <p:cNvPr id="2" name="Text Placeholder 1"/>
          <p:cNvSpPr>
            <a:spLocks noGrp="1"/>
          </p:cNvSpPr>
          <p:nvPr>
            <p:ph type="body" idx="1"/>
          </p:nvPr>
        </p:nvSpPr>
        <p:spPr/>
        <p:txBody>
          <a:bodyPr/>
          <a:lstStyle/>
          <a:p>
            <a:r>
              <a:rPr lang="en-US" dirty="0" smtClean="0"/>
              <a:t>Section I</a:t>
            </a:r>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4</a:t>
            </a:fld>
            <a:endParaRPr lang="en-US"/>
          </a:p>
        </p:txBody>
      </p:sp>
    </p:spTree>
    <p:extLst>
      <p:ext uri="{BB962C8B-B14F-4D97-AF65-F5344CB8AC3E}">
        <p14:creationId xmlns:p14="http://schemas.microsoft.com/office/powerpoint/2010/main" val="16143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Section I Highlights</a:t>
            </a:r>
            <a:endParaRPr lang="en-US" dirty="0"/>
          </a:p>
        </p:txBody>
      </p:sp>
      <p:sp>
        <p:nvSpPr>
          <p:cNvPr id="6" name="Content Placeholder 5"/>
          <p:cNvSpPr>
            <a:spLocks noGrp="1"/>
          </p:cNvSpPr>
          <p:nvPr>
            <p:ph idx="1"/>
          </p:nvPr>
        </p:nvSpPr>
        <p:spPr>
          <a:xfrm>
            <a:off x="457200" y="1600200"/>
            <a:ext cx="8229600" cy="5105400"/>
          </a:xfrm>
        </p:spPr>
        <p:txBody>
          <a:bodyPr>
            <a:normAutofit lnSpcReduction="10000"/>
          </a:bodyPr>
          <a:lstStyle/>
          <a:p>
            <a:pPr>
              <a:spcBef>
                <a:spcPts val="1200"/>
              </a:spcBef>
            </a:pPr>
            <a:r>
              <a:rPr lang="en-US" sz="2200" dirty="0" smtClean="0"/>
              <a:t>From </a:t>
            </a:r>
            <a:r>
              <a:rPr lang="en-US" sz="2200" dirty="0"/>
              <a:t>January 1, 1982 through December 31, 2015, 1,680 cases of HIV infection were reported to the Alaska Section of Epidemiology.</a:t>
            </a:r>
          </a:p>
          <a:p>
            <a:pPr lvl="1">
              <a:spcBef>
                <a:spcPts val="1200"/>
              </a:spcBef>
            </a:pPr>
            <a:r>
              <a:rPr lang="en-US" dirty="0" smtClean="0"/>
              <a:t>Of </a:t>
            </a:r>
            <a:r>
              <a:rPr lang="en-US" dirty="0"/>
              <a:t>those cases 1,157 had an initial diagnosis in Alaska, and 523 were previously diagnosed out-of-state but are known to have lived in Alaska.</a:t>
            </a:r>
          </a:p>
          <a:p>
            <a:pPr>
              <a:spcBef>
                <a:spcPts val="1200"/>
              </a:spcBef>
            </a:pPr>
            <a:r>
              <a:rPr lang="en-US" sz="2200" dirty="0" smtClean="0"/>
              <a:t>67</a:t>
            </a:r>
            <a:r>
              <a:rPr lang="en-US" sz="2200" dirty="0"/>
              <a:t>% (n=1,128) ever had a diagnosis of AIDS.</a:t>
            </a:r>
          </a:p>
          <a:p>
            <a:pPr>
              <a:spcBef>
                <a:spcPts val="1200"/>
              </a:spcBef>
            </a:pPr>
            <a:r>
              <a:rPr lang="en-US" sz="2200" dirty="0" smtClean="0"/>
              <a:t>35</a:t>
            </a:r>
            <a:r>
              <a:rPr lang="en-US" sz="2200" dirty="0"/>
              <a:t>% (n=586) are known to have died.</a:t>
            </a:r>
          </a:p>
          <a:p>
            <a:pPr>
              <a:spcBef>
                <a:spcPts val="1200"/>
              </a:spcBef>
            </a:pPr>
            <a:r>
              <a:rPr lang="en-US" sz="2200" dirty="0" smtClean="0"/>
              <a:t>81</a:t>
            </a:r>
            <a:r>
              <a:rPr lang="en-US" sz="2200" dirty="0"/>
              <a:t>% (n=1,353) were male.</a:t>
            </a:r>
          </a:p>
          <a:p>
            <a:pPr>
              <a:spcBef>
                <a:spcPts val="1200"/>
              </a:spcBef>
            </a:pPr>
            <a:r>
              <a:rPr lang="en-US" sz="2200" dirty="0" smtClean="0"/>
              <a:t>840 </a:t>
            </a:r>
            <a:r>
              <a:rPr lang="en-US" sz="2200" dirty="0"/>
              <a:t>(50%) were men who Have sex with men (MSM); 318 (19%) were heterosexual (hetero).</a:t>
            </a:r>
          </a:p>
          <a:p>
            <a:pPr>
              <a:spcBef>
                <a:spcPts val="1200"/>
              </a:spcBef>
            </a:pPr>
            <a:r>
              <a:rPr lang="en-US" sz="2200" dirty="0" smtClean="0"/>
              <a:t>901 </a:t>
            </a:r>
            <a:r>
              <a:rPr lang="en-US" sz="2200" dirty="0"/>
              <a:t>(54%) were White; 336 (20%) were Alaska Native/American Indian; 220 (13%) were Black.</a:t>
            </a:r>
          </a:p>
          <a:p>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5</a:t>
            </a:fld>
            <a:endParaRPr lang="en-US"/>
          </a:p>
        </p:txBody>
      </p:sp>
    </p:spTree>
    <p:extLst>
      <p:ext uri="{BB962C8B-B14F-4D97-AF65-F5344CB8AC3E}">
        <p14:creationId xmlns:p14="http://schemas.microsoft.com/office/powerpoint/2010/main" val="57557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Reported </a:t>
            </a:r>
            <a:r>
              <a:rPr lang="en-US" sz="3600" dirty="0"/>
              <a:t>Cases of HIV by </a:t>
            </a:r>
            <a:r>
              <a:rPr lang="en-US" sz="3600" dirty="0" smtClean="0"/>
              <a:t>Gender</a:t>
            </a:r>
            <a:endParaRPr lang="en-US" sz="3600" dirty="0"/>
          </a:p>
        </p:txBody>
      </p:sp>
      <p:sp>
        <p:nvSpPr>
          <p:cNvPr id="3" name="Content Placeholder 2"/>
          <p:cNvSpPr>
            <a:spLocks noGrp="1"/>
          </p:cNvSpPr>
          <p:nvPr>
            <p:ph idx="1"/>
          </p:nvPr>
        </p:nvSpPr>
        <p:spPr>
          <a:xfrm>
            <a:off x="457200" y="1600200"/>
            <a:ext cx="8229600" cy="1600200"/>
          </a:xfrm>
        </p:spPr>
        <p:txBody>
          <a:bodyPr/>
          <a:lstStyle/>
          <a:p>
            <a:r>
              <a:rPr lang="en-US" sz="2200" dirty="0" smtClean="0"/>
              <a:t>Males </a:t>
            </a:r>
            <a:r>
              <a:rPr lang="en-US" sz="2200" dirty="0"/>
              <a:t>are over-represented in the reported cases of HIV first diagnosed in Alaska. </a:t>
            </a:r>
            <a:endParaRPr lang="en-US" sz="2200" dirty="0" smtClean="0"/>
          </a:p>
          <a:p>
            <a:pPr lvl="1"/>
            <a:r>
              <a:rPr lang="en-US" dirty="0" smtClean="0"/>
              <a:t>While </a:t>
            </a:r>
            <a:r>
              <a:rPr lang="en-US" dirty="0"/>
              <a:t>52% of the overall Alaska population is male, they make up 79% (n=910) of the 1,157 HIV cases first diagnosed in </a:t>
            </a:r>
            <a:r>
              <a:rPr lang="en-US" dirty="0" smtClean="0"/>
              <a:t>Alaska.</a:t>
            </a:r>
          </a:p>
          <a:p>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D50ED18-ABB8-48F7-B241-8244F210D444}" type="slidenum">
              <a:rPr lang="en-US" smtClean="0"/>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48114334"/>
              </p:ext>
            </p:extLst>
          </p:nvPr>
        </p:nvGraphicFramePr>
        <p:xfrm>
          <a:off x="1524000" y="3952220"/>
          <a:ext cx="5324477" cy="2208276"/>
        </p:xfrm>
        <a:graphic>
          <a:graphicData uri="http://schemas.openxmlformats.org/drawingml/2006/table">
            <a:tbl>
              <a:tblPr firstRow="1" firstCol="1" bandRow="1">
                <a:tableStyleId>{5C22544A-7EE6-4342-B048-85BDC9FD1C3A}</a:tableStyleId>
              </a:tblPr>
              <a:tblGrid>
                <a:gridCol w="1251106"/>
                <a:gridCol w="1091081"/>
                <a:gridCol w="945604"/>
                <a:gridCol w="1018343"/>
                <a:gridCol w="1018343"/>
              </a:tblGrid>
              <a:tr h="0">
                <a:tc>
                  <a:txBody>
                    <a:bodyPr/>
                    <a:lstStyle/>
                    <a:p>
                      <a:pPr marL="0" marR="0" algn="ctr">
                        <a:lnSpc>
                          <a:spcPct val="115000"/>
                        </a:lnSpc>
                        <a:spcBef>
                          <a:spcPts val="0"/>
                        </a:spcBef>
                        <a:spcAft>
                          <a:spcPts val="0"/>
                        </a:spcAft>
                      </a:pPr>
                      <a:r>
                        <a:rPr lang="en-US" sz="1400" dirty="0">
                          <a:effectLst/>
                        </a:rPr>
                        <a:t> </a:t>
                      </a:r>
                      <a:endParaRPr lang="en-US" sz="1400" dirty="0">
                        <a:solidFill>
                          <a:srgbClr val="365F91"/>
                        </a:solidFill>
                        <a:effectLst/>
                        <a:latin typeface="Calibri"/>
                        <a:ea typeface="Calibri"/>
                        <a:cs typeface="Times New Roman"/>
                      </a:endParaRPr>
                    </a:p>
                  </a:txBody>
                  <a:tcPr marL="68580" marR="68580" marT="0" marB="0" anchor="ctr"/>
                </a:tc>
                <a:tc gridSpan="2">
                  <a:txBody>
                    <a:bodyPr/>
                    <a:lstStyle/>
                    <a:p>
                      <a:pPr marL="0" marR="0" indent="57150" algn="ctr">
                        <a:lnSpc>
                          <a:spcPct val="115000"/>
                        </a:lnSpc>
                        <a:spcBef>
                          <a:spcPts val="0"/>
                        </a:spcBef>
                        <a:spcAft>
                          <a:spcPts val="0"/>
                        </a:spcAft>
                      </a:pPr>
                      <a:r>
                        <a:rPr lang="en-US" sz="1400" dirty="0" smtClean="0">
                          <a:effectLst/>
                        </a:rPr>
                        <a:t>All </a:t>
                      </a:r>
                      <a:r>
                        <a:rPr lang="en-US" sz="1400" dirty="0">
                          <a:effectLst/>
                        </a:rPr>
                        <a:t>Reported </a:t>
                      </a:r>
                      <a:r>
                        <a:rPr lang="en-US" sz="1400" dirty="0" smtClean="0">
                          <a:effectLst/>
                        </a:rPr>
                        <a:t>Cases</a:t>
                      </a:r>
                      <a:r>
                        <a:rPr lang="en-US" sz="1400" baseline="0" dirty="0" smtClean="0">
                          <a:effectLst/>
                        </a:rPr>
                        <a:t> </a:t>
                      </a:r>
                      <a:r>
                        <a:rPr lang="en-US" sz="1400" dirty="0" smtClean="0">
                          <a:effectLst/>
                        </a:rPr>
                        <a:t>N=1,680</a:t>
                      </a:r>
                      <a:endParaRPr lang="en-US" sz="1400" dirty="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400" dirty="0" smtClean="0">
                          <a:effectLst/>
                        </a:rPr>
                        <a:t>Reported </a:t>
                      </a:r>
                      <a:r>
                        <a:rPr lang="en-US" sz="1400" dirty="0">
                          <a:effectLst/>
                        </a:rPr>
                        <a:t>Cases </a:t>
                      </a:r>
                      <a:r>
                        <a:rPr lang="en-US" sz="1400" dirty="0" smtClean="0">
                          <a:effectLst/>
                        </a:rPr>
                        <a:t>First</a:t>
                      </a:r>
                      <a:r>
                        <a:rPr lang="en-US" sz="1400" baseline="0" dirty="0" smtClean="0">
                          <a:effectLst/>
                        </a:rPr>
                        <a:t> </a:t>
                      </a:r>
                      <a:r>
                        <a:rPr lang="en-US" sz="1400" dirty="0" smtClean="0">
                          <a:effectLst/>
                        </a:rPr>
                        <a:t>Diagnosed </a:t>
                      </a:r>
                      <a:r>
                        <a:rPr lang="en-US" sz="1400" dirty="0">
                          <a:effectLst/>
                        </a:rPr>
                        <a:t>in </a:t>
                      </a:r>
                      <a:r>
                        <a:rPr lang="en-US" sz="1400" dirty="0" smtClean="0">
                          <a:effectLst/>
                        </a:rPr>
                        <a:t>Alaska</a:t>
                      </a:r>
                      <a:r>
                        <a:rPr lang="en-US" sz="1400" baseline="0" dirty="0" smtClean="0">
                          <a:effectLst/>
                        </a:rPr>
                        <a:t> </a:t>
                      </a:r>
                      <a:r>
                        <a:rPr lang="en-US" sz="1400" dirty="0" smtClean="0">
                          <a:effectLst/>
                        </a:rPr>
                        <a:t>n=1,157</a:t>
                      </a:r>
                      <a:endParaRPr lang="en-US" sz="1400" dirty="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r>
              <a:tr h="0">
                <a:tc>
                  <a:txBody>
                    <a:bodyPr/>
                    <a:lstStyle/>
                    <a:p>
                      <a:pPr marL="0" marR="0" algn="ctr">
                        <a:lnSpc>
                          <a:spcPct val="115000"/>
                        </a:lnSpc>
                        <a:spcBef>
                          <a:spcPts val="0"/>
                        </a:spcBef>
                        <a:spcAft>
                          <a:spcPts val="0"/>
                        </a:spcAft>
                      </a:pPr>
                      <a:r>
                        <a:rPr lang="en-US" sz="1400">
                          <a:effectLst/>
                        </a:rPr>
                        <a:t> </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Male</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Female</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Male</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Female</a:t>
                      </a:r>
                      <a:endParaRPr lang="en-US" sz="1400">
                        <a:solidFill>
                          <a:srgbClr val="365F91"/>
                        </a:solidFill>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400">
                          <a:effectLst/>
                        </a:rPr>
                        <a:t>HIV (non–AIDS)</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422</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130</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268</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97</a:t>
                      </a:r>
                      <a:endParaRPr lang="en-US" sz="1400">
                        <a:solidFill>
                          <a:srgbClr val="365F91"/>
                        </a:solidFill>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400" dirty="0">
                          <a:effectLst/>
                        </a:rPr>
                        <a:t>HIV with AIDS</a:t>
                      </a:r>
                      <a:endParaRPr lang="en-US" sz="1400" dirty="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931</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197</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642</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150</a:t>
                      </a:r>
                      <a:endParaRPr lang="en-US" sz="1400">
                        <a:solidFill>
                          <a:srgbClr val="365F91"/>
                        </a:solidFill>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400" dirty="0">
                          <a:effectLst/>
                        </a:rPr>
                        <a:t>TOTAL #</a:t>
                      </a:r>
                      <a:endParaRPr lang="en-US" sz="1400" dirty="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1,353</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327</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910</a:t>
                      </a:r>
                      <a:endParaRPr lang="en-US" sz="14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247</a:t>
                      </a:r>
                      <a:endParaRPr lang="en-US" sz="1400" dirty="0">
                        <a:solidFill>
                          <a:srgbClr val="365F91"/>
                        </a:solidFill>
                        <a:effectLst/>
                        <a:latin typeface="Calibri"/>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1524000" y="3651955"/>
            <a:ext cx="533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Summary of Reported Cases of HIV by Gender — Alaska, 1982-2015</a:t>
            </a:r>
            <a:endParaRPr kumimoji="0" lang="en-US" alt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2114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Reported Cases of HIV by Age</a:t>
            </a:r>
            <a:endParaRPr lang="en-US" sz="3600" dirty="0"/>
          </a:p>
        </p:txBody>
      </p:sp>
      <p:sp>
        <p:nvSpPr>
          <p:cNvPr id="3" name="Content Placeholder 2"/>
          <p:cNvSpPr>
            <a:spLocks noGrp="1"/>
          </p:cNvSpPr>
          <p:nvPr>
            <p:ph idx="1"/>
          </p:nvPr>
        </p:nvSpPr>
        <p:spPr>
          <a:xfrm>
            <a:off x="457200" y="1447800"/>
            <a:ext cx="8229600" cy="2775761"/>
          </a:xfrm>
        </p:spPr>
        <p:txBody>
          <a:bodyPr>
            <a:normAutofit/>
          </a:bodyPr>
          <a:lstStyle/>
          <a:p>
            <a:pPr>
              <a:spcBef>
                <a:spcPts val="1200"/>
              </a:spcBef>
            </a:pPr>
            <a:r>
              <a:rPr lang="en-US" sz="2200" dirty="0" smtClean="0"/>
              <a:t>The majority </a:t>
            </a:r>
            <a:r>
              <a:rPr lang="en-US" sz="2200" dirty="0"/>
              <a:t>(1,126/1,680; 67%) </a:t>
            </a:r>
            <a:r>
              <a:rPr lang="en-US" sz="2200" dirty="0" smtClean="0"/>
              <a:t>of cases </a:t>
            </a:r>
            <a:r>
              <a:rPr lang="en-US" sz="2200" dirty="0"/>
              <a:t>of HIV reported in Alaska </a:t>
            </a:r>
            <a:r>
              <a:rPr lang="en-US" sz="2200" dirty="0" smtClean="0"/>
              <a:t>1982-2015</a:t>
            </a:r>
            <a:r>
              <a:rPr lang="en-US" sz="2200" dirty="0"/>
              <a:t>, </a:t>
            </a:r>
            <a:r>
              <a:rPr lang="en-US" sz="2200" dirty="0" smtClean="0"/>
              <a:t>were </a:t>
            </a:r>
            <a:r>
              <a:rPr lang="en-US" sz="2200" dirty="0"/>
              <a:t>in persons aged 25 to 44 years. </a:t>
            </a:r>
            <a:endParaRPr lang="en-US" sz="2200" dirty="0" smtClean="0"/>
          </a:p>
          <a:p>
            <a:pPr lvl="1">
              <a:spcBef>
                <a:spcPts val="1200"/>
              </a:spcBef>
            </a:pPr>
            <a:r>
              <a:rPr lang="en-US" dirty="0" smtClean="0"/>
              <a:t>Among </a:t>
            </a:r>
            <a:r>
              <a:rPr lang="en-US" dirty="0"/>
              <a:t>the 1,157 reported cases first diagnosed in Alaska, 66% (n=762) of persons were 25 to 44 years of age when first diagnosed with </a:t>
            </a:r>
            <a:r>
              <a:rPr lang="en-US" dirty="0" smtClean="0"/>
              <a:t>HIV. </a:t>
            </a:r>
          </a:p>
          <a:p>
            <a:pPr>
              <a:spcBef>
                <a:spcPts val="1200"/>
              </a:spcBef>
            </a:pPr>
            <a:r>
              <a:rPr lang="en-US" sz="2200" dirty="0" smtClean="0"/>
              <a:t>The </a:t>
            </a:r>
            <a:r>
              <a:rPr lang="en-US" sz="2200" dirty="0"/>
              <a:t>majority of cases among children aged &lt;14 years were foreign born </a:t>
            </a:r>
            <a:r>
              <a:rPr lang="en-US" sz="2200" dirty="0" smtClean="0"/>
              <a:t>persons, mostly attributed </a:t>
            </a:r>
            <a:r>
              <a:rPr lang="en-US" sz="2200" dirty="0"/>
              <a:t>to </a:t>
            </a:r>
            <a:r>
              <a:rPr lang="en-US" sz="2200" dirty="0" smtClean="0"/>
              <a:t>perinatal exposure.</a:t>
            </a:r>
            <a:endParaRPr lang="en-US" sz="2200" dirty="0"/>
          </a:p>
        </p:txBody>
      </p:sp>
      <p:sp>
        <p:nvSpPr>
          <p:cNvPr id="4" name="Slide Number Placeholder 3"/>
          <p:cNvSpPr>
            <a:spLocks noGrp="1"/>
          </p:cNvSpPr>
          <p:nvPr>
            <p:ph type="sldNum" sz="quarter" idx="12"/>
          </p:nvPr>
        </p:nvSpPr>
        <p:spPr/>
        <p:txBody>
          <a:bodyPr/>
          <a:lstStyle/>
          <a:p>
            <a:fld id="{4D50ED18-ABB8-48F7-B241-8244F210D444}" type="slidenum">
              <a:rPr lang="en-US" smtClean="0"/>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44894788"/>
              </p:ext>
            </p:extLst>
          </p:nvPr>
        </p:nvGraphicFramePr>
        <p:xfrm>
          <a:off x="1524000" y="4470081"/>
          <a:ext cx="5333999" cy="2313432"/>
        </p:xfrm>
        <a:graphic>
          <a:graphicData uri="http://schemas.openxmlformats.org/drawingml/2006/table">
            <a:tbl>
              <a:tblPr firstRow="1" firstCol="1" bandRow="1">
                <a:tableStyleId>{5C22544A-7EE6-4342-B048-85BDC9FD1C3A}</a:tableStyleId>
              </a:tblPr>
              <a:tblGrid>
                <a:gridCol w="901313"/>
                <a:gridCol w="1108171"/>
                <a:gridCol w="1034294"/>
                <a:gridCol w="1108171"/>
                <a:gridCol w="1182050"/>
              </a:tblGrid>
              <a:tr h="608287">
                <a:tc>
                  <a:txBody>
                    <a:bodyPr/>
                    <a:lstStyle/>
                    <a:p>
                      <a:pPr marL="0" marR="0" algn="ctr">
                        <a:lnSpc>
                          <a:spcPct val="115000"/>
                        </a:lnSpc>
                        <a:spcBef>
                          <a:spcPts val="0"/>
                        </a:spcBef>
                        <a:spcAft>
                          <a:spcPts val="0"/>
                        </a:spcAft>
                      </a:pPr>
                      <a:r>
                        <a:rPr lang="en-US" sz="1200">
                          <a:effectLst/>
                        </a:rPr>
                        <a:t>Age</a:t>
                      </a:r>
                    </a:p>
                    <a:p>
                      <a:pPr marL="0" marR="0" algn="ctr">
                        <a:lnSpc>
                          <a:spcPct val="115000"/>
                        </a:lnSpc>
                        <a:spcBef>
                          <a:spcPts val="0"/>
                        </a:spcBef>
                        <a:spcAft>
                          <a:spcPts val="0"/>
                        </a:spcAft>
                      </a:pPr>
                      <a:r>
                        <a:rPr lang="en-US" sz="1200">
                          <a:effectLst/>
                        </a:rPr>
                        <a:t>(Years)</a:t>
                      </a:r>
                      <a:endParaRPr lang="en-US" sz="1200">
                        <a:solidFill>
                          <a:srgbClr val="365F91"/>
                        </a:solidFill>
                        <a:effectLst/>
                        <a:latin typeface="Calibri"/>
                        <a:ea typeface="Calibri"/>
                        <a:cs typeface="Times New Roman"/>
                      </a:endParaRPr>
                    </a:p>
                  </a:txBody>
                  <a:tcPr marL="68580" marR="68580" marT="0" marB="0" anchor="ctr"/>
                </a:tc>
                <a:tc gridSpan="2">
                  <a:txBody>
                    <a:bodyPr/>
                    <a:lstStyle/>
                    <a:p>
                      <a:pPr marL="0" marR="0" indent="57150" algn="ctr">
                        <a:lnSpc>
                          <a:spcPct val="115000"/>
                        </a:lnSpc>
                        <a:spcBef>
                          <a:spcPts val="0"/>
                        </a:spcBef>
                        <a:spcAft>
                          <a:spcPts val="0"/>
                        </a:spcAft>
                      </a:pPr>
                      <a:r>
                        <a:rPr lang="en-US" sz="1200">
                          <a:effectLst/>
                        </a:rPr>
                        <a:t>All Reported Cases</a:t>
                      </a:r>
                    </a:p>
                    <a:p>
                      <a:pPr marL="0" marR="0" algn="ctr">
                        <a:lnSpc>
                          <a:spcPct val="115000"/>
                        </a:lnSpc>
                        <a:spcBef>
                          <a:spcPts val="0"/>
                        </a:spcBef>
                        <a:spcAft>
                          <a:spcPts val="0"/>
                        </a:spcAft>
                      </a:pPr>
                      <a:r>
                        <a:rPr lang="en-US" sz="1200">
                          <a:effectLst/>
                        </a:rPr>
                        <a:t>N=1,680</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Reported Cases First</a:t>
                      </a:r>
                    </a:p>
                    <a:p>
                      <a:pPr marL="0" marR="0" algn="ctr">
                        <a:lnSpc>
                          <a:spcPct val="115000"/>
                        </a:lnSpc>
                        <a:spcBef>
                          <a:spcPts val="0"/>
                        </a:spcBef>
                        <a:spcAft>
                          <a:spcPts val="0"/>
                        </a:spcAft>
                      </a:pPr>
                      <a:r>
                        <a:rPr lang="en-US" sz="1200">
                          <a:effectLst/>
                        </a:rPr>
                        <a:t>Diagnosed in Alaska</a:t>
                      </a:r>
                    </a:p>
                    <a:p>
                      <a:pPr marL="0" marR="0" algn="ctr">
                        <a:lnSpc>
                          <a:spcPct val="115000"/>
                        </a:lnSpc>
                        <a:spcBef>
                          <a:spcPts val="0"/>
                        </a:spcBef>
                        <a:spcAft>
                          <a:spcPts val="0"/>
                        </a:spcAft>
                      </a:pPr>
                      <a:r>
                        <a:rPr lang="en-US" sz="1200">
                          <a:effectLst/>
                        </a:rPr>
                        <a:t>n=1,157</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r>
              <a:tr h="193879">
                <a:tc>
                  <a:txBody>
                    <a:bodyPr/>
                    <a:lstStyle/>
                    <a:p>
                      <a:pPr marL="0" marR="0" algn="ctr">
                        <a:lnSpc>
                          <a:spcPct val="115000"/>
                        </a:lnSpc>
                        <a:spcBef>
                          <a:spcPts val="0"/>
                        </a:spcBef>
                        <a:spcAft>
                          <a:spcPts val="0"/>
                        </a:spcAft>
                      </a:pPr>
                      <a:r>
                        <a:rPr lang="en-US" sz="1200">
                          <a:effectLst/>
                        </a:rPr>
                        <a:t> </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Male</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Female</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Male</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Female</a:t>
                      </a:r>
                      <a:endParaRPr lang="en-US" sz="1200">
                        <a:solidFill>
                          <a:srgbClr val="365F91"/>
                        </a:solidFill>
                        <a:effectLst/>
                        <a:latin typeface="Calibri"/>
                        <a:ea typeface="Calibri"/>
                        <a:cs typeface="Times New Roman"/>
                      </a:endParaRPr>
                    </a:p>
                  </a:txBody>
                  <a:tcPr marL="68580" marR="68580" marT="0" marB="0" anchor="ctr"/>
                </a:tc>
              </a:tr>
              <a:tr h="193879">
                <a:tc>
                  <a:txBody>
                    <a:bodyPr/>
                    <a:lstStyle/>
                    <a:p>
                      <a:pPr marL="0" marR="0">
                        <a:lnSpc>
                          <a:spcPct val="115000"/>
                        </a:lnSpc>
                        <a:spcBef>
                          <a:spcPts val="0"/>
                        </a:spcBef>
                        <a:spcAft>
                          <a:spcPts val="0"/>
                        </a:spcAft>
                      </a:pPr>
                      <a:r>
                        <a:rPr lang="en-US" sz="1200">
                          <a:effectLst/>
                        </a:rPr>
                        <a:t>&lt;14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r>
              <a:tr h="193879">
                <a:tc>
                  <a:txBody>
                    <a:bodyPr/>
                    <a:lstStyle/>
                    <a:p>
                      <a:pPr marL="0" marR="0">
                        <a:lnSpc>
                          <a:spcPct val="115000"/>
                        </a:lnSpc>
                        <a:spcBef>
                          <a:spcPts val="0"/>
                        </a:spcBef>
                        <a:spcAft>
                          <a:spcPts val="0"/>
                        </a:spcAft>
                      </a:pPr>
                      <a:r>
                        <a:rPr lang="en-US" sz="1200">
                          <a:effectLst/>
                        </a:rPr>
                        <a:t>15–24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191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42</a:t>
                      </a:r>
                      <a:endParaRPr lang="en-US" sz="1200">
                        <a:solidFill>
                          <a:srgbClr val="365F91"/>
                        </a:solidFill>
                        <a:effectLst/>
                        <a:latin typeface="Calibri"/>
                        <a:ea typeface="Calibri"/>
                        <a:cs typeface="Times New Roman"/>
                      </a:endParaRPr>
                    </a:p>
                  </a:txBody>
                  <a:tcPr marL="68580" marR="68580" marT="0" marB="0" anchor="ctr"/>
                </a:tc>
              </a:tr>
              <a:tr h="193879">
                <a:tc>
                  <a:txBody>
                    <a:bodyPr/>
                    <a:lstStyle/>
                    <a:p>
                      <a:pPr marL="0" marR="0">
                        <a:lnSpc>
                          <a:spcPct val="115000"/>
                        </a:lnSpc>
                        <a:spcBef>
                          <a:spcPts val="0"/>
                        </a:spcBef>
                        <a:spcAft>
                          <a:spcPts val="0"/>
                        </a:spcAft>
                      </a:pPr>
                      <a:r>
                        <a:rPr lang="en-US" sz="1200">
                          <a:effectLst/>
                        </a:rPr>
                        <a:t>25–34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522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328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88</a:t>
                      </a:r>
                      <a:endParaRPr lang="en-US" sz="1200">
                        <a:solidFill>
                          <a:srgbClr val="365F91"/>
                        </a:solidFill>
                        <a:effectLst/>
                        <a:latin typeface="Calibri"/>
                        <a:ea typeface="Calibri"/>
                        <a:cs typeface="Times New Roman"/>
                      </a:endParaRPr>
                    </a:p>
                  </a:txBody>
                  <a:tcPr marL="68580" marR="68580" marT="0" marB="0" anchor="ctr"/>
                </a:tc>
              </a:tr>
              <a:tr h="193879">
                <a:tc>
                  <a:txBody>
                    <a:bodyPr/>
                    <a:lstStyle/>
                    <a:p>
                      <a:pPr marL="0" marR="0">
                        <a:lnSpc>
                          <a:spcPct val="115000"/>
                        </a:lnSpc>
                        <a:spcBef>
                          <a:spcPts val="0"/>
                        </a:spcBef>
                        <a:spcAft>
                          <a:spcPts val="0"/>
                        </a:spcAft>
                      </a:pPr>
                      <a:r>
                        <a:rPr lang="en-US" sz="1200">
                          <a:effectLst/>
                        </a:rPr>
                        <a:t>35–44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413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286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60</a:t>
                      </a:r>
                      <a:endParaRPr lang="en-US" sz="1200">
                        <a:solidFill>
                          <a:srgbClr val="365F91"/>
                        </a:solidFill>
                        <a:effectLst/>
                        <a:latin typeface="Calibri"/>
                        <a:ea typeface="Calibri"/>
                        <a:cs typeface="Times New Roman"/>
                      </a:endParaRPr>
                    </a:p>
                  </a:txBody>
                  <a:tcPr marL="68580" marR="68580" marT="0" marB="0" anchor="ctr"/>
                </a:tc>
              </a:tr>
              <a:tr h="193879">
                <a:tc>
                  <a:txBody>
                    <a:bodyPr/>
                    <a:lstStyle/>
                    <a:p>
                      <a:pPr marL="0" marR="0">
                        <a:lnSpc>
                          <a:spcPct val="115000"/>
                        </a:lnSpc>
                        <a:spcBef>
                          <a:spcPts val="0"/>
                        </a:spcBef>
                        <a:spcAft>
                          <a:spcPts val="0"/>
                        </a:spcAft>
                      </a:pPr>
                      <a:r>
                        <a:rPr lang="en-US" sz="1200">
                          <a:effectLst/>
                        </a:rPr>
                        <a:t>45–54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160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130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40</a:t>
                      </a:r>
                      <a:endParaRPr lang="en-US" sz="1200">
                        <a:solidFill>
                          <a:srgbClr val="365F91"/>
                        </a:solidFill>
                        <a:effectLst/>
                        <a:latin typeface="Calibri"/>
                        <a:ea typeface="Calibri"/>
                        <a:cs typeface="Times New Roman"/>
                      </a:endParaRPr>
                    </a:p>
                  </a:txBody>
                  <a:tcPr marL="68580" marR="68580" marT="0" marB="0" anchor="ctr"/>
                </a:tc>
              </a:tr>
              <a:tr h="193879">
                <a:tc>
                  <a:txBody>
                    <a:bodyPr/>
                    <a:lstStyle/>
                    <a:p>
                      <a:pPr marL="0" marR="0">
                        <a:lnSpc>
                          <a:spcPct val="115000"/>
                        </a:lnSpc>
                        <a:spcBef>
                          <a:spcPts val="0"/>
                        </a:spcBef>
                        <a:spcAft>
                          <a:spcPts val="0"/>
                        </a:spcAft>
                      </a:pPr>
                      <a:r>
                        <a:rPr lang="en-US" sz="1200">
                          <a:effectLst/>
                        </a:rPr>
                        <a:t>55–64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200">
                        <a:solidFill>
                          <a:srgbClr val="365F91"/>
                        </a:solidFill>
                        <a:effectLst/>
                        <a:latin typeface="Calibri"/>
                        <a:ea typeface="Calibri"/>
                        <a:cs typeface="Times New Roman"/>
                      </a:endParaRPr>
                    </a:p>
                  </a:txBody>
                  <a:tcPr marL="68580" marR="68580" marT="0" marB="0" anchor="ctr"/>
                </a:tc>
              </a:tr>
              <a:tr h="193879">
                <a:tc>
                  <a:txBody>
                    <a:bodyPr/>
                    <a:lstStyle/>
                    <a:p>
                      <a:pPr marL="0" marR="0">
                        <a:lnSpc>
                          <a:spcPct val="115000"/>
                        </a:lnSpc>
                        <a:spcBef>
                          <a:spcPts val="0"/>
                        </a:spcBef>
                        <a:spcAft>
                          <a:spcPts val="0"/>
                        </a:spcAft>
                      </a:pPr>
                      <a:r>
                        <a:rPr lang="en-US" sz="1200">
                          <a:effectLst/>
                        </a:rPr>
                        <a:t>≥65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2</a:t>
                      </a:r>
                      <a:endParaRPr lang="en-US" sz="1200" dirty="0">
                        <a:solidFill>
                          <a:srgbClr val="365F91"/>
                        </a:solidFill>
                        <a:effectLst/>
                        <a:latin typeface="Calibri"/>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1524000" y="4223561"/>
            <a:ext cx="51006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Summary of Reported Cases of HIV by Age — Alaska, 1982-2015</a:t>
            </a:r>
            <a:endParaRPr kumimoji="0" lang="en-US" alt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3213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Reported Cases of HIV by Age</a:t>
            </a:r>
            <a:endParaRPr lang="en-US" sz="3600" dirty="0"/>
          </a:p>
        </p:txBody>
      </p:sp>
      <p:sp>
        <p:nvSpPr>
          <p:cNvPr id="3" name="Content Placeholder 2"/>
          <p:cNvSpPr>
            <a:spLocks noGrp="1"/>
          </p:cNvSpPr>
          <p:nvPr>
            <p:ph idx="1"/>
          </p:nvPr>
        </p:nvSpPr>
        <p:spPr>
          <a:xfrm>
            <a:off x="457200" y="1447800"/>
            <a:ext cx="8229600" cy="1180600"/>
          </a:xfrm>
        </p:spPr>
        <p:txBody>
          <a:bodyPr>
            <a:normAutofit/>
          </a:bodyPr>
          <a:lstStyle/>
          <a:p>
            <a:r>
              <a:rPr lang="en-US" sz="2200" dirty="0"/>
              <a:t>Persons aged 25-44 years are </a:t>
            </a:r>
            <a:r>
              <a:rPr lang="en-US" sz="2200" dirty="0" smtClean="0"/>
              <a:t>over-represented in reported cases of HIV; making up 66</a:t>
            </a:r>
            <a:r>
              <a:rPr lang="en-US" sz="2200" dirty="0"/>
              <a:t>% of </a:t>
            </a:r>
            <a:r>
              <a:rPr lang="en-US" sz="2200" dirty="0" smtClean="0"/>
              <a:t>diagnoses, </a:t>
            </a:r>
            <a:r>
              <a:rPr lang="en-US" sz="2200" dirty="0"/>
              <a:t>but only 28% of the Alaska population</a:t>
            </a:r>
            <a:r>
              <a:rPr lang="en-US" sz="2200" dirty="0" smtClean="0"/>
              <a:t>.</a:t>
            </a:r>
          </a:p>
        </p:txBody>
      </p:sp>
      <p:sp>
        <p:nvSpPr>
          <p:cNvPr id="4" name="Slide Number Placeholder 3"/>
          <p:cNvSpPr>
            <a:spLocks noGrp="1"/>
          </p:cNvSpPr>
          <p:nvPr>
            <p:ph type="sldNum" sz="quarter" idx="12"/>
          </p:nvPr>
        </p:nvSpPr>
        <p:spPr/>
        <p:txBody>
          <a:bodyPr/>
          <a:lstStyle/>
          <a:p>
            <a:fld id="{4D50ED18-ABB8-48F7-B241-8244F210D444}" type="slidenum">
              <a:rPr lang="en-US" smtClean="0"/>
              <a:t>8</a:t>
            </a:fld>
            <a:endParaRPr lang="en-US"/>
          </a:p>
        </p:txBody>
      </p:sp>
      <p:graphicFrame>
        <p:nvGraphicFramePr>
          <p:cNvPr id="7" name="Chart 6"/>
          <p:cNvGraphicFramePr/>
          <p:nvPr>
            <p:extLst>
              <p:ext uri="{D42A27DB-BD31-4B8C-83A1-F6EECF244321}">
                <p14:modId xmlns:p14="http://schemas.microsoft.com/office/powerpoint/2010/main" val="3310696903"/>
              </p:ext>
            </p:extLst>
          </p:nvPr>
        </p:nvGraphicFramePr>
        <p:xfrm>
          <a:off x="838200" y="3048000"/>
          <a:ext cx="6705600" cy="357916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914400" y="2628400"/>
            <a:ext cx="6477000" cy="461665"/>
          </a:xfrm>
          <a:prstGeom prst="rect">
            <a:avLst/>
          </a:prstGeom>
        </p:spPr>
        <p:txBody>
          <a:bodyPr wrap="square">
            <a:spAutoFit/>
          </a:bodyPr>
          <a:lstStyle/>
          <a:p>
            <a:r>
              <a:rPr lang="en-US" sz="1200" b="1" dirty="0" smtClean="0"/>
              <a:t>Percentage </a:t>
            </a:r>
            <a:r>
              <a:rPr lang="en-US" sz="1200" b="1" dirty="0"/>
              <a:t>of Reported HIV Cases with an Initial Diagnosis in Alaska, by Age at Diagnosis (1982–2015) and Percentage of the Alaska Population by Age (2015)</a:t>
            </a:r>
            <a:endParaRPr lang="en-US" sz="1200" dirty="0"/>
          </a:p>
        </p:txBody>
      </p:sp>
    </p:spTree>
    <p:extLst>
      <p:ext uri="{BB962C8B-B14F-4D97-AF65-F5344CB8AC3E}">
        <p14:creationId xmlns:p14="http://schemas.microsoft.com/office/powerpoint/2010/main" val="397358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Reported Cases of HIV by Race and Ethnicity</a:t>
            </a:r>
            <a:endParaRPr lang="en-US" dirty="0"/>
          </a:p>
        </p:txBody>
      </p:sp>
      <p:sp>
        <p:nvSpPr>
          <p:cNvPr id="3" name="Content Placeholder 2"/>
          <p:cNvSpPr>
            <a:spLocks noGrp="1"/>
          </p:cNvSpPr>
          <p:nvPr>
            <p:ph idx="1"/>
          </p:nvPr>
        </p:nvSpPr>
        <p:spPr>
          <a:xfrm>
            <a:off x="457200" y="1600200"/>
            <a:ext cx="8229600" cy="1988449"/>
          </a:xfrm>
        </p:spPr>
        <p:txBody>
          <a:bodyPr>
            <a:normAutofit/>
          </a:bodyPr>
          <a:lstStyle/>
          <a:p>
            <a:r>
              <a:rPr lang="en-US" sz="2200" dirty="0" smtClean="0"/>
              <a:t>The </a:t>
            </a:r>
            <a:r>
              <a:rPr lang="en-US" sz="2200" dirty="0"/>
              <a:t>majority of reported cases first diagnosed in Alaska were </a:t>
            </a:r>
            <a:r>
              <a:rPr lang="en-US" sz="2200" dirty="0" smtClean="0"/>
              <a:t>among:</a:t>
            </a:r>
          </a:p>
          <a:p>
            <a:pPr lvl="1"/>
            <a:r>
              <a:rPr lang="en-US" dirty="0" smtClean="0"/>
              <a:t>Whites </a:t>
            </a:r>
            <a:r>
              <a:rPr lang="en-US" dirty="0"/>
              <a:t>(</a:t>
            </a:r>
            <a:r>
              <a:rPr lang="en-US" dirty="0" smtClean="0"/>
              <a:t>596/1,157)</a:t>
            </a:r>
          </a:p>
          <a:p>
            <a:pPr lvl="1"/>
            <a:r>
              <a:rPr lang="en-US" dirty="0" smtClean="0"/>
              <a:t>AI/AN </a:t>
            </a:r>
            <a:r>
              <a:rPr lang="en-US" dirty="0"/>
              <a:t>(299/1,157</a:t>
            </a:r>
            <a:r>
              <a:rPr lang="en-US" dirty="0" smtClean="0"/>
              <a:t>)</a:t>
            </a:r>
          </a:p>
          <a:p>
            <a:pPr lvl="1"/>
            <a:r>
              <a:rPr lang="en-US" dirty="0" smtClean="0"/>
              <a:t>Blacks </a:t>
            </a:r>
            <a:r>
              <a:rPr lang="en-US" dirty="0"/>
              <a:t>(129/1,157</a:t>
            </a:r>
            <a:r>
              <a:rPr lang="en-US" dirty="0" smtClean="0"/>
              <a:t>)</a:t>
            </a:r>
          </a:p>
        </p:txBody>
      </p:sp>
      <p:sp>
        <p:nvSpPr>
          <p:cNvPr id="4" name="Slide Number Placeholder 3"/>
          <p:cNvSpPr>
            <a:spLocks noGrp="1"/>
          </p:cNvSpPr>
          <p:nvPr>
            <p:ph type="sldNum" sz="quarter" idx="12"/>
          </p:nvPr>
        </p:nvSpPr>
        <p:spPr/>
        <p:txBody>
          <a:bodyPr/>
          <a:lstStyle/>
          <a:p>
            <a:fld id="{4D50ED18-ABB8-48F7-B241-8244F210D444}" type="slidenum">
              <a:rPr lang="en-US" smtClean="0"/>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45077155"/>
              </p:ext>
            </p:extLst>
          </p:nvPr>
        </p:nvGraphicFramePr>
        <p:xfrm>
          <a:off x="914400" y="3886200"/>
          <a:ext cx="6324600" cy="2734056"/>
        </p:xfrm>
        <a:graphic>
          <a:graphicData uri="http://schemas.openxmlformats.org/drawingml/2006/table">
            <a:tbl>
              <a:tblPr firstRow="1" firstCol="1" bandRow="1">
                <a:tableStyleId>{5C22544A-7EE6-4342-B048-85BDC9FD1C3A}</a:tableStyleId>
              </a:tblPr>
              <a:tblGrid>
                <a:gridCol w="1925600"/>
                <a:gridCol w="1079000"/>
                <a:gridCol w="1162000"/>
                <a:gridCol w="1162000"/>
                <a:gridCol w="996000"/>
              </a:tblGrid>
              <a:tr h="0">
                <a:tc>
                  <a:txBody>
                    <a:bodyPr/>
                    <a:lstStyle/>
                    <a:p>
                      <a:pPr marL="0" marR="0" algn="ctr">
                        <a:lnSpc>
                          <a:spcPct val="115000"/>
                        </a:lnSpc>
                        <a:spcBef>
                          <a:spcPts val="0"/>
                        </a:spcBef>
                        <a:spcAft>
                          <a:spcPts val="0"/>
                        </a:spcAft>
                      </a:pPr>
                      <a:r>
                        <a:rPr lang="en-US" sz="1200" dirty="0">
                          <a:effectLst/>
                        </a:rPr>
                        <a:t> </a:t>
                      </a:r>
                      <a:endParaRPr lang="en-US" sz="1200" dirty="0">
                        <a:solidFill>
                          <a:srgbClr val="365F91"/>
                        </a:solidFill>
                        <a:effectLst/>
                        <a:latin typeface="Calibri"/>
                        <a:ea typeface="Calibri"/>
                        <a:cs typeface="Times New Roman"/>
                      </a:endParaRPr>
                    </a:p>
                  </a:txBody>
                  <a:tcPr marL="68580" marR="68580" marT="0" marB="0" anchor="ctr"/>
                </a:tc>
                <a:tc gridSpan="2">
                  <a:txBody>
                    <a:bodyPr/>
                    <a:lstStyle/>
                    <a:p>
                      <a:pPr marL="0" marR="0" indent="57150">
                        <a:lnSpc>
                          <a:spcPct val="115000"/>
                        </a:lnSpc>
                        <a:spcBef>
                          <a:spcPts val="0"/>
                        </a:spcBef>
                        <a:spcAft>
                          <a:spcPts val="0"/>
                        </a:spcAft>
                      </a:pPr>
                      <a:r>
                        <a:rPr lang="en-US" sz="1200">
                          <a:effectLst/>
                        </a:rPr>
                        <a:t>        All Reported Cases</a:t>
                      </a:r>
                    </a:p>
                    <a:p>
                      <a:pPr marL="0" marR="0">
                        <a:lnSpc>
                          <a:spcPct val="115000"/>
                        </a:lnSpc>
                        <a:spcBef>
                          <a:spcPts val="0"/>
                        </a:spcBef>
                        <a:spcAft>
                          <a:spcPts val="0"/>
                        </a:spcAft>
                      </a:pPr>
                      <a:r>
                        <a:rPr lang="en-US" sz="1200">
                          <a:effectLst/>
                        </a:rPr>
                        <a:t>               N=1,680</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Reported Cases First Diagnosed in Alaska n=1,157</a:t>
                      </a:r>
                      <a:endParaRPr lang="en-US" sz="1200">
                        <a:solidFill>
                          <a:srgbClr val="365F91"/>
                        </a:solidFill>
                        <a:effectLst/>
                        <a:latin typeface="Calibri"/>
                        <a:ea typeface="Calibri"/>
                        <a:cs typeface="Times New Roman"/>
                      </a:endParaRPr>
                    </a:p>
                  </a:txBody>
                  <a:tcPr marL="68580" marR="68580" marT="0" marB="0" anchor="ctr"/>
                </a:tc>
                <a:tc hMerge="1">
                  <a:txBody>
                    <a:bodyPr/>
                    <a:lstStyle/>
                    <a:p>
                      <a:endParaRPr lang="en-US"/>
                    </a:p>
                  </a:txBody>
                  <a:tcPr/>
                </a:tc>
              </a:tr>
              <a:tr h="0">
                <a:tc>
                  <a:txBody>
                    <a:bodyPr/>
                    <a:lstStyle/>
                    <a:p>
                      <a:pPr marL="0" marR="0" algn="ctr">
                        <a:lnSpc>
                          <a:spcPct val="115000"/>
                        </a:lnSpc>
                        <a:spcBef>
                          <a:spcPts val="0"/>
                        </a:spcBef>
                        <a:spcAft>
                          <a:spcPts val="0"/>
                        </a:spcAft>
                      </a:pPr>
                      <a:r>
                        <a:rPr lang="en-US" sz="1200">
                          <a:effectLst/>
                        </a:rPr>
                        <a:t> </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Male</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Female</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Male</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Female</a:t>
                      </a:r>
                      <a:endParaRPr lang="en-US" sz="1200">
                        <a:solidFill>
                          <a:srgbClr val="365F91"/>
                        </a:solidFill>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200" dirty="0">
                          <a:effectLst/>
                        </a:rPr>
                        <a:t>American Indian/ Alaska Native (AI/AN)</a:t>
                      </a:r>
                      <a:endParaRPr lang="en-US" sz="1200" dirty="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225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111</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194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105</a:t>
                      </a:r>
                      <a:endParaRPr lang="en-US" sz="1200">
                        <a:solidFill>
                          <a:srgbClr val="365F91"/>
                        </a:solidFill>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200" dirty="0">
                          <a:effectLst/>
                        </a:rPr>
                        <a:t>Asian</a:t>
                      </a:r>
                      <a:endParaRPr lang="en-US" sz="1200" dirty="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a:t>
                      </a:r>
                      <a:endParaRPr lang="en-US" sz="1200">
                        <a:solidFill>
                          <a:srgbClr val="365F91"/>
                        </a:solidFill>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200">
                          <a:effectLst/>
                        </a:rPr>
                        <a:t>Black</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167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29</a:t>
                      </a:r>
                      <a:endParaRPr lang="en-US" sz="1200">
                        <a:solidFill>
                          <a:srgbClr val="365F91"/>
                        </a:solidFill>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200">
                          <a:effectLst/>
                        </a:rPr>
                        <a:t>Hispanic</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125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23</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17</a:t>
                      </a:r>
                      <a:endParaRPr lang="en-US" sz="1200">
                        <a:solidFill>
                          <a:srgbClr val="365F91"/>
                        </a:solidFill>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200">
                          <a:effectLst/>
                        </a:rPr>
                        <a:t>Native Hawaiian/ Pacific Islander (NH/PI)</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a:t>
                      </a:r>
                      <a:endParaRPr lang="en-US" sz="1200">
                        <a:solidFill>
                          <a:srgbClr val="365F91"/>
                        </a:solidFill>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200">
                          <a:effectLst/>
                        </a:rPr>
                        <a:t>White</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784</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117</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515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81</a:t>
                      </a:r>
                      <a:endParaRPr lang="en-US" sz="1200">
                        <a:solidFill>
                          <a:srgbClr val="365F91"/>
                        </a:solidFill>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200">
                          <a:effectLst/>
                        </a:rPr>
                        <a:t>Multi–race </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26</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200">
                        <a:solidFill>
                          <a:srgbClr val="365F9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a:t>
                      </a:r>
                      <a:endParaRPr lang="en-US" sz="1200" dirty="0">
                        <a:solidFill>
                          <a:srgbClr val="365F91"/>
                        </a:solidFill>
                        <a:effectLst/>
                        <a:latin typeface="Calibri"/>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914400" y="3588649"/>
            <a:ext cx="6781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Summary of Reported Cases of HIV by Race and Ethnicity — Alaska, 1982-2015</a:t>
            </a:r>
            <a:endParaRPr kumimoji="0" lang="en-US" alt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6137243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ysClr val="windowText" lastClr="000000"/>
      </a:dk1>
      <a:lt1>
        <a:srgbClr val="FFFFFF"/>
      </a:lt1>
      <a:dk2>
        <a:srgbClr val="172B4B"/>
      </a:dk2>
      <a:lt2>
        <a:srgbClr val="B0C5E6"/>
      </a:lt2>
      <a:accent1>
        <a:srgbClr val="172B4B"/>
      </a:accent1>
      <a:accent2>
        <a:srgbClr val="9FB9E1"/>
      </a:accent2>
      <a:accent3>
        <a:srgbClr val="7096D2"/>
      </a:accent3>
      <a:accent4>
        <a:srgbClr val="234171"/>
      </a:accent4>
      <a:accent5>
        <a:srgbClr val="172B4B"/>
      </a:accent5>
      <a:accent6>
        <a:srgbClr val="2F5897"/>
      </a:accent6>
      <a:hlink>
        <a:srgbClr val="172B4B"/>
      </a:hlink>
      <a:folHlink>
        <a:srgbClr val="172B4B"/>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11737C7799094AADA5877D93871E3F" ma:contentTypeVersion="7" ma:contentTypeDescription="Create a new document." ma:contentTypeScope="" ma:versionID="37d59bd21401fce8810b3b6ece7b7b50">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444BC1-0398-497C-A718-9AB8329978B7}"/>
</file>

<file path=customXml/itemProps2.xml><?xml version="1.0" encoding="utf-8"?>
<ds:datastoreItem xmlns:ds="http://schemas.openxmlformats.org/officeDocument/2006/customXml" ds:itemID="{96EEA0E4-C025-42B8-A645-233E0F36F481}"/>
</file>

<file path=customXml/itemProps3.xml><?xml version="1.0" encoding="utf-8"?>
<ds:datastoreItem xmlns:ds="http://schemas.openxmlformats.org/officeDocument/2006/customXml" ds:itemID="{B1BC1189-C407-4D50-95D6-5F70EA2140C8}"/>
</file>

<file path=docProps/app.xml><?xml version="1.0" encoding="utf-8"?>
<Properties xmlns="http://schemas.openxmlformats.org/officeDocument/2006/extended-properties" xmlns:vt="http://schemas.openxmlformats.org/officeDocument/2006/docPropsVTypes">
  <Template>Clarity</Template>
  <TotalTime>3069</TotalTime>
  <Words>3142</Words>
  <Application>Microsoft Office PowerPoint</Application>
  <PresentationFormat>On-screen Show (4:3)</PresentationFormat>
  <Paragraphs>635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HIV Epidemiologic profile –Alaska, 1982-2015</vt:lpstr>
      <vt:lpstr>Structure of the Slide Deck</vt:lpstr>
      <vt:lpstr>Important Note</vt:lpstr>
      <vt:lpstr>All Reported Cases of HIV, 1982-2015</vt:lpstr>
      <vt:lpstr>Section I Highlights</vt:lpstr>
      <vt:lpstr>Reported Cases of HIV by Gender</vt:lpstr>
      <vt:lpstr>Reported Cases of HIV by Age</vt:lpstr>
      <vt:lpstr>Reported Cases of HIV by Age</vt:lpstr>
      <vt:lpstr>Reported Cases of HIV by Race and Ethnicity</vt:lpstr>
      <vt:lpstr>Reported Cases of HIV by Race and Ethnicity</vt:lpstr>
      <vt:lpstr>Reported Cases of HIV by Transmission Category</vt:lpstr>
      <vt:lpstr>Reported Cases of HIV by Transmission Category</vt:lpstr>
      <vt:lpstr>Reported Cases of HIV by Residence at Time of Diagnosis</vt:lpstr>
      <vt:lpstr>Reported Cases of HIV by Residence at Time of Diagnosis</vt:lpstr>
      <vt:lpstr>Reported hiv cases: Cumulative, 1982-2010 Versus Recent, 2011-2015</vt:lpstr>
      <vt:lpstr>Section II Highlights</vt:lpstr>
      <vt:lpstr>Reported Cases of HIV Diagnosed in Alaska by Gender — Cumulative versus Recent</vt:lpstr>
      <vt:lpstr>Reported Cases of HIV Diagnosed in Alaska by Gender — Cumulative versus Recent</vt:lpstr>
      <vt:lpstr>Reported Cases of HIV Diagnosed in Alaska by Age— Cumulative versus Recent</vt:lpstr>
      <vt:lpstr>Reported Cases of HIV Diagnosed in Alaska by Age— Cumulative versus Recent</vt:lpstr>
      <vt:lpstr>Reported Cases of HIV Diagnosed in Alaska by Race and Ethnicity— Cumulative versus Recent</vt:lpstr>
      <vt:lpstr>Reported Cases of HIV Diagnosed in Alaska by Transmission Category — Cumulative versus Recent</vt:lpstr>
      <vt:lpstr>Reported Cases of HIV Diagnosed in Alaska by Transmission Category — Cumulative versus Recent</vt:lpstr>
      <vt:lpstr>People Living with HIV and the HIV Care Continuum, 2015</vt:lpstr>
      <vt:lpstr>Section III Highlights</vt:lpstr>
      <vt:lpstr>Persons Living with HIV/AIDS by Age at Diagnosis and Gender</vt:lpstr>
      <vt:lpstr>Persons Living with HIV/AIDS by Gender and Race/Ethnicity</vt:lpstr>
      <vt:lpstr>Persons Living with HIV/AIDS by Transmission Category</vt:lpstr>
      <vt:lpstr>Persons Living with HIV/AIDS by Region at Diagnosis</vt:lpstr>
      <vt:lpstr>HIV Care Continuum</vt:lpstr>
      <vt:lpstr>HIV Care Continuum</vt:lpstr>
      <vt:lpstr>Additional Resources</vt:lpstr>
    </vt:vector>
  </TitlesOfParts>
  <Company>State of Alaska - Health and Social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Epidemiologic profile - Alaska, 2016</dc:title>
  <dc:creator>Harvill, Jessica J</dc:creator>
  <cp:lastModifiedBy>Harvill, Jessica J</cp:lastModifiedBy>
  <cp:revision>91</cp:revision>
  <dcterms:created xsi:type="dcterms:W3CDTF">2016-11-21T20:05:24Z</dcterms:created>
  <dcterms:modified xsi:type="dcterms:W3CDTF">2016-12-01T01:01:17Z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0x0101006811737C7799094AADA5877D93871E3F</vt:lpwstr>
  </property>
  <property fmtid="{D5CDD505-2E9C-101B-9397-08002B2CF9AE}" pid="3" name="Order">
    <vt:r8>9100</vt:r8>
  </property>
</Properties>
</file>