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slides/slide3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6"/>
  </p:sldMasterIdLst>
  <p:notesMasterIdLst>
    <p:notesMasterId r:id="rId42"/>
  </p:notesMasterIdLst>
  <p:sldIdLst>
    <p:sldId id="256" r:id="rId7"/>
    <p:sldId id="258" r:id="rId8"/>
    <p:sldId id="259" r:id="rId9"/>
    <p:sldId id="260" r:id="rId10"/>
    <p:sldId id="261" r:id="rId11"/>
    <p:sldId id="262" r:id="rId12"/>
    <p:sldId id="263" r:id="rId13"/>
    <p:sldId id="292" r:id="rId14"/>
    <p:sldId id="270" r:id="rId15"/>
    <p:sldId id="264" r:id="rId16"/>
    <p:sldId id="291" r:id="rId17"/>
    <p:sldId id="266" r:id="rId18"/>
    <p:sldId id="267" r:id="rId19"/>
    <p:sldId id="268" r:id="rId20"/>
    <p:sldId id="269" r:id="rId21"/>
    <p:sldId id="271" r:id="rId22"/>
    <p:sldId id="272" r:id="rId23"/>
    <p:sldId id="273" r:id="rId24"/>
    <p:sldId id="274" r:id="rId25"/>
    <p:sldId id="290" r:id="rId26"/>
    <p:sldId id="275" r:id="rId27"/>
    <p:sldId id="276" r:id="rId28"/>
    <p:sldId id="277" r:id="rId29"/>
    <p:sldId id="278" r:id="rId30"/>
    <p:sldId id="293" r:id="rId31"/>
    <p:sldId id="280" r:id="rId32"/>
    <p:sldId id="281" r:id="rId33"/>
    <p:sldId id="282" r:id="rId34"/>
    <p:sldId id="283" r:id="rId35"/>
    <p:sldId id="284" r:id="rId36"/>
    <p:sldId id="286" r:id="rId37"/>
    <p:sldId id="287" r:id="rId38"/>
    <p:sldId id="288" r:id="rId39"/>
    <p:sldId id="289" r:id="rId40"/>
    <p:sldId id="294" r:id="rId41"/>
  </p:sldIdLst>
  <p:sldSz cx="9144000" cy="6858000" type="screen4x3"/>
  <p:notesSz cx="6858000" cy="9144000"/>
  <p:defaultTextStyle>
    <a:defPPr>
      <a:defRPr lang="en-GB"/>
    </a:defPPr>
    <a:lvl1pPr algn="l" defTabSz="457200" rtl="0" fontAlgn="base">
      <a:spcBef>
        <a:spcPts val="700"/>
      </a:spcBef>
      <a:spcAft>
        <a:spcPct val="0"/>
      </a:spcAft>
      <a:buClr>
        <a:srgbClr val="FFFFFF"/>
      </a:buClr>
      <a:buSzPct val="100000"/>
      <a:buFont typeface="Wingdings" pitchFamily="2" charset="2"/>
      <a:buChar char=""/>
      <a:defRPr sz="2400" kern="1200">
        <a:solidFill>
          <a:srgbClr val="FFFFFF"/>
        </a:solidFill>
        <a:latin typeface="Arial Rounded MT Bold" pitchFamily="34" charset="0"/>
        <a:ea typeface="Arial Unicode MS" pitchFamily="34" charset="-128"/>
        <a:cs typeface="Arial Unicode MS" pitchFamily="34" charset="-128"/>
      </a:defRPr>
    </a:lvl1pPr>
    <a:lvl2pPr marL="457200" algn="l" defTabSz="457200" rtl="0" fontAlgn="base">
      <a:spcBef>
        <a:spcPts val="700"/>
      </a:spcBef>
      <a:spcAft>
        <a:spcPct val="0"/>
      </a:spcAft>
      <a:buClr>
        <a:srgbClr val="FFFFFF"/>
      </a:buClr>
      <a:buSzPct val="100000"/>
      <a:buFont typeface="Wingdings" pitchFamily="2" charset="2"/>
      <a:buChar char=""/>
      <a:defRPr sz="2400" kern="1200">
        <a:solidFill>
          <a:srgbClr val="FFFFFF"/>
        </a:solidFill>
        <a:latin typeface="Arial Rounded MT Bold" pitchFamily="34" charset="0"/>
        <a:ea typeface="Arial Unicode MS" pitchFamily="34" charset="-128"/>
        <a:cs typeface="Arial Unicode MS" pitchFamily="34" charset="-128"/>
      </a:defRPr>
    </a:lvl2pPr>
    <a:lvl3pPr marL="914400" algn="l" defTabSz="457200" rtl="0" fontAlgn="base">
      <a:spcBef>
        <a:spcPts val="700"/>
      </a:spcBef>
      <a:spcAft>
        <a:spcPct val="0"/>
      </a:spcAft>
      <a:buClr>
        <a:srgbClr val="FFFFFF"/>
      </a:buClr>
      <a:buSzPct val="100000"/>
      <a:buFont typeface="Wingdings" pitchFamily="2" charset="2"/>
      <a:buChar char=""/>
      <a:defRPr sz="2400" kern="1200">
        <a:solidFill>
          <a:srgbClr val="FFFFFF"/>
        </a:solidFill>
        <a:latin typeface="Arial Rounded MT Bold" pitchFamily="34" charset="0"/>
        <a:ea typeface="Arial Unicode MS" pitchFamily="34" charset="-128"/>
        <a:cs typeface="Arial Unicode MS" pitchFamily="34" charset="-128"/>
      </a:defRPr>
    </a:lvl3pPr>
    <a:lvl4pPr marL="1371600" algn="l" defTabSz="457200" rtl="0" fontAlgn="base">
      <a:spcBef>
        <a:spcPts val="700"/>
      </a:spcBef>
      <a:spcAft>
        <a:spcPct val="0"/>
      </a:spcAft>
      <a:buClr>
        <a:srgbClr val="FFFFFF"/>
      </a:buClr>
      <a:buSzPct val="100000"/>
      <a:buFont typeface="Wingdings" pitchFamily="2" charset="2"/>
      <a:buChar char=""/>
      <a:defRPr sz="2400" kern="1200">
        <a:solidFill>
          <a:srgbClr val="FFFFFF"/>
        </a:solidFill>
        <a:latin typeface="Arial Rounded MT Bold" pitchFamily="34" charset="0"/>
        <a:ea typeface="Arial Unicode MS" pitchFamily="34" charset="-128"/>
        <a:cs typeface="Arial Unicode MS" pitchFamily="34" charset="-128"/>
      </a:defRPr>
    </a:lvl4pPr>
    <a:lvl5pPr marL="1828800" algn="l" defTabSz="457200" rtl="0" fontAlgn="base">
      <a:spcBef>
        <a:spcPts val="700"/>
      </a:spcBef>
      <a:spcAft>
        <a:spcPct val="0"/>
      </a:spcAft>
      <a:buClr>
        <a:srgbClr val="FFFFFF"/>
      </a:buClr>
      <a:buSzPct val="100000"/>
      <a:buFont typeface="Wingdings" pitchFamily="2" charset="2"/>
      <a:buChar char=""/>
      <a:defRPr sz="2400" kern="1200">
        <a:solidFill>
          <a:srgbClr val="FFFFFF"/>
        </a:solidFill>
        <a:latin typeface="Arial Rounded MT Bold" pitchFamily="34" charset="0"/>
        <a:ea typeface="Arial Unicode MS" pitchFamily="34" charset="-128"/>
        <a:cs typeface="Arial Unicode MS" pitchFamily="34" charset="-128"/>
      </a:defRPr>
    </a:lvl5pPr>
    <a:lvl6pPr marL="2286000" algn="l" defTabSz="914400" rtl="0" eaLnBrk="1" latinLnBrk="0" hangingPunct="1">
      <a:defRPr sz="2400" kern="1200">
        <a:solidFill>
          <a:srgbClr val="FFFFFF"/>
        </a:solidFill>
        <a:latin typeface="Arial Rounded MT Bold" pitchFamily="34" charset="0"/>
        <a:ea typeface="Arial Unicode MS" pitchFamily="34" charset="-128"/>
        <a:cs typeface="Arial Unicode MS" pitchFamily="34" charset="-128"/>
      </a:defRPr>
    </a:lvl6pPr>
    <a:lvl7pPr marL="2743200" algn="l" defTabSz="914400" rtl="0" eaLnBrk="1" latinLnBrk="0" hangingPunct="1">
      <a:defRPr sz="2400" kern="1200">
        <a:solidFill>
          <a:srgbClr val="FFFFFF"/>
        </a:solidFill>
        <a:latin typeface="Arial Rounded MT Bold" pitchFamily="34" charset="0"/>
        <a:ea typeface="Arial Unicode MS" pitchFamily="34" charset="-128"/>
        <a:cs typeface="Arial Unicode MS" pitchFamily="34" charset="-128"/>
      </a:defRPr>
    </a:lvl7pPr>
    <a:lvl8pPr marL="3200400" algn="l" defTabSz="914400" rtl="0" eaLnBrk="1" latinLnBrk="0" hangingPunct="1">
      <a:defRPr sz="2400" kern="1200">
        <a:solidFill>
          <a:srgbClr val="FFFFFF"/>
        </a:solidFill>
        <a:latin typeface="Arial Rounded MT Bold" pitchFamily="34" charset="0"/>
        <a:ea typeface="Arial Unicode MS" pitchFamily="34" charset="-128"/>
        <a:cs typeface="Arial Unicode MS" pitchFamily="34" charset="-128"/>
      </a:defRPr>
    </a:lvl8pPr>
    <a:lvl9pPr marL="3657600" algn="l" defTabSz="914400" rtl="0" eaLnBrk="1" latinLnBrk="0" hangingPunct="1">
      <a:defRPr sz="2400" kern="1200">
        <a:solidFill>
          <a:srgbClr val="FFFFFF"/>
        </a:solidFill>
        <a:latin typeface="Arial Rounded MT Bold"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CC"/>
    <a:srgbClr val="000066"/>
    <a:srgbClr val="FF0000"/>
    <a:srgbClr val="800080"/>
    <a:srgbClr val="FF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1" autoAdjust="0"/>
    <p:restoredTop sz="89139" autoAdjust="0"/>
  </p:normalViewPr>
  <p:slideViewPr>
    <p:cSldViewPr>
      <p:cViewPr>
        <p:scale>
          <a:sx n="75" d="100"/>
          <a:sy n="75" d="100"/>
        </p:scale>
        <p:origin x="-2196" y="-744"/>
      </p:cViewPr>
      <p:guideLst>
        <p:guide orient="horz" pos="2160"/>
        <p:guide pos="2880"/>
      </p:guideLst>
    </p:cSldViewPr>
  </p:slideViewPr>
  <p:outlineViewPr>
    <p:cViewPr varScale="1">
      <p:scale>
        <a:sx n="170" d="200"/>
        <a:sy n="170" d="200"/>
      </p:scale>
      <p:origin x="130" y="1013"/>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1" name="Rectangle 3"/>
          <p:cNvSpPr>
            <a:spLocks noGrp="1" noRot="1" noChangeAspect="1" noChangeArrowheads="1"/>
          </p:cNvSpPr>
          <p:nvPr>
            <p:ph type="sldImg"/>
          </p:nvPr>
        </p:nvSpPr>
        <p:spPr bwMode="auto">
          <a:xfrm>
            <a:off x="-11798300" y="-11796713"/>
            <a:ext cx="11795125" cy="12488863"/>
          </a:xfrm>
          <a:prstGeom prst="rect">
            <a:avLst/>
          </a:prstGeom>
          <a:noFill/>
          <a:ln w="9525">
            <a:noFill/>
            <a:round/>
            <a:headEnd/>
            <a:tailEnd/>
          </a:ln>
          <a:effectLst/>
        </p:spPr>
      </p:sp>
      <p:sp>
        <p:nvSpPr>
          <p:cNvPr id="2052" name="Rectangle 4"/>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34083978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dirty="0"/>
          </a:p>
        </p:txBody>
      </p:sp>
      <p:sp>
        <p:nvSpPr>
          <p:cNvPr id="37890"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8130"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915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0178"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1202"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250"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27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298"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6322"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7346"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370"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9938"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39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418"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466"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490"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51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538"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562"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610"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63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658"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0962"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682"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1986"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3010"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403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5058"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226"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6082"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6CA06651-4243-4BFA-A817-52E9663C06C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4625-479A-4856-B19A-1F1FC4B42B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F43C3-B5E8-4F3F-9E74-731B0E63B7F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28838" cy="471488"/>
          </a:xfrm>
        </p:spPr>
        <p:txBody>
          <a:bodyPr/>
          <a:lstStyle>
            <a:lvl1pPr>
              <a:defRPr/>
            </a:lvl1pPr>
          </a:lstStyle>
          <a:p>
            <a:endParaRPr lang="en-GB"/>
          </a:p>
        </p:txBody>
      </p:sp>
      <p:sp>
        <p:nvSpPr>
          <p:cNvPr id="4" name="Footer Placeholder 3"/>
          <p:cNvSpPr>
            <a:spLocks noGrp="1"/>
          </p:cNvSpPr>
          <p:nvPr>
            <p:ph type="ftr" idx="11"/>
          </p:nvPr>
        </p:nvSpPr>
        <p:spPr>
          <a:xfrm>
            <a:off x="3124200" y="6245225"/>
            <a:ext cx="2890838" cy="471488"/>
          </a:xfrm>
        </p:spPr>
        <p:txBody>
          <a:bodyPr/>
          <a:lstStyle>
            <a:lvl1pPr>
              <a:defRPr/>
            </a:lvl1pPr>
          </a:lstStyle>
          <a:p>
            <a:endParaRPr lang="en-GB"/>
          </a:p>
        </p:txBody>
      </p:sp>
      <p:sp>
        <p:nvSpPr>
          <p:cNvPr id="5" name="Slide Number Placeholder 4"/>
          <p:cNvSpPr>
            <a:spLocks noGrp="1"/>
          </p:cNvSpPr>
          <p:nvPr>
            <p:ph type="sldNum" idx="12"/>
          </p:nvPr>
        </p:nvSpPr>
        <p:spPr>
          <a:xfrm>
            <a:off x="6553200" y="6245225"/>
            <a:ext cx="2128838" cy="471488"/>
          </a:xfrm>
        </p:spPr>
        <p:txBody>
          <a:bodyPr/>
          <a:lstStyle>
            <a:lvl1pPr>
              <a:defRPr/>
            </a:lvl1pPr>
          </a:lstStyle>
          <a:p>
            <a:fld id="{D3A65D42-E52D-485A-BA5E-DC63128E9237}" type="slidenum">
              <a:rPr lang="en-GB"/>
              <a:pPr/>
              <a:t>‹#›</a:t>
            </a:fld>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002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370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57200" y="6245225"/>
            <a:ext cx="2128838" cy="471488"/>
          </a:xfrm>
        </p:spPr>
        <p:txBody>
          <a:bodyPr/>
          <a:lstStyle>
            <a:lvl1pPr>
              <a:defRPr/>
            </a:lvl1pPr>
          </a:lstStyle>
          <a:p>
            <a:endParaRPr lang="en-GB"/>
          </a:p>
        </p:txBody>
      </p:sp>
      <p:sp>
        <p:nvSpPr>
          <p:cNvPr id="7" name="Footer Placeholder 6"/>
          <p:cNvSpPr>
            <a:spLocks noGrp="1"/>
          </p:cNvSpPr>
          <p:nvPr>
            <p:ph type="ftr" idx="11"/>
          </p:nvPr>
        </p:nvSpPr>
        <p:spPr>
          <a:xfrm>
            <a:off x="3124200" y="6245225"/>
            <a:ext cx="2890838" cy="471488"/>
          </a:xfrm>
        </p:spPr>
        <p:txBody>
          <a:bodyPr/>
          <a:lstStyle>
            <a:lvl1pPr>
              <a:defRPr/>
            </a:lvl1pPr>
          </a:lstStyle>
          <a:p>
            <a:endParaRPr lang="en-GB"/>
          </a:p>
        </p:txBody>
      </p:sp>
      <p:sp>
        <p:nvSpPr>
          <p:cNvPr id="8" name="Slide Number Placeholder 7"/>
          <p:cNvSpPr>
            <a:spLocks noGrp="1"/>
          </p:cNvSpPr>
          <p:nvPr>
            <p:ph type="sldNum" idx="12"/>
          </p:nvPr>
        </p:nvSpPr>
        <p:spPr>
          <a:xfrm>
            <a:off x="6553200" y="6245225"/>
            <a:ext cx="2128838" cy="471488"/>
          </a:xfrm>
        </p:spPr>
        <p:txBody>
          <a:bodyPr/>
          <a:lstStyle>
            <a:lvl1pPr>
              <a:defRPr/>
            </a:lvl1pPr>
          </a:lstStyle>
          <a:p>
            <a:fld id="{B8BE7EB9-D618-4C1F-8844-D80E8C5B29CD}" type="slidenum">
              <a:rPr lang="en-GB"/>
              <a:pPr/>
              <a:t>‹#›</a:t>
            </a:fld>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28838" cy="471488"/>
          </a:xfrm>
        </p:spPr>
        <p:txBody>
          <a:bodyPr/>
          <a:lstStyle>
            <a:lvl1pPr>
              <a:defRPr/>
            </a:lvl1pPr>
          </a:lstStyle>
          <a:p>
            <a:endParaRPr lang="en-GB"/>
          </a:p>
        </p:txBody>
      </p:sp>
      <p:sp>
        <p:nvSpPr>
          <p:cNvPr id="6" name="Footer Placeholder 5"/>
          <p:cNvSpPr>
            <a:spLocks noGrp="1"/>
          </p:cNvSpPr>
          <p:nvPr>
            <p:ph type="ftr" idx="11"/>
          </p:nvPr>
        </p:nvSpPr>
        <p:spPr>
          <a:xfrm>
            <a:off x="3124200" y="6245225"/>
            <a:ext cx="2890838" cy="471488"/>
          </a:xfrm>
        </p:spPr>
        <p:txBody>
          <a:bodyPr/>
          <a:lstStyle>
            <a:lvl1pPr>
              <a:defRPr/>
            </a:lvl1pPr>
          </a:lstStyle>
          <a:p>
            <a:endParaRPr lang="en-GB"/>
          </a:p>
        </p:txBody>
      </p:sp>
      <p:sp>
        <p:nvSpPr>
          <p:cNvPr id="7" name="Slide Number Placeholder 6"/>
          <p:cNvSpPr>
            <a:spLocks noGrp="1"/>
          </p:cNvSpPr>
          <p:nvPr>
            <p:ph type="sldNum" idx="12"/>
          </p:nvPr>
        </p:nvSpPr>
        <p:spPr>
          <a:xfrm>
            <a:off x="6553200" y="6245225"/>
            <a:ext cx="2128838" cy="471488"/>
          </a:xfrm>
        </p:spPr>
        <p:txBody>
          <a:bodyPr/>
          <a:lstStyle>
            <a:lvl1pPr>
              <a:defRPr/>
            </a:lvl1pPr>
          </a:lstStyle>
          <a:p>
            <a:fld id="{192EC01E-4E12-43AC-AA37-1A83CC6BE236}" type="slidenum">
              <a:rPr lang="en-GB"/>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B14F1-60AC-48D0-857B-3ACBB74EFA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61C27-F06E-472A-8CA8-D4931BAED6F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0AC410-33DA-4C59-BA09-62077C739D5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963A3B-9773-4130-89A5-402BA42EB22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C2616F-D89B-40A5-80AD-06D125DD28D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517A65-2E9D-4CB9-B561-5078F3248B4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2914F7-9A17-476B-B714-78F5A5F4EC3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CCA39DB-C83C-44C2-AED9-2DA86E037F2E}"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C528C8-257A-465F-AB15-D02030439696}"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ss.state.ak.us/dph/wcfh/BCHC/default.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idx="1"/>
          </p:nvPr>
        </p:nvSpPr>
        <p:spPr>
          <a:xfrm>
            <a:off x="2057400" y="533400"/>
            <a:ext cx="5867400" cy="5592763"/>
          </a:xfrm>
          <a:ln/>
        </p:spPr>
        <p:txBody>
          <a:bodyPr anchor="t"/>
          <a:lstStyle/>
          <a:p>
            <a:pPr marL="2057400" lvl="4" indent="-228600" algn="l">
              <a:lnSpc>
                <a:spcPct val="100000"/>
              </a:lnSpc>
              <a:spcBef>
                <a:spcPts val="25"/>
              </a:spcBef>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GB" sz="100" dirty="0"/>
          </a:p>
          <a:p>
            <a:pPr marL="338138" indent="-338138">
              <a:lnSpc>
                <a:spcPct val="100000"/>
              </a:lnSpc>
              <a:spcBef>
                <a:spcPts val="900"/>
              </a:spcBef>
              <a:buFont typeface="Arial Rounded MT Bold" pitchFamily="34"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GB" sz="700" dirty="0">
              <a:solidFill>
                <a:srgbClr val="000066"/>
              </a:solidFill>
              <a:latin typeface="Arial Rounded MT Bold" pitchFamily="34" charset="0"/>
            </a:endParaRPr>
          </a:p>
          <a:p>
            <a:pPr marL="338138" indent="-338138">
              <a:lnSpc>
                <a:spcPct val="100000"/>
              </a:lnSpc>
              <a:spcBef>
                <a:spcPts val="900"/>
              </a:spcBef>
              <a:buFont typeface="Arial Rounded MT Bold" pitchFamily="34"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sz="4000" dirty="0">
                <a:solidFill>
                  <a:srgbClr val="CC0099"/>
                </a:solidFill>
                <a:latin typeface="Arial Rounded MT Bold" pitchFamily="34" charset="0"/>
              </a:rPr>
              <a:t>Breast &amp; Cervical </a:t>
            </a:r>
            <a:br>
              <a:rPr lang="en-GB" sz="4000" dirty="0">
                <a:solidFill>
                  <a:srgbClr val="CC0099"/>
                </a:solidFill>
                <a:latin typeface="Arial Rounded MT Bold" pitchFamily="34" charset="0"/>
              </a:rPr>
            </a:br>
            <a:r>
              <a:rPr lang="en-GB" sz="4000" dirty="0">
                <a:solidFill>
                  <a:srgbClr val="CC0099"/>
                </a:solidFill>
                <a:latin typeface="Arial Rounded MT Bold" pitchFamily="34" charset="0"/>
              </a:rPr>
              <a:t>Health Check</a:t>
            </a:r>
          </a:p>
          <a:p>
            <a:pPr marL="338138" indent="-338138">
              <a:lnSpc>
                <a:spcPct val="100000"/>
              </a:lnSpc>
              <a:spcBef>
                <a:spcPts val="1100"/>
              </a:spcBef>
              <a:buClr>
                <a:srgbClr val="000066"/>
              </a:buClr>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GB" b="1" dirty="0">
              <a:solidFill>
                <a:srgbClr val="000066"/>
              </a:solidFill>
              <a:latin typeface="Bradley Hand ITC" pitchFamily="66" charset="0"/>
            </a:endParaRPr>
          </a:p>
          <a:p>
            <a:pPr marL="338138" indent="-338138">
              <a:lnSpc>
                <a:spcPct val="100000"/>
              </a:lnSpc>
              <a:spcBef>
                <a:spcPts val="600"/>
              </a:spcBef>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sz="2000" b="1" dirty="0"/>
              <a:t>State of Alaska</a:t>
            </a:r>
          </a:p>
          <a:p>
            <a:pPr marL="338138" indent="-338138">
              <a:lnSpc>
                <a:spcPct val="100000"/>
              </a:lnSpc>
              <a:spcBef>
                <a:spcPts val="600"/>
              </a:spcBef>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sz="2000" b="1" dirty="0"/>
              <a:t>Division of Public Health</a:t>
            </a:r>
          </a:p>
          <a:p>
            <a:pPr marL="338138" indent="-338138">
              <a:lnSpc>
                <a:spcPct val="100000"/>
              </a:lnSpc>
              <a:spcBef>
                <a:spcPts val="600"/>
              </a:spcBef>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sz="2000" b="1" dirty="0"/>
              <a:t>Women’s, Children’s &amp; Family Health</a:t>
            </a:r>
          </a:p>
          <a:p>
            <a:pPr marL="338138" indent="-338138">
              <a:lnSpc>
                <a:spcPct val="100000"/>
              </a:lnSpc>
              <a:spcBef>
                <a:spcPts val="600"/>
              </a:spcBef>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sz="2000" b="1" dirty="0" smtClean="0"/>
              <a:t>3601 C Street, Suite 322</a:t>
            </a:r>
            <a:endParaRPr lang="en-GB" sz="2000" b="1" dirty="0"/>
          </a:p>
          <a:p>
            <a:pPr marL="338138" indent="-338138">
              <a:lnSpc>
                <a:spcPct val="100000"/>
              </a:lnSpc>
              <a:spcBef>
                <a:spcPts val="600"/>
              </a:spcBef>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sz="2000" b="1" dirty="0"/>
              <a:t>Anchorage, AK 99503</a:t>
            </a:r>
          </a:p>
          <a:p>
            <a:pPr marL="338138" indent="-338138">
              <a:lnSpc>
                <a:spcPct val="100000"/>
              </a:lnSpc>
              <a:spcBef>
                <a:spcPts val="600"/>
              </a:spcBef>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GB" sz="2000" b="1" dirty="0">
              <a:latin typeface="Bradley Hand ITC" pitchFamily="66" charset="0"/>
            </a:endParaRPr>
          </a:p>
          <a:p>
            <a:pPr marL="338138" indent="-338138">
              <a:lnSpc>
                <a:spcPct val="100000"/>
              </a:lnSpc>
              <a:spcBef>
                <a:spcPts val="600"/>
              </a:spcBef>
              <a:buFont typeface="Bradley Hand ITC" pitchFamily="66" charset="0"/>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sz="2800" b="1" dirty="0"/>
              <a:t>1-800-410-6266</a:t>
            </a:r>
          </a:p>
        </p:txBody>
      </p:sp>
      <p:pic>
        <p:nvPicPr>
          <p:cNvPr id="8" name="Picture 7" descr="BCHC Logo color (2).JPG"/>
          <p:cNvPicPr>
            <a:picLocks noChangeAspect="1"/>
          </p:cNvPicPr>
          <p:nvPr/>
        </p:nvPicPr>
        <p:blipFill>
          <a:blip r:embed="rId3" cstate="print"/>
          <a:stretch>
            <a:fillRect/>
          </a:stretch>
        </p:blipFill>
        <p:spPr>
          <a:xfrm>
            <a:off x="6172200" y="4495800"/>
            <a:ext cx="2693324" cy="2057400"/>
          </a:xfrm>
          <a:prstGeom prst="rect">
            <a:avLst/>
          </a:prstGeom>
        </p:spPr>
      </p:pic>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0"/>
            <a:ext cx="8229600" cy="1143000"/>
          </a:xfrm>
          <a:ln/>
        </p:spPr>
        <p:txBody>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BCHC Providers</a:t>
            </a:r>
          </a:p>
        </p:txBody>
      </p:sp>
      <p:sp>
        <p:nvSpPr>
          <p:cNvPr id="11266" name="Rectangle 2"/>
          <p:cNvSpPr>
            <a:spLocks noGrp="1" noChangeArrowheads="1"/>
          </p:cNvSpPr>
          <p:nvPr>
            <p:ph idx="1"/>
          </p:nvPr>
        </p:nvSpPr>
        <p:spPr>
          <a:xfrm>
            <a:off x="153988" y="1296988"/>
            <a:ext cx="4570412" cy="5027612"/>
          </a:xfrm>
          <a:ln/>
        </p:spPr>
        <p:txBody>
          <a:bodyPr lIns="91440" tIns="45720" rIns="91440" bIns="45720"/>
          <a:lstStyle/>
          <a:p>
            <a:pPr marL="0" indent="0">
              <a:lnSpc>
                <a:spcPct val="90000"/>
              </a:lnSpc>
              <a:spcBef>
                <a:spcPts val="600"/>
              </a:spcBef>
              <a:buFont typeface="Arial Rounded MT Bold" pitchFamily="34" charset="0"/>
              <a:buNone/>
              <a:tabLst>
                <a:tab pos="292100"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a:latin typeface="Arial Rounded MT Bold" pitchFamily="34" charset="0"/>
              </a:rPr>
              <a:t>The State of Alaska requires </a:t>
            </a:r>
            <a:r>
              <a:rPr lang="en-GB" sz="2400" dirty="0" smtClean="0">
                <a:latin typeface="Arial Rounded MT Bold" pitchFamily="34" charset="0"/>
              </a:rPr>
              <a:t>a </a:t>
            </a:r>
            <a:r>
              <a:rPr lang="en-GB" sz="2400" dirty="0">
                <a:latin typeface="Arial Rounded MT Bold" pitchFamily="34" charset="0"/>
              </a:rPr>
              <a:t>written agreement be signed between BCHC and any provider seeking payment for BCHC </a:t>
            </a:r>
            <a:r>
              <a:rPr lang="en-GB" sz="2400" dirty="0" smtClean="0">
                <a:latin typeface="Arial Rounded MT Bold" pitchFamily="34" charset="0"/>
              </a:rPr>
              <a:t>services.</a:t>
            </a:r>
            <a:endParaRPr lang="en-GB" sz="2400" dirty="0">
              <a:latin typeface="Arial Rounded MT Bold" pitchFamily="34" charset="0"/>
            </a:endParaRPr>
          </a:p>
          <a:p>
            <a:pPr marL="0" indent="0">
              <a:lnSpc>
                <a:spcPct val="80000"/>
              </a:lnSpc>
              <a:spcBef>
                <a:spcPts val="600"/>
              </a:spcBef>
              <a:buFont typeface="Arial Rounded MT Bold" pitchFamily="34" charset="0"/>
              <a:buNone/>
              <a:tabLst>
                <a:tab pos="292100"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400" dirty="0">
              <a:latin typeface="Arial Rounded MT Bold" pitchFamily="34" charset="0"/>
            </a:endParaRPr>
          </a:p>
          <a:p>
            <a:pPr marL="0" indent="0">
              <a:lnSpc>
                <a:spcPct val="90000"/>
              </a:lnSpc>
              <a:spcBef>
                <a:spcPts val="700"/>
              </a:spcBef>
              <a:buFont typeface="Arial Rounded MT Bold" pitchFamily="34" charset="0"/>
              <a:buNone/>
              <a:tabLst>
                <a:tab pos="292100"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a:latin typeface="Arial Rounded MT Bold" pitchFamily="34" charset="0"/>
              </a:rPr>
              <a:t>BCHC has two kinds of Provider Agreements:</a:t>
            </a:r>
          </a:p>
          <a:p>
            <a:pPr marL="0" indent="0">
              <a:lnSpc>
                <a:spcPct val="80000"/>
              </a:lnSpc>
              <a:spcBef>
                <a:spcPts val="600"/>
              </a:spcBef>
              <a:buFont typeface="Arial Rounded MT Bold" pitchFamily="34" charset="0"/>
              <a:buNone/>
              <a:tabLst>
                <a:tab pos="292100"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US" sz="1200" dirty="0">
              <a:latin typeface="Arial Rounded MT Bold" pitchFamily="34" charset="0"/>
            </a:endParaRPr>
          </a:p>
          <a:p>
            <a:pPr marL="0" indent="0">
              <a:lnSpc>
                <a:spcPct val="80000"/>
              </a:lnSpc>
              <a:spcBef>
                <a:spcPts val="600"/>
              </a:spcBef>
              <a:buFont typeface="Wingdings" pitchFamily="2" charset="2"/>
              <a:buChar char="Ø"/>
              <a:tabLst>
                <a:tab pos="292100"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400" dirty="0" smtClean="0">
                <a:latin typeface="Arial Rounded MT Bold" pitchFamily="34" charset="0"/>
              </a:rPr>
              <a:t> Screening </a:t>
            </a:r>
            <a:r>
              <a:rPr lang="en-US" sz="2400" dirty="0">
                <a:latin typeface="Arial Rounded MT Bold" pitchFamily="34" charset="0"/>
              </a:rPr>
              <a:t>Provider 			   	Agreement</a:t>
            </a:r>
          </a:p>
          <a:p>
            <a:pPr marL="0" indent="0">
              <a:lnSpc>
                <a:spcPct val="80000"/>
              </a:lnSpc>
              <a:spcBef>
                <a:spcPts val="600"/>
              </a:spcBef>
              <a:buFont typeface="Wingdings" pitchFamily="2" charset="2"/>
              <a:buChar char="Ø"/>
              <a:tabLst>
                <a:tab pos="292100"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US" sz="1200" dirty="0">
              <a:latin typeface="Arial Rounded MT Bold" pitchFamily="34" charset="0"/>
            </a:endParaRPr>
          </a:p>
          <a:p>
            <a:pPr marL="0" indent="0">
              <a:lnSpc>
                <a:spcPct val="90000"/>
              </a:lnSpc>
              <a:buFont typeface="Wingdings" pitchFamily="2" charset="2"/>
              <a:buChar char="Ø"/>
              <a:tabLst>
                <a:tab pos="292100"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400" dirty="0" smtClean="0">
                <a:latin typeface="Arial Rounded MT Bold" pitchFamily="34" charset="0"/>
              </a:rPr>
              <a:t> Clinical </a:t>
            </a:r>
            <a:r>
              <a:rPr lang="en-US" sz="2400" dirty="0">
                <a:latin typeface="Arial Rounded MT Bold" pitchFamily="34" charset="0"/>
              </a:rPr>
              <a:t>Consultant/ 	Resource Provider 	Agreement</a:t>
            </a:r>
          </a:p>
        </p:txBody>
      </p:sp>
      <p:sp>
        <p:nvSpPr>
          <p:cNvPr id="11267" name="Text Box 3"/>
          <p:cNvSpPr txBox="1">
            <a:spLocks noChangeArrowheads="1"/>
          </p:cNvSpPr>
          <p:nvPr/>
        </p:nvSpPr>
        <p:spPr bwMode="auto">
          <a:xfrm>
            <a:off x="5105400" y="1143000"/>
            <a:ext cx="3810000" cy="5426075"/>
          </a:xfrm>
          <a:prstGeom prst="rect">
            <a:avLst/>
          </a:prstGeom>
          <a:solidFill>
            <a:schemeClr val="bg1"/>
          </a:solidFill>
          <a:ln w="9360">
            <a:solidFill>
              <a:srgbClr val="000000"/>
            </a:solidFill>
            <a:miter lim="800000"/>
            <a:headEnd/>
            <a:tailEnd/>
          </a:ln>
          <a:effectLst/>
        </p:spPr>
        <p:txBody>
          <a:bodyPr lIns="90000" tIns="46800" rIns="90000" bIns="46800">
            <a:spAutoFit/>
          </a:bodyPr>
          <a:lstStyle/>
          <a:p>
            <a:pPr marL="220663" indent="-169863" algn="ctr">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State of Alaska, Department of Health and Social Services</a:t>
            </a:r>
          </a:p>
          <a:p>
            <a:pPr marL="220663" indent="-169863" algn="ctr">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Division of Public Health </a:t>
            </a:r>
          </a:p>
          <a:p>
            <a:pPr marL="220663" indent="-169863" algn="ctr">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Grants &amp; Contracts Support Team</a:t>
            </a:r>
          </a:p>
          <a:p>
            <a:pPr marL="220663" indent="-169863" algn="ctr">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 P.O. Box 110650, Juneau, AK  99811-0650</a:t>
            </a:r>
          </a:p>
          <a:p>
            <a:pPr marL="220663" indent="-169863" algn="ctr">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BREAST &amp; CERVICAL HEALTH CHECK </a:t>
            </a:r>
          </a:p>
          <a:p>
            <a:pPr marL="220663" indent="-169863" algn="ctr">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SCREENING PROVIDER AGREEMENT</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 </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	____________________</a:t>
            </a:r>
            <a:r>
              <a:rPr lang="en-GB" sz="900" dirty="0">
                <a:solidFill>
                  <a:schemeClr val="tx1"/>
                </a:solidFill>
                <a:latin typeface="Arial" charset="0"/>
              </a:rPr>
              <a:t>, (Provider) enters into a Provider Agreement with the State of Alaska, Department of Health &amp; Social Services (DHSS) for the purpose of providing breast and cervical cancer screening and diagnostic services (referred to herein as clinical services) to age and income eligible women for the State of Alaska’s Breast &amp; Cervical Health Check (BCHC) program.  By entering into this Provider Agreement, the Provider agrees to the following, including all applicable provisions of Appendices A – D and Enclosures: </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endParaRPr lang="en-GB" sz="900" b="1" u="sng" dirty="0">
              <a:solidFill>
                <a:schemeClr val="tx1"/>
              </a:solidFill>
              <a:latin typeface="Arial" charset="0"/>
            </a:endParaRP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APPENDICES: </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A.   7 AAC 81, Grant Services for Individuals, Revised 6/24/04</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B.  Privacy &amp; Security Procedures for Providers</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C.  Federal Assurances &amp; Certifications </a:t>
            </a:r>
          </a:p>
          <a:p>
            <a:pPr marL="220663" indent="-169863">
              <a:spcBef>
                <a:spcPct val="0"/>
              </a:spcBef>
              <a:buFont typeface="Arial" charset="0"/>
              <a:buAutoNum type="alphaUcPeriod"/>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  Provider Profile</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endParaRPr lang="en-GB" sz="900" dirty="0">
              <a:solidFill>
                <a:schemeClr val="tx1"/>
              </a:solidFill>
              <a:latin typeface="Arial" charset="0"/>
            </a:endParaRP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b="1" dirty="0">
                <a:solidFill>
                  <a:schemeClr val="tx1"/>
                </a:solidFill>
                <a:latin typeface="Arial" charset="0"/>
              </a:rPr>
              <a:t>ENCLOSURES: </a:t>
            </a:r>
          </a:p>
          <a:p>
            <a:pPr marL="220663" indent="-169863">
              <a:spcBef>
                <a:spcPct val="0"/>
              </a:spcBef>
              <a:buFont typeface="Arial" charset="0"/>
              <a:buChar char="•"/>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“BCHC Basics” – a Service Delivery Guide </a:t>
            </a:r>
          </a:p>
          <a:p>
            <a:pPr marL="220663" indent="-169863">
              <a:spcBef>
                <a:spcPct val="0"/>
              </a:spcBef>
              <a:buFont typeface="Arial" charset="0"/>
              <a:buChar char="•"/>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Clinical Guidelines for Breast Cancer and Cervical Cancer Screening (“Clinical Guidelines”)‏</a:t>
            </a:r>
          </a:p>
          <a:p>
            <a:pPr marL="220663" indent="-169863">
              <a:spcBef>
                <a:spcPct val="0"/>
              </a:spcBef>
              <a:buFont typeface="Arial" charset="0"/>
              <a:buChar char="•"/>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BCHC Listing of Approved CPT Codes</a:t>
            </a:r>
          </a:p>
          <a:p>
            <a:pPr marL="220663" indent="-169863">
              <a:spcBef>
                <a:spcPct val="0"/>
              </a:spcBef>
              <a:buFont typeface="Arial" charset="0"/>
              <a:buChar char="•"/>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BCHC Screening &amp; Enrollment Forms </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endParaRPr lang="en-GB" sz="900" dirty="0">
              <a:solidFill>
                <a:schemeClr val="tx1"/>
              </a:solidFill>
              <a:latin typeface="Arial" charset="0"/>
            </a:endParaRP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I.      PROVIDER ELIGIBILTY</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	The Provider agrees to the provisions of 7 AAC 81, Grant Services for Individuals (Appendix A), as well as all other applicable state and federal law; and declares and represents that it meets the eligibility requirements for a Service Provider for this Agreement by meeting the established criteria: </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1.   Has an Employer Identification Number (EIN); and</a:t>
            </a:r>
          </a:p>
          <a:p>
            <a:pPr marL="220663" indent="-169863">
              <a:spcBef>
                <a:spcPct val="0"/>
              </a:spcBef>
              <a:buFont typeface="Arial" charset="0"/>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900" dirty="0">
                <a:solidFill>
                  <a:schemeClr val="tx1"/>
                </a:solidFill>
                <a:latin typeface="Arial" charset="0"/>
              </a:rPr>
              <a:t>2.   Has a current Alaska Business License (please submit copy) or is a</a:t>
            </a:r>
          </a:p>
        </p:txBody>
      </p:sp>
      <p:sp>
        <p:nvSpPr>
          <p:cNvPr id="11268" name="Line 4"/>
          <p:cNvSpPr>
            <a:spLocks noChangeShapeType="1"/>
          </p:cNvSpPr>
          <p:nvPr/>
        </p:nvSpPr>
        <p:spPr bwMode="auto">
          <a:xfrm>
            <a:off x="4572000" y="1524000"/>
            <a:ext cx="1295400" cy="1588"/>
          </a:xfrm>
          <a:prstGeom prst="line">
            <a:avLst/>
          </a:prstGeom>
          <a:noFill/>
          <a:ln w="9360">
            <a:solidFill>
              <a:srgbClr val="FF0000"/>
            </a:solidFill>
            <a:miter lim="800000"/>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533401"/>
            <a:ext cx="8991600" cy="1295400"/>
          </a:xfrm>
        </p:spPr>
        <p:txBody>
          <a:bodyPr>
            <a:normAutofit fontScale="90000"/>
          </a:bodyPr>
          <a:lstStyle/>
          <a:p>
            <a:pPr algn="ctr"/>
            <a:r>
              <a:rPr lang="en-GB" sz="4000" u="sng" dirty="0">
                <a:solidFill>
                  <a:srgbClr val="000066"/>
                </a:solidFill>
                <a:latin typeface="Arial Rounded MT Bold" pitchFamily="34" charset="0"/>
              </a:rPr>
              <a:t/>
            </a:r>
            <a:br>
              <a:rPr lang="en-GB" sz="4000" u="sng" dirty="0">
                <a:solidFill>
                  <a:srgbClr val="000066"/>
                </a:solidFill>
                <a:latin typeface="Arial Rounded MT Bold" pitchFamily="34" charset="0"/>
              </a:rPr>
            </a:br>
            <a:r>
              <a:rPr lang="en-GB" sz="2400" u="sng" dirty="0">
                <a:solidFill>
                  <a:srgbClr val="000066"/>
                </a:solidFill>
                <a:latin typeface="Arial Rounded MT Bold" pitchFamily="34" charset="0"/>
              </a:rPr>
              <a:t/>
            </a:r>
            <a:br>
              <a:rPr lang="en-GB" sz="2400" u="sng" dirty="0">
                <a:solidFill>
                  <a:srgbClr val="000066"/>
                </a:solidFill>
                <a:latin typeface="Arial Rounded MT Bold" pitchFamily="34" charset="0"/>
              </a:rPr>
            </a:br>
            <a:r>
              <a:rPr lang="en-GB" sz="2400" u="sng" dirty="0">
                <a:solidFill>
                  <a:schemeClr val="tx1"/>
                </a:solidFill>
                <a:latin typeface="Arial Rounded MT Bold" pitchFamily="34" charset="0"/>
              </a:rPr>
              <a:t>Screening Providers</a:t>
            </a:r>
            <a:r>
              <a:rPr lang="en-GB" sz="2400" dirty="0">
                <a:solidFill>
                  <a:schemeClr val="tx1"/>
                </a:solidFill>
                <a:latin typeface="Arial Rounded MT Bold" pitchFamily="34" charset="0"/>
              </a:rPr>
              <a:t> are those who routinely do women’s annual exams</a:t>
            </a:r>
            <a:r>
              <a:rPr lang="en-GB" sz="2400" dirty="0" smtClean="0">
                <a:solidFill>
                  <a:schemeClr val="tx1"/>
                </a:solidFill>
                <a:latin typeface="Arial Rounded MT Bold" pitchFamily="34" charset="0"/>
              </a:rPr>
              <a:t>. </a:t>
            </a:r>
            <a:r>
              <a:rPr lang="en-GB" sz="2400" dirty="0">
                <a:solidFill>
                  <a:schemeClr val="tx1"/>
                </a:solidFill>
                <a:latin typeface="Arial Rounded MT Bold" pitchFamily="34" charset="0"/>
              </a:rPr>
              <a:t>Screening </a:t>
            </a:r>
            <a:r>
              <a:rPr lang="en-GB" sz="2400" dirty="0" smtClean="0">
                <a:solidFill>
                  <a:schemeClr val="tx1"/>
                </a:solidFill>
                <a:latin typeface="Arial Rounded MT Bold" pitchFamily="34" charset="0"/>
              </a:rPr>
              <a:t>Provider </a:t>
            </a:r>
            <a:r>
              <a:rPr lang="en-GB" sz="2400" dirty="0">
                <a:solidFill>
                  <a:schemeClr val="tx1"/>
                </a:solidFill>
                <a:latin typeface="Arial Rounded MT Bold" pitchFamily="34" charset="0"/>
              </a:rPr>
              <a:t>responsibilities include</a:t>
            </a:r>
            <a:r>
              <a:rPr lang="en-GB" sz="2400" dirty="0" smtClean="0">
                <a:solidFill>
                  <a:schemeClr val="tx1"/>
                </a:solidFill>
                <a:latin typeface="Arial Rounded MT Bold" pitchFamily="34" charset="0"/>
              </a:rPr>
              <a:t>:</a:t>
            </a:r>
            <a:endParaRPr lang="en-US" sz="3200" dirty="0">
              <a:solidFill>
                <a:schemeClr val="tx1"/>
              </a:solidFill>
              <a:latin typeface="Arial Rounded MT Bold" pitchFamily="34" charset="0"/>
            </a:endParaRPr>
          </a:p>
        </p:txBody>
      </p:sp>
      <p:sp>
        <p:nvSpPr>
          <p:cNvPr id="82947" name="Rectangle 3"/>
          <p:cNvSpPr>
            <a:spLocks noGrp="1" noChangeArrowheads="1"/>
          </p:cNvSpPr>
          <p:nvPr>
            <p:ph idx="1"/>
          </p:nvPr>
        </p:nvSpPr>
        <p:spPr>
          <a:xfrm>
            <a:off x="0" y="2057400"/>
            <a:ext cx="4495800" cy="4521200"/>
          </a:xfrm>
        </p:spPr>
        <p:txBody>
          <a:bodyPr>
            <a:normAutofit fontScale="92500"/>
          </a:bodyPr>
          <a:lstStyle/>
          <a:p>
            <a:pPr marL="450850" lvl="1" indent="-285750">
              <a:buClr>
                <a:schemeClr val="accent3"/>
              </a:buClr>
              <a:buFont typeface="Wingdings" pitchFamily="2" charset="2"/>
              <a:buChar char="Ø"/>
            </a:pPr>
            <a:r>
              <a:rPr lang="en-GB" sz="2400" dirty="0">
                <a:latin typeface="Arial Rounded MT Bold" pitchFamily="34" charset="0"/>
              </a:rPr>
              <a:t>Determining eligibility and ideally serving as the woman’s medical </a:t>
            </a:r>
            <a:r>
              <a:rPr lang="en-GB" sz="2400" dirty="0" smtClean="0">
                <a:latin typeface="Arial Rounded MT Bold" pitchFamily="34" charset="0"/>
              </a:rPr>
              <a:t>home</a:t>
            </a:r>
            <a:endParaRPr lang="en-GB" sz="2400" dirty="0">
              <a:latin typeface="Arial Rounded MT Bold" pitchFamily="34" charset="0"/>
            </a:endParaRPr>
          </a:p>
          <a:p>
            <a:pPr marL="450850" lvl="1" indent="-285750">
              <a:buClr>
                <a:schemeClr val="accent3"/>
              </a:buClr>
              <a:buFont typeface="Wingdings" pitchFamily="2" charset="2"/>
              <a:buChar char="Ø"/>
            </a:pPr>
            <a:endParaRPr lang="en-GB" sz="1200" dirty="0">
              <a:latin typeface="Arial Rounded MT Bold" pitchFamily="34" charset="0"/>
            </a:endParaRPr>
          </a:p>
          <a:p>
            <a:pPr marL="450850" lvl="1" indent="-285750">
              <a:buClr>
                <a:schemeClr val="accent3"/>
              </a:buClr>
              <a:buFont typeface="Wingdings" pitchFamily="2" charset="2"/>
              <a:buChar char="Ø"/>
            </a:pPr>
            <a:r>
              <a:rPr lang="en-GB" sz="2400" dirty="0">
                <a:latin typeface="Arial Rounded MT Bold" pitchFamily="34" charset="0"/>
              </a:rPr>
              <a:t>Referring women to appropriate BCHC providers </a:t>
            </a:r>
            <a:r>
              <a:rPr lang="en-GB" sz="2400" dirty="0" smtClean="0">
                <a:latin typeface="Arial Rounded MT Bold" pitchFamily="34" charset="0"/>
              </a:rPr>
              <a:t>(imaging </a:t>
            </a:r>
            <a:r>
              <a:rPr lang="en-GB" dirty="0">
                <a:latin typeface="Arial Rounded MT Bold" pitchFamily="34" charset="0"/>
              </a:rPr>
              <a:t>c</a:t>
            </a:r>
            <a:r>
              <a:rPr lang="en-GB" sz="2400" dirty="0" smtClean="0">
                <a:latin typeface="Arial Rounded MT Bold" pitchFamily="34" charset="0"/>
              </a:rPr>
              <a:t>enters and </a:t>
            </a:r>
            <a:r>
              <a:rPr lang="en-GB" sz="2400" dirty="0">
                <a:latin typeface="Arial Rounded MT Bold" pitchFamily="34" charset="0"/>
              </a:rPr>
              <a:t>specialists) for additional services when </a:t>
            </a:r>
            <a:r>
              <a:rPr lang="en-GB" sz="2400" dirty="0" smtClean="0">
                <a:latin typeface="Arial Rounded MT Bold" pitchFamily="34" charset="0"/>
              </a:rPr>
              <a:t>necessary</a:t>
            </a:r>
            <a:endParaRPr lang="en-GB" sz="2400" dirty="0">
              <a:latin typeface="Arial Rounded MT Bold" pitchFamily="34" charset="0"/>
            </a:endParaRPr>
          </a:p>
          <a:p>
            <a:pPr marL="450850" lvl="1" indent="-285750">
              <a:buClr>
                <a:schemeClr val="accent3"/>
              </a:buClr>
              <a:buFont typeface="Wingdings" pitchFamily="2" charset="2"/>
              <a:buChar char="Ø"/>
            </a:pPr>
            <a:endParaRPr lang="en-GB" sz="1200" dirty="0">
              <a:latin typeface="Arial Rounded MT Bold" pitchFamily="34" charset="0"/>
            </a:endParaRPr>
          </a:p>
          <a:p>
            <a:pPr marL="450850" lvl="1" indent="-285750">
              <a:buClr>
                <a:schemeClr val="accent3"/>
              </a:buClr>
              <a:buFont typeface="Wingdings" pitchFamily="2" charset="2"/>
              <a:buChar char="Ø"/>
            </a:pPr>
            <a:r>
              <a:rPr lang="en-GB" sz="2400" dirty="0">
                <a:latin typeface="Arial Rounded MT Bold" pitchFamily="34" charset="0"/>
              </a:rPr>
              <a:t>Providing BCHC with data about women they have </a:t>
            </a:r>
            <a:r>
              <a:rPr lang="en-GB" sz="2400" dirty="0" smtClean="0">
                <a:latin typeface="Arial Rounded MT Bold" pitchFamily="34" charset="0"/>
              </a:rPr>
              <a:t>screened</a:t>
            </a:r>
            <a:endParaRPr lang="en-GB" sz="2400" dirty="0">
              <a:latin typeface="Arial Rounded MT Bold" pitchFamily="34" charset="0"/>
            </a:endParaRPr>
          </a:p>
          <a:p>
            <a:pPr marL="0" indent="4763">
              <a:buFont typeface="Arial" charset="0"/>
              <a:buNone/>
            </a:pPr>
            <a:endParaRPr lang="en-US" sz="2400" dirty="0">
              <a:latin typeface="Arial Rounded MT Bold" pitchFamily="34" charset="0"/>
            </a:endParaRPr>
          </a:p>
        </p:txBody>
      </p:sp>
      <p:sp>
        <p:nvSpPr>
          <p:cNvPr id="82949" name="Text Box 5"/>
          <p:cNvSpPr txBox="1">
            <a:spLocks noChangeArrowheads="1"/>
          </p:cNvSpPr>
          <p:nvPr/>
        </p:nvSpPr>
        <p:spPr bwMode="auto">
          <a:xfrm>
            <a:off x="5334000" y="2286000"/>
            <a:ext cx="2819400" cy="457200"/>
          </a:xfrm>
          <a:prstGeom prst="rect">
            <a:avLst/>
          </a:prstGeom>
          <a:noFill/>
          <a:ln w="9525" algn="ctr">
            <a:noFill/>
            <a:miter lim="800000"/>
            <a:headEnd/>
            <a:tailEnd/>
          </a:ln>
          <a:effectLst/>
        </p:spPr>
        <p:txBody>
          <a:bodyPr lIns="90000" tIns="46800" rIns="90000" bIns="46800">
            <a:spAutoFit/>
          </a:bodyPr>
          <a:lstStyle/>
          <a:p>
            <a:pPr marL="338138" indent="-338138">
              <a:spcBef>
                <a:spcPct val="500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p>
        </p:txBody>
      </p:sp>
      <p:pic>
        <p:nvPicPr>
          <p:cNvPr id="82950" name="Picture 6"/>
          <p:cNvPicPr>
            <a:picLocks noChangeAspect="1" noChangeArrowheads="1"/>
          </p:cNvPicPr>
          <p:nvPr/>
        </p:nvPicPr>
        <p:blipFill>
          <a:blip r:embed="rId2" cstate="print"/>
          <a:srcRect/>
          <a:stretch>
            <a:fillRect/>
          </a:stretch>
        </p:blipFill>
        <p:spPr bwMode="auto">
          <a:xfrm>
            <a:off x="5562600" y="2149475"/>
            <a:ext cx="3429000" cy="2735263"/>
          </a:xfrm>
          <a:prstGeom prst="rect">
            <a:avLst/>
          </a:prstGeom>
          <a:noFill/>
          <a:ln w="9525">
            <a:noFill/>
            <a:round/>
            <a:headEnd/>
            <a:tailEnd/>
          </a:ln>
          <a:effectLst/>
        </p:spPr>
      </p:pic>
      <p:sp>
        <p:nvSpPr>
          <p:cNvPr id="82951" name="Rectangle 7"/>
          <p:cNvSpPr>
            <a:spLocks noChangeArrowheads="1"/>
          </p:cNvSpPr>
          <p:nvPr/>
        </p:nvSpPr>
        <p:spPr bwMode="auto">
          <a:xfrm>
            <a:off x="5562600" y="4876800"/>
            <a:ext cx="3429000" cy="1160463"/>
          </a:xfrm>
          <a:prstGeom prst="rect">
            <a:avLst/>
          </a:prstGeom>
          <a:solidFill>
            <a:srgbClr val="FFFFFF"/>
          </a:solidFill>
          <a:ln w="9525">
            <a:noFill/>
            <a:round/>
            <a:headEnd/>
            <a:tailEnd/>
          </a:ln>
          <a:effectLst/>
        </p:spPr>
        <p:txBody>
          <a:bodyPr lIns="90000" tIns="46800" rIns="90000" bIns="46800">
            <a:spAutoFit/>
          </a:bodyPr>
          <a:lstStyle/>
          <a:p>
            <a:pPr algn="ctr">
              <a:spcBef>
                <a:spcPct val="0"/>
              </a:spcBef>
              <a:buClr>
                <a:srgbClr val="0000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i="1">
              <a:solidFill>
                <a:srgbClr val="000000"/>
              </a:solidFill>
              <a:latin typeface="Arial" charset="0"/>
            </a:endParaRPr>
          </a:p>
          <a:p>
            <a:pPr algn="ctr">
              <a:spcBef>
                <a:spcPct val="0"/>
              </a:spcBef>
              <a:buClr>
                <a:srgbClr val="0000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00"/>
                </a:solidFill>
                <a:latin typeface="Arial" charset="0"/>
              </a:rPr>
              <a:t>“</a:t>
            </a:r>
            <a:r>
              <a:rPr lang="en-GB" sz="2000" i="1">
                <a:solidFill>
                  <a:srgbClr val="000000"/>
                </a:solidFill>
                <a:latin typeface="Times New Roman" pitchFamily="18" charset="0"/>
              </a:rPr>
              <a:t>Good news – those lumps </a:t>
            </a:r>
          </a:p>
          <a:p>
            <a:pPr algn="ctr">
              <a:spcBef>
                <a:spcPct val="0"/>
              </a:spcBef>
              <a:buClr>
                <a:srgbClr val="000000"/>
              </a:buClr>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00"/>
                </a:solidFill>
                <a:latin typeface="Times New Roman" pitchFamily="18" charset="0"/>
              </a:rPr>
              <a:t>were just coal.”</a:t>
            </a:r>
          </a:p>
          <a:p>
            <a:pPr algn="ctr">
              <a:spcBef>
                <a:spcPct val="0"/>
              </a:spcBef>
              <a:buClr>
                <a:srgbClr val="000066"/>
              </a:buClr>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66"/>
                </a:solidFill>
                <a:latin typeface="Times New Roman" pitchFamily="18" charset="0"/>
              </a:rPr>
              <a:t> </a:t>
            </a:r>
          </a:p>
        </p:txBody>
      </p:sp>
      <p:sp>
        <p:nvSpPr>
          <p:cNvPr id="82952" name="Rectangle 8"/>
          <p:cNvSpPr>
            <a:spLocks noChangeArrowheads="1"/>
          </p:cNvSpPr>
          <p:nvPr/>
        </p:nvSpPr>
        <p:spPr bwMode="auto">
          <a:xfrm>
            <a:off x="5562600" y="2133600"/>
            <a:ext cx="3429000" cy="3886200"/>
          </a:xfrm>
          <a:prstGeom prst="rect">
            <a:avLst/>
          </a:prstGeom>
          <a:noFill/>
          <a:ln w="57240">
            <a:solidFill>
              <a:srgbClr val="000066"/>
            </a:solidFill>
            <a:miter lim="800000"/>
            <a:headEnd/>
            <a:tailEnd/>
          </a:ln>
          <a:effectLst/>
        </p:spPr>
        <p:txBody>
          <a:bodyPr wrap="none" anchor="ctr"/>
          <a:lstStyle/>
          <a:p>
            <a:endParaRPr lang="en-US"/>
          </a:p>
        </p:txBody>
      </p:sp>
      <p:sp>
        <p:nvSpPr>
          <p:cNvPr id="2" name="TextBox 1"/>
          <p:cNvSpPr txBox="1"/>
          <p:nvPr/>
        </p:nvSpPr>
        <p:spPr>
          <a:xfrm>
            <a:off x="1330960" y="391135"/>
            <a:ext cx="6629400" cy="784830"/>
          </a:xfrm>
          <a:prstGeom prst="rect">
            <a:avLst/>
          </a:prstGeom>
          <a:noFill/>
        </p:spPr>
        <p:txBody>
          <a:bodyPr wrap="square" rtlCol="0">
            <a:spAutoFit/>
          </a:bodyPr>
          <a:lstStyle/>
          <a:p>
            <a:r>
              <a:rPr lang="en-GB" sz="4500" u="sng" dirty="0">
                <a:solidFill>
                  <a:srgbClr val="CC0099"/>
                </a:solidFill>
              </a:rPr>
              <a:t>Screening Providers</a:t>
            </a:r>
            <a:endParaRPr lang="en-US" sz="4500" dirty="0">
              <a:solidFill>
                <a:srgbClr val="CC0099"/>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533400"/>
            <a:ext cx="9144000" cy="9906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u="sng" dirty="0">
                <a:solidFill>
                  <a:srgbClr val="CC0099"/>
                </a:solidFill>
                <a:latin typeface="Arial Rounded MT Bold" pitchFamily="34" charset="0"/>
              </a:rPr>
              <a:t>Clinical Consultant &amp; </a:t>
            </a:r>
            <a:r>
              <a:rPr lang="en-GB" sz="3600" u="sng" dirty="0" smtClean="0">
                <a:solidFill>
                  <a:srgbClr val="CC0099"/>
                </a:solidFill>
                <a:latin typeface="Arial Rounded MT Bold" pitchFamily="34" charset="0"/>
              </a:rPr>
              <a:t>Resource Providers </a:t>
            </a:r>
            <a:endParaRPr lang="en-GB" sz="3600" u="sng" dirty="0">
              <a:solidFill>
                <a:srgbClr val="CC0099"/>
              </a:solidFill>
              <a:latin typeface="Arial Rounded MT Bold" pitchFamily="34" charset="0"/>
            </a:endParaRPr>
          </a:p>
        </p:txBody>
      </p:sp>
      <p:sp>
        <p:nvSpPr>
          <p:cNvPr id="13314" name="Rectangle 2"/>
          <p:cNvSpPr>
            <a:spLocks noGrp="1" noChangeArrowheads="1"/>
          </p:cNvSpPr>
          <p:nvPr>
            <p:ph idx="1"/>
          </p:nvPr>
        </p:nvSpPr>
        <p:spPr>
          <a:xfrm>
            <a:off x="533400" y="2971800"/>
            <a:ext cx="8153400" cy="4495800"/>
          </a:xfrm>
          <a:ln/>
        </p:spPr>
        <p:txBody>
          <a:bodyPr/>
          <a:lstStyle/>
          <a:p>
            <a:pPr marL="284163" indent="-283464">
              <a:lnSpc>
                <a:spcPct val="100000"/>
              </a:lnSpc>
              <a:spcBef>
                <a:spcPts val="600"/>
              </a:spcBef>
              <a:buFont typeface="Wingdings" pitchFamily="2" charset="2"/>
              <a:buChar char="Ø"/>
              <a:tabLst>
                <a:tab pos="400050" algn="l"/>
                <a:tab pos="857250" algn="l"/>
                <a:tab pos="1314450" algn="l"/>
                <a:tab pos="1771650" algn="l"/>
                <a:tab pos="2228850" algn="l"/>
                <a:tab pos="2686050" algn="l"/>
                <a:tab pos="3143250" algn="l"/>
                <a:tab pos="3600450" algn="l"/>
                <a:tab pos="4057650" algn="l"/>
                <a:tab pos="4514850" algn="l"/>
                <a:tab pos="4972050" algn="l"/>
                <a:tab pos="5429250" algn="l"/>
                <a:tab pos="5886450" algn="l"/>
                <a:tab pos="6343650" algn="l"/>
                <a:tab pos="6800850" algn="l"/>
                <a:tab pos="7258050" algn="l"/>
                <a:tab pos="7715250" algn="l"/>
                <a:tab pos="8172450" algn="l"/>
                <a:tab pos="8629650" algn="l"/>
                <a:tab pos="9086850" algn="l"/>
              </a:tabLst>
            </a:pPr>
            <a:r>
              <a:rPr lang="en-GB" sz="2400" dirty="0">
                <a:latin typeface="Arial Rounded MT Bold" pitchFamily="34" charset="0"/>
              </a:rPr>
              <a:t>Accepting referrals from BCHC </a:t>
            </a:r>
            <a:r>
              <a:rPr lang="en-GB" sz="2400" dirty="0" smtClean="0">
                <a:latin typeface="Arial Rounded MT Bold" pitchFamily="34" charset="0"/>
              </a:rPr>
              <a:t>Screening Providers </a:t>
            </a:r>
            <a:r>
              <a:rPr lang="en-GB" sz="2400" dirty="0">
                <a:latin typeface="Arial Rounded MT Bold" pitchFamily="34" charset="0"/>
              </a:rPr>
              <a:t>for further diagnostic testing and </a:t>
            </a:r>
            <a:r>
              <a:rPr lang="en-GB" sz="2400" dirty="0" smtClean="0">
                <a:latin typeface="Arial Rounded MT Bold" pitchFamily="34" charset="0"/>
              </a:rPr>
              <a:t>consultation</a:t>
            </a:r>
            <a:endParaRPr lang="en-GB" sz="2400" dirty="0">
              <a:latin typeface="Arial Rounded MT Bold" pitchFamily="34" charset="0"/>
            </a:endParaRPr>
          </a:p>
          <a:p>
            <a:pPr marL="284163" indent="-163513">
              <a:lnSpc>
                <a:spcPct val="100000"/>
              </a:lnSpc>
              <a:spcBef>
                <a:spcPts val="600"/>
              </a:spcBef>
              <a:buFont typeface="Wingdings" pitchFamily="2" charset="2"/>
              <a:buChar char="Ø"/>
              <a:tabLst>
                <a:tab pos="400050" algn="l"/>
                <a:tab pos="857250" algn="l"/>
                <a:tab pos="1314450" algn="l"/>
                <a:tab pos="1771650" algn="l"/>
                <a:tab pos="2228850" algn="l"/>
                <a:tab pos="2686050" algn="l"/>
                <a:tab pos="3143250" algn="l"/>
                <a:tab pos="3600450" algn="l"/>
                <a:tab pos="4057650" algn="l"/>
                <a:tab pos="4514850" algn="l"/>
                <a:tab pos="4972050" algn="l"/>
                <a:tab pos="5429250" algn="l"/>
                <a:tab pos="5886450" algn="l"/>
                <a:tab pos="6343650" algn="l"/>
                <a:tab pos="6800850" algn="l"/>
                <a:tab pos="7258050" algn="l"/>
                <a:tab pos="7715250" algn="l"/>
                <a:tab pos="8172450" algn="l"/>
                <a:tab pos="8629650" algn="l"/>
                <a:tab pos="9086850" algn="l"/>
              </a:tabLst>
            </a:pPr>
            <a:endParaRPr lang="en-GB" sz="2400" dirty="0">
              <a:latin typeface="Arial Rounded MT Bold" pitchFamily="34" charset="0"/>
            </a:endParaRPr>
          </a:p>
          <a:p>
            <a:pPr marL="284163" indent="-283464">
              <a:lnSpc>
                <a:spcPct val="100000"/>
              </a:lnSpc>
              <a:spcBef>
                <a:spcPts val="600"/>
              </a:spcBef>
              <a:buFont typeface="Wingdings" pitchFamily="2" charset="2"/>
              <a:buChar char="Ø"/>
              <a:tabLst>
                <a:tab pos="400050" algn="l"/>
                <a:tab pos="857250" algn="l"/>
                <a:tab pos="1314450" algn="l"/>
                <a:tab pos="1771650" algn="l"/>
                <a:tab pos="2228850" algn="l"/>
                <a:tab pos="2686050" algn="l"/>
                <a:tab pos="3143250" algn="l"/>
                <a:tab pos="3600450" algn="l"/>
                <a:tab pos="4057650" algn="l"/>
                <a:tab pos="4514850" algn="l"/>
                <a:tab pos="4972050" algn="l"/>
                <a:tab pos="5429250" algn="l"/>
                <a:tab pos="5886450" algn="l"/>
                <a:tab pos="6343650" algn="l"/>
                <a:tab pos="6800850" algn="l"/>
                <a:tab pos="7258050" algn="l"/>
                <a:tab pos="7715250" algn="l"/>
                <a:tab pos="8172450" algn="l"/>
                <a:tab pos="8629650" algn="l"/>
                <a:tab pos="9086850" algn="l"/>
              </a:tabLst>
            </a:pPr>
            <a:r>
              <a:rPr lang="en-GB" sz="2400" dirty="0">
                <a:latin typeface="Arial Rounded MT Bold" pitchFamily="34" charset="0"/>
              </a:rPr>
              <a:t>Notifying BCHC and the Screening Provider of results of any consultations, </a:t>
            </a:r>
            <a:r>
              <a:rPr lang="en-GB" sz="2400" dirty="0" smtClean="0">
                <a:latin typeface="Arial Rounded MT Bold" pitchFamily="34" charset="0"/>
              </a:rPr>
              <a:t>examinations </a:t>
            </a:r>
            <a:r>
              <a:rPr lang="en-GB" sz="2400" dirty="0">
                <a:latin typeface="Arial Rounded MT Bold" pitchFamily="34" charset="0"/>
              </a:rPr>
              <a:t>or diagnostic work </a:t>
            </a:r>
            <a:r>
              <a:rPr lang="en-GB" sz="2400" dirty="0" smtClean="0">
                <a:latin typeface="Arial Rounded MT Bold" pitchFamily="34" charset="0"/>
              </a:rPr>
              <a:t>done</a:t>
            </a:r>
            <a:endParaRPr lang="en-GB" sz="2400" dirty="0">
              <a:latin typeface="Arial Rounded MT Bold" pitchFamily="34" charset="0"/>
            </a:endParaRPr>
          </a:p>
        </p:txBody>
      </p:sp>
      <p:sp>
        <p:nvSpPr>
          <p:cNvPr id="13315" name="Text Box 3"/>
          <p:cNvSpPr txBox="1">
            <a:spLocks noChangeArrowheads="1"/>
          </p:cNvSpPr>
          <p:nvPr/>
        </p:nvSpPr>
        <p:spPr bwMode="auto">
          <a:xfrm>
            <a:off x="457200" y="1693090"/>
            <a:ext cx="8077200" cy="1202510"/>
          </a:xfrm>
          <a:prstGeom prst="rect">
            <a:avLst/>
          </a:prstGeom>
          <a:noFill/>
          <a:ln w="9525">
            <a:noFill/>
            <a:round/>
            <a:headEnd/>
            <a:tailEnd/>
          </a:ln>
          <a:effectLst/>
        </p:spPr>
        <p:txBody>
          <a:bodyPr lIns="90000" tIns="46800" rIns="90000" bIns="46800">
            <a:spAutoFit/>
          </a:bodyPr>
          <a:lstStyle/>
          <a:p>
            <a:pPr>
              <a:spcBef>
                <a:spcPts val="150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chemeClr val="tx1"/>
                </a:solidFill>
              </a:rPr>
              <a:t>Clinical Consultants</a:t>
            </a:r>
            <a:r>
              <a:rPr lang="en-GB" dirty="0">
                <a:solidFill>
                  <a:schemeClr val="tx1"/>
                </a:solidFill>
              </a:rPr>
              <a:t> are </a:t>
            </a:r>
            <a:r>
              <a:rPr lang="en-GB" dirty="0" smtClean="0">
                <a:solidFill>
                  <a:schemeClr val="tx1"/>
                </a:solidFill>
              </a:rPr>
              <a:t>OB-GYN’s </a:t>
            </a:r>
            <a:r>
              <a:rPr lang="en-GB" dirty="0">
                <a:solidFill>
                  <a:schemeClr val="tx1"/>
                </a:solidFill>
              </a:rPr>
              <a:t>and/or breast surgeons and specialists. Their responsibilities include: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1190626"/>
          </a:xfrm>
          <a:ln/>
        </p:spPr>
        <p:txBody>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u="sng" dirty="0">
                <a:solidFill>
                  <a:srgbClr val="CC0099"/>
                </a:solidFill>
                <a:latin typeface="Arial Rounded MT Bold" pitchFamily="34" charset="0"/>
              </a:rPr>
              <a:t>Clinical Consultant &amp; </a:t>
            </a:r>
            <a:r>
              <a:rPr lang="en-GB" sz="3600" u="sng" dirty="0" smtClean="0">
                <a:solidFill>
                  <a:srgbClr val="CC0099"/>
                </a:solidFill>
                <a:latin typeface="Arial Rounded MT Bold" pitchFamily="34" charset="0"/>
              </a:rPr>
              <a:t>Resource </a:t>
            </a:r>
            <a:r>
              <a:rPr lang="en-GB" sz="3600" u="sng" dirty="0">
                <a:solidFill>
                  <a:srgbClr val="CC0099"/>
                </a:solidFill>
                <a:latin typeface="Arial Rounded MT Bold" pitchFamily="34" charset="0"/>
              </a:rPr>
              <a:t>Providers</a:t>
            </a:r>
          </a:p>
        </p:txBody>
      </p:sp>
      <p:sp>
        <p:nvSpPr>
          <p:cNvPr id="14338" name="Rectangle 2"/>
          <p:cNvSpPr>
            <a:spLocks noGrp="1" noChangeArrowheads="1"/>
          </p:cNvSpPr>
          <p:nvPr>
            <p:ph idx="1"/>
          </p:nvPr>
        </p:nvSpPr>
        <p:spPr>
          <a:xfrm>
            <a:off x="0" y="1447800"/>
            <a:ext cx="8686800" cy="1998663"/>
          </a:xfrm>
          <a:ln/>
        </p:spPr>
        <p:txBody>
          <a:bodyPr/>
          <a:lstStyle/>
          <a:p>
            <a:pPr indent="0">
              <a:lnSpc>
                <a:spcPct val="100000"/>
              </a:lnSpc>
              <a:spcBef>
                <a:spcPts val="600"/>
              </a:spcBef>
              <a:buFont typeface="Arial Rounded MT Bold"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u="sng" dirty="0">
                <a:latin typeface="Arial Rounded MT Bold" pitchFamily="34" charset="0"/>
              </a:rPr>
              <a:t>Resource Providers</a:t>
            </a:r>
            <a:r>
              <a:rPr lang="en-GB" sz="2400" dirty="0">
                <a:latin typeface="Arial Rounded MT Bold" pitchFamily="34" charset="0"/>
              </a:rPr>
              <a:t> include laboratories and imaging centers. Their responsibility is to perform necessary tests at the request of a Screening Provider or Clinical </a:t>
            </a:r>
            <a:r>
              <a:rPr lang="en-GB" sz="2400" dirty="0" smtClean="0">
                <a:latin typeface="Arial Rounded MT Bold" pitchFamily="34" charset="0"/>
              </a:rPr>
              <a:t>Consultant.</a:t>
            </a:r>
            <a:endParaRPr lang="en-GB" sz="2400" dirty="0">
              <a:latin typeface="Arial Rounded MT Bold" pitchFamily="34" charset="0"/>
            </a:endParaRPr>
          </a:p>
          <a:p>
            <a:pPr indent="0">
              <a:lnSpc>
                <a:spcPct val="100000"/>
              </a:lnSpc>
              <a:spcBef>
                <a:spcPts val="600"/>
              </a:spcBef>
              <a:buFont typeface="Arial Rounded MT Bold"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p:txBody>
      </p:sp>
      <p:pic>
        <p:nvPicPr>
          <p:cNvPr id="14339" name="Picture 3"/>
          <p:cNvPicPr>
            <a:picLocks noChangeAspect="1" noChangeArrowheads="1"/>
          </p:cNvPicPr>
          <p:nvPr/>
        </p:nvPicPr>
        <p:blipFill>
          <a:blip r:embed="rId3" cstate="print"/>
          <a:srcRect/>
          <a:stretch>
            <a:fillRect/>
          </a:stretch>
        </p:blipFill>
        <p:spPr bwMode="auto">
          <a:xfrm>
            <a:off x="2743200" y="3124200"/>
            <a:ext cx="3352800" cy="2867025"/>
          </a:xfrm>
          <a:prstGeom prst="rect">
            <a:avLst/>
          </a:prstGeom>
          <a:noFill/>
          <a:ln w="9525">
            <a:noFill/>
            <a:round/>
            <a:headEnd/>
            <a:tailEnd/>
          </a:ln>
          <a:effectLst/>
        </p:spPr>
      </p:pic>
      <p:sp>
        <p:nvSpPr>
          <p:cNvPr id="14340" name="Text Box 4"/>
          <p:cNvSpPr txBox="1">
            <a:spLocks noChangeArrowheads="1"/>
          </p:cNvSpPr>
          <p:nvPr/>
        </p:nvSpPr>
        <p:spPr bwMode="auto">
          <a:xfrm>
            <a:off x="2743200" y="5410200"/>
            <a:ext cx="3352800" cy="1333500"/>
          </a:xfrm>
          <a:prstGeom prst="rect">
            <a:avLst/>
          </a:prstGeom>
          <a:solidFill>
            <a:srgbClr val="FFFFFF"/>
          </a:solidFill>
          <a:ln w="9525">
            <a:noFill/>
            <a:round/>
            <a:headEnd/>
            <a:tailEnd/>
          </a:ln>
          <a:effectLst/>
        </p:spPr>
        <p:txBody>
          <a:bodyPr lIns="90000" tIns="46800" rIns="90000" bIns="46800">
            <a:spAutoFit/>
          </a:bodyPr>
          <a:lstStyle/>
          <a:p>
            <a:pPr algn="ctr">
              <a:spcBef>
                <a:spcPts val="625"/>
              </a:spcBef>
              <a:buClr>
                <a:srgbClr val="000000"/>
              </a:buClr>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i="1">
              <a:solidFill>
                <a:srgbClr val="000000"/>
              </a:solidFill>
              <a:latin typeface="Times New Roman" pitchFamily="18" charset="0"/>
            </a:endParaRPr>
          </a:p>
          <a:p>
            <a:pPr algn="ctr">
              <a:spcBef>
                <a:spcPct val="0"/>
              </a:spcBef>
              <a:buClr>
                <a:srgbClr val="000000"/>
              </a:buClr>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i="1">
                <a:solidFill>
                  <a:srgbClr val="000000"/>
                </a:solidFill>
                <a:latin typeface="Times New Roman" pitchFamily="18" charset="0"/>
              </a:rPr>
              <a:t>I’d like you to have a </a:t>
            </a:r>
          </a:p>
          <a:p>
            <a:pPr algn="ctr">
              <a:spcBef>
                <a:spcPct val="0"/>
              </a:spcBef>
              <a:buClr>
                <a:srgbClr val="000000"/>
              </a:buClr>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i="1">
                <a:solidFill>
                  <a:srgbClr val="000000"/>
                </a:solidFill>
                <a:latin typeface="Times New Roman" pitchFamily="18" charset="0"/>
              </a:rPr>
              <a:t>CAT scan.”</a:t>
            </a:r>
            <a:r>
              <a:rPr lang="en-GB" sz="1800">
                <a:latin typeface="Arial" charset="0"/>
              </a:rPr>
              <a:t> </a:t>
            </a:r>
          </a:p>
          <a:p>
            <a:pPr algn="ctr">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800">
              <a:latin typeface="Arial" charset="0"/>
            </a:endParaRPr>
          </a:p>
        </p:txBody>
      </p:sp>
      <p:sp>
        <p:nvSpPr>
          <p:cNvPr id="14341" name="Rectangle 5"/>
          <p:cNvSpPr>
            <a:spLocks noChangeArrowheads="1"/>
          </p:cNvSpPr>
          <p:nvPr/>
        </p:nvSpPr>
        <p:spPr bwMode="auto">
          <a:xfrm>
            <a:off x="2743200" y="3124200"/>
            <a:ext cx="3352800" cy="3581400"/>
          </a:xfrm>
          <a:prstGeom prst="rect">
            <a:avLst/>
          </a:prstGeom>
          <a:noFill/>
          <a:ln w="57240">
            <a:solidFill>
              <a:srgbClr val="000066"/>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All BCHC Providers…</a:t>
            </a:r>
          </a:p>
        </p:txBody>
      </p:sp>
      <p:sp>
        <p:nvSpPr>
          <p:cNvPr id="15362" name="Rectangle 2"/>
          <p:cNvSpPr>
            <a:spLocks noGrp="1" noChangeArrowheads="1"/>
          </p:cNvSpPr>
          <p:nvPr>
            <p:ph idx="1"/>
          </p:nvPr>
        </p:nvSpPr>
        <p:spPr>
          <a:xfrm>
            <a:off x="457200" y="1600200"/>
            <a:ext cx="8229600" cy="4525963"/>
          </a:xfrm>
          <a:ln/>
        </p:spPr>
        <p:txBody>
          <a:bodyPr/>
          <a:lstStyle/>
          <a:p>
            <a:pPr>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Agree to accept the BCHC </a:t>
            </a:r>
            <a:r>
              <a:rPr lang="en-GB" sz="2400" dirty="0" smtClean="0">
                <a:latin typeface="Arial Rounded MT Bold" pitchFamily="34" charset="0"/>
              </a:rPr>
              <a:t>Medicare</a:t>
            </a:r>
            <a:r>
              <a:rPr lang="en-GB" sz="2400" dirty="0" smtClean="0">
                <a:latin typeface="Arial Rounded MT Bold"/>
              </a:rPr>
              <a:t>–</a:t>
            </a:r>
            <a:r>
              <a:rPr lang="en-GB" sz="2400" dirty="0" smtClean="0">
                <a:latin typeface="Arial Rounded MT Bold" pitchFamily="34" charset="0"/>
              </a:rPr>
              <a:t>based </a:t>
            </a:r>
            <a:r>
              <a:rPr lang="en-GB" sz="2400" dirty="0">
                <a:latin typeface="Arial Rounded MT Bold" pitchFamily="34" charset="0"/>
              </a:rPr>
              <a:t>reimbursement </a:t>
            </a:r>
            <a:r>
              <a:rPr lang="en-GB" sz="2400" dirty="0" smtClean="0">
                <a:latin typeface="Arial Rounded MT Bold" pitchFamily="34" charset="0"/>
              </a:rPr>
              <a:t>rate.</a:t>
            </a:r>
            <a:endParaRPr lang="en-GB" sz="2400" dirty="0">
              <a:latin typeface="Arial Rounded MT Bold" pitchFamily="34" charset="0"/>
            </a:endParaRPr>
          </a:p>
          <a:p>
            <a:pPr>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a:p>
            <a:pPr>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Agree to write off the difference between what is </a:t>
            </a:r>
            <a:r>
              <a:rPr lang="en-GB" sz="2400" dirty="0" smtClean="0">
                <a:latin typeface="Arial Rounded MT Bold" pitchFamily="34" charset="0"/>
              </a:rPr>
              <a:t>billed, </a:t>
            </a:r>
            <a:r>
              <a:rPr lang="en-GB" sz="2400" dirty="0">
                <a:latin typeface="Arial Rounded MT Bold" pitchFamily="34" charset="0"/>
              </a:rPr>
              <a:t>and what BCHC </a:t>
            </a:r>
            <a:r>
              <a:rPr lang="en-GB" sz="2400" dirty="0" smtClean="0">
                <a:latin typeface="Arial Rounded MT Bold" pitchFamily="34" charset="0"/>
              </a:rPr>
              <a:t>reimburses, </a:t>
            </a:r>
            <a:r>
              <a:rPr lang="en-GB" sz="2400" dirty="0">
                <a:latin typeface="Arial Rounded MT Bold" pitchFamily="34" charset="0"/>
              </a:rPr>
              <a:t>for any procedure that BCHC can pay </a:t>
            </a:r>
            <a:r>
              <a:rPr lang="en-GB" sz="2400" dirty="0" smtClean="0">
                <a:latin typeface="Arial Rounded MT Bold" pitchFamily="34" charset="0"/>
              </a:rPr>
              <a:t>for.</a:t>
            </a:r>
            <a:endParaRPr lang="en-GB" sz="2400" dirty="0">
              <a:latin typeface="Arial Rounded MT Bold" pitchFamily="34" charset="0"/>
            </a:endParaRPr>
          </a:p>
          <a:p>
            <a:pPr>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a:p>
            <a:pPr>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Agree to share with BCHC any requested clinical information about BCHC </a:t>
            </a:r>
            <a:r>
              <a:rPr lang="en-GB" sz="2400" dirty="0" smtClean="0">
                <a:latin typeface="Arial Rounded MT Bold" pitchFamily="34" charset="0"/>
              </a:rPr>
              <a:t>clients.</a:t>
            </a:r>
            <a:endParaRPr lang="en-GB" sz="2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74638"/>
            <a:ext cx="8229600" cy="1143000"/>
          </a:xfrm>
          <a:ln/>
        </p:spPr>
        <p:txBody>
          <a:bodyPr>
            <a:normAutofit fontScale="90000"/>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BCHC Provider Agreements</a:t>
            </a:r>
          </a:p>
        </p:txBody>
      </p:sp>
      <p:sp>
        <p:nvSpPr>
          <p:cNvPr id="16386" name="Rectangle 2"/>
          <p:cNvSpPr>
            <a:spLocks noGrp="1" noChangeArrowheads="1"/>
          </p:cNvSpPr>
          <p:nvPr>
            <p:ph idx="1"/>
          </p:nvPr>
        </p:nvSpPr>
        <p:spPr>
          <a:xfrm>
            <a:off x="228600" y="1600200"/>
            <a:ext cx="8458200" cy="5314950"/>
          </a:xfrm>
          <a:ln/>
        </p:spPr>
        <p:txBody>
          <a:bodyPr/>
          <a:lstStyle/>
          <a:p>
            <a:pPr marL="0" indent="0">
              <a:lnSpc>
                <a:spcPct val="90000"/>
              </a:lnSpc>
              <a:spcBef>
                <a:spcPts val="1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a:latin typeface="Arial Rounded MT Bold" pitchFamily="34" charset="0"/>
              </a:rPr>
              <a:t>If you wish to become a BCHC Provider, </a:t>
            </a:r>
            <a:r>
              <a:rPr lang="en-GB" sz="2400" dirty="0" smtClean="0">
                <a:latin typeface="Arial Rounded MT Bold" pitchFamily="34" charset="0"/>
              </a:rPr>
              <a:t>please contact Bobbi Unger, Provider Support, at 269-4662 for the latest version of the agreement.</a:t>
            </a:r>
            <a:endParaRPr lang="en-GB" sz="2400" dirty="0">
              <a:solidFill>
                <a:srgbClr val="0070C0"/>
              </a:solidFill>
              <a:latin typeface="Arial Rounded MT Bold" pitchFamily="34" charset="0"/>
              <a:hlinkClick r:id="rId3"/>
            </a:endParaRPr>
          </a:p>
          <a:p>
            <a:pPr marL="393700" lvl="1" indent="0">
              <a:lnSpc>
                <a:spcPct val="90000"/>
              </a:lnSpc>
              <a:spcBef>
                <a:spcPts val="1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400" dirty="0">
              <a:latin typeface="Arial Rounded MT Bold" pitchFamily="34" charset="0"/>
            </a:endParaRPr>
          </a:p>
          <a:p>
            <a:pPr marL="0" indent="0">
              <a:lnSpc>
                <a:spcPct val="90000"/>
              </a:lnSpc>
              <a:spcBef>
                <a:spcPts val="1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a:latin typeface="Arial Rounded MT Bold" pitchFamily="34" charset="0"/>
              </a:rPr>
              <a:t>Upon receipt of your signed agreement, </a:t>
            </a:r>
            <a:r>
              <a:rPr lang="en-GB" sz="2400" dirty="0" smtClean="0">
                <a:latin typeface="Arial Rounded MT Bold" pitchFamily="34" charset="0"/>
              </a:rPr>
              <a:t>Bobbi will </a:t>
            </a:r>
            <a:r>
              <a:rPr lang="en-GB" sz="2400" dirty="0">
                <a:latin typeface="Arial Rounded MT Bold" pitchFamily="34" charset="0"/>
              </a:rPr>
              <a:t>contact you to arrange a program </a:t>
            </a:r>
            <a:r>
              <a:rPr lang="en-GB" sz="2400" dirty="0" smtClean="0">
                <a:latin typeface="Arial Rounded MT Bold" pitchFamily="34" charset="0"/>
              </a:rPr>
              <a:t>orientation.</a:t>
            </a:r>
            <a:endParaRPr lang="en-GB" sz="2400" dirty="0">
              <a:latin typeface="Arial Rounded MT Bold" pitchFamily="34" charset="0"/>
            </a:endParaRPr>
          </a:p>
          <a:p>
            <a:pPr marL="0" indent="0">
              <a:lnSpc>
                <a:spcPct val="90000"/>
              </a:lnSpc>
              <a:spcBef>
                <a:spcPts val="1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400" dirty="0">
              <a:latin typeface="Arial Rounded MT Bold" pitchFamily="34" charset="0"/>
            </a:endParaRPr>
          </a:p>
          <a:p>
            <a:pPr marL="0" indent="0" algn="ctr">
              <a:lnSpc>
                <a:spcPct val="90000"/>
              </a:lnSpc>
              <a:spcBef>
                <a:spcPts val="1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a:solidFill>
                  <a:schemeClr val="accent2">
                    <a:lumMod val="75000"/>
                  </a:schemeClr>
                </a:solidFill>
                <a:latin typeface="Arial Rounded MT Bold" pitchFamily="34" charset="0"/>
              </a:rPr>
              <a:t>Questions about becoming a BCHC provider? </a:t>
            </a:r>
          </a:p>
          <a:p>
            <a:pPr marL="0" indent="0" algn="ctr">
              <a:lnSpc>
                <a:spcPct val="90000"/>
              </a:lnSpc>
              <a:spcBef>
                <a:spcPts val="1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400" dirty="0">
                <a:solidFill>
                  <a:schemeClr val="accent2">
                    <a:lumMod val="75000"/>
                  </a:schemeClr>
                </a:solidFill>
                <a:latin typeface="Arial Rounded MT Bold" pitchFamily="34" charset="0"/>
              </a:rPr>
              <a:t>Call </a:t>
            </a:r>
            <a:r>
              <a:rPr lang="en-GB" sz="2400" dirty="0" smtClean="0">
                <a:solidFill>
                  <a:schemeClr val="accent2">
                    <a:lumMod val="75000"/>
                  </a:schemeClr>
                </a:solidFill>
                <a:latin typeface="Arial Rounded MT Bold" pitchFamily="34" charset="0"/>
              </a:rPr>
              <a:t>269-4662.</a:t>
            </a:r>
            <a:endParaRPr lang="en-GB" sz="2400" dirty="0">
              <a:solidFill>
                <a:schemeClr val="accent2">
                  <a:lumMod val="75000"/>
                </a:schemeClr>
              </a:solidFill>
              <a:latin typeface="Arial Rounded MT Bold" pitchFamily="34" charset="0"/>
            </a:endParaRPr>
          </a:p>
          <a:p>
            <a:pPr marL="393700" lvl="1" indent="0">
              <a:lnSpc>
                <a:spcPct val="80000"/>
              </a:lnSpc>
              <a:spcBef>
                <a:spcPts val="6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52400" y="274638"/>
            <a:ext cx="8763000" cy="1143000"/>
          </a:xfrm>
          <a:ln/>
        </p:spPr>
        <p:txBody>
          <a:bodyPr>
            <a:normAutofit fontScale="90000"/>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Client Eligibility &amp; </a:t>
            </a:r>
            <a:r>
              <a:rPr lang="en-GB" u="sng" dirty="0" smtClean="0">
                <a:solidFill>
                  <a:srgbClr val="CC0099"/>
                </a:solidFill>
                <a:latin typeface="Arial Rounded MT Bold" pitchFamily="34" charset="0"/>
              </a:rPr>
              <a:t>Enrollment</a:t>
            </a:r>
            <a:endParaRPr lang="en-GB" u="sng" dirty="0">
              <a:solidFill>
                <a:srgbClr val="CC0099"/>
              </a:solidFill>
              <a:latin typeface="Arial Rounded MT Bold" pitchFamily="34" charset="0"/>
            </a:endParaRPr>
          </a:p>
        </p:txBody>
      </p:sp>
      <p:sp>
        <p:nvSpPr>
          <p:cNvPr id="18434" name="Rectangle 2"/>
          <p:cNvSpPr>
            <a:spLocks noGrp="1" noChangeArrowheads="1"/>
          </p:cNvSpPr>
          <p:nvPr>
            <p:ph idx="1"/>
          </p:nvPr>
        </p:nvSpPr>
        <p:spPr>
          <a:xfrm>
            <a:off x="457200" y="1600200"/>
            <a:ext cx="8229600" cy="4800600"/>
          </a:xfrm>
          <a:ln/>
        </p:spPr>
        <p:txBody>
          <a:bodyPr>
            <a:normAutofit/>
          </a:bodyPr>
          <a:lstStyle/>
          <a:p>
            <a:pPr>
              <a:lnSpc>
                <a:spcPct val="9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Eligibility is determined using the BCHC </a:t>
            </a:r>
            <a:r>
              <a:rPr lang="en-GB" sz="2400" dirty="0" smtClean="0">
                <a:latin typeface="Arial Rounded MT Bold" pitchFamily="34" charset="0"/>
              </a:rPr>
              <a:t>Enrollment Form.</a:t>
            </a:r>
            <a:endParaRPr lang="en-GB" sz="2400" dirty="0">
              <a:latin typeface="Arial Rounded MT Bold" pitchFamily="34" charset="0"/>
            </a:endParaRPr>
          </a:p>
          <a:p>
            <a:pPr>
              <a:lnSpc>
                <a:spcPct val="9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a:p>
            <a:pPr>
              <a:lnSpc>
                <a:spcPct val="9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It is the Screening Provider’s responsibility to have clients complete this form. Having a completed </a:t>
            </a:r>
            <a:r>
              <a:rPr lang="en-GB" sz="2400" dirty="0" smtClean="0">
                <a:latin typeface="Arial Rounded MT Bold" pitchFamily="34" charset="0"/>
              </a:rPr>
              <a:t>Enrollment </a:t>
            </a:r>
            <a:r>
              <a:rPr lang="en-GB" sz="2400" dirty="0">
                <a:latin typeface="Arial Rounded MT Bold" pitchFamily="34" charset="0"/>
              </a:rPr>
              <a:t>Form at the time of the exam ensures that clients are eligible to receive BCHC </a:t>
            </a:r>
            <a:r>
              <a:rPr lang="en-GB" sz="2400" dirty="0" smtClean="0">
                <a:latin typeface="Arial Rounded MT Bold" pitchFamily="34" charset="0"/>
              </a:rPr>
              <a:t>services.</a:t>
            </a:r>
            <a:endParaRPr lang="en-GB" sz="2400" dirty="0">
              <a:latin typeface="Arial Rounded MT Bold" pitchFamily="34" charset="0"/>
            </a:endParaRPr>
          </a:p>
          <a:p>
            <a:pPr>
              <a:lnSpc>
                <a:spcPct val="9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a:p>
            <a:pPr>
              <a:lnSpc>
                <a:spcPct val="9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Clinical Consultant and Resource Providers can call the Screening Provider or BCHC to verify client </a:t>
            </a:r>
            <a:r>
              <a:rPr lang="en-GB" sz="2400" dirty="0" smtClean="0">
                <a:latin typeface="Arial Rounded MT Bold" pitchFamily="34" charset="0"/>
              </a:rPr>
              <a:t>eligibility. They can also access the information online with a username and password to the BCHC web-based database.</a:t>
            </a:r>
            <a:endParaRPr lang="en-GB" sz="2400" dirty="0">
              <a:latin typeface="Arial Rounded MT Bold" pitchFamily="34" charset="0"/>
            </a:endParaRPr>
          </a:p>
          <a:p>
            <a:pPr>
              <a:lnSpc>
                <a:spcPct val="90000"/>
              </a:lnSpc>
              <a:spcBef>
                <a:spcPts val="600"/>
              </a:spcBef>
              <a:buFont typeface="Arial Rounded MT Bold"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153988"/>
            <a:ext cx="8686800" cy="2592388"/>
          </a:xfrm>
          <a:ln/>
        </p:spPr>
        <p:txBody>
          <a:bodyPr>
            <a:normAutofit fontScale="90000"/>
          </a:bodyPr>
          <a:lstStyle/>
          <a:p>
            <a:pPr algn="ctr">
              <a:lnSpc>
                <a:spcPct val="100000"/>
              </a:lnSpc>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latin typeface="Arial Rounded MT Bold" pitchFamily="34" charset="0"/>
              </a:rPr>
              <a:t/>
            </a:r>
            <a:br>
              <a:rPr lang="en-GB" sz="4000" dirty="0">
                <a:latin typeface="Arial Rounded MT Bold" pitchFamily="34" charset="0"/>
              </a:rPr>
            </a:br>
            <a:r>
              <a:rPr lang="en-GB" u="sng" dirty="0">
                <a:solidFill>
                  <a:srgbClr val="CC0099"/>
                </a:solidFill>
                <a:latin typeface="Arial Rounded MT Bold" pitchFamily="34" charset="0"/>
              </a:rPr>
              <a:t>Client Eligibility &amp; </a:t>
            </a:r>
            <a:r>
              <a:rPr lang="en-GB" u="sng" dirty="0" smtClean="0">
                <a:solidFill>
                  <a:srgbClr val="CC0099"/>
                </a:solidFill>
                <a:latin typeface="Arial Rounded MT Bold" pitchFamily="34" charset="0"/>
              </a:rPr>
              <a:t>Enrollment</a:t>
            </a:r>
            <a:r>
              <a:rPr lang="en-GB" u="sng" dirty="0">
                <a:solidFill>
                  <a:srgbClr val="000066"/>
                </a:solidFill>
                <a:latin typeface="Arial Rounded MT Bold" pitchFamily="34" charset="0"/>
              </a:rPr>
              <a:t/>
            </a:r>
            <a:br>
              <a:rPr lang="en-GB" u="sng" dirty="0">
                <a:solidFill>
                  <a:srgbClr val="000066"/>
                </a:solidFill>
                <a:latin typeface="Arial Rounded MT Bold" pitchFamily="34" charset="0"/>
              </a:rPr>
            </a:br>
            <a:r>
              <a:rPr lang="en-GB" sz="4000" u="sng" dirty="0">
                <a:solidFill>
                  <a:srgbClr val="000066"/>
                </a:solidFill>
                <a:latin typeface="Arial Rounded MT Bold" pitchFamily="34" charset="0"/>
              </a:rPr>
              <a:t/>
            </a:r>
            <a:br>
              <a:rPr lang="en-GB" sz="4000" u="sng" dirty="0">
                <a:solidFill>
                  <a:srgbClr val="000066"/>
                </a:solidFill>
                <a:latin typeface="Arial Rounded MT Bold" pitchFamily="34" charset="0"/>
              </a:rPr>
            </a:br>
            <a:endParaRPr lang="en-GB" sz="4000" u="sng" dirty="0">
              <a:solidFill>
                <a:srgbClr val="000066"/>
              </a:solidFill>
              <a:latin typeface="Arial Rounded MT Bold" pitchFamily="34" charset="0"/>
            </a:endParaRPr>
          </a:p>
        </p:txBody>
      </p:sp>
      <p:sp>
        <p:nvSpPr>
          <p:cNvPr id="19458" name="Rectangle 2"/>
          <p:cNvSpPr>
            <a:spLocks noGrp="1" noChangeArrowheads="1"/>
          </p:cNvSpPr>
          <p:nvPr>
            <p:ph idx="1"/>
          </p:nvPr>
        </p:nvSpPr>
        <p:spPr>
          <a:xfrm>
            <a:off x="533400" y="1676400"/>
            <a:ext cx="4724400" cy="5029200"/>
          </a:xfrm>
          <a:ln/>
        </p:spPr>
        <p:txBody>
          <a:bodyPr/>
          <a:lstStyle/>
          <a:p>
            <a:pPr marL="0" indent="0">
              <a:lnSpc>
                <a:spcPct val="80000"/>
              </a:lnSpc>
              <a:spcBef>
                <a:spcPts val="55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200" u="sng" dirty="0">
                <a:latin typeface="Arial Rounded MT Bold" pitchFamily="34" charset="0"/>
              </a:rPr>
              <a:t>Age</a:t>
            </a:r>
            <a:r>
              <a:rPr lang="en-GB" sz="2200" dirty="0">
                <a:latin typeface="Arial Rounded MT Bold" pitchFamily="34" charset="0"/>
              </a:rPr>
              <a:t>: Women aged </a:t>
            </a:r>
            <a:r>
              <a:rPr lang="en-GB" sz="2200" dirty="0" smtClean="0">
                <a:latin typeface="Arial Rounded MT Bold" pitchFamily="34" charset="0"/>
              </a:rPr>
              <a:t>21–64 </a:t>
            </a:r>
            <a:r>
              <a:rPr lang="en-GB" sz="2200" dirty="0">
                <a:latin typeface="Arial Rounded MT Bold" pitchFamily="34" charset="0"/>
              </a:rPr>
              <a:t>are eligible for enrollment into </a:t>
            </a:r>
            <a:r>
              <a:rPr lang="en-GB" sz="2200" dirty="0" smtClean="0">
                <a:latin typeface="Arial Rounded MT Bold" pitchFamily="34" charset="0"/>
              </a:rPr>
              <a:t>BCHC.</a:t>
            </a:r>
            <a:endParaRPr lang="en-GB" sz="2200" dirty="0">
              <a:latin typeface="Arial Rounded MT Bold" pitchFamily="34" charset="0"/>
            </a:endParaRPr>
          </a:p>
          <a:p>
            <a:pPr marL="0" indent="0">
              <a:lnSpc>
                <a:spcPct val="80000"/>
              </a:lnSpc>
              <a:spcBef>
                <a:spcPts val="55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200" dirty="0">
              <a:latin typeface="Arial Rounded MT Bold" pitchFamily="34" charset="0"/>
            </a:endParaRPr>
          </a:p>
          <a:p>
            <a:pPr marL="0" indent="0">
              <a:lnSpc>
                <a:spcPct val="80000"/>
              </a:lnSpc>
              <a:spcBef>
                <a:spcPts val="55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200" u="sng" dirty="0">
                <a:latin typeface="Arial Rounded MT Bold" pitchFamily="34" charset="0"/>
              </a:rPr>
              <a:t>Income</a:t>
            </a:r>
            <a:r>
              <a:rPr lang="en-GB" sz="2200" dirty="0">
                <a:latin typeface="Arial Rounded MT Bold" pitchFamily="34" charset="0"/>
              </a:rPr>
              <a:t>: Women with a family income at or below 250% of the federal poverty level are eligible for enrollment. Income eligibility is determined by circling either the client’s monthly or yearly income on the grid on the Annual Enrollment Form. </a:t>
            </a:r>
          </a:p>
          <a:p>
            <a:pPr marL="0" indent="0">
              <a:lnSpc>
                <a:spcPct val="80000"/>
              </a:lnSpc>
              <a:spcBef>
                <a:spcPts val="55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200" dirty="0">
              <a:latin typeface="Arial Rounded MT Bold" pitchFamily="34" charset="0"/>
            </a:endParaRPr>
          </a:p>
          <a:p>
            <a:pPr marL="0" indent="0">
              <a:lnSpc>
                <a:spcPct val="80000"/>
              </a:lnSpc>
              <a:spcBef>
                <a:spcPts val="55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200" dirty="0">
                <a:latin typeface="Arial Rounded MT Bold" pitchFamily="34" charset="0"/>
              </a:rPr>
              <a:t>A woman with a family income falling in the “More Than” column on the grid is not eligible for </a:t>
            </a:r>
            <a:r>
              <a:rPr lang="en-GB" sz="2200" dirty="0" smtClean="0">
                <a:latin typeface="Arial Rounded MT Bold" pitchFamily="34" charset="0"/>
              </a:rPr>
              <a:t>BCHC.</a:t>
            </a:r>
            <a:endParaRPr lang="en-GB" sz="2200" dirty="0">
              <a:latin typeface="Arial Rounded MT Bold" pitchFamily="34" charset="0"/>
            </a:endParaRPr>
          </a:p>
        </p:txBody>
      </p:sp>
      <p:sp>
        <p:nvSpPr>
          <p:cNvPr id="19460" name="Text Box 4"/>
          <p:cNvSpPr txBox="1">
            <a:spLocks noChangeArrowheads="1"/>
          </p:cNvSpPr>
          <p:nvPr/>
        </p:nvSpPr>
        <p:spPr bwMode="auto">
          <a:xfrm>
            <a:off x="5257800" y="1981200"/>
            <a:ext cx="3657600" cy="366713"/>
          </a:xfrm>
          <a:prstGeom prst="rect">
            <a:avLst/>
          </a:prstGeom>
          <a:noFill/>
          <a:ln w="9525">
            <a:noFill/>
            <a:round/>
            <a:headEnd/>
            <a:tailEnd/>
          </a:ln>
          <a:effectLst/>
        </p:spPr>
        <p:txBody>
          <a:bodyPr wrap="none" anchor="ctr"/>
          <a:lstStyle/>
          <a:p>
            <a:endParaRPr lang="en-US"/>
          </a:p>
        </p:txBody>
      </p:sp>
      <p:sp>
        <p:nvSpPr>
          <p:cNvPr id="19461" name="Text Box 5"/>
          <p:cNvSpPr txBox="1">
            <a:spLocks noChangeArrowheads="1"/>
          </p:cNvSpPr>
          <p:nvPr/>
        </p:nvSpPr>
        <p:spPr bwMode="auto">
          <a:xfrm>
            <a:off x="4800600" y="2286000"/>
            <a:ext cx="3962400" cy="366713"/>
          </a:xfrm>
          <a:prstGeom prst="rect">
            <a:avLst/>
          </a:prstGeom>
          <a:noFill/>
          <a:ln w="9525">
            <a:noFill/>
            <a:round/>
            <a:headEnd/>
            <a:tailEnd/>
          </a:ln>
          <a:effectLst/>
        </p:spPr>
        <p:txBody>
          <a:bodyPr wrap="none" anchor="ctr"/>
          <a:lstStyle/>
          <a:p>
            <a:endParaRPr lang="en-US"/>
          </a:p>
        </p:txBody>
      </p:sp>
      <p:pic>
        <p:nvPicPr>
          <p:cNvPr id="19462" name="Picture 6"/>
          <p:cNvPicPr>
            <a:picLocks noChangeAspect="1" noChangeArrowheads="1"/>
          </p:cNvPicPr>
          <p:nvPr/>
        </p:nvPicPr>
        <p:blipFill>
          <a:blip r:embed="rId3" cstate="print"/>
          <a:srcRect/>
          <a:stretch>
            <a:fillRect/>
          </a:stretch>
        </p:blipFill>
        <p:spPr bwMode="auto">
          <a:xfrm>
            <a:off x="5486400" y="1828800"/>
            <a:ext cx="3409950" cy="4572000"/>
          </a:xfrm>
          <a:prstGeom prst="rect">
            <a:avLst/>
          </a:prstGeom>
          <a:noFill/>
          <a:ln w="9525">
            <a:noFill/>
            <a:round/>
            <a:headEnd/>
            <a:tailEnd/>
          </a:ln>
          <a:effectLst/>
        </p:spPr>
      </p:pic>
      <p:sp>
        <p:nvSpPr>
          <p:cNvPr id="19463" name="Line 7"/>
          <p:cNvSpPr>
            <a:spLocks noChangeShapeType="1"/>
          </p:cNvSpPr>
          <p:nvPr/>
        </p:nvSpPr>
        <p:spPr bwMode="auto">
          <a:xfrm flipV="1">
            <a:off x="4800600" y="4114800"/>
            <a:ext cx="3659188" cy="1219200"/>
          </a:xfrm>
          <a:prstGeom prst="line">
            <a:avLst/>
          </a:prstGeom>
          <a:noFill/>
          <a:ln w="9360">
            <a:solidFill>
              <a:srgbClr val="FF0000"/>
            </a:solidFill>
            <a:miter lim="800000"/>
            <a:headEnd/>
            <a:tailEnd type="triangle" w="med" len="med"/>
          </a:ln>
          <a:effectLst/>
        </p:spPr>
        <p:txBody>
          <a:bodyPr/>
          <a:lstStyle/>
          <a:p>
            <a:endParaRPr lang="en-US"/>
          </a:p>
        </p:txBody>
      </p:sp>
      <p:sp>
        <p:nvSpPr>
          <p:cNvPr id="19464" name="Oval 8"/>
          <p:cNvSpPr>
            <a:spLocks noChangeArrowheads="1"/>
          </p:cNvSpPr>
          <p:nvPr/>
        </p:nvSpPr>
        <p:spPr bwMode="auto">
          <a:xfrm>
            <a:off x="6705600" y="5029200"/>
            <a:ext cx="533400" cy="76200"/>
          </a:xfrm>
          <a:prstGeom prst="ellipse">
            <a:avLst/>
          </a:prstGeom>
          <a:noFill/>
          <a:ln w="9360">
            <a:solidFill>
              <a:srgbClr val="FF0000"/>
            </a:solidFill>
            <a:miter lim="800000"/>
            <a:headEnd/>
            <a:tailEnd/>
          </a:ln>
          <a:effectLst/>
        </p:spPr>
        <p:txBody>
          <a:bodyPr wrap="none" anchor="ctr"/>
          <a:lstStyle/>
          <a:p>
            <a:endParaRPr lang="en-US"/>
          </a:p>
        </p:txBody>
      </p:sp>
      <p:sp>
        <p:nvSpPr>
          <p:cNvPr id="19465" name="Oval 9"/>
          <p:cNvSpPr>
            <a:spLocks noChangeArrowheads="1"/>
          </p:cNvSpPr>
          <p:nvPr/>
        </p:nvSpPr>
        <p:spPr bwMode="auto">
          <a:xfrm>
            <a:off x="6705600" y="4343400"/>
            <a:ext cx="457200" cy="76200"/>
          </a:xfrm>
          <a:prstGeom prst="ellipse">
            <a:avLst/>
          </a:prstGeom>
          <a:noFill/>
          <a:ln w="9360">
            <a:solidFill>
              <a:srgbClr val="FF0000"/>
            </a:solidFill>
            <a:miter lim="800000"/>
            <a:headEnd/>
            <a:tailEnd/>
          </a:ln>
          <a:effectLst/>
        </p:spPr>
        <p:txBody>
          <a:bodyPr wrap="none" anchor="ctr"/>
          <a:lstStyle/>
          <a:p>
            <a:endParaRPr lang="en-US"/>
          </a:p>
        </p:txBody>
      </p:sp>
      <p:sp>
        <p:nvSpPr>
          <p:cNvPr id="19466" name="Oval 10"/>
          <p:cNvSpPr>
            <a:spLocks noChangeArrowheads="1"/>
          </p:cNvSpPr>
          <p:nvPr/>
        </p:nvSpPr>
        <p:spPr bwMode="auto">
          <a:xfrm>
            <a:off x="5562600" y="4648200"/>
            <a:ext cx="304800" cy="228600"/>
          </a:xfrm>
          <a:prstGeom prst="ellipse">
            <a:avLst/>
          </a:prstGeom>
          <a:noFill/>
          <a:ln w="9360">
            <a:solidFill>
              <a:srgbClr val="FF0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652440"/>
            <a:ext cx="8229600" cy="1373187"/>
          </a:xfrm>
          <a:ln/>
        </p:spPr>
        <p:txBody>
          <a:bodyPr>
            <a:normAutofit fontScale="90000"/>
          </a:bodyPr>
          <a:lstStyle/>
          <a:p>
            <a:pP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Client Eligibility &amp; </a:t>
            </a:r>
            <a:r>
              <a:rPr lang="en-GB" u="sng" dirty="0" smtClean="0">
                <a:solidFill>
                  <a:srgbClr val="CC0099"/>
                </a:solidFill>
                <a:latin typeface="Arial Rounded MT Bold" pitchFamily="34" charset="0"/>
              </a:rPr>
              <a:t>Enrollment</a:t>
            </a:r>
            <a:r>
              <a:rPr lang="en-GB" sz="4000" u="sng" dirty="0">
                <a:solidFill>
                  <a:srgbClr val="000066"/>
                </a:solidFill>
                <a:latin typeface="Arial Rounded MT Bold" pitchFamily="34" charset="0"/>
              </a:rPr>
              <a:t/>
            </a:r>
            <a:br>
              <a:rPr lang="en-GB" sz="4000" u="sng" dirty="0">
                <a:solidFill>
                  <a:srgbClr val="000066"/>
                </a:solidFill>
                <a:latin typeface="Arial Rounded MT Bold" pitchFamily="34" charset="0"/>
              </a:rPr>
            </a:br>
            <a:endParaRPr lang="en-GB" sz="4000" u="sng" dirty="0">
              <a:solidFill>
                <a:srgbClr val="000066"/>
              </a:solidFill>
              <a:latin typeface="Arial Rounded MT Bold" pitchFamily="34" charset="0"/>
            </a:endParaRPr>
          </a:p>
        </p:txBody>
      </p:sp>
      <p:sp>
        <p:nvSpPr>
          <p:cNvPr id="20482" name="Text Box 2"/>
          <p:cNvSpPr txBox="1">
            <a:spLocks noChangeArrowheads="1"/>
          </p:cNvSpPr>
          <p:nvPr/>
        </p:nvSpPr>
        <p:spPr bwMode="auto">
          <a:xfrm>
            <a:off x="228600" y="1720827"/>
            <a:ext cx="5105400" cy="4375173"/>
          </a:xfrm>
          <a:prstGeom prst="rect">
            <a:avLst/>
          </a:prstGeom>
          <a:noFill/>
          <a:ln w="9525">
            <a:noFill/>
            <a:round/>
            <a:headEnd/>
            <a:tailEnd/>
          </a:ln>
          <a:effectLst/>
        </p:spPr>
        <p:txBody>
          <a:bodyPr wrap="square" lIns="90000" tIns="46800" rIns="90000" bIns="46800">
            <a:spAutoFit/>
          </a:bodyPr>
          <a:lstStyle/>
          <a:p>
            <a:pPr>
              <a:spcBef>
                <a:spcPts val="125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chemeClr val="tx1"/>
                </a:solidFill>
              </a:rPr>
              <a:t>Women with insurance are eligible to be enrolled in BCHC, provided they meet age and income guidelines. </a:t>
            </a:r>
          </a:p>
          <a:p>
            <a:pPr>
              <a:spcBef>
                <a:spcPts val="563"/>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dirty="0">
              <a:solidFill>
                <a:schemeClr val="tx1"/>
              </a:solidFill>
            </a:endParaRPr>
          </a:p>
          <a:p>
            <a:pPr>
              <a:spcBef>
                <a:spcPts val="50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chemeClr val="tx1"/>
                </a:solidFill>
              </a:rPr>
              <a:t>Women whose insurance pays for BCHC services at a rate greater than, or equal to, the BCHC (Medicare) reimbursement rate may still be enrolled in BCHC. If necessary, these women are eligible for travel support to access diagnostic services not available in their home community, even if the services themselves are paid for by their other health care coverage. </a:t>
            </a:r>
          </a:p>
        </p:txBody>
      </p:sp>
      <p:sp>
        <p:nvSpPr>
          <p:cNvPr id="20483" name="Text Box 3"/>
          <p:cNvSpPr txBox="1">
            <a:spLocks noChangeArrowheads="1"/>
          </p:cNvSpPr>
          <p:nvPr/>
        </p:nvSpPr>
        <p:spPr bwMode="auto">
          <a:xfrm>
            <a:off x="4419600" y="1447800"/>
            <a:ext cx="4114800" cy="366713"/>
          </a:xfrm>
          <a:prstGeom prst="rect">
            <a:avLst/>
          </a:prstGeom>
          <a:noFill/>
          <a:ln w="9525">
            <a:noFill/>
            <a:round/>
            <a:headEnd/>
            <a:tailEnd/>
          </a:ln>
          <a:effectLst/>
        </p:spPr>
        <p:txBody>
          <a:bodyPr wrap="none" anchor="ctr"/>
          <a:lstStyle/>
          <a:p>
            <a:endParaRPr lang="en-US"/>
          </a:p>
        </p:txBody>
      </p:sp>
      <p:sp>
        <p:nvSpPr>
          <p:cNvPr id="20484" name="Text Box 4"/>
          <p:cNvSpPr txBox="1">
            <a:spLocks noChangeArrowheads="1"/>
          </p:cNvSpPr>
          <p:nvPr/>
        </p:nvSpPr>
        <p:spPr bwMode="auto">
          <a:xfrm>
            <a:off x="5562600" y="1752600"/>
            <a:ext cx="2971800" cy="366713"/>
          </a:xfrm>
          <a:prstGeom prst="rect">
            <a:avLst/>
          </a:prstGeom>
          <a:noFill/>
          <a:ln w="9525">
            <a:noFill/>
            <a:round/>
            <a:headEnd/>
            <a:tailEnd/>
          </a:ln>
          <a:effectLst/>
        </p:spPr>
        <p:txBody>
          <a:bodyPr wrap="none" anchor="ctr"/>
          <a:lstStyle/>
          <a:p>
            <a:endParaRPr lang="en-US"/>
          </a:p>
        </p:txBody>
      </p:sp>
      <p:pic>
        <p:nvPicPr>
          <p:cNvPr id="20485" name="Picture 5"/>
          <p:cNvPicPr>
            <a:picLocks noChangeAspect="1" noChangeArrowheads="1"/>
          </p:cNvPicPr>
          <p:nvPr/>
        </p:nvPicPr>
        <p:blipFill>
          <a:blip r:embed="rId3" cstate="print"/>
          <a:srcRect/>
          <a:stretch>
            <a:fillRect/>
          </a:stretch>
        </p:blipFill>
        <p:spPr bwMode="auto">
          <a:xfrm>
            <a:off x="5467350" y="1542440"/>
            <a:ext cx="3371850" cy="4521787"/>
          </a:xfrm>
          <a:prstGeom prst="rect">
            <a:avLst/>
          </a:prstGeom>
          <a:noFill/>
          <a:ln w="9525">
            <a:noFill/>
            <a:round/>
            <a:headEnd/>
            <a:tailEnd/>
          </a:ln>
          <a:effectLst/>
        </p:spPr>
      </p:pic>
      <p:sp>
        <p:nvSpPr>
          <p:cNvPr id="20486" name="Line 6"/>
          <p:cNvSpPr>
            <a:spLocks noChangeShapeType="1"/>
          </p:cNvSpPr>
          <p:nvPr/>
        </p:nvSpPr>
        <p:spPr bwMode="auto">
          <a:xfrm>
            <a:off x="4191000" y="2590800"/>
            <a:ext cx="1276350" cy="457200"/>
          </a:xfrm>
          <a:prstGeom prst="line">
            <a:avLst/>
          </a:prstGeom>
          <a:noFill/>
          <a:ln w="9360">
            <a:solidFill>
              <a:srgbClr val="FF0000"/>
            </a:solidFill>
            <a:miter lim="800000"/>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546100"/>
            <a:ext cx="8229600" cy="1435100"/>
          </a:xfrm>
          <a:ln/>
        </p:spPr>
        <p:txBody>
          <a:bodyPr>
            <a:normAutofit fontScale="90000"/>
          </a:bodyPr>
          <a:lstStyle/>
          <a:p>
            <a:pP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Client Eligibility &amp; </a:t>
            </a:r>
            <a:r>
              <a:rPr lang="en-GB" u="sng" dirty="0" smtClean="0">
                <a:solidFill>
                  <a:srgbClr val="CC0099"/>
                </a:solidFill>
                <a:latin typeface="Arial Rounded MT Bold" pitchFamily="34" charset="0"/>
              </a:rPr>
              <a:t>Enrollment</a:t>
            </a:r>
            <a:r>
              <a:rPr lang="en-GB" u="sng" dirty="0">
                <a:solidFill>
                  <a:srgbClr val="000066"/>
                </a:solidFill>
                <a:latin typeface="Arial Rounded MT Bold" pitchFamily="34" charset="0"/>
              </a:rPr>
              <a:t/>
            </a:r>
            <a:br>
              <a:rPr lang="en-GB" u="sng" dirty="0">
                <a:solidFill>
                  <a:srgbClr val="000066"/>
                </a:solidFill>
                <a:latin typeface="Arial Rounded MT Bold" pitchFamily="34" charset="0"/>
              </a:rPr>
            </a:br>
            <a:endParaRPr lang="en-GB" u="sng" dirty="0">
              <a:solidFill>
                <a:srgbClr val="000066"/>
              </a:solidFill>
              <a:latin typeface="Arial Rounded MT Bold" pitchFamily="34" charset="0"/>
            </a:endParaRPr>
          </a:p>
        </p:txBody>
      </p:sp>
      <p:sp>
        <p:nvSpPr>
          <p:cNvPr id="21506" name="Text Box 2"/>
          <p:cNvSpPr txBox="1">
            <a:spLocks noChangeArrowheads="1"/>
          </p:cNvSpPr>
          <p:nvPr/>
        </p:nvSpPr>
        <p:spPr bwMode="auto">
          <a:xfrm>
            <a:off x="5562600" y="1828800"/>
            <a:ext cx="3276600" cy="366713"/>
          </a:xfrm>
          <a:prstGeom prst="rect">
            <a:avLst/>
          </a:prstGeom>
          <a:noFill/>
          <a:ln w="9525">
            <a:noFill/>
            <a:round/>
            <a:headEnd/>
            <a:tailEnd/>
          </a:ln>
          <a:effectLst/>
        </p:spPr>
        <p:txBody>
          <a:bodyPr wrap="none" anchor="ctr"/>
          <a:lstStyle/>
          <a:p>
            <a:endParaRPr lang="en-US"/>
          </a:p>
        </p:txBody>
      </p:sp>
      <p:sp>
        <p:nvSpPr>
          <p:cNvPr id="21507" name="Text Box 3"/>
          <p:cNvSpPr txBox="1">
            <a:spLocks noChangeArrowheads="1"/>
          </p:cNvSpPr>
          <p:nvPr/>
        </p:nvSpPr>
        <p:spPr bwMode="auto">
          <a:xfrm>
            <a:off x="5867400" y="1600200"/>
            <a:ext cx="2590800" cy="366713"/>
          </a:xfrm>
          <a:prstGeom prst="rect">
            <a:avLst/>
          </a:prstGeom>
          <a:noFill/>
          <a:ln w="9525">
            <a:noFill/>
            <a:round/>
            <a:headEnd/>
            <a:tailEnd/>
          </a:ln>
          <a:effectLst/>
        </p:spPr>
        <p:txBody>
          <a:bodyPr wrap="none" anchor="ctr"/>
          <a:lstStyle/>
          <a:p>
            <a:endParaRPr lang="en-US"/>
          </a:p>
        </p:txBody>
      </p:sp>
      <p:pic>
        <p:nvPicPr>
          <p:cNvPr id="21508" name="Picture 4"/>
          <p:cNvPicPr>
            <a:picLocks noChangeAspect="1" noChangeArrowheads="1"/>
          </p:cNvPicPr>
          <p:nvPr/>
        </p:nvPicPr>
        <p:blipFill>
          <a:blip r:embed="rId3" cstate="print"/>
          <a:srcRect/>
          <a:stretch>
            <a:fillRect/>
          </a:stretch>
        </p:blipFill>
        <p:spPr bwMode="auto">
          <a:xfrm>
            <a:off x="5486400" y="1600200"/>
            <a:ext cx="3409950" cy="4572000"/>
          </a:xfrm>
          <a:prstGeom prst="rect">
            <a:avLst/>
          </a:prstGeom>
          <a:noFill/>
          <a:ln w="9525">
            <a:noFill/>
            <a:round/>
            <a:headEnd/>
            <a:tailEnd/>
          </a:ln>
          <a:effectLst/>
        </p:spPr>
      </p:pic>
      <p:sp>
        <p:nvSpPr>
          <p:cNvPr id="21509" name="Text Box 5"/>
          <p:cNvSpPr txBox="1">
            <a:spLocks noChangeArrowheads="1"/>
          </p:cNvSpPr>
          <p:nvPr/>
        </p:nvSpPr>
        <p:spPr bwMode="auto">
          <a:xfrm>
            <a:off x="228600" y="1447800"/>
            <a:ext cx="4876800" cy="4121257"/>
          </a:xfrm>
          <a:prstGeom prst="rect">
            <a:avLst/>
          </a:prstGeom>
          <a:noFill/>
          <a:ln w="9525">
            <a:noFill/>
            <a:round/>
            <a:headEnd/>
            <a:tailEnd/>
          </a:ln>
          <a:effectLst/>
        </p:spPr>
        <p:txBody>
          <a:bodyPr lIns="90000" tIns="46800" rIns="90000" bIns="46800">
            <a:spAutoFit/>
          </a:bodyPr>
          <a:lstStyle/>
          <a:p>
            <a:pPr>
              <a:spcBef>
                <a:spcPts val="125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chemeClr val="tx1"/>
                </a:solidFill>
              </a:rPr>
              <a:t>Women with Medicare Part B are not eligible to be enrolled, as Medicare pays for these </a:t>
            </a:r>
            <a:r>
              <a:rPr lang="en-GB" sz="2000" dirty="0" smtClean="0">
                <a:solidFill>
                  <a:schemeClr val="tx1"/>
                </a:solidFill>
              </a:rPr>
              <a:t>services.</a:t>
            </a:r>
            <a:endParaRPr lang="en-GB" sz="1000" dirty="0" smtClean="0">
              <a:solidFill>
                <a:schemeClr val="tx1"/>
              </a:solidFill>
            </a:endParaRPr>
          </a:p>
          <a:p>
            <a:pPr>
              <a:spcBef>
                <a:spcPts val="125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chemeClr val="tx1"/>
                </a:solidFill>
              </a:rPr>
              <a:t>All </a:t>
            </a:r>
            <a:r>
              <a:rPr lang="en-GB" sz="2000" dirty="0">
                <a:solidFill>
                  <a:schemeClr val="tx1"/>
                </a:solidFill>
              </a:rPr>
              <a:t>BCHC clients are enrolled in BCHC for one year, following the date the form is </a:t>
            </a:r>
            <a:r>
              <a:rPr lang="en-GB" sz="2000" dirty="0" smtClean="0">
                <a:solidFill>
                  <a:schemeClr val="tx1"/>
                </a:solidFill>
              </a:rPr>
              <a:t>signed.</a:t>
            </a:r>
            <a:endParaRPr lang="en-GB" sz="1000" dirty="0" smtClean="0">
              <a:solidFill>
                <a:schemeClr val="tx1"/>
              </a:solidFill>
            </a:endParaRPr>
          </a:p>
          <a:p>
            <a:pPr>
              <a:spcBef>
                <a:spcPts val="125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chemeClr val="tx1"/>
                </a:solidFill>
              </a:rPr>
              <a:t>Completed </a:t>
            </a:r>
            <a:r>
              <a:rPr lang="en-GB" sz="2000" dirty="0">
                <a:solidFill>
                  <a:schemeClr val="tx1"/>
                </a:solidFill>
              </a:rPr>
              <a:t>forms must be sent to BCHC. Claims submitted by a Clinical Consultant or Resource Provider will be pended until the Screening Provider has sent a completed </a:t>
            </a:r>
            <a:r>
              <a:rPr lang="en-GB" sz="2000" dirty="0" smtClean="0">
                <a:solidFill>
                  <a:schemeClr val="tx1"/>
                </a:solidFill>
              </a:rPr>
              <a:t>Enrollment </a:t>
            </a:r>
            <a:r>
              <a:rPr lang="en-GB" sz="2000" dirty="0">
                <a:solidFill>
                  <a:schemeClr val="tx1"/>
                </a:solidFill>
              </a:rPr>
              <a:t>Form to </a:t>
            </a:r>
            <a:r>
              <a:rPr lang="en-GB" sz="2000" dirty="0" smtClean="0">
                <a:solidFill>
                  <a:schemeClr val="tx1"/>
                </a:solidFill>
              </a:rPr>
              <a:t>BCHC.</a:t>
            </a:r>
            <a:endParaRPr lang="en-GB" sz="2000" dirty="0">
              <a:solidFill>
                <a:schemeClr val="tx1"/>
              </a:solidFill>
            </a:endParaRPr>
          </a:p>
        </p:txBody>
      </p:sp>
      <p:sp>
        <p:nvSpPr>
          <p:cNvPr id="21510" name="Line 6"/>
          <p:cNvSpPr>
            <a:spLocks noChangeShapeType="1"/>
          </p:cNvSpPr>
          <p:nvPr/>
        </p:nvSpPr>
        <p:spPr bwMode="auto">
          <a:xfrm>
            <a:off x="4648200" y="3200400"/>
            <a:ext cx="3200400" cy="2286000"/>
          </a:xfrm>
          <a:prstGeom prst="line">
            <a:avLst/>
          </a:prstGeom>
          <a:noFill/>
          <a:ln w="9360">
            <a:solidFill>
              <a:srgbClr val="FF0000"/>
            </a:solidFill>
            <a:miter lim="800000"/>
            <a:headEnd/>
            <a:tailEnd type="triangle" w="med" len="med"/>
          </a:ln>
          <a:effectLst/>
        </p:spPr>
        <p:txBody>
          <a:bodyPr/>
          <a:lstStyle/>
          <a:p>
            <a:endParaRPr lang="en-US"/>
          </a:p>
        </p:txBody>
      </p:sp>
      <p:sp>
        <p:nvSpPr>
          <p:cNvPr id="21511" name="Line 7"/>
          <p:cNvSpPr>
            <a:spLocks noChangeShapeType="1"/>
          </p:cNvSpPr>
          <p:nvPr/>
        </p:nvSpPr>
        <p:spPr bwMode="auto">
          <a:xfrm>
            <a:off x="4648200" y="2012156"/>
            <a:ext cx="914400" cy="1112044"/>
          </a:xfrm>
          <a:prstGeom prst="line">
            <a:avLst/>
          </a:prstGeom>
          <a:noFill/>
          <a:ln w="9360">
            <a:solidFill>
              <a:srgbClr val="FF0000"/>
            </a:solidFill>
            <a:miter lim="800000"/>
            <a:headEnd/>
            <a:tailEnd type="triangle" w="med" len="med"/>
          </a:ln>
          <a:effectLst/>
        </p:spPr>
        <p:txBody>
          <a:bodyPr/>
          <a:lstStyle/>
          <a:p>
            <a:endParaRPr lang="en-US"/>
          </a:p>
        </p:txBody>
      </p:sp>
      <p:sp>
        <p:nvSpPr>
          <p:cNvPr id="21512" name="Line 8"/>
          <p:cNvSpPr>
            <a:spLocks noChangeShapeType="1"/>
          </p:cNvSpPr>
          <p:nvPr/>
        </p:nvSpPr>
        <p:spPr bwMode="auto">
          <a:xfrm>
            <a:off x="4267200" y="5257800"/>
            <a:ext cx="1219200" cy="685800"/>
          </a:xfrm>
          <a:prstGeom prst="line">
            <a:avLst/>
          </a:prstGeom>
          <a:noFill/>
          <a:ln w="9360">
            <a:solidFill>
              <a:srgbClr val="FF0000"/>
            </a:solidFill>
            <a:miter lim="800000"/>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09600" y="358775"/>
            <a:ext cx="7772400" cy="1089025"/>
          </a:xfrm>
          <a:ln/>
        </p:spPr>
        <p:txBody>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smtClean="0">
                <a:solidFill>
                  <a:srgbClr val="CC0099"/>
                </a:solidFill>
                <a:latin typeface="Arial Rounded MT Bold" pitchFamily="34" charset="0"/>
              </a:rPr>
              <a:t>What </a:t>
            </a:r>
            <a:r>
              <a:rPr lang="en-GB" u="sng" dirty="0">
                <a:solidFill>
                  <a:srgbClr val="CC0099"/>
                </a:solidFill>
                <a:latin typeface="Arial Rounded MT Bold" pitchFamily="34" charset="0"/>
              </a:rPr>
              <a:t>is BCHC?</a:t>
            </a:r>
          </a:p>
        </p:txBody>
      </p:sp>
      <p:sp>
        <p:nvSpPr>
          <p:cNvPr id="5122" name="Rectangle 2"/>
          <p:cNvSpPr>
            <a:spLocks noGrp="1" noChangeArrowheads="1"/>
          </p:cNvSpPr>
          <p:nvPr>
            <p:ph type="subTitle" idx="4294967295"/>
          </p:nvPr>
        </p:nvSpPr>
        <p:spPr bwMode="auto">
          <a:xfrm>
            <a:off x="228600" y="1752600"/>
            <a:ext cx="8001000" cy="4648200"/>
          </a:xfrm>
          <a:prstGeom prst="rect">
            <a:avLst/>
          </a:prstGeom>
          <a:noFill/>
          <a:ln/>
        </p:spPr>
        <p:txBody>
          <a:bodyPr lIns="90000" tIns="46800" rIns="90000" bIns="46800"/>
          <a:lstStyle/>
          <a:p>
            <a:pPr>
              <a:lnSpc>
                <a:spcPct val="90000"/>
              </a:lnSpc>
              <a:spcBef>
                <a:spcPts val="700"/>
              </a:spcBef>
              <a:buSzPct val="80000"/>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a:latin typeface="Arial Rounded MT Bold" pitchFamily="34" charset="0"/>
              </a:rPr>
              <a:t>Part of the NBCCEDP </a:t>
            </a:r>
            <a:r>
              <a:rPr lang="en-GB" sz="2800" dirty="0" smtClean="0">
                <a:latin typeface="Arial Rounded MT Bold"/>
              </a:rPr>
              <a:t>—</a:t>
            </a:r>
            <a:r>
              <a:rPr lang="en-GB" sz="2800" dirty="0" smtClean="0">
                <a:latin typeface="Arial Rounded MT Bold" pitchFamily="34" charset="0"/>
              </a:rPr>
              <a:t> </a:t>
            </a:r>
            <a:r>
              <a:rPr lang="en-GB" sz="2800" dirty="0">
                <a:latin typeface="Arial Rounded MT Bold" pitchFamily="34" charset="0"/>
              </a:rPr>
              <a:t>National Breast &amp; Cervical Cancer Early Detection Program </a:t>
            </a:r>
            <a:endParaRPr lang="en-GB" sz="2800" dirty="0" smtClean="0">
              <a:latin typeface="Arial Rounded MT Bold" pitchFamily="34" charset="0"/>
            </a:endParaRPr>
          </a:p>
          <a:p>
            <a:pPr>
              <a:lnSpc>
                <a:spcPct val="90000"/>
              </a:lnSpc>
              <a:spcBef>
                <a:spcPts val="700"/>
              </a:spcBef>
              <a:buSzPct val="55000"/>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2800" dirty="0" smtClean="0">
              <a:latin typeface="Arial Rounded MT Bold" pitchFamily="34" charset="0"/>
            </a:endParaRPr>
          </a:p>
          <a:p>
            <a:pPr>
              <a:lnSpc>
                <a:spcPct val="90000"/>
              </a:lnSpc>
              <a:spcBef>
                <a:spcPts val="700"/>
              </a:spcBef>
              <a:buSzPct val="70000"/>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smtClean="0">
                <a:latin typeface="Arial Rounded MT Bold" pitchFamily="34" charset="0"/>
              </a:rPr>
              <a:t>1 </a:t>
            </a:r>
            <a:r>
              <a:rPr lang="en-GB" sz="2800" dirty="0">
                <a:latin typeface="Arial Rounded MT Bold" pitchFamily="34" charset="0"/>
              </a:rPr>
              <a:t>of </a:t>
            </a:r>
            <a:r>
              <a:rPr lang="en-GB" sz="2800" dirty="0" smtClean="0">
                <a:latin typeface="Arial Rounded MT Bold" pitchFamily="34" charset="0"/>
              </a:rPr>
              <a:t>70 </a:t>
            </a:r>
            <a:r>
              <a:rPr lang="en-GB" sz="2800" dirty="0">
                <a:latin typeface="Arial Rounded MT Bold" pitchFamily="34" charset="0"/>
              </a:rPr>
              <a:t>programs in the U.S. </a:t>
            </a:r>
            <a:r>
              <a:rPr lang="en-GB" sz="2800" dirty="0" smtClean="0">
                <a:latin typeface="Arial Rounded MT Bold" pitchFamily="34" charset="0"/>
              </a:rPr>
              <a:t/>
            </a:r>
            <a:br>
              <a:rPr lang="en-GB" sz="2800" dirty="0" smtClean="0">
                <a:latin typeface="Arial Rounded MT Bold" pitchFamily="34" charset="0"/>
              </a:rPr>
            </a:br>
            <a:r>
              <a:rPr lang="en-GB" sz="1800" dirty="0" smtClean="0">
                <a:latin typeface="Arial Rounded MT Bold" pitchFamily="34" charset="0"/>
              </a:rPr>
              <a:t>(</a:t>
            </a:r>
            <a:r>
              <a:rPr lang="en-GB" sz="1800" dirty="0">
                <a:latin typeface="Arial Rounded MT Bold" pitchFamily="34" charset="0"/>
              </a:rPr>
              <a:t>50 States, District of Columbia, </a:t>
            </a:r>
            <a:r>
              <a:rPr lang="en-GB" sz="1800" dirty="0" smtClean="0">
                <a:latin typeface="Arial Rounded MT Bold" pitchFamily="34" charset="0"/>
              </a:rPr>
              <a:t>6 U.S. </a:t>
            </a:r>
            <a:r>
              <a:rPr lang="en-GB" sz="1800" dirty="0">
                <a:latin typeface="Arial Rounded MT Bold" pitchFamily="34" charset="0"/>
              </a:rPr>
              <a:t>Territories and 13 Tribes) </a:t>
            </a:r>
          </a:p>
          <a:p>
            <a:pPr marL="566738" lvl="1" indent="0">
              <a:lnSpc>
                <a:spcPct val="90000"/>
              </a:lnSpc>
              <a:spcBef>
                <a:spcPts val="450"/>
              </a:spcBef>
              <a:buSzPct val="55000"/>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1800" dirty="0">
              <a:latin typeface="Arial Rounded MT Bold" pitchFamily="34" charset="0"/>
            </a:endParaRPr>
          </a:p>
          <a:p>
            <a:pPr marL="566738" lvl="1" indent="0">
              <a:lnSpc>
                <a:spcPct val="90000"/>
              </a:lnSpc>
              <a:spcBef>
                <a:spcPts val="150"/>
              </a:spcBef>
              <a:buSzPct val="55000"/>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600" dirty="0">
              <a:latin typeface="Arial Rounded MT Bold" pitchFamily="34" charset="0"/>
            </a:endParaRPr>
          </a:p>
          <a:p>
            <a:pPr>
              <a:lnSpc>
                <a:spcPct val="90000"/>
              </a:lnSpc>
              <a:spcBef>
                <a:spcPts val="450"/>
              </a:spcBef>
              <a:buSzPct val="70000"/>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a:latin typeface="Arial Rounded MT Bold" pitchFamily="34" charset="0"/>
              </a:rPr>
              <a:t>Funded by the Centers for Disease Control &amp; </a:t>
            </a:r>
            <a:r>
              <a:rPr lang="en-GB" sz="2800" dirty="0" smtClean="0">
                <a:latin typeface="Arial Rounded MT Bold" pitchFamily="34" charset="0"/>
              </a:rPr>
              <a:t>Prevention</a:t>
            </a:r>
            <a:endParaRPr lang="en-GB" sz="1800" dirty="0">
              <a:latin typeface="Arial Rounded MT Bold" pitchFamily="34" charset="0"/>
            </a:endParaRPr>
          </a:p>
        </p:txBody>
      </p:sp>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22">
                                            <p:txEl>
                                              <p:pRg st="2" end="2"/>
                                            </p:txEl>
                                          </p:spTgt>
                                        </p:tgtEl>
                                        <p:attrNameLst>
                                          <p:attrName>style.visibility</p:attrName>
                                        </p:attrNameLst>
                                      </p:cBhvr>
                                      <p:to>
                                        <p:strVal val="visible"/>
                                      </p:to>
                                    </p:set>
                                    <p:animEffect transition="in" filter="fade">
                                      <p:cBhvr>
                                        <p:cTn id="12" dur="1000"/>
                                        <p:tgtEl>
                                          <p:spTgt spid="5122">
                                            <p:txEl>
                                              <p:pRg st="2" end="2"/>
                                            </p:txEl>
                                          </p:spTgt>
                                        </p:tgtEl>
                                      </p:cBhvr>
                                    </p:animEffect>
                                    <p:anim calcmode="lin" valueType="num">
                                      <p:cBhvr>
                                        <p:cTn id="13"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122">
                                            <p:txEl>
                                              <p:pRg st="5" end="5"/>
                                            </p:txEl>
                                          </p:spTgt>
                                        </p:tgtEl>
                                        <p:attrNameLst>
                                          <p:attrName>style.visibility</p:attrName>
                                        </p:attrNameLst>
                                      </p:cBhvr>
                                      <p:to>
                                        <p:strVal val="visible"/>
                                      </p:to>
                                    </p:set>
                                    <p:animEffect transition="in" filter="fade">
                                      <p:cBhvr>
                                        <p:cTn id="19" dur="1000"/>
                                        <p:tgtEl>
                                          <p:spTgt spid="5122">
                                            <p:txEl>
                                              <p:pRg st="5" end="5"/>
                                            </p:txEl>
                                          </p:spTgt>
                                        </p:tgtEl>
                                      </p:cBhvr>
                                    </p:animEffect>
                                    <p:anim calcmode="lin" valueType="num">
                                      <p:cBhvr>
                                        <p:cTn id="20"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57162"/>
            <a:ext cx="8224838" cy="1138238"/>
          </a:xfrm>
        </p:spPr>
        <p:txBody>
          <a:bodyPr>
            <a:normAutofit fontScale="90000"/>
          </a:bodyPr>
          <a:lstStyle/>
          <a:p>
            <a:r>
              <a:rPr lang="en-GB" u="sng" dirty="0">
                <a:solidFill>
                  <a:srgbClr val="CC0099"/>
                </a:solidFill>
                <a:latin typeface="Arial Rounded MT Bold" pitchFamily="34" charset="0"/>
              </a:rPr>
              <a:t>Delivery of Clinical Services</a:t>
            </a:r>
            <a:endParaRPr lang="en-US" u="sng" dirty="0">
              <a:solidFill>
                <a:srgbClr val="CC0099"/>
              </a:solidFill>
              <a:latin typeface="Arial Rounded MT Bold" pitchFamily="34" charset="0"/>
            </a:endParaRPr>
          </a:p>
        </p:txBody>
      </p:sp>
      <p:sp>
        <p:nvSpPr>
          <p:cNvPr id="75779" name="Rectangle 3"/>
          <p:cNvSpPr>
            <a:spLocks noGrp="1" noChangeArrowheads="1"/>
          </p:cNvSpPr>
          <p:nvPr>
            <p:ph type="body" idx="4294967295"/>
          </p:nvPr>
        </p:nvSpPr>
        <p:spPr>
          <a:xfrm>
            <a:off x="228600" y="1371600"/>
            <a:ext cx="8077200" cy="4800600"/>
          </a:xfrm>
        </p:spPr>
        <p:txBody>
          <a:bodyPr/>
          <a:lstStyle/>
          <a:p>
            <a:pPr>
              <a:lnSpc>
                <a:spcPct val="100000"/>
              </a:lnSpc>
              <a:spcBef>
                <a:spcPct val="0"/>
              </a:spcBef>
              <a:buFont typeface="Wingdings" pitchFamily="2" charset="2"/>
              <a:buChar char="Ø"/>
            </a:pPr>
            <a:r>
              <a:rPr lang="en-US" sz="2200" dirty="0" smtClean="0">
                <a:latin typeface="Arial Rounded MT Bold" pitchFamily="34" charset="0"/>
              </a:rPr>
              <a:t>BCHC </a:t>
            </a:r>
            <a:r>
              <a:rPr lang="en-US" sz="2200" dirty="0">
                <a:latin typeface="Arial Rounded MT Bold" pitchFamily="34" charset="0"/>
              </a:rPr>
              <a:t>requires that clinicians follow current,  professional organization (e.g., ASCCP, ACS, USPSTF) endorsed approaches to breast and cervical cancer screening and diagnosis. </a:t>
            </a:r>
            <a:endParaRPr lang="en-US" sz="2200" dirty="0" smtClean="0">
              <a:latin typeface="Arial Rounded MT Bold" pitchFamily="34" charset="0"/>
            </a:endParaRPr>
          </a:p>
          <a:p>
            <a:pPr>
              <a:lnSpc>
                <a:spcPct val="100000"/>
              </a:lnSpc>
              <a:spcBef>
                <a:spcPct val="0"/>
              </a:spcBef>
              <a:buFont typeface="Wingdings" pitchFamily="2" charset="2"/>
              <a:buChar char="Ø"/>
            </a:pPr>
            <a:endParaRPr lang="en-US" sz="2200" dirty="0">
              <a:latin typeface="Arial Rounded MT Bold" pitchFamily="34" charset="0"/>
            </a:endParaRPr>
          </a:p>
          <a:p>
            <a:pPr>
              <a:lnSpc>
                <a:spcPct val="100000"/>
              </a:lnSpc>
              <a:spcBef>
                <a:spcPct val="0"/>
              </a:spcBef>
              <a:buFont typeface="Wingdings" pitchFamily="2" charset="2"/>
              <a:buChar char="Ø"/>
            </a:pPr>
            <a:r>
              <a:rPr lang="en-US" sz="2200" dirty="0">
                <a:latin typeface="Arial Rounded MT Bold" pitchFamily="34" charset="0"/>
              </a:rPr>
              <a:t>Even though described in BCHC’s “Clinical Guidelines,” some limited cancer screening services may not be paid for based on instruction by CDC. For payment limitation please refer to the CPT code list before services are provided or call 269-4662 for more information.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76200"/>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Data Forms &amp;</a:t>
            </a:r>
            <a:r>
              <a:rPr lang="en-GB" sz="4500" u="sng" dirty="0" smtClean="0">
                <a:solidFill>
                  <a:srgbClr val="CC0099"/>
                </a:solidFill>
                <a:latin typeface="Arial Rounded MT Bold" pitchFamily="34" charset="0"/>
              </a:rPr>
              <a:t> </a:t>
            </a:r>
            <a:r>
              <a:rPr lang="en-GB" sz="4500" u="sng" dirty="0">
                <a:solidFill>
                  <a:srgbClr val="CC0099"/>
                </a:solidFill>
                <a:latin typeface="Arial Rounded MT Bold" pitchFamily="34" charset="0"/>
              </a:rPr>
              <a:t>Chart Notes</a:t>
            </a:r>
          </a:p>
        </p:txBody>
      </p:sp>
      <p:sp>
        <p:nvSpPr>
          <p:cNvPr id="22530" name="Rectangle 2"/>
          <p:cNvSpPr>
            <a:spLocks noGrp="1" noChangeArrowheads="1"/>
          </p:cNvSpPr>
          <p:nvPr>
            <p:ph type="body" sz="half" idx="1"/>
          </p:nvPr>
        </p:nvSpPr>
        <p:spPr>
          <a:xfrm>
            <a:off x="228600" y="1323975"/>
            <a:ext cx="4343400" cy="1190625"/>
          </a:xfrm>
          <a:ln/>
        </p:spPr>
        <p:txBody>
          <a:bodyPr/>
          <a:lstStyle/>
          <a:p>
            <a:pPr marL="0" indent="0">
              <a:lnSpc>
                <a:spcPct val="90000"/>
              </a:lnSpc>
              <a:spcBef>
                <a:spcPts val="5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latin typeface="Arial Rounded MT Bold" pitchFamily="34" charset="0"/>
              </a:rPr>
              <a:t>BCHC distributes data reporting forms </a:t>
            </a:r>
            <a:r>
              <a:rPr lang="en-GB" sz="2000" dirty="0" smtClean="0">
                <a:latin typeface="Arial Rounded MT Bold" pitchFamily="34" charset="0"/>
              </a:rPr>
              <a:t>to </a:t>
            </a:r>
            <a:r>
              <a:rPr lang="en-GB" sz="2000" dirty="0">
                <a:latin typeface="Arial Rounded MT Bold" pitchFamily="34" charset="0"/>
              </a:rPr>
              <a:t>providers to help communicate clinical information back to BCHC. These include:</a:t>
            </a:r>
          </a:p>
        </p:txBody>
      </p:sp>
      <p:graphicFrame>
        <p:nvGraphicFramePr>
          <p:cNvPr id="22531" name="Object 3"/>
          <p:cNvGraphicFramePr>
            <a:graphicFrameLocks noChangeAspect="1"/>
          </p:cNvGraphicFramePr>
          <p:nvPr/>
        </p:nvGraphicFramePr>
        <p:xfrm>
          <a:off x="4876800" y="1752600"/>
          <a:ext cx="3062288" cy="3962400"/>
        </p:xfrm>
        <a:graphic>
          <a:graphicData uri="http://schemas.openxmlformats.org/presentationml/2006/ole">
            <mc:AlternateContent xmlns:mc="http://schemas.openxmlformats.org/markup-compatibility/2006">
              <mc:Choice xmlns:v="urn:schemas-microsoft-com:vml" Requires="v">
                <p:oleObj spid="_x0000_s22657" r:id="rId4" imgW="5830114" imgH="7542857" progId="AcroExch.Document.7">
                  <p:embed/>
                </p:oleObj>
              </mc:Choice>
              <mc:Fallback>
                <p:oleObj r:id="rId4" imgW="5830114" imgH="7542857"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52600"/>
                        <a:ext cx="3062288" cy="3962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2532" name="Object 4"/>
          <p:cNvGraphicFramePr>
            <a:graphicFrameLocks noChangeAspect="1"/>
          </p:cNvGraphicFramePr>
          <p:nvPr/>
        </p:nvGraphicFramePr>
        <p:xfrm>
          <a:off x="5257800" y="2209800"/>
          <a:ext cx="3063875" cy="3962400"/>
        </p:xfrm>
        <a:graphic>
          <a:graphicData uri="http://schemas.openxmlformats.org/presentationml/2006/ole">
            <mc:AlternateContent xmlns:mc="http://schemas.openxmlformats.org/markup-compatibility/2006">
              <mc:Choice xmlns:v="urn:schemas-microsoft-com:vml" Requires="v">
                <p:oleObj spid="_x0000_s22658" r:id="rId6" imgW="5830114" imgH="7542857" progId="AcroExch.Document.7">
                  <p:embed/>
                </p:oleObj>
              </mc:Choice>
              <mc:Fallback>
                <p:oleObj r:id="rId6" imgW="5830114" imgH="7542857" progId="AcroExch.Document.7">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209800"/>
                        <a:ext cx="3063875" cy="3962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5715000" y="2667000"/>
          <a:ext cx="3005138" cy="3886200"/>
        </p:xfrm>
        <a:graphic>
          <a:graphicData uri="http://schemas.openxmlformats.org/presentationml/2006/ole">
            <mc:AlternateContent xmlns:mc="http://schemas.openxmlformats.org/markup-compatibility/2006">
              <mc:Choice xmlns:v="urn:schemas-microsoft-com:vml" Requires="v">
                <p:oleObj spid="_x0000_s22659" r:id="rId8" imgW="5830114" imgH="7542857" progId="AcroExch.Document.7">
                  <p:embed/>
                </p:oleObj>
              </mc:Choice>
              <mc:Fallback>
                <p:oleObj r:id="rId8" imgW="5830114" imgH="7542857" progId="AcroExch.Document.7">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2667000"/>
                        <a:ext cx="3005138" cy="3886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2534" name="Text Box 6"/>
          <p:cNvSpPr txBox="1">
            <a:spLocks noChangeArrowheads="1"/>
          </p:cNvSpPr>
          <p:nvPr/>
        </p:nvSpPr>
        <p:spPr bwMode="auto">
          <a:xfrm>
            <a:off x="300038" y="2586038"/>
            <a:ext cx="3429000" cy="919162"/>
          </a:xfrm>
          <a:prstGeom prst="rect">
            <a:avLst/>
          </a:prstGeom>
          <a:solidFill>
            <a:srgbClr val="C0C0C0"/>
          </a:solidFill>
          <a:ln w="9525">
            <a:noFill/>
            <a:round/>
            <a:headEnd/>
            <a:tailEnd/>
          </a:ln>
          <a:effectLst/>
        </p:spPr>
        <p:txBody>
          <a:bodyPr lIns="90000" tIns="46800" rIns="90000" bIns="46800"/>
          <a:lstStyle/>
          <a:p>
            <a:pPr>
              <a:lnSpc>
                <a:spcPct val="90000"/>
              </a:lnSpc>
              <a:spcBef>
                <a:spcPts val="5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solidFill>
                  <a:srgbClr val="008000"/>
                </a:solidFill>
              </a:rPr>
              <a:t>Annual Screening Form</a:t>
            </a:r>
            <a:r>
              <a:rPr lang="en-GB" sz="2000" dirty="0"/>
              <a:t> </a:t>
            </a:r>
            <a:r>
              <a:rPr lang="en-GB" sz="2000" dirty="0">
                <a:solidFill>
                  <a:srgbClr val="DC2300"/>
                </a:solidFill>
              </a:rPr>
              <a:t>Diagnostic Cervical Form</a:t>
            </a:r>
            <a:r>
              <a:rPr lang="en-GB" sz="2000" dirty="0"/>
              <a:t> </a:t>
            </a:r>
            <a:r>
              <a:rPr lang="en-GB" sz="2000" dirty="0">
                <a:solidFill>
                  <a:srgbClr val="280099"/>
                </a:solidFill>
              </a:rPr>
              <a:t>Diagnostic Breast Form</a:t>
            </a:r>
          </a:p>
        </p:txBody>
      </p:sp>
      <p:sp>
        <p:nvSpPr>
          <p:cNvPr id="22535" name="Text Box 7"/>
          <p:cNvSpPr txBox="1">
            <a:spLocks noChangeArrowheads="1"/>
          </p:cNvSpPr>
          <p:nvPr/>
        </p:nvSpPr>
        <p:spPr bwMode="auto">
          <a:xfrm>
            <a:off x="228600" y="3770313"/>
            <a:ext cx="4343400" cy="2414587"/>
          </a:xfrm>
          <a:prstGeom prst="rect">
            <a:avLst/>
          </a:prstGeom>
          <a:noFill/>
          <a:ln w="9525">
            <a:noFill/>
            <a:round/>
            <a:headEnd/>
            <a:tailEnd/>
          </a:ln>
          <a:effectLst/>
        </p:spPr>
        <p:txBody>
          <a:bodyPr lIns="90000" tIns="46800" rIns="90000" bIns="46800"/>
          <a:lstStyle/>
          <a:p>
            <a:pPr>
              <a:lnSpc>
                <a:spcPct val="90000"/>
              </a:lnSpc>
              <a:spcBef>
                <a:spcPts val="5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solidFill>
                  <a:schemeClr val="tx1"/>
                </a:solidFill>
              </a:rPr>
              <a:t>These forms were designed to collect specific data that BCHC is required to report to the Centers for Disease Control &amp; Prevention. </a:t>
            </a:r>
          </a:p>
          <a:p>
            <a:pPr>
              <a:lnSpc>
                <a:spcPct val="90000"/>
              </a:lnSpc>
              <a:spcBef>
                <a:spcPts val="5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solidFill>
                <a:schemeClr val="tx1"/>
              </a:solidFill>
            </a:endParaRPr>
          </a:p>
          <a:p>
            <a:pPr>
              <a:lnSpc>
                <a:spcPct val="90000"/>
              </a:lnSpc>
              <a:spcBef>
                <a:spcPts val="50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solidFill>
                  <a:schemeClr val="tx1"/>
                </a:solidFill>
              </a:rPr>
              <a:t>If preferred, </a:t>
            </a:r>
            <a:r>
              <a:rPr lang="en-GB" sz="2000" dirty="0" smtClean="0">
                <a:solidFill>
                  <a:schemeClr val="tx1"/>
                </a:solidFill>
              </a:rPr>
              <a:t>Providers </a:t>
            </a:r>
            <a:r>
              <a:rPr lang="en-GB" sz="2000" dirty="0">
                <a:solidFill>
                  <a:schemeClr val="tx1"/>
                </a:solidFill>
              </a:rPr>
              <a:t>can send chart notes or reports in lieu of BCHC </a:t>
            </a:r>
            <a:r>
              <a:rPr lang="en-GB" sz="2000" dirty="0" smtClean="0">
                <a:solidFill>
                  <a:schemeClr val="tx1"/>
                </a:solidFill>
              </a:rPr>
              <a:t>forms</a:t>
            </a:r>
            <a:r>
              <a:rPr lang="en-GB" sz="2000" dirty="0">
                <a:solidFill>
                  <a:schemeClr val="tx1"/>
                </a:solidFill>
              </a:rPr>
              <a:t>.</a:t>
            </a:r>
          </a:p>
        </p:txBody>
      </p:sp>
      <p:sp>
        <p:nvSpPr>
          <p:cNvPr id="22536" name="Line 8"/>
          <p:cNvSpPr>
            <a:spLocks noChangeShapeType="1"/>
          </p:cNvSpPr>
          <p:nvPr/>
        </p:nvSpPr>
        <p:spPr bwMode="auto">
          <a:xfrm flipV="1">
            <a:off x="3429000" y="1900238"/>
            <a:ext cx="2133600" cy="844550"/>
          </a:xfrm>
          <a:prstGeom prst="line">
            <a:avLst/>
          </a:prstGeom>
          <a:noFill/>
          <a:ln w="9360">
            <a:solidFill>
              <a:srgbClr val="00CC00"/>
            </a:solidFill>
            <a:miter lim="800000"/>
            <a:headEnd/>
            <a:tailEnd type="triangle" w="med" len="med"/>
          </a:ln>
          <a:effectLst/>
        </p:spPr>
        <p:txBody>
          <a:bodyPr/>
          <a:lstStyle/>
          <a:p>
            <a:endParaRPr lang="en-US"/>
          </a:p>
        </p:txBody>
      </p:sp>
      <p:sp>
        <p:nvSpPr>
          <p:cNvPr id="22537" name="Line 9"/>
          <p:cNvSpPr>
            <a:spLocks noChangeShapeType="1"/>
          </p:cNvSpPr>
          <p:nvPr/>
        </p:nvSpPr>
        <p:spPr bwMode="auto">
          <a:xfrm flipV="1">
            <a:off x="3581400" y="2357438"/>
            <a:ext cx="2133600" cy="695325"/>
          </a:xfrm>
          <a:prstGeom prst="line">
            <a:avLst/>
          </a:prstGeom>
          <a:noFill/>
          <a:ln w="9360">
            <a:solidFill>
              <a:srgbClr val="FF0000"/>
            </a:solidFill>
            <a:miter lim="800000"/>
            <a:headEnd/>
            <a:tailEnd type="triangle" w="med" len="med"/>
          </a:ln>
          <a:effectLst/>
        </p:spPr>
        <p:txBody>
          <a:bodyPr/>
          <a:lstStyle/>
          <a:p>
            <a:endParaRPr lang="en-US"/>
          </a:p>
        </p:txBody>
      </p:sp>
      <p:sp>
        <p:nvSpPr>
          <p:cNvPr id="22538" name="Line 10"/>
          <p:cNvSpPr>
            <a:spLocks noChangeShapeType="1"/>
          </p:cNvSpPr>
          <p:nvPr/>
        </p:nvSpPr>
        <p:spPr bwMode="auto">
          <a:xfrm flipV="1">
            <a:off x="3429000" y="2862263"/>
            <a:ext cx="2514600" cy="496887"/>
          </a:xfrm>
          <a:prstGeom prst="line">
            <a:avLst/>
          </a:prstGeom>
          <a:noFill/>
          <a:ln w="9360">
            <a:solidFill>
              <a:srgbClr val="0033CC"/>
            </a:solidFill>
            <a:miter lim="800000"/>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0"/>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Data Forms &amp;</a:t>
            </a:r>
            <a:r>
              <a:rPr lang="en-GB" sz="4500" u="sng" dirty="0" smtClean="0">
                <a:solidFill>
                  <a:srgbClr val="CC0099"/>
                </a:solidFill>
                <a:latin typeface="Arial Rounded MT Bold" pitchFamily="34" charset="0"/>
              </a:rPr>
              <a:t> </a:t>
            </a:r>
            <a:r>
              <a:rPr lang="en-GB" sz="4500" u="sng" dirty="0">
                <a:solidFill>
                  <a:srgbClr val="CC0099"/>
                </a:solidFill>
                <a:latin typeface="Arial Rounded MT Bold" pitchFamily="34" charset="0"/>
              </a:rPr>
              <a:t>Chart Notes</a:t>
            </a:r>
          </a:p>
        </p:txBody>
      </p:sp>
      <p:sp>
        <p:nvSpPr>
          <p:cNvPr id="23554" name="Rectangle 2"/>
          <p:cNvSpPr>
            <a:spLocks noGrp="1" noChangeArrowheads="1"/>
          </p:cNvSpPr>
          <p:nvPr>
            <p:ph type="body" sz="half" idx="1"/>
          </p:nvPr>
        </p:nvSpPr>
        <p:spPr>
          <a:xfrm>
            <a:off x="381000" y="2362200"/>
            <a:ext cx="4343400" cy="3962400"/>
          </a:xfrm>
          <a:ln/>
        </p:spPr>
        <p:txBody>
          <a:bodyPr/>
          <a:lstStyle/>
          <a:p>
            <a:pPr>
              <a:lnSpc>
                <a:spcPct val="90000"/>
              </a:lnSpc>
              <a:spcBef>
                <a:spcPts val="55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The history section of this form is one way BCHC collects information about a client’s clinical </a:t>
            </a:r>
            <a:r>
              <a:rPr lang="en-GB" sz="2200" dirty="0" smtClean="0">
                <a:latin typeface="Arial Rounded MT Bold" pitchFamily="34" charset="0"/>
              </a:rPr>
              <a:t>history.</a:t>
            </a:r>
            <a:endParaRPr lang="en-GB" sz="2200" dirty="0">
              <a:latin typeface="Arial Rounded MT Bold" pitchFamily="34" charset="0"/>
            </a:endParaRPr>
          </a:p>
          <a:p>
            <a:pPr>
              <a:lnSpc>
                <a:spcPct val="90000"/>
              </a:lnSpc>
              <a:spcBef>
                <a:spcPts val="55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200" dirty="0">
              <a:latin typeface="Arial Rounded MT Bold" pitchFamily="34" charset="0"/>
            </a:endParaRPr>
          </a:p>
          <a:p>
            <a:pPr>
              <a:lnSpc>
                <a:spcPct val="90000"/>
              </a:lnSpc>
              <a:spcBef>
                <a:spcPts val="55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The clinical breast exam  result should be reported here.  Note that a result of </a:t>
            </a:r>
            <a:r>
              <a:rPr lang="en-GB" sz="2200" dirty="0" smtClean="0">
                <a:latin typeface="Arial Rounded MT Bold" pitchFamily="34" charset="0"/>
              </a:rPr>
              <a:t>“benign </a:t>
            </a:r>
            <a:r>
              <a:rPr lang="en-GB" sz="2200" dirty="0">
                <a:latin typeface="Arial Rounded MT Bold" pitchFamily="34" charset="0"/>
              </a:rPr>
              <a:t>finding </a:t>
            </a:r>
            <a:r>
              <a:rPr lang="en-GB" sz="2200" dirty="0" smtClean="0">
                <a:latin typeface="Arial Rounded MT Bold" pitchFamily="34" charset="0"/>
              </a:rPr>
              <a:t>probable” may </a:t>
            </a:r>
            <a:r>
              <a:rPr lang="en-GB" sz="2200" dirty="0">
                <a:latin typeface="Arial Rounded MT Bold" pitchFamily="34" charset="0"/>
              </a:rPr>
              <a:t>be worked up at the clinician's </a:t>
            </a:r>
            <a:r>
              <a:rPr lang="en-GB" sz="2200" dirty="0" smtClean="0">
                <a:latin typeface="Arial Rounded MT Bold" pitchFamily="34" charset="0"/>
              </a:rPr>
              <a:t>discretion.</a:t>
            </a:r>
            <a:endParaRPr lang="en-GB" sz="2200" dirty="0">
              <a:latin typeface="Arial Rounded MT Bold" pitchFamily="34" charset="0"/>
            </a:endParaRPr>
          </a:p>
        </p:txBody>
      </p:sp>
      <p:graphicFrame>
        <p:nvGraphicFramePr>
          <p:cNvPr id="23555" name="Object 3"/>
          <p:cNvGraphicFramePr>
            <a:graphicFrameLocks noChangeAspect="1"/>
          </p:cNvGraphicFramePr>
          <p:nvPr/>
        </p:nvGraphicFramePr>
        <p:xfrm>
          <a:off x="5359400" y="2057400"/>
          <a:ext cx="3632200" cy="4648200"/>
        </p:xfrm>
        <a:graphic>
          <a:graphicData uri="http://schemas.openxmlformats.org/presentationml/2006/ole">
            <mc:AlternateContent xmlns:mc="http://schemas.openxmlformats.org/markup-compatibility/2006">
              <mc:Choice xmlns:v="urn:schemas-microsoft-com:vml" Requires="v">
                <p:oleObj spid="_x0000_s23598" r:id="rId4" imgW="5830114" imgH="7542857" progId="AcroExch.Document.7">
                  <p:embed/>
                </p:oleObj>
              </mc:Choice>
              <mc:Fallback>
                <p:oleObj r:id="rId4" imgW="5830114" imgH="7542857"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2057400"/>
                        <a:ext cx="3632200" cy="4648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3556" name="Line 4"/>
          <p:cNvSpPr>
            <a:spLocks noChangeShapeType="1"/>
          </p:cNvSpPr>
          <p:nvPr/>
        </p:nvSpPr>
        <p:spPr bwMode="auto">
          <a:xfrm>
            <a:off x="4343400" y="2819400"/>
            <a:ext cx="914400" cy="1588"/>
          </a:xfrm>
          <a:prstGeom prst="line">
            <a:avLst/>
          </a:prstGeom>
          <a:noFill/>
          <a:ln w="9360">
            <a:solidFill>
              <a:srgbClr val="FF0000"/>
            </a:solidFill>
            <a:miter lim="800000"/>
            <a:headEnd/>
            <a:tailEnd type="triangle" w="med" len="med"/>
          </a:ln>
          <a:effectLst/>
        </p:spPr>
        <p:txBody>
          <a:bodyPr/>
          <a:lstStyle/>
          <a:p>
            <a:endParaRPr lang="en-US"/>
          </a:p>
        </p:txBody>
      </p:sp>
      <p:sp>
        <p:nvSpPr>
          <p:cNvPr id="23557" name="Text Box 5"/>
          <p:cNvSpPr txBox="1">
            <a:spLocks noChangeArrowheads="1"/>
          </p:cNvSpPr>
          <p:nvPr/>
        </p:nvSpPr>
        <p:spPr bwMode="auto">
          <a:xfrm>
            <a:off x="304800" y="1175823"/>
            <a:ext cx="8610600" cy="1110177"/>
          </a:xfrm>
          <a:prstGeom prst="rect">
            <a:avLst/>
          </a:prstGeom>
          <a:noFill/>
          <a:ln w="9525">
            <a:noFill/>
            <a:round/>
            <a:headEnd/>
            <a:tailEnd/>
          </a:ln>
          <a:effectLst/>
        </p:spPr>
        <p:txBody>
          <a:bodyPr lIns="90000" tIns="46800" rIns="90000" bIns="46800">
            <a:spAutoFit/>
          </a:bodyPr>
          <a:lstStyle/>
          <a:p>
            <a:pPr>
              <a:spcBef>
                <a:spcPct val="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chemeClr val="tx1"/>
                </a:solidFill>
              </a:rPr>
              <a:t>The </a:t>
            </a:r>
            <a:r>
              <a:rPr lang="en-GB" sz="2200" u="sng" dirty="0">
                <a:solidFill>
                  <a:schemeClr val="tx1"/>
                </a:solidFill>
              </a:rPr>
              <a:t>Annual </a:t>
            </a:r>
            <a:r>
              <a:rPr lang="en-GB" sz="2200" u="sng" dirty="0" smtClean="0">
                <a:solidFill>
                  <a:schemeClr val="tx1"/>
                </a:solidFill>
              </a:rPr>
              <a:t>Screening </a:t>
            </a:r>
            <a:r>
              <a:rPr lang="en-GB" sz="2200" u="sng" dirty="0">
                <a:solidFill>
                  <a:schemeClr val="tx1"/>
                </a:solidFill>
              </a:rPr>
              <a:t>Data Collection Form</a:t>
            </a:r>
            <a:r>
              <a:rPr lang="en-GB" sz="2200" dirty="0">
                <a:solidFill>
                  <a:schemeClr val="tx1"/>
                </a:solidFill>
              </a:rPr>
              <a:t> is for reporting on a woman’s annual exam. This form includes CBE, pelvic exam and Pap test information.</a:t>
            </a:r>
          </a:p>
        </p:txBody>
      </p:sp>
      <p:sp>
        <p:nvSpPr>
          <p:cNvPr id="23558" name="Line 6"/>
          <p:cNvSpPr>
            <a:spLocks noChangeShapeType="1"/>
          </p:cNvSpPr>
          <p:nvPr/>
        </p:nvSpPr>
        <p:spPr bwMode="auto">
          <a:xfrm flipV="1">
            <a:off x="4572000" y="4186238"/>
            <a:ext cx="990600" cy="387350"/>
          </a:xfrm>
          <a:prstGeom prst="line">
            <a:avLst/>
          </a:prstGeom>
          <a:noFill/>
          <a:ln w="9360">
            <a:solidFill>
              <a:srgbClr val="FF0000"/>
            </a:solidFill>
            <a:miter lim="800000"/>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28600"/>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Data Forms &amp;</a:t>
            </a:r>
            <a:r>
              <a:rPr lang="en-GB" sz="4500" u="sng" dirty="0" smtClean="0">
                <a:solidFill>
                  <a:srgbClr val="CC0099"/>
                </a:solidFill>
                <a:latin typeface="Arial Rounded MT Bold" pitchFamily="34" charset="0"/>
              </a:rPr>
              <a:t> </a:t>
            </a:r>
            <a:r>
              <a:rPr lang="en-GB" sz="4500" u="sng" dirty="0">
                <a:solidFill>
                  <a:srgbClr val="CC0099"/>
                </a:solidFill>
                <a:latin typeface="Arial Rounded MT Bold" pitchFamily="34" charset="0"/>
              </a:rPr>
              <a:t>Chart Notes</a:t>
            </a:r>
          </a:p>
        </p:txBody>
      </p:sp>
      <p:sp>
        <p:nvSpPr>
          <p:cNvPr id="24578" name="Rectangle 2"/>
          <p:cNvSpPr>
            <a:spLocks noGrp="1" noChangeArrowheads="1"/>
          </p:cNvSpPr>
          <p:nvPr>
            <p:ph type="body" sz="half" idx="1"/>
          </p:nvPr>
        </p:nvSpPr>
        <p:spPr>
          <a:xfrm>
            <a:off x="381000" y="1676400"/>
            <a:ext cx="4343400" cy="4648200"/>
          </a:xfrm>
          <a:ln/>
        </p:spPr>
        <p:txBody>
          <a:bodyPr/>
          <a:lstStyle/>
          <a:p>
            <a:pPr marL="381000" indent="-381000">
              <a:lnSpc>
                <a:spcPct val="90000"/>
              </a:lnSpc>
              <a:spcBef>
                <a:spcPts val="5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     There are </a:t>
            </a:r>
            <a:r>
              <a:rPr lang="en-GB" sz="2200" dirty="0" smtClean="0">
                <a:latin typeface="Arial Rounded MT Bold" pitchFamily="34" charset="0"/>
              </a:rPr>
              <a:t>three </a:t>
            </a:r>
            <a:r>
              <a:rPr lang="en-GB" sz="2200" dirty="0">
                <a:latin typeface="Arial Rounded MT Bold" pitchFamily="34" charset="0"/>
              </a:rPr>
              <a:t>ways to report Pap, HPV and mammogram results: </a:t>
            </a:r>
          </a:p>
          <a:p>
            <a:pPr marL="381000" indent="-381000">
              <a:lnSpc>
                <a:spcPct val="90000"/>
              </a:lnSpc>
              <a:spcBef>
                <a:spcPts val="5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solidFill>
                  <a:schemeClr val="accent2">
                    <a:lumMod val="75000"/>
                  </a:schemeClr>
                </a:solidFill>
                <a:latin typeface="Arial Rounded MT Bold" pitchFamily="34" charset="0"/>
              </a:rPr>
              <a:t> </a:t>
            </a:r>
          </a:p>
          <a:p>
            <a:pPr marL="381000" indent="-381000">
              <a:lnSpc>
                <a:spcPct val="90000"/>
              </a:lnSpc>
              <a:spcBef>
                <a:spcPts val="5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smtClean="0">
                <a:latin typeface="Arial Rounded MT Bold" pitchFamily="34" charset="0"/>
              </a:rPr>
              <a:t>1.	Direct </a:t>
            </a:r>
            <a:r>
              <a:rPr lang="en-GB" sz="2200" dirty="0">
                <a:latin typeface="Arial Rounded MT Bold" pitchFamily="34" charset="0"/>
              </a:rPr>
              <a:t>the lab or imaging center to send results directly to </a:t>
            </a:r>
            <a:r>
              <a:rPr lang="en-GB" sz="2200" dirty="0" smtClean="0">
                <a:latin typeface="Arial Rounded MT Bold" pitchFamily="34" charset="0"/>
              </a:rPr>
              <a:t>BCHC</a:t>
            </a:r>
            <a:endParaRPr lang="en-GB" sz="2200" dirty="0">
              <a:latin typeface="Arial Rounded MT Bold" pitchFamily="34" charset="0"/>
            </a:endParaRPr>
          </a:p>
          <a:p>
            <a:pPr marL="381000" indent="-381000">
              <a:lnSpc>
                <a:spcPct val="90000"/>
              </a:lnSpc>
              <a:spcBef>
                <a:spcPts val="5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	</a:t>
            </a:r>
            <a:r>
              <a:rPr lang="en-GB" sz="2200" dirty="0" smtClean="0">
                <a:latin typeface="Arial Rounded MT Bold" pitchFamily="34" charset="0"/>
              </a:rPr>
              <a:t>    - or - </a:t>
            </a:r>
          </a:p>
          <a:p>
            <a:pPr marL="381000" indent="-381000">
              <a:lnSpc>
                <a:spcPct val="90000"/>
              </a:lnSpc>
              <a:spcBef>
                <a:spcPts val="5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smtClean="0">
                <a:latin typeface="Arial Rounded MT Bold" pitchFamily="34" charset="0"/>
              </a:rPr>
              <a:t>2.  Forward the results to BCHC once you receive them</a:t>
            </a:r>
          </a:p>
          <a:p>
            <a:pPr marL="381000" indent="-381000">
              <a:lnSpc>
                <a:spcPct val="90000"/>
              </a:lnSpc>
              <a:spcBef>
                <a:spcPts val="5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	    - or - </a:t>
            </a:r>
          </a:p>
          <a:p>
            <a:pPr marL="381000" indent="-381000">
              <a:lnSpc>
                <a:spcPct val="90000"/>
              </a:lnSpc>
              <a:spcBef>
                <a:spcPts val="5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3. Report them using this </a:t>
            </a:r>
            <a:r>
              <a:rPr lang="en-GB" sz="2200" dirty="0" smtClean="0">
                <a:latin typeface="Arial Rounded MT Bold" pitchFamily="34" charset="0"/>
              </a:rPr>
              <a:t>form </a:t>
            </a:r>
            <a:endParaRPr lang="en-GB" sz="2200" dirty="0">
              <a:latin typeface="Arial Rounded MT Bold" pitchFamily="34" charset="0"/>
            </a:endParaRPr>
          </a:p>
          <a:p>
            <a:pPr marL="381000" indent="-381000">
              <a:lnSpc>
                <a:spcPct val="90000"/>
              </a:lnSpc>
              <a:spcBef>
                <a:spcPts val="5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200" dirty="0">
              <a:latin typeface="Arial Rounded MT Bold" pitchFamily="34" charset="0"/>
            </a:endParaRPr>
          </a:p>
        </p:txBody>
      </p:sp>
      <p:graphicFrame>
        <p:nvGraphicFramePr>
          <p:cNvPr id="24579" name="Object 3"/>
          <p:cNvGraphicFramePr>
            <a:graphicFrameLocks noChangeAspect="1"/>
          </p:cNvGraphicFramePr>
          <p:nvPr/>
        </p:nvGraphicFramePr>
        <p:xfrm>
          <a:off x="5181600" y="1752600"/>
          <a:ext cx="3632200" cy="4648200"/>
        </p:xfrm>
        <a:graphic>
          <a:graphicData uri="http://schemas.openxmlformats.org/presentationml/2006/ole">
            <mc:AlternateContent xmlns:mc="http://schemas.openxmlformats.org/markup-compatibility/2006">
              <mc:Choice xmlns:v="urn:schemas-microsoft-com:vml" Requires="v">
                <p:oleObj spid="_x0000_s24621" name="Acrobat Document" r:id="rId4" imgW="5830114" imgH="7542857" progId="AcroExch.Document.7">
                  <p:embed/>
                </p:oleObj>
              </mc:Choice>
              <mc:Fallback>
                <p:oleObj name="Acrobat Document" r:id="rId4" imgW="5830114" imgH="7542857"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752600"/>
                        <a:ext cx="3632200" cy="4648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4581" name="Line 5"/>
          <p:cNvSpPr>
            <a:spLocks noChangeShapeType="1"/>
          </p:cNvSpPr>
          <p:nvPr/>
        </p:nvSpPr>
        <p:spPr bwMode="auto">
          <a:xfrm flipV="1">
            <a:off x="4724400" y="4648200"/>
            <a:ext cx="2438400" cy="1295400"/>
          </a:xfrm>
          <a:prstGeom prst="line">
            <a:avLst/>
          </a:prstGeom>
          <a:noFill/>
          <a:ln w="9360">
            <a:solidFill>
              <a:srgbClr val="FF0000"/>
            </a:solidFill>
            <a:miter lim="800000"/>
            <a:headEnd/>
            <a:tailEnd type="triangle" w="med" len="med"/>
          </a:ln>
          <a:effectLst/>
        </p:spPr>
        <p:txBody>
          <a:bodyPr/>
          <a:lstStyle/>
          <a:p>
            <a:endParaRPr lang="en-US"/>
          </a:p>
        </p:txBody>
      </p:sp>
      <p:sp>
        <p:nvSpPr>
          <p:cNvPr id="24585" name="Line 9"/>
          <p:cNvSpPr>
            <a:spLocks noChangeShapeType="1"/>
          </p:cNvSpPr>
          <p:nvPr/>
        </p:nvSpPr>
        <p:spPr bwMode="auto">
          <a:xfrm flipV="1">
            <a:off x="4724400" y="5638800"/>
            <a:ext cx="2286000" cy="304800"/>
          </a:xfrm>
          <a:prstGeom prst="line">
            <a:avLst/>
          </a:prstGeom>
          <a:noFill/>
          <a:ln w="9360">
            <a:solidFill>
              <a:srgbClr val="FF0000"/>
            </a:solidFill>
            <a:miter lim="800000"/>
            <a:headEnd/>
            <a:tailEnd type="triangle" w="med" len="med"/>
          </a:ln>
          <a:effectLst/>
        </p:spPr>
        <p:txBody>
          <a:bodyPr/>
          <a:lstStyle/>
          <a:p>
            <a:endParaRPr lang="en-US"/>
          </a:p>
        </p:txBody>
      </p:sp>
      <p:sp>
        <p:nvSpPr>
          <p:cNvPr id="24586" name="Line 10"/>
          <p:cNvSpPr>
            <a:spLocks noChangeShapeType="1"/>
          </p:cNvSpPr>
          <p:nvPr/>
        </p:nvSpPr>
        <p:spPr bwMode="auto">
          <a:xfrm flipV="1">
            <a:off x="4724400" y="5257800"/>
            <a:ext cx="609600" cy="685800"/>
          </a:xfrm>
          <a:prstGeom prst="line">
            <a:avLst/>
          </a:prstGeom>
          <a:noFill/>
          <a:ln w="9360">
            <a:solidFill>
              <a:srgbClr val="FF0000"/>
            </a:solidFill>
            <a:miter lim="800000"/>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33400" y="0"/>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Data Forms </a:t>
            </a:r>
            <a:r>
              <a:rPr lang="en-GB" sz="4500" u="sng" dirty="0" smtClean="0">
                <a:solidFill>
                  <a:srgbClr val="CC0099"/>
                </a:solidFill>
                <a:latin typeface="Arial Rounded MT Bold" pitchFamily="34" charset="0"/>
              </a:rPr>
              <a:t>&amp; </a:t>
            </a:r>
            <a:r>
              <a:rPr lang="en-GB" sz="4500" u="sng" dirty="0">
                <a:solidFill>
                  <a:srgbClr val="CC0099"/>
                </a:solidFill>
                <a:latin typeface="Arial Rounded MT Bold" pitchFamily="34" charset="0"/>
              </a:rPr>
              <a:t>Chart Notes</a:t>
            </a:r>
          </a:p>
        </p:txBody>
      </p:sp>
      <p:sp>
        <p:nvSpPr>
          <p:cNvPr id="25602" name="Rectangle 2"/>
          <p:cNvSpPr>
            <a:spLocks noGrp="1" noChangeArrowheads="1"/>
          </p:cNvSpPr>
          <p:nvPr>
            <p:ph type="body" sz="half" idx="1"/>
          </p:nvPr>
        </p:nvSpPr>
        <p:spPr>
          <a:xfrm>
            <a:off x="304800" y="1371600"/>
            <a:ext cx="4267200" cy="5486400"/>
          </a:xfrm>
          <a:ln/>
        </p:spPr>
        <p:txBody>
          <a:bodyPr/>
          <a:lstStyle/>
          <a:p>
            <a:pPr>
              <a:lnSpc>
                <a:spcPct val="80000"/>
              </a:lnSpc>
              <a:spcBef>
                <a:spcPts val="55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The </a:t>
            </a:r>
            <a:r>
              <a:rPr lang="en-GB" sz="2200" u="sng" dirty="0">
                <a:latin typeface="Arial Rounded MT Bold" pitchFamily="34" charset="0"/>
              </a:rPr>
              <a:t>Breast Cancer Diagnostic Evaluation Form</a:t>
            </a:r>
            <a:r>
              <a:rPr lang="en-GB" sz="2200" dirty="0">
                <a:latin typeface="Arial Rounded MT Bold" pitchFamily="34" charset="0"/>
              </a:rPr>
              <a:t> is used by the </a:t>
            </a:r>
            <a:r>
              <a:rPr lang="en-GB" sz="2200" dirty="0" smtClean="0">
                <a:latin typeface="Arial Rounded MT Bold" pitchFamily="34" charset="0"/>
              </a:rPr>
              <a:t>Provider </a:t>
            </a:r>
            <a:r>
              <a:rPr lang="en-GB" sz="2200" dirty="0">
                <a:latin typeface="Arial Rounded MT Bold" pitchFamily="34" charset="0"/>
              </a:rPr>
              <a:t>to notify BCHC about results of any diagnostic tests or exams that have been </a:t>
            </a:r>
            <a:r>
              <a:rPr lang="en-GB" sz="2200" dirty="0" smtClean="0">
                <a:latin typeface="Arial Rounded MT Bold" pitchFamily="34" charset="0"/>
              </a:rPr>
              <a:t>performed.</a:t>
            </a:r>
            <a:endParaRPr lang="en-GB" sz="2200" dirty="0">
              <a:latin typeface="Arial Rounded MT Bold" pitchFamily="34" charset="0"/>
            </a:endParaRPr>
          </a:p>
          <a:p>
            <a:pPr>
              <a:lnSpc>
                <a:spcPct val="80000"/>
              </a:lnSpc>
              <a:spcBef>
                <a:spcPts val="55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200" dirty="0">
              <a:latin typeface="Arial Rounded MT Bold" pitchFamily="34" charset="0"/>
            </a:endParaRPr>
          </a:p>
          <a:p>
            <a:pPr>
              <a:lnSpc>
                <a:spcPct val="80000"/>
              </a:lnSpc>
              <a:spcBef>
                <a:spcPts val="55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As an alternative to submitting this form</a:t>
            </a:r>
            <a:r>
              <a:rPr lang="en-GB" sz="2200" dirty="0" smtClean="0">
                <a:latin typeface="Arial Rounded MT Bold" pitchFamily="34" charset="0"/>
              </a:rPr>
              <a:t>, </a:t>
            </a:r>
            <a:r>
              <a:rPr lang="en-GB" sz="2200" dirty="0">
                <a:latin typeface="Arial Rounded MT Bold" pitchFamily="34" charset="0"/>
              </a:rPr>
              <a:t>Providers may also notify BCHC of these results by sending a copy of the pathology or radiology report received from the Clinical Consultant or Resource </a:t>
            </a:r>
            <a:r>
              <a:rPr lang="en-GB" sz="2200" dirty="0" smtClean="0">
                <a:latin typeface="Arial Rounded MT Bold" pitchFamily="34" charset="0"/>
              </a:rPr>
              <a:t>Provider.</a:t>
            </a:r>
            <a:endParaRPr lang="en-GB" sz="2200" dirty="0">
              <a:latin typeface="Arial Rounded MT Bold" pitchFamily="34" charset="0"/>
            </a:endParaRPr>
          </a:p>
        </p:txBody>
      </p:sp>
      <p:graphicFrame>
        <p:nvGraphicFramePr>
          <p:cNvPr id="25603" name="Object 3"/>
          <p:cNvGraphicFramePr>
            <a:graphicFrameLocks noChangeAspect="1"/>
          </p:cNvGraphicFramePr>
          <p:nvPr/>
        </p:nvGraphicFramePr>
        <p:xfrm>
          <a:off x="4803775" y="1371600"/>
          <a:ext cx="3789363" cy="5029200"/>
        </p:xfrm>
        <a:graphic>
          <a:graphicData uri="http://schemas.openxmlformats.org/presentationml/2006/ole">
            <mc:AlternateContent xmlns:mc="http://schemas.openxmlformats.org/markup-compatibility/2006">
              <mc:Choice xmlns:v="urn:schemas-microsoft-com:vml" Requires="v">
                <p:oleObj spid="_x0000_s25645" r:id="rId4" imgW="5830114" imgH="7542857" progId="AcroExch.Document.7">
                  <p:embed/>
                </p:oleObj>
              </mc:Choice>
              <mc:Fallback>
                <p:oleObj r:id="rId4" imgW="5830114" imgH="7542857"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775" y="1371600"/>
                        <a:ext cx="3789363" cy="5029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57200" y="0"/>
            <a:ext cx="8224838"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Data Forms &amp;</a:t>
            </a:r>
            <a:r>
              <a:rPr lang="en-GB" sz="4500" u="sng" dirty="0" smtClean="0">
                <a:solidFill>
                  <a:srgbClr val="CC0099"/>
                </a:solidFill>
                <a:latin typeface="Arial Rounded MT Bold" pitchFamily="34" charset="0"/>
              </a:rPr>
              <a:t> </a:t>
            </a:r>
            <a:r>
              <a:rPr lang="en-GB" sz="4500" u="sng" dirty="0">
                <a:solidFill>
                  <a:srgbClr val="CC0099"/>
                </a:solidFill>
                <a:latin typeface="Arial Rounded MT Bold" pitchFamily="34" charset="0"/>
              </a:rPr>
              <a:t>Chart Notes</a:t>
            </a:r>
          </a:p>
        </p:txBody>
      </p:sp>
      <p:sp>
        <p:nvSpPr>
          <p:cNvPr id="88069" name="Rectangle 5"/>
          <p:cNvSpPr>
            <a:spLocks noGrp="1" noChangeArrowheads="1"/>
          </p:cNvSpPr>
          <p:nvPr>
            <p:ph type="body" sz="half" idx="1"/>
          </p:nvPr>
        </p:nvSpPr>
        <p:spPr>
          <a:xfrm>
            <a:off x="381000" y="1295400"/>
            <a:ext cx="4267200" cy="5257800"/>
          </a:xfrm>
          <a:ln/>
        </p:spPr>
        <p:txBody>
          <a:bodyPr/>
          <a:lstStyle/>
          <a:p>
            <a:pPr>
              <a:lnSpc>
                <a:spcPct val="80000"/>
              </a:lnSpc>
              <a:spcBef>
                <a:spcPct val="20000"/>
              </a:spcBef>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Arial Rounded MT Bold" pitchFamily="34" charset="0"/>
              </a:rPr>
              <a:t>The </a:t>
            </a:r>
            <a:r>
              <a:rPr lang="en-GB" sz="2200" u="sng" dirty="0">
                <a:latin typeface="Arial Rounded MT Bold" pitchFamily="34" charset="0"/>
              </a:rPr>
              <a:t>Cervical Cancer Diagnostic Evaluation Form</a:t>
            </a:r>
            <a:r>
              <a:rPr lang="en-GB" sz="2200" dirty="0">
                <a:latin typeface="Arial Rounded MT Bold" pitchFamily="34" charset="0"/>
              </a:rPr>
              <a:t> is used by </a:t>
            </a:r>
            <a:r>
              <a:rPr lang="en-GB" sz="2200" dirty="0" smtClean="0">
                <a:latin typeface="Arial Rounded MT Bold" pitchFamily="34" charset="0"/>
              </a:rPr>
              <a:t>the </a:t>
            </a:r>
            <a:r>
              <a:rPr lang="en-GB" sz="2200" dirty="0">
                <a:latin typeface="Arial Rounded MT Bold" pitchFamily="34" charset="0"/>
              </a:rPr>
              <a:t>Provider to notify BCHC about results of any diagnostic tests or exams that have been </a:t>
            </a:r>
            <a:r>
              <a:rPr lang="en-GB" sz="2200" dirty="0" smtClean="0">
                <a:latin typeface="Arial Rounded MT Bold" pitchFamily="34" charset="0"/>
              </a:rPr>
              <a:t>performed.</a:t>
            </a:r>
          </a:p>
          <a:p>
            <a:pPr>
              <a:lnSpc>
                <a:spcPct val="80000"/>
              </a:lnSpc>
              <a:spcBef>
                <a:spcPct val="20000"/>
              </a:spcBef>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200" dirty="0">
              <a:latin typeface="Arial Rounded MT Bold" pitchFamily="34" charset="0"/>
            </a:endParaRPr>
          </a:p>
          <a:p>
            <a:pPr>
              <a:lnSpc>
                <a:spcPct val="80000"/>
              </a:lnSpc>
              <a:spcBef>
                <a:spcPts val="550"/>
              </a:spcBef>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smtClean="0">
                <a:latin typeface="Arial Rounded MT Bold" pitchFamily="34" charset="0"/>
              </a:rPr>
              <a:t>As </a:t>
            </a:r>
            <a:r>
              <a:rPr lang="en-GB" sz="2200" dirty="0">
                <a:latin typeface="Arial Rounded MT Bold" pitchFamily="34" charset="0"/>
              </a:rPr>
              <a:t>an alternative to submitting this form, </a:t>
            </a:r>
            <a:r>
              <a:rPr lang="en-GB" sz="2200" dirty="0" smtClean="0">
                <a:latin typeface="Arial Rounded MT Bold" pitchFamily="34" charset="0"/>
              </a:rPr>
              <a:t>Providers </a:t>
            </a:r>
            <a:r>
              <a:rPr lang="en-GB" sz="2200" dirty="0">
                <a:latin typeface="Arial Rounded MT Bold" pitchFamily="34" charset="0"/>
              </a:rPr>
              <a:t>may also notify BCHC of these results by sending a copy of the pathology or radiology report received from the Clinical Consultant or Resource </a:t>
            </a:r>
            <a:r>
              <a:rPr lang="en-GB" sz="2200" dirty="0" smtClean="0">
                <a:latin typeface="Arial Rounded MT Bold" pitchFamily="34" charset="0"/>
              </a:rPr>
              <a:t>Provider.</a:t>
            </a:r>
            <a:endParaRPr lang="en-GB" sz="2200" dirty="0">
              <a:latin typeface="Arial Rounded MT Bold" pitchFamily="34" charset="0"/>
            </a:endParaRPr>
          </a:p>
        </p:txBody>
      </p:sp>
      <p:graphicFrame>
        <p:nvGraphicFramePr>
          <p:cNvPr id="88070" name="Object 6"/>
          <p:cNvGraphicFramePr>
            <a:graphicFrameLocks noGrp="1" noChangeAspect="1"/>
          </p:cNvGraphicFramePr>
          <p:nvPr>
            <p:ph sz="half" idx="2"/>
          </p:nvPr>
        </p:nvGraphicFramePr>
        <p:xfrm>
          <a:off x="5105400" y="1371600"/>
          <a:ext cx="3494088" cy="4521200"/>
        </p:xfrm>
        <a:graphic>
          <a:graphicData uri="http://schemas.openxmlformats.org/presentationml/2006/ole">
            <mc:AlternateContent xmlns:mc="http://schemas.openxmlformats.org/markup-compatibility/2006">
              <mc:Choice xmlns:v="urn:schemas-microsoft-com:vml" Requires="v">
                <p:oleObj spid="_x0000_s88112" name="Acrobat Document" r:id="rId3" imgW="5830114" imgH="7542857" progId="AcroExch.Document.7">
                  <p:embed/>
                </p:oleObj>
              </mc:Choice>
              <mc:Fallback>
                <p:oleObj name="Acrobat Document" r:id="rId3" imgW="5830114" imgH="7542857" progId="AcroExch.Document.7">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371600"/>
                        <a:ext cx="3494088" cy="4521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304800"/>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Billing &amp;</a:t>
            </a:r>
            <a:r>
              <a:rPr lang="en-GB" u="sng" dirty="0" smtClean="0">
                <a:solidFill>
                  <a:srgbClr val="CC0099"/>
                </a:solidFill>
                <a:latin typeface="Arial Rounded MT Bold" pitchFamily="34" charset="0"/>
              </a:rPr>
              <a:t> </a:t>
            </a:r>
            <a:r>
              <a:rPr lang="en-GB" u="sng" dirty="0">
                <a:solidFill>
                  <a:srgbClr val="CC0099"/>
                </a:solidFill>
                <a:latin typeface="Arial Rounded MT Bold" pitchFamily="34" charset="0"/>
              </a:rPr>
              <a:t>Reimbursement</a:t>
            </a:r>
          </a:p>
        </p:txBody>
      </p:sp>
      <p:sp>
        <p:nvSpPr>
          <p:cNvPr id="27650" name="Rectangle 2"/>
          <p:cNvSpPr>
            <a:spLocks noGrp="1" noChangeArrowheads="1"/>
          </p:cNvSpPr>
          <p:nvPr>
            <p:ph idx="1"/>
          </p:nvPr>
        </p:nvSpPr>
        <p:spPr>
          <a:xfrm>
            <a:off x="457200" y="2819400"/>
            <a:ext cx="8077200" cy="3733800"/>
          </a:xfrm>
          <a:ln/>
        </p:spPr>
        <p:txBody>
          <a:bodyPr>
            <a:normAutofit lnSpcReduction="10000"/>
          </a:bodyPr>
          <a:lstStyle/>
          <a:p>
            <a:pPr marL="458788" indent="-344488">
              <a:lnSpc>
                <a:spcPct val="80000"/>
              </a:lnSpc>
              <a:spcBef>
                <a:spcPts val="60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GB" sz="2400" dirty="0">
                <a:latin typeface="Arial Rounded MT Bold" pitchFamily="34" charset="0"/>
              </a:rPr>
              <a:t>A signed Provider </a:t>
            </a:r>
            <a:r>
              <a:rPr lang="en-GB" sz="2400" dirty="0" smtClean="0">
                <a:latin typeface="Arial Rounded MT Bold" pitchFamily="34" charset="0"/>
              </a:rPr>
              <a:t>Agreement</a:t>
            </a:r>
          </a:p>
          <a:p>
            <a:pPr marL="458788" indent="-344488">
              <a:lnSpc>
                <a:spcPct val="80000"/>
              </a:lnSpc>
              <a:spcBef>
                <a:spcPts val="600"/>
              </a:spcBef>
              <a:buNone/>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2400" dirty="0">
              <a:latin typeface="Arial Rounded MT Bold" pitchFamily="34" charset="0"/>
            </a:endParaRPr>
          </a:p>
          <a:p>
            <a:pPr marL="458788" indent="-344488">
              <a:lnSpc>
                <a:spcPct val="80000"/>
              </a:lnSpc>
              <a:spcBef>
                <a:spcPts val="25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800" dirty="0">
              <a:latin typeface="Arial Rounded MT Bold" pitchFamily="34" charset="0"/>
            </a:endParaRPr>
          </a:p>
          <a:p>
            <a:pPr marL="458788" indent="-344488">
              <a:lnSpc>
                <a:spcPct val="80000"/>
              </a:lnSpc>
              <a:spcBef>
                <a:spcPts val="60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GB" sz="2400" dirty="0">
                <a:latin typeface="Arial Rounded MT Bold" pitchFamily="34" charset="0"/>
              </a:rPr>
              <a:t>A current </a:t>
            </a:r>
            <a:r>
              <a:rPr lang="en-GB" sz="2400" dirty="0" smtClean="0">
                <a:latin typeface="Arial Rounded MT Bold" pitchFamily="34" charset="0"/>
              </a:rPr>
              <a:t>Enrollment </a:t>
            </a:r>
            <a:r>
              <a:rPr lang="en-GB" sz="2400" dirty="0">
                <a:latin typeface="Arial Rounded MT Bold" pitchFamily="34" charset="0"/>
              </a:rPr>
              <a:t>Form showing that the woman is </a:t>
            </a:r>
            <a:r>
              <a:rPr lang="en-GB" sz="2400" dirty="0" smtClean="0">
                <a:latin typeface="Arial Rounded MT Bold" pitchFamily="34" charset="0"/>
              </a:rPr>
              <a:t>eligible</a:t>
            </a:r>
          </a:p>
          <a:p>
            <a:pPr marL="458788" indent="-344488">
              <a:lnSpc>
                <a:spcPct val="80000"/>
              </a:lnSpc>
              <a:spcBef>
                <a:spcPts val="600"/>
              </a:spcBef>
              <a:buNone/>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2400" dirty="0">
              <a:latin typeface="Arial Rounded MT Bold" pitchFamily="34" charset="0"/>
            </a:endParaRPr>
          </a:p>
          <a:p>
            <a:pPr marL="458788" indent="-344488">
              <a:lnSpc>
                <a:spcPct val="80000"/>
              </a:lnSpc>
              <a:spcBef>
                <a:spcPts val="25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800" dirty="0">
              <a:latin typeface="Arial Rounded MT Bold" pitchFamily="34" charset="0"/>
            </a:endParaRPr>
          </a:p>
          <a:p>
            <a:pPr marL="458788" indent="-344488">
              <a:lnSpc>
                <a:spcPct val="80000"/>
              </a:lnSpc>
              <a:spcBef>
                <a:spcPts val="60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GB" sz="2400" dirty="0">
                <a:latin typeface="Arial Rounded MT Bold" pitchFamily="34" charset="0"/>
              </a:rPr>
              <a:t>Chart notes or BCHC forms with results for the date of service being </a:t>
            </a:r>
            <a:r>
              <a:rPr lang="en-GB" sz="2400" dirty="0" smtClean="0">
                <a:latin typeface="Arial Rounded MT Bold" pitchFamily="34" charset="0"/>
              </a:rPr>
              <a:t>billed</a:t>
            </a:r>
          </a:p>
          <a:p>
            <a:pPr marL="458788" indent="-344488">
              <a:lnSpc>
                <a:spcPct val="80000"/>
              </a:lnSpc>
              <a:spcBef>
                <a:spcPts val="600"/>
              </a:spcBef>
              <a:buNone/>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2400" dirty="0">
              <a:latin typeface="Arial Rounded MT Bold" pitchFamily="34" charset="0"/>
            </a:endParaRPr>
          </a:p>
          <a:p>
            <a:pPr marL="458788" indent="-344488">
              <a:lnSpc>
                <a:spcPct val="80000"/>
              </a:lnSpc>
              <a:spcBef>
                <a:spcPts val="25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800" dirty="0">
              <a:latin typeface="Arial Rounded MT Bold" pitchFamily="34" charset="0"/>
            </a:endParaRPr>
          </a:p>
          <a:p>
            <a:pPr marL="458788" indent="-344488">
              <a:lnSpc>
                <a:spcPct val="80000"/>
              </a:lnSpc>
              <a:spcBef>
                <a:spcPts val="60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r>
              <a:rPr lang="en-GB" sz="2400" dirty="0" smtClean="0">
                <a:latin typeface="Arial Rounded MT Bold" pitchFamily="34" charset="0"/>
              </a:rPr>
              <a:t>A </a:t>
            </a:r>
            <a:r>
              <a:rPr lang="en-GB" sz="2400" dirty="0">
                <a:latin typeface="Arial Rounded MT Bold" pitchFamily="34" charset="0"/>
              </a:rPr>
              <a:t>CPT code from the approved BCHC CPT code list</a:t>
            </a:r>
          </a:p>
          <a:p>
            <a:pPr marL="458788" indent="-344488">
              <a:lnSpc>
                <a:spcPct val="80000"/>
              </a:lnSpc>
              <a:spcBef>
                <a:spcPts val="600"/>
              </a:spcBef>
              <a:buFont typeface="Wingdings" pitchFamily="2" charset="2"/>
              <a:buChar char="Ø"/>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1600" dirty="0">
              <a:latin typeface="Arial Rounded MT Bold" pitchFamily="34" charset="0"/>
            </a:endParaRPr>
          </a:p>
          <a:p>
            <a:pPr marL="458788" indent="-344488">
              <a:lnSpc>
                <a:spcPct val="80000"/>
              </a:lnSpc>
              <a:spcBef>
                <a:spcPts val="600"/>
              </a:spcBef>
              <a:buFont typeface="Wingdings" pitchFamily="2" charset="2"/>
              <a:buNone/>
              <a:tabLst>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pPr>
            <a:endParaRPr lang="en-GB" sz="2400" dirty="0">
              <a:latin typeface="Arial Rounded MT Bold" pitchFamily="34" charset="0"/>
            </a:endParaRPr>
          </a:p>
        </p:txBody>
      </p:sp>
      <p:sp>
        <p:nvSpPr>
          <p:cNvPr id="27651" name="Text Box 3"/>
          <p:cNvSpPr txBox="1">
            <a:spLocks noChangeArrowheads="1"/>
          </p:cNvSpPr>
          <p:nvPr/>
        </p:nvSpPr>
        <p:spPr bwMode="auto">
          <a:xfrm>
            <a:off x="5867400" y="1676400"/>
            <a:ext cx="3048000" cy="366713"/>
          </a:xfrm>
          <a:prstGeom prst="rect">
            <a:avLst/>
          </a:prstGeom>
          <a:noFill/>
          <a:ln w="9525">
            <a:noFill/>
            <a:round/>
            <a:headEnd/>
            <a:tailEnd/>
          </a:ln>
          <a:effectLst/>
        </p:spPr>
        <p:txBody>
          <a:bodyPr wrap="none" anchor="ctr"/>
          <a:lstStyle/>
          <a:p>
            <a:endParaRPr lang="en-US"/>
          </a:p>
        </p:txBody>
      </p:sp>
      <p:sp>
        <p:nvSpPr>
          <p:cNvPr id="27652" name="Text Box 4"/>
          <p:cNvSpPr txBox="1">
            <a:spLocks noChangeArrowheads="1"/>
          </p:cNvSpPr>
          <p:nvPr/>
        </p:nvSpPr>
        <p:spPr bwMode="auto">
          <a:xfrm>
            <a:off x="609600" y="1447800"/>
            <a:ext cx="7315200" cy="1202510"/>
          </a:xfrm>
          <a:prstGeom prst="rect">
            <a:avLst/>
          </a:prstGeom>
          <a:noFill/>
          <a:ln w="9525">
            <a:noFill/>
            <a:round/>
            <a:headEnd/>
            <a:tailEnd/>
          </a:ln>
          <a:effectLst/>
        </p:spPr>
        <p:txBody>
          <a:bodyPr lIns="90000" tIns="46800" rIns="90000" bIns="46800">
            <a:spAutoFit/>
          </a:bodyPr>
          <a:lstStyle/>
          <a:p>
            <a:pPr>
              <a:spcBef>
                <a:spcPct val="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tx1"/>
                </a:solidFill>
              </a:rPr>
              <a:t>Each claim received by BCHC must be matched against the following documents or information before it can be paid: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74638"/>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Billing </a:t>
            </a:r>
            <a:r>
              <a:rPr lang="en-GB" sz="4500" u="sng" dirty="0" smtClean="0">
                <a:solidFill>
                  <a:srgbClr val="CC0099"/>
                </a:solidFill>
                <a:latin typeface="Arial Rounded MT Bold" pitchFamily="34" charset="0"/>
              </a:rPr>
              <a:t>&amp; </a:t>
            </a:r>
            <a:r>
              <a:rPr lang="en-GB" sz="4500" u="sng" dirty="0">
                <a:solidFill>
                  <a:srgbClr val="CC0099"/>
                </a:solidFill>
                <a:latin typeface="Arial Rounded MT Bold" pitchFamily="34" charset="0"/>
              </a:rPr>
              <a:t>Reimbursement</a:t>
            </a:r>
          </a:p>
        </p:txBody>
      </p:sp>
      <p:sp>
        <p:nvSpPr>
          <p:cNvPr id="28674" name="Rectangle 2"/>
          <p:cNvSpPr>
            <a:spLocks noGrp="1" noChangeArrowheads="1"/>
          </p:cNvSpPr>
          <p:nvPr>
            <p:ph type="body" sz="half" idx="1"/>
          </p:nvPr>
        </p:nvSpPr>
        <p:spPr>
          <a:xfrm>
            <a:off x="304800" y="1371600"/>
            <a:ext cx="3124200" cy="5029200"/>
          </a:xfrm>
          <a:ln/>
        </p:spPr>
        <p:txBody>
          <a:bodyPr>
            <a:normAutofit lnSpcReduction="10000"/>
          </a:bodyPr>
          <a:lstStyle/>
          <a:p>
            <a:pPr marL="0" indent="0">
              <a:lnSpc>
                <a:spcPct val="90000"/>
              </a:lnSpc>
              <a:spcBef>
                <a:spcPts val="600"/>
              </a:spcBef>
              <a:buFont typeface="Wingdings" pitchFamily="2" charset="2"/>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600" dirty="0" smtClean="0">
              <a:latin typeface="Arial Rounded MT Bold" pitchFamily="34" charset="0"/>
            </a:endParaRPr>
          </a:p>
          <a:p>
            <a:pPr marL="0" indent="0">
              <a:lnSpc>
                <a:spcPct val="90000"/>
              </a:lnSpc>
              <a:spcBef>
                <a:spcPts val="600"/>
              </a:spcBef>
              <a:buFont typeface="Wingdings" pitchFamily="2" charset="2"/>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600" dirty="0" smtClean="0">
              <a:latin typeface="Arial Rounded MT Bold" pitchFamily="34" charset="0"/>
            </a:endParaRPr>
          </a:p>
          <a:p>
            <a:pPr marL="0" indent="0">
              <a:lnSpc>
                <a:spcPct val="90000"/>
              </a:lnSpc>
              <a:spcBef>
                <a:spcPts val="600"/>
              </a:spcBef>
              <a:buFont typeface="Wingdings" pitchFamily="2" charset="2"/>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atin typeface="Arial Rounded MT Bold" pitchFamily="34" charset="0"/>
              </a:rPr>
              <a:t>Providers are given usernames and passwords to BCHC Provider site. This site allows the provider four functions:</a:t>
            </a:r>
          </a:p>
          <a:p>
            <a:pPr marL="0" indent="0">
              <a:lnSpc>
                <a:spcPct val="90000"/>
              </a:lnSpc>
              <a:spcBef>
                <a:spcPts val="300"/>
              </a:spcBef>
              <a:buFont typeface="Wingdings" pitchFamily="2" charset="2"/>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200" dirty="0">
              <a:latin typeface="Arial Rounded MT Bold" pitchFamily="34" charset="0"/>
            </a:endParaRPr>
          </a:p>
          <a:p>
            <a:pPr marL="0" indent="0">
              <a:lnSpc>
                <a:spcPct val="90000"/>
              </a:lnSpc>
              <a:spcBef>
                <a:spcPts val="600"/>
              </a:spcBef>
              <a:buFont typeface="Wingdings" pitchFamily="2" charset="2"/>
              <a:buChar char="Ø"/>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atin typeface="Arial Rounded MT Bold" pitchFamily="34" charset="0"/>
              </a:rPr>
              <a:t> Verify eligibility</a:t>
            </a:r>
          </a:p>
          <a:p>
            <a:pPr marL="0" indent="0">
              <a:lnSpc>
                <a:spcPct val="90000"/>
              </a:lnSpc>
              <a:spcBef>
                <a:spcPts val="600"/>
              </a:spcBef>
              <a:buFont typeface="Wingdings" pitchFamily="2" charset="2"/>
              <a:buChar char="Ø"/>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atin typeface="Arial Rounded MT Bold" pitchFamily="34" charset="0"/>
              </a:rPr>
              <a:t> Print pended claims 	 	  report</a:t>
            </a:r>
          </a:p>
          <a:p>
            <a:pPr marL="0" indent="0">
              <a:lnSpc>
                <a:spcPct val="90000"/>
              </a:lnSpc>
              <a:spcBef>
                <a:spcPts val="600"/>
              </a:spcBef>
              <a:buFont typeface="Wingdings" pitchFamily="2" charset="2"/>
              <a:buChar char="Ø"/>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atin typeface="Arial Rounded MT Bold" pitchFamily="34" charset="0"/>
              </a:rPr>
              <a:t> Check claim status</a:t>
            </a:r>
          </a:p>
          <a:p>
            <a:pPr marL="0" indent="0">
              <a:lnSpc>
                <a:spcPct val="90000"/>
              </a:lnSpc>
              <a:spcBef>
                <a:spcPts val="600"/>
              </a:spcBef>
              <a:buFont typeface="Wingdings" pitchFamily="2" charset="2"/>
              <a:buChar char="Ø"/>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atin typeface="Arial Rounded MT Bold" pitchFamily="34" charset="0"/>
              </a:rPr>
              <a:t> Or print remittance 	   	  advice</a:t>
            </a:r>
          </a:p>
          <a:p>
            <a:pPr marL="0" indent="0">
              <a:lnSpc>
                <a:spcPct val="90000"/>
              </a:lnSpc>
              <a:spcBef>
                <a:spcPts val="600"/>
              </a:spcBef>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dirty="0">
              <a:latin typeface="Arial Rounded MT Bold" pitchFamily="34" charset="0"/>
            </a:endParaRPr>
          </a:p>
          <a:p>
            <a:pPr marL="0" indent="0">
              <a:lnSpc>
                <a:spcPct val="90000"/>
              </a:lnSpc>
              <a:spcBef>
                <a:spcPts val="600"/>
              </a:spcBef>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dirty="0" smtClean="0">
                <a:latin typeface="Arial Rounded MT Bold" pitchFamily="34" charset="0"/>
              </a:rPr>
              <a:t>Providers have 24 hour access to this website. </a:t>
            </a:r>
            <a:endParaRPr lang="en-GB" sz="1800" dirty="0">
              <a:latin typeface="Arial Rounded MT Bold" pitchFamily="34" charset="0"/>
            </a:endParaRPr>
          </a:p>
        </p:txBody>
      </p:sp>
      <p:sp>
        <p:nvSpPr>
          <p:cNvPr id="28675" name="Text Box 3"/>
          <p:cNvSpPr txBox="1">
            <a:spLocks noChangeArrowheads="1"/>
          </p:cNvSpPr>
          <p:nvPr/>
        </p:nvSpPr>
        <p:spPr bwMode="auto">
          <a:xfrm>
            <a:off x="5257800" y="1905000"/>
            <a:ext cx="3505200" cy="366713"/>
          </a:xfrm>
          <a:prstGeom prst="rect">
            <a:avLst/>
          </a:prstGeom>
          <a:noFill/>
          <a:ln w="9525">
            <a:noFill/>
            <a:round/>
            <a:headEnd/>
            <a:tailEnd/>
          </a:ln>
          <a:effectLst/>
        </p:spPr>
        <p:txBody>
          <a:bodyPr wrap="none" anchor="ctr"/>
          <a:lstStyle/>
          <a:p>
            <a:endParaRPr lang="en-US"/>
          </a:p>
        </p:txBody>
      </p:sp>
      <p:sp>
        <p:nvSpPr>
          <p:cNvPr id="28678" name="Text Box 6"/>
          <p:cNvSpPr txBox="1">
            <a:spLocks noChangeArrowheads="1"/>
          </p:cNvSpPr>
          <p:nvPr/>
        </p:nvSpPr>
        <p:spPr bwMode="auto">
          <a:xfrm>
            <a:off x="914400" y="5943600"/>
            <a:ext cx="7696200" cy="366713"/>
          </a:xfrm>
          <a:prstGeom prst="rect">
            <a:avLst/>
          </a:prstGeom>
          <a:noFill/>
          <a:ln w="9525">
            <a:noFill/>
            <a:round/>
            <a:headEnd/>
            <a:tailEnd/>
          </a:ln>
          <a:effectLst/>
        </p:spPr>
        <p:txBody>
          <a:bodyPr wrap="none" anchor="ctr"/>
          <a:lstStyle/>
          <a:p>
            <a:endParaRPr lang="en-US"/>
          </a:p>
        </p:txBody>
      </p:sp>
      <p:sp>
        <p:nvSpPr>
          <p:cNvPr id="28681" name="Line 9"/>
          <p:cNvSpPr>
            <a:spLocks noChangeShapeType="1"/>
          </p:cNvSpPr>
          <p:nvPr/>
        </p:nvSpPr>
        <p:spPr bwMode="auto">
          <a:xfrm flipV="1">
            <a:off x="4267200" y="2052638"/>
            <a:ext cx="533400" cy="1304925"/>
          </a:xfrm>
          <a:prstGeom prst="line">
            <a:avLst/>
          </a:prstGeom>
          <a:noFill/>
          <a:ln w="9360">
            <a:solidFill>
              <a:srgbClr val="FF0000"/>
            </a:solidFill>
            <a:miter lim="800000"/>
            <a:headEnd/>
            <a:tailEnd type="triangle" w="med" len="med"/>
          </a:ln>
          <a:effectLst/>
        </p:spPr>
        <p:txBody>
          <a:bodyPr/>
          <a:lstStyle/>
          <a:p>
            <a:endParaRPr lang="en-US"/>
          </a:p>
        </p:txBody>
      </p:sp>
      <p:pic>
        <p:nvPicPr>
          <p:cNvPr id="28685" name="Picture 1"/>
          <p:cNvPicPr>
            <a:picLocks noChangeAspect="1" noChangeArrowheads="1"/>
          </p:cNvPicPr>
          <p:nvPr/>
        </p:nvPicPr>
        <p:blipFill>
          <a:blip r:embed="rId3" cstate="print"/>
          <a:srcRect/>
          <a:stretch>
            <a:fillRect/>
          </a:stretch>
        </p:blipFill>
        <p:spPr bwMode="auto">
          <a:xfrm>
            <a:off x="3581400" y="1600200"/>
            <a:ext cx="5422669"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28600" y="1676400"/>
            <a:ext cx="3429000" cy="4795801"/>
          </a:xfrm>
          <a:prstGeom prst="rect">
            <a:avLst/>
          </a:prstGeom>
          <a:noFill/>
          <a:ln w="9525">
            <a:noFill/>
            <a:round/>
            <a:headEnd/>
            <a:tailEnd/>
          </a:ln>
          <a:effectLst/>
        </p:spPr>
        <p:txBody>
          <a:bodyPr lIns="90000" tIns="46800" rIns="90000" bIns="46800">
            <a:spAutoFit/>
          </a:bodyPr>
          <a:lstStyle/>
          <a:p>
            <a:pPr>
              <a:spcBef>
                <a:spcPts val="1125"/>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solidFill>
                  <a:schemeClr val="tx1"/>
                </a:solidFill>
              </a:rPr>
              <a:t>Pended claims report gives the provider information on claims that we have received but are unable to process due to a lack of information.</a:t>
            </a:r>
          </a:p>
          <a:p>
            <a:pPr>
              <a:spcBef>
                <a:spcPts val="1125"/>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solidFill>
                  <a:schemeClr val="tx1"/>
                </a:solidFill>
              </a:rPr>
              <a:t>This report will show you all the claims your facility has pending with us and why they are pending. On the bottom of your report, there will be a legend with what the pending codes mean.</a:t>
            </a:r>
            <a:endParaRPr lang="en-GB" sz="1800" dirty="0">
              <a:solidFill>
                <a:schemeClr val="tx1"/>
              </a:solidFill>
            </a:endParaRPr>
          </a:p>
          <a:p>
            <a:pPr>
              <a:spcBef>
                <a:spcPts val="1125"/>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solidFill>
                  <a:schemeClr val="tx1"/>
                </a:solidFill>
              </a:rPr>
              <a:t>The report is generated by the provider through the website.</a:t>
            </a:r>
          </a:p>
          <a:p>
            <a:pPr>
              <a:spcBef>
                <a:spcPts val="1125"/>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800" dirty="0"/>
          </a:p>
        </p:txBody>
      </p:sp>
      <p:sp>
        <p:nvSpPr>
          <p:cNvPr id="29705" name="Text Box 9"/>
          <p:cNvSpPr txBox="1">
            <a:spLocks noChangeArrowheads="1"/>
          </p:cNvSpPr>
          <p:nvPr/>
        </p:nvSpPr>
        <p:spPr bwMode="auto">
          <a:xfrm>
            <a:off x="563880" y="570688"/>
            <a:ext cx="7924800" cy="648512"/>
          </a:xfrm>
          <a:prstGeom prst="rect">
            <a:avLst/>
          </a:prstGeom>
          <a:noFill/>
          <a:ln w="9525">
            <a:noFill/>
            <a:round/>
            <a:headEnd/>
            <a:tailEnd/>
          </a:ln>
          <a:effectLst/>
        </p:spPr>
        <p:txBody>
          <a:bodyPr wrap="square" lIns="90000" tIns="46800" rIns="90000" bIns="46800">
            <a:spAutoFit/>
          </a:bodyPr>
          <a:lstStyle/>
          <a:p>
            <a:pPr algn="ctr">
              <a:spcBef>
                <a:spcPts val="1125"/>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u="sng" dirty="0">
                <a:solidFill>
                  <a:srgbClr val="CC0099"/>
                </a:solidFill>
              </a:rPr>
              <a:t>A </a:t>
            </a:r>
            <a:r>
              <a:rPr lang="en-GB" sz="3600" u="sng" dirty="0" smtClean="0">
                <a:solidFill>
                  <a:srgbClr val="CC0099"/>
                </a:solidFill>
              </a:rPr>
              <a:t>Guide </a:t>
            </a:r>
            <a:r>
              <a:rPr lang="en-GB" sz="3600" u="sng" dirty="0">
                <a:solidFill>
                  <a:srgbClr val="CC0099"/>
                </a:solidFill>
              </a:rPr>
              <a:t>to Pended Claims Reports</a:t>
            </a:r>
          </a:p>
        </p:txBody>
      </p:sp>
      <p:pic>
        <p:nvPicPr>
          <p:cNvPr id="89091" name="Picture 3" descr="C:\Users\kfdoherty\Desktop\powerpoi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124" y="1676400"/>
            <a:ext cx="4607556" cy="4536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381000"/>
            <a:ext cx="8229600" cy="1143000"/>
          </a:xfrm>
          <a:ln/>
        </p:spPr>
        <p:txBody>
          <a:bodyPr>
            <a:normAutofit fontScale="90000"/>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Billing </a:t>
            </a:r>
            <a:r>
              <a:rPr lang="en-GB" u="sng" dirty="0" smtClean="0">
                <a:solidFill>
                  <a:srgbClr val="CC0099"/>
                </a:solidFill>
                <a:latin typeface="Arial Rounded MT Bold" pitchFamily="34" charset="0"/>
              </a:rPr>
              <a:t>&amp; </a:t>
            </a:r>
            <a:r>
              <a:rPr lang="en-GB" u="sng" dirty="0">
                <a:solidFill>
                  <a:srgbClr val="CC0099"/>
                </a:solidFill>
                <a:latin typeface="Arial Rounded MT Bold" pitchFamily="34" charset="0"/>
              </a:rPr>
              <a:t>Reimbursement</a:t>
            </a:r>
            <a:r>
              <a:rPr lang="en-GB" sz="4000" u="sng" dirty="0">
                <a:solidFill>
                  <a:srgbClr val="000066"/>
                </a:solidFill>
                <a:latin typeface="Arial Rounded MT Bold" pitchFamily="34" charset="0"/>
              </a:rPr>
              <a:t/>
            </a:r>
            <a:br>
              <a:rPr lang="en-GB" sz="4000" u="sng" dirty="0">
                <a:solidFill>
                  <a:srgbClr val="000066"/>
                </a:solidFill>
                <a:latin typeface="Arial Rounded MT Bold" pitchFamily="34" charset="0"/>
              </a:rPr>
            </a:br>
            <a:r>
              <a:rPr lang="en-GB" sz="2400" dirty="0">
                <a:solidFill>
                  <a:schemeClr val="bg1"/>
                </a:solidFill>
                <a:latin typeface="Arial Rounded MT Bold" pitchFamily="34" charset="0"/>
              </a:rPr>
              <a:t>Women with Insurance</a:t>
            </a:r>
          </a:p>
        </p:txBody>
      </p:sp>
      <p:sp>
        <p:nvSpPr>
          <p:cNvPr id="30722" name="Rectangle 2"/>
          <p:cNvSpPr>
            <a:spLocks noGrp="1" noChangeArrowheads="1"/>
          </p:cNvSpPr>
          <p:nvPr>
            <p:ph idx="1"/>
          </p:nvPr>
        </p:nvSpPr>
        <p:spPr>
          <a:xfrm>
            <a:off x="381000" y="5003800"/>
            <a:ext cx="8534400" cy="1625600"/>
          </a:xfrm>
          <a:ln/>
        </p:spPr>
        <p:txBody>
          <a:bodyPr>
            <a:normAutofit lnSpcReduction="10000"/>
          </a:bodyPr>
          <a:lstStyle/>
          <a:p>
            <a:pPr>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Women with insurance are eligible to be enrolled in </a:t>
            </a:r>
            <a:r>
              <a:rPr lang="en-GB" sz="2400" dirty="0" smtClean="0">
                <a:latin typeface="Arial Rounded MT Bold" pitchFamily="34" charset="0"/>
              </a:rPr>
              <a:t>BCHC.</a:t>
            </a:r>
            <a:endParaRPr lang="en-GB" sz="2400" dirty="0">
              <a:latin typeface="Arial Rounded MT Bold" pitchFamily="34" charset="0"/>
            </a:endParaRPr>
          </a:p>
          <a:p>
            <a:pPr>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BCHC collects insurance information from the client’s Annual </a:t>
            </a:r>
            <a:r>
              <a:rPr lang="en-GB" sz="2400" dirty="0" smtClean="0">
                <a:latin typeface="Arial Rounded MT Bold" pitchFamily="34" charset="0"/>
              </a:rPr>
              <a:t>Enrollment Form.</a:t>
            </a:r>
            <a:endParaRPr lang="en-GB" sz="2800" dirty="0">
              <a:latin typeface="Arial Rounded MT Bold" pitchFamily="34" charset="0"/>
            </a:endParaRPr>
          </a:p>
        </p:txBody>
      </p:sp>
      <p:sp>
        <p:nvSpPr>
          <p:cNvPr id="30723" name="Text Box 3"/>
          <p:cNvSpPr txBox="1">
            <a:spLocks noChangeArrowheads="1"/>
          </p:cNvSpPr>
          <p:nvPr/>
        </p:nvSpPr>
        <p:spPr bwMode="auto">
          <a:xfrm>
            <a:off x="2667000" y="4267200"/>
            <a:ext cx="3657600" cy="642938"/>
          </a:xfrm>
          <a:prstGeom prst="rect">
            <a:avLst/>
          </a:prstGeom>
          <a:solidFill>
            <a:srgbClr val="FFFFFF"/>
          </a:solidFill>
          <a:ln w="9525">
            <a:noFill/>
            <a:round/>
            <a:headEnd/>
            <a:tailEnd/>
          </a:ln>
          <a:effectLst/>
        </p:spPr>
        <p:txBody>
          <a:bodyPr lIns="90000" tIns="46800" rIns="90000" bIns="46800">
            <a:spAutoFit/>
          </a:bodyPr>
          <a:lstStyle/>
          <a:p>
            <a:pPr algn="ctr">
              <a:spcBef>
                <a:spcPts val="1125"/>
              </a:spcBef>
              <a:buClr>
                <a:srgbClr val="0000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Arial" charset="0"/>
              </a:rPr>
              <a:t>“</a:t>
            </a:r>
            <a:r>
              <a:rPr lang="en-GB" sz="1800" i="1">
                <a:solidFill>
                  <a:srgbClr val="000000"/>
                </a:solidFill>
                <a:latin typeface="Arial" charset="0"/>
              </a:rPr>
              <a:t>This client has a rare form of              medical insurance.” </a:t>
            </a:r>
          </a:p>
        </p:txBody>
      </p:sp>
      <p:pic>
        <p:nvPicPr>
          <p:cNvPr id="30724" name="Picture 4"/>
          <p:cNvPicPr>
            <a:picLocks noChangeAspect="1" noChangeArrowheads="1"/>
          </p:cNvPicPr>
          <p:nvPr/>
        </p:nvPicPr>
        <p:blipFill>
          <a:blip r:embed="rId3" cstate="print"/>
          <a:srcRect/>
          <a:stretch>
            <a:fillRect/>
          </a:stretch>
        </p:blipFill>
        <p:spPr bwMode="auto">
          <a:xfrm>
            <a:off x="2667000" y="1295400"/>
            <a:ext cx="3657600" cy="3048000"/>
          </a:xfrm>
          <a:prstGeom prst="rect">
            <a:avLst/>
          </a:prstGeom>
          <a:noFill/>
          <a:ln w="9525">
            <a:noFill/>
            <a:round/>
            <a:headEnd/>
            <a:tailEnd/>
          </a:ln>
          <a:effectLst/>
        </p:spPr>
      </p:pic>
      <p:sp>
        <p:nvSpPr>
          <p:cNvPr id="30725" name="Rectangle 5"/>
          <p:cNvSpPr>
            <a:spLocks noChangeArrowheads="1"/>
          </p:cNvSpPr>
          <p:nvPr/>
        </p:nvSpPr>
        <p:spPr bwMode="auto">
          <a:xfrm>
            <a:off x="2667000" y="1295400"/>
            <a:ext cx="3657600" cy="3657600"/>
          </a:xfrm>
          <a:prstGeom prst="rect">
            <a:avLst/>
          </a:prstGeom>
          <a:noFill/>
          <a:ln w="57240">
            <a:solidFill>
              <a:srgbClr val="000066"/>
            </a:solidFill>
            <a:miter lim="800000"/>
            <a:headEnd/>
            <a:tailEnd/>
          </a:ln>
          <a:effectLst/>
        </p:spPr>
        <p:txBody>
          <a:bodyPr wrap="none" anchor="ctr"/>
          <a:lstStyle/>
          <a:p>
            <a:pPr algn="ctr">
              <a:lnSpc>
                <a:spcPct val="81000"/>
              </a:lnSpc>
              <a:spcBef>
                <a:spcPct val="0"/>
              </a:spcBef>
              <a:buFont typeface="Arial" charset="0"/>
              <a:buNone/>
            </a:pPr>
            <a:endParaRPr lang="en-US" sz="180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52400" y="304800"/>
            <a:ext cx="8686800" cy="3048000"/>
          </a:xfrm>
          <a:ln/>
        </p:spPr>
        <p:txBody>
          <a:bodyPr/>
          <a:lstStyle/>
          <a:p>
            <a:pPr>
              <a:lnSpc>
                <a:spcPct val="100000"/>
              </a:lnSpc>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66"/>
                </a:solidFill>
                <a:latin typeface="Arial Rounded MT Bold" pitchFamily="34" charset="0"/>
              </a:rPr>
              <a:t>            </a:t>
            </a:r>
            <a:r>
              <a:rPr lang="en-GB" u="sng" dirty="0" smtClean="0">
                <a:solidFill>
                  <a:srgbClr val="CC0099"/>
                </a:solidFill>
                <a:latin typeface="Arial Rounded MT Bold" pitchFamily="34" charset="0"/>
              </a:rPr>
              <a:t>What </a:t>
            </a:r>
            <a:r>
              <a:rPr lang="en-GB" u="sng" dirty="0">
                <a:solidFill>
                  <a:srgbClr val="CC0099"/>
                </a:solidFill>
                <a:latin typeface="Arial Rounded MT Bold" pitchFamily="34" charset="0"/>
              </a:rPr>
              <a:t>do we do? </a:t>
            </a:r>
            <a:r>
              <a:rPr lang="en-GB" u="sng" dirty="0">
                <a:solidFill>
                  <a:srgbClr val="000066"/>
                </a:solidFill>
                <a:latin typeface="Arial Rounded MT Bold" pitchFamily="34" charset="0"/>
              </a:rPr>
              <a:t/>
            </a:r>
            <a:br>
              <a:rPr lang="en-GB" u="sng" dirty="0">
                <a:solidFill>
                  <a:srgbClr val="000066"/>
                </a:solidFill>
                <a:latin typeface="Arial Rounded MT Bold" pitchFamily="34" charset="0"/>
              </a:rPr>
            </a:br>
            <a:r>
              <a:rPr lang="en-GB" sz="2000" u="sng" dirty="0">
                <a:solidFill>
                  <a:srgbClr val="000066"/>
                </a:solidFill>
                <a:latin typeface="Arial Rounded MT Bold" pitchFamily="34" charset="0"/>
              </a:rPr>
              <a:t/>
            </a:r>
            <a:br>
              <a:rPr lang="en-GB" sz="2000" u="sng" dirty="0">
                <a:solidFill>
                  <a:srgbClr val="000066"/>
                </a:solidFill>
                <a:latin typeface="Arial Rounded MT Bold" pitchFamily="34" charset="0"/>
              </a:rPr>
            </a:br>
            <a:r>
              <a:rPr lang="en-GB" sz="2800" dirty="0">
                <a:solidFill>
                  <a:schemeClr val="tx1"/>
                </a:solidFill>
                <a:latin typeface="Arial Rounded MT Bold" pitchFamily="34" charset="0"/>
              </a:rPr>
              <a:t>We pay BCHC providers for approved breast and cervical health screening services, appropriate to a woman’s age and clinical history: </a:t>
            </a:r>
            <a:r>
              <a:rPr lang="en-GB" sz="2800" dirty="0">
                <a:latin typeface="Arial Rounded MT Bold" pitchFamily="34" charset="0"/>
              </a:rPr>
              <a:t/>
            </a:r>
            <a:br>
              <a:rPr lang="en-GB" sz="2800" dirty="0">
                <a:latin typeface="Arial Rounded MT Bold" pitchFamily="34" charset="0"/>
              </a:rPr>
            </a:br>
            <a:endParaRPr lang="en-GB" sz="2800" dirty="0">
              <a:latin typeface="Arial Rounded MT Bold" pitchFamily="34" charset="0"/>
            </a:endParaRPr>
          </a:p>
        </p:txBody>
      </p:sp>
      <p:sp>
        <p:nvSpPr>
          <p:cNvPr id="6146" name="Rectangle 2"/>
          <p:cNvSpPr>
            <a:spLocks noGrp="1" noChangeArrowheads="1"/>
          </p:cNvSpPr>
          <p:nvPr>
            <p:ph idx="1"/>
          </p:nvPr>
        </p:nvSpPr>
        <p:spPr>
          <a:xfrm>
            <a:off x="2057400" y="2971800"/>
            <a:ext cx="6629400" cy="3519488"/>
          </a:xfrm>
          <a:ln/>
        </p:spPr>
        <p:txBody>
          <a:bodyPr/>
          <a:lstStyle/>
          <a:p>
            <a:pPr>
              <a:lnSpc>
                <a:spcPct val="100000"/>
              </a:lnSpc>
              <a:spcBef>
                <a:spcPts val="700"/>
              </a:spcBef>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600" dirty="0" smtClean="0">
              <a:latin typeface="Arial Rounded MT Bold" pitchFamily="34" charset="0"/>
            </a:endParaRP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latin typeface="Arial Rounded MT Bold" pitchFamily="34" charset="0"/>
              </a:rPr>
              <a:t>Clinical </a:t>
            </a:r>
            <a:r>
              <a:rPr lang="en-GB" sz="2600" dirty="0">
                <a:latin typeface="Arial Rounded MT Bold" pitchFamily="34" charset="0"/>
              </a:rPr>
              <a:t>Breast Exam</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a:latin typeface="Arial Rounded MT Bold" pitchFamily="34" charset="0"/>
              </a:rPr>
              <a:t>Pap Test</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a:latin typeface="Arial Rounded MT Bold" pitchFamily="34" charset="0"/>
              </a:rPr>
              <a:t>Mammogram</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a:latin typeface="Arial Rounded MT Bold" pitchFamily="34" charset="0"/>
              </a:rPr>
              <a:t>Diagnostic Work Up</a:t>
            </a:r>
          </a:p>
          <a:p>
            <a:pPr>
              <a:lnSpc>
                <a:spcPct val="100000"/>
              </a:lnSpc>
              <a:spcBef>
                <a:spcPts val="7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600" dirty="0">
              <a:latin typeface="Arial Rounded MT Bold" pitchFamily="34" charset="0"/>
            </a:endParaRPr>
          </a:p>
          <a:p>
            <a:pPr>
              <a:lnSpc>
                <a:spcPct val="100000"/>
              </a:lnSpc>
              <a:spcBef>
                <a:spcPts val="7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Arial Rounded MT Bold" pitchFamily="34" charset="0"/>
              </a:rPr>
              <a:t>	</a:t>
            </a:r>
            <a:endParaRPr lang="en-GB" dirty="0">
              <a:latin typeface="Arial Rounded MT Bold" pitchFamily="34" charset="0"/>
            </a:endParaRPr>
          </a:p>
        </p:txBody>
      </p:sp>
    </p:spTree>
  </p:cSld>
  <p:clrMapOvr>
    <a:masterClrMapping/>
  </p:clrMapOvr>
  <p:transition advTm="3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1000"/>
                                        <p:tgtEl>
                                          <p:spTgt spid="6146">
                                            <p:txEl>
                                              <p:pRg st="1" end="1"/>
                                            </p:txEl>
                                          </p:spTgt>
                                        </p:tgtEl>
                                      </p:cBhvr>
                                    </p:animEffect>
                                    <p:anim calcmode="lin" valueType="num">
                                      <p:cBhvr>
                                        <p:cTn id="8" dur="1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6">
                                            <p:txEl>
                                              <p:pRg st="2" end="2"/>
                                            </p:txEl>
                                          </p:spTgt>
                                        </p:tgtEl>
                                        <p:attrNameLst>
                                          <p:attrName>style.visibility</p:attrName>
                                        </p:attrNameLst>
                                      </p:cBhvr>
                                      <p:to>
                                        <p:strVal val="visible"/>
                                      </p:to>
                                    </p:set>
                                    <p:animEffect transition="in" filter="fade">
                                      <p:cBhvr>
                                        <p:cTn id="14" dur="1000"/>
                                        <p:tgtEl>
                                          <p:spTgt spid="6146">
                                            <p:txEl>
                                              <p:pRg st="2" end="2"/>
                                            </p:txEl>
                                          </p:spTgt>
                                        </p:tgtEl>
                                      </p:cBhvr>
                                    </p:animEffect>
                                    <p:anim calcmode="lin" valueType="num">
                                      <p:cBhvr>
                                        <p:cTn id="15"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6">
                                            <p:txEl>
                                              <p:pRg st="3" end="3"/>
                                            </p:txEl>
                                          </p:spTgt>
                                        </p:tgtEl>
                                        <p:attrNameLst>
                                          <p:attrName>style.visibility</p:attrName>
                                        </p:attrNameLst>
                                      </p:cBhvr>
                                      <p:to>
                                        <p:strVal val="visible"/>
                                      </p:to>
                                    </p:set>
                                    <p:animEffect transition="in" filter="fade">
                                      <p:cBhvr>
                                        <p:cTn id="21" dur="1000"/>
                                        <p:tgtEl>
                                          <p:spTgt spid="6146">
                                            <p:txEl>
                                              <p:pRg st="3" end="3"/>
                                            </p:txEl>
                                          </p:spTgt>
                                        </p:tgtEl>
                                      </p:cBhvr>
                                    </p:animEffect>
                                    <p:anim calcmode="lin" valueType="num">
                                      <p:cBhvr>
                                        <p:cTn id="22"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6">
                                            <p:txEl>
                                              <p:pRg st="4" end="4"/>
                                            </p:txEl>
                                          </p:spTgt>
                                        </p:tgtEl>
                                        <p:attrNameLst>
                                          <p:attrName>style.visibility</p:attrName>
                                        </p:attrNameLst>
                                      </p:cBhvr>
                                      <p:to>
                                        <p:strVal val="visible"/>
                                      </p:to>
                                    </p:set>
                                    <p:animEffect transition="in" filter="fade">
                                      <p:cBhvr>
                                        <p:cTn id="28" dur="1000"/>
                                        <p:tgtEl>
                                          <p:spTgt spid="6146">
                                            <p:txEl>
                                              <p:pRg st="4" end="4"/>
                                            </p:txEl>
                                          </p:spTgt>
                                        </p:tgtEl>
                                      </p:cBhvr>
                                    </p:animEffect>
                                    <p:anim calcmode="lin" valueType="num">
                                      <p:cBhvr>
                                        <p:cTn id="29"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14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46">
                                            <p:txEl>
                                              <p:pRg st="6" end="6"/>
                                            </p:txEl>
                                          </p:spTgt>
                                        </p:tgtEl>
                                        <p:attrNameLst>
                                          <p:attrName>style.visibility</p:attrName>
                                        </p:attrNameLst>
                                      </p:cBhvr>
                                      <p:to>
                                        <p:strVal val="visible"/>
                                      </p:to>
                                    </p:set>
                                    <p:animEffect transition="in" filter="fade">
                                      <p:cBhvr>
                                        <p:cTn id="35" dur="1000"/>
                                        <p:tgtEl>
                                          <p:spTgt spid="6146">
                                            <p:txEl>
                                              <p:pRg st="6" end="6"/>
                                            </p:txEl>
                                          </p:spTgt>
                                        </p:tgtEl>
                                      </p:cBhvr>
                                    </p:animEffect>
                                    <p:anim calcmode="lin" valueType="num">
                                      <p:cBhvr>
                                        <p:cTn id="36" dur="1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14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304800" y="533400"/>
            <a:ext cx="8229600" cy="1143000"/>
          </a:xfrm>
          <a:ln/>
        </p:spPr>
        <p:txBody>
          <a:bodyPr>
            <a:normAutofit fontScale="90000"/>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Billing </a:t>
            </a:r>
            <a:r>
              <a:rPr lang="en-GB" u="sng" dirty="0" smtClean="0">
                <a:solidFill>
                  <a:srgbClr val="CC0099"/>
                </a:solidFill>
                <a:latin typeface="Arial Rounded MT Bold" pitchFamily="34" charset="0"/>
              </a:rPr>
              <a:t>&amp; </a:t>
            </a:r>
            <a:r>
              <a:rPr lang="en-GB" u="sng" dirty="0">
                <a:solidFill>
                  <a:srgbClr val="CC0099"/>
                </a:solidFill>
                <a:latin typeface="Arial Rounded MT Bold" pitchFamily="34" charset="0"/>
              </a:rPr>
              <a:t>Reimbursement</a:t>
            </a:r>
            <a:r>
              <a:rPr lang="en-GB" sz="4000" u="sng" dirty="0">
                <a:solidFill>
                  <a:srgbClr val="000066"/>
                </a:solidFill>
                <a:latin typeface="Arial Rounded MT Bold" pitchFamily="34" charset="0"/>
              </a:rPr>
              <a:t/>
            </a:r>
            <a:br>
              <a:rPr lang="en-GB" sz="4000" u="sng" dirty="0">
                <a:solidFill>
                  <a:srgbClr val="000066"/>
                </a:solidFill>
                <a:latin typeface="Arial Rounded MT Bold" pitchFamily="34" charset="0"/>
              </a:rPr>
            </a:br>
            <a:r>
              <a:rPr lang="en-GB" sz="2400" dirty="0">
                <a:solidFill>
                  <a:schemeClr val="bg1"/>
                </a:solidFill>
                <a:latin typeface="Arial Rounded MT Bold" pitchFamily="34" charset="0"/>
              </a:rPr>
              <a:t>Women with Insurance</a:t>
            </a:r>
          </a:p>
        </p:txBody>
      </p:sp>
      <p:sp>
        <p:nvSpPr>
          <p:cNvPr id="31746" name="Rectangle 2"/>
          <p:cNvSpPr>
            <a:spLocks noChangeArrowheads="1"/>
          </p:cNvSpPr>
          <p:nvPr/>
        </p:nvSpPr>
        <p:spPr bwMode="auto">
          <a:xfrm>
            <a:off x="381000" y="1752600"/>
            <a:ext cx="8382000" cy="4187942"/>
          </a:xfrm>
          <a:prstGeom prst="rect">
            <a:avLst/>
          </a:prstGeom>
          <a:noFill/>
          <a:ln w="9525">
            <a:noFill/>
            <a:round/>
            <a:headEnd/>
            <a:tailEnd/>
          </a:ln>
          <a:effectLst/>
        </p:spPr>
        <p:txBody>
          <a:bodyPr lIns="90000" tIns="46800" rIns="90000" bIns="46800">
            <a:spAutoFit/>
          </a:bodyPr>
          <a:lstStyle/>
          <a:p>
            <a:pPr marL="220663" indent="-220663">
              <a:spcBef>
                <a:spcPct val="0"/>
              </a:spcBef>
              <a:buFont typeface="Wingdings" pitchFamily="2" charset="2"/>
              <a:buChar char="ü"/>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2200" dirty="0" smtClean="0">
                <a:solidFill>
                  <a:schemeClr val="tx1"/>
                </a:solidFill>
              </a:rPr>
              <a:t>BCHC </a:t>
            </a:r>
            <a:r>
              <a:rPr lang="en-GB" sz="2200" dirty="0">
                <a:solidFill>
                  <a:schemeClr val="tx1"/>
                </a:solidFill>
              </a:rPr>
              <a:t>must have an </a:t>
            </a:r>
            <a:r>
              <a:rPr lang="en-GB" sz="2200" dirty="0" smtClean="0">
                <a:solidFill>
                  <a:schemeClr val="tx1"/>
                </a:solidFill>
              </a:rPr>
              <a:t>Explanation of Benefits (EOB) </a:t>
            </a:r>
            <a:r>
              <a:rPr lang="en-GB" sz="2200" dirty="0">
                <a:solidFill>
                  <a:schemeClr val="tx1"/>
                </a:solidFill>
              </a:rPr>
              <a:t>on file which shows denial of, or payment for, </a:t>
            </a:r>
            <a:r>
              <a:rPr lang="en-GB" sz="2200" dirty="0" smtClean="0">
                <a:solidFill>
                  <a:schemeClr val="tx1"/>
                </a:solidFill>
              </a:rPr>
              <a:t>BCHC-approved </a:t>
            </a:r>
            <a:r>
              <a:rPr lang="en-GB" sz="2200" dirty="0">
                <a:solidFill>
                  <a:schemeClr val="tx1"/>
                </a:solidFill>
              </a:rPr>
              <a:t>services before the claim can be </a:t>
            </a:r>
            <a:r>
              <a:rPr lang="en-GB" sz="2200" dirty="0" smtClean="0">
                <a:solidFill>
                  <a:schemeClr val="tx1"/>
                </a:solidFill>
              </a:rPr>
              <a:t>processed.</a:t>
            </a:r>
            <a:endParaRPr lang="en-GB" sz="2200" dirty="0">
              <a:solidFill>
                <a:schemeClr val="tx1"/>
              </a:solidFill>
            </a:endParaRPr>
          </a:p>
          <a:p>
            <a:pPr marL="220663" indent="-220663">
              <a:spcBef>
                <a:spcPct val="0"/>
              </a:spcBef>
              <a:buFont typeface="Wingdings" pitchFamily="2" charset="2"/>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endParaRPr lang="en-GB" sz="2200" dirty="0">
              <a:solidFill>
                <a:schemeClr val="tx1"/>
              </a:solidFill>
            </a:endParaRPr>
          </a:p>
          <a:p>
            <a:pPr marL="220663" indent="-220663">
              <a:spcBef>
                <a:spcPct val="0"/>
              </a:spcBef>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2200" dirty="0" smtClean="0">
                <a:solidFill>
                  <a:schemeClr val="tx1"/>
                </a:solidFill>
              </a:rPr>
              <a:t>Claims pending for EOB are listed on the Pended Claims Report. </a:t>
            </a:r>
            <a:r>
              <a:rPr lang="en-GB" sz="2200" dirty="0">
                <a:solidFill>
                  <a:schemeClr val="tx1"/>
                </a:solidFill>
              </a:rPr>
              <a:t>This report is </a:t>
            </a:r>
            <a:r>
              <a:rPr lang="en-GB" sz="2200" dirty="0" smtClean="0">
                <a:solidFill>
                  <a:schemeClr val="tx1"/>
                </a:solidFill>
              </a:rPr>
              <a:t>available on the provider website. The Eligibility screen lists any insurance information the client has put on her enrollment form.</a:t>
            </a:r>
            <a:endParaRPr lang="en-GB" sz="2200" dirty="0">
              <a:solidFill>
                <a:schemeClr val="tx1"/>
              </a:solidFill>
            </a:endParaRPr>
          </a:p>
          <a:p>
            <a:pPr marL="220663" indent="-220663">
              <a:spcBef>
                <a:spcPct val="0"/>
              </a:spcBef>
              <a:buFont typeface="Wingdings" pitchFamily="2" charset="2"/>
              <a:buNone/>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endParaRPr lang="en-GB" sz="2200" dirty="0">
              <a:solidFill>
                <a:schemeClr val="tx1"/>
              </a:solidFill>
            </a:endParaRPr>
          </a:p>
          <a:p>
            <a:pPr marL="220663" indent="-220663">
              <a:spcBef>
                <a:spcPct val="0"/>
              </a:spcBef>
              <a:tabLst>
                <a:tab pos="220663" algn="l"/>
                <a:tab pos="677863" algn="l"/>
                <a:tab pos="1135063" algn="l"/>
                <a:tab pos="1592263" algn="l"/>
                <a:tab pos="2049463" algn="l"/>
                <a:tab pos="2506663" algn="l"/>
                <a:tab pos="2963863" algn="l"/>
                <a:tab pos="3421063"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Lst>
            </a:pPr>
            <a:r>
              <a:rPr lang="en-GB" sz="2200" dirty="0" smtClean="0">
                <a:solidFill>
                  <a:schemeClr val="tx1"/>
                </a:solidFill>
              </a:rPr>
              <a:t>If </a:t>
            </a:r>
            <a:r>
              <a:rPr lang="en-GB" sz="2200" dirty="0">
                <a:solidFill>
                  <a:schemeClr val="tx1"/>
                </a:solidFill>
              </a:rPr>
              <a:t>insurance has paid the claim, providers can simply mark that on the report and fax it back to BCHC, and it will be removed from any future </a:t>
            </a:r>
            <a:r>
              <a:rPr lang="en-GB" sz="2200" dirty="0" smtClean="0">
                <a:solidFill>
                  <a:schemeClr val="tx1"/>
                </a:solidFill>
              </a:rPr>
              <a:t>reports.</a:t>
            </a:r>
            <a:endParaRPr lang="en-GB" sz="2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81000" y="457200"/>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500" u="sng" dirty="0">
                <a:solidFill>
                  <a:srgbClr val="CC0099"/>
                </a:solidFill>
                <a:latin typeface="Arial Rounded MT Bold" pitchFamily="34" charset="0"/>
              </a:rPr>
              <a:t>Billing </a:t>
            </a:r>
            <a:r>
              <a:rPr lang="en-GB" sz="4500" u="sng" dirty="0" smtClean="0">
                <a:solidFill>
                  <a:srgbClr val="CC0099"/>
                </a:solidFill>
                <a:latin typeface="Arial Rounded MT Bold" pitchFamily="34" charset="0"/>
              </a:rPr>
              <a:t>&amp; </a:t>
            </a:r>
            <a:r>
              <a:rPr lang="en-GB" sz="4500" u="sng" dirty="0">
                <a:solidFill>
                  <a:srgbClr val="CC0099"/>
                </a:solidFill>
                <a:latin typeface="Arial Rounded MT Bold" pitchFamily="34" charset="0"/>
              </a:rPr>
              <a:t>Reimbursement</a:t>
            </a:r>
          </a:p>
        </p:txBody>
      </p:sp>
      <p:sp>
        <p:nvSpPr>
          <p:cNvPr id="33794" name="Rectangle 2"/>
          <p:cNvSpPr>
            <a:spLocks noGrp="1" noChangeArrowheads="1"/>
          </p:cNvSpPr>
          <p:nvPr>
            <p:ph idx="1"/>
          </p:nvPr>
        </p:nvSpPr>
        <p:spPr>
          <a:xfrm>
            <a:off x="457200" y="2286000"/>
            <a:ext cx="8229600" cy="3840163"/>
          </a:xfrm>
          <a:ln/>
        </p:spPr>
        <p:txBody>
          <a:bodyPr/>
          <a:lstStyle/>
          <a:p>
            <a:pPr>
              <a:lnSpc>
                <a:spcPct val="10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i="1" dirty="0"/>
          </a:p>
          <a:p>
            <a:pPr>
              <a:lnSpc>
                <a:spcPct val="10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i="1" dirty="0"/>
          </a:p>
          <a:p>
            <a:pPr>
              <a:lnSpc>
                <a:spcPct val="10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i="1" dirty="0"/>
          </a:p>
          <a:p>
            <a:pPr>
              <a:lnSpc>
                <a:spcPct val="10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i="1" dirty="0"/>
          </a:p>
          <a:p>
            <a:pPr>
              <a:lnSpc>
                <a:spcPct val="10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i="1" dirty="0"/>
              <a:t> </a:t>
            </a:r>
          </a:p>
          <a:p>
            <a:pPr>
              <a:lnSpc>
                <a:spcPct val="10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i="1" dirty="0"/>
          </a:p>
          <a:p>
            <a:pPr>
              <a:lnSpc>
                <a:spcPct val="10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i="1" dirty="0"/>
          </a:p>
          <a:p>
            <a:pPr>
              <a:lnSpc>
                <a:spcPct val="100000"/>
              </a:lnSpc>
              <a:spcBef>
                <a:spcPts val="4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i="1" dirty="0"/>
          </a:p>
        </p:txBody>
      </p:sp>
      <p:pic>
        <p:nvPicPr>
          <p:cNvPr id="33795" name="Picture 3"/>
          <p:cNvPicPr>
            <a:picLocks noChangeAspect="1" noChangeArrowheads="1"/>
          </p:cNvPicPr>
          <p:nvPr/>
        </p:nvPicPr>
        <p:blipFill>
          <a:blip r:embed="rId3" cstate="print"/>
          <a:srcRect/>
          <a:stretch>
            <a:fillRect/>
          </a:stretch>
        </p:blipFill>
        <p:spPr bwMode="auto">
          <a:xfrm>
            <a:off x="2819400" y="2801937"/>
            <a:ext cx="2590800" cy="1922463"/>
          </a:xfrm>
          <a:prstGeom prst="rect">
            <a:avLst/>
          </a:prstGeom>
          <a:noFill/>
          <a:ln w="9525">
            <a:noFill/>
            <a:round/>
            <a:headEnd/>
            <a:tailEnd/>
          </a:ln>
          <a:effectLst/>
        </p:spPr>
      </p:pic>
      <p:sp>
        <p:nvSpPr>
          <p:cNvPr id="33796" name="Rectangle 4"/>
          <p:cNvSpPr>
            <a:spLocks noChangeArrowheads="1"/>
          </p:cNvSpPr>
          <p:nvPr/>
        </p:nvSpPr>
        <p:spPr bwMode="auto">
          <a:xfrm>
            <a:off x="2819400" y="2819400"/>
            <a:ext cx="2590800" cy="1905000"/>
          </a:xfrm>
          <a:prstGeom prst="rect">
            <a:avLst/>
          </a:prstGeom>
          <a:noFill/>
          <a:ln w="57240">
            <a:solidFill>
              <a:srgbClr val="000066"/>
            </a:solidFill>
            <a:miter lim="800000"/>
            <a:headEnd/>
            <a:tailEnd/>
          </a:ln>
          <a:effectLst/>
        </p:spPr>
        <p:txBody>
          <a:bodyPr wrap="none" anchor="ctr"/>
          <a:lstStyle/>
          <a:p>
            <a:endParaRPr lang="en-US"/>
          </a:p>
        </p:txBody>
      </p:sp>
      <p:sp>
        <p:nvSpPr>
          <p:cNvPr id="33797" name="Text Box 5"/>
          <p:cNvSpPr txBox="1">
            <a:spLocks noChangeArrowheads="1"/>
          </p:cNvSpPr>
          <p:nvPr/>
        </p:nvSpPr>
        <p:spPr bwMode="auto">
          <a:xfrm>
            <a:off x="1143000" y="5105400"/>
            <a:ext cx="1295400" cy="833178"/>
          </a:xfrm>
          <a:prstGeom prst="rect">
            <a:avLst/>
          </a:prstGeom>
          <a:noFill/>
          <a:ln w="9525">
            <a:noFill/>
            <a:round/>
            <a:headEnd/>
            <a:tailEnd/>
          </a:ln>
          <a:effectLst/>
        </p:spPr>
        <p:txBody>
          <a:bodyPr lIns="90000" tIns="46800" rIns="90000" bIns="46800">
            <a:spAutoFit/>
          </a:bodyPr>
          <a:lstStyle/>
          <a:p>
            <a:pPr>
              <a:spcBef>
                <a:spcPts val="1500"/>
              </a:spcBef>
              <a:buFont typeface="Arial Rounded MT Bold"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GB" dirty="0">
                <a:solidFill>
                  <a:schemeClr val="tx1"/>
                </a:solidFill>
              </a:rPr>
              <a:t>BCHC</a:t>
            </a:r>
            <a:r>
              <a:rPr lang="en-GB" dirty="0">
                <a:solidFill>
                  <a:schemeClr val="accent2">
                    <a:lumMod val="75000"/>
                  </a:schemeClr>
                </a:solidFill>
              </a:rPr>
              <a:t> 		</a:t>
            </a:r>
          </a:p>
        </p:txBody>
      </p:sp>
      <p:sp>
        <p:nvSpPr>
          <p:cNvPr id="33798" name="Line 6"/>
          <p:cNvSpPr>
            <a:spLocks noChangeShapeType="1"/>
          </p:cNvSpPr>
          <p:nvPr/>
        </p:nvSpPr>
        <p:spPr bwMode="auto">
          <a:xfrm flipV="1">
            <a:off x="2057400" y="4186238"/>
            <a:ext cx="1066800" cy="923925"/>
          </a:xfrm>
          <a:prstGeom prst="line">
            <a:avLst/>
          </a:prstGeom>
          <a:noFill/>
          <a:ln w="9360">
            <a:solidFill>
              <a:srgbClr val="FF0000"/>
            </a:solidFill>
            <a:miter lim="800000"/>
            <a:headEnd/>
            <a:tailEnd type="triangle" w="med" len="med"/>
          </a:ln>
          <a:effectLst/>
        </p:spPr>
        <p:txBody>
          <a:bodyPr/>
          <a:lstStyle/>
          <a:p>
            <a:endParaRPr lang="en-US"/>
          </a:p>
        </p:txBody>
      </p:sp>
      <p:sp>
        <p:nvSpPr>
          <p:cNvPr id="33799" name="Line 7"/>
          <p:cNvSpPr>
            <a:spLocks noChangeShapeType="1"/>
          </p:cNvSpPr>
          <p:nvPr/>
        </p:nvSpPr>
        <p:spPr bwMode="auto">
          <a:xfrm flipV="1">
            <a:off x="3733800" y="4262438"/>
            <a:ext cx="1588" cy="847725"/>
          </a:xfrm>
          <a:prstGeom prst="line">
            <a:avLst/>
          </a:prstGeom>
          <a:noFill/>
          <a:ln w="9360">
            <a:solidFill>
              <a:srgbClr val="FF0000"/>
            </a:solidFill>
            <a:miter lim="800000"/>
            <a:headEnd/>
            <a:tailEnd type="triangle" w="med" len="med"/>
          </a:ln>
          <a:effectLst/>
        </p:spPr>
        <p:txBody>
          <a:bodyPr/>
          <a:lstStyle/>
          <a:p>
            <a:endParaRPr lang="en-US"/>
          </a:p>
        </p:txBody>
      </p:sp>
      <p:sp>
        <p:nvSpPr>
          <p:cNvPr id="33800" name="Line 8"/>
          <p:cNvSpPr>
            <a:spLocks noChangeShapeType="1"/>
          </p:cNvSpPr>
          <p:nvPr/>
        </p:nvSpPr>
        <p:spPr bwMode="auto">
          <a:xfrm flipH="1" flipV="1">
            <a:off x="4948238" y="4414838"/>
            <a:ext cx="619125" cy="695325"/>
          </a:xfrm>
          <a:prstGeom prst="line">
            <a:avLst/>
          </a:prstGeom>
          <a:noFill/>
          <a:ln w="9360">
            <a:solidFill>
              <a:srgbClr val="FF0000"/>
            </a:solidFill>
            <a:miter lim="800000"/>
            <a:headEnd/>
            <a:tailEnd type="triangle" w="med" len="med"/>
          </a:ln>
          <a:effectLst/>
        </p:spPr>
        <p:txBody>
          <a:bodyPr/>
          <a:lstStyle/>
          <a:p>
            <a:endParaRPr lang="en-US"/>
          </a:p>
        </p:txBody>
      </p:sp>
      <p:sp>
        <p:nvSpPr>
          <p:cNvPr id="33802" name="Text Box 10"/>
          <p:cNvSpPr txBox="1">
            <a:spLocks noChangeArrowheads="1"/>
          </p:cNvSpPr>
          <p:nvPr/>
        </p:nvSpPr>
        <p:spPr bwMode="auto">
          <a:xfrm>
            <a:off x="838200" y="1447800"/>
            <a:ext cx="7086600" cy="1079500"/>
          </a:xfrm>
          <a:prstGeom prst="rect">
            <a:avLst/>
          </a:prstGeom>
          <a:noFill/>
          <a:ln w="9525">
            <a:noFill/>
            <a:miter lim="800000"/>
            <a:headEnd/>
            <a:tailEnd/>
          </a:ln>
          <a:effectLst/>
        </p:spPr>
        <p:txBody>
          <a:bodyPr>
            <a:spAutoFit/>
          </a:bodyPr>
          <a:lstStyle/>
          <a:p>
            <a:pPr algn="ctr">
              <a:spcBef>
                <a:spcPct val="0"/>
              </a:spcBef>
              <a:buFont typeface="Arial" charset="0"/>
              <a:buNone/>
            </a:pPr>
            <a:r>
              <a:rPr lang="en-GB" sz="2800"/>
              <a:t>BCHC is the payer of last resort!</a:t>
            </a:r>
          </a:p>
          <a:p>
            <a:pPr>
              <a:lnSpc>
                <a:spcPct val="81000"/>
              </a:lnSpc>
              <a:spcBef>
                <a:spcPct val="50000"/>
              </a:spcBef>
              <a:buFont typeface="Arial" charset="0"/>
              <a:buNone/>
            </a:pPr>
            <a:endParaRPr lang="en-US" sz="2800">
              <a:solidFill>
                <a:schemeClr val="bg1"/>
              </a:solidFill>
            </a:endParaRPr>
          </a:p>
        </p:txBody>
      </p:sp>
      <p:sp>
        <p:nvSpPr>
          <p:cNvPr id="33803" name="Text Box 11"/>
          <p:cNvSpPr txBox="1">
            <a:spLocks noChangeArrowheads="1"/>
          </p:cNvSpPr>
          <p:nvPr/>
        </p:nvSpPr>
        <p:spPr bwMode="auto">
          <a:xfrm>
            <a:off x="5105400" y="5105400"/>
            <a:ext cx="3352800" cy="463846"/>
          </a:xfrm>
          <a:prstGeom prst="rect">
            <a:avLst/>
          </a:prstGeom>
          <a:noFill/>
          <a:ln w="9525" algn="ctr">
            <a:noFill/>
            <a:miter lim="800000"/>
            <a:headEnd/>
            <a:tailEnd/>
          </a:ln>
          <a:effectLst/>
        </p:spPr>
        <p:txBody>
          <a:bodyPr lIns="90000" tIns="46800" rIns="90000" bIns="46800">
            <a:spAutoFit/>
          </a:bodyPr>
          <a:lstStyle/>
          <a:p>
            <a:pPr marL="338138" indent="-338138">
              <a:spcBef>
                <a:spcPct val="500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chemeClr val="tx1"/>
                </a:solidFill>
              </a:rPr>
              <a:t>Private Insurance</a:t>
            </a:r>
            <a:endParaRPr lang="en-US" dirty="0">
              <a:solidFill>
                <a:schemeClr val="tx1"/>
              </a:solidFill>
            </a:endParaRPr>
          </a:p>
        </p:txBody>
      </p:sp>
      <p:sp>
        <p:nvSpPr>
          <p:cNvPr id="33804" name="Text Box 12"/>
          <p:cNvSpPr txBox="1">
            <a:spLocks noChangeArrowheads="1"/>
          </p:cNvSpPr>
          <p:nvPr/>
        </p:nvSpPr>
        <p:spPr bwMode="auto">
          <a:xfrm>
            <a:off x="3048000" y="5181600"/>
            <a:ext cx="1600200" cy="463846"/>
          </a:xfrm>
          <a:prstGeom prst="rect">
            <a:avLst/>
          </a:prstGeom>
          <a:noFill/>
          <a:ln w="9525" algn="ctr">
            <a:noFill/>
            <a:miter lim="800000"/>
            <a:headEnd/>
            <a:tailEnd/>
          </a:ln>
          <a:effectLst/>
        </p:spPr>
        <p:txBody>
          <a:bodyPr lIns="90000" tIns="46800" rIns="90000" bIns="46800">
            <a:spAutoFit/>
          </a:bodyPr>
          <a:lstStyle/>
          <a:p>
            <a:pPr marL="338138" indent="-338138">
              <a:spcBef>
                <a:spcPct val="500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chemeClr val="tx1"/>
                </a:solidFill>
              </a:rPr>
              <a:t>Medicaid</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0" y="88900"/>
            <a:ext cx="9144000" cy="14351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u="sng" dirty="0">
                <a:solidFill>
                  <a:srgbClr val="CC0099"/>
                </a:solidFill>
                <a:latin typeface="Arial Rounded MT Bold" pitchFamily="34" charset="0"/>
              </a:rPr>
              <a:t>Referring Clients </a:t>
            </a:r>
            <a:r>
              <a:rPr lang="en-GB" sz="3600" u="sng" dirty="0" smtClean="0">
                <a:solidFill>
                  <a:srgbClr val="CC0099"/>
                </a:solidFill>
                <a:latin typeface="Arial Rounded MT Bold" pitchFamily="34" charset="0"/>
              </a:rPr>
              <a:t>for </a:t>
            </a:r>
            <a:r>
              <a:rPr lang="en-GB" sz="3600" u="sng" dirty="0">
                <a:solidFill>
                  <a:srgbClr val="CC0099"/>
                </a:solidFill>
                <a:latin typeface="Arial Rounded MT Bold" pitchFamily="34" charset="0"/>
              </a:rPr>
              <a:t>Treatment Coverage</a:t>
            </a:r>
            <a:r>
              <a:rPr lang="en-GB" sz="3600" dirty="0">
                <a:solidFill>
                  <a:srgbClr val="CC0099"/>
                </a:solidFill>
              </a:rPr>
              <a:t> </a:t>
            </a:r>
          </a:p>
        </p:txBody>
      </p:sp>
      <p:sp>
        <p:nvSpPr>
          <p:cNvPr id="34818" name="Rectangle 2"/>
          <p:cNvSpPr>
            <a:spLocks noGrp="1" noChangeArrowheads="1"/>
          </p:cNvSpPr>
          <p:nvPr>
            <p:ph idx="1"/>
          </p:nvPr>
        </p:nvSpPr>
        <p:spPr>
          <a:xfrm>
            <a:off x="457200" y="1600200"/>
            <a:ext cx="8229600" cy="4876800"/>
          </a:xfrm>
          <a:ln/>
        </p:spPr>
        <p:txBody>
          <a:bodyPr/>
          <a:lstStyle/>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dirty="0">
              <a:latin typeface="Arial Rounded MT Bold" pitchFamily="34" charset="0"/>
            </a:endParaRPr>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latin typeface="Arial Rounded MT Bold" pitchFamily="34" charset="0"/>
              </a:rPr>
              <a:t>Women diagnosed with breast or cervical cancer, or a </a:t>
            </a:r>
            <a:r>
              <a:rPr lang="en-GB" sz="2000" dirty="0" smtClean="0">
                <a:latin typeface="Arial Rounded MT Bold" pitchFamily="34" charset="0"/>
              </a:rPr>
              <a:t>pre-cancerous </a:t>
            </a:r>
            <a:r>
              <a:rPr lang="en-GB" sz="2000" dirty="0">
                <a:latin typeface="Arial Rounded MT Bold" pitchFamily="34" charset="0"/>
              </a:rPr>
              <a:t>condition</a:t>
            </a:r>
            <a:r>
              <a:rPr lang="en-GB" sz="2000" baseline="30000" dirty="0">
                <a:latin typeface="Arial Rounded MT Bold" pitchFamily="34" charset="0"/>
              </a:rPr>
              <a:t>1</a:t>
            </a:r>
            <a:r>
              <a:rPr lang="en-GB" sz="2000" dirty="0">
                <a:latin typeface="Arial Rounded MT Bold" pitchFamily="34" charset="0"/>
              </a:rPr>
              <a:t> requiring treatment are eligible to be referred to the Division of Public Assistance (DPA) for Medicaid treatment coverage.</a:t>
            </a:r>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latin typeface="Arial Rounded MT Bold" pitchFamily="34" charset="0"/>
            </a:endParaRPr>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000" dirty="0">
                <a:latin typeface="Arial Rounded MT Bold" pitchFamily="34" charset="0"/>
              </a:rPr>
              <a:t>When treatment is necessary</a:t>
            </a:r>
            <a:r>
              <a:rPr lang="en-GB" sz="2000" baseline="30000" dirty="0">
                <a:latin typeface="Arial Rounded MT Bold" pitchFamily="34" charset="0"/>
              </a:rPr>
              <a:t>2</a:t>
            </a:r>
            <a:r>
              <a:rPr lang="en-GB" sz="2000" dirty="0">
                <a:latin typeface="Arial Rounded MT Bold" pitchFamily="34" charset="0"/>
              </a:rPr>
              <a:t>, BCHC staff follow a standard process for referring clients to DPA. Only clients screened by a BCHC provider will be referred using this process. </a:t>
            </a:r>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latin typeface="Arial Rounded MT Bold" pitchFamily="34" charset="0"/>
            </a:endParaRPr>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latin typeface="Arial Rounded MT Bold" pitchFamily="34" charset="0"/>
            </a:endParaRPr>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latin typeface="Arial Rounded MT Bold" pitchFamily="34" charset="0"/>
            </a:endParaRPr>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aseline="30000" dirty="0"/>
              <a:t>1 </a:t>
            </a:r>
            <a:r>
              <a:rPr lang="en-GB" sz="1800" dirty="0"/>
              <a:t>A CIN I result does not automatically generate a referral to Medicaid. Providers must call </a:t>
            </a:r>
            <a:r>
              <a:rPr lang="en-GB" sz="1800" dirty="0" smtClean="0"/>
              <a:t>269-4662 </a:t>
            </a:r>
            <a:r>
              <a:rPr lang="en-GB" sz="1800" dirty="0"/>
              <a:t>and notify BCHC of their intent to treat a CIN I before a referral will be sent.</a:t>
            </a:r>
            <a:endParaRPr lang="en-US" sz="1800" dirty="0"/>
          </a:p>
          <a:p>
            <a:pPr marL="0" indent="0">
              <a:lnSpc>
                <a:spcPct val="80000"/>
              </a:lnSpc>
              <a:spcBef>
                <a:spcPct val="0"/>
              </a:spcBef>
              <a:buFont typeface="Arial Rounded MT Bold" pitchFamily="34"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2000" dirty="0">
              <a:latin typeface="Arial Rounded MT Bold" pitchFamily="34" charset="0"/>
            </a:endParaRPr>
          </a:p>
          <a:p>
            <a:pPr marL="0" indent="0">
              <a:lnSpc>
                <a:spcPct val="80000"/>
              </a:lnSpc>
              <a:spcBef>
                <a:spcPct val="0"/>
              </a:spcBef>
              <a:buFont typeface="Arial"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1800" baseline="30000" dirty="0"/>
              <a:t>2 </a:t>
            </a:r>
            <a:r>
              <a:rPr lang="en-GB" sz="1800" dirty="0"/>
              <a:t>Clients who require only routine monitoring services for a pre-cancerous breast or cervical condition (e.g., follow up breast examinations or mammograms, 6 month re-Pap) are </a:t>
            </a:r>
            <a:r>
              <a:rPr lang="en-GB" sz="1800" u="sng" dirty="0"/>
              <a:t>not</a:t>
            </a:r>
            <a:r>
              <a:rPr lang="en-GB" sz="1800" dirty="0"/>
              <a:t> considered to need treatment.</a:t>
            </a:r>
          </a:p>
          <a:p>
            <a:pPr marL="0" indent="0">
              <a:lnSpc>
                <a:spcPct val="80000"/>
              </a:lnSpc>
              <a:spcBef>
                <a:spcPct val="0"/>
              </a:spcBef>
              <a:buFont typeface="Arial"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dirty="0"/>
          </a:p>
          <a:p>
            <a:pPr marL="0" indent="0">
              <a:lnSpc>
                <a:spcPct val="80000"/>
              </a:lnSpc>
              <a:spcBef>
                <a:spcPct val="0"/>
              </a:spcBef>
              <a:buFont typeface="Arial"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152400"/>
            <a:ext cx="8229600" cy="838200"/>
          </a:xfrm>
          <a:ln/>
        </p:spPr>
        <p:txBody>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Treatment Coverage</a:t>
            </a:r>
          </a:p>
        </p:txBody>
      </p:sp>
      <p:sp>
        <p:nvSpPr>
          <p:cNvPr id="35842" name="Rectangle 2"/>
          <p:cNvSpPr>
            <a:spLocks noGrp="1" noChangeArrowheads="1"/>
          </p:cNvSpPr>
          <p:nvPr>
            <p:ph idx="1"/>
          </p:nvPr>
        </p:nvSpPr>
        <p:spPr>
          <a:xfrm>
            <a:off x="304800" y="2133600"/>
            <a:ext cx="8686800" cy="4724400"/>
          </a:xfrm>
          <a:ln/>
        </p:spPr>
        <p:txBody>
          <a:bodyPr>
            <a:normAutofit lnSpcReduction="10000"/>
          </a:bodyPr>
          <a:lstStyle/>
          <a:p>
            <a:pPr marL="609600" indent="-609600">
              <a:lnSpc>
                <a:spcPct val="90000"/>
              </a:lnSpc>
              <a:spcBef>
                <a:spcPct val="0"/>
              </a:spcBef>
              <a:buNone/>
              <a:tabLst>
                <a:tab pos="415925"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Lst>
            </a:pPr>
            <a:r>
              <a:rPr lang="en-GB" sz="2000" dirty="0" smtClean="0">
                <a:latin typeface="Arial Rounded MT Bold" pitchFamily="34" charset="0"/>
              </a:rPr>
              <a:t>1.		A </a:t>
            </a:r>
            <a:r>
              <a:rPr lang="en-GB" sz="2000" u="sng" dirty="0">
                <a:latin typeface="Arial Rounded MT Bold" pitchFamily="34" charset="0"/>
              </a:rPr>
              <a:t>Medicaid application packet</a:t>
            </a:r>
            <a:r>
              <a:rPr lang="en-GB" sz="2000" dirty="0">
                <a:latin typeface="Arial Rounded MT Bold" pitchFamily="34" charset="0"/>
              </a:rPr>
              <a:t> which is mailed to the woman. The application packet includes a </a:t>
            </a:r>
            <a:r>
              <a:rPr lang="en-GB" sz="2000" dirty="0" smtClean="0">
                <a:latin typeface="Arial Rounded MT Bold" pitchFamily="34" charset="0"/>
              </a:rPr>
              <a:t>self-addressed </a:t>
            </a:r>
            <a:r>
              <a:rPr lang="en-GB" sz="2000" dirty="0">
                <a:latin typeface="Arial Rounded MT Bold" pitchFamily="34" charset="0"/>
              </a:rPr>
              <a:t>envelope so the woman can return the application to the Anchorage DPA “Coastal Field Office.” This office is the </a:t>
            </a:r>
            <a:r>
              <a:rPr lang="en-GB" sz="2000" u="sng" dirty="0">
                <a:latin typeface="Arial Rounded MT Bold" pitchFamily="34" charset="0"/>
              </a:rPr>
              <a:t>only</a:t>
            </a:r>
            <a:r>
              <a:rPr lang="en-GB" sz="2000" dirty="0">
                <a:latin typeface="Arial Rounded MT Bold" pitchFamily="34" charset="0"/>
              </a:rPr>
              <a:t> one in the state which processes BC Medicaid </a:t>
            </a:r>
            <a:r>
              <a:rPr lang="en-GB" sz="2000" dirty="0" smtClean="0">
                <a:latin typeface="Arial Rounded MT Bold" pitchFamily="34" charset="0"/>
              </a:rPr>
              <a:t>Applications. Please advise the patient to mail her application to the enclosed address and do not take to the regular Medicaid office.</a:t>
            </a:r>
            <a:endParaRPr lang="en-GB" sz="2000" dirty="0">
              <a:latin typeface="Arial Rounded MT Bold" pitchFamily="34" charset="0"/>
            </a:endParaRPr>
          </a:p>
          <a:p>
            <a:pPr marL="609600" indent="-609600">
              <a:lnSpc>
                <a:spcPct val="90000"/>
              </a:lnSpc>
              <a:spcBef>
                <a:spcPct val="0"/>
              </a:spcBef>
              <a:buFont typeface="Arial Rounded MT Bold" pitchFamily="34" charset="0"/>
              <a:buAutoNum type="arabicPeriod"/>
              <a:tabLst>
                <a:tab pos="415925"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Lst>
            </a:pPr>
            <a:endParaRPr lang="en-GB" sz="2000" dirty="0">
              <a:latin typeface="Arial Rounded MT Bold" pitchFamily="34" charset="0"/>
            </a:endParaRPr>
          </a:p>
          <a:p>
            <a:pPr marL="609600" indent="-609600">
              <a:lnSpc>
                <a:spcPct val="90000"/>
              </a:lnSpc>
              <a:spcBef>
                <a:spcPct val="0"/>
              </a:spcBef>
              <a:buFont typeface="Arial Rounded MT Bold" pitchFamily="34" charset="0"/>
              <a:buNone/>
              <a:tabLst>
                <a:tab pos="415925"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Lst>
            </a:pPr>
            <a:r>
              <a:rPr lang="en-GB" sz="2000" dirty="0">
                <a:latin typeface="Arial Rounded MT Bold" pitchFamily="34" charset="0"/>
              </a:rPr>
              <a:t>2. 		A </a:t>
            </a:r>
            <a:r>
              <a:rPr lang="en-GB" sz="2000" u="sng" dirty="0">
                <a:latin typeface="Arial Rounded MT Bold" pitchFamily="34" charset="0"/>
              </a:rPr>
              <a:t>referral</a:t>
            </a:r>
            <a:r>
              <a:rPr lang="en-GB" sz="2000" dirty="0">
                <a:latin typeface="Arial Rounded MT Bold" pitchFamily="34" charset="0"/>
              </a:rPr>
              <a:t> to BC Medicaid Eligibility Technicians. They accept this notification as confirmation that the client is income eligible for BC </a:t>
            </a:r>
            <a:r>
              <a:rPr lang="en-GB" sz="2000" dirty="0" smtClean="0">
                <a:latin typeface="Arial Rounded MT Bold" pitchFamily="34" charset="0"/>
              </a:rPr>
              <a:t>Medicaid</a:t>
            </a:r>
            <a:r>
              <a:rPr lang="en-GB" sz="2000" dirty="0">
                <a:latin typeface="Arial Rounded MT Bold" pitchFamily="34" charset="0"/>
              </a:rPr>
              <a:t>.</a:t>
            </a:r>
          </a:p>
          <a:p>
            <a:pPr marL="609600" indent="-609600">
              <a:lnSpc>
                <a:spcPct val="90000"/>
              </a:lnSpc>
              <a:spcBef>
                <a:spcPct val="0"/>
              </a:spcBef>
              <a:buFont typeface="Arial Rounded MT Bold" pitchFamily="34" charset="0"/>
              <a:buNone/>
              <a:tabLst>
                <a:tab pos="415925"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Lst>
            </a:pPr>
            <a:endParaRPr lang="en-GB" sz="2000" dirty="0">
              <a:latin typeface="Arial Rounded MT Bold" pitchFamily="34" charset="0"/>
            </a:endParaRPr>
          </a:p>
          <a:p>
            <a:pPr marL="609600" indent="-609600">
              <a:lnSpc>
                <a:spcPct val="90000"/>
              </a:lnSpc>
              <a:spcBef>
                <a:spcPct val="0"/>
              </a:spcBef>
              <a:buFont typeface="Arial Rounded MT Bold" pitchFamily="34" charset="0"/>
              <a:buNone/>
              <a:tabLst>
                <a:tab pos="415925"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Lst>
            </a:pPr>
            <a:r>
              <a:rPr lang="en-GB" sz="2000" dirty="0">
                <a:latin typeface="Arial Rounded MT Bold" pitchFamily="34" charset="0"/>
              </a:rPr>
              <a:t>3. 		A </a:t>
            </a:r>
            <a:r>
              <a:rPr lang="en-GB" sz="2000" u="sng" dirty="0">
                <a:latin typeface="Arial Rounded MT Bold" pitchFamily="34" charset="0"/>
              </a:rPr>
              <a:t>letter</a:t>
            </a:r>
            <a:r>
              <a:rPr lang="en-GB" sz="2000" dirty="0">
                <a:latin typeface="Arial Rounded MT Bold" pitchFamily="34" charset="0"/>
              </a:rPr>
              <a:t> to the Screening Provider notifying them that the Medicaid referral has been made</a:t>
            </a:r>
            <a:r>
              <a:rPr lang="en-GB" sz="2000" dirty="0" smtClean="0">
                <a:latin typeface="Arial Rounded MT Bold" pitchFamily="34" charset="0"/>
              </a:rPr>
              <a:t>. </a:t>
            </a:r>
            <a:r>
              <a:rPr lang="en-GB" sz="2000" dirty="0">
                <a:latin typeface="Arial Rounded MT Bold" pitchFamily="34" charset="0"/>
              </a:rPr>
              <a:t>The letter includes the address that BCHC has on file for that woman. It is helpful to have the provider verify the address on the referral and notify BCHC if they have a more current address for the client.</a:t>
            </a:r>
          </a:p>
        </p:txBody>
      </p:sp>
      <p:sp>
        <p:nvSpPr>
          <p:cNvPr id="35843" name="Text Box 3"/>
          <p:cNvSpPr txBox="1">
            <a:spLocks noChangeArrowheads="1"/>
          </p:cNvSpPr>
          <p:nvPr/>
        </p:nvSpPr>
        <p:spPr bwMode="auto">
          <a:xfrm>
            <a:off x="304800" y="1066800"/>
            <a:ext cx="8305800" cy="1202510"/>
          </a:xfrm>
          <a:prstGeom prst="rect">
            <a:avLst/>
          </a:prstGeom>
          <a:noFill/>
          <a:ln w="9525">
            <a:noFill/>
            <a:round/>
            <a:headEnd/>
            <a:tailEnd/>
          </a:ln>
          <a:effectLst/>
        </p:spPr>
        <p:txBody>
          <a:bodyPr lIns="90000" tIns="46800" rIns="90000" bIns="46800">
            <a:spAutoFit/>
          </a:bodyPr>
          <a:lstStyle/>
          <a:p>
            <a:pPr>
              <a:lnSpc>
                <a:spcPct val="80000"/>
              </a:lnSpc>
              <a:spcBef>
                <a:spcPct val="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chemeClr val="tx1"/>
                </a:solidFill>
              </a:rPr>
              <a:t>When BCHC receives a report indicating a diagnosis of breast or cervical cancer or CIN II or III in a BCHC enrolled client, the following are automatically generated:</a:t>
            </a:r>
          </a:p>
          <a:p>
            <a:pPr>
              <a:lnSpc>
                <a:spcPct val="80000"/>
              </a:lnSpc>
              <a:spcBef>
                <a:spcPct val="0"/>
              </a:spcBef>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04800" y="228600"/>
            <a:ext cx="8229600" cy="1143000"/>
          </a:xfrm>
          <a:ln/>
        </p:spPr>
        <p:txBody>
          <a:bodyPr>
            <a:normAutofit/>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u="sng" dirty="0">
                <a:solidFill>
                  <a:srgbClr val="CC0099"/>
                </a:solidFill>
                <a:latin typeface="Arial Rounded MT Bold" pitchFamily="34" charset="0"/>
              </a:rPr>
              <a:t>Treatment Coverage</a:t>
            </a:r>
          </a:p>
        </p:txBody>
      </p:sp>
      <p:sp>
        <p:nvSpPr>
          <p:cNvPr id="36866" name="Rectangle 2"/>
          <p:cNvSpPr>
            <a:spLocks noGrp="1" noChangeArrowheads="1"/>
          </p:cNvSpPr>
          <p:nvPr>
            <p:ph idx="1"/>
          </p:nvPr>
        </p:nvSpPr>
        <p:spPr>
          <a:xfrm>
            <a:off x="381000" y="1600200"/>
            <a:ext cx="8305800" cy="4921250"/>
          </a:xfrm>
          <a:ln/>
        </p:spPr>
        <p:txBody>
          <a:bodyPr/>
          <a:lstStyle/>
          <a:p>
            <a:pPr>
              <a:lnSpc>
                <a:spcPct val="100000"/>
              </a:lnSpc>
              <a:spcBef>
                <a:spcPct val="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Screening Providers can </a:t>
            </a:r>
            <a:r>
              <a:rPr lang="en-GB" sz="2400" dirty="0" smtClean="0">
                <a:latin typeface="Arial Rounded MT Bold" pitchFamily="34" charset="0"/>
              </a:rPr>
              <a:t>call </a:t>
            </a:r>
            <a:r>
              <a:rPr lang="en-GB" sz="2400" dirty="0">
                <a:latin typeface="Arial Rounded MT Bold" pitchFamily="34" charset="0"/>
              </a:rPr>
              <a:t>269-4662 to verify that a Medicaid referral has been made if they don’t receive written notification after having sent in a pathology report that would warrant a </a:t>
            </a:r>
            <a:r>
              <a:rPr lang="en-GB" sz="2400" dirty="0" smtClean="0">
                <a:latin typeface="Arial Rounded MT Bold" pitchFamily="34" charset="0"/>
              </a:rPr>
              <a:t>referral.</a:t>
            </a:r>
            <a:endParaRPr lang="en-GB" sz="2400" dirty="0">
              <a:latin typeface="Arial Rounded MT Bold" pitchFamily="34" charset="0"/>
            </a:endParaRPr>
          </a:p>
          <a:p>
            <a:pPr>
              <a:lnSpc>
                <a:spcPct val="100000"/>
              </a:lnSpc>
              <a:spcBef>
                <a:spcPct val="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a:p>
            <a:pPr>
              <a:lnSpc>
                <a:spcPct val="100000"/>
              </a:lnSpc>
              <a:spcBef>
                <a:spcPct val="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Application to Medicaid does not guarantee </a:t>
            </a:r>
            <a:r>
              <a:rPr lang="en-GB" sz="2400" dirty="0" smtClean="0">
                <a:latin typeface="Arial Rounded MT Bold" pitchFamily="34" charset="0"/>
              </a:rPr>
              <a:t>enrollment </a:t>
            </a:r>
            <a:r>
              <a:rPr lang="en-GB" sz="2400" dirty="0">
                <a:latin typeface="Arial Rounded MT Bold" pitchFamily="34" charset="0"/>
              </a:rPr>
              <a:t>or coverage. DPA makes all eligibility determinations for </a:t>
            </a:r>
            <a:r>
              <a:rPr lang="en-GB" sz="2400" dirty="0" smtClean="0">
                <a:latin typeface="Arial Rounded MT Bold" pitchFamily="34" charset="0"/>
              </a:rPr>
              <a:t>Medicaid.</a:t>
            </a:r>
            <a:endParaRPr lang="en-GB" sz="2400" b="1" dirty="0">
              <a:latin typeface="Arial Rounded MT Bold" pitchFamily="34" charset="0"/>
            </a:endParaRPr>
          </a:p>
          <a:p>
            <a:pPr>
              <a:lnSpc>
                <a:spcPct val="100000"/>
              </a:lnSpc>
              <a:spcBef>
                <a:spcPct val="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latin typeface="Arial Rounded MT Bold" pitchFamily="34" charset="0"/>
            </a:endParaRPr>
          </a:p>
          <a:p>
            <a:pPr>
              <a:lnSpc>
                <a:spcPct val="100000"/>
              </a:lnSpc>
              <a:spcBef>
                <a:spcPct val="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latin typeface="Arial Rounded MT Bold" pitchFamily="34" charset="0"/>
              </a:rPr>
              <a:t>Clients who have questions about the application process may call the Coastal Field Office of DPA in Anchorage at 269-8960, or 1-800-478-4364 from outside the Anchorage </a:t>
            </a:r>
            <a:r>
              <a:rPr lang="en-GB" sz="2400" dirty="0" smtClean="0">
                <a:latin typeface="Arial Rounded MT Bold" pitchFamily="34" charset="0"/>
              </a:rPr>
              <a:t>area.</a:t>
            </a:r>
            <a:endParaRPr lang="en-GB" sz="2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990600"/>
            <a:ext cx="8224838" cy="4572000"/>
          </a:xfrm>
        </p:spPr>
        <p:txBody>
          <a:bodyPr>
            <a:normAutofit fontScale="85000" lnSpcReduction="20000"/>
          </a:bodyPr>
          <a:lstStyle/>
          <a:p>
            <a:pPr marL="0" indent="4763">
              <a:buFont typeface="Arial" charset="0"/>
              <a:buNone/>
            </a:pPr>
            <a:r>
              <a:rPr lang="en-US" sz="2400" dirty="0">
                <a:latin typeface="Arial Rounded MT Bold" pitchFamily="34" charset="0"/>
              </a:rPr>
              <a:t>We hope this PowerPoint Presentation has been helpful for you. </a:t>
            </a:r>
          </a:p>
          <a:p>
            <a:pPr marL="0" indent="4763">
              <a:buFont typeface="Arial" charset="0"/>
              <a:buNone/>
            </a:pPr>
            <a:endParaRPr lang="en-US" sz="2400" dirty="0">
              <a:latin typeface="Arial Rounded MT Bold" pitchFamily="34" charset="0"/>
            </a:endParaRPr>
          </a:p>
          <a:p>
            <a:pPr marL="0" indent="4763">
              <a:buFont typeface="Arial" charset="0"/>
              <a:buNone/>
            </a:pPr>
            <a:r>
              <a:rPr lang="en-US" sz="2400" dirty="0">
                <a:latin typeface="Arial Rounded MT Bold" pitchFamily="34" charset="0"/>
              </a:rPr>
              <a:t>If you have questions about BCHC, our operations or any of the material presented here, please don’t hesitate to call our office at </a:t>
            </a:r>
            <a:r>
              <a:rPr lang="en-US" sz="2400" dirty="0" smtClean="0">
                <a:latin typeface="Arial Rounded MT Bold" pitchFamily="34" charset="0"/>
              </a:rPr>
              <a:t>269-4662 </a:t>
            </a:r>
            <a:r>
              <a:rPr lang="en-US" sz="2400" dirty="0">
                <a:latin typeface="Arial Rounded MT Bold" pitchFamily="34" charset="0"/>
              </a:rPr>
              <a:t>or </a:t>
            </a:r>
            <a:r>
              <a:rPr lang="en-US" sz="2400" dirty="0" smtClean="0">
                <a:latin typeface="Arial Rounded MT Bold" pitchFamily="34" charset="0"/>
              </a:rPr>
              <a:t>1-800-410-6266</a:t>
            </a:r>
            <a:r>
              <a:rPr lang="en-US" sz="2400" dirty="0">
                <a:latin typeface="Arial Rounded MT Bold" pitchFamily="34" charset="0"/>
              </a:rPr>
              <a:t>. </a:t>
            </a:r>
          </a:p>
          <a:p>
            <a:pPr marL="0" indent="4763">
              <a:buFont typeface="Arial" charset="0"/>
              <a:buNone/>
            </a:pPr>
            <a:endParaRPr lang="en-US" sz="2400" dirty="0">
              <a:latin typeface="Arial Rounded MT Bold" pitchFamily="34" charset="0"/>
            </a:endParaRPr>
          </a:p>
          <a:p>
            <a:pPr marL="0" indent="4763">
              <a:buFont typeface="Arial" charset="0"/>
              <a:buNone/>
            </a:pPr>
            <a:r>
              <a:rPr lang="en-US" b="1" dirty="0" smtClean="0">
                <a:solidFill>
                  <a:schemeClr val="accent2">
                    <a:lumMod val="75000"/>
                  </a:schemeClr>
                </a:solidFill>
                <a:latin typeface="Bradley Hand ITC" pitchFamily="66" charset="0"/>
              </a:rPr>
              <a:t/>
            </a:r>
            <a:br>
              <a:rPr lang="en-US" b="1" dirty="0" smtClean="0">
                <a:solidFill>
                  <a:schemeClr val="accent2">
                    <a:lumMod val="75000"/>
                  </a:schemeClr>
                </a:solidFill>
                <a:latin typeface="Bradley Hand ITC" pitchFamily="66" charset="0"/>
              </a:rPr>
            </a:br>
            <a:r>
              <a:rPr lang="en-US" sz="2400" b="1" dirty="0" smtClean="0">
                <a:solidFill>
                  <a:schemeClr val="accent2">
                    <a:lumMod val="75000"/>
                  </a:schemeClr>
                </a:solidFill>
              </a:rPr>
              <a:t>BCHC </a:t>
            </a:r>
            <a:r>
              <a:rPr lang="en-US" sz="2400" b="1" dirty="0">
                <a:solidFill>
                  <a:schemeClr val="accent2">
                    <a:lumMod val="75000"/>
                  </a:schemeClr>
                </a:solidFill>
              </a:rPr>
              <a:t>Staff </a:t>
            </a:r>
            <a:endParaRPr lang="en-US" sz="2400" b="1" dirty="0" smtClean="0">
              <a:solidFill>
                <a:schemeClr val="accent2">
                  <a:lumMod val="75000"/>
                </a:schemeClr>
              </a:solidFill>
            </a:endParaRPr>
          </a:p>
          <a:p>
            <a:pPr marL="0" indent="4763">
              <a:buFont typeface="Arial" charset="0"/>
              <a:buNone/>
            </a:pPr>
            <a:r>
              <a:rPr lang="en-US" sz="2400" b="1" dirty="0" smtClean="0">
                <a:solidFill>
                  <a:schemeClr val="accent2">
                    <a:lumMod val="75000"/>
                  </a:schemeClr>
                </a:solidFill>
              </a:rPr>
              <a:t>~ Jessica Quinn, Program Director</a:t>
            </a:r>
          </a:p>
          <a:p>
            <a:pPr marL="0" indent="4763">
              <a:buFont typeface="Arial" charset="0"/>
              <a:buNone/>
            </a:pPr>
            <a:r>
              <a:rPr lang="en-US" sz="2400" b="1" dirty="0" smtClean="0">
                <a:solidFill>
                  <a:schemeClr val="accent2">
                    <a:lumMod val="75000"/>
                  </a:schemeClr>
                </a:solidFill>
              </a:rPr>
              <a:t>~ Bobbi Unger, Provider Support</a:t>
            </a:r>
          </a:p>
          <a:p>
            <a:pPr marL="0" indent="4763">
              <a:buFont typeface="Arial" charset="0"/>
              <a:buNone/>
            </a:pPr>
            <a:r>
              <a:rPr lang="en-US" sz="2400" b="1" dirty="0" smtClean="0">
                <a:solidFill>
                  <a:schemeClr val="accent2">
                    <a:lumMod val="75000"/>
                  </a:schemeClr>
                </a:solidFill>
              </a:rPr>
              <a:t>~ Rasheeda Jamison, Data &amp; Systems Manager</a:t>
            </a:r>
          </a:p>
          <a:p>
            <a:pPr marL="0" indent="4763">
              <a:buFont typeface="Arial" charset="0"/>
              <a:buNone/>
            </a:pPr>
            <a:r>
              <a:rPr lang="en-US" sz="2400" b="1" dirty="0" smtClean="0">
                <a:solidFill>
                  <a:schemeClr val="accent2">
                    <a:lumMod val="75000"/>
                  </a:schemeClr>
                </a:solidFill>
              </a:rPr>
              <a:t>~ Tanya Anderson, Accounting Technician</a:t>
            </a:r>
          </a:p>
          <a:p>
            <a:pPr marL="0" indent="4763">
              <a:buFont typeface="Arial" charset="0"/>
              <a:buNone/>
            </a:pPr>
            <a:r>
              <a:rPr lang="en-US" sz="2400" b="1" dirty="0" smtClean="0">
                <a:solidFill>
                  <a:schemeClr val="accent2">
                    <a:lumMod val="75000"/>
                  </a:schemeClr>
                </a:solidFill>
              </a:rPr>
              <a:t>~ Anne Remick, </a:t>
            </a:r>
            <a:r>
              <a:rPr lang="en-US" sz="2400" b="1" smtClean="0">
                <a:solidFill>
                  <a:schemeClr val="accent2">
                    <a:lumMod val="75000"/>
                  </a:schemeClr>
                </a:solidFill>
              </a:rPr>
              <a:t>Outreach Manager</a:t>
            </a:r>
            <a:endParaRPr lang="en-US" sz="2400" b="1" dirty="0" smtClean="0">
              <a:solidFill>
                <a:schemeClr val="accent2">
                  <a:lumMod val="75000"/>
                </a:schemeClr>
              </a:solidFill>
            </a:endParaRPr>
          </a:p>
          <a:p>
            <a:pPr marL="0" indent="4763">
              <a:buFont typeface="Arial" charset="0"/>
              <a:buNone/>
            </a:pPr>
            <a:r>
              <a:rPr lang="en-US" sz="2400" b="1" dirty="0" smtClean="0">
                <a:solidFill>
                  <a:schemeClr val="accent2">
                    <a:lumMod val="75000"/>
                  </a:schemeClr>
                </a:solidFill>
              </a:rPr>
              <a:t>~ Kellie Doherty, Office Assistant</a:t>
            </a:r>
          </a:p>
          <a:p>
            <a:pPr marL="0" indent="4763">
              <a:buFont typeface="Arial" charset="0"/>
              <a:buNone/>
            </a:pPr>
            <a:endParaRPr lang="en-US" b="1" dirty="0">
              <a:solidFill>
                <a:srgbClr val="000066"/>
              </a:solidFill>
              <a:latin typeface="Bradley Hand ITC" pitchFamily="66" charset="0"/>
            </a:endParaRPr>
          </a:p>
          <a:p>
            <a:pPr marL="0" indent="4763">
              <a:buFont typeface="Arial" charset="0"/>
              <a:buNone/>
            </a:pPr>
            <a:endParaRPr lang="en-US" b="1" dirty="0">
              <a:solidFill>
                <a:srgbClr val="000066"/>
              </a:solidFill>
              <a:latin typeface="Bradley Hand ITC" pitchFamily="66" charset="0"/>
            </a:endParaRPr>
          </a:p>
          <a:p>
            <a:pPr marL="0" indent="4763">
              <a:buFont typeface="Arial" charset="0"/>
              <a:buNone/>
            </a:pPr>
            <a:endParaRPr lang="en-US" b="1" dirty="0">
              <a:solidFill>
                <a:srgbClr val="000066"/>
              </a:solidFill>
              <a:latin typeface="Bradley Hand ITC" pitchFamily="66" charset="0"/>
            </a:endParaRPr>
          </a:p>
          <a:p>
            <a:pPr marL="0" indent="4763">
              <a:buFont typeface="Arial" charset="0"/>
              <a:buNone/>
            </a:pPr>
            <a:endParaRPr lang="en-US" b="1" dirty="0">
              <a:solidFill>
                <a:srgbClr val="000066"/>
              </a:solidFill>
              <a:latin typeface="Bradley Hand ITC" pitchFamily="66" charset="0"/>
            </a:endParaRPr>
          </a:p>
        </p:txBody>
      </p:sp>
      <p:pic>
        <p:nvPicPr>
          <p:cNvPr id="3" name="Picture 2" descr="BCHC Logo color (2).JPG"/>
          <p:cNvPicPr>
            <a:picLocks noChangeAspect="1"/>
          </p:cNvPicPr>
          <p:nvPr/>
        </p:nvPicPr>
        <p:blipFill>
          <a:blip r:embed="rId2" cstate="print"/>
          <a:stretch>
            <a:fillRect/>
          </a:stretch>
        </p:blipFill>
        <p:spPr>
          <a:xfrm>
            <a:off x="6521335" y="4800600"/>
            <a:ext cx="2394065" cy="1828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274638"/>
            <a:ext cx="8229600" cy="1143000"/>
          </a:xfrm>
          <a:ln/>
        </p:spPr>
        <p:txBody>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How do we do it?</a:t>
            </a:r>
          </a:p>
        </p:txBody>
      </p:sp>
      <p:sp>
        <p:nvSpPr>
          <p:cNvPr id="7170" name="Rectangle 2"/>
          <p:cNvSpPr>
            <a:spLocks noGrp="1" noChangeArrowheads="1"/>
          </p:cNvSpPr>
          <p:nvPr>
            <p:ph idx="1"/>
          </p:nvPr>
        </p:nvSpPr>
        <p:spPr>
          <a:xfrm>
            <a:off x="457200" y="1722437"/>
            <a:ext cx="8229600" cy="4525963"/>
          </a:xfrm>
          <a:ln/>
        </p:spPr>
        <p:txBody>
          <a:bodyPr/>
          <a:lstStyle/>
          <a:p>
            <a:pPr>
              <a:lnSpc>
                <a:spcPct val="9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We establish agreements with primary care clinician offices, labs, hospitals, imaging centers and specialist offices </a:t>
            </a:r>
            <a:r>
              <a:rPr lang="en-GB" sz="2800" dirty="0" smtClean="0">
                <a:latin typeface="Arial Rounded MT Bold" pitchFamily="34" charset="0"/>
              </a:rPr>
              <a:t>state wide.</a:t>
            </a:r>
            <a:endParaRPr lang="en-GB" sz="2800" dirty="0">
              <a:latin typeface="Arial Rounded MT Bold" pitchFamily="34" charset="0"/>
            </a:endParaRPr>
          </a:p>
          <a:p>
            <a:pPr>
              <a:lnSpc>
                <a:spcPct val="9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latin typeface="Arial Rounded MT Bold" pitchFamily="34" charset="0"/>
            </a:endParaRPr>
          </a:p>
          <a:p>
            <a:pPr>
              <a:lnSpc>
                <a:spcPct val="9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On a fee for service basis, clinicians see eligible </a:t>
            </a:r>
            <a:r>
              <a:rPr lang="en-GB" sz="2800" dirty="0" smtClean="0">
                <a:latin typeface="Arial Rounded MT Bold" pitchFamily="34" charset="0"/>
              </a:rPr>
              <a:t>women </a:t>
            </a:r>
            <a:r>
              <a:rPr lang="en-GB" sz="2800" dirty="0">
                <a:latin typeface="Arial Rounded MT Bold" pitchFamily="34" charset="0"/>
              </a:rPr>
              <a:t>and bill </a:t>
            </a:r>
            <a:r>
              <a:rPr lang="en-GB" sz="2800" dirty="0" smtClean="0">
                <a:latin typeface="Arial Rounded MT Bold" pitchFamily="34" charset="0"/>
              </a:rPr>
              <a:t>BCHC.</a:t>
            </a:r>
            <a:endParaRPr lang="en-GB" sz="2800" dirty="0">
              <a:latin typeface="Arial Rounded MT Bold" pitchFamily="34" charset="0"/>
            </a:endParaRPr>
          </a:p>
          <a:p>
            <a:pPr>
              <a:lnSpc>
                <a:spcPct val="9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latin typeface="Arial Rounded MT Bold" pitchFamily="34" charset="0"/>
            </a:endParaRPr>
          </a:p>
          <a:p>
            <a:pPr>
              <a:lnSpc>
                <a:spcPct val="9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Currently, there are over </a:t>
            </a:r>
            <a:r>
              <a:rPr lang="en-GB" sz="2800" dirty="0" smtClean="0">
                <a:latin typeface="Arial Rounded MT Bold" pitchFamily="34" charset="0"/>
              </a:rPr>
              <a:t>140 </a:t>
            </a:r>
            <a:r>
              <a:rPr lang="en-GB" sz="2800" dirty="0">
                <a:latin typeface="Arial Rounded MT Bold" pitchFamily="34" charset="0"/>
              </a:rPr>
              <a:t>providers, including Public Health Centers, screening and diagnosing women through </a:t>
            </a:r>
            <a:r>
              <a:rPr lang="en-GB" sz="2800" dirty="0" smtClean="0">
                <a:latin typeface="Arial Rounded MT Bold" pitchFamily="34" charset="0"/>
              </a:rPr>
              <a:t>BCHC.</a:t>
            </a:r>
            <a:endParaRPr lang="en-GB" sz="2800" dirty="0">
              <a:latin typeface="Arial Rounded MT Bold" pitchFamily="34" charset="0"/>
            </a:endParaRPr>
          </a:p>
        </p:txBody>
      </p:sp>
    </p:spTree>
  </p:cSld>
  <p:clrMapOvr>
    <a:masterClrMapping/>
  </p:clrMapOvr>
  <p:transition spd="slow" advClick="0" advTm="1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1000"/>
                                        <p:tgtEl>
                                          <p:spTgt spid="7170">
                                            <p:txEl>
                                              <p:pRg st="0" end="0"/>
                                            </p:txEl>
                                          </p:spTgt>
                                        </p:tgtEl>
                                      </p:cBhvr>
                                    </p:animEffect>
                                    <p:anim calcmode="lin" valueType="num">
                                      <p:cBhvr>
                                        <p:cTn id="8" dur="1000" fill="hold"/>
                                        <p:tgtEl>
                                          <p:spTgt spid="71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0">
                                            <p:txEl>
                                              <p:pRg st="2" end="2"/>
                                            </p:txEl>
                                          </p:spTgt>
                                        </p:tgtEl>
                                        <p:attrNameLst>
                                          <p:attrName>style.visibility</p:attrName>
                                        </p:attrNameLst>
                                      </p:cBhvr>
                                      <p:to>
                                        <p:strVal val="visible"/>
                                      </p:to>
                                    </p:set>
                                    <p:animEffect transition="in" filter="fade">
                                      <p:cBhvr>
                                        <p:cTn id="14" dur="1000"/>
                                        <p:tgtEl>
                                          <p:spTgt spid="7170">
                                            <p:txEl>
                                              <p:pRg st="2" end="2"/>
                                            </p:txEl>
                                          </p:spTgt>
                                        </p:tgtEl>
                                      </p:cBhvr>
                                    </p:animEffect>
                                    <p:anim calcmode="lin" valueType="num">
                                      <p:cBhvr>
                                        <p:cTn id="15"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0">
                                            <p:txEl>
                                              <p:pRg st="4" end="4"/>
                                            </p:txEl>
                                          </p:spTgt>
                                        </p:tgtEl>
                                        <p:attrNameLst>
                                          <p:attrName>style.visibility</p:attrName>
                                        </p:attrNameLst>
                                      </p:cBhvr>
                                      <p:to>
                                        <p:strVal val="visible"/>
                                      </p:to>
                                    </p:set>
                                    <p:animEffect transition="in" filter="fade">
                                      <p:cBhvr>
                                        <p:cTn id="21" dur="1000"/>
                                        <p:tgtEl>
                                          <p:spTgt spid="7170">
                                            <p:txEl>
                                              <p:pRg st="4" end="4"/>
                                            </p:txEl>
                                          </p:spTgt>
                                        </p:tgtEl>
                                      </p:cBhvr>
                                    </p:animEffect>
                                    <p:anim calcmode="lin" valueType="num">
                                      <p:cBhvr>
                                        <p:cTn id="22" dur="1000" fill="hold"/>
                                        <p:tgtEl>
                                          <p:spTgt spid="717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304800"/>
            <a:ext cx="8229600" cy="1143000"/>
          </a:xfrm>
          <a:ln/>
        </p:spPr>
        <p:txBody>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What women are eligible?</a:t>
            </a:r>
            <a:r>
              <a:rPr lang="en-GB" dirty="0">
                <a:solidFill>
                  <a:srgbClr val="CC0099"/>
                </a:solidFill>
              </a:rPr>
              <a:t> </a:t>
            </a:r>
          </a:p>
        </p:txBody>
      </p:sp>
      <p:sp>
        <p:nvSpPr>
          <p:cNvPr id="8194" name="Rectangle 2"/>
          <p:cNvSpPr>
            <a:spLocks noGrp="1" noChangeArrowheads="1"/>
          </p:cNvSpPr>
          <p:nvPr>
            <p:ph idx="1"/>
          </p:nvPr>
        </p:nvSpPr>
        <p:spPr>
          <a:xfrm>
            <a:off x="457200" y="1600200"/>
            <a:ext cx="8229600" cy="4525963"/>
          </a:xfrm>
          <a:ln/>
        </p:spPr>
        <p:txBody>
          <a:bodyPr/>
          <a:lstStyle/>
          <a:p>
            <a:pPr>
              <a:lnSpc>
                <a:spcPct val="100000"/>
              </a:lnSpc>
              <a:spcBef>
                <a:spcPts val="700"/>
              </a:spcBef>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smtClean="0">
              <a:latin typeface="Arial Rounded MT Bold" pitchFamily="34" charset="0"/>
            </a:endParaRP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Rounded MT Bold" pitchFamily="34" charset="0"/>
              </a:rPr>
              <a:t>Any </a:t>
            </a:r>
            <a:r>
              <a:rPr lang="en-GB" sz="2800" dirty="0">
                <a:latin typeface="Arial Rounded MT Bold" pitchFamily="34" charset="0"/>
              </a:rPr>
              <a:t>woman </a:t>
            </a:r>
            <a:r>
              <a:rPr lang="en-GB" sz="2800" dirty="0" smtClean="0">
                <a:latin typeface="Arial Rounded MT Bold" pitchFamily="34" charset="0"/>
              </a:rPr>
              <a:t>age 21</a:t>
            </a:r>
            <a:r>
              <a:rPr lang="en-GB" sz="2800" dirty="0" smtClean="0">
                <a:latin typeface="Arial Rounded MT Bold"/>
              </a:rPr>
              <a:t>–</a:t>
            </a:r>
            <a:r>
              <a:rPr lang="en-GB" sz="2800" dirty="0" smtClean="0">
                <a:latin typeface="Arial Rounded MT Bold" pitchFamily="34" charset="0"/>
              </a:rPr>
              <a:t>64, </a:t>
            </a:r>
            <a:r>
              <a:rPr lang="en-GB" sz="2800" dirty="0">
                <a:latin typeface="Arial Rounded MT Bold" pitchFamily="34" charset="0"/>
              </a:rPr>
              <a:t>with a family income below program </a:t>
            </a:r>
            <a:r>
              <a:rPr lang="en-GB" sz="2800" dirty="0" smtClean="0">
                <a:latin typeface="Arial Rounded MT Bold" pitchFamily="34" charset="0"/>
              </a:rPr>
              <a:t>limits; income is assessed annually </a:t>
            </a:r>
          </a:p>
          <a:p>
            <a:pPr>
              <a:lnSpc>
                <a:spcPct val="100000"/>
              </a:lnSpc>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smtClean="0">
              <a:latin typeface="Arial Rounded MT Bold" pitchFamily="34" charset="0"/>
            </a:endParaRP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Rounded MT Bold" pitchFamily="34" charset="0"/>
              </a:rPr>
              <a:t>Uninsured or under-insured women</a:t>
            </a:r>
          </a:p>
          <a:p>
            <a:pPr>
              <a:lnSpc>
                <a:spcPct val="100000"/>
              </a:lnSpc>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smtClean="0">
              <a:latin typeface="Arial Rounded MT Bold" pitchFamily="34" charset="0"/>
            </a:endParaRP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latin typeface="Arial Rounded MT Bold" pitchFamily="34" charset="0"/>
            </a:endParaRPr>
          </a:p>
          <a:p>
            <a:pPr>
              <a:lnSpc>
                <a:spcPct val="100000"/>
              </a:lnSpc>
              <a:spcBef>
                <a:spcPts val="700"/>
              </a:spcBef>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latin typeface="Arial Rounded MT Bold" pitchFamily="34" charset="0"/>
            </a:endParaRPr>
          </a:p>
          <a:p>
            <a:pPr>
              <a:lnSpc>
                <a:spcPct val="100000"/>
              </a:lnSpc>
              <a:spcBef>
                <a:spcPts val="700"/>
              </a:spcBef>
              <a:buFont typeface="Arial Rounded MT Bold"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latin typeface="Arial Rounded MT Bold" pitchFamily="34"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4">
                                            <p:txEl>
                                              <p:pRg st="3" end="3"/>
                                            </p:txEl>
                                          </p:spTgt>
                                        </p:tgtEl>
                                        <p:attrNameLst>
                                          <p:attrName>style.visibility</p:attrName>
                                        </p:attrNameLst>
                                      </p:cBhvr>
                                      <p:to>
                                        <p:strVal val="visible"/>
                                      </p:to>
                                    </p:set>
                                    <p:animEffect transition="in" filter="fade">
                                      <p:cBhvr>
                                        <p:cTn id="14" dur="1000"/>
                                        <p:tgtEl>
                                          <p:spTgt spid="8194">
                                            <p:txEl>
                                              <p:pRg st="3" end="3"/>
                                            </p:txEl>
                                          </p:spTgt>
                                        </p:tgtEl>
                                      </p:cBhvr>
                                    </p:animEffect>
                                    <p:anim calcmode="lin" valueType="num">
                                      <p:cBhvr>
                                        <p:cTn id="15" dur="1000" fill="hold"/>
                                        <p:tgtEl>
                                          <p:spTgt spid="819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19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0"/>
            <a:ext cx="8229600" cy="1706563"/>
          </a:xfrm>
          <a:ln/>
        </p:spPr>
        <p:txBody>
          <a:bodyPr>
            <a:normAutofit fontScale="90000"/>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Program Accomplishments</a:t>
            </a:r>
            <a:r>
              <a:rPr lang="en-GB" u="sng" dirty="0">
                <a:solidFill>
                  <a:srgbClr val="000066"/>
                </a:solidFill>
                <a:latin typeface="Arial Rounded MT Bold" pitchFamily="34" charset="0"/>
              </a:rPr>
              <a:t/>
            </a:r>
            <a:br>
              <a:rPr lang="en-GB" u="sng" dirty="0">
                <a:solidFill>
                  <a:srgbClr val="000066"/>
                </a:solidFill>
                <a:latin typeface="Arial Rounded MT Bold" pitchFamily="34" charset="0"/>
              </a:rPr>
            </a:br>
            <a:r>
              <a:rPr lang="en-GB" sz="3200" i="1" dirty="0">
                <a:solidFill>
                  <a:schemeClr val="accent2">
                    <a:lumMod val="75000"/>
                  </a:schemeClr>
                </a:solidFill>
                <a:latin typeface="Arial Rounded MT Bold" pitchFamily="34" charset="0"/>
              </a:rPr>
              <a:t>1995 </a:t>
            </a:r>
            <a:r>
              <a:rPr lang="en-GB" sz="3200" i="1" dirty="0" smtClean="0">
                <a:solidFill>
                  <a:schemeClr val="accent2">
                    <a:lumMod val="75000"/>
                  </a:schemeClr>
                </a:solidFill>
                <a:latin typeface="Arial Rounded MT Bold" pitchFamily="34" charset="0"/>
              </a:rPr>
              <a:t>– 2017</a:t>
            </a:r>
            <a:endParaRPr lang="en-GB" sz="3200" i="1" dirty="0">
              <a:solidFill>
                <a:schemeClr val="accent2">
                  <a:lumMod val="75000"/>
                </a:schemeClr>
              </a:solidFill>
              <a:latin typeface="Arial Rounded MT Bold" pitchFamily="34" charset="0"/>
            </a:endParaRPr>
          </a:p>
        </p:txBody>
      </p:sp>
      <p:sp>
        <p:nvSpPr>
          <p:cNvPr id="9218" name="Rectangle 2"/>
          <p:cNvSpPr>
            <a:spLocks noGrp="1" noChangeArrowheads="1"/>
          </p:cNvSpPr>
          <p:nvPr>
            <p:ph idx="1"/>
          </p:nvPr>
        </p:nvSpPr>
        <p:spPr>
          <a:xfrm>
            <a:off x="228600" y="1524000"/>
            <a:ext cx="8915400" cy="4789488"/>
          </a:xfrm>
          <a:ln/>
        </p:spPr>
        <p:txBody>
          <a:bodyPr/>
          <a:lstStyle/>
          <a:p>
            <a:pPr>
              <a:lnSpc>
                <a:spcPct val="100000"/>
              </a:lnSpc>
              <a:spcBef>
                <a:spcPts val="700"/>
              </a:spcBef>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b="1" dirty="0" smtClean="0">
              <a:latin typeface="Arial Rounded MT Bold" pitchFamily="34" charset="0"/>
            </a:endParaRP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Rounded MT Bold" pitchFamily="34" charset="0"/>
              </a:rPr>
              <a:t>62,000</a:t>
            </a:r>
            <a:r>
              <a:rPr lang="en-GB" sz="2800" dirty="0">
                <a:latin typeface="Arial Rounded MT Bold" pitchFamily="34" charset="0"/>
              </a:rPr>
              <a:t>+ Individual Women Screened</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Rounded MT Bold" pitchFamily="34" charset="0"/>
              </a:rPr>
              <a:t>148,000</a:t>
            </a:r>
            <a:r>
              <a:rPr lang="en-GB" sz="2800" dirty="0">
                <a:latin typeface="Arial Rounded MT Bold" pitchFamily="34" charset="0"/>
              </a:rPr>
              <a:t>+ Cancer Screenings</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Rounded MT Bold" pitchFamily="34" charset="0"/>
              </a:rPr>
              <a:t>585 </a:t>
            </a:r>
            <a:r>
              <a:rPr lang="en-GB" sz="2800" dirty="0">
                <a:latin typeface="Arial Rounded MT Bold" pitchFamily="34" charset="0"/>
              </a:rPr>
              <a:t>Cases of Breast Cancer Diagnosed</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Rounded MT Bold" pitchFamily="34" charset="0"/>
              </a:rPr>
              <a:t>62 </a:t>
            </a:r>
            <a:r>
              <a:rPr lang="en-GB" sz="2800" dirty="0">
                <a:latin typeface="Arial Rounded MT Bold" pitchFamily="34" charset="0"/>
              </a:rPr>
              <a:t>Cases of Cervical Cancer Diagnosed</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latin typeface="Arial Rounded MT Bold" pitchFamily="34" charset="0"/>
              </a:rPr>
              <a:t>4,316+ </a:t>
            </a:r>
            <a:r>
              <a:rPr lang="en-GB" sz="2800" dirty="0">
                <a:latin typeface="Arial Rounded MT Bold" pitchFamily="34" charset="0"/>
              </a:rPr>
              <a:t>Pre-Cancerous Cervical Conditions </a:t>
            </a:r>
            <a:r>
              <a:rPr lang="en-GB" sz="2800" dirty="0" smtClean="0">
                <a:latin typeface="Arial Rounded MT Bold" pitchFamily="34" charset="0"/>
              </a:rPr>
              <a:t>Diagnosed</a:t>
            </a:r>
            <a:endParaRPr lang="en-GB" sz="2800" dirty="0">
              <a:latin typeface="Arial Rounded MT Bold" pitchFamily="34" charset="0"/>
            </a:endParaRPr>
          </a:p>
          <a:p>
            <a:pPr>
              <a:lnSpc>
                <a:spcPct val="100000"/>
              </a:lnSpc>
              <a:spcBef>
                <a:spcPts val="7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latin typeface="Arial Rounded MT Bold" pitchFamily="34" charset="0"/>
            </a:endParaRPr>
          </a:p>
          <a:p>
            <a:pPr>
              <a:lnSpc>
                <a:spcPct val="100000"/>
              </a:lnSpc>
              <a:spcBef>
                <a:spcPts val="7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latin typeface="Arial Rounded MT Bold" pitchFamily="34" charset="0"/>
            </a:endParaRPr>
          </a:p>
          <a:p>
            <a:pPr>
              <a:lnSpc>
                <a:spcPct val="100000"/>
              </a:lnSpc>
              <a:buFont typeface="Arial Rounded MT Bold"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latin typeface="Arial Rounded MT Bold" pitchFamily="34" charset="0"/>
            </a:endParaRPr>
          </a:p>
          <a:p>
            <a:pPr>
              <a:lnSpc>
                <a:spcPct val="100000"/>
              </a:lnSpc>
              <a:buFont typeface="Arial Rounded MT Bold"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latin typeface="Arial Rounded MT Bold" pitchFamily="34" charset="0"/>
            </a:endParaRP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fade">
                                      <p:cBhvr>
                                        <p:cTn id="7" dur="1000"/>
                                        <p:tgtEl>
                                          <p:spTgt spid="9218">
                                            <p:txEl>
                                              <p:pRg st="1" end="1"/>
                                            </p:txEl>
                                          </p:spTgt>
                                        </p:tgtEl>
                                      </p:cBhvr>
                                    </p:animEffect>
                                    <p:anim calcmode="lin" valueType="num">
                                      <p:cBhvr>
                                        <p:cTn id="8"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8">
                                            <p:txEl>
                                              <p:pRg st="2" end="2"/>
                                            </p:txEl>
                                          </p:spTgt>
                                        </p:tgtEl>
                                        <p:attrNameLst>
                                          <p:attrName>style.visibility</p:attrName>
                                        </p:attrNameLst>
                                      </p:cBhvr>
                                      <p:to>
                                        <p:strVal val="visible"/>
                                      </p:to>
                                    </p:set>
                                    <p:animEffect transition="in" filter="fade">
                                      <p:cBhvr>
                                        <p:cTn id="14" dur="1000"/>
                                        <p:tgtEl>
                                          <p:spTgt spid="9218">
                                            <p:txEl>
                                              <p:pRg st="2" end="2"/>
                                            </p:txEl>
                                          </p:spTgt>
                                        </p:tgtEl>
                                      </p:cBhvr>
                                    </p:animEffect>
                                    <p:anim calcmode="lin" valueType="num">
                                      <p:cBhvr>
                                        <p:cTn id="15"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8">
                                            <p:txEl>
                                              <p:pRg st="3" end="3"/>
                                            </p:txEl>
                                          </p:spTgt>
                                        </p:tgtEl>
                                        <p:attrNameLst>
                                          <p:attrName>style.visibility</p:attrName>
                                        </p:attrNameLst>
                                      </p:cBhvr>
                                      <p:to>
                                        <p:strVal val="visible"/>
                                      </p:to>
                                    </p:set>
                                    <p:animEffect transition="in" filter="fade">
                                      <p:cBhvr>
                                        <p:cTn id="21" dur="1000"/>
                                        <p:tgtEl>
                                          <p:spTgt spid="9218">
                                            <p:txEl>
                                              <p:pRg st="3" end="3"/>
                                            </p:txEl>
                                          </p:spTgt>
                                        </p:tgtEl>
                                      </p:cBhvr>
                                    </p:animEffect>
                                    <p:anim calcmode="lin" valueType="num">
                                      <p:cBhvr>
                                        <p:cTn id="22" dur="1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18">
                                            <p:txEl>
                                              <p:pRg st="4" end="4"/>
                                            </p:txEl>
                                          </p:spTgt>
                                        </p:tgtEl>
                                        <p:attrNameLst>
                                          <p:attrName>style.visibility</p:attrName>
                                        </p:attrNameLst>
                                      </p:cBhvr>
                                      <p:to>
                                        <p:strVal val="visible"/>
                                      </p:to>
                                    </p:set>
                                    <p:animEffect transition="in" filter="fade">
                                      <p:cBhvr>
                                        <p:cTn id="28" dur="1000"/>
                                        <p:tgtEl>
                                          <p:spTgt spid="9218">
                                            <p:txEl>
                                              <p:pRg st="4" end="4"/>
                                            </p:txEl>
                                          </p:spTgt>
                                        </p:tgtEl>
                                      </p:cBhvr>
                                    </p:animEffect>
                                    <p:anim calcmode="lin" valueType="num">
                                      <p:cBhvr>
                                        <p:cTn id="29"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18">
                                            <p:txEl>
                                              <p:pRg st="5" end="5"/>
                                            </p:txEl>
                                          </p:spTgt>
                                        </p:tgtEl>
                                        <p:attrNameLst>
                                          <p:attrName>style.visibility</p:attrName>
                                        </p:attrNameLst>
                                      </p:cBhvr>
                                      <p:to>
                                        <p:strVal val="visible"/>
                                      </p:to>
                                    </p:set>
                                    <p:animEffect transition="in" filter="fade">
                                      <p:cBhvr>
                                        <p:cTn id="35" dur="1000"/>
                                        <p:tgtEl>
                                          <p:spTgt spid="9218">
                                            <p:txEl>
                                              <p:pRg st="5" end="5"/>
                                            </p:txEl>
                                          </p:spTgt>
                                        </p:tgtEl>
                                      </p:cBhvr>
                                    </p:animEffect>
                                    <p:anim calcmode="lin" valueType="num">
                                      <p:cBhvr>
                                        <p:cTn id="36" dur="1000" fill="hold"/>
                                        <p:tgtEl>
                                          <p:spTgt spid="921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21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74638"/>
            <a:ext cx="8229600" cy="1143000"/>
          </a:xfrm>
          <a:ln/>
        </p:spPr>
        <p:txBody>
          <a:bodyPr>
            <a:normAutofit fontScale="90000"/>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Which providers are eligible?</a:t>
            </a:r>
          </a:p>
        </p:txBody>
      </p:sp>
      <p:sp>
        <p:nvSpPr>
          <p:cNvPr id="10242" name="Rectangle 2"/>
          <p:cNvSpPr>
            <a:spLocks noGrp="1" noChangeArrowheads="1"/>
          </p:cNvSpPr>
          <p:nvPr>
            <p:ph idx="1"/>
          </p:nvPr>
        </p:nvSpPr>
        <p:spPr>
          <a:xfrm>
            <a:off x="457200" y="1600200"/>
            <a:ext cx="8229600" cy="4525963"/>
          </a:xfrm>
          <a:ln/>
        </p:spPr>
        <p:txBody>
          <a:bodyPr/>
          <a:lstStyle/>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Physicians</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Osteopathic Physicians</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Certified Physician Assistants</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Advanced Nurse Practitioners</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Certified Nurse Midwives</a:t>
            </a:r>
          </a:p>
          <a:p>
            <a:pPr>
              <a:lnSpc>
                <a:spcPct val="100000"/>
              </a:lnSpc>
              <a:spcBef>
                <a:spcPts val="7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Rounded MT Bold" pitchFamily="34" charset="0"/>
              </a:rPr>
              <a:t>Diagnostic service providers licensed or certified to perform specific medical tasks (e.g., Mammography, pathology, etc.)</a:t>
            </a:r>
            <a:r>
              <a:rPr lang="en-GB" sz="2800" dirty="0"/>
              <a:t> </a:t>
            </a:r>
          </a:p>
        </p:txBody>
      </p:sp>
    </p:spTree>
  </p:cSld>
  <p:clrMapOvr>
    <a:masterClrMapping/>
  </p:clrMapOvr>
  <p:transition spd="slow"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2">
                                            <p:txEl>
                                              <p:pRg st="1" end="1"/>
                                            </p:txEl>
                                          </p:spTgt>
                                        </p:tgtEl>
                                        <p:attrNameLst>
                                          <p:attrName>style.visibility</p:attrName>
                                        </p:attrNameLst>
                                      </p:cBhvr>
                                      <p:to>
                                        <p:strVal val="visible"/>
                                      </p:to>
                                    </p:set>
                                    <p:animEffect transition="in" filter="fade">
                                      <p:cBhvr>
                                        <p:cTn id="14" dur="1000"/>
                                        <p:tgtEl>
                                          <p:spTgt spid="10242">
                                            <p:txEl>
                                              <p:pRg st="1" end="1"/>
                                            </p:txEl>
                                          </p:spTgt>
                                        </p:tgtEl>
                                      </p:cBhvr>
                                    </p:animEffect>
                                    <p:anim calcmode="lin" valueType="num">
                                      <p:cBhvr>
                                        <p:cTn id="15" dur="10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2">
                                            <p:txEl>
                                              <p:pRg st="2" end="2"/>
                                            </p:txEl>
                                          </p:spTgt>
                                        </p:tgtEl>
                                        <p:attrNameLst>
                                          <p:attrName>style.visibility</p:attrName>
                                        </p:attrNameLst>
                                      </p:cBhvr>
                                      <p:to>
                                        <p:strVal val="visible"/>
                                      </p:to>
                                    </p:set>
                                    <p:animEffect transition="in" filter="fade">
                                      <p:cBhvr>
                                        <p:cTn id="21" dur="1000"/>
                                        <p:tgtEl>
                                          <p:spTgt spid="10242">
                                            <p:txEl>
                                              <p:pRg st="2" end="2"/>
                                            </p:txEl>
                                          </p:spTgt>
                                        </p:tgtEl>
                                      </p:cBhvr>
                                    </p:animEffect>
                                    <p:anim calcmode="lin" valueType="num">
                                      <p:cBhvr>
                                        <p:cTn id="22"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2">
                                            <p:txEl>
                                              <p:pRg st="3" end="3"/>
                                            </p:txEl>
                                          </p:spTgt>
                                        </p:tgtEl>
                                        <p:attrNameLst>
                                          <p:attrName>style.visibility</p:attrName>
                                        </p:attrNameLst>
                                      </p:cBhvr>
                                      <p:to>
                                        <p:strVal val="visible"/>
                                      </p:to>
                                    </p:set>
                                    <p:animEffect transition="in" filter="fade">
                                      <p:cBhvr>
                                        <p:cTn id="28" dur="1000"/>
                                        <p:tgtEl>
                                          <p:spTgt spid="10242">
                                            <p:txEl>
                                              <p:pRg st="3" end="3"/>
                                            </p:txEl>
                                          </p:spTgt>
                                        </p:tgtEl>
                                      </p:cBhvr>
                                    </p:animEffect>
                                    <p:anim calcmode="lin" valueType="num">
                                      <p:cBhvr>
                                        <p:cTn id="29"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2">
                                            <p:txEl>
                                              <p:pRg st="4" end="4"/>
                                            </p:txEl>
                                          </p:spTgt>
                                        </p:tgtEl>
                                        <p:attrNameLst>
                                          <p:attrName>style.visibility</p:attrName>
                                        </p:attrNameLst>
                                      </p:cBhvr>
                                      <p:to>
                                        <p:strVal val="visible"/>
                                      </p:to>
                                    </p:set>
                                    <p:animEffect transition="in" filter="fade">
                                      <p:cBhvr>
                                        <p:cTn id="35" dur="1000"/>
                                        <p:tgtEl>
                                          <p:spTgt spid="10242">
                                            <p:txEl>
                                              <p:pRg st="4" end="4"/>
                                            </p:txEl>
                                          </p:spTgt>
                                        </p:tgtEl>
                                      </p:cBhvr>
                                    </p:animEffect>
                                    <p:anim calcmode="lin" valueType="num">
                                      <p:cBhvr>
                                        <p:cTn id="36"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2">
                                            <p:txEl>
                                              <p:pRg st="5" end="5"/>
                                            </p:txEl>
                                          </p:spTgt>
                                        </p:tgtEl>
                                        <p:attrNameLst>
                                          <p:attrName>style.visibility</p:attrName>
                                        </p:attrNameLst>
                                      </p:cBhvr>
                                      <p:to>
                                        <p:strVal val="visible"/>
                                      </p:to>
                                    </p:set>
                                    <p:animEffect transition="in" filter="fade">
                                      <p:cBhvr>
                                        <p:cTn id="42" dur="1000"/>
                                        <p:tgtEl>
                                          <p:spTgt spid="10242">
                                            <p:txEl>
                                              <p:pRg st="5" end="5"/>
                                            </p:txEl>
                                          </p:spTgt>
                                        </p:tgtEl>
                                      </p:cBhvr>
                                    </p:animEffect>
                                    <p:anim calcmode="lin" valueType="num">
                                      <p:cBhvr>
                                        <p:cTn id="43" dur="10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24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609600"/>
            <a:ext cx="9144000" cy="1143000"/>
          </a:xfrm>
        </p:spPr>
        <p:txBody>
          <a:bodyPr>
            <a:normAutofit/>
          </a:bodyPr>
          <a:lstStyle/>
          <a:p>
            <a:pPr algn="ctr"/>
            <a:r>
              <a:rPr lang="en-US" sz="3600" u="sng" dirty="0">
                <a:solidFill>
                  <a:srgbClr val="CC0099"/>
                </a:solidFill>
                <a:latin typeface="Arial Rounded MT Bold" pitchFamily="34" charset="0"/>
              </a:rPr>
              <a:t>What are the benefits </a:t>
            </a:r>
            <a:r>
              <a:rPr lang="en-US" sz="3600" u="sng" dirty="0" smtClean="0">
                <a:solidFill>
                  <a:srgbClr val="CC0099"/>
                </a:solidFill>
                <a:latin typeface="Arial Rounded MT Bold" pitchFamily="34" charset="0"/>
              </a:rPr>
              <a:t/>
            </a:r>
            <a:br>
              <a:rPr lang="en-US" sz="3600" u="sng" dirty="0" smtClean="0">
                <a:solidFill>
                  <a:srgbClr val="CC0099"/>
                </a:solidFill>
                <a:latin typeface="Arial Rounded MT Bold" pitchFamily="34" charset="0"/>
              </a:rPr>
            </a:br>
            <a:r>
              <a:rPr lang="en-US" sz="3600" u="sng" dirty="0" smtClean="0">
                <a:solidFill>
                  <a:srgbClr val="CC0099"/>
                </a:solidFill>
                <a:latin typeface="Arial Rounded MT Bold" pitchFamily="34" charset="0"/>
              </a:rPr>
              <a:t>of </a:t>
            </a:r>
            <a:r>
              <a:rPr lang="en-US" sz="3600" u="sng" dirty="0">
                <a:solidFill>
                  <a:srgbClr val="CC0099"/>
                </a:solidFill>
                <a:latin typeface="Arial Rounded MT Bold" pitchFamily="34" charset="0"/>
              </a:rPr>
              <a:t>becoming a provider?</a:t>
            </a:r>
            <a:r>
              <a:rPr lang="en-US" sz="3600" u="sng" dirty="0">
                <a:solidFill>
                  <a:srgbClr val="CC0099"/>
                </a:solidFill>
              </a:rPr>
              <a:t> </a:t>
            </a:r>
          </a:p>
        </p:txBody>
      </p:sp>
      <p:sp>
        <p:nvSpPr>
          <p:cNvPr id="86019" name="Rectangle 3"/>
          <p:cNvSpPr>
            <a:spLocks noGrp="1" noChangeArrowheads="1"/>
          </p:cNvSpPr>
          <p:nvPr>
            <p:ph idx="1"/>
          </p:nvPr>
        </p:nvSpPr>
        <p:spPr/>
        <p:txBody>
          <a:bodyPr/>
          <a:lstStyle/>
          <a:p>
            <a:pPr>
              <a:lnSpc>
                <a:spcPct val="90000"/>
              </a:lnSpc>
              <a:spcBef>
                <a:spcPts val="1000"/>
              </a:spcBef>
              <a:spcAft>
                <a:spcPct val="30000"/>
              </a:spcAft>
              <a:buFont typeface="Wingdings" pitchFamily="2" charset="2"/>
              <a:buChar char="Ø"/>
            </a:pPr>
            <a:r>
              <a:rPr lang="en-US" sz="2400" dirty="0">
                <a:latin typeface="Arial Rounded MT Bold" pitchFamily="34" charset="0"/>
              </a:rPr>
              <a:t>Women diagnosed by a BCHC provider with breast or cervical cancer, or a pre-cancerous condition requiring treatment are eligible to be referred to the Division of Public Assistance to access special </a:t>
            </a:r>
            <a:r>
              <a:rPr lang="en-US" sz="2400" dirty="0" smtClean="0">
                <a:latin typeface="Arial Rounded MT Bold" pitchFamily="34" charset="0"/>
              </a:rPr>
              <a:t>“B&amp;C </a:t>
            </a:r>
            <a:r>
              <a:rPr lang="en-US" sz="2400" dirty="0">
                <a:latin typeface="Arial Rounded MT Bold" pitchFamily="34" charset="0"/>
              </a:rPr>
              <a:t>Medicaid” funds. </a:t>
            </a:r>
          </a:p>
          <a:p>
            <a:pPr>
              <a:lnSpc>
                <a:spcPct val="90000"/>
              </a:lnSpc>
              <a:spcBef>
                <a:spcPts val="1000"/>
              </a:spcBef>
              <a:spcAft>
                <a:spcPct val="30000"/>
              </a:spcAft>
              <a:buFont typeface="Wingdings" pitchFamily="2" charset="2"/>
              <a:buChar char="Ø"/>
            </a:pPr>
            <a:r>
              <a:rPr lang="en-US" sz="2400" dirty="0">
                <a:latin typeface="Arial Rounded MT Bold" pitchFamily="34" charset="0"/>
              </a:rPr>
              <a:t>Ongoing program support and technical assistance</a:t>
            </a:r>
          </a:p>
          <a:p>
            <a:pPr>
              <a:lnSpc>
                <a:spcPct val="90000"/>
              </a:lnSpc>
              <a:spcBef>
                <a:spcPts val="1000"/>
              </a:spcBef>
              <a:spcAft>
                <a:spcPct val="30000"/>
              </a:spcAft>
              <a:buFont typeface="Wingdings" pitchFamily="2" charset="2"/>
              <a:buChar char="Ø"/>
            </a:pPr>
            <a:r>
              <a:rPr lang="en-US" sz="2400" dirty="0">
                <a:latin typeface="Arial Rounded MT Bold" pitchFamily="34" charset="0"/>
              </a:rPr>
              <a:t>Referrals into your practice (if desired)</a:t>
            </a:r>
          </a:p>
          <a:p>
            <a:pPr>
              <a:lnSpc>
                <a:spcPct val="90000"/>
              </a:lnSpc>
              <a:spcBef>
                <a:spcPts val="1000"/>
              </a:spcBef>
              <a:spcAft>
                <a:spcPct val="30000"/>
              </a:spcAft>
              <a:buFont typeface="Wingdings" pitchFamily="2" charset="2"/>
              <a:buChar char="Ø"/>
            </a:pPr>
            <a:r>
              <a:rPr lang="en-US" sz="2400" dirty="0">
                <a:latin typeface="Arial Rounded MT Bold" pitchFamily="34" charset="0"/>
              </a:rPr>
              <a:t>Breast and cervical patient education materials for distribution in your clinic (if desired)</a:t>
            </a:r>
          </a:p>
        </p:txBody>
      </p:sp>
    </p:spTree>
  </p:cSld>
  <p:clrMapOvr>
    <a:masterClrMapping/>
  </p:clrMapOvr>
  <p:transition advClick="0" advTm="3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tgtEl>
                                          <p:spTgt spid="86019">
                                            <p:txEl>
                                              <p:pRg st="0" end="0"/>
                                            </p:txEl>
                                          </p:spTgt>
                                        </p:tgtEl>
                                      </p:cBhvr>
                                    </p:animEffect>
                                    <p:anim calcmode="lin" valueType="num">
                                      <p:cBhvr>
                                        <p:cTn id="8"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60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Effect transition="in" filter="fade">
                                      <p:cBhvr>
                                        <p:cTn id="14" dur="1000"/>
                                        <p:tgtEl>
                                          <p:spTgt spid="86019">
                                            <p:txEl>
                                              <p:pRg st="1" end="1"/>
                                            </p:txEl>
                                          </p:spTgt>
                                        </p:tgtEl>
                                      </p:cBhvr>
                                    </p:animEffect>
                                    <p:anim calcmode="lin" valueType="num">
                                      <p:cBhvr>
                                        <p:cTn id="15"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60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6019">
                                            <p:txEl>
                                              <p:pRg st="2" end="2"/>
                                            </p:txEl>
                                          </p:spTgt>
                                        </p:tgtEl>
                                        <p:attrNameLst>
                                          <p:attrName>style.visibility</p:attrName>
                                        </p:attrNameLst>
                                      </p:cBhvr>
                                      <p:to>
                                        <p:strVal val="visible"/>
                                      </p:to>
                                    </p:set>
                                    <p:animEffect transition="in" filter="fade">
                                      <p:cBhvr>
                                        <p:cTn id="21" dur="1000"/>
                                        <p:tgtEl>
                                          <p:spTgt spid="86019">
                                            <p:txEl>
                                              <p:pRg st="2" end="2"/>
                                            </p:txEl>
                                          </p:spTgt>
                                        </p:tgtEl>
                                      </p:cBhvr>
                                    </p:animEffect>
                                    <p:anim calcmode="lin" valueType="num">
                                      <p:cBhvr>
                                        <p:cTn id="22" dur="1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60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6019">
                                            <p:txEl>
                                              <p:pRg st="3" end="3"/>
                                            </p:txEl>
                                          </p:spTgt>
                                        </p:tgtEl>
                                        <p:attrNameLst>
                                          <p:attrName>style.visibility</p:attrName>
                                        </p:attrNameLst>
                                      </p:cBhvr>
                                      <p:to>
                                        <p:strVal val="visible"/>
                                      </p:to>
                                    </p:set>
                                    <p:animEffect transition="in" filter="fade">
                                      <p:cBhvr>
                                        <p:cTn id="28" dur="1000"/>
                                        <p:tgtEl>
                                          <p:spTgt spid="86019">
                                            <p:txEl>
                                              <p:pRg st="3" end="3"/>
                                            </p:txEl>
                                          </p:spTgt>
                                        </p:tgtEl>
                                      </p:cBhvr>
                                    </p:animEffect>
                                    <p:anim calcmode="lin" valueType="num">
                                      <p:cBhvr>
                                        <p:cTn id="29" dur="10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60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381000"/>
            <a:ext cx="8915400" cy="1143000"/>
          </a:xfrm>
          <a:ln/>
        </p:spPr>
        <p:txBody>
          <a:bodyPr>
            <a:normAutofit fontScale="90000"/>
          </a:bodyPr>
          <a:lstStyle/>
          <a:p>
            <a:pPr algn="ctr">
              <a:lnSpc>
                <a:spcPct val="100000"/>
              </a:lnSpc>
              <a:buClr>
                <a:srgbClr val="000066"/>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a:solidFill>
                  <a:srgbClr val="CC0099"/>
                </a:solidFill>
                <a:latin typeface="Arial Rounded MT Bold" pitchFamily="34" charset="0"/>
              </a:rPr>
              <a:t>BCHC Operations in Your Clinic</a:t>
            </a:r>
          </a:p>
        </p:txBody>
      </p:sp>
      <p:sp>
        <p:nvSpPr>
          <p:cNvPr id="17410" name="Rectangle 2"/>
          <p:cNvSpPr>
            <a:spLocks noGrp="1" noChangeArrowheads="1"/>
          </p:cNvSpPr>
          <p:nvPr>
            <p:ph idx="1"/>
          </p:nvPr>
        </p:nvSpPr>
        <p:spPr>
          <a:xfrm>
            <a:off x="457200" y="1828800"/>
            <a:ext cx="8229600" cy="4267200"/>
          </a:xfrm>
          <a:ln/>
        </p:spPr>
        <p:txBody>
          <a:bodyPr>
            <a:normAutofit/>
          </a:bodyPr>
          <a:lstStyle/>
          <a:p>
            <a:pPr marL="0" indent="0">
              <a:lnSpc>
                <a:spcPct val="90000"/>
              </a:lnSpc>
              <a:buFont typeface="Arial"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GB" sz="2200" dirty="0">
                <a:latin typeface="Arial Rounded MT Bold" pitchFamily="34" charset="0"/>
              </a:rPr>
              <a:t>The following sections are designed to provide more detailed information about  specific operational matters: Provider Agreements, client enrollment and eligibility, data collection forms and methods, billing and reimbursement, and referral to treatment if a cancer diagnosis is made. </a:t>
            </a:r>
          </a:p>
          <a:p>
            <a:pPr marL="0" indent="0">
              <a:lnSpc>
                <a:spcPct val="90000"/>
              </a:lnSpc>
              <a:buFont typeface="Arial"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000" dirty="0" smtClean="0">
              <a:latin typeface="Arial Rounded MT Bold" pitchFamily="34" charset="0"/>
            </a:endParaRPr>
          </a:p>
          <a:p>
            <a:pPr marL="0" indent="0">
              <a:lnSpc>
                <a:spcPct val="90000"/>
              </a:lnSpc>
              <a:buFont typeface="Arial"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000" dirty="0" smtClean="0">
              <a:latin typeface="Arial Rounded MT Bold" pitchFamily="34" charset="0"/>
            </a:endParaRPr>
          </a:p>
          <a:p>
            <a:pPr marL="0" indent="0">
              <a:lnSpc>
                <a:spcPct val="90000"/>
              </a:lnSpc>
              <a:buFont typeface="Arial" charset="0"/>
              <a:buNone/>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en-GB" sz="1000" dirty="0">
              <a:solidFill>
                <a:schemeClr val="accent2">
                  <a:lumMod val="75000"/>
                </a:schemeClr>
              </a:solidFill>
              <a:latin typeface="Arial Rounded MT Bold"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URL xmlns="5a19fc0e-4cc7-4968-b1cd-a51f6215850c">
      <Url xsi:nil="true"/>
      <Description xsi:nil="true"/>
    </URL>
    <ImageCreateDate xmlns="http://schemas.microsoft.com/sharepoint/v3" xsi:nil="true"/>
    <Description xmlns="http://schemas.microsoft.com/sharepoint/v3" xsi:nil="true"/>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Picture" ma:contentTypeID="0x010102003990DF366820464D874FE817856FD189" ma:contentTypeVersion="3" ma:contentTypeDescription="Upload an image or a photograph." ma:contentTypeScope="" ma:versionID="e057ab76bf2bab2beebcfb87cee7c01f">
  <xsd:schema xmlns:xsd="http://www.w3.org/2001/XMLSchema" xmlns:xs="http://www.w3.org/2001/XMLSchema" xmlns:p="http://schemas.microsoft.com/office/2006/metadata/properties" xmlns:ns1="http://schemas.microsoft.com/sharepoint/v3" xmlns:ns3="5a19fc0e-4cc7-4968-b1cd-a51f6215850c" targetNamespace="http://schemas.microsoft.com/office/2006/metadata/properties" ma:root="true" ma:fieldsID="ffc5afac99088f48486c05f5e3765efd" ns1:_="" ns3:_="">
    <xsd:import namespace="http://schemas.microsoft.com/sharepoint/v3"/>
    <xsd:import namespace="5a19fc0e-4cc7-4968-b1cd-a51f6215850c"/>
    <xsd:element name="properties">
      <xsd:complexType>
        <xsd:sequence>
          <xsd:element name="documentManagement">
            <xsd:complexType>
              <xsd:all>
                <xsd:element ref="ns1:ImageCreateDate" minOccurs="0"/>
                <xsd:element ref="ns1:Description" minOccurs="0"/>
                <xsd:element ref="ns1:ImageWidth" minOccurs="0"/>
                <xsd:element ref="ns1:ImageHeight" minOccurs="0"/>
                <xsd:element ref="ns1:ThumbnailExists" minOccurs="0"/>
                <xsd:element ref="ns1:PreviewExists" minOccurs="0"/>
                <xsd:element ref="ns1:AlternateThumbnailUrl" minOccurs="0"/>
                <xsd:element ref="ns3: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5" nillable="true" ma:displayName="Date Picture Taken" ma:format="DateTime" ma:hidden="true" ma:internalName="ImageCreateDate">
      <xsd:simpleType>
        <xsd:restriction base="dms:DateTime"/>
      </xsd:simpleType>
    </xsd:element>
    <xsd:element name="Description" ma:index="6" nillable="true" ma:displayName="Description" ma:description="Used as alternative text for the picture." ma:hidden="true" ma:internalName="Description">
      <xsd:simpleType>
        <xsd:restriction base="dms:Note">
          <xsd:maxLength value="255"/>
        </xsd:restriction>
      </xsd:simpleType>
    </xsd:element>
    <xsd:element name="ImageWidth" ma:index="10" nillable="true" ma:displayName="Picture Width" ma:internalName="ImageWidth" ma:readOnly="true">
      <xsd:simpleType>
        <xsd:restriction base="dms:Unknown"/>
      </xsd:simpleType>
    </xsd:element>
    <xsd:element name="ImageHeight" ma:index="11" nillable="true" ma:displayName="Picture Height" ma:internalName="ImageHeight" ma:readOnly="true">
      <xsd:simpleType>
        <xsd:restriction base="dms:Unknown"/>
      </xsd:simpleType>
    </xsd:element>
    <xsd:element name="ThumbnailExists" ma:index="12" nillable="true" ma:displayName="Thumbnail Exists" ma:default="FALSE" ma:hidden="true" ma:internalName="ThumbnailExists" ma:readOnly="true">
      <xsd:simpleType>
        <xsd:restriction base="dms:Boolean"/>
      </xsd:simpleType>
    </xsd:element>
    <xsd:element name="PreviewExists" ma:index="13" nillable="true" ma:displayName="Preview Exists" ma:default="FALSE" ma:hidden="true" ma:internalName="PreviewExists" ma:readOnly="true">
      <xsd:simpleType>
        <xsd:restriction base="dms:Boolean"/>
      </xsd:simpleType>
    </xsd:element>
    <xsd:element name="AlternateThumbnailUrl" ma:index="14"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19fc0e-4cc7-4968-b1cd-a51f6215850c" elementFormDefault="qualified">
    <xsd:import namespace="http://schemas.microsoft.com/office/2006/documentManagement/types"/>
    <xsd:import namespace="http://schemas.microsoft.com/office/infopath/2007/PartnerControls"/>
    <xsd:element name="URL" ma:index="26"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4" ma:displayName="The bear is biking"/>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E5E257-5C74-48DF-AC1B-57015210DF41}"/>
</file>

<file path=customXml/itemProps2.xml><?xml version="1.0" encoding="utf-8"?>
<ds:datastoreItem xmlns:ds="http://schemas.openxmlformats.org/officeDocument/2006/customXml" ds:itemID="{4C71A56F-D83E-4AB5-9D93-21689455BB1D}"/>
</file>

<file path=customXml/itemProps3.xml><?xml version="1.0" encoding="utf-8"?>
<ds:datastoreItem xmlns:ds="http://schemas.openxmlformats.org/officeDocument/2006/customXml" ds:itemID="{C6779B9F-8DDA-452E-8754-E98E16E9783F}"/>
</file>

<file path=customXml/itemProps4.xml><?xml version="1.0" encoding="utf-8"?>
<ds:datastoreItem xmlns:ds="http://schemas.openxmlformats.org/officeDocument/2006/customXml" ds:itemID="{1029A9E9-75C4-499B-8464-9ECA92A0E921}"/>
</file>

<file path=customXml/itemProps5.xml><?xml version="1.0" encoding="utf-8"?>
<ds:datastoreItem xmlns:ds="http://schemas.openxmlformats.org/officeDocument/2006/customXml" ds:itemID="{B8CA43EB-B664-44C3-AB38-33425B2FA18D}"/>
</file>

<file path=docProps/app.xml><?xml version="1.0" encoding="utf-8"?>
<Properties xmlns="http://schemas.openxmlformats.org/officeDocument/2006/extended-properties" xmlns:vt="http://schemas.openxmlformats.org/officeDocument/2006/docPropsVTypes">
  <Template/>
  <TotalTime>1809</TotalTime>
  <Words>1968</Words>
  <Application>Microsoft Office PowerPoint</Application>
  <PresentationFormat>On-screen Show (4:3)</PresentationFormat>
  <Paragraphs>266</Paragraphs>
  <Slides>35</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Flow</vt:lpstr>
      <vt:lpstr>AcroExch.Document.7</vt:lpstr>
      <vt:lpstr>Acrobat Document</vt:lpstr>
      <vt:lpstr>PowerPoint Presentation</vt:lpstr>
      <vt:lpstr>What is BCHC?</vt:lpstr>
      <vt:lpstr>            What do we do?   We pay BCHC providers for approved breast and cervical health screening services, appropriate to a woman’s age and clinical history:  </vt:lpstr>
      <vt:lpstr>How do we do it?</vt:lpstr>
      <vt:lpstr>What women are eligible? </vt:lpstr>
      <vt:lpstr>Program Accomplishments 1995 – 2017</vt:lpstr>
      <vt:lpstr>Which providers are eligible?</vt:lpstr>
      <vt:lpstr>What are the benefits  of becoming a provider? </vt:lpstr>
      <vt:lpstr>BCHC Operations in Your Clinic</vt:lpstr>
      <vt:lpstr>BCHC Providers</vt:lpstr>
      <vt:lpstr>  Screening Providers are those who routinely do women’s annual exams. Screening Provider responsibilities include:</vt:lpstr>
      <vt:lpstr>Clinical Consultant &amp; Resource Providers </vt:lpstr>
      <vt:lpstr>Clinical Consultant &amp; Resource Providers</vt:lpstr>
      <vt:lpstr>All BCHC Providers…</vt:lpstr>
      <vt:lpstr>BCHC Provider Agreements</vt:lpstr>
      <vt:lpstr>Client Eligibility &amp; Enrollment</vt:lpstr>
      <vt:lpstr> Client Eligibility &amp; Enrollment  </vt:lpstr>
      <vt:lpstr>Client Eligibility &amp; Enrollment </vt:lpstr>
      <vt:lpstr>Client Eligibility &amp; Enrollment </vt:lpstr>
      <vt:lpstr>Delivery of Clinical Services</vt:lpstr>
      <vt:lpstr>Data Forms &amp; Chart Notes</vt:lpstr>
      <vt:lpstr>Data Forms &amp; Chart Notes</vt:lpstr>
      <vt:lpstr>Data Forms &amp; Chart Notes</vt:lpstr>
      <vt:lpstr>Data Forms &amp; Chart Notes</vt:lpstr>
      <vt:lpstr>Data Forms &amp; Chart Notes</vt:lpstr>
      <vt:lpstr>Billing &amp; Reimbursement</vt:lpstr>
      <vt:lpstr>Billing &amp; Reimbursement</vt:lpstr>
      <vt:lpstr>PowerPoint Presentation</vt:lpstr>
      <vt:lpstr>Billing &amp; Reimbursement Women with Insurance</vt:lpstr>
      <vt:lpstr>Billing &amp; Reimbursement Women with Insurance</vt:lpstr>
      <vt:lpstr>Billing &amp; Reimbursement</vt:lpstr>
      <vt:lpstr>Referring Clients for Treatment Coverage </vt:lpstr>
      <vt:lpstr>Treatment Coverage</vt:lpstr>
      <vt:lpstr>Treatment Coverage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amgore</dc:creator>
  <cp:keywords/>
  <cp:lastModifiedBy>MapTest</cp:lastModifiedBy>
  <cp:revision>174</cp:revision>
  <dcterms:modified xsi:type="dcterms:W3CDTF">2017-12-18T19:25:59Z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0x010102003990DF366820464D874FE817856FD189</vt:lpwstr>
  </property>
  <property fmtid="{D5CDD505-2E9C-101B-9397-08002B2CF9AE}" pid="3" name="Order">
    <vt:r8>1100</vt:r8>
  </property>
</Properties>
</file>