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24"/>
  </p:handoutMasterIdLst>
  <p:sldIdLst>
    <p:sldId id="256" r:id="rId2"/>
    <p:sldId id="262" r:id="rId3"/>
    <p:sldId id="263" r:id="rId4"/>
    <p:sldId id="273" r:id="rId5"/>
    <p:sldId id="277" r:id="rId6"/>
    <p:sldId id="276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257" r:id="rId17"/>
    <p:sldId id="258" r:id="rId18"/>
    <p:sldId id="259" r:id="rId19"/>
    <p:sldId id="260" r:id="rId20"/>
    <p:sldId id="261" r:id="rId21"/>
    <p:sldId id="264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" d="100"/>
          <a:sy n="12" d="100"/>
        </p:scale>
        <p:origin x="-2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" Type="http://schemas.openxmlformats.org/officeDocument/2006/relationships/slide" Target="slides/slide7.xml"/><Relationship Id="rId21" Type="http://schemas.openxmlformats.org/officeDocument/2006/relationships/slide" Target="slides/slide20.xml"/><Relationship Id="rId3" Type="http://schemas.openxmlformats.org/officeDocument/2006/relationships/slide" Target="slides/slide2.xml"/><Relationship Id="rId2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4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2" Type="http://schemas.openxmlformats.org/officeDocument/2006/relationships/customXml" Target="../customXml/item3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9" Type="http://schemas.openxmlformats.org/officeDocument/2006/relationships/slide" Target="slides/slide8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FD04B-8906-FE40-90D5-D4A836B5A50D}" type="datetimeFigureOut">
              <a:rPr lang="en-US" smtClean="0"/>
              <a:t>1/10/14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80839-C421-2A40-98CE-DFD46381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84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219C-2231-6B4B-911E-09EE18AAA46C}" type="datetimeFigureOut">
              <a:rPr lang="en-US" smtClean="0"/>
              <a:t>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8E6B-704B-0B4D-84D8-571DF54D860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219C-2231-6B4B-911E-09EE18AAA46C}" type="datetimeFigureOut">
              <a:rPr lang="en-US" smtClean="0"/>
              <a:t>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8E6B-704B-0B4D-84D8-571DF54D86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219C-2231-6B4B-911E-09EE18AAA46C}" type="datetimeFigureOut">
              <a:rPr lang="en-US" smtClean="0"/>
              <a:t>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8E6B-704B-0B4D-84D8-571DF54D86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219C-2231-6B4B-911E-09EE18AAA46C}" type="datetimeFigureOut">
              <a:rPr lang="en-US" smtClean="0"/>
              <a:t>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8E6B-704B-0B4D-84D8-571DF54D86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219C-2231-6B4B-911E-09EE18AAA46C}" type="datetimeFigureOut">
              <a:rPr lang="en-US" smtClean="0"/>
              <a:t>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8E6B-704B-0B4D-84D8-571DF54D86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219C-2231-6B4B-911E-09EE18AAA46C}" type="datetimeFigureOut">
              <a:rPr lang="en-US" smtClean="0"/>
              <a:t>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8E6B-704B-0B4D-84D8-571DF54D86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219C-2231-6B4B-911E-09EE18AAA46C}" type="datetimeFigureOut">
              <a:rPr lang="en-US" smtClean="0"/>
              <a:t>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8E6B-704B-0B4D-84D8-571DF54D86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219C-2231-6B4B-911E-09EE18AAA46C}" type="datetimeFigureOut">
              <a:rPr lang="en-US" smtClean="0"/>
              <a:t>1/10/14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8E6B-704B-0B4D-84D8-571DF54D86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219C-2231-6B4B-911E-09EE18AAA46C}" type="datetimeFigureOut">
              <a:rPr lang="en-US" smtClean="0"/>
              <a:t>1/10/14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8E6B-704B-0B4D-84D8-571DF54D86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219C-2231-6B4B-911E-09EE18AAA46C}" type="datetimeFigureOut">
              <a:rPr lang="en-US" smtClean="0"/>
              <a:t>1/10/14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8E6B-704B-0B4D-84D8-571DF54D86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219C-2231-6B4B-911E-09EE18AAA46C}" type="datetimeFigureOut">
              <a:rPr lang="en-US" smtClean="0"/>
              <a:t>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8E6B-704B-0B4D-84D8-571DF54D86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219C-2231-6B4B-911E-09EE18AAA46C}" type="datetimeFigureOut">
              <a:rPr lang="en-US" smtClean="0"/>
              <a:t>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8E6B-704B-0B4D-84D8-571DF54D86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844E219C-2231-6B4B-911E-09EE18AAA46C}" type="datetimeFigureOut">
              <a:rPr lang="en-US" smtClean="0"/>
              <a:t>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CCFD8E6B-704B-0B4D-84D8-571DF54D860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ainyquote.com/quotes/authors/m/marcel_proust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4130826"/>
            <a:ext cx="9144001" cy="807172"/>
          </a:xfrm>
        </p:spPr>
        <p:txBody>
          <a:bodyPr/>
          <a:lstStyle/>
          <a:p>
            <a:r>
              <a:rPr lang="en-US" dirty="0" smtClean="0"/>
              <a:t>CE Lesson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063012"/>
            <a:ext cx="7542212" cy="155242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Emerging Patterns</a:t>
            </a:r>
          </a:p>
          <a:p>
            <a:r>
              <a:rPr lang="en-US" sz="2800" dirty="0" smtClean="0"/>
              <a:t>Benefits Planning Query</a:t>
            </a:r>
          </a:p>
          <a:p>
            <a:r>
              <a:rPr lang="en-US" sz="2800" dirty="0" smtClean="0"/>
              <a:t>Discovery Visits</a:t>
            </a:r>
          </a:p>
          <a:p>
            <a:r>
              <a:rPr lang="en-US" dirty="0" smtClean="0"/>
              <a:t>Roger Shelley, Alaska Integrated Employment Initiative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HD colo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"/>
          <a:stretch/>
        </p:blipFill>
        <p:spPr>
          <a:xfrm>
            <a:off x="6768538" y="186083"/>
            <a:ext cx="1963727" cy="540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FB_photo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75" y="186083"/>
            <a:ext cx="1382514" cy="126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69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Social Capital: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i="1" dirty="0"/>
              <a:t>Public-Regard: we are tied to formal groups (City Council; PTA; People First; Kiwanis)</a:t>
            </a:r>
          </a:p>
          <a:p>
            <a:pPr>
              <a:lnSpc>
                <a:spcPct val="90000"/>
              </a:lnSpc>
            </a:pPr>
            <a:r>
              <a:rPr lang="en-US" sz="2800" i="1" dirty="0"/>
              <a:t>Private Regard: we are tied to informal groups (Church; Softball team; Neighborhood Watch)</a:t>
            </a:r>
          </a:p>
          <a:p>
            <a:pPr>
              <a:lnSpc>
                <a:spcPct val="90000"/>
              </a:lnSpc>
            </a:pPr>
            <a:r>
              <a:rPr lang="en-US" sz="2800" i="1" dirty="0"/>
              <a:t>Formal vs. Informal (Bylaws &amp; Committees vs. Social/Interest/Hobby relationships</a:t>
            </a:r>
            <a:r>
              <a:rPr lang="en-US" sz="2800" i="1" dirty="0" smtClean="0"/>
              <a:t>)</a:t>
            </a:r>
          </a:p>
          <a:p>
            <a:pPr>
              <a:lnSpc>
                <a:spcPct val="90000"/>
              </a:lnSpc>
            </a:pPr>
            <a:endParaRPr lang="en-US" sz="2800" i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sz="2800" i="1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900" i="1" dirty="0"/>
              <a:t>Thanks to Griffin-</a:t>
            </a:r>
            <a:r>
              <a:rPr lang="en-US" sz="1900" i="1" dirty="0" err="1"/>
              <a:t>Hammis</a:t>
            </a:r>
            <a:r>
              <a:rPr lang="en-US" sz="1900" i="1" dirty="0"/>
              <a:t> Associates, LLC</a:t>
            </a:r>
          </a:p>
          <a:p>
            <a:pPr>
              <a:lnSpc>
                <a:spcPct val="90000"/>
              </a:lnSpc>
            </a:pPr>
            <a:endParaRPr lang="en-US" sz="28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88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Social Capital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i="1" dirty="0"/>
              <a:t>Bridging: Social ties that attempt to cut across differences including Race, Gender, Disability, Class, Religion…</a:t>
            </a:r>
          </a:p>
          <a:p>
            <a:pPr>
              <a:lnSpc>
                <a:spcPct val="90000"/>
              </a:lnSpc>
            </a:pPr>
            <a:r>
              <a:rPr lang="en-US" sz="2800" i="1" dirty="0"/>
              <a:t>Bonding: Links people together like themselves (special interest groups, neighborhood associations, hobby clubs…)</a:t>
            </a:r>
          </a:p>
          <a:p>
            <a:endParaRPr lang="en-US" dirty="0" smtClean="0"/>
          </a:p>
          <a:p>
            <a:endParaRPr lang="en-US" dirty="0"/>
          </a:p>
          <a:p>
            <a:pPr>
              <a:lnSpc>
                <a:spcPct val="90000"/>
              </a:lnSpc>
            </a:pPr>
            <a:r>
              <a:rPr lang="en-US" i="1" dirty="0"/>
              <a:t>Thanks to Griffin-</a:t>
            </a:r>
            <a:r>
              <a:rPr lang="en-US" i="1" dirty="0" err="1"/>
              <a:t>Hammis</a:t>
            </a:r>
            <a:r>
              <a:rPr lang="en-US" i="1" dirty="0"/>
              <a:t> Associates, LLC</a:t>
            </a:r>
          </a:p>
          <a:p>
            <a:pPr>
              <a:lnSpc>
                <a:spcPct val="90000"/>
              </a:lnSpc>
            </a:pPr>
            <a:endParaRPr lang="en-US" sz="3200" i="1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406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626096"/>
            <a:ext cx="7581901" cy="1256491"/>
          </a:xfrm>
        </p:spPr>
        <p:txBody>
          <a:bodyPr/>
          <a:lstStyle/>
          <a:p>
            <a:r>
              <a:rPr lang="en-US" dirty="0"/>
              <a:t>Intensity of Social Capital: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2218172"/>
            <a:ext cx="7581901" cy="389969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i="1" dirty="0"/>
              <a:t>Strong: Someone with whom you might share intimate or serious issues</a:t>
            </a:r>
          </a:p>
          <a:p>
            <a:pPr>
              <a:lnSpc>
                <a:spcPct val="90000"/>
              </a:lnSpc>
            </a:pPr>
            <a:r>
              <a:rPr lang="en-US" sz="2800" i="1" dirty="0"/>
              <a:t>Weak: More episodic and casual</a:t>
            </a:r>
          </a:p>
          <a:p>
            <a:pPr>
              <a:lnSpc>
                <a:spcPct val="90000"/>
              </a:lnSpc>
            </a:pPr>
            <a:r>
              <a:rPr lang="en-US" sz="2800" i="1" dirty="0"/>
              <a:t>Example: You share stronger ties with your doctor and weaker ties with volunteers cooking at the pancake </a:t>
            </a:r>
            <a:r>
              <a:rPr lang="en-US" sz="2800" i="1" dirty="0" smtClean="0"/>
              <a:t>breakfast</a:t>
            </a:r>
          </a:p>
          <a:p>
            <a:pPr>
              <a:lnSpc>
                <a:spcPct val="90000"/>
              </a:lnSpc>
            </a:pPr>
            <a:endParaRPr lang="en-US" sz="2800" i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 i="1" dirty="0"/>
              <a:t>Thanks to Griffin-</a:t>
            </a:r>
            <a:r>
              <a:rPr lang="en-US" sz="1800" i="1" dirty="0" err="1"/>
              <a:t>Hammis</a:t>
            </a:r>
            <a:r>
              <a:rPr lang="en-US" sz="1800" i="1" dirty="0"/>
              <a:t> Associates, LLC</a:t>
            </a:r>
          </a:p>
          <a:p>
            <a:pPr>
              <a:lnSpc>
                <a:spcPct val="90000"/>
              </a:lnSpc>
            </a:pPr>
            <a:endParaRPr lang="en-US" sz="18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392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Social Capital: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i="1" dirty="0"/>
              <a:t>Raising Social Capital to improve one</a:t>
            </a:r>
            <a:r>
              <a:rPr lang="ja-JP" altLang="en-US" sz="2800" i="1" dirty="0">
                <a:latin typeface="Arial"/>
              </a:rPr>
              <a:t>’</a:t>
            </a:r>
            <a:r>
              <a:rPr lang="en-US" sz="2800" i="1" dirty="0"/>
              <a:t>s standing in a community (e.g. using bridging capital to increase awareness of disability access issues in a community)</a:t>
            </a:r>
          </a:p>
          <a:p>
            <a:pPr>
              <a:lnSpc>
                <a:spcPct val="90000"/>
              </a:lnSpc>
            </a:pPr>
            <a:r>
              <a:rPr lang="en-US" sz="2800" i="1" dirty="0"/>
              <a:t>Targeted at Specific Problem-Solving (e.g. using bonding capital to connect a job seeker with someone with similar career goals</a:t>
            </a:r>
            <a:r>
              <a:rPr lang="en-US" sz="2800" i="1" dirty="0" smtClean="0"/>
              <a:t>)</a:t>
            </a:r>
          </a:p>
          <a:p>
            <a:pPr>
              <a:lnSpc>
                <a:spcPct val="90000"/>
              </a:lnSpc>
            </a:pPr>
            <a:endParaRPr lang="en-US" sz="2800" i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 i="1" dirty="0"/>
              <a:t>Thanks to Griffin-</a:t>
            </a:r>
            <a:r>
              <a:rPr lang="en-US" sz="1800" i="1" dirty="0" err="1"/>
              <a:t>Hammis</a:t>
            </a:r>
            <a:r>
              <a:rPr lang="en-US" sz="1800" i="1" dirty="0"/>
              <a:t> Associates, LLC</a:t>
            </a:r>
          </a:p>
          <a:p>
            <a:pPr>
              <a:lnSpc>
                <a:spcPct val="90000"/>
              </a:lnSpc>
            </a:pPr>
            <a:endParaRPr lang="en-US" sz="1800" i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sz="2800" i="1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sz="28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94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 Page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302" r="3302"/>
          <a:stretch>
            <a:fillRect/>
          </a:stretch>
        </p:blipFill>
        <p:spPr>
          <a:xfrm>
            <a:off x="779462" y="1761565"/>
            <a:ext cx="7581901" cy="3953436"/>
          </a:xfrm>
        </p:spPr>
      </p:pic>
    </p:spTree>
    <p:extLst>
      <p:ext uri="{BB962C8B-B14F-4D97-AF65-F5344CB8AC3E}">
        <p14:creationId xmlns:p14="http://schemas.microsoft.com/office/powerpoint/2010/main" val="1306437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 Page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rcRect l="3302" r="33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6887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Emerging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List tasks observed, frequency of performance, and priority</a:t>
            </a:r>
          </a:p>
          <a:p>
            <a:r>
              <a:rPr lang="en-US" dirty="0" smtClean="0"/>
              <a:t>List community and family interests and how they affect the person’s social integration and social capital</a:t>
            </a:r>
          </a:p>
          <a:p>
            <a:r>
              <a:rPr lang="en-US" dirty="0" smtClean="0"/>
              <a:t>List talents the person has</a:t>
            </a:r>
          </a:p>
          <a:p>
            <a:r>
              <a:rPr lang="en-US" dirty="0" smtClean="0"/>
              <a:t>List the person’s exhibited skills, implementation of those skills, and where she chooses to use them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4839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6"/>
            <a:ext cx="7581901" cy="19387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Exploring Financial Considerations and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2752021"/>
            <a:ext cx="7581901" cy="3474779"/>
          </a:xfrm>
        </p:spPr>
        <p:txBody>
          <a:bodyPr/>
          <a:lstStyle/>
          <a:p>
            <a:r>
              <a:rPr lang="en-US" dirty="0" smtClean="0"/>
              <a:t>The person requests a Benefits Planning Query from the Social Security Administration</a:t>
            </a:r>
          </a:p>
          <a:p>
            <a:r>
              <a:rPr lang="en-US" dirty="0" smtClean="0"/>
              <a:t>List date requested, Information learned, and PASS or other work incentive potential</a:t>
            </a:r>
          </a:p>
          <a:p>
            <a:r>
              <a:rPr lang="en-US" dirty="0" smtClean="0"/>
              <a:t>Set up financial literacy appointment for the person and family members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609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 2:</a:t>
            </a:r>
            <a:br>
              <a:rPr lang="en-US" dirty="0" smtClean="0"/>
            </a:br>
            <a:r>
              <a:rPr lang="en-US" dirty="0" smtClean="0"/>
              <a:t>Discovery Visits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5 places where the person can be observed in activities that give context to their interests, talents </a:t>
            </a:r>
            <a:r>
              <a:rPr lang="en-US" smtClean="0"/>
              <a:t>and skills. </a:t>
            </a:r>
            <a:r>
              <a:rPr lang="en-US" dirty="0" smtClean="0"/>
              <a:t>Take Pictures</a:t>
            </a:r>
          </a:p>
          <a:p>
            <a:r>
              <a:rPr lang="en-US" dirty="0" smtClean="0"/>
              <a:t>List place, person responsible for the activity,</a:t>
            </a:r>
          </a:p>
          <a:p>
            <a:r>
              <a:rPr lang="en-US" dirty="0" smtClean="0"/>
              <a:t>And the date of completion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986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observations from the specific locations, including connection to location/employer, date of activity, specific tasks , and supports provided to accomplish the task.</a:t>
            </a:r>
          </a:p>
          <a:p>
            <a:r>
              <a:rPr lang="en-US" dirty="0" smtClean="0"/>
              <a:t>Perform task analysis, if applicable</a:t>
            </a:r>
          </a:p>
          <a:p>
            <a:r>
              <a:rPr lang="en-US" dirty="0" smtClean="0"/>
              <a:t>Perform support analysis and report on scale of supports, including transportation, appropriate dress, environmental considerations,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552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 Lesson 1 Outcomes of DSR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2116939"/>
            <a:ext cx="7581901" cy="4057465"/>
          </a:xfrm>
        </p:spPr>
        <p:txBody>
          <a:bodyPr/>
          <a:lstStyle/>
          <a:p>
            <a:r>
              <a:rPr lang="en-US" dirty="0" smtClean="0"/>
              <a:t>Who is your Jobseeker?</a:t>
            </a:r>
          </a:p>
          <a:p>
            <a:r>
              <a:rPr lang="en-US" dirty="0" smtClean="0"/>
              <a:t>Who is on his/her team?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/>
          <a:srcRect l="27188" t="18750" r="26250" b="15627"/>
          <a:stretch>
            <a:fillRect/>
          </a:stretch>
        </p:blipFill>
        <p:spPr>
          <a:xfrm>
            <a:off x="4778172" y="2430419"/>
            <a:ext cx="4365828" cy="4167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36390" y="21345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4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37" y="107577"/>
            <a:ext cx="7581901" cy="1653988"/>
          </a:xfrm>
        </p:spPr>
        <p:txBody>
          <a:bodyPr/>
          <a:lstStyle/>
          <a:p>
            <a:r>
              <a:rPr lang="en-US" dirty="0" smtClean="0"/>
              <a:t>Summary of Supports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List and explain:</a:t>
            </a:r>
          </a:p>
          <a:p>
            <a:r>
              <a:rPr lang="en-US" dirty="0" smtClean="0"/>
              <a:t>What environments and activities need to be avoided? Why?</a:t>
            </a:r>
          </a:p>
          <a:p>
            <a:r>
              <a:rPr lang="en-US" dirty="0" smtClean="0"/>
              <a:t>What places, skills and activities need further exploration?</a:t>
            </a:r>
          </a:p>
          <a:p>
            <a:r>
              <a:rPr lang="en-US" dirty="0" smtClean="0"/>
              <a:t>Where/when might this exploration occur? What might be part of the consideration for continued exploration?</a:t>
            </a:r>
          </a:p>
          <a:p>
            <a:r>
              <a:rPr lang="en-US" dirty="0" err="1" smtClean="0"/>
              <a:t>Followup</a:t>
            </a:r>
            <a:r>
              <a:rPr lang="en-US" dirty="0" smtClean="0"/>
              <a:t>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302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We?</a:t>
            </a:r>
            <a:endParaRPr lang="en-US" dirty="0"/>
          </a:p>
        </p:txBody>
      </p:sp>
      <p:pic>
        <p:nvPicPr>
          <p:cNvPr id="4" name="Content Placeholder 3" descr="4%20CE%20graphic%204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7" b="148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1137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The only real voyage of discovery consists not in seeking new landscapes but in having new eyes</a:t>
            </a:r>
            <a:r>
              <a:rPr lang="en-US" dirty="0"/>
              <a:t>.</a:t>
            </a:r>
          </a:p>
          <a:p>
            <a:r>
              <a:rPr lang="en-US" dirty="0">
                <a:hlinkClick r:id="rId2"/>
              </a:rPr>
              <a:t>Marcel Proust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20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br>
              <a:rPr lang="en-US" dirty="0" smtClean="0"/>
            </a:br>
            <a:r>
              <a:rPr lang="en-US" dirty="0" smtClean="0"/>
              <a:t>Lesson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Customized Employment to family and/or local provider and community resource vendors</a:t>
            </a:r>
          </a:p>
          <a:p>
            <a:r>
              <a:rPr lang="en-US" dirty="0"/>
              <a:t>Obtain and list preliminary information, family members, group members, contact information, other team members, consultants, and considerations</a:t>
            </a:r>
          </a:p>
          <a:p>
            <a:endParaRPr lang="en-US" dirty="0"/>
          </a:p>
        </p:txBody>
      </p:sp>
      <p:pic>
        <p:nvPicPr>
          <p:cNvPr id="4" name="Picture 1" descr="C:\Documents and Settings\rlsanders\Local Settings\Temporary Internet Files\Content.IE5\M4WDCG4U\MP90044239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293097"/>
            <a:ext cx="4608512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181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</a:t>
            </a:r>
            <a:br>
              <a:rPr lang="en-US" dirty="0"/>
            </a:br>
            <a:r>
              <a:rPr lang="en-US" dirty="0"/>
              <a:t>Lesson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 Stage 1, interview, observe, and report</a:t>
            </a:r>
          </a:p>
          <a:p>
            <a:r>
              <a:rPr lang="en-US" dirty="0" smtClean="0"/>
              <a:t>What does the person’s personal environment reveal:</a:t>
            </a:r>
          </a:p>
          <a:p>
            <a:r>
              <a:rPr lang="en-US" dirty="0" smtClean="0"/>
              <a:t>Hobbies</a:t>
            </a:r>
          </a:p>
          <a:p>
            <a:r>
              <a:rPr lang="en-US" dirty="0" smtClean="0"/>
              <a:t>Interests</a:t>
            </a:r>
          </a:p>
          <a:p>
            <a:r>
              <a:rPr lang="en-US" dirty="0" smtClean="0"/>
              <a:t>Skills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555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br>
              <a:rPr lang="en-US" dirty="0" smtClean="0"/>
            </a:br>
            <a:r>
              <a:rPr lang="en-US" dirty="0" smtClean="0"/>
              <a:t>Lesson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Neighborhood Survey</a:t>
            </a:r>
          </a:p>
          <a:p>
            <a:r>
              <a:rPr lang="en-US" dirty="0" smtClean="0"/>
              <a:t>Transportation?</a:t>
            </a:r>
          </a:p>
          <a:p>
            <a:r>
              <a:rPr lang="en-US" dirty="0" smtClean="0"/>
              <a:t>Work places?</a:t>
            </a:r>
          </a:p>
          <a:p>
            <a:r>
              <a:rPr lang="en-US" dirty="0" smtClean="0"/>
              <a:t>Neighborhood small businesses?</a:t>
            </a:r>
          </a:p>
          <a:p>
            <a:endParaRPr lang="en-US" dirty="0"/>
          </a:p>
          <a:p>
            <a:r>
              <a:rPr lang="en-US" dirty="0" smtClean="0"/>
              <a:t>Places to </a:t>
            </a:r>
            <a:r>
              <a:rPr lang="en-US" smtClean="0"/>
              <a:t>be avoided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2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br>
              <a:rPr lang="en-US" dirty="0" smtClean="0"/>
            </a:br>
            <a:r>
              <a:rPr lang="en-US" dirty="0" smtClean="0"/>
              <a:t>Lesson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in the home  who were interviewed:</a:t>
            </a:r>
          </a:p>
          <a:p>
            <a:r>
              <a:rPr lang="en-US" dirty="0" smtClean="0"/>
              <a:t>What information about the person’s strengths was learned?</a:t>
            </a:r>
          </a:p>
          <a:p>
            <a:r>
              <a:rPr lang="en-US" dirty="0" smtClean="0"/>
              <a:t>What about the person’s personality?</a:t>
            </a:r>
          </a:p>
          <a:p>
            <a:r>
              <a:rPr lang="en-US" dirty="0" smtClean="0"/>
              <a:t>What about the family’s community activities?</a:t>
            </a:r>
          </a:p>
          <a:p>
            <a:r>
              <a:rPr lang="en-US" dirty="0" smtClean="0"/>
              <a:t>Opportunities to increase the person’s social capital?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807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Social Capital?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Robert Putnam defines Social Capital as </a:t>
            </a:r>
            <a:r>
              <a:rPr lang="ja-JP" altLang="en-US" sz="3200" i="1" dirty="0">
                <a:latin typeface="Arial"/>
              </a:rPr>
              <a:t>“</a:t>
            </a:r>
            <a:r>
              <a:rPr lang="en-US" sz="3200" i="1" dirty="0"/>
              <a:t>the social networks and the norms of trustworthiness and reciprocity that arise from them.</a:t>
            </a:r>
            <a:r>
              <a:rPr lang="ja-JP" altLang="en-US" sz="3200" i="1" dirty="0">
                <a:latin typeface="Arial"/>
              </a:rPr>
              <a:t>”</a:t>
            </a:r>
            <a:endParaRPr lang="en-US" sz="3200" i="1" dirty="0"/>
          </a:p>
          <a:p>
            <a:endParaRPr lang="en-US" sz="3200" dirty="0" smtClean="0"/>
          </a:p>
          <a:p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1800" i="1" dirty="0" smtClean="0"/>
              <a:t>Thanks to Griffin-</a:t>
            </a:r>
            <a:r>
              <a:rPr lang="en-US" sz="1800" i="1" dirty="0" err="1" smtClean="0"/>
              <a:t>Hammis</a:t>
            </a:r>
            <a:r>
              <a:rPr lang="en-US" sz="1800" i="1" dirty="0"/>
              <a:t> </a:t>
            </a:r>
            <a:r>
              <a:rPr lang="en-US" sz="1800" i="1" dirty="0" smtClean="0"/>
              <a:t>Associates, LLC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169872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822871"/>
            <a:ext cx="7581901" cy="938694"/>
          </a:xfrm>
        </p:spPr>
        <p:txBody>
          <a:bodyPr/>
          <a:lstStyle/>
          <a:p>
            <a:r>
              <a:rPr lang="en-US" dirty="0"/>
              <a:t>Social Capital Focuses on: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2307614"/>
            <a:ext cx="7581901" cy="393546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i="1" dirty="0"/>
              <a:t>Who knows Whom (Social Networks)</a:t>
            </a:r>
          </a:p>
          <a:p>
            <a:pPr>
              <a:lnSpc>
                <a:spcPct val="90000"/>
              </a:lnSpc>
            </a:pPr>
            <a:r>
              <a:rPr lang="en-US" sz="2800" i="1" dirty="0"/>
              <a:t>The Character of these Networks</a:t>
            </a:r>
          </a:p>
          <a:p>
            <a:pPr>
              <a:lnSpc>
                <a:spcPct val="90000"/>
              </a:lnSpc>
            </a:pPr>
            <a:r>
              <a:rPr lang="en-US" sz="2800" i="1" dirty="0"/>
              <a:t>The Strength of our Ties</a:t>
            </a:r>
          </a:p>
          <a:p>
            <a:pPr>
              <a:lnSpc>
                <a:spcPct val="90000"/>
              </a:lnSpc>
            </a:pPr>
            <a:r>
              <a:rPr lang="en-US" sz="2800" i="1" dirty="0"/>
              <a:t>Levels of Trust</a:t>
            </a:r>
          </a:p>
          <a:p>
            <a:pPr>
              <a:lnSpc>
                <a:spcPct val="90000"/>
              </a:lnSpc>
            </a:pPr>
            <a:r>
              <a:rPr lang="en-US" sz="2800" i="1" dirty="0"/>
              <a:t>Levels of </a:t>
            </a:r>
            <a:r>
              <a:rPr lang="en-US" sz="2800" i="1" dirty="0" smtClean="0"/>
              <a:t>Reciprocity</a:t>
            </a:r>
          </a:p>
          <a:p>
            <a:pPr>
              <a:lnSpc>
                <a:spcPct val="90000"/>
              </a:lnSpc>
            </a:pPr>
            <a:endParaRPr lang="en-US" sz="2800" i="1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900" i="1" dirty="0"/>
              <a:t>Thanks to Griffin-</a:t>
            </a:r>
            <a:r>
              <a:rPr lang="en-US" sz="1900" i="1" dirty="0" err="1"/>
              <a:t>Hammis</a:t>
            </a:r>
            <a:r>
              <a:rPr lang="en-US" sz="1900" i="1" dirty="0"/>
              <a:t> Associates</a:t>
            </a:r>
            <a:r>
              <a:rPr lang="en-US" sz="2800" i="1" dirty="0"/>
              <a:t>, </a:t>
            </a:r>
            <a:r>
              <a:rPr lang="en-US" sz="1900" i="1" dirty="0"/>
              <a:t>LLC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i="1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sz="2800" i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sz="1800" i="1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sz="2800" i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sz="2800" i="1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47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465101"/>
            <a:ext cx="7581901" cy="1699406"/>
          </a:xfrm>
        </p:spPr>
        <p:txBody>
          <a:bodyPr/>
          <a:lstStyle/>
          <a:p>
            <a:r>
              <a:rPr lang="en-US" dirty="0"/>
              <a:t>Trust Growing Elements: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2397057"/>
            <a:ext cx="7581901" cy="38460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i="1" dirty="0"/>
              <a:t>Repeated exposure &amp; shared spaces</a:t>
            </a:r>
          </a:p>
          <a:p>
            <a:pPr>
              <a:lnSpc>
                <a:spcPct val="90000"/>
              </a:lnSpc>
            </a:pPr>
            <a:r>
              <a:rPr lang="en-US" sz="2800" i="1" dirty="0"/>
              <a:t>Honesty in Communications</a:t>
            </a:r>
          </a:p>
          <a:p>
            <a:pPr>
              <a:lnSpc>
                <a:spcPct val="90000"/>
              </a:lnSpc>
            </a:pPr>
            <a:r>
              <a:rPr lang="en-US" sz="2800" i="1" dirty="0"/>
              <a:t>Follow-Through on Commitments</a:t>
            </a:r>
          </a:p>
          <a:p>
            <a:pPr>
              <a:lnSpc>
                <a:spcPct val="90000"/>
              </a:lnSpc>
            </a:pPr>
            <a:r>
              <a:rPr lang="en-US" sz="2800" i="1" dirty="0"/>
              <a:t>Consistency in </a:t>
            </a:r>
            <a:r>
              <a:rPr lang="en-US" sz="2800" i="1" dirty="0" smtClean="0"/>
              <a:t>Behavior</a:t>
            </a:r>
          </a:p>
          <a:p>
            <a:pPr>
              <a:lnSpc>
                <a:spcPct val="90000"/>
              </a:lnSpc>
            </a:pPr>
            <a:endParaRPr lang="en-US" sz="2800" i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sz="2800" i="1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900" i="1" dirty="0"/>
              <a:t>Thanks to Griffin-</a:t>
            </a:r>
            <a:r>
              <a:rPr lang="en-US" sz="1900" i="1" dirty="0" err="1"/>
              <a:t>Hammis</a:t>
            </a:r>
            <a:r>
              <a:rPr lang="en-US" sz="1900" i="1" dirty="0"/>
              <a:t> Associates, LLC</a:t>
            </a:r>
          </a:p>
          <a:p>
            <a:pPr>
              <a:lnSpc>
                <a:spcPct val="90000"/>
              </a:lnSpc>
            </a:pPr>
            <a:endParaRPr lang="en-US" sz="2800" i="1" dirty="0">
              <a:solidFill>
                <a:srgbClr val="000000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2576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E7DC6F9187A3408DF8E827FCB2A6BE" ma:contentTypeVersion="5" ma:contentTypeDescription="Create a new document." ma:contentTypeScope="" ma:versionID="ca9c14db27c2fef63a73a0f098b3a50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def788e2aa1fcb741b4b2455d64f9d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7D981E1-92B6-49CA-BEFA-689B07DA0CF9}"/>
</file>

<file path=customXml/itemProps2.xml><?xml version="1.0" encoding="utf-8"?>
<ds:datastoreItem xmlns:ds="http://schemas.openxmlformats.org/officeDocument/2006/customXml" ds:itemID="{2209A30F-7D12-45B3-BF5B-93C787662D9D}"/>
</file>

<file path=customXml/itemProps3.xml><?xml version="1.0" encoding="utf-8"?>
<ds:datastoreItem xmlns:ds="http://schemas.openxmlformats.org/officeDocument/2006/customXml" ds:itemID="{023D94C4-6423-47A9-9CE4-C1D402491D42}"/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830</TotalTime>
  <Words>761</Words>
  <Application>Microsoft Macintosh PowerPoint</Application>
  <PresentationFormat>On-screen Show (4:3)</PresentationFormat>
  <Paragraphs>110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Orbit</vt:lpstr>
      <vt:lpstr>CE Lesson 2</vt:lpstr>
      <vt:lpstr>Let’s Review Lesson 1 Outcomes of DSR</vt:lpstr>
      <vt:lpstr>Review  Lesson 1</vt:lpstr>
      <vt:lpstr>Review  Lesson 1</vt:lpstr>
      <vt:lpstr>Review Lesson 1</vt:lpstr>
      <vt:lpstr>Review  Lesson 1</vt:lpstr>
      <vt:lpstr>What is Social Capital?</vt:lpstr>
      <vt:lpstr>Social Capital Focuses on: </vt:lpstr>
      <vt:lpstr>Trust Growing Elements: </vt:lpstr>
      <vt:lpstr>Types of Social Capital: </vt:lpstr>
      <vt:lpstr>Types of Social Capital</vt:lpstr>
      <vt:lpstr>Intensity of Social Capital: </vt:lpstr>
      <vt:lpstr>Goal of Social Capital: </vt:lpstr>
      <vt:lpstr>#1 Page</vt:lpstr>
      <vt:lpstr>#2 Page</vt:lpstr>
      <vt:lpstr>Patterns Emerging</vt:lpstr>
      <vt:lpstr>Exploring Financial Considerations and Education</vt:lpstr>
      <vt:lpstr>Stage 2: Discovery Visits</vt:lpstr>
      <vt:lpstr>Activity Observations</vt:lpstr>
      <vt:lpstr>Summary of Supports</vt:lpstr>
      <vt:lpstr>Who Are We?</vt:lpstr>
      <vt:lpstr>Lesson 2:</vt:lpstr>
    </vt:vector>
  </TitlesOfParts>
  <Company>UCDUAA/Roberts Consulting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 Lesson 2</dc:title>
  <dc:creator>B. Roger Shelley</dc:creator>
  <cp:lastModifiedBy>B. Roger Shelley</cp:lastModifiedBy>
  <cp:revision>47</cp:revision>
  <cp:lastPrinted>2013-10-11T15:08:04Z</cp:lastPrinted>
  <dcterms:created xsi:type="dcterms:W3CDTF">2013-08-13T20:50:09Z</dcterms:created>
  <dcterms:modified xsi:type="dcterms:W3CDTF">2014-01-10T22:58:49Z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0x01010003E7DC6F9187A3408DF8E827FCB2A6BE</vt:lpwstr>
  </property>
</Properties>
</file>