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2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CE7C837-57D8-104E-B6CD-F03CCFB9220E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84DCA46-EB19-8D43-9CD4-170C87FE25C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9969"/>
            <a:ext cx="7772400" cy="1632617"/>
          </a:xfrm>
        </p:spPr>
        <p:txBody>
          <a:bodyPr/>
          <a:lstStyle/>
          <a:p>
            <a:r>
              <a:rPr lang="en-US" dirty="0" smtClean="0"/>
              <a:t>CE Lesson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03178"/>
          </a:xfrm>
        </p:spPr>
        <p:txBody>
          <a:bodyPr>
            <a:normAutofit/>
          </a:bodyPr>
          <a:lstStyle/>
          <a:p>
            <a:r>
              <a:rPr lang="en-US" dirty="0" smtClean="0"/>
              <a:t>Stage 3</a:t>
            </a:r>
          </a:p>
          <a:p>
            <a:r>
              <a:rPr lang="en-US" dirty="0" smtClean="0"/>
              <a:t>Vocational Themes*</a:t>
            </a:r>
          </a:p>
          <a:p>
            <a:endParaRPr lang="en-US" dirty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* Trademark of Griffin-</a:t>
            </a:r>
            <a:r>
              <a:rPr lang="en-US" sz="1800" dirty="0" err="1" smtClean="0"/>
              <a:t>Hammis</a:t>
            </a:r>
            <a:r>
              <a:rPr lang="en-US" sz="1800" dirty="0" smtClean="0"/>
              <a:t> Associates, LLC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225" y="3493834"/>
            <a:ext cx="2152584" cy="2693986"/>
          </a:xfrm>
          <a:prstGeom prst="rect">
            <a:avLst/>
          </a:prstGeom>
        </p:spPr>
      </p:pic>
      <p:pic>
        <p:nvPicPr>
          <p:cNvPr id="5" name="Picture 4" descr="FB_phot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3" y="367671"/>
            <a:ext cx="1382514" cy="1265793"/>
          </a:xfrm>
          <a:prstGeom prst="rect">
            <a:avLst/>
          </a:prstGeom>
        </p:spPr>
      </p:pic>
      <p:pic>
        <p:nvPicPr>
          <p:cNvPr id="6" name="Picture 5" descr="CHD colo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/>
          <a:stretch/>
        </p:blipFill>
        <p:spPr>
          <a:xfrm>
            <a:off x="6138026" y="749874"/>
            <a:ext cx="1963727" cy="540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679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“Theme”</a:t>
            </a:r>
            <a:endParaRPr lang="en-US" dirty="0"/>
          </a:p>
        </p:txBody>
      </p:sp>
      <p:pic>
        <p:nvPicPr>
          <p:cNvPr id="4" name="Picture 2" descr="D:\deb's R. 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 b="134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7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“Theme”</a:t>
            </a:r>
            <a:endParaRPr lang="en-US" dirty="0"/>
          </a:p>
        </p:txBody>
      </p:sp>
      <p:pic>
        <p:nvPicPr>
          <p:cNvPr id="4" name="Picture 2" descr="D:\Rural Shopping C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b="134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7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 Exercise</a:t>
            </a:r>
            <a:br>
              <a:rPr lang="en-US" dirty="0" smtClean="0"/>
            </a:br>
            <a:r>
              <a:rPr lang="en-US" dirty="0" smtClean="0"/>
              <a:t>#1</a:t>
            </a:r>
            <a:br>
              <a:rPr lang="en-US" dirty="0" smtClean="0"/>
            </a:br>
            <a:r>
              <a:rPr lang="en-US" dirty="0" smtClean="0"/>
              <a:t>“Themes”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8286"/>
            <a:ext cx="8229600" cy="4057877"/>
          </a:xfrm>
        </p:spPr>
        <p:txBody>
          <a:bodyPr>
            <a:normAutofit/>
          </a:bodyPr>
          <a:lstStyle/>
          <a:p>
            <a:r>
              <a:rPr lang="en-US" dirty="0" smtClean="0"/>
              <a:t>Develop 3 employment themes for a fellow group member</a:t>
            </a:r>
          </a:p>
          <a:p>
            <a:r>
              <a:rPr lang="en-US" dirty="0" smtClean="0"/>
              <a:t>Employment themes must be very general in order to establish a large “umbrella” of employment possibilities</a:t>
            </a:r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Transportation rather than airplanes</a:t>
            </a:r>
          </a:p>
          <a:p>
            <a:r>
              <a:rPr lang="en-US" dirty="0" smtClean="0"/>
              <a:t>Communications rather than television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9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3 places for each “Theme” where people with similar “Themes”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124"/>
            <a:ext cx="8229600" cy="4302125"/>
          </a:xfrm>
        </p:spPr>
        <p:txBody>
          <a:bodyPr/>
          <a:lstStyle/>
          <a:p>
            <a:r>
              <a:rPr lang="en-US" dirty="0" smtClean="0"/>
              <a:t>Theme #1</a:t>
            </a:r>
          </a:p>
          <a:p>
            <a:r>
              <a:rPr lang="en-US" dirty="0" smtClean="0"/>
              <a:t>3 places</a:t>
            </a:r>
          </a:p>
          <a:p>
            <a:r>
              <a:rPr lang="en-US" dirty="0" smtClean="0"/>
              <a:t>Theme #2</a:t>
            </a:r>
          </a:p>
          <a:p>
            <a:r>
              <a:rPr lang="en-US" dirty="0" smtClean="0"/>
              <a:t>3 places</a:t>
            </a:r>
          </a:p>
          <a:p>
            <a:r>
              <a:rPr lang="en-US" dirty="0" smtClean="0"/>
              <a:t>Theme #3</a:t>
            </a:r>
          </a:p>
          <a:p>
            <a:r>
              <a:rPr lang="en-US" dirty="0" smtClean="0"/>
              <a:t>3 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8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2 places (for each “Theme”) and arrange Informational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places in total</a:t>
            </a:r>
          </a:p>
          <a:p>
            <a:r>
              <a:rPr lang="en-US" dirty="0" smtClean="0"/>
              <a:t>Make sure to name the person responsible and the dates of the site interviews</a:t>
            </a:r>
          </a:p>
          <a:p>
            <a:r>
              <a:rPr lang="en-US" dirty="0" smtClean="0"/>
              <a:t>Take notes concerning the person’s interaction in the culture, specific areas of interest, shared values or attributes, employer questions, and jobseeker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5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“Themes” Seem to </a:t>
            </a:r>
            <a:r>
              <a:rPr lang="en-US" dirty="0"/>
              <a:t>B</a:t>
            </a:r>
            <a:r>
              <a:rPr lang="en-US" dirty="0" smtClean="0"/>
              <a:t>e the</a:t>
            </a:r>
            <a:br>
              <a:rPr lang="en-US" dirty="0" smtClean="0"/>
            </a:br>
            <a:r>
              <a:rPr lang="en-US" dirty="0" smtClean="0"/>
              <a:t>Strongest?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Strongest “Themes” require further exploration:</a:t>
            </a:r>
          </a:p>
          <a:p>
            <a:r>
              <a:rPr lang="en-US" dirty="0" smtClean="0"/>
              <a:t>Arrange next level informational interviews and/or short work experiences to extend “Theme”</a:t>
            </a:r>
          </a:p>
          <a:p>
            <a:r>
              <a:rPr lang="en-US" dirty="0" smtClean="0"/>
              <a:t>Person responsible, by this date information noted</a:t>
            </a:r>
          </a:p>
          <a:p>
            <a:r>
              <a:rPr lang="en-US" dirty="0" smtClean="0"/>
              <a:t>Report to investigate reaction of work culture rank and file to the person, her interaction with them, task analysis, if appropriate, and the person’s reaction to the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2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Exploration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any new and stronger “Themes”, interests or talents revealed?</a:t>
            </a:r>
          </a:p>
          <a:p>
            <a:r>
              <a:rPr lang="en-US" dirty="0" smtClean="0"/>
              <a:t>How to pursue these new areas in the same venue or a new venue that more fully utilizes the interest/talent?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5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3</a:t>
            </a:r>
            <a:br>
              <a:rPr lang="en-US" dirty="0" smtClean="0"/>
            </a:br>
            <a:r>
              <a:rPr lang="en-US" dirty="0" smtClean="0"/>
              <a:t>Goals to Be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and be able to report results of all “Theme</a:t>
            </a:r>
            <a:r>
              <a:rPr lang="en-US" smtClean="0"/>
              <a:t>” 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5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“Themes”*</a:t>
            </a:r>
            <a:br>
              <a:rPr lang="en-US" dirty="0" smtClean="0"/>
            </a:br>
            <a:r>
              <a:rPr lang="en-US" dirty="0" smtClean="0"/>
              <a:t>Discovery Staging Record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97" b="1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275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Themes* Are NOT!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Descriptions</a:t>
            </a:r>
          </a:p>
          <a:p>
            <a:r>
              <a:rPr lang="en-US" dirty="0" smtClean="0"/>
              <a:t>Business/Self-employment ideas</a:t>
            </a:r>
          </a:p>
          <a:p>
            <a:r>
              <a:rPr lang="en-US" dirty="0" smtClean="0"/>
              <a:t>Compatible with job openings</a:t>
            </a:r>
          </a:p>
          <a:p>
            <a:r>
              <a:rPr lang="en-US" dirty="0" smtClean="0"/>
              <a:t>Transferrable skills</a:t>
            </a:r>
          </a:p>
          <a:p>
            <a:r>
              <a:rPr lang="en-US" dirty="0" smtClean="0"/>
              <a:t>Easy to apply without imagination!!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&quot;No&quot; Symbol 3"/>
          <p:cNvSpPr/>
          <p:nvPr/>
        </p:nvSpPr>
        <p:spPr>
          <a:xfrm>
            <a:off x="5019247" y="5025169"/>
            <a:ext cx="2123857" cy="1485144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Job Descriptions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Businesses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Job Openings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2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Themes*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Broad categories of  employment opportunities</a:t>
            </a:r>
          </a:p>
          <a:p>
            <a:r>
              <a:rPr lang="en-US" dirty="0" smtClean="0"/>
              <a:t>Themes allow for weaving together several aspects of diverse employment opportunities as they apply to the person, community employers, and the environment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Follow me!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13" y="3988752"/>
            <a:ext cx="3657600" cy="23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9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Values and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unlimited number of ways to make a living in the world</a:t>
            </a:r>
          </a:p>
          <a:p>
            <a:r>
              <a:rPr lang="en-US" dirty="0" smtClean="0"/>
              <a:t>Jobs are created by profits (or probability of profit)</a:t>
            </a:r>
          </a:p>
          <a:p>
            <a:r>
              <a:rPr lang="en-US" dirty="0" smtClean="0"/>
              <a:t>Personal negotiation skills play a significant role in employment development</a:t>
            </a:r>
          </a:p>
          <a:p>
            <a:r>
              <a:rPr lang="en-US" dirty="0" smtClean="0"/>
              <a:t>CE differs from traditional employment approaches in that it relies exclusively upon the concept of community participation, community contribution and social capital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Griffin-</a:t>
            </a:r>
            <a:r>
              <a:rPr lang="en-US" sz="1800" dirty="0" err="1" smtClean="0"/>
              <a:t>Hammis</a:t>
            </a:r>
            <a:r>
              <a:rPr lang="en-US" sz="1800" dirty="0" smtClean="0"/>
              <a:t> Associates, LLC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503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 Turns on the Discovery of Personal Genius and: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have value in the workplace</a:t>
            </a:r>
          </a:p>
          <a:p>
            <a:r>
              <a:rPr lang="en-US" dirty="0" smtClean="0"/>
              <a:t>Highlight personal genius in the workplace</a:t>
            </a:r>
          </a:p>
          <a:p>
            <a:r>
              <a:rPr lang="en-US" dirty="0" smtClean="0"/>
              <a:t>Negotiate work situations which allow people to utilize their own personal genius in the workplace</a:t>
            </a:r>
          </a:p>
          <a:p>
            <a:r>
              <a:rPr lang="en-US" dirty="0" smtClean="0"/>
              <a:t>Determine broad Personal Employment Themes for employment derivation flexibility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 smtClean="0"/>
              <a:t>Griffin-</a:t>
            </a:r>
            <a:r>
              <a:rPr lang="en-US" sz="1800" dirty="0" err="1" smtClean="0"/>
              <a:t>Hammis</a:t>
            </a:r>
            <a:r>
              <a:rPr lang="en-US" sz="1800" dirty="0" smtClean="0"/>
              <a:t> Associates, LLC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016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“Theme”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 b="13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549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“Theme”</a:t>
            </a:r>
            <a:endParaRPr lang="en-US" dirty="0"/>
          </a:p>
        </p:txBody>
      </p:sp>
      <p:pic>
        <p:nvPicPr>
          <p:cNvPr id="4" name="Picture 2" descr="D:\sharonsgrnh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b="134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2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“Theme”</a:t>
            </a:r>
            <a:endParaRPr lang="en-US" dirty="0"/>
          </a:p>
        </p:txBody>
      </p:sp>
      <p:pic>
        <p:nvPicPr>
          <p:cNvPr id="4" name="Picture 2" descr="D:\lou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 b="134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29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DC6F9187A3408DF8E827FCB2A6BE" ma:contentTypeVersion="5" ma:contentTypeDescription="Create a new document." ma:contentTypeScope="" ma:versionID="ca9c14db27c2fef63a73a0f098b3a5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ef788e2aa1fcb741b4b2455d64f9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A1F852-CE2E-473F-AB74-2FD142D805D7}"/>
</file>

<file path=customXml/itemProps2.xml><?xml version="1.0" encoding="utf-8"?>
<ds:datastoreItem xmlns:ds="http://schemas.openxmlformats.org/officeDocument/2006/customXml" ds:itemID="{42954C07-8D7A-4BB7-AFDC-73D51F0892FE}"/>
</file>

<file path=customXml/itemProps3.xml><?xml version="1.0" encoding="utf-8"?>
<ds:datastoreItem xmlns:ds="http://schemas.openxmlformats.org/officeDocument/2006/customXml" ds:itemID="{EAA99B3F-D882-4199-B4BE-EB638103FEAC}"/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5993</TotalTime>
  <Words>488</Words>
  <Application>Microsoft Macintosh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Story</vt:lpstr>
      <vt:lpstr>CE Lesson 3</vt:lpstr>
      <vt:lpstr>“Themes”* Discovery Staging Record</vt:lpstr>
      <vt:lpstr>What Themes* Are NOT!</vt:lpstr>
      <vt:lpstr>What Themes* ARE</vt:lpstr>
      <vt:lpstr>Defining Values and Concepts</vt:lpstr>
      <vt:lpstr>CE Turns on the Discovery of Personal Genius and:</vt:lpstr>
      <vt:lpstr>Name That “Theme”</vt:lpstr>
      <vt:lpstr>Name That “Theme”</vt:lpstr>
      <vt:lpstr>Name That “Theme”</vt:lpstr>
      <vt:lpstr>Name That “Theme”</vt:lpstr>
      <vt:lpstr>Name That “Theme”</vt:lpstr>
      <vt:lpstr>CE Exercise #1 “Themes”</vt:lpstr>
      <vt:lpstr>Identify 3 places for each “Theme” where people with similar “Themes” work:</vt:lpstr>
      <vt:lpstr>Select 2 places (for each “Theme”) and arrange Informational Interviews</vt:lpstr>
      <vt:lpstr>Which “Themes” Seem to Be the Strongest? </vt:lpstr>
      <vt:lpstr>During Exploration </vt:lpstr>
      <vt:lpstr>Lesson 3 Goals to Be Accomplished</vt:lpstr>
    </vt:vector>
  </TitlesOfParts>
  <Company>UCDUAA/Roberts Consulting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Lesson 3</dc:title>
  <dc:creator>B. Roger Shelley</dc:creator>
  <cp:lastModifiedBy>B. Roger Shelley</cp:lastModifiedBy>
  <cp:revision>32</cp:revision>
  <cp:lastPrinted>2013-10-29T17:22:04Z</cp:lastPrinted>
  <dcterms:created xsi:type="dcterms:W3CDTF">2013-08-14T15:53:28Z</dcterms:created>
  <dcterms:modified xsi:type="dcterms:W3CDTF">2014-01-10T22:55:46Z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0x01010003E7DC6F9187A3408DF8E827FCB2A6BE</vt:lpwstr>
  </property>
</Properties>
</file>