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64" r:id="rId3"/>
    <p:sldId id="265" r:id="rId4"/>
    <p:sldId id="266" r:id="rId5"/>
    <p:sldId id="273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85" autoAdjust="0"/>
  </p:normalViewPr>
  <p:slideViewPr>
    <p:cSldViewPr snapToGrid="0" snapToObjects="1">
      <p:cViewPr varScale="1">
        <p:scale>
          <a:sx n="60" d="100"/>
          <a:sy n="60" d="100"/>
        </p:scale>
        <p:origin x="-9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0" Type="http://schemas.openxmlformats.org/officeDocument/2006/relationships/printerSettings" Target="printerSettings/printerSettings1.bin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01223B7-A246-264D-B07D-5332BC28138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BB81B2-AEA5-9A4C-BA87-27AA1020AFE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ger@alaskachd.org" TargetMode="Externa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Lesson 4</a:t>
            </a:r>
            <a:br>
              <a:rPr lang="en-US" dirty="0" smtClean="0"/>
            </a:br>
            <a:r>
              <a:rPr lang="en-US" dirty="0" smtClean="0"/>
              <a:t>The Vocational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848100"/>
          </a:xfrm>
        </p:spPr>
        <p:txBody>
          <a:bodyPr>
            <a:normAutofit/>
          </a:bodyPr>
          <a:lstStyle/>
          <a:p>
            <a:r>
              <a:rPr lang="en-US" dirty="0" smtClean="0"/>
              <a:t>Compiling and Organizing </a:t>
            </a:r>
          </a:p>
          <a:p>
            <a:r>
              <a:rPr lang="en-US" dirty="0" smtClean="0"/>
              <a:t>Information &amp; Insights</a:t>
            </a:r>
            <a:endParaRPr lang="en-US" dirty="0"/>
          </a:p>
        </p:txBody>
      </p:sp>
      <p:pic>
        <p:nvPicPr>
          <p:cNvPr id="4" name="Picture 3" descr="FB_phot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6" y="5266083"/>
            <a:ext cx="1382514" cy="1265793"/>
          </a:xfrm>
          <a:prstGeom prst="rect">
            <a:avLst/>
          </a:prstGeom>
        </p:spPr>
      </p:pic>
      <p:pic>
        <p:nvPicPr>
          <p:cNvPr id="5" name="Picture 4" descr="CHD col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6403413" y="5250209"/>
            <a:ext cx="1963727" cy="54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35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Arial" charset="0"/>
              </a:rPr>
              <a:t>If you do not choose</a:t>
            </a:r>
            <a:br>
              <a:rPr lang="en-US" sz="4800" dirty="0">
                <a:latin typeface="Arial" charset="0"/>
              </a:rPr>
            </a:br>
            <a:r>
              <a:rPr lang="en-US" sz="4800" u="sng" dirty="0">
                <a:latin typeface="Arial" charset="0"/>
              </a:rPr>
              <a:t>to write a complete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Clr>
                <a:srgbClr val="FFFFCC"/>
              </a:buClr>
              <a:buFont typeface="Wingdings" charset="0"/>
              <a:buAutoNum type="arabicPeriod" startAt="4"/>
            </a:pPr>
            <a:r>
              <a:rPr lang="en-US" dirty="0">
                <a:latin typeface="Arial" charset="0"/>
              </a:rPr>
              <a:t>Use graphics or mapping strategies to describe the person.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609600" indent="-609600">
              <a:buClr>
                <a:srgbClr val="FFFFCC"/>
              </a:buClr>
              <a:buFont typeface="Wingdings" charset="0"/>
              <a:buAutoNum type="arabicPeriod" startAt="4"/>
            </a:pPr>
            <a:r>
              <a:rPr lang="en-US" dirty="0">
                <a:latin typeface="Arial" charset="0"/>
              </a:rPr>
              <a:t>Write only the most critically important aspects of the person.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300" dirty="0"/>
              <a:t>Marc Gold &amp; Associates©</a:t>
            </a:r>
          </a:p>
          <a:p>
            <a:r>
              <a:rPr lang="en-US" sz="1300" dirty="0"/>
              <a:t>4101 Gautier-</a:t>
            </a:r>
            <a:r>
              <a:rPr lang="en-US" sz="1300" dirty="0" err="1"/>
              <a:t>Vancleave</a:t>
            </a:r>
            <a:r>
              <a:rPr lang="en-US" sz="1300" dirty="0"/>
              <a:t> Rd. Ste. 102</a:t>
            </a:r>
          </a:p>
          <a:p>
            <a:r>
              <a:rPr lang="en-US" sz="1300" dirty="0"/>
              <a:t>Gautier, MS 39553 (228) 497-6999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j02895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20" y="3664539"/>
            <a:ext cx="2093527" cy="29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Arial" charset="0"/>
              </a:rPr>
              <a:t>If you do not choose</a:t>
            </a:r>
            <a:br>
              <a:rPr lang="en-US" sz="4800" dirty="0">
                <a:latin typeface="Arial" charset="0"/>
              </a:rPr>
            </a:br>
            <a:r>
              <a:rPr lang="en-US" sz="4800" u="sng" dirty="0">
                <a:latin typeface="Arial" charset="0"/>
              </a:rPr>
              <a:t>to write a complete profile</a:t>
            </a:r>
            <a:r>
              <a:rPr lang="en-US" sz="4800" dirty="0">
                <a:latin typeface="Arial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Clr>
                <a:srgbClr val="FFFFCC"/>
              </a:buClr>
              <a:buFont typeface="Wingdings" charset="0"/>
              <a:buAutoNum type="arabicPeriod" startAt="6"/>
            </a:pPr>
            <a:r>
              <a:rPr lang="en-US" dirty="0">
                <a:latin typeface="Arial" charset="0"/>
              </a:rPr>
              <a:t>Hold a </a:t>
            </a:r>
            <a:r>
              <a:rPr lang="en-US" i="1" dirty="0">
                <a:latin typeface="Arial" charset="0"/>
              </a:rPr>
              <a:t>Discovery Meeting </a:t>
            </a:r>
            <a:r>
              <a:rPr lang="en-US" dirty="0">
                <a:latin typeface="Arial" charset="0"/>
              </a:rPr>
              <a:t>prior to planning that creates a kind of oral history of the individual.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609600" indent="-609600">
              <a:buClr>
                <a:srgbClr val="FFFFCC"/>
              </a:buClr>
              <a:buFont typeface="Wingdings" charset="0"/>
              <a:buAutoNum type="arabicPeriod" startAt="6"/>
            </a:pPr>
            <a:r>
              <a:rPr lang="en-US" dirty="0">
                <a:latin typeface="Arial" charset="0"/>
              </a:rPr>
              <a:t>Develop a presentation portfolio for representing the person to employers and community members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609600" indent="-609600">
              <a:buClr>
                <a:srgbClr val="FFFFCC"/>
              </a:buClr>
              <a:buFont typeface="Wingdings" charset="0"/>
              <a:buAutoNum type="arabicPeriod" startAt="6"/>
            </a:pPr>
            <a:endParaRPr lang="en-US" dirty="0">
              <a:solidFill>
                <a:srgbClr val="FFFFCC"/>
              </a:solidFill>
              <a:latin typeface="Arial" charset="0"/>
            </a:endParaRPr>
          </a:p>
          <a:p>
            <a:r>
              <a:rPr lang="en-US" sz="1200" dirty="0"/>
              <a:t>Marc Gold &amp; Associates©</a:t>
            </a:r>
          </a:p>
          <a:p>
            <a:r>
              <a:rPr lang="en-US" sz="1200" dirty="0"/>
              <a:t>4101 Gautier-</a:t>
            </a:r>
            <a:r>
              <a:rPr lang="en-US" sz="1200" dirty="0" err="1"/>
              <a:t>Vancleave</a:t>
            </a:r>
            <a:r>
              <a:rPr lang="en-US" sz="1200" dirty="0"/>
              <a:t> Rd. Ste. 102</a:t>
            </a:r>
          </a:p>
          <a:p>
            <a:r>
              <a:rPr lang="en-US" sz="1200" dirty="0"/>
              <a:t>Gautier, MS 39553 (228) 497-6999</a:t>
            </a:r>
          </a:p>
          <a:p>
            <a:pPr marL="609600" indent="-609600">
              <a:buClr>
                <a:srgbClr val="FFFFCC"/>
              </a:buClr>
              <a:buFont typeface="Wingdings" charset="0"/>
              <a:buAutoNum type="arabicPeriod" startAt="6"/>
            </a:pPr>
            <a:endParaRPr lang="en-US" sz="1200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2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Personal Report</a:t>
            </a:r>
            <a:br>
              <a:rPr lang="en-US" dirty="0" smtClean="0"/>
            </a:b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topics concerning the person are addressed:</a:t>
            </a:r>
          </a:p>
          <a:p>
            <a:r>
              <a:rPr lang="en-US" dirty="0" smtClean="0"/>
              <a:t>Interests</a:t>
            </a:r>
          </a:p>
          <a:p>
            <a:r>
              <a:rPr lang="en-US" dirty="0" smtClean="0"/>
              <a:t>Talents</a:t>
            </a:r>
          </a:p>
          <a:p>
            <a:r>
              <a:rPr lang="en-US" dirty="0" smtClean="0"/>
              <a:t>Skills</a:t>
            </a:r>
          </a:p>
          <a:p>
            <a:r>
              <a:rPr lang="en-US" dirty="0" smtClean="0"/>
              <a:t>Tasks as observed</a:t>
            </a:r>
          </a:p>
          <a:p>
            <a:r>
              <a:rPr lang="en-US" dirty="0" smtClean="0"/>
              <a:t>Better/best ecological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2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Personal Report</a:t>
            </a:r>
            <a:br>
              <a:rPr lang="en-US" dirty="0" smtClean="0"/>
            </a:b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Learning mode/methodology, environment</a:t>
            </a:r>
          </a:p>
          <a:p>
            <a:r>
              <a:rPr lang="en-US" dirty="0" smtClean="0"/>
              <a:t>Personal Resources(benefits, family support, savings, transportation)</a:t>
            </a:r>
          </a:p>
          <a:p>
            <a:r>
              <a:rPr lang="en-US" dirty="0" smtClean="0"/>
              <a:t>Most engaging qualities</a:t>
            </a:r>
          </a:p>
          <a:p>
            <a:r>
              <a:rPr lang="en-US" dirty="0" smtClean="0"/>
              <a:t> Situations to be avoided</a:t>
            </a:r>
          </a:p>
          <a:p>
            <a:r>
              <a:rPr lang="en-US" dirty="0" smtClean="0"/>
              <a:t>Other skills that may be marketed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2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Ideal Conditions of Employment?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Inside/Outside Work?</a:t>
            </a:r>
          </a:p>
          <a:p>
            <a:r>
              <a:rPr lang="en-US" dirty="0" smtClean="0"/>
              <a:t>Morning/Afternoon/Evening</a:t>
            </a:r>
          </a:p>
          <a:p>
            <a:r>
              <a:rPr lang="en-US" dirty="0" smtClean="0"/>
              <a:t>Clean/Not so Clean?</a:t>
            </a:r>
          </a:p>
          <a:p>
            <a:r>
              <a:rPr lang="en-US" dirty="0" smtClean="0"/>
              <a:t>Equipment?</a:t>
            </a:r>
          </a:p>
          <a:p>
            <a:r>
              <a:rPr lang="en-US" dirty="0" smtClean="0"/>
              <a:t>Team/Alone?</a:t>
            </a:r>
          </a:p>
          <a:p>
            <a:r>
              <a:rPr lang="en-US" dirty="0" smtClean="0"/>
              <a:t>Noisy/Quiet?</a:t>
            </a:r>
          </a:p>
          <a:p>
            <a:r>
              <a:rPr lang="en-US" dirty="0" smtClean="0"/>
              <a:t>Mentoring Opportunities?</a:t>
            </a:r>
            <a:endParaRPr lang="en-US" dirty="0"/>
          </a:p>
        </p:txBody>
      </p:sp>
      <p:pic>
        <p:nvPicPr>
          <p:cNvPr id="4" name="Picture 3" descr="j02898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65" y="4559853"/>
            <a:ext cx="2682309" cy="16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3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“Off the Job” Supports</a:t>
            </a:r>
            <a:br>
              <a:rPr lang="en-US" dirty="0" smtClean="0"/>
            </a:br>
            <a:r>
              <a:rPr lang="en-US" dirty="0" smtClean="0"/>
              <a:t>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called “Job Related” Supports</a:t>
            </a:r>
          </a:p>
          <a:p>
            <a:r>
              <a:rPr lang="en-US" dirty="0" smtClean="0"/>
              <a:t>May include:</a:t>
            </a:r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Wearing clothes that are </a:t>
            </a:r>
            <a:r>
              <a:rPr lang="en-US" dirty="0" err="1" smtClean="0"/>
              <a:t>approprite</a:t>
            </a:r>
            <a:endParaRPr lang="en-US" dirty="0" smtClean="0"/>
          </a:p>
          <a:p>
            <a:r>
              <a:rPr lang="en-US" dirty="0" smtClean="0"/>
              <a:t>Laundry</a:t>
            </a:r>
          </a:p>
          <a:p>
            <a:r>
              <a:rPr lang="en-US" dirty="0" smtClean="0"/>
              <a:t>Lunches</a:t>
            </a:r>
          </a:p>
          <a:p>
            <a:r>
              <a:rPr lang="en-US" dirty="0" smtClean="0"/>
              <a:t>Budgeting</a:t>
            </a:r>
            <a:endParaRPr lang="en-US" dirty="0"/>
          </a:p>
        </p:txBody>
      </p:sp>
      <p:pic>
        <p:nvPicPr>
          <p:cNvPr id="6" name="Picture 5" descr="j01828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2" y="3872752"/>
            <a:ext cx="1668036" cy="25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3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Specify the Person’s Ideal Work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she can define it at this time</a:t>
            </a:r>
          </a:p>
          <a:p>
            <a:r>
              <a:rPr lang="en-US" dirty="0" smtClean="0"/>
              <a:t>When is she most productive at work</a:t>
            </a:r>
          </a:p>
          <a:p>
            <a:r>
              <a:rPr lang="en-US" dirty="0" smtClean="0"/>
              <a:t>What events during the week are important for her to attend? Month?</a:t>
            </a:r>
          </a:p>
          <a:p>
            <a:r>
              <a:rPr lang="en-US" dirty="0" smtClean="0"/>
              <a:t>Will family vacations be a consideration?</a:t>
            </a:r>
          </a:p>
          <a:p>
            <a:r>
              <a:rPr lang="en-US" dirty="0" smtClean="0"/>
              <a:t>Can the team specify her best days and hours </a:t>
            </a:r>
            <a:r>
              <a:rPr lang="en-US" smtClean="0"/>
              <a:t>for work </a:t>
            </a:r>
            <a:r>
              <a:rPr lang="en-US" dirty="0" smtClean="0"/>
              <a:t>at </a:t>
            </a:r>
            <a:r>
              <a:rPr lang="en-US" smtClean="0"/>
              <a:t>this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8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Vocational 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Civa’s</a:t>
            </a:r>
            <a:r>
              <a:rPr lang="en-US" dirty="0" smtClean="0"/>
              <a:t> Profile Blank</a:t>
            </a:r>
          </a:p>
          <a:p>
            <a:r>
              <a:rPr lang="en-US" dirty="0" smtClean="0"/>
              <a:t>Dave’s Vocational Profile Sample</a:t>
            </a:r>
          </a:p>
          <a:p>
            <a:r>
              <a:rPr lang="en-US" dirty="0" smtClean="0"/>
              <a:t>Key for Completing the Vocational Profile</a:t>
            </a:r>
            <a:endParaRPr lang="en-US" dirty="0"/>
          </a:p>
        </p:txBody>
      </p:sp>
      <p:pic>
        <p:nvPicPr>
          <p:cNvPr id="4" name="Picture 3" descr="j03167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4143429"/>
            <a:ext cx="2744761" cy="18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4</a:t>
            </a:r>
            <a:br>
              <a:rPr lang="en-US" dirty="0" smtClean="0"/>
            </a:br>
            <a:r>
              <a:rPr lang="en-US" dirty="0" smtClean="0"/>
              <a:t>Goals to Be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3-4 page Vocational Profile</a:t>
            </a:r>
          </a:p>
          <a:p>
            <a:r>
              <a:rPr lang="en-US" dirty="0" smtClean="0"/>
              <a:t>Please e-mail to:</a:t>
            </a:r>
          </a:p>
          <a:p>
            <a:r>
              <a:rPr lang="en-US" dirty="0" smtClean="0">
                <a:hlinkClick r:id="rId2"/>
              </a:rPr>
              <a:t>Roger@alaskachd.org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03167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02" y="3709733"/>
            <a:ext cx="3657600" cy="2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charset="0"/>
              </a:rPr>
              <a:t>What is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A Profile is a descriptive picture of a person with a disability developed through the process of discovery.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/>
              <a:t>Marc Gold &amp; Associates©</a:t>
            </a:r>
          </a:p>
          <a:p>
            <a:r>
              <a:rPr lang="en-US" sz="1200" dirty="0"/>
              <a:t>4101 Gautier-</a:t>
            </a:r>
            <a:r>
              <a:rPr lang="en-US" sz="1200" dirty="0" err="1"/>
              <a:t>Vancleave</a:t>
            </a:r>
            <a:r>
              <a:rPr lang="en-US" sz="1200" dirty="0"/>
              <a:t> Rd. Ste. 102</a:t>
            </a:r>
          </a:p>
          <a:p>
            <a:r>
              <a:rPr lang="en-US" sz="1200" dirty="0"/>
              <a:t>Gautier, MS 39553 (228) 497-6999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88981"/>
            <a:ext cx="3657600" cy="23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charset="0"/>
              </a:rPr>
              <a:t>What is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  <a:buFont typeface="Wingdings" charset="0"/>
              <a:buChar char="Ø"/>
            </a:pPr>
            <a:r>
              <a:rPr lang="en-US" dirty="0">
                <a:latin typeface="Arial" charset="0"/>
              </a:rPr>
              <a:t>A Profile involves the development of: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lvl="1">
              <a:buClr>
                <a:schemeClr val="folHlink"/>
              </a:buClr>
              <a:buNone/>
            </a:pPr>
            <a:r>
              <a:rPr lang="en-US" dirty="0">
                <a:latin typeface="Arial" charset="0"/>
              </a:rPr>
              <a:t>a) positive and useful information,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lvl="1">
              <a:buClr>
                <a:schemeClr val="folHlink"/>
              </a:buClr>
              <a:buNone/>
            </a:pPr>
            <a:r>
              <a:rPr lang="en-US" dirty="0">
                <a:latin typeface="Arial" charset="0"/>
              </a:rPr>
              <a:t>b) a form that delineates the information and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lvl="1">
              <a:buClr>
                <a:schemeClr val="folHlink"/>
              </a:buClr>
              <a:buNone/>
            </a:pPr>
            <a:r>
              <a:rPr lang="en-US" dirty="0">
                <a:latin typeface="Arial" charset="0"/>
              </a:rPr>
              <a:t>c) a relationship with the person which allows access into the personal information of life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>
              <a:buClr>
                <a:schemeClr val="folHlink"/>
              </a:buClr>
              <a:buNone/>
            </a:pPr>
            <a:endParaRPr lang="en-US" dirty="0">
              <a:solidFill>
                <a:srgbClr val="FFFFCC"/>
              </a:solidFill>
              <a:latin typeface="Arial" charset="0"/>
            </a:endParaRPr>
          </a:p>
          <a:p>
            <a:r>
              <a:rPr lang="en-US" sz="1200" dirty="0"/>
              <a:t>Marc Gold &amp; Associates©</a:t>
            </a:r>
          </a:p>
          <a:p>
            <a:r>
              <a:rPr lang="en-US" sz="1200" dirty="0"/>
              <a:t>4101 Gautier-</a:t>
            </a:r>
            <a:r>
              <a:rPr lang="en-US" sz="1200" dirty="0" err="1"/>
              <a:t>Vancleave</a:t>
            </a:r>
            <a:r>
              <a:rPr lang="en-US" sz="1200" dirty="0"/>
              <a:t> Rd. Ste. 102</a:t>
            </a:r>
          </a:p>
          <a:p>
            <a:r>
              <a:rPr lang="en-US" sz="1200" dirty="0"/>
              <a:t>Gautier, MS 39553 (228) 497-6999</a:t>
            </a:r>
          </a:p>
          <a:p>
            <a:pPr lvl="1">
              <a:buClr>
                <a:schemeClr val="folHlink"/>
              </a:buClr>
              <a:buNone/>
            </a:pPr>
            <a:endParaRPr lang="en-US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charset="0"/>
              </a:rPr>
              <a:t>What is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A Profile is an alternative to the traditional ways of testing and evaluating persons with disabilities that involved comparison and competition.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/>
              <a:t>Marc Gold &amp; Associates©</a:t>
            </a:r>
          </a:p>
          <a:p>
            <a:r>
              <a:rPr lang="en-US" sz="1200" dirty="0"/>
              <a:t>4101 Gautier-</a:t>
            </a:r>
            <a:r>
              <a:rPr lang="en-US" sz="1200" dirty="0" err="1"/>
              <a:t>Vancleave</a:t>
            </a:r>
            <a:r>
              <a:rPr lang="en-US" sz="1200" dirty="0"/>
              <a:t> Rd. Ste. 102</a:t>
            </a:r>
          </a:p>
          <a:p>
            <a:r>
              <a:rPr lang="en-US" sz="1200" dirty="0"/>
              <a:t>Gautier, MS 39553 (228) 497-6999</a:t>
            </a:r>
          </a:p>
          <a:p>
            <a:endParaRPr lang="en-US" dirty="0"/>
          </a:p>
        </p:txBody>
      </p:sp>
      <p:pic>
        <p:nvPicPr>
          <p:cNvPr id="4" name="Picture 3" descr="LS0183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86" y="4122608"/>
            <a:ext cx="2101877" cy="19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Purpose of Profile: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</a:t>
            </a:r>
            <a:r>
              <a:rPr lang="en-US" dirty="0"/>
              <a:t>under age 16- to guide work experiences most likely in the school which are unpaid.</a:t>
            </a:r>
          </a:p>
          <a:p>
            <a:r>
              <a:rPr lang="en-US" dirty="0"/>
              <a:t>Age 16 and up- to guide paid community job development and the structuring of experiences.</a:t>
            </a:r>
          </a:p>
          <a:p>
            <a:r>
              <a:rPr lang="en-US" dirty="0"/>
              <a:t>Exit year- to develop the job that the student will transition into post graduation.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3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charset="0"/>
              </a:rPr>
              <a:t>Why do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capture all relevant aspects of the applicant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life, including the complexity of their disability.</a:t>
            </a:r>
          </a:p>
          <a:p>
            <a:pPr>
              <a:buClr>
                <a:srgbClr val="FFCC00"/>
              </a:buClr>
              <a:buFont typeface="Wingdings" charset="0"/>
              <a:buChar char="v"/>
            </a:pPr>
            <a:endParaRPr lang="en-US" dirty="0">
              <a:latin typeface="Arial" charset="0"/>
            </a:endParaRPr>
          </a:p>
          <a:p>
            <a:pPr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find the passion that propels job development efforts.</a:t>
            </a:r>
          </a:p>
          <a:p>
            <a:pPr>
              <a:buClr>
                <a:srgbClr val="FFCC00"/>
              </a:buClr>
              <a:buFont typeface="Wingdings" charset="0"/>
              <a:buChar char="v"/>
            </a:pPr>
            <a:endParaRPr lang="en-US" dirty="0">
              <a:solidFill>
                <a:srgbClr val="FFFFCC"/>
              </a:solidFill>
              <a:latin typeface="Arial" charset="0"/>
            </a:endParaRPr>
          </a:p>
          <a:p>
            <a:pPr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identify potential contributions for employment</a:t>
            </a:r>
            <a:r>
              <a:rPr lang="en-US" dirty="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 smtClean="0"/>
          </a:p>
          <a:p>
            <a:r>
              <a:rPr lang="en-US" sz="1300" dirty="0" smtClean="0"/>
              <a:t>Marc </a:t>
            </a:r>
            <a:r>
              <a:rPr lang="en-US" sz="1300" dirty="0"/>
              <a:t>Gold &amp; Associates©</a:t>
            </a:r>
          </a:p>
          <a:p>
            <a:r>
              <a:rPr lang="en-US" sz="1300" dirty="0"/>
              <a:t>4101 Gautier-</a:t>
            </a:r>
            <a:r>
              <a:rPr lang="en-US" sz="1300" dirty="0" err="1"/>
              <a:t>Vancleave</a:t>
            </a:r>
            <a:r>
              <a:rPr lang="en-US" sz="1300" dirty="0"/>
              <a:t> Rd. Ste. 102</a:t>
            </a:r>
          </a:p>
          <a:p>
            <a:r>
              <a:rPr lang="en-US" sz="1300" dirty="0"/>
              <a:t>Gautier, MS 39553 (228) 497-6999</a:t>
            </a:r>
          </a:p>
          <a:p>
            <a:endParaRPr lang="en-US" dirty="0"/>
          </a:p>
        </p:txBody>
      </p:sp>
      <p:pic>
        <p:nvPicPr>
          <p:cNvPr id="4" name="Picture 3" descr="AA0538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03" y="4185072"/>
            <a:ext cx="2003163" cy="25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1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charset="0"/>
              </a:rPr>
              <a:t>Why do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determine the applicant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conditions for employment.</a:t>
            </a:r>
            <a:br>
              <a:rPr lang="en-US" altLang="ja-JP" dirty="0">
                <a:latin typeface="Arial" charset="0"/>
              </a:rPr>
            </a:br>
            <a:endParaRPr lang="en-US" altLang="ja-JP" dirty="0">
              <a:latin typeface="Arial" charset="0"/>
            </a:endParaRPr>
          </a:p>
          <a:p>
            <a:pPr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capture the applicant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range of preferences and any specific employment outcomes.</a:t>
            </a:r>
            <a:endParaRPr lang="en-US" dirty="0">
              <a:latin typeface="Arial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300" dirty="0"/>
              <a:t>Marc Gold &amp; Associates©</a:t>
            </a:r>
          </a:p>
          <a:p>
            <a:r>
              <a:rPr lang="en-US" sz="1300" dirty="0"/>
              <a:t>4101 Gautier-</a:t>
            </a:r>
            <a:r>
              <a:rPr lang="en-US" sz="1300" dirty="0" err="1"/>
              <a:t>Vancleave</a:t>
            </a:r>
            <a:r>
              <a:rPr lang="en-US" sz="1300" dirty="0"/>
              <a:t> Rd. Ste. 102</a:t>
            </a:r>
          </a:p>
          <a:p>
            <a:r>
              <a:rPr lang="en-US" sz="1300" dirty="0"/>
              <a:t>Gautier, MS 39553 (228) 497-6999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4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charset="0"/>
              </a:rPr>
              <a:t>Why do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9492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describe the applicant in a manner which prepares the job developer to effectively negotiate personalized job descriptions with employers.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charset="0"/>
              <a:buChar char="v"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charset="0"/>
              <a:buChar char="v"/>
            </a:pPr>
            <a:r>
              <a:rPr lang="en-US" dirty="0">
                <a:latin typeface="Arial" charset="0"/>
              </a:rPr>
              <a:t>To provide the foundation for employment planning by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putting together the puzzle pieces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in a manner so that the applicant can be understood by all who participate in the planning process</a:t>
            </a:r>
            <a:r>
              <a:rPr lang="en-US" altLang="ja-JP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charset="0"/>
              <a:buChar char="v"/>
            </a:pPr>
            <a:endParaRPr lang="en-US" altLang="ja-JP" dirty="0">
              <a:solidFill>
                <a:srgbClr val="FFFFCC"/>
              </a:solidFill>
              <a:latin typeface="Arial" charset="0"/>
            </a:endParaRPr>
          </a:p>
          <a:p>
            <a:r>
              <a:rPr lang="en-US" sz="1400" dirty="0"/>
              <a:t>Marc Gold &amp; Associates©</a:t>
            </a:r>
          </a:p>
          <a:p>
            <a:r>
              <a:rPr lang="en-US" sz="1400" dirty="0"/>
              <a:t>4101 Gautier-</a:t>
            </a:r>
            <a:r>
              <a:rPr lang="en-US" sz="1400" dirty="0" err="1"/>
              <a:t>Vancleave</a:t>
            </a:r>
            <a:r>
              <a:rPr lang="en-US" sz="1400" dirty="0"/>
              <a:t> Rd. Ste. 102</a:t>
            </a:r>
          </a:p>
          <a:p>
            <a:r>
              <a:rPr lang="en-US" sz="1400" dirty="0"/>
              <a:t>Gautier, MS 39553 (228) 497-6999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charset="0"/>
              <a:buChar char="v"/>
            </a:pPr>
            <a:endParaRPr lang="en-US" altLang="ja-JP" dirty="0" smtClean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charset="0"/>
              <a:buChar char="v"/>
            </a:pPr>
            <a:endParaRPr lang="en-US" altLang="ja-JP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If you do not choose</a:t>
            </a:r>
            <a:br>
              <a:rPr lang="en-US" dirty="0">
                <a:latin typeface="Arial" charset="0"/>
              </a:rPr>
            </a:br>
            <a:r>
              <a:rPr lang="en-US" u="sng" dirty="0">
                <a:latin typeface="Arial" charset="0"/>
              </a:rPr>
              <a:t>to write a complete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Clr>
                <a:srgbClr val="FFFFCC"/>
              </a:buClr>
              <a:buFont typeface="Wingdings" charset="0"/>
              <a:buAutoNum type="arabicPeriod"/>
            </a:pPr>
            <a:r>
              <a:rPr lang="en-US" dirty="0">
                <a:latin typeface="Arial" charset="0"/>
              </a:rPr>
              <a:t>Use the profile form as a guide for informal note taking.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609600" indent="-609600">
              <a:buClr>
                <a:srgbClr val="FFFFCC"/>
              </a:buClr>
              <a:buFont typeface="Wingdings" charset="0"/>
              <a:buAutoNum type="arabicPeriod"/>
            </a:pPr>
            <a:r>
              <a:rPr lang="en-US" dirty="0">
                <a:latin typeface="Arial" charset="0"/>
              </a:rPr>
              <a:t>Take pictures – useful for the portfolio.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609600" indent="-609600">
              <a:buClr>
                <a:srgbClr val="FFFFCC"/>
              </a:buClr>
              <a:buFont typeface="Wingdings" charset="0"/>
              <a:buAutoNum type="arabicPeriod"/>
            </a:pPr>
            <a:r>
              <a:rPr lang="en-US" dirty="0">
                <a:latin typeface="Arial" charset="0"/>
              </a:rPr>
              <a:t>Develop a narrative vignette that describes the person.</a:t>
            </a:r>
          </a:p>
          <a:p>
            <a:endParaRPr lang="en-US" dirty="0" smtClean="0"/>
          </a:p>
          <a:p>
            <a:r>
              <a:rPr lang="en-US" sz="1300" dirty="0"/>
              <a:t>Marc Gold &amp; Associates©</a:t>
            </a:r>
          </a:p>
          <a:p>
            <a:r>
              <a:rPr lang="en-US" sz="1300" dirty="0"/>
              <a:t>4101 Gautier-</a:t>
            </a:r>
            <a:r>
              <a:rPr lang="en-US" sz="1300" dirty="0" err="1"/>
              <a:t>Vancleave</a:t>
            </a:r>
            <a:r>
              <a:rPr lang="en-US" sz="1300" dirty="0"/>
              <a:t> Rd. Ste. 102</a:t>
            </a:r>
          </a:p>
          <a:p>
            <a:r>
              <a:rPr lang="en-US" sz="1300" dirty="0"/>
              <a:t>Gautier, MS 39553 (228) 497-6999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38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DC6F9187A3408DF8E827FCB2A6BE" ma:contentTypeVersion="5" ma:contentTypeDescription="Create a new document." ma:contentTypeScope="" ma:versionID="ca9c14db27c2fef63a73a0f098b3a5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876BB1-B118-4944-A69B-AE78959BC27E}"/>
</file>

<file path=customXml/itemProps2.xml><?xml version="1.0" encoding="utf-8"?>
<ds:datastoreItem xmlns:ds="http://schemas.openxmlformats.org/officeDocument/2006/customXml" ds:itemID="{AD8BE889-987D-49E1-A2AF-E74CAB003B82}"/>
</file>

<file path=customXml/itemProps3.xml><?xml version="1.0" encoding="utf-8"?>
<ds:datastoreItem xmlns:ds="http://schemas.openxmlformats.org/officeDocument/2006/customXml" ds:itemID="{94C425A6-3615-4F98-A362-00794CA1FE01}"/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8797</TotalTime>
  <Words>601</Words>
  <Application>Microsoft Macintosh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CE Lesson 4 The Vocational Profile</vt:lpstr>
      <vt:lpstr>What is a Profile?</vt:lpstr>
      <vt:lpstr>What is a Profile?</vt:lpstr>
      <vt:lpstr>What is a Profile?</vt:lpstr>
      <vt:lpstr>Purpose of Profile: </vt:lpstr>
      <vt:lpstr>Why do a Profile?</vt:lpstr>
      <vt:lpstr>Why do a Profile?</vt:lpstr>
      <vt:lpstr>Why do a Profile?</vt:lpstr>
      <vt:lpstr>If you do not choose to write a complete profile</vt:lpstr>
      <vt:lpstr>If you do not choose to write a complete profile</vt:lpstr>
      <vt:lpstr>If you do not choose to write a complete profile:</vt:lpstr>
      <vt:lpstr>Integrated Personal Report Organization</vt:lpstr>
      <vt:lpstr>Integrated Personal Report Organization</vt:lpstr>
      <vt:lpstr>What are the Ideal Conditions of Employment?</vt:lpstr>
      <vt:lpstr>What “Off the Job” Supports Needed?</vt:lpstr>
      <vt:lpstr>Specify the Person’s Ideal Work Schedule</vt:lpstr>
      <vt:lpstr>Example Vocational  Profile</vt:lpstr>
      <vt:lpstr>Lesson 4 Goals to Be Accomplished</vt:lpstr>
    </vt:vector>
  </TitlesOfParts>
  <Company>UCDUAA/Roberts Consulting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Lesson 4 The Vocational Profile</dc:title>
  <dc:creator>B. Roger Shelley</dc:creator>
  <cp:lastModifiedBy>B. Roger Shelley</cp:lastModifiedBy>
  <cp:revision>40</cp:revision>
  <dcterms:created xsi:type="dcterms:W3CDTF">2013-08-14T18:27:29Z</dcterms:created>
  <dcterms:modified xsi:type="dcterms:W3CDTF">2014-01-14T21:27:47Z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0x01010003E7DC6F9187A3408DF8E827FCB2A6BE</vt:lpwstr>
  </property>
</Properties>
</file>