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85" r:id="rId3"/>
    <p:sldId id="286" r:id="rId4"/>
    <p:sldId id="287" r:id="rId5"/>
    <p:sldId id="288" r:id="rId6"/>
    <p:sldId id="289" r:id="rId7"/>
    <p:sldId id="290" r:id="rId8"/>
    <p:sldId id="291" r:id="rId9"/>
    <p:sldId id="302" r:id="rId10"/>
    <p:sldId id="303" r:id="rId11"/>
    <p:sldId id="304" r:id="rId12"/>
    <p:sldId id="305" r:id="rId13"/>
    <p:sldId id="306" r:id="rId14"/>
    <p:sldId id="300" r:id="rId15"/>
    <p:sldId id="292" r:id="rId16"/>
    <p:sldId id="294" r:id="rId17"/>
    <p:sldId id="293" r:id="rId18"/>
    <p:sldId id="295" r:id="rId19"/>
    <p:sldId id="296" r:id="rId20"/>
    <p:sldId id="297" r:id="rId21"/>
    <p:sldId id="298" r:id="rId22"/>
    <p:sldId id="299"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301" r:id="rId51"/>
    <p:sldId id="307"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63A6D-F60D-452E-A1F7-1389F722E48B}"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0276A-4BC1-48F3-A634-7B5954B52AB0}" type="slidenum">
              <a:rPr lang="en-US" smtClean="0"/>
              <a:pPr/>
              <a:t>‹#›</a:t>
            </a:fld>
            <a:endParaRPr lang="en-US"/>
          </a:p>
        </p:txBody>
      </p:sp>
    </p:spTree>
    <p:extLst>
      <p:ext uri="{BB962C8B-B14F-4D97-AF65-F5344CB8AC3E}">
        <p14:creationId xmlns:p14="http://schemas.microsoft.com/office/powerpoint/2010/main" val="65655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B0276A-4BC1-48F3-A634-7B5954B52AB0}" type="slidenum">
              <a:rPr lang="en-US" smtClean="0"/>
              <a:pPr/>
              <a:t>10</a:t>
            </a:fld>
            <a:endParaRPr lang="en-US"/>
          </a:p>
        </p:txBody>
      </p:sp>
    </p:spTree>
    <p:extLst>
      <p:ext uri="{BB962C8B-B14F-4D97-AF65-F5344CB8AC3E}">
        <p14:creationId xmlns:p14="http://schemas.microsoft.com/office/powerpoint/2010/main" val="264903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8845965-0DC6-4966-8C22-1B26BE0F20F3}" type="datetimeFigureOut">
              <a:rPr lang="en-US" smtClean="0"/>
              <a:pPr/>
              <a:t>1/27/2014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5C2BB33-8A77-4F04-8C7F-E0D32817578A}"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45965-0DC6-4966-8C22-1B26BE0F20F3}"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45965-0DC6-4966-8C22-1B26BE0F20F3}"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45965-0DC6-4966-8C22-1B26BE0F20F3}"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45965-0DC6-4966-8C22-1B26BE0F20F3}"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845965-0DC6-4966-8C22-1B26BE0F20F3}"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2BB33-8A77-4F04-8C7F-E0D32817578A}"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845965-0DC6-4966-8C22-1B26BE0F20F3}"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845965-0DC6-4966-8C22-1B26BE0F20F3}"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5965-0DC6-4966-8C22-1B26BE0F20F3}"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8845965-0DC6-4966-8C22-1B26BE0F20F3}" type="datetimeFigureOut">
              <a:rPr lang="en-US" smtClean="0"/>
              <a:pPr/>
              <a:t>1/27/2014</a:t>
            </a:fld>
            <a:endParaRPr lang="en-US"/>
          </a:p>
        </p:txBody>
      </p:sp>
      <p:sp>
        <p:nvSpPr>
          <p:cNvPr id="7" name="Slide Number Placeholder 6"/>
          <p:cNvSpPr>
            <a:spLocks noGrp="1"/>
          </p:cNvSpPr>
          <p:nvPr>
            <p:ph type="sldNum" sz="quarter" idx="12"/>
          </p:nvPr>
        </p:nvSpPr>
        <p:spPr/>
        <p:txBody>
          <a:bodyPr/>
          <a:lstStyle/>
          <a:p>
            <a:fld id="{95C2BB33-8A77-4F04-8C7F-E0D32817578A}"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45965-0DC6-4966-8C22-1B26BE0F20F3}" type="datetimeFigureOut">
              <a:rPr lang="en-US" smtClean="0"/>
              <a:pPr/>
              <a:t>1/27/2014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5C2BB33-8A77-4F04-8C7F-E0D328175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8845965-0DC6-4966-8C22-1B26BE0F20F3}" type="datetimeFigureOut">
              <a:rPr lang="en-US" smtClean="0"/>
              <a:pPr/>
              <a:t>1/27/2014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5C2BB33-8A77-4F04-8C7F-E0D328175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id.org/employment-and-economic-equity/access-to-assets/equity/equity-e-newsletter-october-2005/aperfect-fit-people-with-disabilities-building-asset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jobs.alaska.gov/t2w/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n.gov/mnddc/pipm/employ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docid=Lvl4f1Bv_nL5mM&amp;tbnid=b-DCk6Ni1tTZxM:&amp;ved=0CAUQjRw&amp;url=http://aadd.org/conversations-that-matter-2013&amp;ei=g0TQUrzRIo7yoATR74DICQ&amp;bvm=bv.59026428,d.cGU&amp;psig=AFQjCNGGle3jRIBe_NbbymIDZADBC7QUkg&amp;ust=138946712226187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ps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ol.gov/dol/media/webcast/20110610-odep-ce/20110610-odep-ce-3.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ms://stream.ruralinstitute.umt.edu/broadband/cary/nick.wm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mailto:peerpower907@gmail.com" TargetMode="External"/><Relationship Id="rId7" Type="http://schemas.openxmlformats.org/officeDocument/2006/relationships/image" Target="../media/image41.png"/><Relationship Id="rId2" Type="http://schemas.openxmlformats.org/officeDocument/2006/relationships/hyperlink" Target="mailto:tracy.golly@alaska.gov"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facebook.com/pages/Peer-Power-of-Alaska/1404232596476441" TargetMode="External"/><Relationship Id="rId4" Type="http://schemas.openxmlformats.org/officeDocument/2006/relationships/hyperlink" Target="https://sites.google.com/site/peerpoweralaska/"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Tools for Transitioning to Employment</a:t>
            </a:r>
            <a:endParaRPr lang="en-US" dirty="0"/>
          </a:p>
        </p:txBody>
      </p:sp>
      <p:sp>
        <p:nvSpPr>
          <p:cNvPr id="3" name="Subtitle 2"/>
          <p:cNvSpPr>
            <a:spLocks noGrp="1"/>
          </p:cNvSpPr>
          <p:nvPr>
            <p:ph type="subTitle" idx="1"/>
          </p:nvPr>
        </p:nvSpPr>
        <p:spPr/>
        <p:txBody>
          <a:bodyPr/>
          <a:lstStyle/>
          <a:p>
            <a:r>
              <a:rPr lang="en-US" dirty="0" smtClean="0"/>
              <a:t>Governor’s Council on Disabilities and Special Education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505200"/>
            <a:ext cx="28225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962" y="3810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65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Employment for People with Disabilities: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 </a:t>
            </a:r>
            <a:r>
              <a:rPr lang="en-US" dirty="0"/>
              <a:t>Self-Sufficiency: </a:t>
            </a:r>
          </a:p>
          <a:p>
            <a:pPr lvl="1"/>
            <a:r>
              <a:rPr lang="en-US" sz="1700" dirty="0" smtClean="0"/>
              <a:t>“Working </a:t>
            </a:r>
            <a:r>
              <a:rPr lang="en-US" sz="1700" dirty="0"/>
              <a:t>age people with disabilities are 2.8 times more likely to live in poverty than those without disabilities.”  2011 data for Alaska shows, only 47% of people with disabilities were employed as compared with 80% of the general population</a:t>
            </a:r>
            <a:r>
              <a:rPr lang="en-US" sz="1700" dirty="0" smtClean="0"/>
              <a:t>.</a:t>
            </a:r>
          </a:p>
          <a:p>
            <a:pPr lvl="2"/>
            <a:r>
              <a:rPr lang="en-US" sz="1500" dirty="0"/>
              <a:t> U.S. Department of Health and Human Services, Public Health Service . Healthy People 2010 Progress Review: Disability and Secondary Conditions. Washington, DC: Author; 2006.</a:t>
            </a:r>
          </a:p>
          <a:p>
            <a:pPr lvl="1"/>
            <a:r>
              <a:rPr lang="en-US" sz="1700" dirty="0" smtClean="0"/>
              <a:t>Community </a:t>
            </a:r>
            <a:r>
              <a:rPr lang="en-US" sz="1700" dirty="0"/>
              <a:t>employment gives people with disabilities an opportunity to earn a living wage and increase their self-sufficiency and independence.</a:t>
            </a:r>
          </a:p>
          <a:p>
            <a:endParaRPr lang="en-US" dirty="0"/>
          </a:p>
        </p:txBody>
      </p:sp>
    </p:spTree>
    <p:extLst>
      <p:ext uri="{BB962C8B-B14F-4D97-AF65-F5344CB8AC3E}">
        <p14:creationId xmlns:p14="http://schemas.microsoft.com/office/powerpoint/2010/main" val="343300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Employment for People with Disabilities:</a:t>
            </a:r>
          </a:p>
        </p:txBody>
      </p:sp>
      <p:sp>
        <p:nvSpPr>
          <p:cNvPr id="3" name="Content Placeholder 2"/>
          <p:cNvSpPr>
            <a:spLocks noGrp="1"/>
          </p:cNvSpPr>
          <p:nvPr>
            <p:ph idx="1"/>
          </p:nvPr>
        </p:nvSpPr>
        <p:spPr/>
        <p:txBody>
          <a:bodyPr>
            <a:normAutofit/>
          </a:bodyPr>
          <a:lstStyle/>
          <a:p>
            <a:r>
              <a:rPr lang="en-US" dirty="0" smtClean="0"/>
              <a:t>Economic Self-Sufficiency Continued:</a:t>
            </a:r>
          </a:p>
          <a:p>
            <a:endParaRPr lang="en-US" dirty="0"/>
          </a:p>
          <a:p>
            <a:endParaRPr lang="en-US" dirty="0" smtClean="0"/>
          </a:p>
          <a:p>
            <a:endParaRPr lang="en-US" dirty="0"/>
          </a:p>
          <a:p>
            <a:endParaRPr lang="en-US" dirty="0" smtClean="0"/>
          </a:p>
          <a:p>
            <a:endParaRPr lang="en-US"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979551"/>
            <a:ext cx="26336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935941"/>
            <a:ext cx="24812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74694" y="4686114"/>
            <a:ext cx="2075329" cy="1354217"/>
          </a:xfrm>
          <a:prstGeom prst="rect">
            <a:avLst/>
          </a:prstGeom>
          <a:noFill/>
        </p:spPr>
        <p:txBody>
          <a:bodyPr wrap="square" rtlCol="0">
            <a:spAutoFit/>
          </a:bodyPr>
          <a:lstStyle/>
          <a:p>
            <a:r>
              <a:rPr lang="en-US" sz="800" dirty="0" smtClean="0"/>
              <a:t>World Institute on Disability, A Perfect Fit: People with Disabilities Building Assets. Accessed: August 1, 2011. </a:t>
            </a:r>
            <a:r>
              <a:rPr lang="en-US" sz="800" dirty="0" smtClean="0">
                <a:hlinkClick r:id="rId4"/>
              </a:rPr>
              <a:t>http://wid.org/employment-and-economic-equity/access-to-assets/equity/equity-e-newsletter-october-2005/aperfect-fit-people-with-disabilities-building-assets</a:t>
            </a:r>
            <a:r>
              <a:rPr lang="en-US" sz="800" dirty="0" smtClean="0"/>
              <a:t> </a:t>
            </a:r>
          </a:p>
          <a:p>
            <a:endParaRPr lang="en-US" dirty="0"/>
          </a:p>
        </p:txBody>
      </p:sp>
      <p:sp>
        <p:nvSpPr>
          <p:cNvPr id="6" name="TextBox 5"/>
          <p:cNvSpPr txBox="1"/>
          <p:nvPr/>
        </p:nvSpPr>
        <p:spPr>
          <a:xfrm>
            <a:off x="5029200" y="4800600"/>
            <a:ext cx="2514600" cy="215444"/>
          </a:xfrm>
          <a:prstGeom prst="rect">
            <a:avLst/>
          </a:prstGeom>
          <a:noFill/>
        </p:spPr>
        <p:txBody>
          <a:bodyPr wrap="square" rtlCol="0">
            <a:spAutoFit/>
          </a:bodyPr>
          <a:lstStyle/>
          <a:p>
            <a:r>
              <a:rPr lang="en-US" sz="800" dirty="0" smtClean="0"/>
              <a:t>Source: American Community Survey, 2011</a:t>
            </a:r>
            <a:endParaRPr lang="en-US" sz="800" dirty="0"/>
          </a:p>
        </p:txBody>
      </p:sp>
    </p:spTree>
    <p:extLst>
      <p:ext uri="{BB962C8B-B14F-4D97-AF65-F5344CB8AC3E}">
        <p14:creationId xmlns:p14="http://schemas.microsoft.com/office/powerpoint/2010/main" val="112988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Employment for People with Disabilities:</a:t>
            </a:r>
          </a:p>
        </p:txBody>
      </p:sp>
      <p:sp>
        <p:nvSpPr>
          <p:cNvPr id="3" name="Content Placeholder 2"/>
          <p:cNvSpPr>
            <a:spLocks noGrp="1"/>
          </p:cNvSpPr>
          <p:nvPr>
            <p:ph idx="1"/>
          </p:nvPr>
        </p:nvSpPr>
        <p:spPr/>
        <p:txBody>
          <a:bodyPr>
            <a:normAutofit/>
          </a:bodyPr>
          <a:lstStyle/>
          <a:p>
            <a:r>
              <a:rPr lang="en-US" sz="1700" dirty="0" smtClean="0"/>
              <a:t>Better </a:t>
            </a:r>
            <a:r>
              <a:rPr lang="en-US" sz="1700" dirty="0"/>
              <a:t>Health: Research finds that people with disabilities “…with any level of paid employment had significantly lower rates of smoking and better quality of life; self-reported health status was significantly higher…” “Employment, even at low levels, was associated with better health and health behaviors…” </a:t>
            </a:r>
          </a:p>
          <a:p>
            <a:r>
              <a:rPr lang="en-US" sz="1200" b="1" dirty="0" smtClean="0"/>
              <a:t>Health </a:t>
            </a:r>
            <a:r>
              <a:rPr lang="en-US" sz="1200" b="1" dirty="0"/>
              <a:t>Related Information of People with Disabilities by Employment Status</a:t>
            </a:r>
            <a:r>
              <a:rPr lang="en-US" sz="1200" b="1" dirty="0" smtClean="0"/>
              <a:t>:</a:t>
            </a:r>
          </a:p>
          <a:p>
            <a:endParaRPr lang="en-US" sz="1700" dirty="0"/>
          </a:p>
          <a:p>
            <a:pPr marL="68580" indent="0">
              <a:buNone/>
            </a:pPr>
            <a:endParaRPr lang="en-US" sz="1700" dirty="0" smtClean="0"/>
          </a:p>
          <a:p>
            <a:pPr marL="68580" indent="0">
              <a:buNone/>
            </a:pPr>
            <a:endParaRPr lang="en-US" sz="1700" dirty="0" smtClean="0"/>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267781"/>
            <a:ext cx="3352800" cy="208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10200" y="5020816"/>
            <a:ext cx="2057400" cy="861774"/>
          </a:xfrm>
          <a:prstGeom prst="rect">
            <a:avLst/>
          </a:prstGeom>
          <a:noFill/>
        </p:spPr>
        <p:txBody>
          <a:bodyPr wrap="square" rtlCol="0">
            <a:spAutoFit/>
          </a:bodyPr>
          <a:lstStyle/>
          <a:p>
            <a:r>
              <a:rPr lang="en-US" dirty="0" smtClean="0"/>
              <a:t>“</a:t>
            </a:r>
            <a:r>
              <a:rPr lang="en-US" sz="800" dirty="0" smtClean="0"/>
              <a:t>Employment as a health determinant for working-age, dually-eligible people with disabilities” Hall, </a:t>
            </a:r>
            <a:r>
              <a:rPr lang="en-US" sz="800" dirty="0" err="1" smtClean="0"/>
              <a:t>Kurth</a:t>
            </a:r>
            <a:r>
              <a:rPr lang="en-US" sz="800" dirty="0" smtClean="0"/>
              <a:t>, and Hunt (Disability and Health Journal) 2013.</a:t>
            </a:r>
            <a:endParaRPr lang="en-US" sz="800" dirty="0"/>
          </a:p>
        </p:txBody>
      </p:sp>
    </p:spTree>
    <p:extLst>
      <p:ext uri="{BB962C8B-B14F-4D97-AF65-F5344CB8AC3E}">
        <p14:creationId xmlns:p14="http://schemas.microsoft.com/office/powerpoint/2010/main" val="117045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Facts Regarding Benefits, Services, &amp; Employment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How </a:t>
            </a:r>
            <a:r>
              <a:rPr lang="en-US" b="1" dirty="0"/>
              <a:t>will my benefits be impacted by employment?</a:t>
            </a:r>
          </a:p>
          <a:p>
            <a:pPr lvl="1"/>
            <a:r>
              <a:rPr lang="en-US" dirty="0" smtClean="0"/>
              <a:t>Through </a:t>
            </a:r>
            <a:r>
              <a:rPr lang="en-US" dirty="0"/>
              <a:t>Ticket to Work and Medicaid Buy-In programs, people with disabilities can be employed and thus increase their income without losing their Medicaid benefits. </a:t>
            </a:r>
          </a:p>
          <a:p>
            <a:pPr lvl="1"/>
            <a:r>
              <a:rPr lang="en-US" dirty="0" smtClean="0"/>
              <a:t>It </a:t>
            </a:r>
            <a:r>
              <a:rPr lang="en-US" dirty="0"/>
              <a:t>is important to note that Alaska has both of these options for its citizens with disabilities to utilize and become employed while at the same time allowing the reassurance of not losing their benefits. </a:t>
            </a:r>
          </a:p>
          <a:p>
            <a:pPr lvl="1"/>
            <a:r>
              <a:rPr lang="en-US" dirty="0" smtClean="0"/>
              <a:t>To </a:t>
            </a:r>
            <a:r>
              <a:rPr lang="en-US" dirty="0"/>
              <a:t>learn more about these programs, visit </a:t>
            </a:r>
            <a:r>
              <a:rPr lang="en-US" dirty="0">
                <a:hlinkClick r:id="rId2"/>
              </a:rPr>
              <a:t>http://</a:t>
            </a:r>
            <a:r>
              <a:rPr lang="en-US" dirty="0" smtClean="0">
                <a:hlinkClick r:id="rId2"/>
              </a:rPr>
              <a:t>jobs.alaska.gov/t2w/m</a:t>
            </a:r>
            <a:r>
              <a:rPr lang="en-US" dirty="0" smtClean="0"/>
              <a:t>  </a:t>
            </a:r>
            <a:r>
              <a:rPr lang="en-US" dirty="0"/>
              <a:t>and contact your local Alaska Job Center Ticket to Work Employment Network. </a:t>
            </a:r>
          </a:p>
          <a:p>
            <a:r>
              <a:rPr lang="en-US" b="1" dirty="0" smtClean="0"/>
              <a:t>Can </a:t>
            </a:r>
            <a:r>
              <a:rPr lang="en-US" b="1" dirty="0"/>
              <a:t>I get other services besides employment services?</a:t>
            </a:r>
          </a:p>
          <a:p>
            <a:pPr lvl="1"/>
            <a:r>
              <a:rPr lang="en-US" dirty="0" smtClean="0"/>
              <a:t>Yes</a:t>
            </a:r>
            <a:r>
              <a:rPr lang="en-US" dirty="0"/>
              <a:t>! Employment First does not mean that you can only receive employment services and it does not change or take away services you have, it merely makes employment a prime focus to be addressed and considered for working age Alaskans with disabilities. </a:t>
            </a:r>
          </a:p>
          <a:p>
            <a:endParaRPr lang="en-US" dirty="0"/>
          </a:p>
        </p:txBody>
      </p:sp>
    </p:spTree>
    <p:extLst>
      <p:ext uri="{BB962C8B-B14F-4D97-AF65-F5344CB8AC3E}">
        <p14:creationId xmlns:p14="http://schemas.microsoft.com/office/powerpoint/2010/main" val="128776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help your child be employable?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Partners </a:t>
            </a:r>
            <a:r>
              <a:rPr lang="en-US" dirty="0"/>
              <a:t>in Employment has a free online self-study course developed by the MN Governor’s Council on Developmental </a:t>
            </a:r>
            <a:r>
              <a:rPr lang="en-US" dirty="0" smtClean="0"/>
              <a:t>Disabilities to assist people with disabilities who want to become employed.</a:t>
            </a:r>
          </a:p>
          <a:p>
            <a:r>
              <a:rPr lang="en-US" dirty="0" smtClean="0">
                <a:hlinkClick r:id="rId2"/>
              </a:rPr>
              <a:t>http</a:t>
            </a:r>
            <a:r>
              <a:rPr lang="en-US" dirty="0">
                <a:hlinkClick r:id="rId2"/>
              </a:rPr>
              <a:t>://mn.gov/mnddc/pipm/employment</a:t>
            </a:r>
            <a:r>
              <a:rPr lang="en-US" dirty="0" smtClean="0">
                <a:hlinkClick r:id="rId2"/>
              </a:rPr>
              <a:t>/</a:t>
            </a:r>
            <a:r>
              <a:rPr lang="en-US" dirty="0" smtClean="0"/>
              <a:t>   </a:t>
            </a:r>
            <a:endParaRPr lang="en-US" dirty="0"/>
          </a:p>
          <a:p>
            <a:r>
              <a:rPr lang="en-US" dirty="0" smtClean="0"/>
              <a:t>“Today</a:t>
            </a:r>
            <a:r>
              <a:rPr lang="en-US" dirty="0"/>
              <a:t>, over 105,000 individuals with significant disabilities are experiencing more independence and inclusion through competitive, community-based careers.” </a:t>
            </a:r>
            <a:endParaRPr lang="en-US" dirty="0" smtClean="0"/>
          </a:p>
          <a:p>
            <a:r>
              <a:rPr lang="en-US" b="1" dirty="0" smtClean="0"/>
              <a:t>This </a:t>
            </a:r>
            <a:r>
              <a:rPr lang="en-US" b="1" dirty="0"/>
              <a:t>can be </a:t>
            </a:r>
            <a:r>
              <a:rPr lang="en-US" b="1" i="1" u="sng" dirty="0" smtClean="0"/>
              <a:t>your child!</a:t>
            </a:r>
            <a:endParaRPr lang="en-US" b="1" i="1" u="sng" dirty="0"/>
          </a:p>
          <a:p>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156" y="5029200"/>
            <a:ext cx="1742831"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803106"/>
            <a:ext cx="4953000" cy="646331"/>
          </a:xfrm>
          <a:prstGeom prst="rect">
            <a:avLst/>
          </a:prstGeom>
          <a:noFill/>
        </p:spPr>
        <p:txBody>
          <a:bodyPr wrap="square" rtlCol="0">
            <a:spAutoFit/>
          </a:bodyPr>
          <a:lstStyle/>
          <a:p>
            <a:r>
              <a:rPr lang="en-US" dirty="0" smtClean="0">
                <a:solidFill>
                  <a:srgbClr val="92D050"/>
                </a:solidFill>
              </a:rPr>
              <a:t>“The only disability in life is a bad attitude.”                                                                  – Scott Hamilton</a:t>
            </a:r>
            <a:endParaRPr lang="en-US" dirty="0">
              <a:solidFill>
                <a:srgbClr val="92D050"/>
              </a:solidFill>
            </a:endParaRPr>
          </a:p>
        </p:txBody>
      </p:sp>
    </p:spTree>
    <p:extLst>
      <p:ext uri="{BB962C8B-B14F-4D97-AF65-F5344CB8AC3E}">
        <p14:creationId xmlns:p14="http://schemas.microsoft.com/office/powerpoint/2010/main" val="416193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national factors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National Governor’s Association Blue Print</a:t>
            </a:r>
          </a:p>
          <a:p>
            <a:endParaRPr lang="en-US" dirty="0"/>
          </a:p>
          <a:p>
            <a:r>
              <a:rPr lang="en-US" dirty="0"/>
              <a:t>“A Better Bottom Line: Employing Persons with Disabilities”</a:t>
            </a:r>
          </a:p>
          <a:p>
            <a:endParaRPr lang="en-US" dirty="0"/>
          </a:p>
          <a:p>
            <a:r>
              <a:rPr lang="en-US" dirty="0"/>
              <a:t>Sponsored by Governor Markell of Delaware- As chair of NGA asked all Governor’s to join him on this one initiative</a:t>
            </a:r>
          </a:p>
          <a:p>
            <a:endParaRPr lang="en-US" dirty="0"/>
          </a:p>
          <a:p>
            <a:r>
              <a:rPr lang="en-US" dirty="0"/>
              <a:t>Governor Parnell sent team from Alaska to Seattle workshop </a:t>
            </a:r>
          </a:p>
          <a:p>
            <a:endParaRPr lang="en-US" dirty="0"/>
          </a:p>
          <a:p>
            <a:r>
              <a:rPr lang="en-US" dirty="0"/>
              <a:t>The report talks about Alaska and our “State as Model Employer” initiative</a:t>
            </a:r>
          </a:p>
          <a:p>
            <a:endParaRPr lang="en-US" dirty="0"/>
          </a:p>
          <a:p>
            <a:r>
              <a:rPr lang="en-US" dirty="0"/>
              <a:t>Project </a:t>
            </a:r>
            <a:r>
              <a:rPr lang="en-US" dirty="0" smtClean="0"/>
              <a:t>SEARCH</a:t>
            </a:r>
            <a:endParaRPr lang="en-US" dirty="0"/>
          </a:p>
        </p:txBody>
      </p:sp>
    </p:spTree>
    <p:extLst>
      <p:ext uri="{BB962C8B-B14F-4D97-AF65-F5344CB8AC3E}">
        <p14:creationId xmlns:p14="http://schemas.microsoft.com/office/powerpoint/2010/main" val="191928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3833310" cy="4611136"/>
          </a:xfrm>
        </p:spPr>
        <p:txBody>
          <a:bodyPr>
            <a:noAutofit/>
          </a:bodyPr>
          <a:lstStyle/>
          <a:p>
            <a:r>
              <a:rPr lang="en-US" sz="3200" dirty="0" smtClean="0">
                <a:solidFill>
                  <a:schemeClr val="tx1"/>
                </a:solidFill>
              </a:rPr>
              <a:t>Alaska’s Governor, Sean Parnell, has given an Executive Proclamation regarding Disability Employment Awareness Month!</a:t>
            </a:r>
            <a:endParaRPr lang="en-US" sz="3200" dirty="0">
              <a:solidFill>
                <a:schemeClr val="tx1"/>
              </a:solidFill>
            </a:endParaRP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0"/>
            <a:ext cx="5072017" cy="78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27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as a Model Employer (S.A.M.E.)</a:t>
            </a:r>
          </a:p>
        </p:txBody>
      </p:sp>
      <p:sp>
        <p:nvSpPr>
          <p:cNvPr id="3" name="Content Placeholder 2"/>
          <p:cNvSpPr>
            <a:spLocks noGrp="1"/>
          </p:cNvSpPr>
          <p:nvPr>
            <p:ph idx="1"/>
          </p:nvPr>
        </p:nvSpPr>
        <p:spPr/>
        <p:txBody>
          <a:bodyPr>
            <a:normAutofit fontScale="85000" lnSpcReduction="20000"/>
          </a:bodyPr>
          <a:lstStyle/>
          <a:p>
            <a:r>
              <a:rPr lang="en-US" dirty="0"/>
              <a:t>Work group partners with the Council include:</a:t>
            </a:r>
          </a:p>
          <a:p>
            <a:pPr lvl="1"/>
            <a:r>
              <a:rPr lang="en-US" dirty="0"/>
              <a:t>Division of Vocational Rehabilitation</a:t>
            </a:r>
          </a:p>
          <a:p>
            <a:pPr lvl="1"/>
            <a:r>
              <a:rPr lang="en-US" dirty="0"/>
              <a:t>Personnel &amp; Labor Relations</a:t>
            </a:r>
          </a:p>
          <a:p>
            <a:pPr lvl="1"/>
            <a:r>
              <a:rPr lang="en-US" dirty="0"/>
              <a:t>the State ADA Coordinator’s </a:t>
            </a:r>
            <a:r>
              <a:rPr lang="en-US" dirty="0" smtClean="0"/>
              <a:t>office</a:t>
            </a:r>
          </a:p>
          <a:p>
            <a:pPr marL="365760" lvl="1" indent="0">
              <a:buNone/>
            </a:pPr>
            <a:endParaRPr lang="en-US" dirty="0"/>
          </a:p>
          <a:p>
            <a:r>
              <a:rPr lang="en-US" dirty="0"/>
              <a:t>2011 survey of state employees:</a:t>
            </a:r>
          </a:p>
          <a:p>
            <a:pPr lvl="1"/>
            <a:r>
              <a:rPr lang="en-US" dirty="0"/>
              <a:t>Voluntary self identification</a:t>
            </a:r>
          </a:p>
          <a:p>
            <a:pPr lvl="1"/>
            <a:r>
              <a:rPr lang="en-US" dirty="0"/>
              <a:t>16% of respondents said they experienced a disability</a:t>
            </a:r>
          </a:p>
          <a:p>
            <a:pPr lvl="1"/>
            <a:r>
              <a:rPr lang="en-US" dirty="0"/>
              <a:t>What is working well</a:t>
            </a:r>
          </a:p>
          <a:p>
            <a:pPr lvl="1"/>
            <a:r>
              <a:rPr lang="en-US" dirty="0"/>
              <a:t>Barriers</a:t>
            </a:r>
          </a:p>
          <a:p>
            <a:pPr lvl="1"/>
            <a:r>
              <a:rPr lang="en-US" dirty="0"/>
              <a:t>Improvements needed</a:t>
            </a:r>
          </a:p>
          <a:p>
            <a:endParaRPr 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590800"/>
            <a:ext cx="218916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58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a:t>
            </a:r>
          </a:p>
        </p:txBody>
      </p:sp>
      <p:sp>
        <p:nvSpPr>
          <p:cNvPr id="3" name="Content Placeholder 2"/>
          <p:cNvSpPr>
            <a:spLocks noGrp="1"/>
          </p:cNvSpPr>
          <p:nvPr>
            <p:ph idx="1"/>
          </p:nvPr>
        </p:nvSpPr>
        <p:spPr/>
        <p:txBody>
          <a:bodyPr/>
          <a:lstStyle/>
          <a:p>
            <a:r>
              <a:rPr lang="en-US" dirty="0"/>
              <a:t>Provisional Hire</a:t>
            </a:r>
          </a:p>
          <a:p>
            <a:pPr lvl="1"/>
            <a:r>
              <a:rPr lang="en-US" dirty="0"/>
              <a:t>Hiring managers can hire DVR clients without going through the long hiring process</a:t>
            </a:r>
          </a:p>
          <a:p>
            <a:pPr lvl="1"/>
            <a:r>
              <a:rPr lang="en-US" dirty="0"/>
              <a:t>DVR can place qualified candidate in position for 4 months</a:t>
            </a:r>
          </a:p>
          <a:p>
            <a:pPr lvl="1"/>
            <a:r>
              <a:rPr lang="en-US" dirty="0"/>
              <a:t>If candidate works out well, they change from “provisional” to permanent</a:t>
            </a:r>
          </a:p>
        </p:txBody>
      </p:sp>
    </p:spTree>
    <p:extLst>
      <p:ext uri="{BB962C8B-B14F-4D97-AF65-F5344CB8AC3E}">
        <p14:creationId xmlns:p14="http://schemas.microsoft.com/office/powerpoint/2010/main" val="96507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SEARCH</a:t>
            </a:r>
          </a:p>
        </p:txBody>
      </p:sp>
      <p:sp>
        <p:nvSpPr>
          <p:cNvPr id="3" name="Content Placeholder 2"/>
          <p:cNvSpPr>
            <a:spLocks noGrp="1"/>
          </p:cNvSpPr>
          <p:nvPr>
            <p:ph idx="1"/>
          </p:nvPr>
        </p:nvSpPr>
        <p:spPr/>
        <p:txBody>
          <a:bodyPr>
            <a:normAutofit fontScale="85000" lnSpcReduction="20000"/>
          </a:bodyPr>
          <a:lstStyle/>
          <a:p>
            <a:r>
              <a:rPr lang="en-US" b="1" u="sng" dirty="0"/>
              <a:t>Students with intellectual or developmental disabilities:</a:t>
            </a:r>
          </a:p>
          <a:p>
            <a:pPr lvl="1"/>
            <a:r>
              <a:rPr lang="en-US" dirty="0"/>
              <a:t>age 18-21</a:t>
            </a:r>
          </a:p>
          <a:p>
            <a:pPr lvl="1"/>
            <a:r>
              <a:rPr lang="en-US" dirty="0"/>
              <a:t>in their last year of high school</a:t>
            </a:r>
          </a:p>
          <a:p>
            <a:pPr lvl="1"/>
            <a:r>
              <a:rPr lang="en-US" dirty="0"/>
              <a:t>on-the-job work experience for 9 months</a:t>
            </a:r>
          </a:p>
          <a:p>
            <a:endParaRPr lang="en-US" dirty="0"/>
          </a:p>
          <a:p>
            <a:r>
              <a:rPr lang="en-US" b="1" u="sng" dirty="0"/>
              <a:t>Collaboration between:</a:t>
            </a:r>
          </a:p>
          <a:p>
            <a:pPr lvl="1"/>
            <a:r>
              <a:rPr lang="en-US" dirty="0"/>
              <a:t>the Council</a:t>
            </a:r>
          </a:p>
          <a:p>
            <a:pPr lvl="1"/>
            <a:r>
              <a:rPr lang="en-US" dirty="0"/>
              <a:t>Division of Vocational Rehabilitation (DVR)</a:t>
            </a:r>
          </a:p>
          <a:p>
            <a:pPr lvl="1"/>
            <a:r>
              <a:rPr lang="en-US" dirty="0"/>
              <a:t>local school districts</a:t>
            </a:r>
          </a:p>
          <a:p>
            <a:pPr lvl="1"/>
            <a:r>
              <a:rPr lang="en-US" dirty="0"/>
              <a:t>Dept. of Education and Early Development (DEED)</a:t>
            </a:r>
          </a:p>
          <a:p>
            <a:pPr lvl="1"/>
            <a:r>
              <a:rPr lang="en-US" dirty="0"/>
              <a:t>local businesses</a:t>
            </a:r>
          </a:p>
          <a:p>
            <a:endParaRPr lang="en-US" dirty="0"/>
          </a:p>
        </p:txBody>
      </p:sp>
      <p:sp>
        <p:nvSpPr>
          <p:cNvPr id="5" name="AutoShape 2" descr="data:image/jpeg;base64,/9j/4AAQSkZJRgABAQAAAQABAAD/2wCEAAkGBxQTEhQUExQSFhUXGRgaFxcYFxoVFRMfGBQYHRcXFxgZHCggGhwlGxQVITEhJSotLi4vGB8zODMtNygtLisBCgoKDg0OGxAQGy8kICQsNCwsOCwvLywvNDAsNC8sNC8sLCwvNCwsLCwvNCwsLTQsLCw0LCwsLywvLCwsLCwsLP/AABEIAPcAzAMBEQACEQEDEQH/xAAbAAEAAgMBAQAAAAAAAAAAAAAABQYBAwQHAv/EAEIQAAEDAgQDBQUFAwsFAAAAAAEAAgMEEQUSITEGQVETYXGBkQcUIjKhQlKxwfAj0eEVFiQzNGJyc4KSsiUmNaLx/8QAGgEBAAIDAQAAAAAAAAAAAAAAAAEEAgMFBv/EADgRAAIBAwEFBgUBCAIDAAAAAAABAgMEESEFEjFBURNxgZGh8CIyYbHR4RQVIzM0QsHxUnIGQ2L/2gAMAwEAAhEDEQA/APcUAQBAEAQBAEAQBAEAQHwx9yR0P5KvRrdpOpH/AIvHomS0fasEBAEAQBAEAQBAEAQBAEAQBAEAQBAEAQBAEAQHy82G11hUbUcpZYPiOcHnr0OhVS22hQr/AAxliXNPR+X4MpRaNjjorcpxjFyb0WpicVFOPiJNrm+ui81sW9g3Xq1JYy09fH9EbqkeCRsFRmNmbfeP5dVehtGV5UdO1Wi4yfDw6vvMdzdWZHQ0LrwgoLCMGfSzICAIAgCAIAgCAIAgCAIAgCAIAgCAIAgCAwQmActXS5tRa/63XD2rsiN1/Ep6T9H39xshUcdHwKbinEDrlkZOXYuOt/DlZech20oOFWba6ZO9bbPjjfqLU48OxV7ZG5nFzSRcHvO46LVWt4yjotUWbi0g4PdWGi/UsrcoFx38vFeq2VdWcKEKdOazjXOjzz4/U8xOMs5aOoFdlPJrMqQQeL4o+lIe8F8BNiQLPiJ2uNnN8LHbdbqdJVdFxKde4du96WsfVfkl4J2vaHMIc12oI2I6hamsPDLUZKSTXA2qDIIAgCAIAgCAIAgCAIAgCAIAgCAIAgOarmABF9SNLbrl7S2lStIPOsnwX56I2U4ts8umhLHFrhYjT+K8vBqSyvfv39PYQmpxUo8GZp4y5zWjckDTvP8A9SUklkmpJRi5PkehQUjjbkOp7u5arTYtzc/FjdXV/jj74nlJVEjujYI27+p/XgvY2NnGzpOO83z1/wAIrzlnVnPQYtHK7KwknKHHTa/Lx7lvo3VKs8QedMmpTjLRGjisA0c99shOvUbK9b57SPeaL3DoTT6EL7NakmKVh2Y4W7sw1HqL/wCpb72OJJ9UU9kzbpyi+TLkqZ1ggCAIAgCAIAgCAIAgCAIAgCAICH4rxn3WndLbMQWgN+9dwuPS620afaT3SG8HfRVLJo2yRm7XgEHuP5rVOMk3F6Mke5t3Nz4lcj9yWrn2lROT/wDp/gz7WXIhscwyOR2osbDUaHnp3+BXm9rtW13u0kksLRcC9aXNSmtH5mvDuGBGc+a7raXFrfxVx7Gua1upNpSfL9evUzr7SlV+HGETVJKR8Lr3G3eujsi9n/S3Gk4rTPNf5x6nPqRXzI21lOHsc0hpB5OGYX5EjnrYrt1YKcHF4ffwNTSawyHwjh5sLw4lrrNFtNQ7mW22C59ts6NGW9LV49eeDVCmk8kBx3xA1zfd4jfUZ3DUb3DL8ze1/TmvR2lB535eBytp3aa7KHj+Cb4Iwh1PAc+j5DmI+6LDK3x5+a0XVVTnpwLmz7d0afxcXqWNVi+EAQBAEAQBAEAQBAEAQBAEAQBAUP2uPtSwja8wPpFJ+9XLFfG+4xkcXsuNW27TG73Y3OZ3w5XW0yA6uBOhsLc/HZe9m9c6iOUekBc8yOVkN5C48tvRcOOz+22hO4qcI4Ue/Cy/Bmze+HCOoBdw1nxJCD+R5jwWivbwrY3uKeU+af0fvPMlSaEsIc0tN7HoS0+RBuFuhmOM6sxkt7QhKrhSN+hmq8p+z2xc30de6sxuGuS8ilOwhLRylj/s/wDJtwvhemgIc1mZw2c85iPDkPIKKlxUqLDZnRsaNF70VqSgnbmy31XMjtC3dbsFJb/TXyzwyu8u7jxk2gq4YmUAQBAEAQBAEAQBAEAQBAEB8SOsL6+QuVhOSjFyfLxBxOxRoNnCQeLbfxXL/fNBT3ZqUe9Y/UnBtqqKKXKXsZJkOZuYZgDa1wDzsV14VWlmL4ojiaaLF4pS1rHakEgWsRl0NxyKq0rulVaUHq8+hYqWtWkm5LQkArRXM2QBAEAQBAEBA4bJnqJW3+GI/wC4m518ProvOWWzaUb6dRP5XleOfyy/Xh2dCEucieXoygEAQBAEAQBAEAQBAEAQBAEBGY3VFgAabXvr4Lh7bvalvCMabw3z+i6EpGmSme1hzuDm5SdfskC4IJ8FUqWlenbydee9Fxefo8ZTT79PqDdgriYrdCQO7n+au7DnKVrh8m0gzgw/hnJK2V787tS640Lr6Ea6LbQ2aoVFVm8vu+x0q20XOn2cY4XLu6FhC6pzDKAwSgNXvTL5czc3S+vosN+OcZWTLcljOHjuNuZZmJlAc1bVCJjnu2aL/r8Frq1FTg5S4IzpU3UmoriyvcEPLjO927nC/ncm3dquVsiTlvzfN/k6u1oqHZwXJfgtS7JxwgCAIAgCAIAgCAIAgCAIAgOPEaPtGjYEbH8lzdpWH7XTSTxJaoEX/Jsxs0nQdXEgd4C8/wDum/niE5fD9ZNryJyTNHThjQ0a259epXqLO1VtRjSXLiDerRAQBAcWMVBjhkeN2tJHjy/FV7qo6dGU1yRut4dpVjDqzzEuN7km9731vfrdeOcm3vZ19T2G6sbvI9D4WrnTQAu1c0lpPM2AsT5Feq2dXlWo5lxWh5baFCNGs1Hg9SWe63TzNlfKRQ+Kca7Z2Rh/ZtO/J5tv4DVeY2leKtLs4/Kvuek2dZ9jHfnxfoT3BdMWU+Y7vcXd9hYD8L+a6eyKTjQ3nzeTmbUqb1fdXJY9+hYF1DnBAEAQBAEAQBAEAQBAEAQBAEBH4lW9nzAAF7nu3Xndr7RuraooUYrGOOM+H0LFCl2nDrg+MNxiKYDK8ZrajZw25HxXXt7unWimnrz/ANE17SpResdPQkgrZWMoAgOPFqbtYnxjdzSB0vuL+YWi5pdrSlDqjdb1eyqxn0Z5o+kkDshY7Ntly6leQdGpvbm68nrVWpuO/lYL3gsApKcdq4NJJc6+wJ5d9gANF6a0pq1t/wCI8c34nmrqo7qv/DWeS8CvY9xI6W7I7iPmdnP1+g7lyb3aUq2YU9I+rOrZ7OVLE6mr9F+pE4XQmaRsbee5+6Ba5/XOyo29CVaooL2upduK8aNN1H4d/Q9PhiDQ1rdgAB4AL2UYqKwjyEpOTcnzNiyICAIAgCAIAgCAIAgCAIAgCAIDBQFP4g4XNzJAL9Y9NO9n7lwL3Zf/ALKK8Pwdyz2msblZ+P5IGmxaePRsjx/dOo8CHLm07u4pfCpPTk/t9DpVLShV1cV3/qScHF0w+ZsbvItO/cfyVyG2Ky+ZJlOeyKL4Nr1+52x8ZjTNDbwdfrtoFYW2k/mh5MrvY3SfofTuM2jaJ3+4AfQLJ7ajyg/MLY0uc/Q4qnjCY6MYxnq4+psPoq89sVX8sUvU309kUo/M2/T35kHVVb5Dd7nOPeb28OnkuXUq1Kj3pyb7/f2OlSpQpLEFg3YVhr535WctXOOzR3ny2W22tZ157sfH6Gu5uYUI70vD6l/wnCmU7bMBufmcdS79w7l6i2tIW8cR8TzFzdTry3peRIq0VwgCAIAgCAIAgCAIAgCAIAgCAIAgCAjsSwWKb52/F94aO9efmqtxZ0q6+Na9eZZoXdWj8r06FWr+EZW3Mbg9vT5XemxXGrbIqx/lvPozsUdrUpaTWPVEPNhc7Pmik/2kj1aLLnzta0OMH5f7L8bqjLhNef8Ao5nRkbtcLdQdO7VanCS4p+RuU4t4TR8rEnuH4I/fv39ySZwnHnQMLGsaSTfMb/XwXQttoyt4bsYpnPudnq4nvyk+h1s4vlv8TGEHkND+K3x2xVT1isePv33miWx6bWkmvIsOE8RRT6fK/wC64jX/AAnmurbbQpV3u8JdGcu5sKtFb3FdV/klwVeKRlAEAQBAEAQBAEAQBAEAQBAEAQBAEAUYBgqSH1K9xnXhkPZ3+KTTyBFz+XquVtWuoUtznL/B1Nl0XOtv8olEXmj0mDKAwgAT3799QZabWIvcbW3FkTaeV4e/QhxUtGekcOV5mga4/MPhd3kc/Neusa/bUVJ8eD8Dyd7QVGs4rhxXiSiuFUIAgCAIAgCAIAgCAIAgCAIAgCAIAgOavrGxRue/YfXoB3rXVqxpQc5PRGdKnKrJRjxZ5riNc6aQvdudhyaOQC8fXryrzc5f69++h66hQjQhuROYfrn5fVaccjc9Cy4Pwk54DpiWDk0fOf8AF0+q7FtsmU1vVdPp74HHudqxhmNJZfUsEfDlMBbsge8kk/iurHZ1vH+05ktoXMv7iucVYE2ECSO4aTYt3tfW47tCuPtKxhRSqU+HBnW2fezrNwqcSuFco6p6FwhTFlO0nd5LvI7fQL1WzKbhbrPPXzPL7Sqqdw8ctCbXQKAQBAEAQBAEAQBAEAQBAEAQBAEAQBAULi7E+0k7Np+CM+ruZ8r2XmdqXPaVOzXCP3/T8no9mW3Z0+0fFlfXLOoW7g7Bxbt3j/LHTq78gu7suzWFWmu78nC2neZfYwfeW6y7pxDKElX46qQImx/ac6/gADr6kLj7YqJU1Dq/sdbZFNuq59FgguHMHM8lz/Vt+Y9f7o/Ncyws3cTzL5Vx/H5+h0r68VCGF8z4HobW28F6vGDy/efSAIAgCAIAgCAIAgCAIAgCAIAgCAIDRVy5GPd91pPoCVhUluQcuiM6cd6aj1Z5UXXNzuf3/wAV4jLfHj79+9faJY0RuoqftJGMH2iB9d/RbKNPtKiguZrrVOzpyn0R6lFEGtDRsAAB4bL2kYqMVFcjxrk5PL5n24rIg4K7FY4mFxe022AIJJ6BV611TpQc5M30rapVnuxRVaXD5a6UyyXbHyPcNmsH59VwqdvVvqjqy0j74HaqXFKyp9lDWXvVl1pqZsbQxgAaNgF6KnTjTioxWEjgznKcnKXFm1ZmAQBAEAQBAEAQBAEAQBAEAQBAEAQBAaKyHPG9n3muHq0j81hUhvwceqM6ct2cZdHk8qIINjuNPrr+C8RutaNd57NNPVEtwmP6VF3Z/wDg796u7N/qoeP2ZS2lpbS8Puj0UFetPLHPiDLxu59R1XN2rCtK1kqPzeuOZnTeJIho8Ojme0OZdrLk6WG1gPx07l5zYmz5zquVWLUV10195yXncTowbi9WWBjbACy9okkc568T6UgIAgCAIAgCAIAgCAIAgCAIAgCAIAgCAICh8YYaY5e0b8sm/c62vra/qvM7UtXCp2i4S+56PZdz2lPs3xj9iMwOfJURO5BwB/1DKfo5VLOe5XhJ9fvp79st3lPfoSiuh6cF7E8iZQGAgMoAgCAIAgCAIAgCAIAgCAIAgCAIAgCAIAgCA5cQomyxuY/Y+oPIhaa1GNWDhJcTZSqypTU4nmlfSOhe5j9C078j0IPRePrUZUZuEuKPXUasKsN+PBnomCV3bQsfztZw6Eb/AK71620rqtSU/PvPK3VF0arg/AkVZK4QBAEAQBAEAQBAEAQBAEAQBAEAQBAEAQBAEAQGCgIbiTBxOy7f6xvynr/dK59/Z9vDK+ZcPwXrC77CeH8r4/krXC2ImGUxvuGvNiD9l3X8iuTs257Go6cuDfqdXaNv21PtIcV6r8l+uvTHnDKAIAgCAIAgCAIAgCAIAgCAIAgCAIAgCAIAgCAIDBCAq3FOCB7myMs1znZX9PlJzHvsLLzu3KUKUO358H9Tr7PvXCLhLgtUSGFl7S1rpC8AW1aNbA21Gt/G6q7K2xXrXEaM8Yfnos+/0KlfcknJRwSonHIg+YXrcFLeRsabqCTKAIAgCAIAgCAIAgCAIAgCAIAgCAIAgCAIAgCAicdxCKJpMpOljZou4dPC50ubLXWsY3kHSktGa53cbf4pe/f3IHDeJGTyiOOne5p+Zzy0BgvcuIAItoefRa7b/wAeoWMu1T+Llkpx2r+0S7OMNOecEsalkz2sgaCGuaXygAMZlcCWtd9pxygabA69De3XFZk/DmbHONSSjSWcPjy7k+vL2szrdv0VpLhlAEAQBAEAQBAEAQBAEAQBAEAQBAEAQBAEAQGCEBVZsMrD2jMtG+J7y68ge55ubtzC9jYWA8ArSnS0euUcyVC5bccQcW+eW/aOik4WBFp35279kwCKHza0Xd5lYyuGvkWO/ibIWWV/Eln6LReXPxLBDGGgNaAANgNAPJaG29WXlFRWEfagkIAgCAIAgCAIAgCAIAgCAIAgCAIAgCAIAgCAIAgCAIAgCAIAgCAIAgCAIAgCArnFfFPuboI2wPmkncWsa1zW6i1rl3W63UaPaJvOEiUsnD/PgxSRx1tJPSiVwayQlkkRcSLNLmE5d+az/ZspuEk8d5OOhcAVWMTKAICE4mxuSmEJZTyz9pIGOyC+QH7RW2lTU85eMLJKWSaC1EGUAQBActBXxzAmKRjw1xa4tNwHAC4v11CmUXF4ksBm+WQNBcSAACSTysN1AKXBxvPOC+joJ54QSBKXsjElja8bXG7tf0FbdtGOk5pPpqZbpKY5xT7rQ++SwyD5M0JIEjM7g2xO1xcei1U6O/U7NPxIwR7eMKsgEYVVkEX+ePX/ANlsdvBadovUYLfC4loJFiRt07lVIKvw7xzFV1clM1j25Q8sebZZhHIWOLLcswKsVLaVOCm3x/2ZOOmSX4nxoUdNJUOaXNjAJaLAm5A0J8VrpU3UmormYorsnG9QyMTy4dUtgIDs7XxyENP2i0OvzW5W0W92M1nxRlurqWijxWOSBtQx7eyczOHn4QG2uS6+1tb9FXcWpbvMhprQrEfHMs5JoaKaojBI7UlsUTrGxyFxu4d+is/syh/Mkk+nEndJGPiWVtJUVE9JLCYA5xjc5pMga25yEG1uV1qdFOajCWckNErgWJCpp4pwMolYHgHUi42KwqQcJuL5EPR6nBJxIBiDaHIczojLnuMoAJFrb30Ky7Ful2nLOCcaZJ9aiAgPO/adUtiq8KkkOVjJy5ztbADLfZXbVOVOol0MlwZzcbY3HiccdHQh07nysc6RrHdnA1jrlxe4AX5ad/OwWVCnKjJzqaYXnklLB1cS4tWNxSKipZABLTaFwBbG7O68x5uIYw/De1yFjSp0nRdSa5+19CEljJvx7EqmkZR0Mc3b1lS5zRO9uXK1pu6QsBtcB2g7j0ssacIVHKpJYiuS+xKSZo4gp8Qw+H3tlbJVNjsZoZWMaHNuA50ZYAWEdNeuvPKm6VWW444zwabIWGdXG3EUjIcPlppCxs88IdoDmZJqW/ED15LChSi3NTXBPzCXE28VY1K6rjoaeZtOSwyTTusTG29msja7QvdrqdtEo00oOpJZ6IJHFBiUtFW08Tq33unqS5l3lnawvAu34mWBadrWWThGpTk1Hda17xjTU31eJVVbXTUtJL7vDThvbTBueR7jc5Iw74Rbr4qFCFKmpTWW+GvtjCSySlNgFUyKZn8oTvLw3s3vjjL4LF2bawfmBA1GllqdWEpJ7n3IyVH2Q4ZOYjI2re2FtRKHQdmwiQgNu4v+YXJGg00Vq+nHexu644mUmuh6TiNGJopIiSGyMcwnnZ7SCfqqEZOMk1yMTzvAsfmwiJtJX08ghjuI6qIZ43AuJGcD5Tr492lzfqUY3D36b1fFPTyM2t7gSHtcqWS4NJJG5rmPMJa8G4IMzNQVrsk1XSlx1+xjHR9DfRcbS5I2/wAl4ls0X7JuXYa/NssZWybb34homeNsY90oZ572c1lmcrOd8LLd9z9FqoU3UqKJC4lExHCxhsGEVILQaZwZPYgfDUX7TN4Oc7fa6uxm60qkH/dqvAyWuha/aob4VU2+63Xf7bVWs/58SI8SCqeP4BRMhjjmdK+JsTQ9hijLnR5dZJLNy379VtVpJ1G21o89ftqTu4ZycUYY+jwijoXOJMs0UcrgdLOeXOAP3b6eSzpVFUrzq9E2gtXk9Ro6ZsbGxsaGtYA1oGgAAsB6LnttvLMM51IX2gf+Nrf8iT/gVttv50e9EriVThLjCSKipmDDsRkDYmAPZG0sfYfM05rkHwVmtbqVRvfjxMpLU0YXijqjH4nugnpz7q8ZJmhrzYn4rAnTX6FTKnuWzSaevINfDg9SXPMAgKB7RAPf8IBt/aDp1+VXLd4pVO5GS4MvjIw35QAO4W/BU22zEoGIO/7kptR/ZH6c/mkV2P8ASP8A7GXCJt9oNPJDVUOIsY6RlMXtma0Znhkjcudredszr+XLaLaSlCVJvG9w8AsYOXjHjGCspXUlC73iepbkDWA/s2kjM+Q2+AAHmsqNvOnPfqLCQWj1NXHtCIKXCoQQezqadmmxy6G3mpt578qkuqbJWrbMcc4dFDiLKyrpxPRyRCOQ5O092c13wvcOTSDv4911vOUqThCWJZz3/qQllYO/h+TA5aiNtJFTOmF3tMcR+DKL5i4Ns3zWFRXSg3NvHeRjmjhp8SbhOJVXvQcymq3tkjmsXMDrG7HnkdT9OWqzcHcUo7vzR0xzMuKyXTBeI6arMjaaZkpjDc5bfKM+bLrsfkdtsqk6c4YcljJjjCyUv2V4zDB21DK/JU+8y2jIILgQCCOos0nwsrd3CUsVFwwiZccnoeIVohiklcHlsbXOIaMziGgmzRzOmypRi5NJczFFNr/aThj4H/tO2L2logyOzyEiwZlI0udFZjZ1lLhj6mSWpVMYwuWm4X7KfR+djsp0yB9QHBp77G5HIkjkrMKkZ3mY+9AuJa6T2pYW1jGmp1DWg/s5N7C+zbKvKyr5zu+qIwcnGszMQqsOo2HNFIfepQDbNG1vw3GhANyPPuU0E6UJ1Hx4IyWnE7Mb9mNA6nmENOGSljsjs8hyuscpsXG+vJRTvaqkt56cwpMgavGPeOGnucbvjY2KS51zRva3U9SAD5rbGCjefR6+Y4SLdieFCqwnsS0OzU7ctx9oRgtI772VWFTcrb2eZHMr1NSvxXAoOzf/AEiPKWOJ3khdax8QNz1C3uSoXMs8H9mSmlIkMI9pVMG9nWl1LUsFpGSNIBI0LmOGhaeSxnZz401vL6ENG7iHiKnrMKxB9O/OxkUjS6xaL9nfTMBffcLGnTlTrQUtNUQsZJXgB3/TaP8AyWf8Vruf5su8S+Yr1U4fzkh1F/c3ac/mcty0tG3/AMif7T0FUzEIDFkAKAyowDACkHy2IC9gBfewtfvKMFIxfCauurIRLE2Gkppe0Di8PkqC35CGt+Rt+uqtwqQpU24vLksfRfkyTwtC8hU8GIDRy0UvUnJhzARY6g7g6gprnJAZGALAAAbAaAJxeWDBibfNYZuthf1TLxjJOT6sowQfAhbfNYZuthf1UtvGAfYQGUBhRgGVIMAKAZUgwQgPmWFrvma11trgG3qpyD6DVAyLKMAEJgGVICAIAgCAIAgCAIAgCAIAgCAIAgCAIAgCAIAgCAIAgCAIAgCAIAgCAIAgCAIAgCAIAgCAIAgCAIAgCAIAgCAIAgCAIAgCAIAgCAIAgCAIAgCAIAgCAIAgCAIAgCAIAgCAIAgCA//Z">
            <a:hlinkClick r:id="rId2"/>
          </p:cNvPr>
          <p:cNvSpPr>
            <a:spLocks noChangeAspect="1" noChangeArrowheads="1"/>
          </p:cNvSpPr>
          <p:nvPr/>
        </p:nvSpPr>
        <p:spPr bwMode="auto">
          <a:xfrm>
            <a:off x="28575" y="-1493838"/>
            <a:ext cx="2581275"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xQSFhUXGRgaFxcYFxoVFRMfGBQYHRcXFxgZHCggGhwlGxQVITEhJSotLi4vGB8zODMtNygtLisBCgoKDg0OGxAQGy8kICQsNCwsOCwvLywvNDAsNC8sNC8sLCwvNCwsLCwvNCwsLTQsLCw0LCwsLywvLCwsLCwsLP/AABEIAPcAzAMBEQACEQEDEQH/xAAbAAEAAgMBAQAAAAAAAAAAAAAABQYBAwQHAv/EAEIQAAEDAgQDBQUFAwsFAAAAAAEAAgMEEQUSITEGQVETYXGBkQcUIjKhQlKxwfAj0eEVFiQzNGJyc4KSsiUmNaLx/8QAGgEBAAIDAQAAAAAAAAAAAAAAAAEEAgMFBv/EADgRAAIBAwEFBgUBCAIDAAAAAAABAgMEESEFEjFBURNxgZGh8CIyYbHR4RQVIzM0QsHxUnIGQ2L/2gAMAwEAAhEDEQA/APcUAQBAEAQBAEAQBAEAQHwx9yR0P5KvRrdpOpH/AIvHomS0fasEBAEAQBAEAQBAEAQBAEAQBAEAQBAEAQBAEAQHy82G11hUbUcpZYPiOcHnr0OhVS22hQr/AAxliXNPR+X4MpRaNjjorcpxjFyb0WpicVFOPiJNrm+ui81sW9g3Xq1JYy09fH9EbqkeCRsFRmNmbfeP5dVehtGV5UdO1Wi4yfDw6vvMdzdWZHQ0LrwgoLCMGfSzICAIAgCAIAgCAIAgCAIAgCAIAgCAIAgCAwQmActXS5tRa/63XD2rsiN1/Ep6T9H39xshUcdHwKbinEDrlkZOXYuOt/DlZech20oOFWba6ZO9bbPjjfqLU48OxV7ZG5nFzSRcHvO46LVWt4yjotUWbi0g4PdWGi/UsrcoFx38vFeq2VdWcKEKdOazjXOjzz4/U8xOMs5aOoFdlPJrMqQQeL4o+lIe8F8BNiQLPiJ2uNnN8LHbdbqdJVdFxKde4du96WsfVfkl4J2vaHMIc12oI2I6hamsPDLUZKSTXA2qDIIAgCAIAgCAIAgCAIAgCAIAgCAIAgOarmABF9SNLbrl7S2lStIPOsnwX56I2U4ts8umhLHFrhYjT+K8vBqSyvfv39PYQmpxUo8GZp4y5zWjckDTvP8A9SUklkmpJRi5PkehQUjjbkOp7u5arTYtzc/FjdXV/jj74nlJVEjujYI27+p/XgvY2NnGzpOO83z1/wAIrzlnVnPQYtHK7KwknKHHTa/Lx7lvo3VKs8QedMmpTjLRGjisA0c99shOvUbK9b57SPeaL3DoTT6EL7NakmKVh2Y4W7sw1HqL/wCpb72OJJ9UU9kzbpyi+TLkqZ1ggCAIAgCAIAgCAIAgCAIAgCAICH4rxn3WndLbMQWgN+9dwuPS620afaT3SG8HfRVLJo2yRm7XgEHuP5rVOMk3F6Mke5t3Nz4lcj9yWrn2lROT/wDp/gz7WXIhscwyOR2osbDUaHnp3+BXm9rtW13u0kksLRcC9aXNSmtH5mvDuGBGc+a7raXFrfxVx7Gua1upNpSfL9evUzr7SlV+HGETVJKR8Lr3G3eujsi9n/S3Gk4rTPNf5x6nPqRXzI21lOHsc0hpB5OGYX5EjnrYrt1YKcHF4ffwNTSawyHwjh5sLw4lrrNFtNQ7mW22C59ts6NGW9LV49eeDVCmk8kBx3xA1zfd4jfUZ3DUb3DL8ze1/TmvR2lB535eBytp3aa7KHj+Cb4Iwh1PAc+j5DmI+6LDK3x5+a0XVVTnpwLmz7d0afxcXqWNVi+EAQBAEAQBAEAQBAEAQBAEAQBAUP2uPtSwja8wPpFJ+9XLFfG+4xkcXsuNW27TG73Y3OZ3w5XW0yA6uBOhsLc/HZe9m9c6iOUekBc8yOVkN5C48tvRcOOz+22hO4qcI4Ue/Cy/Bmze+HCOoBdw1nxJCD+R5jwWivbwrY3uKeU+af0fvPMlSaEsIc0tN7HoS0+RBuFuhmOM6sxkt7QhKrhSN+hmq8p+z2xc30de6sxuGuS8ilOwhLRylj/s/wDJtwvhemgIc1mZw2c85iPDkPIKKlxUqLDZnRsaNF70VqSgnbmy31XMjtC3dbsFJb/TXyzwyu8u7jxk2gq4YmUAQBAEAQBAEAQBAEAQBAEB8SOsL6+QuVhOSjFyfLxBxOxRoNnCQeLbfxXL/fNBT3ZqUe9Y/UnBtqqKKXKXsZJkOZuYZgDa1wDzsV14VWlmL4ojiaaLF4pS1rHakEgWsRl0NxyKq0rulVaUHq8+hYqWtWkm5LQkArRXM2QBAEAQBAEBA4bJnqJW3+GI/wC4m518ProvOWWzaUb6dRP5XleOfyy/Xh2dCEucieXoygEAQBAEAQBAEAQBAEAQBAEBGY3VFgAabXvr4Lh7bvalvCMabw3z+i6EpGmSme1hzuDm5SdfskC4IJ8FUqWlenbydee9Fxefo8ZTT79PqDdgriYrdCQO7n+au7DnKVrh8m0gzgw/hnJK2V787tS640Lr6Ea6LbQ2aoVFVm8vu+x0q20XOn2cY4XLu6FhC6pzDKAwSgNXvTL5czc3S+vosN+OcZWTLcljOHjuNuZZmJlAc1bVCJjnu2aL/r8Frq1FTg5S4IzpU3UmoriyvcEPLjO927nC/ncm3dquVsiTlvzfN/k6u1oqHZwXJfgtS7JxwgCAIAgCAIAgCAIAgCAIAgOPEaPtGjYEbH8lzdpWH7XTSTxJaoEX/Jsxs0nQdXEgd4C8/wDum/niE5fD9ZNryJyTNHThjQ0a259epXqLO1VtRjSXLiDerRAQBAcWMVBjhkeN2tJHjy/FV7qo6dGU1yRut4dpVjDqzzEuN7km9731vfrdeOcm3vZ19T2G6sbvI9D4WrnTQAu1c0lpPM2AsT5Feq2dXlWo5lxWh5baFCNGs1Hg9SWe63TzNlfKRQ+Kca7Z2Rh/ZtO/J5tv4DVeY2leKtLs4/Kvuek2dZ9jHfnxfoT3BdMWU+Y7vcXd9hYD8L+a6eyKTjQ3nzeTmbUqb1fdXJY9+hYF1DnBAEAQBAEAQBAEAQBAEAQBAEBH4lW9nzAAF7nu3Xndr7RuraooUYrGOOM+H0LFCl2nDrg+MNxiKYDK8ZrajZw25HxXXt7unWimnrz/ANE17SpResdPQkgrZWMoAgOPFqbtYnxjdzSB0vuL+YWi5pdrSlDqjdb1eyqxn0Z5o+kkDshY7Ntly6leQdGpvbm68nrVWpuO/lYL3gsApKcdq4NJJc6+wJ5d9gANF6a0pq1t/wCI8c34nmrqo7qv/DWeS8CvY9xI6W7I7iPmdnP1+g7lyb3aUq2YU9I+rOrZ7OVLE6mr9F+pE4XQmaRsbee5+6Ba5/XOyo29CVaooL2upduK8aNN1H4d/Q9PhiDQ1rdgAB4AL2UYqKwjyEpOTcnzNiyICAIAgCAIAgCAIAgCAIAgCAIDBQFP4g4XNzJAL9Y9NO9n7lwL3Zf/ALKK8Pwdyz2msblZ+P5IGmxaePRsjx/dOo8CHLm07u4pfCpPTk/t9DpVLShV1cV3/qScHF0w+ZsbvItO/cfyVyG2Ky+ZJlOeyKL4Nr1+52x8ZjTNDbwdfrtoFYW2k/mh5MrvY3SfofTuM2jaJ3+4AfQLJ7ajyg/MLY0uc/Q4qnjCY6MYxnq4+psPoq89sVX8sUvU309kUo/M2/T35kHVVb5Dd7nOPeb28OnkuXUq1Kj3pyb7/f2OlSpQpLEFg3YVhr535WctXOOzR3ny2W22tZ157sfH6Gu5uYUI70vD6l/wnCmU7bMBufmcdS79w7l6i2tIW8cR8TzFzdTry3peRIq0VwgCAIAgCAIAgCAIAgCAIAgCAIAgCAjsSwWKb52/F94aO9efmqtxZ0q6+Na9eZZoXdWj8r06FWr+EZW3Mbg9vT5XemxXGrbIqx/lvPozsUdrUpaTWPVEPNhc7Pmik/2kj1aLLnzta0OMH5f7L8bqjLhNef8Ao5nRkbtcLdQdO7VanCS4p+RuU4t4TR8rEnuH4I/fv39ySZwnHnQMLGsaSTfMb/XwXQttoyt4bsYpnPudnq4nvyk+h1s4vlv8TGEHkND+K3x2xVT1isePv33miWx6bWkmvIsOE8RRT6fK/wC64jX/AAnmurbbQpV3u8JdGcu5sKtFb3FdV/klwVeKRlAEAQBAEAQBAEAQBAEAQBAEAQBAEAUYBgqSH1K9xnXhkPZ3+KTTyBFz+XquVtWuoUtznL/B1Nl0XOtv8olEXmj0mDKAwgAT3799QZabWIvcbW3FkTaeV4e/QhxUtGekcOV5mga4/MPhd3kc/Neusa/bUVJ8eD8Dyd7QVGs4rhxXiSiuFUIAgCAIAgCAIAgCAIAgCAIAgCAIAgOavrGxRue/YfXoB3rXVqxpQc5PRGdKnKrJRjxZ5riNc6aQvdudhyaOQC8fXryrzc5f69++h66hQjQhuROYfrn5fVaccjc9Cy4Pwk54DpiWDk0fOf8AF0+q7FtsmU1vVdPp74HHudqxhmNJZfUsEfDlMBbsge8kk/iurHZ1vH+05ktoXMv7iucVYE2ECSO4aTYt3tfW47tCuPtKxhRSqU+HBnW2fezrNwqcSuFco6p6FwhTFlO0nd5LvI7fQL1WzKbhbrPPXzPL7Sqqdw8ctCbXQKAQBAEAQBAEAQBAEAQBAEAQBAEAQBAULi7E+0k7Np+CM+ruZ8r2XmdqXPaVOzXCP3/T8no9mW3Z0+0fFlfXLOoW7g7Bxbt3j/LHTq78gu7suzWFWmu78nC2neZfYwfeW6y7pxDKElX46qQImx/ac6/gADr6kLj7YqJU1Dq/sdbZFNuq59FgguHMHM8lz/Vt+Y9f7o/Ncyws3cTzL5Vx/H5+h0r68VCGF8z4HobW28F6vGDy/efSAIAgCAIAgCAIAgCAIAgCAIAgCAIDRVy5GPd91pPoCVhUluQcuiM6cd6aj1Z5UXXNzuf3/wAV4jLfHj79+9faJY0RuoqftJGMH2iB9d/RbKNPtKiguZrrVOzpyn0R6lFEGtDRsAAB4bL2kYqMVFcjxrk5PL5n24rIg4K7FY4mFxe022AIJJ6BV611TpQc5M30rapVnuxRVaXD5a6UyyXbHyPcNmsH59VwqdvVvqjqy0j74HaqXFKyp9lDWXvVl1pqZsbQxgAaNgF6KnTjTioxWEjgznKcnKXFm1ZmAQBAEAQBAEAQBAEAQBAEAQBAEAQBAaKyHPG9n3muHq0j81hUhvwceqM6ct2cZdHk8qIINjuNPrr+C8RutaNd57NNPVEtwmP6VF3Z/wDg796u7N/qoeP2ZS2lpbS8Puj0UFetPLHPiDLxu59R1XN2rCtK1kqPzeuOZnTeJIho8Ojme0OZdrLk6WG1gPx07l5zYmz5zquVWLUV10195yXncTowbi9WWBjbACy9okkc568T6UgIAgCAIAgCAIAgCAIAgCAIAgCAIAgCAICh8YYaY5e0b8sm/c62vra/qvM7UtXCp2i4S+56PZdz2lPs3xj9iMwOfJURO5BwB/1DKfo5VLOe5XhJ9fvp79st3lPfoSiuh6cF7E8iZQGAgMoAgCAIAgCAIAgCAIAgCAIAgCAIAgCAIAgCA5cQomyxuY/Y+oPIhaa1GNWDhJcTZSqypTU4nmlfSOhe5j9C078j0IPRePrUZUZuEuKPXUasKsN+PBnomCV3bQsfztZw6Eb/AK71620rqtSU/PvPK3VF0arg/AkVZK4QBAEAQBAEAQBAEAQBAEAQBAEAQBAEAQBAEAQGCgIbiTBxOy7f6xvynr/dK59/Z9vDK+ZcPwXrC77CeH8r4/krXC2ImGUxvuGvNiD9l3X8iuTs257Go6cuDfqdXaNv21PtIcV6r8l+uvTHnDKAIAgCAIAgCAIAgCAIAgCAIAgCAIAgCAIAgCAIDBCAq3FOCB7myMs1znZX9PlJzHvsLLzu3KUKUO358H9Tr7PvXCLhLgtUSGFl7S1rpC8AW1aNbA21Gt/G6q7K2xXrXEaM8Yfnos+/0KlfcknJRwSonHIg+YXrcFLeRsabqCTKAIAgCAIAgCAIAgCAIAgCAIAgCAIAgCAIAgCAicdxCKJpMpOljZou4dPC50ubLXWsY3kHSktGa53cbf4pe/f3IHDeJGTyiOOne5p+Zzy0BgvcuIAItoefRa7b/wAeoWMu1T+Llkpx2r+0S7OMNOecEsalkz2sgaCGuaXygAMZlcCWtd9pxygabA69De3XFZk/DmbHONSSjSWcPjy7k+vL2szrdv0VpLhlAEAQBAEAQBAEAQBAEAQBAEAQBAEAQBAEAQGCEBVZsMrD2jMtG+J7y68ge55ubtzC9jYWA8ArSnS0euUcyVC5bccQcW+eW/aOik4WBFp35279kwCKHza0Xd5lYyuGvkWO/ibIWWV/Eln6LReXPxLBDGGgNaAANgNAPJaG29WXlFRWEfagkIAgCAIAgCAIAgCAIAgCAIAgCAIAgCAIAgCAIAgCAIAgCAIAgCAIAgCAIAgCArnFfFPuboI2wPmkncWsa1zW6i1rl3W63UaPaJvOEiUsnD/PgxSRx1tJPSiVwayQlkkRcSLNLmE5d+az/ZspuEk8d5OOhcAVWMTKAICE4mxuSmEJZTyz9pIGOyC+QH7RW2lTU85eMLJKWSaC1EGUAQBActBXxzAmKRjw1xa4tNwHAC4v11CmUXF4ksBm+WQNBcSAACSTysN1AKXBxvPOC+joJ54QSBKXsjElja8bXG7tf0FbdtGOk5pPpqZbpKY5xT7rQ++SwyD5M0JIEjM7g2xO1xcei1U6O/U7NPxIwR7eMKsgEYVVkEX+ePX/ANlsdvBadovUYLfC4loJFiRt07lVIKvw7xzFV1clM1j25Q8sebZZhHIWOLLcswKsVLaVOCm3x/2ZOOmSX4nxoUdNJUOaXNjAJaLAm5A0J8VrpU3UmormYorsnG9QyMTy4dUtgIDs7XxyENP2i0OvzW5W0W92M1nxRlurqWijxWOSBtQx7eyczOHn4QG2uS6+1tb9FXcWpbvMhprQrEfHMs5JoaKaojBI7UlsUTrGxyFxu4d+is/syh/Mkk+nEndJGPiWVtJUVE9JLCYA5xjc5pMga25yEG1uV1qdFOajCWckNErgWJCpp4pwMolYHgHUi42KwqQcJuL5EPR6nBJxIBiDaHIczojLnuMoAJFrb30Ky7Ful2nLOCcaZJ9aiAgPO/adUtiq8KkkOVjJy5ztbADLfZXbVOVOol0MlwZzcbY3HiccdHQh07nysc6RrHdnA1jrlxe4AX5ad/OwWVCnKjJzqaYXnklLB1cS4tWNxSKipZABLTaFwBbG7O68x5uIYw/De1yFjSp0nRdSa5+19CEljJvx7EqmkZR0Mc3b1lS5zRO9uXK1pu6QsBtcB2g7j0ssacIVHKpJYiuS+xKSZo4gp8Qw+H3tlbJVNjsZoZWMaHNuA50ZYAWEdNeuvPKm6VWW444zwabIWGdXG3EUjIcPlppCxs88IdoDmZJqW/ED15LChSi3NTXBPzCXE28VY1K6rjoaeZtOSwyTTusTG29msja7QvdrqdtEo00oOpJZ6IJHFBiUtFW08Tq33unqS5l3lnawvAu34mWBadrWWThGpTk1Hda17xjTU31eJVVbXTUtJL7vDThvbTBueR7jc5Iw74Rbr4qFCFKmpTWW+GvtjCSySlNgFUyKZn8oTvLw3s3vjjL4LF2bawfmBA1GllqdWEpJ7n3IyVH2Q4ZOYjI2re2FtRKHQdmwiQgNu4v+YXJGg00Vq+nHexu644mUmuh6TiNGJopIiSGyMcwnnZ7SCfqqEZOMk1yMTzvAsfmwiJtJX08ghjuI6qIZ43AuJGcD5Tr492lzfqUY3D36b1fFPTyM2t7gSHtcqWS4NJJG5rmPMJa8G4IMzNQVrsk1XSlx1+xjHR9DfRcbS5I2/wAl4ls0X7JuXYa/NssZWybb34homeNsY90oZ572c1lmcrOd8LLd9z9FqoU3UqKJC4lExHCxhsGEVILQaZwZPYgfDUX7TN4Oc7fa6uxm60qkH/dqvAyWuha/aob4VU2+63Xf7bVWs/58SI8SCqeP4BRMhjjmdK+JsTQ9hijLnR5dZJLNy379VtVpJ1G21o89ftqTu4ZycUYY+jwijoXOJMs0UcrgdLOeXOAP3b6eSzpVFUrzq9E2gtXk9Ro6ZsbGxsaGtYA1oGgAAsB6LnttvLMM51IX2gf+Nrf8iT/gVttv50e9EriVThLjCSKipmDDsRkDYmAPZG0sfYfM05rkHwVmtbqVRvfjxMpLU0YXijqjH4nugnpz7q8ZJmhrzYn4rAnTX6FTKnuWzSaevINfDg9SXPMAgKB7RAPf8IBt/aDp1+VXLd4pVO5GS4MvjIw35QAO4W/BU22zEoGIO/7kptR/ZH6c/mkV2P8ASP8A7GXCJt9oNPJDVUOIsY6RlMXtma0Znhkjcudredszr+XLaLaSlCVJvG9w8AsYOXjHjGCspXUlC73iepbkDWA/s2kjM+Q2+AAHmsqNvOnPfqLCQWj1NXHtCIKXCoQQezqadmmxy6G3mpt578qkuqbJWrbMcc4dFDiLKyrpxPRyRCOQ5O092c13wvcOTSDv4911vOUqThCWJZz3/qQllYO/h+TA5aiNtJFTOmF3tMcR+DKL5i4Ns3zWFRXSg3NvHeRjmjhp8SbhOJVXvQcymq3tkjmsXMDrG7HnkdT9OWqzcHcUo7vzR0xzMuKyXTBeI6arMjaaZkpjDc5bfKM+bLrsfkdtsqk6c4YcljJjjCyUv2V4zDB21DK/JU+8y2jIILgQCCOos0nwsrd3CUsVFwwiZccnoeIVohiklcHlsbXOIaMziGgmzRzOmypRi5NJczFFNr/aThj4H/tO2L2logyOzyEiwZlI0udFZjZ1lLhj6mSWpVMYwuWm4X7KfR+djsp0yB9QHBp77G5HIkjkrMKkZ3mY+9AuJa6T2pYW1jGmp1DWg/s5N7C+zbKvKyr5zu+qIwcnGszMQqsOo2HNFIfepQDbNG1vw3GhANyPPuU0E6UJ1Hx4IyWnE7Mb9mNA6nmENOGSljsjs8hyuscpsXG+vJRTvaqkt56cwpMgavGPeOGnucbvjY2KS51zRva3U9SAD5rbGCjefR6+Y4SLdieFCqwnsS0OzU7ctx9oRgtI772VWFTcrb2eZHMr1NSvxXAoOzf/AEiPKWOJ3khdax8QNz1C3uSoXMs8H9mSmlIkMI9pVMG9nWl1LUsFpGSNIBI0LmOGhaeSxnZz401vL6ENG7iHiKnrMKxB9O/OxkUjS6xaL9nfTMBffcLGnTlTrQUtNUQsZJXgB3/TaP8AyWf8Vruf5su8S+Yr1U4fzkh1F/c3ac/mcty0tG3/AMif7T0FUzEIDFkAKAyowDACkHy2IC9gBfewtfvKMFIxfCauurIRLE2Gkppe0Di8PkqC35CGt+Rt+uqtwqQpU24vLksfRfkyTwtC8hU8GIDRy0UvUnJhzARY6g7g6gprnJAZGALAAAbAaAJxeWDBibfNYZuthf1TLxjJOT6sowQfAhbfNYZuthf1UtvGAfYQGUBhRgGVIMAKAZUgwQgPmWFrvma11trgG3qpyD6DVAyLKMAEJgGVICAIAgCAIAgCAIAgCAIAgCAIAgCAIAgCAIAgCAIAgCAIAgCAIAgCAIAgCAIAgCAIAgCAIAgCAIAgCAIAgCAIAgCAIAgCAIAgCAIAgCAIAgCAIAgCAIAgCAIAgCAIAgCAIAgCA//Z">
            <a:hlinkClick r:id="rId2"/>
          </p:cNvPr>
          <p:cNvSpPr>
            <a:spLocks noChangeAspect="1" noChangeArrowheads="1"/>
          </p:cNvSpPr>
          <p:nvPr/>
        </p:nvSpPr>
        <p:spPr bwMode="auto">
          <a:xfrm>
            <a:off x="180975" y="-1341438"/>
            <a:ext cx="2581275"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06215"/>
            <a:ext cx="1638300" cy="198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6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a:t>
            </a:r>
            <a:r>
              <a:rPr lang="en-US" dirty="0" smtClean="0"/>
              <a:t>First Concept</a:t>
            </a:r>
            <a:endParaRPr lang="en-US" dirty="0"/>
          </a:p>
        </p:txBody>
      </p:sp>
      <p:sp>
        <p:nvSpPr>
          <p:cNvPr id="3" name="Content Placeholder 2"/>
          <p:cNvSpPr>
            <a:spLocks noGrp="1"/>
          </p:cNvSpPr>
          <p:nvPr>
            <p:ph idx="1"/>
          </p:nvPr>
        </p:nvSpPr>
        <p:spPr/>
        <p:txBody>
          <a:bodyPr/>
          <a:lstStyle/>
          <a:p>
            <a:pPr marL="68580" indent="0">
              <a:buNone/>
            </a:pPr>
            <a:r>
              <a:rPr lang="en-US" sz="2800" dirty="0"/>
              <a:t>“Employment in the general workforce is the first and preferred outcome in the provision of publicly funded services for all working age citizens with disabilities, regardless of level of disability</a:t>
            </a:r>
            <a:r>
              <a:rPr lang="en-US" sz="2800" dirty="0" smtClean="0"/>
              <a:t>.”</a:t>
            </a:r>
          </a:p>
          <a:p>
            <a:pPr marL="68580" indent="0">
              <a:buNone/>
            </a:pPr>
            <a:endParaRPr lang="en-US" sz="2800" dirty="0" smtClean="0"/>
          </a:p>
          <a:p>
            <a:pPr marL="68580" indent="0">
              <a:buNone/>
            </a:pPr>
            <a:r>
              <a:rPr lang="en-US" sz="800" dirty="0" smtClean="0"/>
              <a:t>Employment First Definition taken from Association for People Supporting Employment First, </a:t>
            </a:r>
            <a:r>
              <a:rPr lang="en-US" sz="800" dirty="0" smtClean="0">
                <a:hlinkClick r:id="rId2"/>
              </a:rPr>
              <a:t>www.apse.org</a:t>
            </a:r>
            <a:r>
              <a:rPr lang="en-US" sz="800" dirty="0" smtClean="0"/>
              <a:t> </a:t>
            </a:r>
            <a:endParaRPr lang="en-US" sz="800" dirty="0"/>
          </a:p>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76" y="4527176"/>
            <a:ext cx="12922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93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SEARCH</a:t>
            </a:r>
          </a:p>
        </p:txBody>
      </p:sp>
      <p:sp>
        <p:nvSpPr>
          <p:cNvPr id="3" name="Content Placeholder 2"/>
          <p:cNvSpPr>
            <a:spLocks noGrp="1"/>
          </p:cNvSpPr>
          <p:nvPr>
            <p:ph idx="1"/>
          </p:nvPr>
        </p:nvSpPr>
        <p:spPr/>
        <p:txBody>
          <a:bodyPr>
            <a:normAutofit fontScale="92500" lnSpcReduction="20000"/>
          </a:bodyPr>
          <a:lstStyle/>
          <a:p>
            <a:r>
              <a:rPr lang="en-US" b="1" u="sng" dirty="0"/>
              <a:t>Current Alaska sites:</a:t>
            </a:r>
          </a:p>
          <a:p>
            <a:pPr lvl="1"/>
            <a:r>
              <a:rPr lang="en-US" dirty="0"/>
              <a:t>Providence Hospital in Anchorage</a:t>
            </a:r>
          </a:p>
          <a:p>
            <a:pPr lvl="1"/>
            <a:r>
              <a:rPr lang="en-US" dirty="0"/>
              <a:t>Regional Hospital in Mat-Su</a:t>
            </a:r>
          </a:p>
          <a:p>
            <a:pPr lvl="1"/>
            <a:r>
              <a:rPr lang="en-US" dirty="0"/>
              <a:t>Hospital in Fairbanks</a:t>
            </a:r>
          </a:p>
          <a:p>
            <a:pPr lvl="1"/>
            <a:r>
              <a:rPr lang="en-US" dirty="0"/>
              <a:t>Hospital in Soldotna   </a:t>
            </a:r>
          </a:p>
          <a:p>
            <a:endParaRPr lang="en-US" dirty="0"/>
          </a:p>
          <a:p>
            <a:r>
              <a:rPr lang="en-US" dirty="0"/>
              <a:t>Next target area is in </a:t>
            </a:r>
            <a:r>
              <a:rPr lang="en-US" dirty="0" smtClean="0"/>
              <a:t>Juneau.  </a:t>
            </a:r>
          </a:p>
          <a:p>
            <a:pPr marL="68580" indent="0">
              <a:buNone/>
            </a:pPr>
            <a:endParaRPr lang="en-US" dirty="0"/>
          </a:p>
          <a:p>
            <a:r>
              <a:rPr lang="en-US" dirty="0"/>
              <a:t>There is an 87% employment rate after leaving the program, with jobs that primarily pay far better than minimum wage</a:t>
            </a:r>
          </a:p>
          <a:p>
            <a:endParaRPr lang="en-US" dirty="0"/>
          </a:p>
        </p:txBody>
      </p:sp>
    </p:spTree>
    <p:extLst>
      <p:ext uri="{BB962C8B-B14F-4D97-AF65-F5344CB8AC3E}">
        <p14:creationId xmlns:p14="http://schemas.microsoft.com/office/powerpoint/2010/main" val="42178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Trust Beneficiaries Employment</a:t>
            </a:r>
          </a:p>
        </p:txBody>
      </p:sp>
      <p:sp>
        <p:nvSpPr>
          <p:cNvPr id="3" name="Content Placeholder 2"/>
          <p:cNvSpPr>
            <a:spLocks noGrp="1"/>
          </p:cNvSpPr>
          <p:nvPr>
            <p:ph idx="1"/>
          </p:nvPr>
        </p:nvSpPr>
        <p:spPr/>
        <p:txBody>
          <a:bodyPr>
            <a:normAutofit fontScale="85000" lnSpcReduction="20000"/>
          </a:bodyPr>
          <a:lstStyle/>
          <a:p>
            <a:r>
              <a:rPr lang="en-US" dirty="0"/>
              <a:t>In September 2013, Trustees voted to create a Beneficiary Employment focus area</a:t>
            </a:r>
          </a:p>
          <a:p>
            <a:endParaRPr lang="en-US" dirty="0"/>
          </a:p>
          <a:p>
            <a:r>
              <a:rPr lang="en-US" b="1" dirty="0"/>
              <a:t>FY14 funding</a:t>
            </a:r>
          </a:p>
          <a:p>
            <a:pPr lvl="1"/>
            <a:r>
              <a:rPr lang="en-US" dirty="0"/>
              <a:t>$188,000 in Trust funding (MHTAAR) </a:t>
            </a:r>
          </a:p>
          <a:p>
            <a:pPr lvl="1"/>
            <a:r>
              <a:rPr lang="en-US" dirty="0"/>
              <a:t>$150,000 to the Council to facilitate focus area and support the Disability Employment Initiative</a:t>
            </a:r>
          </a:p>
          <a:p>
            <a:endParaRPr lang="en-US" dirty="0"/>
          </a:p>
          <a:p>
            <a:r>
              <a:rPr lang="en-US" dirty="0"/>
              <a:t> </a:t>
            </a:r>
            <a:r>
              <a:rPr lang="en-US" b="1" dirty="0"/>
              <a:t>FY15 funding </a:t>
            </a:r>
            <a:r>
              <a:rPr lang="en-US" dirty="0"/>
              <a:t>(ongoing for up to 5 years)</a:t>
            </a:r>
          </a:p>
          <a:p>
            <a:pPr lvl="1"/>
            <a:r>
              <a:rPr lang="en-US" dirty="0"/>
              <a:t>$1 million in Trust funding</a:t>
            </a:r>
          </a:p>
          <a:p>
            <a:pPr lvl="1"/>
            <a:r>
              <a:rPr lang="en-US" dirty="0"/>
              <a:t>$200,000 to the Council</a:t>
            </a:r>
          </a:p>
          <a:p>
            <a:endParaRPr lang="en-US" dirty="0"/>
          </a:p>
        </p:txBody>
      </p:sp>
    </p:spTree>
    <p:extLst>
      <p:ext uri="{BB962C8B-B14F-4D97-AF65-F5344CB8AC3E}">
        <p14:creationId xmlns:p14="http://schemas.microsoft.com/office/powerpoint/2010/main" val="209762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Alaska Integrated Employment Initiative</a:t>
            </a:r>
          </a:p>
        </p:txBody>
      </p:sp>
      <p:sp>
        <p:nvSpPr>
          <p:cNvPr id="3" name="Content Placeholder 2"/>
          <p:cNvSpPr>
            <a:spLocks noGrp="1"/>
          </p:cNvSpPr>
          <p:nvPr>
            <p:ph idx="1"/>
          </p:nvPr>
        </p:nvSpPr>
        <p:spPr/>
        <p:txBody>
          <a:bodyPr>
            <a:normAutofit fontScale="62500" lnSpcReduction="20000"/>
          </a:bodyPr>
          <a:lstStyle/>
          <a:p>
            <a:pPr marL="68580" indent="0">
              <a:buNone/>
            </a:pPr>
            <a:r>
              <a:rPr lang="en-US" b="1" u="sng" dirty="0"/>
              <a:t>Goals are to</a:t>
            </a:r>
            <a:r>
              <a:rPr lang="en-US" b="1" u="sng" dirty="0" smtClean="0"/>
              <a:t>:</a:t>
            </a:r>
          </a:p>
          <a:p>
            <a:pPr marL="68580" indent="0">
              <a:buNone/>
            </a:pPr>
            <a:endParaRPr lang="en-US" b="1" u="sng" dirty="0"/>
          </a:p>
          <a:p>
            <a:r>
              <a:rPr lang="en-US" dirty="0"/>
              <a:t>Increase the number of youth and young adults with intellectual or developmental disabilities (I/DD) who are employed or self-employed in the community</a:t>
            </a:r>
          </a:p>
          <a:p>
            <a:endParaRPr lang="en-US" dirty="0"/>
          </a:p>
          <a:p>
            <a:r>
              <a:rPr lang="en-US" dirty="0"/>
              <a:t>Increase the percent of youth and young adults with I/DD served by DVR from 20% to 25%</a:t>
            </a:r>
          </a:p>
          <a:p>
            <a:endParaRPr lang="en-US" dirty="0"/>
          </a:p>
          <a:p>
            <a:r>
              <a:rPr lang="en-US" dirty="0"/>
              <a:t>Increase the hours worked by DVR participants with I/DD from 13 to 20 hours per week. </a:t>
            </a:r>
          </a:p>
          <a:p>
            <a:endParaRPr lang="en-US" dirty="0"/>
          </a:p>
          <a:p>
            <a:r>
              <a:rPr lang="en-US" dirty="0"/>
              <a:t>Double the number of youth and young adults with I/DD served by SDS who are employed or self-employed from 139 to 278</a:t>
            </a:r>
          </a:p>
          <a:p>
            <a:endParaRPr lang="en-US" dirty="0"/>
          </a:p>
        </p:txBody>
      </p:sp>
    </p:spTree>
    <p:extLst>
      <p:ext uri="{BB962C8B-B14F-4D97-AF65-F5344CB8AC3E}">
        <p14:creationId xmlns:p14="http://schemas.microsoft.com/office/powerpoint/2010/main" val="77699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Customized Employment?</a:t>
            </a:r>
          </a:p>
        </p:txBody>
      </p:sp>
      <p:sp>
        <p:nvSpPr>
          <p:cNvPr id="3" name="Content Placeholder 2"/>
          <p:cNvSpPr>
            <a:spLocks noGrp="1"/>
          </p:cNvSpPr>
          <p:nvPr>
            <p:ph idx="1"/>
          </p:nvPr>
        </p:nvSpPr>
        <p:spPr/>
        <p:txBody>
          <a:bodyPr/>
          <a:lstStyle/>
          <a:p>
            <a:r>
              <a:rPr lang="en-US" dirty="0"/>
              <a:t>U.S. Department of Labor: “a flexible process designed to personalize the employment relationship between a job candidate and an employer in a way that meets the needs of both”</a:t>
            </a:r>
          </a:p>
          <a:p>
            <a:r>
              <a:rPr lang="en-US" dirty="0">
                <a:hlinkClick r:id="rId2"/>
              </a:rPr>
              <a:t>http://</a:t>
            </a:r>
            <a:r>
              <a:rPr lang="en-US" dirty="0" smtClean="0">
                <a:hlinkClick r:id="rId2"/>
              </a:rPr>
              <a:t>www.dol.gov/dol/media/webcast/20110610-odep-ce/20110610-odep-ce-3.htm</a:t>
            </a:r>
            <a:r>
              <a:rPr lang="en-US" dirty="0" smtClean="0"/>
              <a:t> </a:t>
            </a:r>
            <a:endParaRPr lang="en-US" dirty="0"/>
          </a:p>
          <a:p>
            <a:endParaRPr lang="en-US" dirty="0"/>
          </a:p>
        </p:txBody>
      </p:sp>
    </p:spTree>
    <p:extLst>
      <p:ext uri="{BB962C8B-B14F-4D97-AF65-F5344CB8AC3E}">
        <p14:creationId xmlns:p14="http://schemas.microsoft.com/office/powerpoint/2010/main" val="100404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Benefits?</a:t>
            </a:r>
          </a:p>
        </p:txBody>
      </p:sp>
      <p:sp>
        <p:nvSpPr>
          <p:cNvPr id="3" name="Content Placeholder 2"/>
          <p:cNvSpPr>
            <a:spLocks noGrp="1"/>
          </p:cNvSpPr>
          <p:nvPr>
            <p:ph idx="1"/>
          </p:nvPr>
        </p:nvSpPr>
        <p:spPr/>
        <p:txBody>
          <a:bodyPr/>
          <a:lstStyle/>
          <a:p>
            <a:r>
              <a:rPr lang="en-US" dirty="0"/>
              <a:t>Employers </a:t>
            </a:r>
          </a:p>
          <a:p>
            <a:r>
              <a:rPr lang="en-US" dirty="0"/>
              <a:t>Individuals with disabilities</a:t>
            </a:r>
          </a:p>
          <a:p>
            <a:r>
              <a:rPr lang="en-US" dirty="0"/>
              <a:t>Service providers</a:t>
            </a:r>
          </a:p>
          <a:p>
            <a:r>
              <a:rPr lang="en-US" dirty="0"/>
              <a:t>Educational institutions</a:t>
            </a:r>
          </a:p>
          <a:p>
            <a:r>
              <a:rPr lang="en-US" dirty="0"/>
              <a:t>Government agencies</a:t>
            </a:r>
          </a:p>
          <a:p>
            <a:r>
              <a:rPr lang="en-US" dirty="0"/>
              <a:t>Families</a:t>
            </a:r>
          </a:p>
          <a:p>
            <a:r>
              <a:rPr lang="en-US" dirty="0"/>
              <a:t>Society as a whole</a:t>
            </a:r>
          </a:p>
          <a:p>
            <a:pPr marL="68580" indent="0">
              <a:buNone/>
            </a:pPr>
            <a:endParaRPr lang="en-US" dirty="0"/>
          </a:p>
        </p:txBody>
      </p:sp>
    </p:spTree>
    <p:extLst>
      <p:ext uri="{BB962C8B-B14F-4D97-AF65-F5344CB8AC3E}">
        <p14:creationId xmlns:p14="http://schemas.microsoft.com/office/powerpoint/2010/main" val="240346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Basics of Customized Employment</a:t>
            </a:r>
          </a:p>
        </p:txBody>
      </p:sp>
      <p:sp>
        <p:nvSpPr>
          <p:cNvPr id="3" name="Content Placeholder 2"/>
          <p:cNvSpPr>
            <a:spLocks noGrp="1"/>
          </p:cNvSpPr>
          <p:nvPr>
            <p:ph idx="1"/>
          </p:nvPr>
        </p:nvSpPr>
        <p:spPr/>
        <p:txBody>
          <a:bodyPr/>
          <a:lstStyle/>
          <a:p>
            <a:r>
              <a:rPr lang="en-US" dirty="0"/>
              <a:t>Discovery</a:t>
            </a:r>
          </a:p>
          <a:p>
            <a:r>
              <a:rPr lang="en-US" dirty="0"/>
              <a:t>Job Search Planning</a:t>
            </a:r>
          </a:p>
          <a:p>
            <a:r>
              <a:rPr lang="en-US" dirty="0"/>
              <a:t>Job Development &amp; Negotiation</a:t>
            </a:r>
          </a:p>
          <a:p>
            <a:r>
              <a:rPr lang="en-US" dirty="0"/>
              <a:t>Post-Employment Support</a:t>
            </a:r>
          </a:p>
        </p:txBody>
      </p:sp>
    </p:spTree>
    <p:extLst>
      <p:ext uri="{BB962C8B-B14F-4D97-AF65-F5344CB8AC3E}">
        <p14:creationId xmlns:p14="http://schemas.microsoft.com/office/powerpoint/2010/main" val="134532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Mythical “Discovery” </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77319" y="2324100"/>
            <a:ext cx="35083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82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Mythical “Discovery” Process</a:t>
            </a:r>
          </a:p>
        </p:txBody>
      </p:sp>
      <p:sp>
        <p:nvSpPr>
          <p:cNvPr id="3" name="Content Placeholder 2"/>
          <p:cNvSpPr>
            <a:spLocks noGrp="1"/>
          </p:cNvSpPr>
          <p:nvPr>
            <p:ph idx="1"/>
          </p:nvPr>
        </p:nvSpPr>
        <p:spPr/>
        <p:txBody>
          <a:bodyPr>
            <a:normAutofit fontScale="92500" lnSpcReduction="20000"/>
          </a:bodyPr>
          <a:lstStyle/>
          <a:p>
            <a:r>
              <a:rPr lang="en-US" dirty="0"/>
              <a:t>“Discovering Personal </a:t>
            </a:r>
            <a:r>
              <a:rPr lang="en-US" dirty="0" err="1"/>
              <a:t>Genius”TM</a:t>
            </a:r>
            <a:endParaRPr lang="en-US" dirty="0"/>
          </a:p>
          <a:p>
            <a:r>
              <a:rPr lang="en-US" dirty="0"/>
              <a:t>Home &amp; Neighborhood Observation</a:t>
            </a:r>
          </a:p>
          <a:p>
            <a:r>
              <a:rPr lang="en-US" dirty="0"/>
              <a:t>Interviewing Others</a:t>
            </a:r>
          </a:p>
          <a:p>
            <a:r>
              <a:rPr lang="en-US" dirty="0"/>
              <a:t>Skills &amp; Ecological fit</a:t>
            </a:r>
          </a:p>
          <a:p>
            <a:r>
              <a:rPr lang="en-US" dirty="0"/>
              <a:t>Review</a:t>
            </a:r>
          </a:p>
          <a:p>
            <a:r>
              <a:rPr lang="en-US" dirty="0"/>
              <a:t>Vocational Themes</a:t>
            </a:r>
          </a:p>
          <a:p>
            <a:r>
              <a:rPr lang="en-US" dirty="0"/>
              <a:t>Descriptive Narrative</a:t>
            </a:r>
          </a:p>
          <a:p>
            <a:r>
              <a:rPr lang="en-US" dirty="0"/>
              <a:t>Career Development</a:t>
            </a:r>
          </a:p>
          <a:p>
            <a:endParaRPr lang="en-US" dirty="0"/>
          </a:p>
          <a:p>
            <a:r>
              <a:rPr lang="en-US" dirty="0"/>
              <a:t>TM – Griffin </a:t>
            </a:r>
            <a:r>
              <a:rPr lang="en-US" dirty="0" err="1"/>
              <a:t>Hammis</a:t>
            </a:r>
            <a:r>
              <a:rPr lang="en-US" dirty="0"/>
              <a:t> &amp; Associates, LLC</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200400"/>
            <a:ext cx="254923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85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Starting at Home: </a:t>
            </a:r>
            <a:br>
              <a:rPr lang="en-US" dirty="0"/>
            </a:br>
            <a:r>
              <a:rPr lang="en-US" dirty="0"/>
              <a:t>A Discovery of Life at Home</a:t>
            </a:r>
          </a:p>
        </p:txBody>
      </p:sp>
      <p:sp>
        <p:nvSpPr>
          <p:cNvPr id="3" name="Content Placeholder 2"/>
          <p:cNvSpPr>
            <a:spLocks noGrp="1"/>
          </p:cNvSpPr>
          <p:nvPr>
            <p:ph idx="1"/>
          </p:nvPr>
        </p:nvSpPr>
        <p:spPr/>
        <p:txBody>
          <a:bodyPr/>
          <a:lstStyle/>
          <a:p>
            <a:r>
              <a:rPr lang="en-US" dirty="0"/>
              <a:t>Daily routines</a:t>
            </a:r>
          </a:p>
          <a:p>
            <a:r>
              <a:rPr lang="en-US" dirty="0"/>
              <a:t>Chores </a:t>
            </a:r>
          </a:p>
          <a:p>
            <a:r>
              <a:rPr lang="en-US" dirty="0"/>
              <a:t>Activities</a:t>
            </a:r>
          </a:p>
          <a:p>
            <a:r>
              <a:rPr lang="en-US" dirty="0"/>
              <a:t>History of the </a:t>
            </a:r>
            <a:r>
              <a:rPr lang="en-US" dirty="0" smtClean="0"/>
              <a:t>family </a:t>
            </a:r>
          </a:p>
          <a:p>
            <a:pPr marL="68580" indent="0">
              <a:buNone/>
            </a:pPr>
            <a:r>
              <a:rPr lang="en-US" dirty="0"/>
              <a:t>	</a:t>
            </a:r>
            <a:r>
              <a:rPr lang="en-US" dirty="0" smtClean="0"/>
              <a:t>and </a:t>
            </a:r>
            <a:r>
              <a:rPr lang="en-US" dirty="0"/>
              <a:t>individual</a:t>
            </a:r>
          </a:p>
          <a:p>
            <a:r>
              <a:rPr lang="en-US" dirty="0"/>
              <a:t>Get names of </a:t>
            </a:r>
            <a:r>
              <a:rPr lang="en-US" dirty="0" smtClean="0"/>
              <a:t>others </a:t>
            </a:r>
          </a:p>
          <a:p>
            <a:pPr marL="365760" lvl="1" indent="0">
              <a:buNone/>
            </a:pPr>
            <a:r>
              <a:rPr lang="en-US" dirty="0"/>
              <a:t>	</a:t>
            </a:r>
            <a:r>
              <a:rPr lang="en-US" dirty="0" smtClean="0"/>
              <a:t>to </a:t>
            </a:r>
            <a:r>
              <a:rPr lang="en-US" dirty="0"/>
              <a:t>interview</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495924"/>
            <a:ext cx="36576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51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 the Neighborhood </a:t>
            </a:r>
          </a:p>
        </p:txBody>
      </p:sp>
      <p:sp>
        <p:nvSpPr>
          <p:cNvPr id="3" name="Content Placeholder 2"/>
          <p:cNvSpPr>
            <a:spLocks noGrp="1"/>
          </p:cNvSpPr>
          <p:nvPr>
            <p:ph idx="1"/>
          </p:nvPr>
        </p:nvSpPr>
        <p:spPr/>
        <p:txBody>
          <a:bodyPr/>
          <a:lstStyle/>
          <a:p>
            <a:r>
              <a:rPr lang="en-US" dirty="0"/>
              <a:t>Neighborhood </a:t>
            </a:r>
          </a:p>
          <a:p>
            <a:r>
              <a:rPr lang="en-US" dirty="0"/>
              <a:t>Surroundings</a:t>
            </a:r>
          </a:p>
          <a:p>
            <a:r>
              <a:rPr lang="en-US" dirty="0"/>
              <a:t>Safety concerns</a:t>
            </a:r>
          </a:p>
          <a:p>
            <a:r>
              <a:rPr lang="en-US" dirty="0"/>
              <a:t>Businesses</a:t>
            </a:r>
          </a:p>
          <a:p>
            <a:r>
              <a:rPr lang="en-US" dirty="0"/>
              <a:t>Culture</a:t>
            </a:r>
          </a:p>
          <a:p>
            <a:r>
              <a:rPr lang="en-US" dirty="0"/>
              <a:t>Transportation</a:t>
            </a:r>
          </a:p>
          <a:p>
            <a:r>
              <a:rPr lang="en-US" dirty="0"/>
              <a:t>Services </a:t>
            </a:r>
          </a:p>
          <a:p>
            <a:pPr marL="6858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810000"/>
            <a:ext cx="45847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47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First - Why?</a:t>
            </a:r>
          </a:p>
        </p:txBody>
      </p:sp>
      <p:sp>
        <p:nvSpPr>
          <p:cNvPr id="3" name="Content Placeholder 2"/>
          <p:cNvSpPr>
            <a:spLocks noGrp="1"/>
          </p:cNvSpPr>
          <p:nvPr>
            <p:ph idx="1"/>
          </p:nvPr>
        </p:nvSpPr>
        <p:spPr/>
        <p:txBody>
          <a:bodyPr>
            <a:normAutofit fontScale="85000" lnSpcReduction="20000"/>
          </a:bodyPr>
          <a:lstStyle/>
          <a:p>
            <a:r>
              <a:rPr lang="en-US" dirty="0"/>
              <a:t>The employment rate of citizens with disabilities in the workforce is unacceptable</a:t>
            </a:r>
          </a:p>
          <a:p>
            <a:endParaRPr lang="en-US" dirty="0"/>
          </a:p>
          <a:p>
            <a:r>
              <a:rPr lang="en-US" dirty="0"/>
              <a:t>Access to “real jobs with real wages” helps avoid lives of poverty, dependence and isolation</a:t>
            </a:r>
          </a:p>
          <a:p>
            <a:endParaRPr lang="en-US" dirty="0"/>
          </a:p>
          <a:p>
            <a:r>
              <a:rPr lang="en-US" dirty="0"/>
              <a:t>It is presumed that all working age adults and youths with disabilities can work </a:t>
            </a:r>
            <a:r>
              <a:rPr lang="en-US" dirty="0" smtClean="0"/>
              <a:t>in </a:t>
            </a:r>
            <a:r>
              <a:rPr lang="en-US" dirty="0"/>
              <a:t>jobs fully integrated within the </a:t>
            </a:r>
            <a:r>
              <a:rPr lang="en-US" dirty="0" smtClean="0"/>
              <a:t>community</a:t>
            </a:r>
          </a:p>
          <a:p>
            <a:pPr marL="68580" indent="0">
              <a:buNone/>
            </a:pPr>
            <a:endParaRPr lang="en-US" dirty="0"/>
          </a:p>
          <a:p>
            <a:r>
              <a:rPr lang="en-US" dirty="0"/>
              <a:t>working side-by-side with co-workers without </a:t>
            </a:r>
            <a:r>
              <a:rPr lang="en-US" dirty="0" smtClean="0"/>
              <a:t>disabilities earning </a:t>
            </a:r>
            <a:r>
              <a:rPr lang="en-US" dirty="0"/>
              <a:t>minimum wage or higher</a:t>
            </a:r>
          </a:p>
          <a:p>
            <a:endParaRPr lang="en-US" dirty="0"/>
          </a:p>
        </p:txBody>
      </p:sp>
    </p:spTree>
    <p:extLst>
      <p:ext uri="{BB962C8B-B14F-4D97-AF65-F5344CB8AC3E}">
        <p14:creationId xmlns:p14="http://schemas.microsoft.com/office/powerpoint/2010/main" val="37834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Interviewing Others (conversations)</a:t>
            </a:r>
          </a:p>
        </p:txBody>
      </p:sp>
      <p:sp>
        <p:nvSpPr>
          <p:cNvPr id="3" name="Content Placeholder 2"/>
          <p:cNvSpPr>
            <a:spLocks noGrp="1"/>
          </p:cNvSpPr>
          <p:nvPr>
            <p:ph idx="1"/>
          </p:nvPr>
        </p:nvSpPr>
        <p:spPr/>
        <p:txBody>
          <a:bodyPr>
            <a:normAutofit lnSpcReduction="10000"/>
          </a:bodyPr>
          <a:lstStyle/>
          <a:p>
            <a:r>
              <a:rPr lang="en-US" dirty="0"/>
              <a:t>Parents </a:t>
            </a:r>
          </a:p>
          <a:p>
            <a:r>
              <a:rPr lang="en-US" dirty="0"/>
              <a:t>Siblings</a:t>
            </a:r>
          </a:p>
          <a:p>
            <a:r>
              <a:rPr lang="en-US" dirty="0"/>
              <a:t>Teachers</a:t>
            </a:r>
          </a:p>
          <a:p>
            <a:r>
              <a:rPr lang="en-US" dirty="0"/>
              <a:t>Neighbors </a:t>
            </a:r>
          </a:p>
          <a:p>
            <a:r>
              <a:rPr lang="en-US" dirty="0"/>
              <a:t>Providers</a:t>
            </a:r>
          </a:p>
          <a:p>
            <a:endParaRPr lang="en-US" dirty="0" smtClean="0"/>
          </a:p>
          <a:p>
            <a:endParaRPr lang="en-US" dirty="0"/>
          </a:p>
          <a:p>
            <a:r>
              <a:rPr lang="en-US" dirty="0"/>
              <a:t>(We’re looking for themes here…)</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1" y="2212246"/>
            <a:ext cx="4114800" cy="282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17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&amp; “Ecological” Fit</a:t>
            </a:r>
          </a:p>
        </p:txBody>
      </p:sp>
      <p:sp>
        <p:nvSpPr>
          <p:cNvPr id="3" name="Content Placeholder 2"/>
          <p:cNvSpPr>
            <a:spLocks noGrp="1"/>
          </p:cNvSpPr>
          <p:nvPr>
            <p:ph idx="1"/>
          </p:nvPr>
        </p:nvSpPr>
        <p:spPr/>
        <p:txBody>
          <a:bodyPr/>
          <a:lstStyle/>
          <a:p>
            <a:r>
              <a:rPr lang="en-US" dirty="0"/>
              <a:t>Interest levels</a:t>
            </a:r>
          </a:p>
          <a:p>
            <a:r>
              <a:rPr lang="en-US" dirty="0"/>
              <a:t>Performance</a:t>
            </a:r>
          </a:p>
          <a:p>
            <a:r>
              <a:rPr lang="en-US" dirty="0"/>
              <a:t>Demonstrated Skills</a:t>
            </a:r>
          </a:p>
          <a:p>
            <a:r>
              <a:rPr lang="en-US" dirty="0"/>
              <a:t>“Connections”</a:t>
            </a:r>
          </a:p>
          <a:p>
            <a:r>
              <a:rPr lang="en-US" dirty="0"/>
              <a:t>Relationships</a:t>
            </a:r>
          </a:p>
          <a:p>
            <a:r>
              <a:rPr lang="en-US" dirty="0"/>
              <a:t>Supports</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362200"/>
            <a:ext cx="181610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387071"/>
            <a:ext cx="1470025"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648200"/>
            <a:ext cx="181133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2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Review</a:t>
            </a:r>
          </a:p>
        </p:txBody>
      </p:sp>
      <p:sp>
        <p:nvSpPr>
          <p:cNvPr id="3" name="Content Placeholder 2"/>
          <p:cNvSpPr>
            <a:spLocks noGrp="1"/>
          </p:cNvSpPr>
          <p:nvPr>
            <p:ph idx="1"/>
          </p:nvPr>
        </p:nvSpPr>
        <p:spPr/>
        <p:txBody>
          <a:bodyPr/>
          <a:lstStyle/>
          <a:p>
            <a:r>
              <a:rPr lang="en-US" dirty="0"/>
              <a:t>Files</a:t>
            </a:r>
          </a:p>
          <a:p>
            <a:r>
              <a:rPr lang="en-US" dirty="0"/>
              <a:t>Memorabilia</a:t>
            </a:r>
          </a:p>
          <a:p>
            <a:r>
              <a:rPr lang="en-US" dirty="0"/>
              <a:t>Records</a:t>
            </a:r>
          </a:p>
          <a:p>
            <a:r>
              <a:rPr lang="en-US" dirty="0"/>
              <a:t>“Discovering Personal Genius” TM    notes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114800"/>
            <a:ext cx="28098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85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Vocational Themes</a:t>
            </a:r>
          </a:p>
        </p:txBody>
      </p:sp>
      <p:sp>
        <p:nvSpPr>
          <p:cNvPr id="3" name="Content Placeholder 2"/>
          <p:cNvSpPr>
            <a:spLocks noGrp="1"/>
          </p:cNvSpPr>
          <p:nvPr>
            <p:ph idx="1"/>
          </p:nvPr>
        </p:nvSpPr>
        <p:spPr/>
        <p:txBody>
          <a:bodyPr/>
          <a:lstStyle/>
          <a:p>
            <a:r>
              <a:rPr lang="en-US" dirty="0"/>
              <a:t>Shoot for a minimum of 3</a:t>
            </a:r>
          </a:p>
          <a:p>
            <a:r>
              <a:rPr lang="en-US" dirty="0"/>
              <a:t>Broad in scope</a:t>
            </a:r>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657600"/>
            <a:ext cx="236537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648635"/>
            <a:ext cx="3151187"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74787"/>
            <a:ext cx="1828544"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9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Descriptive Narrative:</a:t>
            </a:r>
            <a:br>
              <a:rPr lang="en-US" dirty="0"/>
            </a:br>
            <a:r>
              <a:rPr lang="en-US" dirty="0"/>
              <a:t>The Vocational Profile</a:t>
            </a:r>
          </a:p>
        </p:txBody>
      </p:sp>
      <p:sp>
        <p:nvSpPr>
          <p:cNvPr id="3" name="Content Placeholder 2"/>
          <p:cNvSpPr>
            <a:spLocks noGrp="1"/>
          </p:cNvSpPr>
          <p:nvPr>
            <p:ph idx="1"/>
          </p:nvPr>
        </p:nvSpPr>
        <p:spPr/>
        <p:txBody>
          <a:bodyPr>
            <a:normAutofit fontScale="92500" lnSpcReduction="20000"/>
          </a:bodyPr>
          <a:lstStyle/>
          <a:p>
            <a:r>
              <a:rPr lang="en-US" dirty="0"/>
              <a:t>“Ideal” conditions of employment</a:t>
            </a:r>
          </a:p>
          <a:p>
            <a:r>
              <a:rPr lang="en-US" dirty="0"/>
              <a:t>Skills</a:t>
            </a:r>
          </a:p>
          <a:p>
            <a:r>
              <a:rPr lang="en-US" dirty="0"/>
              <a:t>Interests</a:t>
            </a:r>
          </a:p>
          <a:p>
            <a:r>
              <a:rPr lang="en-US" dirty="0"/>
              <a:t>Culture</a:t>
            </a:r>
          </a:p>
          <a:p>
            <a:r>
              <a:rPr lang="en-US" dirty="0"/>
              <a:t>Environment</a:t>
            </a:r>
          </a:p>
          <a:p>
            <a:r>
              <a:rPr lang="en-US" dirty="0"/>
              <a:t>Work schedule</a:t>
            </a:r>
          </a:p>
          <a:p>
            <a:r>
              <a:rPr lang="en-US" dirty="0"/>
              <a:t>Supports</a:t>
            </a:r>
          </a:p>
          <a:p>
            <a:r>
              <a:rPr lang="en-US" dirty="0"/>
              <a:t>Equipment</a:t>
            </a:r>
          </a:p>
          <a:p>
            <a:r>
              <a:rPr lang="en-US" dirty="0"/>
              <a:t>Adaptations</a:t>
            </a:r>
          </a:p>
          <a:p>
            <a:r>
              <a:rPr lang="en-US" dirty="0"/>
              <a:t>3 “themes” &amp; “60 jobs”</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819400"/>
            <a:ext cx="334645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34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 Career Development</a:t>
            </a:r>
          </a:p>
        </p:txBody>
      </p:sp>
      <p:sp>
        <p:nvSpPr>
          <p:cNvPr id="3" name="Content Placeholder 2"/>
          <p:cNvSpPr>
            <a:spLocks noGrp="1"/>
          </p:cNvSpPr>
          <p:nvPr>
            <p:ph idx="1"/>
          </p:nvPr>
        </p:nvSpPr>
        <p:spPr/>
        <p:txBody>
          <a:bodyPr>
            <a:normAutofit fontScale="77500" lnSpcReduction="20000"/>
          </a:bodyPr>
          <a:lstStyle/>
          <a:p>
            <a:r>
              <a:rPr lang="en-US" dirty="0"/>
              <a:t>Approach specific employers</a:t>
            </a:r>
          </a:p>
          <a:p>
            <a:endParaRPr lang="en-US" dirty="0"/>
          </a:p>
          <a:p>
            <a:r>
              <a:rPr lang="en-US" dirty="0"/>
              <a:t>They’re always hiring!</a:t>
            </a:r>
          </a:p>
          <a:p>
            <a:endParaRPr lang="en-US" dirty="0"/>
          </a:p>
          <a:p>
            <a:r>
              <a:rPr lang="en-US" dirty="0"/>
              <a:t>Information interviews (I mean conversations) with employers </a:t>
            </a:r>
            <a:endParaRPr lang="en-US" dirty="0" smtClean="0"/>
          </a:p>
          <a:p>
            <a:endParaRPr lang="en-US" dirty="0"/>
          </a:p>
          <a:p>
            <a:r>
              <a:rPr lang="en-US" dirty="0"/>
              <a:t>Ask them about their </a:t>
            </a:r>
            <a:r>
              <a:rPr lang="en-US" dirty="0" smtClean="0"/>
              <a:t>business</a:t>
            </a:r>
          </a:p>
          <a:p>
            <a:endParaRPr lang="en-US" dirty="0"/>
          </a:p>
          <a:p>
            <a:r>
              <a:rPr lang="en-US" dirty="0"/>
              <a:t>Tour the </a:t>
            </a:r>
            <a:r>
              <a:rPr lang="en-US" dirty="0" smtClean="0"/>
              <a:t>business</a:t>
            </a:r>
          </a:p>
          <a:p>
            <a:endParaRPr lang="en-US" dirty="0"/>
          </a:p>
          <a:p>
            <a:r>
              <a:rPr lang="en-US" dirty="0"/>
              <a:t>Thank them</a:t>
            </a:r>
          </a:p>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267200"/>
            <a:ext cx="250031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90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 / Planning</a:t>
            </a:r>
          </a:p>
        </p:txBody>
      </p:sp>
      <p:sp>
        <p:nvSpPr>
          <p:cNvPr id="3" name="Content Placeholder 2"/>
          <p:cNvSpPr>
            <a:spLocks noGrp="1"/>
          </p:cNvSpPr>
          <p:nvPr>
            <p:ph idx="1"/>
          </p:nvPr>
        </p:nvSpPr>
        <p:spPr/>
        <p:txBody>
          <a:bodyPr>
            <a:normAutofit fontScale="77500" lnSpcReduction="20000"/>
          </a:bodyPr>
          <a:lstStyle/>
          <a:p>
            <a:r>
              <a:rPr lang="en-US" dirty="0"/>
              <a:t>Align skills / interests with employer needs</a:t>
            </a:r>
          </a:p>
          <a:p>
            <a:endParaRPr lang="en-US" dirty="0"/>
          </a:p>
          <a:p>
            <a:r>
              <a:rPr lang="en-US" dirty="0"/>
              <a:t>Allow them to represent themselves!</a:t>
            </a:r>
          </a:p>
          <a:p>
            <a:endParaRPr lang="en-US" dirty="0"/>
          </a:p>
          <a:p>
            <a:r>
              <a:rPr lang="en-US" dirty="0"/>
              <a:t>Create a list of skills the job seeker can exhibit for the employer</a:t>
            </a:r>
          </a:p>
          <a:p>
            <a:endParaRPr lang="en-US" dirty="0"/>
          </a:p>
          <a:p>
            <a:r>
              <a:rPr lang="en-US" dirty="0"/>
              <a:t>Always expect employment!</a:t>
            </a:r>
          </a:p>
          <a:p>
            <a:r>
              <a:rPr lang="en-US" dirty="0"/>
              <a:t>Living wage</a:t>
            </a:r>
          </a:p>
          <a:p>
            <a:r>
              <a:rPr lang="en-US" dirty="0"/>
              <a:t>Production hours</a:t>
            </a:r>
          </a:p>
          <a:p>
            <a:r>
              <a:rPr lang="en-US" dirty="0"/>
              <a:t>Social hour</a:t>
            </a:r>
          </a:p>
          <a:p>
            <a:r>
              <a:rPr lang="en-US" dirty="0"/>
              <a:t>Integrated settings</a:t>
            </a:r>
          </a:p>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962400"/>
            <a:ext cx="2573337"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08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Customized Self-Employment</a:t>
            </a:r>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a:t>Nick’s Copy </a:t>
            </a:r>
            <a:r>
              <a:rPr lang="en-US" dirty="0" smtClean="0"/>
              <a:t>Service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1800" dirty="0">
                <a:hlinkClick r:id="rId2"/>
              </a:rPr>
              <a:t>mms://</a:t>
            </a:r>
            <a:r>
              <a:rPr lang="en-US" sz="1800" dirty="0" smtClean="0">
                <a:hlinkClick r:id="rId2"/>
              </a:rPr>
              <a:t>stream.ruralinstitute.umt.edu/broadband/cary/nick.wmv</a:t>
            </a:r>
            <a:r>
              <a:rPr lang="en-US" sz="1800" dirty="0" smtClean="0"/>
              <a:t>  </a:t>
            </a:r>
            <a:endParaRPr lang="en-US" sz="18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19400"/>
            <a:ext cx="3352800" cy="268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74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Happening Now with Customized Employment (CE)?</a:t>
            </a:r>
          </a:p>
        </p:txBody>
      </p:sp>
      <p:sp>
        <p:nvSpPr>
          <p:cNvPr id="3" name="Content Placeholder 2"/>
          <p:cNvSpPr>
            <a:spLocks noGrp="1"/>
          </p:cNvSpPr>
          <p:nvPr>
            <p:ph idx="1"/>
          </p:nvPr>
        </p:nvSpPr>
        <p:spPr/>
        <p:txBody>
          <a:bodyPr>
            <a:normAutofit fontScale="70000" lnSpcReduction="20000"/>
          </a:bodyPr>
          <a:lstStyle/>
          <a:p>
            <a:r>
              <a:rPr lang="en-US" dirty="0"/>
              <a:t>Training (on a smaller scale) has taken place via seminars over the past 10 years</a:t>
            </a:r>
          </a:p>
          <a:p>
            <a:endParaRPr lang="en-US" dirty="0"/>
          </a:p>
          <a:p>
            <a:r>
              <a:rPr lang="en-US" dirty="0"/>
              <a:t>DVR has a certification process for providers that want to bill for Discovery and CE services</a:t>
            </a:r>
          </a:p>
          <a:p>
            <a:endParaRPr lang="en-US" dirty="0"/>
          </a:p>
          <a:p>
            <a:r>
              <a:rPr lang="en-US" dirty="0"/>
              <a:t>The Disability Employment Initiative and the Alaska Integrated Employment Initiative are providing a two day “foundations” seminar in CE</a:t>
            </a:r>
          </a:p>
          <a:p>
            <a:endParaRPr lang="en-US" dirty="0"/>
          </a:p>
          <a:p>
            <a:pPr lvl="1"/>
            <a:r>
              <a:rPr lang="en-US" dirty="0"/>
              <a:t>July, 2013 – Anchorage &amp; Fairbanks</a:t>
            </a:r>
          </a:p>
          <a:p>
            <a:pPr lvl="1"/>
            <a:r>
              <a:rPr lang="en-US" dirty="0"/>
              <a:t>November, 2013 – Juneau </a:t>
            </a:r>
          </a:p>
          <a:p>
            <a:pPr lvl="1"/>
            <a:r>
              <a:rPr lang="en-US" dirty="0"/>
              <a:t>February, 2013 – Kenai/Soldotna</a:t>
            </a:r>
          </a:p>
          <a:p>
            <a:pPr lvl="1"/>
            <a:r>
              <a:rPr lang="en-US" dirty="0"/>
              <a:t>May, 2013 – Rural site to be determined</a:t>
            </a:r>
          </a:p>
          <a:p>
            <a:endParaRPr lang="en-US" dirty="0"/>
          </a:p>
        </p:txBody>
      </p:sp>
    </p:spTree>
    <p:extLst>
      <p:ext uri="{BB962C8B-B14F-4D97-AF65-F5344CB8AC3E}">
        <p14:creationId xmlns:p14="http://schemas.microsoft.com/office/powerpoint/2010/main" val="289479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Happening now with Customized Employment?</a:t>
            </a:r>
          </a:p>
        </p:txBody>
      </p:sp>
      <p:sp>
        <p:nvSpPr>
          <p:cNvPr id="3" name="Content Placeholder 2"/>
          <p:cNvSpPr>
            <a:spLocks noGrp="1"/>
          </p:cNvSpPr>
          <p:nvPr>
            <p:ph idx="1"/>
          </p:nvPr>
        </p:nvSpPr>
        <p:spPr/>
        <p:txBody>
          <a:bodyPr>
            <a:normAutofit fontScale="92500" lnSpcReduction="10000"/>
          </a:bodyPr>
          <a:lstStyle/>
          <a:p>
            <a:r>
              <a:rPr lang="en-US" dirty="0"/>
              <a:t>AIEI staff are collaborating with other state and non-profit agencies on a comprehensive employment services system that addresses:</a:t>
            </a:r>
          </a:p>
          <a:p>
            <a:endParaRPr lang="en-US" dirty="0"/>
          </a:p>
          <a:p>
            <a:pPr lvl="1"/>
            <a:r>
              <a:rPr lang="en-US" dirty="0"/>
              <a:t>Social Security Work Incentives </a:t>
            </a:r>
          </a:p>
          <a:p>
            <a:pPr lvl="1"/>
            <a:r>
              <a:rPr lang="en-US" dirty="0"/>
              <a:t>The Ticket to Work program</a:t>
            </a:r>
          </a:p>
          <a:p>
            <a:pPr lvl="1"/>
            <a:r>
              <a:rPr lang="en-US" dirty="0"/>
              <a:t>Discovery and Customized Employment</a:t>
            </a:r>
          </a:p>
          <a:p>
            <a:pPr lvl="1"/>
            <a:r>
              <a:rPr lang="en-US" dirty="0"/>
              <a:t>Customized Self-Employment (microenterprise)</a:t>
            </a:r>
          </a:p>
          <a:p>
            <a:pPr lvl="1"/>
            <a:r>
              <a:rPr lang="en-US" dirty="0"/>
              <a:t>Long term employment supports</a:t>
            </a:r>
          </a:p>
          <a:p>
            <a:pPr lvl="1"/>
            <a:r>
              <a:rPr lang="en-US" dirty="0"/>
              <a:t>Assistive technologies needed for employment</a:t>
            </a:r>
          </a:p>
          <a:p>
            <a:endParaRPr lang="en-US" dirty="0"/>
          </a:p>
        </p:txBody>
      </p:sp>
    </p:spTree>
    <p:extLst>
      <p:ext uri="{BB962C8B-B14F-4D97-AF65-F5344CB8AC3E}">
        <p14:creationId xmlns:p14="http://schemas.microsoft.com/office/powerpoint/2010/main" val="389386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First - Why?</a:t>
            </a:r>
          </a:p>
        </p:txBody>
      </p:sp>
      <p:sp>
        <p:nvSpPr>
          <p:cNvPr id="3" name="Content Placeholder 2"/>
          <p:cNvSpPr>
            <a:spLocks noGrp="1"/>
          </p:cNvSpPr>
          <p:nvPr>
            <p:ph idx="1"/>
          </p:nvPr>
        </p:nvSpPr>
        <p:spPr/>
        <p:txBody>
          <a:bodyPr>
            <a:normAutofit fontScale="85000" lnSpcReduction="20000"/>
          </a:bodyPr>
          <a:lstStyle/>
          <a:p>
            <a:r>
              <a:rPr lang="en-US" dirty="0"/>
              <a:t>As with all other individuals, employees with disabilities require assistance and support to ensure job success and should have access to those supports necessary to succeed in the workplace</a:t>
            </a:r>
          </a:p>
          <a:p>
            <a:endParaRPr lang="en-US" dirty="0"/>
          </a:p>
          <a:p>
            <a:r>
              <a:rPr lang="en-US" u="sng" dirty="0"/>
              <a:t>All citizens, regardless of disability, have the right to:</a:t>
            </a:r>
          </a:p>
          <a:p>
            <a:pPr lvl="1"/>
            <a:r>
              <a:rPr lang="en-US" dirty="0" smtClean="0"/>
              <a:t>pursue </a:t>
            </a:r>
            <a:r>
              <a:rPr lang="en-US" dirty="0"/>
              <a:t>the full range of available employment opportunities</a:t>
            </a:r>
          </a:p>
          <a:p>
            <a:pPr lvl="1"/>
            <a:r>
              <a:rPr lang="en-US" dirty="0"/>
              <a:t>earn a living wage in a job of their choosing </a:t>
            </a:r>
          </a:p>
          <a:p>
            <a:pPr lvl="1"/>
            <a:r>
              <a:rPr lang="en-US" dirty="0"/>
              <a:t>based on their talents, skills, and interests</a:t>
            </a:r>
          </a:p>
          <a:p>
            <a:endParaRPr lang="en-US" dirty="0"/>
          </a:p>
        </p:txBody>
      </p:sp>
    </p:spTree>
    <p:extLst>
      <p:ext uri="{BB962C8B-B14F-4D97-AF65-F5344CB8AC3E}">
        <p14:creationId xmlns:p14="http://schemas.microsoft.com/office/powerpoint/2010/main" val="2351521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Customize</a:t>
            </a:r>
          </a:p>
        </p:txBody>
      </p:sp>
      <p:sp>
        <p:nvSpPr>
          <p:cNvPr id="3" name="Content Placeholder 2"/>
          <p:cNvSpPr>
            <a:spLocks noGrp="1"/>
          </p:cNvSpPr>
          <p:nvPr>
            <p:ph idx="1"/>
          </p:nvPr>
        </p:nvSpPr>
        <p:spPr/>
        <p:txBody>
          <a:bodyPr/>
          <a:lstStyle/>
          <a:p>
            <a:r>
              <a:rPr lang="en-US" dirty="0"/>
              <a:t> Merriam Webster: to change (something) in order to fit the needs or requirements of a person, business, etc.</a:t>
            </a:r>
          </a:p>
          <a:p>
            <a:endParaRPr lang="en-US" dirty="0"/>
          </a:p>
          <a:p>
            <a:r>
              <a:rPr lang="en-US" dirty="0"/>
              <a:t> </a:t>
            </a:r>
            <a:r>
              <a:rPr lang="en-US" dirty="0" smtClean="0"/>
              <a:t>Customized </a:t>
            </a:r>
            <a:r>
              <a:rPr lang="en-US" dirty="0"/>
              <a:t>Employment does both…       at the same time!</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800600"/>
            <a:ext cx="2438400" cy="172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44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Biggest questions and </a:t>
            </a:r>
            <a:r>
              <a:rPr lang="en-US" dirty="0" smtClean="0"/>
              <a:t>concerns</a:t>
            </a:r>
            <a:endParaRPr lang="en-US" dirty="0"/>
          </a:p>
        </p:txBody>
      </p:sp>
      <p:sp>
        <p:nvSpPr>
          <p:cNvPr id="3" name="Content Placeholder 2"/>
          <p:cNvSpPr>
            <a:spLocks noGrp="1"/>
          </p:cNvSpPr>
          <p:nvPr>
            <p:ph idx="1"/>
          </p:nvPr>
        </p:nvSpPr>
        <p:spPr/>
        <p:txBody>
          <a:bodyPr/>
          <a:lstStyle/>
          <a:p>
            <a:r>
              <a:rPr lang="en-US" dirty="0"/>
              <a:t>Will I lose my benefits?</a:t>
            </a:r>
          </a:p>
          <a:p>
            <a:r>
              <a:rPr lang="en-US" dirty="0"/>
              <a:t>Cash </a:t>
            </a:r>
            <a:r>
              <a:rPr lang="en-US" dirty="0" smtClean="0"/>
              <a:t>payments?</a:t>
            </a:r>
            <a:endParaRPr lang="en-US" dirty="0"/>
          </a:p>
          <a:p>
            <a:r>
              <a:rPr lang="en-US" dirty="0"/>
              <a:t>Health </a:t>
            </a:r>
            <a:r>
              <a:rPr lang="en-US" dirty="0" smtClean="0"/>
              <a:t>care?</a:t>
            </a:r>
            <a:endParaRPr lang="en-US" dirty="0"/>
          </a:p>
          <a:p>
            <a:endParaRPr lang="en-US" dirty="0"/>
          </a:p>
          <a:p>
            <a:r>
              <a:rPr lang="en-US" dirty="0"/>
              <a:t>How do I get the skills and experience I need?</a:t>
            </a:r>
          </a:p>
          <a:p>
            <a:endParaRPr lang="en-US" dirty="0"/>
          </a:p>
          <a:p>
            <a:r>
              <a:rPr lang="en-US" dirty="0"/>
              <a:t>What if I have to stop working?</a:t>
            </a:r>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35" y="16002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752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Ticket to </a:t>
            </a:r>
            <a:r>
              <a:rPr lang="en-US" dirty="0" smtClean="0"/>
              <a:t>Work</a:t>
            </a:r>
            <a:endParaRPr lang="en-US" dirty="0"/>
          </a:p>
        </p:txBody>
      </p:sp>
      <p:sp>
        <p:nvSpPr>
          <p:cNvPr id="3" name="Content Placeholder 2"/>
          <p:cNvSpPr>
            <a:spLocks noGrp="1"/>
          </p:cNvSpPr>
          <p:nvPr>
            <p:ph idx="1"/>
          </p:nvPr>
        </p:nvSpPr>
        <p:spPr/>
        <p:txBody>
          <a:bodyPr>
            <a:normAutofit lnSpcReduction="10000"/>
          </a:bodyPr>
          <a:lstStyle/>
          <a:p>
            <a:r>
              <a:rPr lang="en-US" dirty="0"/>
              <a:t>Employment Counselors</a:t>
            </a:r>
          </a:p>
          <a:p>
            <a:pPr lvl="1"/>
            <a:r>
              <a:rPr lang="en-US" dirty="0"/>
              <a:t>Answers your questions about returning to work </a:t>
            </a:r>
          </a:p>
          <a:p>
            <a:endParaRPr lang="en-US" dirty="0"/>
          </a:p>
          <a:p>
            <a:r>
              <a:rPr lang="en-US" dirty="0"/>
              <a:t>Community Work Incentive Coordinators (CWICs)</a:t>
            </a:r>
          </a:p>
          <a:p>
            <a:pPr lvl="1"/>
            <a:r>
              <a:rPr lang="en-US" dirty="0"/>
              <a:t>Answers your questions about how work will impact your Social Security disability benefits</a:t>
            </a:r>
          </a:p>
          <a:p>
            <a:endParaRPr lang="en-US" dirty="0"/>
          </a:p>
        </p:txBody>
      </p:sp>
    </p:spTree>
    <p:extLst>
      <p:ext uri="{BB962C8B-B14F-4D97-AF65-F5344CB8AC3E}">
        <p14:creationId xmlns:p14="http://schemas.microsoft.com/office/powerpoint/2010/main" val="2120045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Security Disability Benefit </a:t>
            </a:r>
            <a:r>
              <a:rPr lang="en-US" dirty="0" smtClean="0"/>
              <a:t>Programs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Social Security Disability Insurance (SSDI)</a:t>
            </a:r>
          </a:p>
          <a:p>
            <a:endParaRPr lang="en-US" dirty="0"/>
          </a:p>
          <a:p>
            <a:r>
              <a:rPr lang="en-US" dirty="0"/>
              <a:t> Supplemental Security Income (SSI)</a:t>
            </a:r>
          </a:p>
          <a:p>
            <a:endParaRPr lang="en-US" dirty="0"/>
          </a:p>
          <a:p>
            <a:r>
              <a:rPr lang="en-US" dirty="0"/>
              <a:t>Both SSDI and SSI – “concurrent” benefits</a:t>
            </a:r>
          </a:p>
          <a:p>
            <a:endParaRPr lang="en-US" dirty="0" smtClean="0"/>
          </a:p>
          <a:p>
            <a:endParaRPr lang="en-US" dirty="0"/>
          </a:p>
          <a:p>
            <a:r>
              <a:rPr lang="en-US" sz="1900" dirty="0"/>
              <a:t>*</a:t>
            </a:r>
            <a:r>
              <a:rPr lang="en-US" sz="1900" i="1" dirty="0"/>
              <a:t>These programs should not be confused with non-disability benefits, which are called Social Security Retirement </a:t>
            </a:r>
            <a:r>
              <a:rPr lang="en-US" sz="1900" i="1" dirty="0" smtClean="0"/>
              <a:t>Benefits</a:t>
            </a:r>
            <a:endParaRPr lang="en-US" sz="1900" i="1"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2413" y="1752600"/>
            <a:ext cx="1929811"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213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Social Security Work Incentives</a:t>
            </a:r>
            <a:r>
              <a:rPr lang="en-US" dirty="0" smtClean="0"/>
              <a:t>?</a:t>
            </a:r>
            <a:endParaRPr lang="en-US" dirty="0"/>
          </a:p>
        </p:txBody>
      </p:sp>
      <p:sp>
        <p:nvSpPr>
          <p:cNvPr id="3" name="Content Placeholder 2"/>
          <p:cNvSpPr>
            <a:spLocks noGrp="1"/>
          </p:cNvSpPr>
          <p:nvPr>
            <p:ph idx="1"/>
          </p:nvPr>
        </p:nvSpPr>
        <p:spPr/>
        <p:txBody>
          <a:bodyPr/>
          <a:lstStyle/>
          <a:p>
            <a:r>
              <a:rPr lang="en-US" dirty="0"/>
              <a:t>Think of them as lifejackets. They help keep an individual “afloat” as you make your way towards self-sufficiency.</a:t>
            </a:r>
          </a:p>
          <a:p>
            <a:endParaRPr lang="en-U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325" y="3428206"/>
            <a:ext cx="216376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036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SSDI Work </a:t>
            </a:r>
            <a:r>
              <a:rPr lang="en-US" dirty="0" smtClean="0"/>
              <a:t>Incentives</a:t>
            </a:r>
            <a:endParaRPr lang="en-US" dirty="0"/>
          </a:p>
        </p:txBody>
      </p:sp>
      <p:sp>
        <p:nvSpPr>
          <p:cNvPr id="4" name="Content Placeholder 3"/>
          <p:cNvSpPr>
            <a:spLocks noGrp="1"/>
          </p:cNvSpPr>
          <p:nvPr>
            <p:ph idx="1"/>
          </p:nvPr>
        </p:nvSpPr>
        <p:spPr/>
        <p:txBody>
          <a:bodyPr>
            <a:normAutofit fontScale="92500" lnSpcReduction="20000"/>
          </a:bodyPr>
          <a:lstStyle/>
          <a:p>
            <a:r>
              <a:rPr lang="en-US" dirty="0"/>
              <a:t>SSA counts less than half of your earned income</a:t>
            </a:r>
          </a:p>
          <a:p>
            <a:endParaRPr lang="en-US" dirty="0"/>
          </a:p>
          <a:p>
            <a:r>
              <a:rPr lang="en-US" dirty="0"/>
              <a:t>$85 exclusions</a:t>
            </a:r>
          </a:p>
          <a:p>
            <a:endParaRPr lang="en-US" dirty="0"/>
          </a:p>
          <a:p>
            <a:r>
              <a:rPr lang="en-US" dirty="0"/>
              <a:t>After the first $85 are excluded, SSA counts half of your earnings against your SSI rate</a:t>
            </a:r>
          </a:p>
          <a:p>
            <a:endParaRPr lang="en-US" dirty="0"/>
          </a:p>
          <a:p>
            <a:r>
              <a:rPr lang="en-US" dirty="0"/>
              <a:t>You’re SSI will be reduced to zero if your earnings are high enough to reach the break-even point</a:t>
            </a:r>
          </a:p>
          <a:p>
            <a:endParaRPr lang="en-US" dirty="0"/>
          </a:p>
        </p:txBody>
      </p:sp>
    </p:spTree>
    <p:extLst>
      <p:ext uri="{BB962C8B-B14F-4D97-AF65-F5344CB8AC3E}">
        <p14:creationId xmlns:p14="http://schemas.microsoft.com/office/powerpoint/2010/main" val="268352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SSI Work </a:t>
            </a:r>
            <a:r>
              <a:rPr lang="en-US" dirty="0" smtClean="0"/>
              <a:t>Incentives</a:t>
            </a:r>
            <a:endParaRPr lang="en-US" dirty="0"/>
          </a:p>
        </p:txBody>
      </p:sp>
      <p:sp>
        <p:nvSpPr>
          <p:cNvPr id="3" name="Content Placeholder 2"/>
          <p:cNvSpPr>
            <a:spLocks noGrp="1"/>
          </p:cNvSpPr>
          <p:nvPr>
            <p:ph idx="1"/>
          </p:nvPr>
        </p:nvSpPr>
        <p:spPr>
          <a:xfrm>
            <a:off x="1043493" y="2323652"/>
            <a:ext cx="3528508" cy="3508977"/>
          </a:xfrm>
        </p:spPr>
        <p:txBody>
          <a:bodyPr>
            <a:normAutofit fontScale="77500" lnSpcReduction="20000"/>
          </a:bodyPr>
          <a:lstStyle/>
          <a:p>
            <a:r>
              <a:rPr lang="en-US" dirty="0"/>
              <a:t>Example:</a:t>
            </a:r>
          </a:p>
          <a:p>
            <a:endParaRPr lang="en-US" dirty="0"/>
          </a:p>
          <a:p>
            <a:r>
              <a:rPr lang="en-US" dirty="0"/>
              <a:t>$885 in wages</a:t>
            </a:r>
          </a:p>
          <a:p>
            <a:r>
              <a:rPr lang="en-US" dirty="0"/>
              <a:t>-  85 exclusions</a:t>
            </a:r>
          </a:p>
          <a:p>
            <a:r>
              <a:rPr lang="en-US" dirty="0"/>
              <a:t>$800</a:t>
            </a:r>
          </a:p>
          <a:p>
            <a:endParaRPr lang="en-US" dirty="0"/>
          </a:p>
          <a:p>
            <a:r>
              <a:rPr lang="en-US" dirty="0"/>
              <a:t>Half of $800 is $400</a:t>
            </a:r>
          </a:p>
          <a:p>
            <a:r>
              <a:rPr lang="en-US" dirty="0"/>
              <a:t>$400 counts against SSI</a:t>
            </a:r>
          </a:p>
          <a:p>
            <a:endParaRPr lang="en-US" dirty="0"/>
          </a:p>
          <a:p>
            <a:r>
              <a:rPr lang="en-US" dirty="0"/>
              <a:t>$710 your SSI rate </a:t>
            </a:r>
          </a:p>
          <a:p>
            <a:r>
              <a:rPr lang="en-US" dirty="0"/>
              <a:t>- 400 </a:t>
            </a:r>
          </a:p>
          <a:p>
            <a:r>
              <a:rPr lang="en-US" dirty="0"/>
              <a:t>$310 adjusted SSI</a:t>
            </a:r>
          </a:p>
          <a:p>
            <a:endParaRPr lang="en-US" dirty="0"/>
          </a:p>
        </p:txBody>
      </p:sp>
      <p:sp>
        <p:nvSpPr>
          <p:cNvPr id="4" name="TextBox 3"/>
          <p:cNvSpPr txBox="1"/>
          <p:nvPr/>
        </p:nvSpPr>
        <p:spPr>
          <a:xfrm>
            <a:off x="5186082" y="4800600"/>
            <a:ext cx="2895600" cy="923330"/>
          </a:xfrm>
          <a:prstGeom prst="rect">
            <a:avLst/>
          </a:prstGeom>
          <a:noFill/>
        </p:spPr>
        <p:txBody>
          <a:bodyPr wrap="square" rtlCol="0">
            <a:spAutoFit/>
          </a:bodyPr>
          <a:lstStyle/>
          <a:p>
            <a:r>
              <a:rPr lang="en-US" i="1" dirty="0" smtClean="0">
                <a:solidFill>
                  <a:srgbClr val="92D050"/>
                </a:solidFill>
              </a:rPr>
              <a:t>You actually have more income when you go to work!</a:t>
            </a:r>
            <a:endParaRPr lang="en-US" i="1" dirty="0">
              <a:solidFill>
                <a:srgbClr val="92D050"/>
              </a:solidFill>
            </a:endParaRPr>
          </a:p>
        </p:txBody>
      </p:sp>
      <p:sp>
        <p:nvSpPr>
          <p:cNvPr id="5" name="Rectangle 4"/>
          <p:cNvSpPr/>
          <p:nvPr/>
        </p:nvSpPr>
        <p:spPr>
          <a:xfrm>
            <a:off x="4724400" y="2438400"/>
            <a:ext cx="3352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91100" y="2551837"/>
            <a:ext cx="2819400" cy="1754326"/>
          </a:xfrm>
          <a:prstGeom prst="rect">
            <a:avLst/>
          </a:prstGeom>
          <a:noFill/>
        </p:spPr>
        <p:txBody>
          <a:bodyPr wrap="square" rtlCol="0">
            <a:spAutoFit/>
          </a:bodyPr>
          <a:lstStyle/>
          <a:p>
            <a:r>
              <a:rPr lang="en-US" b="1" dirty="0" smtClean="0">
                <a:solidFill>
                  <a:schemeClr val="bg1"/>
                </a:solidFill>
              </a:rPr>
              <a:t>Total Financial Outcome:</a:t>
            </a:r>
          </a:p>
          <a:p>
            <a:endParaRPr lang="en-US" b="1" dirty="0" smtClean="0"/>
          </a:p>
          <a:p>
            <a:r>
              <a:rPr lang="en-US" b="1" dirty="0" smtClean="0"/>
              <a:t>$ 885 wages</a:t>
            </a:r>
          </a:p>
          <a:p>
            <a:r>
              <a:rPr lang="en-US" b="1" u="sng" dirty="0" smtClean="0"/>
              <a:t>+ 310 SSI check</a:t>
            </a:r>
          </a:p>
          <a:p>
            <a:r>
              <a:rPr lang="en-US" b="1" dirty="0" smtClean="0">
                <a:solidFill>
                  <a:schemeClr val="bg1"/>
                </a:solidFill>
              </a:rPr>
              <a:t>$1,195</a:t>
            </a:r>
            <a:endParaRPr lang="en-US" b="1" dirty="0">
              <a:solidFill>
                <a:schemeClr val="bg1"/>
              </a:solidFill>
            </a:endParaRPr>
          </a:p>
        </p:txBody>
      </p:sp>
    </p:spTree>
    <p:extLst>
      <p:ext uri="{BB962C8B-B14F-4D97-AF65-F5344CB8AC3E}">
        <p14:creationId xmlns:p14="http://schemas.microsoft.com/office/powerpoint/2010/main" val="668642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Concurrent Benefits Work </a:t>
            </a:r>
            <a:r>
              <a:rPr lang="en-US" dirty="0" smtClean="0"/>
              <a:t>Incentives</a:t>
            </a:r>
            <a:endParaRPr lang="en-US" dirty="0"/>
          </a:p>
        </p:txBody>
      </p:sp>
      <p:sp>
        <p:nvSpPr>
          <p:cNvPr id="3" name="Content Placeholder 2"/>
          <p:cNvSpPr>
            <a:spLocks noGrp="1"/>
          </p:cNvSpPr>
          <p:nvPr>
            <p:ph idx="1"/>
          </p:nvPr>
        </p:nvSpPr>
        <p:spPr/>
        <p:txBody>
          <a:bodyPr/>
          <a:lstStyle/>
          <a:p>
            <a:r>
              <a:rPr lang="en-US" dirty="0"/>
              <a:t>If you get both SSDI and SSI</a:t>
            </a:r>
          </a:p>
          <a:p>
            <a:endParaRPr lang="en-US" dirty="0"/>
          </a:p>
          <a:p>
            <a:r>
              <a:rPr lang="en-US" dirty="0"/>
              <a:t>All of the work incentives plus more that are not mentioned here apply to you</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0047" y="4114800"/>
            <a:ext cx="25908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739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Asset Building???</a:t>
            </a:r>
          </a:p>
        </p:txBody>
      </p:sp>
      <p:sp>
        <p:nvSpPr>
          <p:cNvPr id="3" name="Content Placeholder 2"/>
          <p:cNvSpPr>
            <a:spLocks noGrp="1"/>
          </p:cNvSpPr>
          <p:nvPr>
            <p:ph idx="1"/>
          </p:nvPr>
        </p:nvSpPr>
        <p:spPr/>
        <p:txBody>
          <a:bodyPr>
            <a:normAutofit fontScale="85000" lnSpcReduction="20000"/>
          </a:bodyPr>
          <a:lstStyle/>
          <a:p>
            <a:r>
              <a:rPr lang="en-US" dirty="0"/>
              <a:t>Financial Literacy</a:t>
            </a:r>
          </a:p>
          <a:p>
            <a:r>
              <a:rPr lang="en-US" dirty="0"/>
              <a:t>Banking the “unbanked”</a:t>
            </a:r>
          </a:p>
          <a:p>
            <a:r>
              <a:rPr lang="en-US" dirty="0"/>
              <a:t>Acquiring Assets</a:t>
            </a:r>
          </a:p>
          <a:p>
            <a:r>
              <a:rPr lang="en-US" dirty="0"/>
              <a:t>Individual Development Accounts</a:t>
            </a:r>
          </a:p>
          <a:p>
            <a:r>
              <a:rPr lang="en-US" dirty="0"/>
              <a:t>Education</a:t>
            </a:r>
          </a:p>
          <a:p>
            <a:r>
              <a:rPr lang="en-US" dirty="0"/>
              <a:t>Homeownership</a:t>
            </a:r>
          </a:p>
          <a:p>
            <a:r>
              <a:rPr lang="en-US" dirty="0"/>
              <a:t>Economic Development (Small Businesses)</a:t>
            </a:r>
          </a:p>
          <a:p>
            <a:r>
              <a:rPr lang="en-US" dirty="0"/>
              <a:t>Equipment needed for Education and Small Businesses</a:t>
            </a:r>
          </a:p>
          <a:p>
            <a:r>
              <a:rPr lang="en-US" dirty="0"/>
              <a:t>Earned Income Tax Credit</a:t>
            </a:r>
          </a:p>
          <a:p>
            <a:r>
              <a:rPr lang="en-US" dirty="0"/>
              <a:t>Other?</a:t>
            </a:r>
          </a:p>
        </p:txBody>
      </p:sp>
    </p:spTree>
    <p:extLst>
      <p:ext uri="{BB962C8B-B14F-4D97-AF65-F5344CB8AC3E}">
        <p14:creationId xmlns:p14="http://schemas.microsoft.com/office/powerpoint/2010/main" val="3343530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Anchorage </a:t>
            </a:r>
            <a:r>
              <a:rPr lang="en-US" dirty="0"/>
              <a:t>Financial Partnerships Network</a:t>
            </a:r>
          </a:p>
        </p:txBody>
      </p:sp>
      <p:sp>
        <p:nvSpPr>
          <p:cNvPr id="3" name="Content Placeholder 2"/>
          <p:cNvSpPr>
            <a:spLocks noGrp="1"/>
          </p:cNvSpPr>
          <p:nvPr>
            <p:ph idx="1"/>
          </p:nvPr>
        </p:nvSpPr>
        <p:spPr/>
        <p:txBody>
          <a:bodyPr/>
          <a:lstStyle/>
          <a:p>
            <a:r>
              <a:rPr lang="en-US" dirty="0"/>
              <a:t>Primary Strategies:</a:t>
            </a:r>
          </a:p>
          <a:p>
            <a:pPr lvl="1"/>
            <a:r>
              <a:rPr lang="en-US" dirty="0"/>
              <a:t>Free tax preparation</a:t>
            </a:r>
          </a:p>
          <a:p>
            <a:pPr lvl="1"/>
            <a:r>
              <a:rPr lang="en-US" dirty="0"/>
              <a:t>Financial “fitness”</a:t>
            </a:r>
          </a:p>
          <a:p>
            <a:pPr lvl="1"/>
            <a:r>
              <a:rPr lang="en-US" dirty="0"/>
              <a:t>Individual Development Accounts</a:t>
            </a:r>
          </a:p>
          <a:p>
            <a:endParaRPr lang="en-US"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00600"/>
            <a:ext cx="38719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650" y="4164759"/>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7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a:t>
            </a:r>
            <a:r>
              <a:rPr lang="en-US" dirty="0" smtClean="0"/>
              <a:t/>
            </a:r>
            <a:br>
              <a:rPr lang="en-US" dirty="0" smtClean="0"/>
            </a:br>
            <a:r>
              <a:rPr lang="en-US" dirty="0" smtClean="0"/>
              <a:t>Employment </a:t>
            </a:r>
            <a:r>
              <a:rPr lang="en-US" dirty="0"/>
              <a:t>First</a:t>
            </a:r>
          </a:p>
        </p:txBody>
      </p:sp>
      <p:sp>
        <p:nvSpPr>
          <p:cNvPr id="3" name="Content Placeholder 2"/>
          <p:cNvSpPr>
            <a:spLocks noGrp="1"/>
          </p:cNvSpPr>
          <p:nvPr>
            <p:ph idx="1"/>
          </p:nvPr>
        </p:nvSpPr>
        <p:spPr/>
        <p:txBody>
          <a:bodyPr>
            <a:normAutofit lnSpcReduction="10000"/>
          </a:bodyPr>
          <a:lstStyle/>
          <a:p>
            <a:r>
              <a:rPr lang="en-US" dirty="0"/>
              <a:t>Increase in the number of individuals with disabilities in the workforce:</a:t>
            </a:r>
          </a:p>
          <a:p>
            <a:pPr lvl="1"/>
            <a:r>
              <a:rPr lang="en-US" dirty="0"/>
              <a:t>in the community </a:t>
            </a:r>
          </a:p>
          <a:p>
            <a:pPr lvl="1"/>
            <a:r>
              <a:rPr lang="en-US" dirty="0"/>
              <a:t>earning minimum wage or higher with benefits</a:t>
            </a:r>
          </a:p>
          <a:p>
            <a:pPr lvl="1"/>
            <a:r>
              <a:rPr lang="en-US" dirty="0" smtClean="0"/>
              <a:t>Increase </a:t>
            </a:r>
            <a:r>
              <a:rPr lang="en-US" dirty="0"/>
              <a:t>opportunities to pursue self-employment</a:t>
            </a:r>
          </a:p>
          <a:p>
            <a:pPr lvl="1"/>
            <a:r>
              <a:rPr lang="en-US" dirty="0" smtClean="0"/>
              <a:t>Employment </a:t>
            </a:r>
            <a:r>
              <a:rPr lang="en-US" dirty="0"/>
              <a:t>is the first and preferred option when exploring goals and a life path for citizens with disabilities</a:t>
            </a:r>
          </a:p>
          <a:p>
            <a:endParaRPr lang="en-US" dirty="0"/>
          </a:p>
        </p:txBody>
      </p:sp>
    </p:spTree>
    <p:extLst>
      <p:ext uri="{BB962C8B-B14F-4D97-AF65-F5344CB8AC3E}">
        <p14:creationId xmlns:p14="http://schemas.microsoft.com/office/powerpoint/2010/main" val="3231615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Power</a:t>
            </a:r>
            <a:endParaRPr lang="en-US" dirty="0"/>
          </a:p>
        </p:txBody>
      </p:sp>
      <p:sp>
        <p:nvSpPr>
          <p:cNvPr id="3" name="Content Placeholder 2"/>
          <p:cNvSpPr>
            <a:spLocks noGrp="1"/>
          </p:cNvSpPr>
          <p:nvPr>
            <p:ph idx="1"/>
          </p:nvPr>
        </p:nvSpPr>
        <p:spPr/>
        <p:txBody>
          <a:bodyPr>
            <a:normAutofit fontScale="62500" lnSpcReduction="20000"/>
          </a:bodyPr>
          <a:lstStyle/>
          <a:p>
            <a:r>
              <a:rPr lang="en-US" dirty="0"/>
              <a:t> </a:t>
            </a:r>
            <a:r>
              <a:rPr lang="en-US" dirty="0" smtClean="0"/>
              <a:t>Peer </a:t>
            </a:r>
            <a:r>
              <a:rPr lang="en-US" dirty="0"/>
              <a:t>Power is a self-advocacy group supported by the Governor's Council on Disabilities and Special Education, the Center for Human Development, and the Disability Law Center of Alaska. </a:t>
            </a:r>
            <a:endParaRPr lang="en-US" dirty="0" smtClean="0"/>
          </a:p>
          <a:p>
            <a:pPr marL="68580" indent="0">
              <a:buNone/>
            </a:pPr>
            <a:endParaRPr lang="en-US" dirty="0"/>
          </a:p>
          <a:p>
            <a:r>
              <a:rPr lang="en-US" dirty="0"/>
              <a:t> </a:t>
            </a:r>
            <a:r>
              <a:rPr lang="en-US" dirty="0" smtClean="0"/>
              <a:t>The </a:t>
            </a:r>
            <a:r>
              <a:rPr lang="en-US" dirty="0"/>
              <a:t>goal and purpose of the organization is to help self-advocates become empowered. </a:t>
            </a:r>
            <a:endParaRPr lang="en-US" dirty="0" smtClean="0"/>
          </a:p>
          <a:p>
            <a:pPr marL="68580" indent="0">
              <a:buNone/>
            </a:pPr>
            <a:endParaRPr lang="en-US" dirty="0"/>
          </a:p>
          <a:p>
            <a:r>
              <a:rPr lang="en-US" u="sng" dirty="0"/>
              <a:t> </a:t>
            </a:r>
            <a:r>
              <a:rPr lang="en-US" u="sng" dirty="0" smtClean="0"/>
              <a:t>We </a:t>
            </a:r>
            <a:r>
              <a:rPr lang="en-US" u="sng" dirty="0"/>
              <a:t>work on such issues as: </a:t>
            </a:r>
          </a:p>
          <a:p>
            <a:pPr lvl="1"/>
            <a:r>
              <a:rPr lang="en-US" dirty="0" smtClean="0"/>
              <a:t>employment </a:t>
            </a:r>
            <a:r>
              <a:rPr lang="en-US" dirty="0"/>
              <a:t>for people with a disability, </a:t>
            </a:r>
            <a:endParaRPr lang="en-US" dirty="0" smtClean="0"/>
          </a:p>
          <a:p>
            <a:pPr lvl="1"/>
            <a:r>
              <a:rPr lang="en-US" dirty="0" smtClean="0"/>
              <a:t>self-advocate </a:t>
            </a:r>
            <a:r>
              <a:rPr lang="en-US" dirty="0"/>
              <a:t>mentoring opportunities, </a:t>
            </a:r>
            <a:endParaRPr lang="en-US" dirty="0" smtClean="0"/>
          </a:p>
          <a:p>
            <a:pPr lvl="1"/>
            <a:r>
              <a:rPr lang="en-US" dirty="0" smtClean="0"/>
              <a:t>funding </a:t>
            </a:r>
            <a:r>
              <a:rPr lang="en-US" dirty="0"/>
              <a:t>resources for the group, </a:t>
            </a:r>
            <a:endParaRPr lang="en-US" dirty="0" smtClean="0"/>
          </a:p>
          <a:p>
            <a:pPr lvl="1"/>
            <a:r>
              <a:rPr lang="en-US" dirty="0" smtClean="0"/>
              <a:t>and </a:t>
            </a:r>
            <a:r>
              <a:rPr lang="en-US" dirty="0"/>
              <a:t>raising disability awareness throughout the community.</a:t>
            </a:r>
          </a:p>
          <a:p>
            <a:endParaRPr lang="en-US" dirty="0"/>
          </a:p>
          <a:p>
            <a:r>
              <a:rPr lang="en-US" dirty="0"/>
              <a:t> </a:t>
            </a:r>
            <a:r>
              <a:rPr lang="en-US" dirty="0" smtClean="0"/>
              <a:t>The </a:t>
            </a:r>
            <a:r>
              <a:rPr lang="en-US" dirty="0"/>
              <a:t>group is comprised of elected board members, all of whom have an intellectual or developmental disability and area regional representatives throughout the State of Alaska</a:t>
            </a:r>
            <a:r>
              <a:rPr lang="en-US" dirty="0" smtClean="0"/>
              <a:t>.</a:t>
            </a:r>
          </a:p>
          <a:p>
            <a:endParaRPr lang="en-US" dirty="0"/>
          </a:p>
          <a:p>
            <a:endParaRPr lang="en-US" dirty="0"/>
          </a:p>
        </p:txBody>
      </p:sp>
      <p:pic>
        <p:nvPicPr>
          <p:cNvPr id="31746" name="Picture 2" descr="C:\Users\klvandagriff\AppData\Local\Microsoft\Windows\Temporary Internet Files\Content.Outlook\GAP96BFP\photo (3)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470" y="134470"/>
            <a:ext cx="2761129" cy="230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21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Power</a:t>
            </a:r>
            <a:endParaRPr lang="en-US" dirty="0"/>
          </a:p>
        </p:txBody>
      </p:sp>
      <p:sp>
        <p:nvSpPr>
          <p:cNvPr id="3" name="Content Placeholder 2"/>
          <p:cNvSpPr>
            <a:spLocks noGrp="1"/>
          </p:cNvSpPr>
          <p:nvPr>
            <p:ph idx="1"/>
          </p:nvPr>
        </p:nvSpPr>
        <p:spPr/>
        <p:txBody>
          <a:bodyPr/>
          <a:lstStyle/>
          <a:p>
            <a:r>
              <a:rPr lang="en-US" dirty="0" smtClean="0"/>
              <a:t>Mission:</a:t>
            </a:r>
          </a:p>
          <a:p>
            <a:r>
              <a:rPr lang="en-US" dirty="0"/>
              <a:t> </a:t>
            </a:r>
            <a:r>
              <a:rPr lang="en-US" dirty="0" smtClean="0"/>
              <a:t>Peer </a:t>
            </a:r>
            <a:r>
              <a:rPr lang="en-US" dirty="0"/>
              <a:t>Power educates, promotes, and advances the empowerment of disability self-advocates.  </a:t>
            </a:r>
          </a:p>
          <a:p>
            <a:r>
              <a:rPr lang="en-US" dirty="0"/>
              <a:t> </a:t>
            </a:r>
            <a:r>
              <a:rPr lang="en-US" dirty="0" smtClean="0"/>
              <a:t>Working </a:t>
            </a:r>
            <a:r>
              <a:rPr lang="en-US" dirty="0"/>
              <a:t>together, we can make a difference</a:t>
            </a:r>
            <a:r>
              <a:rPr lang="en-US" dirty="0" smtClean="0"/>
              <a:t>.</a:t>
            </a:r>
          </a:p>
          <a:p>
            <a:r>
              <a:rPr lang="en-US" b="1" dirty="0"/>
              <a:t>Empower and be empowered!</a:t>
            </a:r>
          </a:p>
          <a:p>
            <a:endParaRPr lang="en-US"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30724"/>
            <a:ext cx="10763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838200"/>
            <a:ext cx="20478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775" y="4876800"/>
            <a:ext cx="20383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124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Join Peer Power</a:t>
            </a:r>
            <a:endParaRPr lang="en-US" dirty="0"/>
          </a:p>
        </p:txBody>
      </p:sp>
      <p:sp>
        <p:nvSpPr>
          <p:cNvPr id="3" name="Content Placeholder 2"/>
          <p:cNvSpPr>
            <a:spLocks noGrp="1"/>
          </p:cNvSpPr>
          <p:nvPr>
            <p:ph idx="1"/>
          </p:nvPr>
        </p:nvSpPr>
        <p:spPr>
          <a:xfrm>
            <a:off x="1043492" y="1447800"/>
            <a:ext cx="6777317" cy="4953000"/>
          </a:xfrm>
        </p:spPr>
        <p:txBody>
          <a:bodyPr>
            <a:normAutofit fontScale="62500" lnSpcReduction="20000"/>
          </a:bodyPr>
          <a:lstStyle/>
          <a:p>
            <a:r>
              <a:rPr lang="en-US" dirty="0" smtClean="0"/>
              <a:t>We </a:t>
            </a:r>
            <a:r>
              <a:rPr lang="en-US" dirty="0"/>
              <a:t>are currently recruiting for new members.  </a:t>
            </a:r>
          </a:p>
          <a:p>
            <a:endParaRPr lang="en-US" dirty="0"/>
          </a:p>
          <a:p>
            <a:r>
              <a:rPr lang="en-US" dirty="0" smtClean="0"/>
              <a:t>Meetings </a:t>
            </a:r>
            <a:r>
              <a:rPr lang="en-US" dirty="0"/>
              <a:t>are held monthly at the Governor's Council office via </a:t>
            </a:r>
            <a:r>
              <a:rPr lang="en-US" dirty="0" err="1"/>
              <a:t>tele</a:t>
            </a:r>
            <a:r>
              <a:rPr lang="en-US" dirty="0"/>
              <a:t>-conference statewide. </a:t>
            </a:r>
          </a:p>
          <a:p>
            <a:endParaRPr lang="en-US" dirty="0"/>
          </a:p>
          <a:p>
            <a:r>
              <a:rPr lang="en-US" dirty="0" smtClean="0"/>
              <a:t>Contact </a:t>
            </a:r>
            <a:r>
              <a:rPr lang="en-US" dirty="0"/>
              <a:t>Peer Power Advisor, </a:t>
            </a:r>
          </a:p>
          <a:p>
            <a:r>
              <a:rPr lang="en-US" dirty="0"/>
              <a:t>Tracy Golly, to get </a:t>
            </a:r>
            <a:r>
              <a:rPr lang="en-US" dirty="0" smtClean="0"/>
              <a:t>involved.</a:t>
            </a:r>
          </a:p>
          <a:p>
            <a:endParaRPr lang="en-US" dirty="0"/>
          </a:p>
          <a:p>
            <a:r>
              <a:rPr lang="en-US" dirty="0" smtClean="0"/>
              <a:t>Governor’s </a:t>
            </a:r>
            <a:r>
              <a:rPr lang="en-US" dirty="0"/>
              <a:t>Council on Disabilities &amp; Special Education</a:t>
            </a:r>
          </a:p>
          <a:p>
            <a:r>
              <a:rPr lang="en-US" dirty="0"/>
              <a:t>Phone: 907-269-6972</a:t>
            </a:r>
          </a:p>
          <a:p>
            <a:r>
              <a:rPr lang="en-US" dirty="0"/>
              <a:t>Fax: 907-269-8995</a:t>
            </a:r>
          </a:p>
          <a:p>
            <a:r>
              <a:rPr lang="en-US" dirty="0"/>
              <a:t>Email: </a:t>
            </a:r>
            <a:r>
              <a:rPr lang="en-US" dirty="0" smtClean="0">
                <a:hlinkClick r:id="rId2"/>
              </a:rPr>
              <a:t>tracy.golly@alaska.gov</a:t>
            </a:r>
            <a:r>
              <a:rPr lang="en-US" dirty="0" smtClean="0"/>
              <a:t> </a:t>
            </a:r>
            <a:endParaRPr lang="en-US" dirty="0"/>
          </a:p>
          <a:p>
            <a:r>
              <a:rPr lang="en-US" dirty="0"/>
              <a:t>           </a:t>
            </a:r>
            <a:r>
              <a:rPr lang="en-US" dirty="0" smtClean="0">
                <a:hlinkClick r:id="rId3"/>
              </a:rPr>
              <a:t>peerpower907@gmail.com</a:t>
            </a:r>
            <a:r>
              <a:rPr lang="en-US" dirty="0" smtClean="0"/>
              <a:t>  </a:t>
            </a:r>
            <a:endParaRPr lang="en-US" dirty="0"/>
          </a:p>
          <a:p>
            <a:r>
              <a:rPr lang="en-US" dirty="0"/>
              <a:t>Address: 3601 C Street, Suite 740</a:t>
            </a:r>
          </a:p>
          <a:p>
            <a:r>
              <a:rPr lang="en-US" dirty="0"/>
              <a:t>Anchorage, AK </a:t>
            </a:r>
            <a:r>
              <a:rPr lang="en-US" dirty="0" smtClean="0"/>
              <a:t>99503</a:t>
            </a:r>
          </a:p>
          <a:p>
            <a:endParaRPr lang="en-US" dirty="0" smtClean="0"/>
          </a:p>
          <a:p>
            <a:r>
              <a:rPr lang="en-US" dirty="0" smtClean="0"/>
              <a:t>Website</a:t>
            </a:r>
            <a:r>
              <a:rPr lang="en-US" dirty="0"/>
              <a:t>: </a:t>
            </a:r>
            <a:r>
              <a:rPr lang="en-US" dirty="0">
                <a:hlinkClick r:id="rId4"/>
              </a:rPr>
              <a:t>https://sites.google.com/site/peerpoweralaska</a:t>
            </a:r>
            <a:r>
              <a:rPr lang="en-US" dirty="0" smtClean="0">
                <a:hlinkClick r:id="rId4"/>
              </a:rPr>
              <a:t>/</a:t>
            </a:r>
            <a:r>
              <a:rPr lang="en-US" dirty="0" smtClean="0"/>
              <a:t> </a:t>
            </a:r>
          </a:p>
          <a:p>
            <a:pPr marL="68580" indent="0">
              <a:buNone/>
            </a:pPr>
            <a:endParaRPr lang="en-US" dirty="0"/>
          </a:p>
          <a:p>
            <a:r>
              <a:rPr lang="en-US" dirty="0" smtClean="0"/>
              <a:t> Like </a:t>
            </a:r>
            <a:r>
              <a:rPr lang="en-US" dirty="0"/>
              <a:t>Us on  Facebook! </a:t>
            </a:r>
            <a:r>
              <a:rPr lang="en-US" dirty="0">
                <a:hlinkClick r:id="rId5"/>
              </a:rPr>
              <a:t>https://</a:t>
            </a:r>
            <a:r>
              <a:rPr lang="en-US" dirty="0" smtClean="0">
                <a:hlinkClick r:id="rId5"/>
              </a:rPr>
              <a:t>www.facebook.com/pages/Peer-Power-of-Alaska/1404232596476441</a:t>
            </a:r>
            <a:r>
              <a:rPr lang="en-US" dirty="0" smtClean="0"/>
              <a:t> </a:t>
            </a:r>
            <a:endParaRPr lang="en-US" dirty="0"/>
          </a:p>
          <a:p>
            <a:endParaRPr lang="en-US" dirty="0" smtClean="0"/>
          </a:p>
          <a:p>
            <a:endParaRPr lang="en-US" dirty="0"/>
          </a:p>
          <a:p>
            <a:endParaRPr lang="en-US" dirty="0" smtClean="0"/>
          </a:p>
          <a:p>
            <a:endParaRPr lang="en-US" dirty="0"/>
          </a:p>
        </p:txBody>
      </p:sp>
      <p:pic>
        <p:nvPicPr>
          <p:cNvPr id="337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304800"/>
            <a:ext cx="2514600" cy="1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1" y="2850777"/>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544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marR="0">
              <a:spcBef>
                <a:spcPts val="0"/>
              </a:spcBef>
              <a:spcAft>
                <a:spcPts val="0"/>
              </a:spcAft>
            </a:pPr>
            <a:endParaRPr lang="en-US" dirty="0">
              <a:solidFill>
                <a:srgbClr val="DD4B39"/>
              </a:solidFill>
            </a:endParaRPr>
          </a:p>
          <a:p>
            <a:endParaRPr lang="en-US"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357438"/>
            <a:ext cx="3738562" cy="373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17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Characteristics</a:t>
            </a:r>
          </a:p>
        </p:txBody>
      </p:sp>
      <p:sp>
        <p:nvSpPr>
          <p:cNvPr id="3" name="Content Placeholder 2"/>
          <p:cNvSpPr>
            <a:spLocks noGrp="1"/>
          </p:cNvSpPr>
          <p:nvPr>
            <p:ph idx="1"/>
          </p:nvPr>
        </p:nvSpPr>
        <p:spPr/>
        <p:txBody>
          <a:bodyPr>
            <a:normAutofit fontScale="77500" lnSpcReduction="20000"/>
          </a:bodyPr>
          <a:lstStyle/>
          <a:p>
            <a:r>
              <a:rPr lang="en-US" dirty="0"/>
              <a:t>The expectation is that everyone will have the opportunity to work regardless of the severity of disability and assistance required.</a:t>
            </a:r>
          </a:p>
          <a:p>
            <a:endParaRPr lang="en-US" dirty="0"/>
          </a:p>
          <a:p>
            <a:r>
              <a:rPr lang="en-US" dirty="0"/>
              <a:t>Young people with disabilities have work experiences that are typical of other teenagers and young adults.</a:t>
            </a:r>
          </a:p>
          <a:p>
            <a:endParaRPr lang="en-US" dirty="0"/>
          </a:p>
          <a:p>
            <a:r>
              <a:rPr lang="en-US" dirty="0"/>
              <a:t>Employers value individuals with disabilities as an integral part of their workforce.</a:t>
            </a:r>
          </a:p>
          <a:p>
            <a:endParaRPr lang="en-US" dirty="0"/>
          </a:p>
          <a:p>
            <a:r>
              <a:rPr lang="en-US" dirty="0"/>
              <a:t>Individuals with disabilities have increased income, financial assets and economic wealth.</a:t>
            </a:r>
          </a:p>
          <a:p>
            <a:endParaRPr lang="en-US" dirty="0"/>
          </a:p>
        </p:txBody>
      </p:sp>
    </p:spTree>
    <p:extLst>
      <p:ext uri="{BB962C8B-B14F-4D97-AF65-F5344CB8AC3E}">
        <p14:creationId xmlns:p14="http://schemas.microsoft.com/office/powerpoint/2010/main" val="377767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Characteristics</a:t>
            </a:r>
          </a:p>
        </p:txBody>
      </p:sp>
      <p:sp>
        <p:nvSpPr>
          <p:cNvPr id="3" name="Content Placeholder 2"/>
          <p:cNvSpPr>
            <a:spLocks noGrp="1"/>
          </p:cNvSpPr>
          <p:nvPr>
            <p:ph idx="1"/>
          </p:nvPr>
        </p:nvSpPr>
        <p:spPr/>
        <p:txBody>
          <a:bodyPr>
            <a:normAutofit fontScale="92500" lnSpcReduction="10000"/>
          </a:bodyPr>
          <a:lstStyle/>
          <a:p>
            <a:r>
              <a:rPr lang="en-US" dirty="0"/>
              <a:t>Increase opportunities for employees with disabilities to advance in their careers.</a:t>
            </a:r>
          </a:p>
          <a:p>
            <a:endParaRPr lang="en-US" dirty="0"/>
          </a:p>
          <a:p>
            <a:r>
              <a:rPr lang="en-US" dirty="0"/>
              <a:t>Funding is sufficient to ensure quality services and supports are available as needed for long-term employment success.</a:t>
            </a:r>
          </a:p>
          <a:p>
            <a:endParaRPr lang="en-US" dirty="0"/>
          </a:p>
          <a:p>
            <a:r>
              <a:rPr lang="en-US" dirty="0"/>
              <a:t>A decision not to consider employment in the community for an individual is re-evaluated and documented on a regular basis.</a:t>
            </a:r>
          </a:p>
          <a:p>
            <a:endParaRPr lang="en-US" dirty="0"/>
          </a:p>
        </p:txBody>
      </p:sp>
    </p:spTree>
    <p:extLst>
      <p:ext uri="{BB962C8B-B14F-4D97-AF65-F5344CB8AC3E}">
        <p14:creationId xmlns:p14="http://schemas.microsoft.com/office/powerpoint/2010/main" val="28495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of our Council Members, Rep. Millett is introducing an Employment First Bill for Alaska this session, </a:t>
            </a:r>
            <a:r>
              <a:rPr lang="en-US" b="1" dirty="0" smtClean="0"/>
              <a:t>House Bill 211</a:t>
            </a:r>
            <a:r>
              <a:rPr lang="en-US" dirty="0" smtClean="0"/>
              <a:t>.</a:t>
            </a:r>
          </a:p>
          <a:p>
            <a:r>
              <a:rPr lang="en-US" dirty="0" smtClean="0"/>
              <a:t>This bill will require The Department of Health &amp; Social Services, Department of Labor and Workforce Development, and Department of Education to make the prime objective in their provision of services to people with disabilities, becoming gainfully employed in an integrated setting.</a:t>
            </a:r>
          </a:p>
          <a:p>
            <a:r>
              <a:rPr lang="en-US" dirty="0" smtClean="0"/>
              <a:t>Each department will also submit an annual progress report to the Alaska Mental Health Trust Authority.</a:t>
            </a:r>
            <a:endParaRPr 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953000"/>
            <a:ext cx="1816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52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First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Employment </a:t>
            </a:r>
            <a:r>
              <a:rPr lang="en-US" dirty="0"/>
              <a:t>First is </a:t>
            </a:r>
            <a:r>
              <a:rPr lang="en-US" b="1" u="sng" dirty="0"/>
              <a:t>not</a:t>
            </a:r>
            <a:r>
              <a:rPr lang="en-US" dirty="0"/>
              <a:t> saying that people with disabilities have to be employed. </a:t>
            </a:r>
          </a:p>
          <a:p>
            <a:endParaRPr lang="en-US" dirty="0"/>
          </a:p>
          <a:p>
            <a:r>
              <a:rPr lang="en-US" dirty="0" smtClean="0"/>
              <a:t>It </a:t>
            </a:r>
            <a:r>
              <a:rPr lang="en-US" dirty="0"/>
              <a:t>does; however, presume that all people with disabilities </a:t>
            </a:r>
            <a:r>
              <a:rPr lang="en-US" b="1" u="sng" dirty="0"/>
              <a:t>can</a:t>
            </a:r>
            <a:r>
              <a:rPr lang="en-US" dirty="0"/>
              <a:t> be employed in a competitive community environment and that such employment is the preferred outcome.</a:t>
            </a:r>
          </a:p>
          <a:p>
            <a:endParaRPr lang="en-US" dirty="0"/>
          </a:p>
          <a:p>
            <a:r>
              <a:rPr lang="en-US" i="1" dirty="0" smtClean="0">
                <a:solidFill>
                  <a:srgbClr val="92D050"/>
                </a:solidFill>
              </a:rPr>
              <a:t>People </a:t>
            </a:r>
            <a:r>
              <a:rPr lang="en-US" i="1" dirty="0">
                <a:solidFill>
                  <a:srgbClr val="92D050"/>
                </a:solidFill>
              </a:rPr>
              <a:t>with Disabilities…In Regular Jobs with Regular Wages!</a:t>
            </a:r>
          </a:p>
          <a:p>
            <a:endParaRPr lang="en-US" dirty="0"/>
          </a:p>
        </p:txBody>
      </p:sp>
    </p:spTree>
    <p:extLst>
      <p:ext uri="{BB962C8B-B14F-4D97-AF65-F5344CB8AC3E}">
        <p14:creationId xmlns:p14="http://schemas.microsoft.com/office/powerpoint/2010/main" val="27368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E7DC6F9187A3408DF8E827FCB2A6BE" ma:contentTypeVersion="5" ma:contentTypeDescription="Create a new document." ma:contentTypeScope="" ma:versionID="ca9c14db27c2fef63a73a0f098b3a509">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89FC3D0-2102-48C2-AB5F-142D6BA8E4C2}"/>
</file>

<file path=customXml/itemProps2.xml><?xml version="1.0" encoding="utf-8"?>
<ds:datastoreItem xmlns:ds="http://schemas.openxmlformats.org/officeDocument/2006/customXml" ds:itemID="{1DF53CD4-F119-4522-A1C5-FDFACB40D396}"/>
</file>

<file path=customXml/itemProps3.xml><?xml version="1.0" encoding="utf-8"?>
<ds:datastoreItem xmlns:ds="http://schemas.openxmlformats.org/officeDocument/2006/customXml" ds:itemID="{0EEAF446-C60C-447D-9034-D3ECAF09FC7D}"/>
</file>

<file path=docProps/app.xml><?xml version="1.0" encoding="utf-8"?>
<Properties xmlns="http://schemas.openxmlformats.org/officeDocument/2006/extended-properties" xmlns:vt="http://schemas.openxmlformats.org/officeDocument/2006/docPropsVTypes">
  <Template>Austin</Template>
  <TotalTime>154</TotalTime>
  <Words>2482</Words>
  <Application>Microsoft Office PowerPoint</Application>
  <PresentationFormat>On-screen Show (4:3)</PresentationFormat>
  <Paragraphs>402</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Austin</vt:lpstr>
      <vt:lpstr>Tools for Transitioning to Employment</vt:lpstr>
      <vt:lpstr>Employment First Concept</vt:lpstr>
      <vt:lpstr>Employment First - Why?</vt:lpstr>
      <vt:lpstr>Employment First - Why?</vt:lpstr>
      <vt:lpstr>Characteristics of  Employment First</vt:lpstr>
      <vt:lpstr>More Characteristics</vt:lpstr>
      <vt:lpstr>More Characteristics</vt:lpstr>
      <vt:lpstr>How do we get there?</vt:lpstr>
      <vt:lpstr>Employment First</vt:lpstr>
      <vt:lpstr>Benefits of Employment for People with Disabilities:</vt:lpstr>
      <vt:lpstr>Benefits of Employment for People with Disabilities:</vt:lpstr>
      <vt:lpstr>Benefits of Employment for People with Disabilities:</vt:lpstr>
      <vt:lpstr>The Facts Regarding Benefits, Services, &amp; Employment:</vt:lpstr>
      <vt:lpstr>How can you help your child be employable?</vt:lpstr>
      <vt:lpstr>Other national factors </vt:lpstr>
      <vt:lpstr>Alaska’s Governor, Sean Parnell, has given an Executive Proclamation regarding Disability Employment Awareness Month!</vt:lpstr>
      <vt:lpstr>State as a Model Employer (S.A.M.E.)</vt:lpstr>
      <vt:lpstr>S.A.M.E.</vt:lpstr>
      <vt:lpstr>Project SEARCH</vt:lpstr>
      <vt:lpstr>Project SEARCH</vt:lpstr>
      <vt:lpstr>Trust Beneficiaries Employment</vt:lpstr>
      <vt:lpstr>Alaska Integrated Employment Initiative</vt:lpstr>
      <vt:lpstr>What is Customized Employment?</vt:lpstr>
      <vt:lpstr>Who Benefits?</vt:lpstr>
      <vt:lpstr>The Basics of Customized Employment</vt:lpstr>
      <vt:lpstr>The Mythical “Discovery” </vt:lpstr>
      <vt:lpstr>The Mythical “Discovery” Process</vt:lpstr>
      <vt:lpstr>Starting at Home:  A Discovery of Life at Home</vt:lpstr>
      <vt:lpstr>Tour the Neighborhood </vt:lpstr>
      <vt:lpstr>Interviewing Others (conversations)</vt:lpstr>
      <vt:lpstr>Skills &amp; “Ecological” Fit</vt:lpstr>
      <vt:lpstr>Other Things to Review</vt:lpstr>
      <vt:lpstr>Vocational Themes</vt:lpstr>
      <vt:lpstr>Descriptive Narrative: The Vocational Profile</vt:lpstr>
      <vt:lpstr>Job / Career Development</vt:lpstr>
      <vt:lpstr>Job Search / Planning</vt:lpstr>
      <vt:lpstr>Customized Self-Employment</vt:lpstr>
      <vt:lpstr>What’s Happening Now with Customized Employment (CE)?</vt:lpstr>
      <vt:lpstr>What’s Happening now with Customized Employment?</vt:lpstr>
      <vt:lpstr>Customize</vt:lpstr>
      <vt:lpstr>Biggest questions and concerns</vt:lpstr>
      <vt:lpstr>Ticket to Work</vt:lpstr>
      <vt:lpstr>Social Security Disability Benefit Programs</vt:lpstr>
      <vt:lpstr>What are Social Security Work Incentives?</vt:lpstr>
      <vt:lpstr>SSDI Work Incentives</vt:lpstr>
      <vt:lpstr>SSI Work Incentives</vt:lpstr>
      <vt:lpstr>Concurrent Benefits Work Incentives</vt:lpstr>
      <vt:lpstr>What is Asset Building???</vt:lpstr>
      <vt:lpstr>Anchorage Financial Partnerships Network</vt:lpstr>
      <vt:lpstr>Peer Power</vt:lpstr>
      <vt:lpstr>Peer Power</vt:lpstr>
      <vt:lpstr>Join Peer Power</vt:lpstr>
      <vt:lpstr>Questions?</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Transitioning to Employment</dc:title>
  <dc:creator>Vandagriff, Kristin L</dc:creator>
  <cp:lastModifiedBy>Vandagriff, Kristin L</cp:lastModifiedBy>
  <cp:revision>13</cp:revision>
  <dcterms:created xsi:type="dcterms:W3CDTF">2014-01-10T18:06:26Z</dcterms:created>
  <dcterms:modified xsi:type="dcterms:W3CDTF">2014-01-27T19:15:48Z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0x01010003E7DC6F9187A3408DF8E827FCB2A6BE</vt:lpwstr>
  </property>
</Properties>
</file>