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257" r:id="rId5"/>
    <p:sldId id="258" r:id="rId6"/>
    <p:sldId id="262" r:id="rId7"/>
    <p:sldId id="260" r:id="rId8"/>
    <p:sldId id="276" r:id="rId9"/>
    <p:sldId id="274" r:id="rId10"/>
    <p:sldId id="273" r:id="rId11"/>
    <p:sldId id="272" r:id="rId12"/>
    <p:sldId id="261"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22" autoAdjust="0"/>
  </p:normalViewPr>
  <p:slideViewPr>
    <p:cSldViewPr snapToGrid="0">
      <p:cViewPr varScale="1">
        <p:scale>
          <a:sx n="128" d="100"/>
          <a:sy n="128" d="100"/>
        </p:scale>
        <p:origin x="394" y="75"/>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0EFAF7DB-220E-474B-A306-B18848A2E64E}">
      <dgm:prSet phldrT="[Text]"/>
      <dgm:spPr/>
      <dgm:t>
        <a:bodyPr/>
        <a:lstStyle/>
        <a:p>
          <a:r>
            <a:rPr lang="en-US" dirty="0">
              <a:solidFill>
                <a:schemeClr val="tx2"/>
              </a:solidFill>
            </a:rPr>
            <a:t>Background Check Program</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en-US" dirty="0">
              <a:solidFill>
                <a:schemeClr val="tx2"/>
              </a:solidFill>
            </a:rPr>
            <a:t>Business License</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DEC</a:t>
          </a:r>
        </a:p>
        <a:p>
          <a:r>
            <a:rPr lang="en-US" dirty="0"/>
            <a:t>(water/food service)</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204779DA-9EFD-416C-AA17-3047285492E6}">
      <dgm:prSet phldrT="[Text]"/>
      <dgm:spPr/>
      <dgm:t>
        <a:bodyPr/>
        <a:lstStyle/>
        <a:p>
          <a:r>
            <a:rPr lang="en-US" dirty="0">
              <a:solidFill>
                <a:schemeClr val="tx2"/>
              </a:solidFill>
            </a:rPr>
            <a:t>Municipal or Borough ordinance requirements</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dgm:t>
        <a:bodyPr/>
        <a:lstStyle/>
        <a:p>
          <a:r>
            <a:rPr lang="en-US" i="1" dirty="0">
              <a:solidFill>
                <a:schemeClr val="tx2"/>
              </a:solidFill>
            </a:rPr>
            <a:t>thread</a:t>
          </a:r>
        </a:p>
        <a:p>
          <a:r>
            <a:rPr lang="en-US" dirty="0">
              <a:solidFill>
                <a:schemeClr val="tx2"/>
              </a:solidFill>
            </a:rPr>
            <a:t>(Resource &amp; Referral)</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56BF56F-CC43-4DDD-9D89-CA94DE101ECC}">
      <dgm:prSet phldrT="[Text]"/>
      <dgm:spPr/>
      <dgm:t>
        <a:bodyPr/>
        <a:lstStyle/>
        <a:p>
          <a:r>
            <a:rPr lang="en-US" dirty="0">
              <a:solidFill>
                <a:schemeClr val="tx2"/>
              </a:solidFill>
            </a:rPr>
            <a:t>Fire Marshal</a:t>
          </a:r>
        </a:p>
        <a:p>
          <a:r>
            <a:rPr lang="en-US" dirty="0">
              <a:solidFill>
                <a:schemeClr val="tx2"/>
              </a:solidFill>
            </a:rPr>
            <a:t>Fire Approval</a:t>
          </a:r>
        </a:p>
      </dgm:t>
    </dgm:pt>
    <dgm:pt modelId="{B28DA56B-359A-427D-B40B-7C9A5E29DAD4}" type="sibTrans" cxnId="{778F2B2A-B50E-4B4B-8031-BBB0BAF3076A}">
      <dgm:prSet/>
      <dgm:spPr/>
      <dgm:t>
        <a:bodyPr/>
        <a:lstStyle/>
        <a:p>
          <a:endParaRPr lang="en-US"/>
        </a:p>
      </dgm:t>
    </dgm:pt>
    <dgm:pt modelId="{001921C4-E4A3-488C-B466-13D798BB2038}" type="parTrans" cxnId="{778F2B2A-B50E-4B4B-8031-BBB0BAF3076A}">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67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1"/>
    <dgm:cxn modelId="{98E9781F-6C85-4C8B-A8C8-ACC68D56FD26}" type="presOf" srcId="{0EFAF7DB-220E-474B-A306-B18848A2E64E}" destId="{EAA4FAF7-2B1B-440D-AB04-52061A8327A8}" srcOrd="0" destOrd="0" presId="urn:microsoft.com/office/officeart/2005/8/layout/default#1"/>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1"/>
    <dgm:cxn modelId="{5257829B-1EC2-4B27-82CD-9A4900A3CEF5}" type="presOf" srcId="{204779DA-9EFD-416C-AA17-3047285492E6}" destId="{CB52FD11-6E75-4074-AC8F-10E0FD59B7A0}" srcOrd="0" destOrd="0" presId="urn:microsoft.com/office/officeart/2005/8/layout/default#1"/>
    <dgm:cxn modelId="{4B3A68AC-F7E0-44C7-B1C8-7CD80B465A26}" type="presOf" srcId="{8AEC6483-23EF-4414-8E2A-6A005181899E}" destId="{917D3CD9-BA5B-404E-931F-223BF970C99B}" srcOrd="0" destOrd="0" presId="urn:microsoft.com/office/officeart/2005/8/layout/default#1"/>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1"/>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1"/>
    <dgm:cxn modelId="{BC5FF21A-43E7-485A-B596-C5AADF327B05}" type="presParOf" srcId="{068CCA7D-1404-4068-AB93-6968EFC37502}" destId="{EAA4FAF7-2B1B-440D-AB04-52061A8327A8}" srcOrd="0" destOrd="0" presId="urn:microsoft.com/office/officeart/2005/8/layout/default#1"/>
    <dgm:cxn modelId="{7DBDEB3C-0922-4C11-B032-8800766EAAC7}" type="presParOf" srcId="{068CCA7D-1404-4068-AB93-6968EFC37502}" destId="{D86C629E-FD24-4979-AD6C-FF765663342C}" srcOrd="1" destOrd="0" presId="urn:microsoft.com/office/officeart/2005/8/layout/default#1"/>
    <dgm:cxn modelId="{613FE1F9-EF48-4B26-8AF0-FACA67BF29EB}" type="presParOf" srcId="{068CCA7D-1404-4068-AB93-6968EFC37502}" destId="{C593AB34-4B84-4F47-A09D-1663F9F71AFC}" srcOrd="2" destOrd="0" presId="urn:microsoft.com/office/officeart/2005/8/layout/default#1"/>
    <dgm:cxn modelId="{40AAE183-EE4F-4AB0-9437-11D5128906F3}" type="presParOf" srcId="{068CCA7D-1404-4068-AB93-6968EFC37502}" destId="{5AD6466A-5AEB-4BDD-BDCC-43ADA92E714A}" srcOrd="3" destOrd="0" presId="urn:microsoft.com/office/officeart/2005/8/layout/default#1"/>
    <dgm:cxn modelId="{0859D5FC-F1F1-41ED-AFE7-9ED996860B28}" type="presParOf" srcId="{068CCA7D-1404-4068-AB93-6968EFC37502}" destId="{917D3CD9-BA5B-404E-931F-223BF970C99B}" srcOrd="4" destOrd="0" presId="urn:microsoft.com/office/officeart/2005/8/layout/default#1"/>
    <dgm:cxn modelId="{235E33CA-9331-4C4F-9FB8-E86BD246400B}" type="presParOf" srcId="{068CCA7D-1404-4068-AB93-6968EFC37502}" destId="{D803BB6F-28BD-4A03-B872-7769C680243B}" srcOrd="5" destOrd="0" presId="urn:microsoft.com/office/officeart/2005/8/layout/default#1"/>
    <dgm:cxn modelId="{B063FF6D-1F2D-472D-8B4C-B6A378A09833}" type="presParOf" srcId="{068CCA7D-1404-4068-AB93-6968EFC37502}" destId="{4F7EBD7D-DFCF-42D9-919C-E6E65091B79C}" srcOrd="6" destOrd="0" presId="urn:microsoft.com/office/officeart/2005/8/layout/default#1"/>
    <dgm:cxn modelId="{8DEA9DD5-5136-4B11-90B8-93E3C16F0472}" type="presParOf" srcId="{068CCA7D-1404-4068-AB93-6968EFC37502}" destId="{371926FB-9294-4D9C-9214-4CEF0275C497}" srcOrd="7" destOrd="0" presId="urn:microsoft.com/office/officeart/2005/8/layout/default#1"/>
    <dgm:cxn modelId="{59493989-76F3-460C-95F9-0ACC1B69B031}" type="presParOf" srcId="{068CCA7D-1404-4068-AB93-6968EFC37502}" destId="{CB52FD11-6E75-4074-AC8F-10E0FD59B7A0}" srcOrd="8" destOrd="0" presId="urn:microsoft.com/office/officeart/2005/8/layout/default#1"/>
    <dgm:cxn modelId="{6A894F3B-0B32-4910-89E9-FF9567B8B041}" type="presParOf" srcId="{068CCA7D-1404-4068-AB93-6968EFC37502}" destId="{08588CD8-2C19-489E-9D24-02924B217C45}" srcOrd="9" destOrd="0" presId="urn:microsoft.com/office/officeart/2005/8/layout/default#1"/>
    <dgm:cxn modelId="{A2512EF8-018A-47CE-AD9F-9EF6FA2C53E3}" type="presParOf" srcId="{068CCA7D-1404-4068-AB93-6968EFC37502}" destId="{76049CD1-75A7-4C80-9C4F-81F0D3E4B5DC}"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rPr>
            <a:t>Background Check Program</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rPr>
            <a:t>Business License</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DEC</a:t>
          </a:r>
        </a:p>
        <a:p>
          <a:pPr marL="0" lvl="0" indent="0" algn="ctr" defTabSz="711200">
            <a:lnSpc>
              <a:spcPct val="90000"/>
            </a:lnSpc>
            <a:spcBef>
              <a:spcPct val="0"/>
            </a:spcBef>
            <a:spcAft>
              <a:spcPct val="35000"/>
            </a:spcAft>
            <a:buNone/>
          </a:pPr>
          <a:r>
            <a:rPr lang="en-US" sz="1600" kern="1200" dirty="0"/>
            <a:t>(water/food service)</a:t>
          </a:r>
        </a:p>
      </dsp:txBody>
      <dsp:txXfrm>
        <a:off x="277308" y="1465798"/>
        <a:ext cx="2093712" cy="1256227"/>
      </dsp:txXfrm>
    </dsp:sp>
    <dsp:sp modelId="{4F7EBD7D-DFCF-42D9-919C-E6E65091B79C}">
      <dsp:nvSpPr>
        <dsp:cNvPr id="0" name=""/>
        <dsp:cNvSpPr/>
      </dsp:nvSpPr>
      <dsp:spPr>
        <a:xfrm>
          <a:off x="2566259" y="1465798"/>
          <a:ext cx="2093712" cy="12562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rPr>
            <a:t>Fire Marshal</a:t>
          </a:r>
        </a:p>
        <a:p>
          <a:pPr marL="0" lvl="0" indent="0" algn="ctr" defTabSz="711200">
            <a:lnSpc>
              <a:spcPct val="90000"/>
            </a:lnSpc>
            <a:spcBef>
              <a:spcPct val="0"/>
            </a:spcBef>
            <a:spcAft>
              <a:spcPct val="35000"/>
            </a:spcAft>
            <a:buNone/>
          </a:pPr>
          <a:r>
            <a:rPr lang="en-US" sz="1600" kern="1200" dirty="0">
              <a:solidFill>
                <a:schemeClr val="tx2"/>
              </a:solidFill>
            </a:rPr>
            <a:t>Fire Approval</a:t>
          </a:r>
        </a:p>
      </dsp:txBody>
      <dsp:txXfrm>
        <a:off x="2566259"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rPr>
            <a:t>Municipal or Borough ordinance requirements</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solidFill>
                <a:schemeClr val="tx2"/>
              </a:solidFill>
            </a:rPr>
            <a:t>thread</a:t>
          </a:r>
        </a:p>
        <a:p>
          <a:pPr marL="0" lvl="0" indent="0" algn="ctr" defTabSz="711200">
            <a:lnSpc>
              <a:spcPct val="90000"/>
            </a:lnSpc>
            <a:spcBef>
              <a:spcPct val="0"/>
            </a:spcBef>
            <a:spcAft>
              <a:spcPct val="35000"/>
            </a:spcAft>
            <a:buNone/>
          </a:pPr>
          <a:r>
            <a:rPr lang="en-US" sz="1600" kern="1200" dirty="0">
              <a:solidFill>
                <a:schemeClr val="tx2"/>
              </a:solidFill>
            </a:rPr>
            <a:t>(Resource &amp; Referral)</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7/30/2025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7/30/2025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7/30/2025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t>Click to edit Master title style</a:t>
            </a: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7/30/2025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7/30/2025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pPr/>
              <a:t>7/30/2025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pPr/>
              <a:t>7/30/2025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pPr/>
              <a:t>7/30/2025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4951414"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CF99945-0A15-4715-AB6C-F5E56CF20F70}" type="datetimeFigureOut">
              <a:rPr lang="en-US"/>
              <a:pPr/>
              <a:t>7/30/2025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CF99945-0A15-4715-AB6C-F5E56CF20F70}" type="datetimeFigureOut">
              <a:rPr lang="en-US"/>
              <a:pPr/>
              <a:t>7/30/2025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CF99945-0A15-4715-AB6C-F5E56CF20F70}" type="datetimeFigureOut">
              <a:rPr lang="en-US"/>
              <a:pPr/>
              <a:t>7/30/2025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7/30/2025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7/30/2025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7/30/2025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7/30/2025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akleg.gov/basis/aac.asp#7.57"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240" y="1752600"/>
            <a:ext cx="6917373" cy="1828800"/>
          </a:xfrm>
        </p:spPr>
        <p:txBody>
          <a:bodyPr>
            <a:normAutofit fontScale="90000"/>
          </a:bodyPr>
          <a:lstStyle/>
          <a:p>
            <a:r>
              <a:rPr lang="en-US" dirty="0"/>
              <a:t>Child Care Licensing Introduction</a:t>
            </a:r>
          </a:p>
        </p:txBody>
      </p:sp>
      <p:sp>
        <p:nvSpPr>
          <p:cNvPr id="3" name="Subtitle 2"/>
          <p:cNvSpPr>
            <a:spLocks noGrp="1"/>
          </p:cNvSpPr>
          <p:nvPr>
            <p:ph type="subTitle" idx="1"/>
          </p:nvPr>
        </p:nvSpPr>
        <p:spPr>
          <a:xfrm>
            <a:off x="4265610" y="3581400"/>
            <a:ext cx="6858002" cy="1066800"/>
          </a:xfrm>
        </p:spPr>
        <p:txBody>
          <a:bodyPr>
            <a:normAutofit fontScale="85000" lnSpcReduction="20000"/>
          </a:bodyPr>
          <a:lstStyle/>
          <a:p>
            <a:r>
              <a:rPr lang="en-US" dirty="0"/>
              <a:t>State of Alaska</a:t>
            </a:r>
          </a:p>
          <a:p>
            <a:r>
              <a:rPr lang="en-US" dirty="0"/>
              <a:t>Department of Health </a:t>
            </a:r>
          </a:p>
          <a:p>
            <a:r>
              <a:rPr lang="en-US" dirty="0"/>
              <a:t>Division of Public Assistance</a:t>
            </a:r>
          </a:p>
          <a:p>
            <a:r>
              <a:rPr lang="en-US" dirty="0"/>
              <a:t>Child Care Program Office</a:t>
            </a:r>
          </a:p>
          <a:p>
            <a:endParaRPr lang="en-US" dirty="0"/>
          </a:p>
          <a:p>
            <a:endParaRPr lang="en-US" dirty="0"/>
          </a:p>
          <a:p>
            <a:endParaRPr lang="en-US" dirty="0"/>
          </a:p>
          <a:p>
            <a:endParaRPr lang="en-US" dirty="0"/>
          </a:p>
        </p:txBody>
      </p:sp>
      <p:pic>
        <p:nvPicPr>
          <p:cNvPr id="5" name="Picture 4" descr="cid:image002.jpg@01CD2C5B.33662270"/>
          <p:cNvPicPr/>
          <p:nvPr/>
        </p:nvPicPr>
        <p:blipFill>
          <a:blip r:embed="rId2" cstate="print"/>
          <a:srcRect/>
          <a:stretch>
            <a:fillRect/>
          </a:stretch>
        </p:blipFill>
        <p:spPr bwMode="auto">
          <a:xfrm>
            <a:off x="9816099" y="3834412"/>
            <a:ext cx="533400" cy="533400"/>
          </a:xfrm>
          <a:prstGeom prst="rect">
            <a:avLst/>
          </a:prstGeom>
          <a:noFill/>
          <a:ln w="9525">
            <a:noFill/>
            <a:miter lim="800000"/>
            <a:headEnd/>
            <a:tailEnd/>
          </a:ln>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8346239" y="3854632"/>
            <a:ext cx="536449" cy="5334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41986" y="3848100"/>
            <a:ext cx="533400" cy="533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193442"/>
            <a:ext cx="10058402" cy="1219200"/>
          </a:xfrm>
        </p:spPr>
        <p:txBody>
          <a:bodyPr>
            <a:noAutofit/>
          </a:bodyPr>
          <a:lstStyle/>
          <a:p>
            <a:pPr algn="ctr"/>
            <a:br>
              <a:rPr lang="en-US" sz="2800" dirty="0"/>
            </a:br>
            <a:r>
              <a:rPr lang="en-US" sz="2800" dirty="0"/>
              <a:t>For Questions and To</a:t>
            </a:r>
            <a:br>
              <a:rPr lang="en-US" sz="2800" dirty="0"/>
            </a:br>
            <a:r>
              <a:rPr lang="en-US" sz="2800" dirty="0"/>
              <a:t>Request an Application Contact:</a:t>
            </a:r>
            <a:br>
              <a:rPr lang="en-US" sz="2800" dirty="0"/>
            </a:br>
            <a:r>
              <a:rPr lang="en-US" sz="2800" dirty="0"/>
              <a:t>The Child Care Program Office</a:t>
            </a:r>
          </a:p>
        </p:txBody>
      </p:sp>
      <p:sp>
        <p:nvSpPr>
          <p:cNvPr id="3" name="Rectangle 2"/>
          <p:cNvSpPr/>
          <p:nvPr/>
        </p:nvSpPr>
        <p:spPr>
          <a:xfrm>
            <a:off x="3048000" y="2883314"/>
            <a:ext cx="6096000" cy="2308324"/>
          </a:xfrm>
          <a:prstGeom prst="rect">
            <a:avLst/>
          </a:prstGeom>
        </p:spPr>
        <p:txBody>
          <a:bodyPr>
            <a:spAutoFit/>
          </a:bodyPr>
          <a:lstStyle/>
          <a:p>
            <a:pPr algn="ctr">
              <a:buNone/>
            </a:pPr>
            <a:r>
              <a:rPr lang="en-US" dirty="0">
                <a:solidFill>
                  <a:schemeClr val="tx2"/>
                </a:solidFill>
              </a:rPr>
              <a:t>State of Alaska</a:t>
            </a:r>
          </a:p>
          <a:p>
            <a:pPr algn="ctr">
              <a:buNone/>
            </a:pPr>
            <a:r>
              <a:rPr lang="en-US" dirty="0">
                <a:solidFill>
                  <a:schemeClr val="tx2"/>
                </a:solidFill>
              </a:rPr>
              <a:t>Child Care Licensing</a:t>
            </a:r>
          </a:p>
          <a:p>
            <a:pPr algn="ctr">
              <a:buNone/>
            </a:pPr>
            <a:r>
              <a:rPr lang="en-US" dirty="0">
                <a:solidFill>
                  <a:schemeClr val="tx2"/>
                </a:solidFill>
              </a:rPr>
              <a:t>3601 C Street Suite 140</a:t>
            </a:r>
          </a:p>
          <a:p>
            <a:pPr algn="ctr">
              <a:buNone/>
            </a:pPr>
            <a:r>
              <a:rPr lang="en-US" dirty="0">
                <a:solidFill>
                  <a:schemeClr val="tx2"/>
                </a:solidFill>
              </a:rPr>
              <a:t> Anchorage, AK 99503 </a:t>
            </a:r>
          </a:p>
          <a:p>
            <a:pPr algn="ctr">
              <a:buNone/>
            </a:pPr>
            <a:r>
              <a:rPr lang="en-US" dirty="0">
                <a:solidFill>
                  <a:schemeClr val="tx2"/>
                </a:solidFill>
              </a:rPr>
              <a:t>(907) 269-4500</a:t>
            </a:r>
          </a:p>
          <a:p>
            <a:pPr algn="ctr"/>
            <a:r>
              <a:rPr lang="en-US" dirty="0">
                <a:solidFill>
                  <a:schemeClr val="tx2"/>
                </a:solidFill>
                <a:ea typeface="Times New Roman"/>
                <a:cs typeface="Times New Roman"/>
              </a:rPr>
              <a:t>Toll Free: 1-888-268-4632</a:t>
            </a:r>
            <a:endParaRPr lang="en-US" sz="1600" dirty="0">
              <a:solidFill>
                <a:schemeClr val="tx2"/>
              </a:solidFill>
              <a:ea typeface="Calibri"/>
              <a:cs typeface="Times New Roman"/>
            </a:endParaRPr>
          </a:p>
          <a:p>
            <a:pPr algn="ctr"/>
            <a:r>
              <a:rPr lang="en-US" b="1" dirty="0">
                <a:solidFill>
                  <a:schemeClr val="tx2"/>
                </a:solidFill>
                <a:ea typeface="Times New Roman"/>
                <a:cs typeface="Times New Roman"/>
              </a:rPr>
              <a:t>Fax: 907-269-4536</a:t>
            </a:r>
            <a:endParaRPr lang="en-US" sz="1600" dirty="0">
              <a:solidFill>
                <a:schemeClr val="tx2"/>
              </a:solidFill>
              <a:ea typeface="Calibri"/>
              <a:cs typeface="Times New Roman"/>
            </a:endParaRPr>
          </a:p>
          <a:p>
            <a:pPr algn="ctr"/>
            <a:r>
              <a:rPr lang="en-US" dirty="0">
                <a:solidFill>
                  <a:schemeClr val="tx2"/>
                </a:solidFill>
                <a:ea typeface="Times New Roman"/>
                <a:cs typeface="Times New Roman"/>
              </a:rPr>
              <a:t>Toll Free Fax: 1-888-224-4536</a:t>
            </a:r>
            <a:endParaRPr lang="en-US" sz="1600" dirty="0">
              <a:solidFill>
                <a:schemeClr val="tx2"/>
              </a:solidFill>
              <a:ea typeface="Calibri"/>
              <a:cs typeface="Times New Roman"/>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1009650"/>
          </a:xfrm>
        </p:spPr>
        <p:txBody>
          <a:bodyPr/>
          <a:lstStyle/>
          <a:p>
            <a:r>
              <a:rPr lang="en-US" dirty="0"/>
              <a:t>A Quality Child Care Facility Is…</a:t>
            </a:r>
            <a:r>
              <a:rPr dirty="0"/>
              <a:t> </a:t>
            </a:r>
          </a:p>
        </p:txBody>
      </p:sp>
      <p:sp>
        <p:nvSpPr>
          <p:cNvPr id="14" name="Content Placeholder 13"/>
          <p:cNvSpPr>
            <a:spLocks noGrp="1"/>
          </p:cNvSpPr>
          <p:nvPr>
            <p:ph idx="1"/>
          </p:nvPr>
        </p:nvSpPr>
        <p:spPr/>
        <p:txBody>
          <a:bodyPr/>
          <a:lstStyle/>
          <a:p>
            <a:r>
              <a:rPr dirty="0">
                <a:solidFill>
                  <a:schemeClr val="tx2"/>
                </a:solidFill>
              </a:rPr>
              <a:t>A</a:t>
            </a:r>
            <a:r>
              <a:rPr lang="en-US" dirty="0">
                <a:solidFill>
                  <a:schemeClr val="tx2"/>
                </a:solidFill>
              </a:rPr>
              <a:t> Place that is safe and healthy for children</a:t>
            </a:r>
            <a:endParaRPr dirty="0">
              <a:solidFill>
                <a:schemeClr val="tx2"/>
              </a:solidFill>
            </a:endParaRPr>
          </a:p>
          <a:p>
            <a:r>
              <a:rPr lang="en-US" dirty="0">
                <a:solidFill>
                  <a:schemeClr val="tx2"/>
                </a:solidFill>
              </a:rPr>
              <a:t>A Place where children can grow and learn</a:t>
            </a:r>
            <a:endParaRPr dirty="0">
              <a:solidFill>
                <a:schemeClr val="tx2"/>
              </a:solidFill>
            </a:endParaRPr>
          </a:p>
          <a:p>
            <a:r>
              <a:rPr dirty="0">
                <a:solidFill>
                  <a:schemeClr val="tx2"/>
                </a:solidFill>
              </a:rPr>
              <a:t>A</a:t>
            </a:r>
            <a:r>
              <a:rPr lang="en-US" dirty="0">
                <a:solidFill>
                  <a:schemeClr val="tx2"/>
                </a:solidFill>
              </a:rPr>
              <a:t> Place where children will be supervised by caring adults</a:t>
            </a:r>
          </a:p>
          <a:p>
            <a:r>
              <a:rPr lang="en-US" dirty="0">
                <a:solidFill>
                  <a:schemeClr val="tx2"/>
                </a:solidFill>
              </a:rPr>
              <a:t>A Place with trained caregivers to care for children</a:t>
            </a:r>
          </a:p>
          <a:p>
            <a:r>
              <a:rPr lang="en-US" dirty="0">
                <a:solidFill>
                  <a:schemeClr val="tx2"/>
                </a:solidFill>
              </a:rPr>
              <a:t>A Place arranged to promote choice </a:t>
            </a:r>
          </a:p>
          <a:p>
            <a:r>
              <a:rPr lang="en-US" dirty="0">
                <a:solidFill>
                  <a:schemeClr val="tx2"/>
                </a:solidFill>
              </a:rPr>
              <a:t>A Place that values parents </a:t>
            </a:r>
            <a:endParaRPr dirty="0">
              <a:solidFill>
                <a:schemeClr val="tx2"/>
              </a:solidFill>
            </a:endParaRPr>
          </a:p>
        </p:txBody>
      </p:sp>
      <p:sp>
        <p:nvSpPr>
          <p:cNvPr id="5" name="Rectangle 4"/>
          <p:cNvSpPr/>
          <p:nvPr/>
        </p:nvSpPr>
        <p:spPr>
          <a:xfrm>
            <a:off x="1153885" y="5841164"/>
            <a:ext cx="7504339" cy="246221"/>
          </a:xfrm>
          <a:prstGeom prst="rect">
            <a:avLst/>
          </a:prstGeom>
        </p:spPr>
        <p:txBody>
          <a:bodyPr wrap="square">
            <a:spAutoFit/>
          </a:bodyPr>
          <a:lstStyle/>
          <a:p>
            <a:pPr>
              <a:buNone/>
            </a:pPr>
            <a:r>
              <a:rPr lang="en-US" sz="1000" dirty="0">
                <a:solidFill>
                  <a:schemeClr val="bg2">
                    <a:lumMod val="50000"/>
                  </a:schemeClr>
                </a:solidFill>
                <a:latin typeface="Comic Sans MS" pitchFamily="66" charset="0"/>
              </a:rPr>
              <a:t>Is this the Right Place for My Child? 38 Researched-Based indicators of High-Quality Child Care: http://www.naccrra.org</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6411" y="309996"/>
            <a:ext cx="4520485" cy="1193397"/>
          </a:xfrm>
        </p:spPr>
        <p:txBody>
          <a:bodyPr/>
          <a:lstStyle/>
          <a:p>
            <a:r>
              <a:rPr lang="en-US" dirty="0"/>
              <a:t>Benefits of Licensure</a:t>
            </a:r>
          </a:p>
        </p:txBody>
      </p:sp>
      <p:sp>
        <p:nvSpPr>
          <p:cNvPr id="4" name="Text Placeholder 3"/>
          <p:cNvSpPr>
            <a:spLocks noGrp="1"/>
          </p:cNvSpPr>
          <p:nvPr>
            <p:ph type="body" sz="half" idx="2"/>
          </p:nvPr>
        </p:nvSpPr>
        <p:spPr>
          <a:xfrm>
            <a:off x="7225048" y="1833701"/>
            <a:ext cx="4700789" cy="4051944"/>
          </a:xfrm>
        </p:spPr>
        <p:txBody>
          <a:bodyPr>
            <a:normAutofit fontScale="85000" lnSpcReduction="20000"/>
          </a:bodyPr>
          <a:lstStyle/>
          <a:p>
            <a:pPr marL="285750" indent="-285750">
              <a:buFont typeface="Arial" panose="020B0604020202020204" pitchFamily="34" charset="0"/>
              <a:buChar char="•"/>
            </a:pPr>
            <a:r>
              <a:rPr lang="en-US" dirty="0">
                <a:solidFill>
                  <a:schemeClr val="tx2"/>
                </a:solidFill>
              </a:rPr>
              <a:t>Viewed as more professional</a:t>
            </a:r>
          </a:p>
          <a:p>
            <a:pPr marL="285750" indent="-285750">
              <a:buFont typeface="Arial" panose="020B0604020202020204" pitchFamily="34" charset="0"/>
              <a:buChar char="•"/>
            </a:pPr>
            <a:r>
              <a:rPr lang="en-US" dirty="0">
                <a:solidFill>
                  <a:schemeClr val="tx2"/>
                </a:solidFill>
              </a:rPr>
              <a:t>Increase capacity of children than operating as an exempt facility (no more than 4 unrelated children at one time)</a:t>
            </a:r>
          </a:p>
          <a:p>
            <a:pPr marL="285750" indent="-285750">
              <a:buFont typeface="Arial" panose="020B0604020202020204" pitchFamily="34" charset="0"/>
              <a:buChar char="•"/>
            </a:pPr>
            <a:r>
              <a:rPr lang="en-US" dirty="0">
                <a:solidFill>
                  <a:schemeClr val="tx2"/>
                </a:solidFill>
              </a:rPr>
              <a:t>Support programs: Child Care Assistance (CCA); Child Care Grant (CCG); Alaska IN (AKIN); and Child Care Food Program (CCFP).</a:t>
            </a:r>
          </a:p>
          <a:p>
            <a:pPr marL="285750" indent="-285750">
              <a:buFont typeface="Arial" panose="020B0604020202020204" pitchFamily="34" charset="0"/>
              <a:buChar char="•"/>
            </a:pPr>
            <a:r>
              <a:rPr lang="en-US" dirty="0">
                <a:solidFill>
                  <a:schemeClr val="tx2"/>
                </a:solidFill>
              </a:rPr>
              <a:t>Professional development support: </a:t>
            </a:r>
            <a:r>
              <a:rPr lang="en-US" b="1" i="1" dirty="0">
                <a:solidFill>
                  <a:schemeClr val="tx2"/>
                </a:solidFill>
              </a:rPr>
              <a:t>thread </a:t>
            </a:r>
            <a:r>
              <a:rPr lang="en-US" dirty="0">
                <a:solidFill>
                  <a:schemeClr val="tx2"/>
                </a:solidFill>
              </a:rPr>
              <a:t>is a statewide network of professionals who work individually with families and early educators to ensure that they are knowledgeable  of best practices in the field of early childhood education and supported to enable them to guide children to lifelong success.</a:t>
            </a:r>
          </a:p>
        </p:txBody>
      </p:sp>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16" y="180304"/>
            <a:ext cx="10510736" cy="1219200"/>
          </a:xfrm>
        </p:spPr>
        <p:txBody>
          <a:bodyPr/>
          <a:lstStyle/>
          <a:p>
            <a:r>
              <a:rPr lang="en-US" dirty="0"/>
              <a:t>Three Tiers of Child Care Licenses Governed by Statutes and Regulations</a:t>
            </a:r>
          </a:p>
        </p:txBody>
      </p:sp>
      <p:graphicFrame>
        <p:nvGraphicFramePr>
          <p:cNvPr id="5" name="Content Placeholder 4" descr="Sample table with 3 columns, 4 rows"/>
          <p:cNvGraphicFramePr>
            <a:graphicFrameLocks noGrp="1"/>
          </p:cNvGraphicFramePr>
          <p:nvPr>
            <p:ph sz="half" idx="2"/>
            <p:extLst>
              <p:ext uri="{D42A27DB-BD31-4B8C-83A1-F6EECF244321}">
                <p14:modId xmlns:p14="http://schemas.microsoft.com/office/powerpoint/2010/main" val="370471487"/>
              </p:ext>
            </p:extLst>
          </p:nvPr>
        </p:nvGraphicFramePr>
        <p:xfrm>
          <a:off x="686260" y="1524278"/>
          <a:ext cx="10120285" cy="4773206"/>
        </p:xfrm>
        <a:graphic>
          <a:graphicData uri="http://schemas.openxmlformats.org/drawingml/2006/table">
            <a:tbl>
              <a:tblPr firstRow="1" bandRow="1">
                <a:tableStyleId>{F5AB1C69-6EDB-4FF4-983F-18BD219EF322}</a:tableStyleId>
              </a:tblPr>
              <a:tblGrid>
                <a:gridCol w="1464475">
                  <a:extLst>
                    <a:ext uri="{9D8B030D-6E8A-4147-A177-3AD203B41FA5}">
                      <a16:colId xmlns:a16="http://schemas.microsoft.com/office/drawing/2014/main" val="20000"/>
                    </a:ext>
                  </a:extLst>
                </a:gridCol>
                <a:gridCol w="4256897">
                  <a:extLst>
                    <a:ext uri="{9D8B030D-6E8A-4147-A177-3AD203B41FA5}">
                      <a16:colId xmlns:a16="http://schemas.microsoft.com/office/drawing/2014/main" val="20001"/>
                    </a:ext>
                  </a:extLst>
                </a:gridCol>
                <a:gridCol w="4398913">
                  <a:extLst>
                    <a:ext uri="{9D8B030D-6E8A-4147-A177-3AD203B41FA5}">
                      <a16:colId xmlns:a16="http://schemas.microsoft.com/office/drawing/2014/main" val="20002"/>
                    </a:ext>
                  </a:extLst>
                </a:gridCol>
              </a:tblGrid>
              <a:tr h="443313">
                <a:tc>
                  <a:txBody>
                    <a:bodyPr/>
                    <a:lstStyle/>
                    <a:p>
                      <a:r>
                        <a:rPr lang="en-US" sz="1600" dirty="0">
                          <a:solidFill>
                            <a:schemeClr val="tx2"/>
                          </a:solidFill>
                          <a:latin typeface="Times New Roman" panose="02020603050405020304" pitchFamily="18" charset="0"/>
                          <a:cs typeface="Times New Roman" panose="02020603050405020304" pitchFamily="18" charset="0"/>
                        </a:rPr>
                        <a:t>License</a:t>
                      </a:r>
                      <a:endParaRPr sz="1600"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600" dirty="0">
                          <a:solidFill>
                            <a:schemeClr val="tx2"/>
                          </a:solidFill>
                          <a:latin typeface="Times New Roman" panose="02020603050405020304" pitchFamily="18" charset="0"/>
                          <a:cs typeface="Times New Roman" panose="02020603050405020304" pitchFamily="18" charset="0"/>
                        </a:rPr>
                        <a:t>Staffing</a:t>
                      </a:r>
                    </a:p>
                  </a:txBody>
                  <a:tcPr anchor="ctr"/>
                </a:tc>
                <a:tc>
                  <a:txBody>
                    <a:bodyPr/>
                    <a:lstStyle/>
                    <a:p>
                      <a:pPr algn="ctr"/>
                      <a:r>
                        <a:rPr lang="en-US" sz="1600" dirty="0">
                          <a:solidFill>
                            <a:schemeClr val="tx2"/>
                          </a:solidFill>
                          <a:latin typeface="Times New Roman" panose="02020603050405020304" pitchFamily="18" charset="0"/>
                          <a:cs typeface="Times New Roman" panose="02020603050405020304" pitchFamily="18" charset="0"/>
                        </a:rPr>
                        <a:t>Facility</a:t>
                      </a:r>
                      <a:endParaRPr sz="1600" dirty="0">
                        <a:solidFill>
                          <a:schemeClr val="tx2"/>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250621">
                <a:tc>
                  <a:txBody>
                    <a:bodyPr/>
                    <a:lstStyle/>
                    <a:p>
                      <a:r>
                        <a:rPr lang="en-US" sz="1200" b="1" dirty="0">
                          <a:solidFill>
                            <a:schemeClr val="tx2"/>
                          </a:solidFill>
                          <a:latin typeface="Times New Roman" panose="02020603050405020304" pitchFamily="18" charset="0"/>
                          <a:cs typeface="Times New Roman" panose="02020603050405020304" pitchFamily="18" charset="0"/>
                        </a:rPr>
                        <a:t>Home</a:t>
                      </a:r>
                      <a:endParaRPr sz="1200" b="1"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Administrator</a:t>
                      </a:r>
                      <a:r>
                        <a:rPr lang="en-US" sz="1200" baseline="0" dirty="0">
                          <a:solidFill>
                            <a:schemeClr val="tx2"/>
                          </a:solidFill>
                          <a:latin typeface="Times New Roman" panose="02020603050405020304" pitchFamily="18" charset="0"/>
                          <a:cs typeface="Times New Roman" panose="02020603050405020304" pitchFamily="18" charset="0"/>
                        </a:rPr>
                        <a:t> must be </a:t>
                      </a:r>
                      <a:r>
                        <a:rPr lang="en-US" sz="1200" dirty="0">
                          <a:solidFill>
                            <a:schemeClr val="tx2"/>
                          </a:solidFill>
                          <a:latin typeface="Times New Roman" panose="02020603050405020304" pitchFamily="18" charset="0"/>
                          <a:cs typeface="Times New Roman" panose="02020603050405020304" pitchFamily="18" charset="0"/>
                        </a:rPr>
                        <a:t>18</a:t>
                      </a:r>
                      <a:r>
                        <a:rPr lang="en-US" sz="1200" baseline="0" dirty="0">
                          <a:solidFill>
                            <a:schemeClr val="tx2"/>
                          </a:solidFill>
                          <a:latin typeface="Times New Roman" panose="02020603050405020304" pitchFamily="18" charset="0"/>
                          <a:cs typeface="Times New Roman" panose="02020603050405020304" pitchFamily="18" charset="0"/>
                        </a:rPr>
                        <a:t> yrs old with experience working with children</a:t>
                      </a:r>
                      <a:endParaRPr sz="1200"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Owner/Administrator</a:t>
                      </a:r>
                      <a:r>
                        <a:rPr lang="en-US" sz="1200" baseline="0" dirty="0">
                          <a:solidFill>
                            <a:schemeClr val="tx2"/>
                          </a:solidFill>
                          <a:latin typeface="Times New Roman" panose="02020603050405020304" pitchFamily="18" charset="0"/>
                          <a:cs typeface="Times New Roman" panose="02020603050405020304" pitchFamily="18" charset="0"/>
                        </a:rPr>
                        <a:t> must live in the home; provide 35 sq ft of interior space; and 75 sq ft of exterior space per child.</a:t>
                      </a:r>
                      <a:endParaRPr sz="1200" dirty="0">
                        <a:solidFill>
                          <a:schemeClr val="tx2"/>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1341912">
                <a:tc>
                  <a:txBody>
                    <a:bodyPr/>
                    <a:lstStyle/>
                    <a:p>
                      <a:r>
                        <a:rPr lang="en-US" sz="1200" b="1" dirty="0">
                          <a:solidFill>
                            <a:schemeClr val="tx2"/>
                          </a:solidFill>
                          <a:latin typeface="Times New Roman" panose="02020603050405020304" pitchFamily="18" charset="0"/>
                          <a:cs typeface="Times New Roman" panose="02020603050405020304" pitchFamily="18" charset="0"/>
                        </a:rPr>
                        <a:t>Group</a:t>
                      </a:r>
                      <a:r>
                        <a:rPr lang="en-US" sz="1200" b="1" baseline="0" dirty="0">
                          <a:solidFill>
                            <a:schemeClr val="tx2"/>
                          </a:solidFill>
                          <a:latin typeface="Times New Roman" panose="02020603050405020304" pitchFamily="18" charset="0"/>
                          <a:cs typeface="Times New Roman" panose="02020603050405020304" pitchFamily="18" charset="0"/>
                        </a:rPr>
                        <a:t> Home</a:t>
                      </a:r>
                      <a:endParaRPr sz="1200" b="1"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Administrator</a:t>
                      </a:r>
                      <a:r>
                        <a:rPr lang="en-US" sz="1200" baseline="0" dirty="0">
                          <a:solidFill>
                            <a:schemeClr val="tx2"/>
                          </a:solidFill>
                          <a:latin typeface="Times New Roman" panose="02020603050405020304" pitchFamily="18" charset="0"/>
                          <a:cs typeface="Times New Roman" panose="02020603050405020304" pitchFamily="18" charset="0"/>
                        </a:rPr>
                        <a:t> and second</a:t>
                      </a:r>
                      <a:r>
                        <a:rPr lang="en-US" sz="1200" dirty="0">
                          <a:solidFill>
                            <a:schemeClr val="tx2"/>
                          </a:solidFill>
                          <a:latin typeface="Times New Roman" panose="02020603050405020304" pitchFamily="18" charset="0"/>
                          <a:cs typeface="Times New Roman" panose="02020603050405020304" pitchFamily="18" charset="0"/>
                        </a:rPr>
                        <a:t> caregiver</a:t>
                      </a:r>
                      <a:r>
                        <a:rPr lang="en-US" sz="1200" baseline="0" dirty="0">
                          <a:solidFill>
                            <a:schemeClr val="tx2"/>
                          </a:solidFill>
                          <a:latin typeface="Times New Roman" panose="02020603050405020304" pitchFamily="18" charset="0"/>
                          <a:cs typeface="Times New Roman" panose="02020603050405020304" pitchFamily="18" charset="0"/>
                        </a:rPr>
                        <a:t> </a:t>
                      </a:r>
                      <a:r>
                        <a:rPr lang="en-US" sz="1200" dirty="0">
                          <a:solidFill>
                            <a:schemeClr val="tx2"/>
                          </a:solidFill>
                          <a:latin typeface="Times New Roman" panose="02020603050405020304" pitchFamily="18" charset="0"/>
                          <a:cs typeface="Times New Roman" panose="02020603050405020304" pitchFamily="18" charset="0"/>
                        </a:rPr>
                        <a:t>age</a:t>
                      </a:r>
                      <a:r>
                        <a:rPr lang="en-US" sz="1200" baseline="0" dirty="0">
                          <a:solidFill>
                            <a:schemeClr val="tx2"/>
                          </a:solidFill>
                          <a:latin typeface="Times New Roman" panose="02020603050405020304" pitchFamily="18" charset="0"/>
                          <a:cs typeface="Times New Roman" panose="02020603050405020304" pitchFamily="18" charset="0"/>
                        </a:rPr>
                        <a:t> </a:t>
                      </a:r>
                      <a:r>
                        <a:rPr lang="en-US" sz="1200" dirty="0">
                          <a:solidFill>
                            <a:schemeClr val="tx2"/>
                          </a:solidFill>
                          <a:latin typeface="Times New Roman" panose="02020603050405020304" pitchFamily="18" charset="0"/>
                          <a:cs typeface="Times New Roman" panose="02020603050405020304" pitchFamily="18" charset="0"/>
                        </a:rPr>
                        <a:t>21</a:t>
                      </a:r>
                      <a:r>
                        <a:rPr lang="en-US" sz="1200" baseline="0" dirty="0">
                          <a:solidFill>
                            <a:schemeClr val="tx2"/>
                          </a:solidFill>
                          <a:latin typeface="Times New Roman" panose="02020603050405020304" pitchFamily="18" charset="0"/>
                          <a:cs typeface="Times New Roman" panose="02020603050405020304" pitchFamily="18" charset="0"/>
                        </a:rPr>
                        <a:t> yrs or older with experience  in working with children</a:t>
                      </a:r>
                      <a:endParaRPr sz="1200"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Times New Roman" panose="02020603050405020304" pitchFamily="18" charset="0"/>
                          <a:cs typeface="Times New Roman" panose="02020603050405020304" pitchFamily="18" charset="0"/>
                        </a:rPr>
                        <a:t>Owner/Administrator</a:t>
                      </a:r>
                      <a:r>
                        <a:rPr lang="en-US" sz="1200" baseline="0" dirty="0">
                          <a:solidFill>
                            <a:schemeClr val="tx2"/>
                          </a:solidFill>
                          <a:latin typeface="Times New Roman" panose="02020603050405020304" pitchFamily="18" charset="0"/>
                          <a:cs typeface="Times New Roman" panose="02020603050405020304" pitchFamily="18" charset="0"/>
                        </a:rPr>
                        <a:t> must live in the home; provide 35 sq ft of interior space; and 75 sq ft of exterior space per child.</a:t>
                      </a:r>
                      <a:endParaRPr lang="en-US" sz="1200" dirty="0">
                        <a:solidFill>
                          <a:schemeClr val="tx2"/>
                        </a:solidFill>
                        <a:latin typeface="Times New Roman" panose="02020603050405020304" pitchFamily="18" charset="0"/>
                        <a:cs typeface="Times New Roman" panose="02020603050405020304" pitchFamily="18" charset="0"/>
                      </a:endParaRPr>
                    </a:p>
                    <a:p>
                      <a:pPr algn="ctr"/>
                      <a:endParaRPr sz="1200" dirty="0">
                        <a:solidFill>
                          <a:schemeClr val="tx2"/>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1579418">
                <a:tc>
                  <a:txBody>
                    <a:bodyPr/>
                    <a:lstStyle/>
                    <a:p>
                      <a:r>
                        <a:rPr lang="en-US" sz="1200" b="1" dirty="0">
                          <a:solidFill>
                            <a:schemeClr val="tx2"/>
                          </a:solidFill>
                          <a:latin typeface="Times New Roman" panose="02020603050405020304" pitchFamily="18" charset="0"/>
                          <a:cs typeface="Times New Roman" panose="02020603050405020304" pitchFamily="18" charset="0"/>
                        </a:rPr>
                        <a:t>Center</a:t>
                      </a:r>
                      <a:endParaRPr sz="1200" b="1"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Administrator</a:t>
                      </a:r>
                      <a:r>
                        <a:rPr lang="en-US" sz="1200" baseline="0" dirty="0">
                          <a:solidFill>
                            <a:schemeClr val="tx2"/>
                          </a:solidFill>
                          <a:latin typeface="Times New Roman" panose="02020603050405020304" pitchFamily="18" charset="0"/>
                          <a:cs typeface="Times New Roman" panose="02020603050405020304" pitchFamily="18" charset="0"/>
                        </a:rPr>
                        <a:t> is </a:t>
                      </a:r>
                      <a:r>
                        <a:rPr lang="en-US" sz="1200" dirty="0">
                          <a:solidFill>
                            <a:schemeClr val="tx2"/>
                          </a:solidFill>
                          <a:latin typeface="Times New Roman" panose="02020603050405020304" pitchFamily="18" charset="0"/>
                          <a:cs typeface="Times New Roman" panose="02020603050405020304" pitchFamily="18" charset="0"/>
                        </a:rPr>
                        <a:t>21</a:t>
                      </a:r>
                      <a:r>
                        <a:rPr lang="en-US" sz="1200" baseline="0" dirty="0">
                          <a:solidFill>
                            <a:schemeClr val="tx2"/>
                          </a:solidFill>
                          <a:latin typeface="Times New Roman" panose="02020603050405020304" pitchFamily="18" charset="0"/>
                          <a:cs typeface="Times New Roman" panose="02020603050405020304" pitchFamily="18" charset="0"/>
                        </a:rPr>
                        <a:t> yrs of age or older with one qualified Associate Administrator to cover in the absence of the Administrator. (Administrator /AA qualification: provide proof of education that is appropriate to the age and development of the children in care: minimum 12 ECE credit hours; or a current Child Development Associate; or a current Montessori certificate; or SEED Level 7; or a school age child care education certificate or child youth care credential or another early childhood education certificate or credential approved by the Department.)</a:t>
                      </a:r>
                      <a:endParaRPr sz="1200" dirty="0">
                        <a:solidFill>
                          <a:schemeClr val="tx2"/>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Facility</a:t>
                      </a:r>
                      <a:r>
                        <a:rPr lang="en-US" sz="1200" baseline="0" dirty="0">
                          <a:solidFill>
                            <a:schemeClr val="tx2"/>
                          </a:solidFill>
                          <a:latin typeface="Times New Roman" panose="02020603050405020304" pitchFamily="18" charset="0"/>
                          <a:cs typeface="Times New Roman" panose="02020603050405020304" pitchFamily="18" charset="0"/>
                        </a:rPr>
                        <a:t> is located outside the home in a commercial building with extra provisions to address capacity needs to include: 35 sq ft of interior space per child and 75 sq ft of exterior space per child; one toilet and one sink per each 15 individuals.</a:t>
                      </a:r>
                      <a:endParaRPr sz="1200" dirty="0">
                        <a:solidFill>
                          <a:schemeClr val="tx2"/>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6" y="304800"/>
            <a:ext cx="10173588" cy="1219200"/>
          </a:xfrm>
        </p:spPr>
        <p:txBody>
          <a:bodyPr>
            <a:normAutofit fontScale="90000"/>
          </a:bodyPr>
          <a:lstStyle/>
          <a:p>
            <a:r>
              <a:rPr lang="en-US" dirty="0"/>
              <a:t>Three Tiers of Child Care Licenses Governed by Statutes and Regulations continues…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85400665"/>
              </p:ext>
            </p:extLst>
          </p:nvPr>
        </p:nvGraphicFramePr>
        <p:xfrm>
          <a:off x="1005835" y="1564367"/>
          <a:ext cx="10335099" cy="4511040"/>
        </p:xfrm>
        <a:graphic>
          <a:graphicData uri="http://schemas.openxmlformats.org/drawingml/2006/table">
            <a:tbl>
              <a:tblPr firstRow="1" bandRow="1">
                <a:tableStyleId>{F5AB1C69-6EDB-4FF4-983F-18BD219EF322}</a:tableStyleId>
              </a:tblPr>
              <a:tblGrid>
                <a:gridCol w="1316584">
                  <a:extLst>
                    <a:ext uri="{9D8B030D-6E8A-4147-A177-3AD203B41FA5}">
                      <a16:colId xmlns:a16="http://schemas.microsoft.com/office/drawing/2014/main" val="20000"/>
                    </a:ext>
                  </a:extLst>
                </a:gridCol>
                <a:gridCol w="5067546">
                  <a:extLst>
                    <a:ext uri="{9D8B030D-6E8A-4147-A177-3AD203B41FA5}">
                      <a16:colId xmlns:a16="http://schemas.microsoft.com/office/drawing/2014/main" val="20001"/>
                    </a:ext>
                  </a:extLst>
                </a:gridCol>
                <a:gridCol w="3950969">
                  <a:extLst>
                    <a:ext uri="{9D8B030D-6E8A-4147-A177-3AD203B41FA5}">
                      <a16:colId xmlns:a16="http://schemas.microsoft.com/office/drawing/2014/main" val="20002"/>
                    </a:ext>
                  </a:extLst>
                </a:gridCol>
              </a:tblGrid>
              <a:tr h="370840">
                <a:tc>
                  <a:txBody>
                    <a:bodyPr/>
                    <a:lstStyle/>
                    <a:p>
                      <a:r>
                        <a:rPr lang="en-US" sz="1600" dirty="0">
                          <a:solidFill>
                            <a:schemeClr val="tx2"/>
                          </a:solidFill>
                          <a:latin typeface="Times New Roman" panose="02020603050405020304" pitchFamily="18" charset="0"/>
                          <a:cs typeface="Times New Roman" panose="02020603050405020304" pitchFamily="18" charset="0"/>
                        </a:rPr>
                        <a:t>License</a:t>
                      </a:r>
                    </a:p>
                  </a:txBody>
                  <a:tcPr/>
                </a:tc>
                <a:tc>
                  <a:txBody>
                    <a:bodyPr/>
                    <a:lstStyle/>
                    <a:p>
                      <a:pPr algn="ctr"/>
                      <a:r>
                        <a:rPr lang="en-US" sz="1600" dirty="0">
                          <a:solidFill>
                            <a:schemeClr val="tx2"/>
                          </a:solidFill>
                          <a:latin typeface="Times New Roman" panose="02020603050405020304" pitchFamily="18" charset="0"/>
                          <a:cs typeface="Times New Roman" panose="02020603050405020304" pitchFamily="18" charset="0"/>
                        </a:rPr>
                        <a:t>Capacity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latin typeface="Times New Roman" panose="02020603050405020304" pitchFamily="18" charset="0"/>
                          <a:cs typeface="Times New Roman" panose="02020603050405020304" pitchFamily="18" charset="0"/>
                        </a:rPr>
                        <a:t>Inspections/Permits</a:t>
                      </a:r>
                    </a:p>
                    <a:p>
                      <a:endParaRPr lang="en-US" sz="16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1200" b="1" dirty="0">
                          <a:solidFill>
                            <a:schemeClr val="tx2"/>
                          </a:solidFill>
                          <a:latin typeface="Times New Roman" panose="02020603050405020304" pitchFamily="18" charset="0"/>
                          <a:cs typeface="Times New Roman" panose="02020603050405020304" pitchFamily="18" charset="0"/>
                        </a:rPr>
                        <a:t>Home</a:t>
                      </a:r>
                    </a:p>
                  </a:txBody>
                  <a:tcP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8</a:t>
                      </a:r>
                      <a:r>
                        <a:rPr lang="en-US" sz="1200" baseline="0" dirty="0">
                          <a:solidFill>
                            <a:schemeClr val="tx2"/>
                          </a:solidFill>
                          <a:latin typeface="Times New Roman" panose="02020603050405020304" pitchFamily="18" charset="0"/>
                          <a:cs typeface="Times New Roman" panose="02020603050405020304" pitchFamily="18" charset="0"/>
                        </a:rPr>
                        <a:t>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latin typeface="Times New Roman" panose="02020603050405020304" pitchFamily="18" charset="0"/>
                          <a:cs typeface="Times New Roman" panose="02020603050405020304" pitchFamily="18" charset="0"/>
                        </a:rPr>
                        <a:t>(no more than 2 non-walkers; no more than 3 under 30 months; n</a:t>
                      </a:r>
                      <a:r>
                        <a:rPr lang="en-US" sz="1200" dirty="0">
                          <a:solidFill>
                            <a:schemeClr val="tx2"/>
                          </a:solidFill>
                          <a:latin typeface="Times New Roman" panose="02020603050405020304" pitchFamily="18" charset="0"/>
                          <a:cs typeface="Times New Roman" panose="02020603050405020304" pitchFamily="18" charset="0"/>
                        </a:rPr>
                        <a:t>o more than 5 children in nighttime care including caregiver’s own children under age 18;</a:t>
                      </a:r>
                    </a:p>
                    <a:p>
                      <a:pPr algn="ctr"/>
                      <a:r>
                        <a:rPr lang="en-US" sz="1200" baseline="0" dirty="0">
                          <a:solidFill>
                            <a:schemeClr val="tx2"/>
                          </a:solidFill>
                          <a:latin typeface="Times New Roman" panose="02020603050405020304" pitchFamily="18" charset="0"/>
                          <a:cs typeface="Times New Roman" panose="02020603050405020304" pitchFamily="18" charset="0"/>
                        </a:rPr>
                        <a:t>and family’s own children under the age of 13 years of age are counted in ratios.)</a:t>
                      </a:r>
                      <a:endParaRPr lang="en-US" sz="1200" dirty="0">
                        <a:solidFill>
                          <a:schemeClr val="tx2"/>
                        </a:solidFill>
                        <a:latin typeface="Times New Roman" panose="02020603050405020304" pitchFamily="18" charset="0"/>
                        <a:cs typeface="Times New Roman" panose="02020603050405020304" pitchFamily="18" charset="0"/>
                      </a:endParaRPr>
                    </a:p>
                    <a:p>
                      <a:endParaRPr lang="en-US" sz="12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Times New Roman" panose="02020603050405020304" pitchFamily="18" charset="0"/>
                          <a:cs typeface="Times New Roman" panose="02020603050405020304" pitchFamily="18" charset="0"/>
                        </a:rPr>
                        <a:t>Contact your City Borough for zoning</a:t>
                      </a:r>
                      <a:r>
                        <a:rPr lang="en-US" sz="1200" baseline="0" dirty="0">
                          <a:solidFill>
                            <a:schemeClr val="tx2"/>
                          </a:solidFill>
                          <a:latin typeface="Times New Roman" panose="02020603050405020304" pitchFamily="18" charset="0"/>
                          <a:cs typeface="Times New Roman" panose="02020603050405020304" pitchFamily="18" charset="0"/>
                        </a:rPr>
                        <a:t> requirements and local Fire Marshal for a Fire  Safety Inspection for home’s caring for more than 5 children; and Department of  Environmental Conservation for water source if applicable;  and the  Department of Commerce, Community and Economic Development  for a business license.</a:t>
                      </a:r>
                      <a:endParaRPr lang="en-US" sz="1200" dirty="0">
                        <a:solidFill>
                          <a:schemeClr val="tx2"/>
                        </a:solidFill>
                        <a:latin typeface="Times New Roman" panose="02020603050405020304" pitchFamily="18" charset="0"/>
                        <a:cs typeface="Times New Roman" panose="02020603050405020304" pitchFamily="18" charset="0"/>
                      </a:endParaRPr>
                    </a:p>
                    <a:p>
                      <a:endParaRPr lang="en-US" sz="12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1200" b="1" dirty="0">
                          <a:solidFill>
                            <a:schemeClr val="tx2"/>
                          </a:solidFill>
                          <a:latin typeface="Times New Roman" panose="02020603050405020304" pitchFamily="18" charset="0"/>
                          <a:cs typeface="Times New Roman" panose="02020603050405020304" pitchFamily="18" charset="0"/>
                        </a:rPr>
                        <a:t>Group</a:t>
                      </a:r>
                      <a:r>
                        <a:rPr lang="en-US" sz="1200" b="1" baseline="0" dirty="0">
                          <a:solidFill>
                            <a:schemeClr val="tx2"/>
                          </a:solidFill>
                          <a:latin typeface="Times New Roman" panose="02020603050405020304" pitchFamily="18" charset="0"/>
                          <a:cs typeface="Times New Roman" panose="02020603050405020304" pitchFamily="18" charset="0"/>
                        </a:rPr>
                        <a:t> Home</a:t>
                      </a:r>
                      <a:endParaRPr lang="en-US" sz="1200" b="1"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9 to</a:t>
                      </a:r>
                      <a:r>
                        <a:rPr lang="en-US" sz="1200" baseline="0" dirty="0">
                          <a:solidFill>
                            <a:schemeClr val="tx2"/>
                          </a:solidFill>
                          <a:latin typeface="Times New Roman" panose="02020603050405020304" pitchFamily="18" charset="0"/>
                          <a:cs typeface="Times New Roman" panose="02020603050405020304" pitchFamily="18" charset="0"/>
                        </a:rPr>
                        <a:t> 12 children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latin typeface="Times New Roman" panose="02020603050405020304" pitchFamily="18" charset="0"/>
                          <a:cs typeface="Times New Roman" panose="02020603050405020304" pitchFamily="18" charset="0"/>
                        </a:rPr>
                        <a:t>(no more than 4 non-walkers; no more than 5 under 30 months;</a:t>
                      </a:r>
                      <a:r>
                        <a:rPr lang="en-US" sz="1200" dirty="0">
                          <a:solidFill>
                            <a:schemeClr val="tx2"/>
                          </a:solidFill>
                          <a:latin typeface="Times New Roman" panose="02020603050405020304" pitchFamily="18" charset="0"/>
                          <a:cs typeface="Times New Roman" panose="02020603050405020304" pitchFamily="18" charset="0"/>
                        </a:rPr>
                        <a:t> no more than 5 children in nighttime care including caregiver’s own children under age 18;</a:t>
                      </a:r>
                    </a:p>
                    <a:p>
                      <a:pPr algn="ctr"/>
                      <a:r>
                        <a:rPr lang="en-US" sz="1200" baseline="0" dirty="0">
                          <a:solidFill>
                            <a:schemeClr val="tx2"/>
                          </a:solidFill>
                          <a:latin typeface="Times New Roman" panose="02020603050405020304" pitchFamily="18" charset="0"/>
                          <a:cs typeface="Times New Roman" panose="02020603050405020304" pitchFamily="18" charset="0"/>
                        </a:rPr>
                        <a:t> and family’s  own children under the age of 13 years of age are counted in ratios.)</a:t>
                      </a:r>
                      <a:endParaRPr lang="en-US" sz="1200" dirty="0">
                        <a:solidFill>
                          <a:schemeClr val="tx2"/>
                        </a:solidFill>
                        <a:latin typeface="Times New Roman" panose="02020603050405020304" pitchFamily="18" charset="0"/>
                        <a:cs typeface="Times New Roman" panose="02020603050405020304" pitchFamily="18" charset="0"/>
                      </a:endParaRPr>
                    </a:p>
                    <a:p>
                      <a:endParaRPr lang="en-US" sz="12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Times New Roman" panose="02020603050405020304" pitchFamily="18" charset="0"/>
                          <a:cs typeface="Times New Roman" panose="02020603050405020304" pitchFamily="18" charset="0"/>
                        </a:rPr>
                        <a:t>Contact your City Borough for zoning</a:t>
                      </a:r>
                      <a:r>
                        <a:rPr lang="en-US" sz="1200" baseline="0" dirty="0">
                          <a:solidFill>
                            <a:schemeClr val="tx2"/>
                          </a:solidFill>
                          <a:latin typeface="Times New Roman" panose="02020603050405020304" pitchFamily="18" charset="0"/>
                          <a:cs typeface="Times New Roman" panose="02020603050405020304" pitchFamily="18" charset="0"/>
                        </a:rPr>
                        <a:t> requirements; local Fire Marshal for a Fire  Safety Inspection;  Department of  Environmental Conservation for water source and food service ; and the Department of Commerce, Community and Economic Development for  a business license.</a:t>
                      </a:r>
                      <a:endParaRPr lang="en-US" sz="1200" dirty="0">
                        <a:solidFill>
                          <a:schemeClr val="tx2"/>
                        </a:solidFill>
                        <a:latin typeface="Times New Roman" panose="02020603050405020304" pitchFamily="18" charset="0"/>
                        <a:cs typeface="Times New Roman" panose="02020603050405020304" pitchFamily="18" charset="0"/>
                      </a:endParaRPr>
                    </a:p>
                    <a:p>
                      <a:endParaRPr lang="en-US" sz="12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sz="1200" b="1" dirty="0">
                          <a:solidFill>
                            <a:schemeClr val="tx2"/>
                          </a:solidFill>
                          <a:latin typeface="Times New Roman" panose="02020603050405020304" pitchFamily="18" charset="0"/>
                          <a:cs typeface="Times New Roman" panose="02020603050405020304" pitchFamily="18" charset="0"/>
                        </a:rPr>
                        <a:t>Center</a:t>
                      </a:r>
                    </a:p>
                  </a:txBody>
                  <a:tcPr/>
                </a:tc>
                <a:tc>
                  <a:txBody>
                    <a:bodyPr/>
                    <a:lstStyle/>
                    <a:p>
                      <a:pPr algn="ctr"/>
                      <a:r>
                        <a:rPr lang="en-US" sz="1200" dirty="0">
                          <a:solidFill>
                            <a:schemeClr val="tx2"/>
                          </a:solidFill>
                          <a:latin typeface="Times New Roman" panose="02020603050405020304" pitchFamily="18" charset="0"/>
                          <a:cs typeface="Times New Roman" panose="02020603050405020304" pitchFamily="18" charset="0"/>
                        </a:rPr>
                        <a:t>13 children and more</a:t>
                      </a:r>
                    </a:p>
                    <a:p>
                      <a:pPr algn="ctr"/>
                      <a:r>
                        <a:rPr lang="en-US" sz="1200" dirty="0">
                          <a:solidFill>
                            <a:schemeClr val="tx2"/>
                          </a:solidFill>
                          <a:latin typeface="Times New Roman" panose="02020603050405020304" pitchFamily="18" charset="0"/>
                          <a:cs typeface="Times New Roman" panose="02020603050405020304" pitchFamily="18" charset="0"/>
                        </a:rPr>
                        <a:t>(1 caregiver for every 5 infants (birth through 18 months)</a:t>
                      </a:r>
                    </a:p>
                    <a:p>
                      <a:pPr algn="ctr"/>
                      <a:r>
                        <a:rPr lang="en-US" sz="1200" dirty="0">
                          <a:solidFill>
                            <a:schemeClr val="tx2"/>
                          </a:solidFill>
                          <a:latin typeface="Times New Roman" panose="02020603050405020304" pitchFamily="18" charset="0"/>
                          <a:cs typeface="Times New Roman" panose="02020603050405020304" pitchFamily="18" charset="0"/>
                        </a:rPr>
                        <a:t>1 caregiver for every 6 toddlers (19 months through 36 months)</a:t>
                      </a:r>
                    </a:p>
                    <a:p>
                      <a:pPr algn="ctr"/>
                      <a:r>
                        <a:rPr lang="en-US" sz="1200" dirty="0">
                          <a:solidFill>
                            <a:schemeClr val="tx2"/>
                          </a:solidFill>
                          <a:latin typeface="Times New Roman" panose="02020603050405020304" pitchFamily="18" charset="0"/>
                          <a:cs typeface="Times New Roman" panose="02020603050405020304" pitchFamily="18" charset="0"/>
                        </a:rPr>
                        <a:t>1 caregiver for every 10 preschool children (3 and 4 years)</a:t>
                      </a:r>
                    </a:p>
                    <a:p>
                      <a:pPr algn="ctr"/>
                      <a:r>
                        <a:rPr lang="en-US" sz="1200" dirty="0">
                          <a:solidFill>
                            <a:schemeClr val="tx2"/>
                          </a:solidFill>
                          <a:latin typeface="Times New Roman" panose="02020603050405020304" pitchFamily="18" charset="0"/>
                          <a:cs typeface="Times New Roman" panose="02020603050405020304" pitchFamily="18" charset="0"/>
                        </a:rPr>
                        <a:t>1 caregiver for every 14 kindergarten children (5 and 6 years old)</a:t>
                      </a:r>
                    </a:p>
                    <a:p>
                      <a:pPr algn="ctr"/>
                      <a:r>
                        <a:rPr lang="en-US" sz="1200" dirty="0">
                          <a:solidFill>
                            <a:schemeClr val="tx2"/>
                          </a:solidFill>
                          <a:latin typeface="Times New Roman" panose="02020603050405020304" pitchFamily="18" charset="0"/>
                          <a:cs typeface="Times New Roman" panose="02020603050405020304" pitchFamily="18" charset="0"/>
                        </a:rPr>
                        <a:t>1 caregiver for every 18 school age children (7 through 12 years old)</a:t>
                      </a:r>
                    </a:p>
                    <a:p>
                      <a:endParaRPr lang="en-US" sz="1200" dirty="0">
                        <a:solidFill>
                          <a:schemeClr val="tx2"/>
                        </a:solidFill>
                        <a:latin typeface="Times New Roman" panose="02020603050405020304" pitchFamily="18" charset="0"/>
                        <a:cs typeface="Times New Roman" panose="02020603050405020304" pitchFamily="18" charset="0"/>
                      </a:endParaRPr>
                    </a:p>
                  </a:txBody>
                  <a:tcPr/>
                </a:tc>
                <a:tc>
                  <a:txBody>
                    <a:bodyPr/>
                    <a:lstStyle/>
                    <a:p>
                      <a:endParaRPr lang="en-US" sz="1200" dirty="0">
                        <a:solidFill>
                          <a:schemeClr val="tx2"/>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Times New Roman" panose="02020603050405020304" pitchFamily="18" charset="0"/>
                          <a:cs typeface="Times New Roman" panose="02020603050405020304" pitchFamily="18" charset="0"/>
                        </a:rPr>
                        <a:t>Contact your City Borough for zoning</a:t>
                      </a:r>
                      <a:r>
                        <a:rPr lang="en-US" sz="1200" baseline="0" dirty="0">
                          <a:solidFill>
                            <a:schemeClr val="tx2"/>
                          </a:solidFill>
                          <a:latin typeface="Times New Roman" panose="02020603050405020304" pitchFamily="18" charset="0"/>
                          <a:cs typeface="Times New Roman" panose="02020603050405020304" pitchFamily="18" charset="0"/>
                        </a:rPr>
                        <a:t> requirements; local Fire Marshal for a Fire  Safety Inspection;  Department of  Environmental Conservation for water source and food service ; and the Department of  Commerce, Community and Economic Development for  a business license.</a:t>
                      </a:r>
                      <a:endParaRPr lang="en-US" sz="1200" dirty="0">
                        <a:solidFill>
                          <a:schemeClr val="tx2"/>
                        </a:solidFill>
                        <a:latin typeface="Times New Roman" panose="02020603050405020304" pitchFamily="18" charset="0"/>
                        <a:cs typeface="Times New Roman" panose="02020603050405020304" pitchFamily="18" charset="0"/>
                      </a:endParaRPr>
                    </a:p>
                    <a:p>
                      <a:endParaRPr lang="en-US" sz="12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08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1" y="129165"/>
            <a:ext cx="9222496" cy="1139868"/>
          </a:xfrm>
        </p:spPr>
        <p:txBody>
          <a:bodyPr>
            <a:normAutofit/>
          </a:bodyPr>
          <a:lstStyle/>
          <a:p>
            <a:r>
              <a:rPr lang="en-US" sz="3600" dirty="0"/>
              <a:t>Costs to Becoming Licensed</a:t>
            </a:r>
          </a:p>
        </p:txBody>
      </p:sp>
      <p:sp>
        <p:nvSpPr>
          <p:cNvPr id="3" name="Content Placeholder 2"/>
          <p:cNvSpPr>
            <a:spLocks noGrp="1"/>
          </p:cNvSpPr>
          <p:nvPr>
            <p:ph type="body" idx="1"/>
          </p:nvPr>
        </p:nvSpPr>
        <p:spPr>
          <a:xfrm>
            <a:off x="2995127" y="1289678"/>
            <a:ext cx="9222496" cy="2893512"/>
          </a:xfrm>
        </p:spPr>
        <p:txBody>
          <a:bodyPr>
            <a:noAutofit/>
          </a:bodyPr>
          <a:lstStyle/>
          <a:p>
            <a:endParaRPr lang="en-US" sz="1800" dirty="0">
              <a:solidFill>
                <a:schemeClr val="tx2"/>
              </a:solidFill>
            </a:endParaRPr>
          </a:p>
          <a:p>
            <a:pPr>
              <a:buFont typeface="Arial" pitchFamily="34" charset="0"/>
              <a:buChar char="•"/>
            </a:pPr>
            <a:r>
              <a:rPr lang="en-US" dirty="0">
                <a:solidFill>
                  <a:schemeClr val="tx2"/>
                </a:solidFill>
              </a:rPr>
              <a:t>Business license &amp; other Municipal/City Borough Licenses</a:t>
            </a:r>
          </a:p>
          <a:p>
            <a:endParaRPr lang="en-US" dirty="0">
              <a:solidFill>
                <a:schemeClr val="tx2"/>
              </a:solidFill>
            </a:endParaRPr>
          </a:p>
          <a:p>
            <a:pPr>
              <a:buFont typeface="Arial" pitchFamily="34" charset="0"/>
              <a:buChar char="•"/>
            </a:pPr>
            <a:r>
              <a:rPr lang="en-US" dirty="0">
                <a:solidFill>
                  <a:schemeClr val="tx2"/>
                </a:solidFill>
              </a:rPr>
              <a:t> </a:t>
            </a:r>
            <a:r>
              <a:rPr kumimoji="0" lang="en-US" sz="2400" b="0" i="0" u="none" strike="noStrike" kern="1200" cap="none" spc="0" normalizeH="0" baseline="0" noProof="0" dirty="0">
                <a:ln>
                  <a:noFill/>
                </a:ln>
                <a:solidFill>
                  <a:srgbClr val="000000"/>
                </a:solidFill>
                <a:effectLst/>
                <a:uLnTx/>
                <a:uFillTx/>
                <a:latin typeface="Segoe Print"/>
                <a:ea typeface="+mn-ea"/>
                <a:cs typeface="+mn-cs"/>
              </a:rPr>
              <a:t>Fire inspection Fees</a:t>
            </a:r>
          </a:p>
          <a:p>
            <a:endParaRPr lang="en-US" dirty="0">
              <a:solidFill>
                <a:schemeClr val="tx2"/>
              </a:solidFill>
            </a:endParaRPr>
          </a:p>
          <a:p>
            <a:pPr>
              <a:buFont typeface="Arial" pitchFamily="34" charset="0"/>
              <a:buChar char="•"/>
            </a:pPr>
            <a:r>
              <a:rPr lang="en-US" dirty="0">
                <a:solidFill>
                  <a:schemeClr val="tx2"/>
                </a:solidFill>
              </a:rPr>
              <a:t> City and Zoning Permits</a:t>
            </a:r>
          </a:p>
          <a:p>
            <a:endParaRPr lang="en-US" dirty="0">
              <a:solidFill>
                <a:schemeClr val="tx2"/>
              </a:solidFill>
            </a:endParaRPr>
          </a:p>
          <a:p>
            <a:pPr>
              <a:buFont typeface="Arial" pitchFamily="34" charset="0"/>
              <a:buChar char="•"/>
            </a:pPr>
            <a:r>
              <a:rPr lang="en-US" dirty="0">
                <a:solidFill>
                  <a:schemeClr val="tx2"/>
                </a:solidFill>
              </a:rPr>
              <a:t> Fingerprint-based Criminal Background Check </a:t>
            </a:r>
          </a:p>
          <a:p>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solidFill>
                  <a:schemeClr val="tx2"/>
                </a:solidFill>
              </a:rPr>
              <a:t> </a:t>
            </a:r>
            <a:r>
              <a:rPr kumimoji="0" lang="en-US" sz="2400" b="0" i="0" u="none" strike="noStrike" kern="1200" cap="none" spc="0" normalizeH="0" baseline="0" noProof="0" dirty="0">
                <a:ln>
                  <a:noFill/>
                </a:ln>
                <a:solidFill>
                  <a:srgbClr val="000000"/>
                </a:solidFill>
                <a:effectLst/>
                <a:uLnTx/>
                <a:uFillTx/>
                <a:latin typeface="Segoe Print"/>
                <a:ea typeface="+mn-ea"/>
                <a:cs typeface="+mn-cs"/>
              </a:rPr>
              <a:t>Equipment &amp; Supplies</a:t>
            </a:r>
          </a:p>
          <a:p>
            <a:pPr marL="0" marR="0" lvl="0" indent="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0000"/>
              </a:solidFill>
              <a:effectLst/>
              <a:uLnTx/>
              <a:uFillTx/>
              <a:latin typeface="Segoe Print"/>
              <a:ea typeface="+mn-ea"/>
              <a:cs typeface="+mn-cs"/>
            </a:endParaRPr>
          </a:p>
          <a:p>
            <a:pPr>
              <a:buFont typeface="Arial" pitchFamily="34" charset="0"/>
              <a:buChar char="•"/>
            </a:pPr>
            <a:r>
              <a:rPr lang="en-US" dirty="0">
                <a:solidFill>
                  <a:schemeClr val="tx2"/>
                </a:solidFill>
              </a:rPr>
              <a:t>Possible repairs/modifications to building </a:t>
            </a:r>
          </a:p>
          <a:p>
            <a:r>
              <a:rPr lang="en-US" dirty="0">
                <a:solidFill>
                  <a:schemeClr val="tx2"/>
                </a:solidFill>
              </a:rPr>
              <a:t>  (if applicable)</a:t>
            </a:r>
          </a:p>
          <a:p>
            <a:endParaRPr lang="en-US" dirty="0">
              <a:solidFill>
                <a:schemeClr val="tx2"/>
              </a:solidFill>
            </a:endParaRPr>
          </a:p>
          <a:p>
            <a:pPr>
              <a:buFont typeface="Arial" pitchFamily="34" charset="0"/>
              <a:buChar char="•"/>
            </a:pPr>
            <a:r>
              <a:rPr lang="en-US" dirty="0">
                <a:solidFill>
                  <a:schemeClr val="tx2"/>
                </a:solidFill>
              </a:rPr>
              <a:t> Well Water Test fees (if applicable)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6102" y="2029630"/>
            <a:ext cx="8243887" cy="1828800"/>
          </a:xfrm>
        </p:spPr>
        <p:txBody>
          <a:bodyPr>
            <a:noAutofit/>
          </a:bodyPr>
          <a:lstStyle/>
          <a:p>
            <a:r>
              <a:rPr lang="en-US" sz="2400" dirty="0">
                <a:solidFill>
                  <a:schemeClr val="tx2"/>
                </a:solidFill>
              </a:rPr>
              <a:t>Owner/Administrator and Staff are responsible for understanding and complying with current state child care licensing statutes and regulations: </a:t>
            </a:r>
            <a:br>
              <a:rPr lang="en-US" sz="2400" dirty="0">
                <a:solidFill>
                  <a:schemeClr val="tx2"/>
                </a:solidFill>
              </a:rPr>
            </a:br>
            <a:r>
              <a:rPr lang="en-US" sz="2400" dirty="0">
                <a:solidFill>
                  <a:schemeClr val="tx2"/>
                </a:solidFill>
              </a:rPr>
              <a:t>AS 47.32, 7AAC 10 &amp; 7AAC 57.</a:t>
            </a:r>
          </a:p>
        </p:txBody>
      </p:sp>
      <p:sp>
        <p:nvSpPr>
          <p:cNvPr id="6" name="Text Placeholder 5"/>
          <p:cNvSpPr>
            <a:spLocks noGrp="1"/>
          </p:cNvSpPr>
          <p:nvPr>
            <p:ph type="body" idx="1"/>
          </p:nvPr>
        </p:nvSpPr>
        <p:spPr>
          <a:xfrm>
            <a:off x="3631842" y="4099036"/>
            <a:ext cx="7655283" cy="914400"/>
          </a:xfrm>
        </p:spPr>
        <p:txBody>
          <a:bodyPr>
            <a:normAutofit fontScale="85000" lnSpcReduction="20000"/>
          </a:bodyPr>
          <a:lstStyle/>
          <a:p>
            <a:r>
              <a:rPr lang="en-US" sz="2600" dirty="0">
                <a:solidFill>
                  <a:schemeClr val="tx2"/>
                </a:solidFill>
              </a:rPr>
              <a:t>Visit the Department’s online statutes and regulations located at: </a:t>
            </a:r>
            <a:r>
              <a:rPr lang="en-US" sz="2600" dirty="0">
                <a:solidFill>
                  <a:schemeClr val="bg2">
                    <a:lumMod val="50000"/>
                  </a:schemeClr>
                </a:solidFill>
                <a:latin typeface="Arial" pitchFamily="34" charset="0"/>
                <a:hlinkClick r:id="rId2"/>
              </a:rPr>
              <a:t>https://www.akleg.gov/basis/aac.asp#7.57</a:t>
            </a:r>
            <a:endParaRPr lang="en-US" sz="2600" dirty="0">
              <a:solidFill>
                <a:schemeClr val="bg2">
                  <a:lumMod val="50000"/>
                </a:schemeClr>
              </a:solidFill>
              <a:latin typeface="Arial" pitchFamily="34" charset="0"/>
            </a:endParaRPr>
          </a:p>
          <a:p>
            <a:endParaRPr lang="en-US" dirty="0"/>
          </a:p>
        </p:txBody>
      </p:sp>
      <p:sp>
        <p:nvSpPr>
          <p:cNvPr id="9" name="Title 1"/>
          <p:cNvSpPr txBox="1">
            <a:spLocks/>
          </p:cNvSpPr>
          <p:nvPr/>
        </p:nvSpPr>
        <p:spPr>
          <a:xfrm>
            <a:off x="850899" y="247650"/>
            <a:ext cx="10058402" cy="90963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tx1">
                    <a:lumMod val="50000"/>
                  </a:schemeClr>
                </a:solidFill>
                <a:latin typeface="+mj-lt"/>
                <a:ea typeface="+mj-ea"/>
                <a:cs typeface="+mj-cs"/>
              </a:rPr>
              <a:t>Accountability</a:t>
            </a:r>
            <a:endParaRPr kumimoji="0" lang="en-US" sz="3600" b="0" i="0" u="none" strike="noStrike" kern="1200" cap="none" spc="0" normalizeH="0" baseline="0" noProof="0" dirty="0">
              <a:ln>
                <a:noFill/>
              </a:ln>
              <a:solidFill>
                <a:schemeClr val="tx1">
                  <a:lumMod val="50000"/>
                </a:schemeClr>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to Your Initial Compliance Evaluation </a:t>
            </a:r>
            <a:br>
              <a:rPr lang="en-US" dirty="0"/>
            </a:br>
            <a:r>
              <a:rPr lang="en-US" dirty="0"/>
              <a:t>(Report of Inspection)</a:t>
            </a:r>
          </a:p>
        </p:txBody>
      </p:sp>
      <p:sp>
        <p:nvSpPr>
          <p:cNvPr id="4" name="Content Placeholder 3"/>
          <p:cNvSpPr>
            <a:spLocks noGrp="1"/>
          </p:cNvSpPr>
          <p:nvPr>
            <p:ph sz="half" idx="2"/>
          </p:nvPr>
        </p:nvSpPr>
        <p:spPr>
          <a:xfrm>
            <a:off x="762778" y="1834956"/>
            <a:ext cx="10788520" cy="4187952"/>
          </a:xfrm>
        </p:spPr>
        <p:txBody>
          <a:bodyPr>
            <a:normAutofit fontScale="77500" lnSpcReduction="20000"/>
          </a:bodyPr>
          <a:lstStyle/>
          <a:p>
            <a:r>
              <a:rPr lang="en-US" sz="2600" dirty="0">
                <a:solidFill>
                  <a:schemeClr val="tx2"/>
                </a:solidFill>
              </a:rPr>
              <a:t>Applicant reviews licensing application checklist and submits completed forms and information requested;</a:t>
            </a:r>
          </a:p>
          <a:p>
            <a:r>
              <a:rPr lang="en-US" sz="2600" dirty="0">
                <a:solidFill>
                  <a:schemeClr val="tx2"/>
                </a:solidFill>
              </a:rPr>
              <a:t>Application timeframe is driven by the applicant;</a:t>
            </a:r>
          </a:p>
          <a:p>
            <a:r>
              <a:rPr lang="en-US" sz="2600" dirty="0">
                <a:solidFill>
                  <a:schemeClr val="tx2"/>
                </a:solidFill>
              </a:rPr>
              <a:t>Licensing Regulation Orientation is completed with applicant (approx. 2hours);</a:t>
            </a:r>
          </a:p>
          <a:p>
            <a:r>
              <a:rPr lang="en-US" sz="2600" dirty="0">
                <a:solidFill>
                  <a:schemeClr val="tx2"/>
                </a:solidFill>
              </a:rPr>
              <a:t>Applicant is connected to partner agencies to include: CCA; CCG; CCFP; thread/AEYC (Resource and Referral); and others as needed;</a:t>
            </a:r>
          </a:p>
          <a:p>
            <a:r>
              <a:rPr lang="en-US" sz="2600" dirty="0">
                <a:solidFill>
                  <a:schemeClr val="tx2"/>
                </a:solidFill>
              </a:rPr>
              <a:t>Initial compliance evaluation is scheduled after application is completed;</a:t>
            </a:r>
          </a:p>
          <a:p>
            <a:r>
              <a:rPr lang="en-US" sz="2600" dirty="0">
                <a:solidFill>
                  <a:schemeClr val="tx2"/>
                </a:solidFill>
              </a:rPr>
              <a:t>Walk-through inspection of the ENTIRE facility and property is conducted (entire premise is licensed) (plan for 3-4 hours);</a:t>
            </a:r>
          </a:p>
          <a:p>
            <a:r>
              <a:rPr lang="en-US" sz="2600" dirty="0">
                <a:solidFill>
                  <a:schemeClr val="tx2"/>
                </a:solidFill>
              </a:rPr>
              <a:t>A license is issued to a facility in full-compliance at the first of the month after a complete application.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21" y="120927"/>
            <a:ext cx="10159540" cy="1219200"/>
          </a:xfrm>
        </p:spPr>
        <p:txBody>
          <a:bodyPr/>
          <a:lstStyle/>
          <a:p>
            <a:r>
              <a:rPr lang="en-US" dirty="0"/>
              <a:t>Working with Other Agencies to</a:t>
            </a:r>
          </a:p>
        </p:txBody>
      </p:sp>
      <p:sp>
        <p:nvSpPr>
          <p:cNvPr id="4" name="Content Placeholder 3"/>
          <p:cNvSpPr>
            <a:spLocks noGrp="1"/>
          </p:cNvSpPr>
          <p:nvPr>
            <p:ph sz="half" idx="1"/>
          </p:nvPr>
        </p:nvSpPr>
        <p:spPr>
          <a:xfrm>
            <a:off x="747979" y="1416845"/>
            <a:ext cx="5550794" cy="5073510"/>
          </a:xfrm>
        </p:spPr>
        <p:txBody>
          <a:bodyPr>
            <a:noAutofit/>
          </a:bodyPr>
          <a:lstStyle/>
          <a:p>
            <a:r>
              <a:rPr lang="en-US" dirty="0">
                <a:solidFill>
                  <a:schemeClr val="tx2"/>
                </a:solidFill>
              </a:rPr>
              <a:t>Secure required background checks </a:t>
            </a:r>
          </a:p>
          <a:p>
            <a:r>
              <a:rPr lang="en-US" dirty="0">
                <a:solidFill>
                  <a:schemeClr val="tx2"/>
                </a:solidFill>
              </a:rPr>
              <a:t>Establish positive business policies and practices</a:t>
            </a:r>
          </a:p>
          <a:p>
            <a:r>
              <a:rPr lang="en-US" dirty="0">
                <a:solidFill>
                  <a:schemeClr val="tx2"/>
                </a:solidFill>
              </a:rPr>
              <a:t>Ensure a healthy and safe environment </a:t>
            </a:r>
          </a:p>
          <a:p>
            <a:r>
              <a:rPr lang="en-US" dirty="0">
                <a:solidFill>
                  <a:schemeClr val="tx2"/>
                </a:solidFill>
              </a:rPr>
              <a:t>Secure required life, health and safety equipment and training</a:t>
            </a:r>
          </a:p>
          <a:p>
            <a:r>
              <a:rPr lang="en-US" dirty="0">
                <a:solidFill>
                  <a:schemeClr val="tx2"/>
                </a:solidFill>
              </a:rPr>
              <a:t>Continued professional development through annual training</a:t>
            </a:r>
          </a:p>
        </p:txBody>
      </p:sp>
      <p:graphicFrame>
        <p:nvGraphicFramePr>
          <p:cNvPr id="9" name="Content Placeholder 8" descr="Basic Block List"/>
          <p:cNvGraphicFramePr>
            <a:graphicFrameLocks noGrp="1"/>
          </p:cNvGraphicFramePr>
          <p:nvPr>
            <p:ph sz="half" idx="2"/>
            <p:extLst>
              <p:ext uri="{D42A27DB-BD31-4B8C-83A1-F6EECF244321}">
                <p14:modId xmlns:p14="http://schemas.microsoft.com/office/powerpoint/2010/main" val="2169422318"/>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a:extLst>
              <a:ext uri="{C183D7F6-B498-43B3-948B-1728B52AA6E4}">
                <adec:decorative xmlns:adec="http://schemas.microsoft.com/office/drawing/2017/decorative" val="1"/>
              </a:ext>
            </a:extLst>
          </p:cNvPr>
          <p:cNvSpPr txBox="1">
            <a:spLocks/>
          </p:cNvSpPr>
          <p:nvPr/>
        </p:nvSpPr>
        <p:spPr>
          <a:xfrm>
            <a:off x="624625" y="3352800"/>
            <a:ext cx="7086600" cy="3505200"/>
          </a:xfrm>
          <a:prstGeom prst="rect">
            <a:avLst/>
          </a:prstGeom>
        </p:spPr>
        <p:txBody>
          <a:bodyPr vert="horz" lIns="91440" tIns="45720" rIns="91440" bIns="45720" rtlCol="0">
            <a:normAutofit/>
          </a:bodyPr>
          <a:lstStyle/>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8F2BFE-8BB5-4138-9232-B12804F47F3E}">
  <ds:schemaRefs>
    <ds:schemaRef ds:uri="http://schemas.microsoft.com/sharepoint/v3/contenttype/forms"/>
  </ds:schemaRefs>
</ds:datastoreItem>
</file>

<file path=customXml/itemProps2.xml><?xml version="1.0" encoding="utf-8"?>
<ds:datastoreItem xmlns:ds="http://schemas.openxmlformats.org/officeDocument/2006/customXml" ds:itemID="{3E3374BC-E25E-4BAE-AD72-418F94B7FFDC}">
  <ds:schemaRef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F0B2A3E7-B135-4E1F-BCE7-FDF1A0024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1122</Words>
  <Application>Microsoft Office PowerPoint</Application>
  <PresentationFormat>Widescreen</PresentationFormat>
  <Paragraphs>108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Comic Sans MS</vt:lpstr>
      <vt:lpstr>Segoe Print</vt:lpstr>
      <vt:lpstr>Times New Roman</vt:lpstr>
      <vt:lpstr>Nature Illustration 16x9</vt:lpstr>
      <vt:lpstr>Child Care Licensing Introduction</vt:lpstr>
      <vt:lpstr>A Quality Child Care Facility Is… </vt:lpstr>
      <vt:lpstr>Benefits of Licensure</vt:lpstr>
      <vt:lpstr>Three Tiers of Child Care Licenses Governed by Statutes and Regulations</vt:lpstr>
      <vt:lpstr>Three Tiers of Child Care Licenses Governed by Statutes and Regulations continues…</vt:lpstr>
      <vt:lpstr>Costs to Becoming Licensed</vt:lpstr>
      <vt:lpstr>Owner/Administrator and Staff are responsible for understanding and complying with current state child care licensing statutes and regulations:  AS 47.32, 7AAC 10 &amp; 7AAC 57.</vt:lpstr>
      <vt:lpstr>Steps to Your Initial Compliance Evaluation  (Report of Inspection)</vt:lpstr>
      <vt:lpstr>Working with Other Agencies to</vt:lpstr>
      <vt:lpstr> For Questions and To Request an Application Contact: The Child Care Program Office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2012-08-30T22:49:00Z</dcterms:created>
  <dcterms:modified xsi:type="dcterms:W3CDTF">2025-07-30T21:54:58Z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