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Lst>
  <p:notesMasterIdLst>
    <p:notesMasterId r:id="rId27"/>
  </p:notesMasterIdLst>
  <p:handoutMasterIdLst>
    <p:handoutMasterId r:id="rId28"/>
  </p:handoutMasterIdLst>
  <p:sldIdLst>
    <p:sldId id="257" r:id="rId6"/>
    <p:sldId id="269" r:id="rId7"/>
    <p:sldId id="283" r:id="rId8"/>
    <p:sldId id="280" r:id="rId9"/>
    <p:sldId id="291" r:id="rId10"/>
    <p:sldId id="279" r:id="rId11"/>
    <p:sldId id="312" r:id="rId12"/>
    <p:sldId id="292" r:id="rId13"/>
    <p:sldId id="281" r:id="rId14"/>
    <p:sldId id="289" r:id="rId15"/>
    <p:sldId id="284" r:id="rId16"/>
    <p:sldId id="297" r:id="rId17"/>
    <p:sldId id="282" r:id="rId18"/>
    <p:sldId id="295" r:id="rId19"/>
    <p:sldId id="299" r:id="rId20"/>
    <p:sldId id="311" r:id="rId21"/>
    <p:sldId id="298" r:id="rId22"/>
    <p:sldId id="290" r:id="rId23"/>
    <p:sldId id="286" r:id="rId24"/>
    <p:sldId id="293" r:id="rId25"/>
    <p:sldId id="31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itt, Tricia L" initials="ST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25" autoAdjust="0"/>
    <p:restoredTop sz="98951" autoAdjust="0"/>
  </p:normalViewPr>
  <p:slideViewPr>
    <p:cSldViewPr>
      <p:cViewPr varScale="1">
        <p:scale>
          <a:sx n="68" d="100"/>
          <a:sy n="68" d="100"/>
        </p:scale>
        <p:origin x="96" y="1262"/>
      </p:cViewPr>
      <p:guideLst>
        <p:guide orient="horz" pos="2160"/>
        <p:guide pos="3840"/>
      </p:guideLst>
    </p:cSldViewPr>
  </p:slideViewPr>
  <p:outlineViewPr>
    <p:cViewPr>
      <p:scale>
        <a:sx n="33" d="100"/>
        <a:sy n="33" d="100"/>
      </p:scale>
      <p:origin x="0" y="948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3" d="100"/>
          <a:sy n="93" d="100"/>
        </p:scale>
        <p:origin x="1598"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8/27/2024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8/27/2024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1</a:t>
            </a:fld>
            <a:endParaRPr lang="en-US"/>
          </a:p>
        </p:txBody>
      </p:sp>
    </p:spTree>
    <p:extLst>
      <p:ext uri="{BB962C8B-B14F-4D97-AF65-F5344CB8AC3E}">
        <p14:creationId xmlns:p14="http://schemas.microsoft.com/office/powerpoint/2010/main" val="203290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10</a:t>
            </a:fld>
            <a:endParaRPr lang="en-US"/>
          </a:p>
        </p:txBody>
      </p:sp>
    </p:spTree>
    <p:extLst>
      <p:ext uri="{BB962C8B-B14F-4D97-AF65-F5344CB8AC3E}">
        <p14:creationId xmlns:p14="http://schemas.microsoft.com/office/powerpoint/2010/main" val="2883084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The Designated Decision-Maker for each Facility is a contact in Facility management who is readily available to make RPPS-related decisions on an as-needed basis. </a:t>
            </a:r>
            <a:br>
              <a:rPr lang="en-US" baseline="0" dirty="0"/>
            </a:br>
            <a:r>
              <a:rPr lang="en-US" baseline="0" dirty="0"/>
              <a:t>In addition, documenting or logging RPPS-related decisions made may not typically be necessary, but can be done for liability purposes, or if deemed appropriate by the Facility.</a:t>
            </a:r>
          </a:p>
          <a:p>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11</a:t>
            </a:fld>
            <a:endParaRPr lang="en-US"/>
          </a:p>
        </p:txBody>
      </p:sp>
    </p:spTree>
    <p:extLst>
      <p:ext uri="{BB962C8B-B14F-4D97-AF65-F5344CB8AC3E}">
        <p14:creationId xmlns:p14="http://schemas.microsoft.com/office/powerpoint/2010/main" val="678736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0B35B1-90C1-419D-93E0-48B53CF4D0BD}" type="slidenum">
              <a:rPr lang="en-US" smtClean="0"/>
              <a:pPr/>
              <a:t>12</a:t>
            </a:fld>
            <a:endParaRPr lang="en-US"/>
          </a:p>
        </p:txBody>
      </p:sp>
    </p:spTree>
    <p:extLst>
      <p:ext uri="{BB962C8B-B14F-4D97-AF65-F5344CB8AC3E}">
        <p14:creationId xmlns:p14="http://schemas.microsoft.com/office/powerpoint/2010/main" val="2287219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13</a:t>
            </a:fld>
            <a:endParaRPr lang="en-US"/>
          </a:p>
        </p:txBody>
      </p:sp>
    </p:spTree>
    <p:extLst>
      <p:ext uri="{BB962C8B-B14F-4D97-AF65-F5344CB8AC3E}">
        <p14:creationId xmlns:p14="http://schemas.microsoft.com/office/powerpoint/2010/main" val="3231201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0B35B1-90C1-419D-93E0-48B53CF4D0BD}" type="slidenum">
              <a:rPr lang="en-US" smtClean="0"/>
              <a:pPr/>
              <a:t>14</a:t>
            </a:fld>
            <a:endParaRPr lang="en-US"/>
          </a:p>
        </p:txBody>
      </p:sp>
    </p:spTree>
    <p:extLst>
      <p:ext uri="{BB962C8B-B14F-4D97-AF65-F5344CB8AC3E}">
        <p14:creationId xmlns:p14="http://schemas.microsoft.com/office/powerpoint/2010/main" val="4068306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0B35B1-90C1-419D-93E0-48B53CF4D0BD}" type="slidenum">
              <a:rPr lang="en-US" smtClean="0"/>
              <a:pPr/>
              <a:t>15</a:t>
            </a:fld>
            <a:endParaRPr lang="en-US"/>
          </a:p>
        </p:txBody>
      </p:sp>
    </p:spTree>
    <p:extLst>
      <p:ext uri="{BB962C8B-B14F-4D97-AF65-F5344CB8AC3E}">
        <p14:creationId xmlns:p14="http://schemas.microsoft.com/office/powerpoint/2010/main" val="2857337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0B35B1-90C1-419D-93E0-48B53CF4D0BD}" type="slidenum">
              <a:rPr lang="en-US" smtClean="0"/>
              <a:pPr/>
              <a:t>16</a:t>
            </a:fld>
            <a:endParaRPr lang="en-US"/>
          </a:p>
        </p:txBody>
      </p:sp>
    </p:spTree>
    <p:extLst>
      <p:ext uri="{BB962C8B-B14F-4D97-AF65-F5344CB8AC3E}">
        <p14:creationId xmlns:p14="http://schemas.microsoft.com/office/powerpoint/2010/main" val="3964737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t>17</a:t>
            </a:fld>
            <a:endParaRPr lang="en-US"/>
          </a:p>
        </p:txBody>
      </p:sp>
    </p:spTree>
    <p:extLst>
      <p:ext uri="{BB962C8B-B14F-4D97-AF65-F5344CB8AC3E}">
        <p14:creationId xmlns:p14="http://schemas.microsoft.com/office/powerpoint/2010/main" val="3475416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t>18</a:t>
            </a:fld>
            <a:endParaRPr lang="en-US"/>
          </a:p>
        </p:txBody>
      </p:sp>
    </p:spTree>
    <p:extLst>
      <p:ext uri="{BB962C8B-B14F-4D97-AF65-F5344CB8AC3E}">
        <p14:creationId xmlns:p14="http://schemas.microsoft.com/office/powerpoint/2010/main" val="4137177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t>19</a:t>
            </a:fld>
            <a:endParaRPr lang="en-US"/>
          </a:p>
        </p:txBody>
      </p:sp>
    </p:spTree>
    <p:extLst>
      <p:ext uri="{BB962C8B-B14F-4D97-AF65-F5344CB8AC3E}">
        <p14:creationId xmlns:p14="http://schemas.microsoft.com/office/powerpoint/2010/main" val="1034436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Reading:</a:t>
            </a:r>
          </a:p>
          <a:p>
            <a:r>
              <a:rPr lang="en-US" dirty="0"/>
              <a:t>https://www.congress.gov/113/plaws/publ183/PLAW-113publ183.pdf</a:t>
            </a:r>
          </a:p>
        </p:txBody>
      </p:sp>
      <p:sp>
        <p:nvSpPr>
          <p:cNvPr id="4" name="Slide Number Placeholder 3"/>
          <p:cNvSpPr>
            <a:spLocks noGrp="1"/>
          </p:cNvSpPr>
          <p:nvPr>
            <p:ph type="sldNum" sz="quarter" idx="10"/>
          </p:nvPr>
        </p:nvSpPr>
        <p:spPr/>
        <p:txBody>
          <a:bodyPr/>
          <a:lstStyle/>
          <a:p>
            <a:fld id="{5534C2EF-8A97-4DAF-B099-E567883644D6}" type="slidenum">
              <a:rPr lang="en-US" smtClean="0"/>
              <a:t>2</a:t>
            </a:fld>
            <a:endParaRPr lang="en-US"/>
          </a:p>
        </p:txBody>
      </p:sp>
    </p:spTree>
    <p:extLst>
      <p:ext uri="{BB962C8B-B14F-4D97-AF65-F5344CB8AC3E}">
        <p14:creationId xmlns:p14="http://schemas.microsoft.com/office/powerpoint/2010/main" val="3345679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t>20</a:t>
            </a:fld>
            <a:endParaRPr lang="en-US"/>
          </a:p>
        </p:txBody>
      </p:sp>
    </p:spTree>
    <p:extLst>
      <p:ext uri="{BB962C8B-B14F-4D97-AF65-F5344CB8AC3E}">
        <p14:creationId xmlns:p14="http://schemas.microsoft.com/office/powerpoint/2010/main" val="1408033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t>21</a:t>
            </a:fld>
            <a:endParaRPr lang="en-US"/>
          </a:p>
        </p:txBody>
      </p:sp>
    </p:spTree>
    <p:extLst>
      <p:ext uri="{BB962C8B-B14F-4D97-AF65-F5344CB8AC3E}">
        <p14:creationId xmlns:p14="http://schemas.microsoft.com/office/powerpoint/2010/main" val="3932734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3</a:t>
            </a:fld>
            <a:endParaRPr lang="en-US"/>
          </a:p>
        </p:txBody>
      </p:sp>
    </p:spTree>
    <p:extLst>
      <p:ext uri="{BB962C8B-B14F-4D97-AF65-F5344CB8AC3E}">
        <p14:creationId xmlns:p14="http://schemas.microsoft.com/office/powerpoint/2010/main" val="120632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t>4</a:t>
            </a:fld>
            <a:endParaRPr lang="en-US"/>
          </a:p>
        </p:txBody>
      </p:sp>
    </p:spTree>
    <p:extLst>
      <p:ext uri="{BB962C8B-B14F-4D97-AF65-F5344CB8AC3E}">
        <p14:creationId xmlns:p14="http://schemas.microsoft.com/office/powerpoint/2010/main" val="1331561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t>5</a:t>
            </a:fld>
            <a:endParaRPr lang="en-US"/>
          </a:p>
        </p:txBody>
      </p:sp>
    </p:spTree>
    <p:extLst>
      <p:ext uri="{BB962C8B-B14F-4D97-AF65-F5344CB8AC3E}">
        <p14:creationId xmlns:p14="http://schemas.microsoft.com/office/powerpoint/2010/main" val="3302127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this time, the Federal Law addresses any programs that currently do, or could care for children who receive Title IV-E funding. In short, all</a:t>
            </a:r>
            <a:r>
              <a:rPr lang="en-US" sz="1200" kern="1200" baseline="0" dirty="0">
                <a:solidFill>
                  <a:schemeClr val="tx1"/>
                </a:solidFill>
                <a:effectLst/>
                <a:latin typeface="+mn-lt"/>
                <a:ea typeface="+mn-ea"/>
                <a:cs typeface="+mn-cs"/>
              </a:rPr>
              <a:t> licensed Residential Child Care Facilities should ensure compliance with RPPS guidelines.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34C2EF-8A97-4DAF-B099-E567883644D6}" type="slidenum">
              <a:rPr lang="en-US" smtClean="0"/>
              <a:t>6</a:t>
            </a:fld>
            <a:endParaRPr lang="en-US"/>
          </a:p>
        </p:txBody>
      </p:sp>
    </p:spTree>
    <p:extLst>
      <p:ext uri="{BB962C8B-B14F-4D97-AF65-F5344CB8AC3E}">
        <p14:creationId xmlns:p14="http://schemas.microsoft.com/office/powerpoint/2010/main" val="952155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review this video,  click</a:t>
            </a:r>
            <a:r>
              <a:rPr lang="en-US" baseline="0" dirty="0"/>
              <a:t> on the photo and a short video on Normalcy: Why It’s Important to Youth will open in a separate screen.  When you are finished with the video, return to this presentation to continue the course.</a:t>
            </a:r>
            <a:endParaRPr lang="en-US" dirty="0"/>
          </a:p>
        </p:txBody>
      </p:sp>
      <p:sp>
        <p:nvSpPr>
          <p:cNvPr id="4" name="Slide Number Placeholder 3"/>
          <p:cNvSpPr>
            <a:spLocks noGrp="1"/>
          </p:cNvSpPr>
          <p:nvPr>
            <p:ph type="sldNum" sz="quarter" idx="10"/>
          </p:nvPr>
        </p:nvSpPr>
        <p:spPr/>
        <p:txBody>
          <a:bodyPr/>
          <a:lstStyle/>
          <a:p>
            <a:fld id="{7D0B35B1-90C1-419D-93E0-48B53CF4D0BD}" type="slidenum">
              <a:rPr lang="en-US" smtClean="0"/>
              <a:pPr/>
              <a:t>7</a:t>
            </a:fld>
            <a:endParaRPr lang="en-US"/>
          </a:p>
        </p:txBody>
      </p:sp>
    </p:spTree>
    <p:extLst>
      <p:ext uri="{BB962C8B-B14F-4D97-AF65-F5344CB8AC3E}">
        <p14:creationId xmlns:p14="http://schemas.microsoft.com/office/powerpoint/2010/main" val="1372366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t>8</a:t>
            </a:fld>
            <a:endParaRPr lang="en-US"/>
          </a:p>
        </p:txBody>
      </p:sp>
    </p:spTree>
    <p:extLst>
      <p:ext uri="{BB962C8B-B14F-4D97-AF65-F5344CB8AC3E}">
        <p14:creationId xmlns:p14="http://schemas.microsoft.com/office/powerpoint/2010/main" val="1561292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4C2EF-8A97-4DAF-B099-E567883644D6}" type="slidenum">
              <a:rPr lang="en-US" smtClean="0"/>
              <a:t>9</a:t>
            </a:fld>
            <a:endParaRPr lang="en-US"/>
          </a:p>
        </p:txBody>
      </p:sp>
    </p:spTree>
    <p:extLst>
      <p:ext uri="{BB962C8B-B14F-4D97-AF65-F5344CB8AC3E}">
        <p14:creationId xmlns:p14="http://schemas.microsoft.com/office/powerpoint/2010/main" val="3944762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8/27/2024</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8/27/2024</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447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solidFill>
                  <a:srgbClr val="404040"/>
                </a:solidFill>
              </a:rPr>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solidFill>
                  <a:srgbClr val="404040"/>
                </a:solidFill>
              </a:rPr>
              <a:pPr/>
              <a:t>8/27/2024</a:t>
            </a:fld>
            <a:endParaRPr lang="en-US">
              <a:solidFill>
                <a:srgbClr val="404040"/>
              </a:solidFill>
            </a:endParaRPr>
          </a:p>
        </p:txBody>
      </p:sp>
      <p:sp>
        <p:nvSpPr>
          <p:cNvPr id="6" name="Slide Number Placeholder 5"/>
          <p:cNvSpPr>
            <a:spLocks noGrp="1"/>
          </p:cNvSpPr>
          <p:nvPr>
            <p:ph type="sldNum" sz="quarter" idx="12"/>
          </p:nvPr>
        </p:nvSpPr>
        <p:spPr/>
        <p:txBody>
          <a:bodyPr/>
          <a:lstStyle/>
          <a:p>
            <a:fld id="{289D71E3-7D81-4C24-B9D8-6B108755C64C}" type="slidenum">
              <a:rPr lang="en-US" smtClean="0">
                <a:solidFill>
                  <a:srgbClr val="404040"/>
                </a:solidFill>
              </a:rPr>
              <a:pPr/>
              <a:t>‹#›</a:t>
            </a:fld>
            <a:endParaRPr lang="en-US">
              <a:solidFill>
                <a:srgbClr val="404040"/>
              </a:solidFill>
            </a:endParaRPr>
          </a:p>
        </p:txBody>
      </p:sp>
    </p:spTree>
    <p:extLst>
      <p:ext uri="{BB962C8B-B14F-4D97-AF65-F5344CB8AC3E}">
        <p14:creationId xmlns:p14="http://schemas.microsoft.com/office/powerpoint/2010/main" val="284552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9449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solidFill>
                  <a:srgbClr val="404040"/>
                </a:solidFill>
              </a:rPr>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solidFill>
                  <a:srgbClr val="404040"/>
                </a:solidFill>
              </a:rPr>
              <a:pPr/>
              <a:t>8/27/2024</a:t>
            </a:fld>
            <a:endParaRPr lang="en-US">
              <a:solidFill>
                <a:srgbClr val="404040"/>
              </a:solidFill>
            </a:endParaRPr>
          </a:p>
        </p:txBody>
      </p:sp>
      <p:sp>
        <p:nvSpPr>
          <p:cNvPr id="7" name="Slide Number Placeholder 6"/>
          <p:cNvSpPr>
            <a:spLocks noGrp="1"/>
          </p:cNvSpPr>
          <p:nvPr>
            <p:ph type="sldNum" sz="quarter" idx="12"/>
          </p:nvPr>
        </p:nvSpPr>
        <p:spPr/>
        <p:txBody>
          <a:bodyPr/>
          <a:lstStyle/>
          <a:p>
            <a:fld id="{289D71E3-7D81-4C24-B9D8-6B108755C64C}" type="slidenum">
              <a:rPr lang="en-US" smtClean="0">
                <a:solidFill>
                  <a:srgbClr val="404040"/>
                </a:solidFill>
              </a:rPr>
              <a:pPr/>
              <a:t>‹#›</a:t>
            </a:fld>
            <a:endParaRPr lang="en-US">
              <a:solidFill>
                <a:srgbClr val="404040"/>
              </a:solidFill>
            </a:endParaRPr>
          </a:p>
        </p:txBody>
      </p:sp>
    </p:spTree>
    <p:extLst>
      <p:ext uri="{BB962C8B-B14F-4D97-AF65-F5344CB8AC3E}">
        <p14:creationId xmlns:p14="http://schemas.microsoft.com/office/powerpoint/2010/main" val="123136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solidFill>
                  <a:srgbClr val="404040"/>
                </a:solidFill>
              </a:rPr>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solidFill>
                  <a:srgbClr val="404040"/>
                </a:solidFill>
              </a:rPr>
              <a:pPr/>
              <a:t>8/27/2024</a:t>
            </a:fld>
            <a:endParaRPr lang="en-US">
              <a:solidFill>
                <a:srgbClr val="404040"/>
              </a:solidFill>
            </a:endParaRPr>
          </a:p>
        </p:txBody>
      </p:sp>
      <p:sp>
        <p:nvSpPr>
          <p:cNvPr id="9" name="Slide Number Placeholder 8"/>
          <p:cNvSpPr>
            <a:spLocks noGrp="1"/>
          </p:cNvSpPr>
          <p:nvPr>
            <p:ph type="sldNum" sz="quarter" idx="12"/>
          </p:nvPr>
        </p:nvSpPr>
        <p:spPr/>
        <p:txBody>
          <a:bodyPr/>
          <a:lstStyle/>
          <a:p>
            <a:fld id="{289D71E3-7D81-4C24-B9D8-6B108755C64C}" type="slidenum">
              <a:rPr lang="en-US" smtClean="0">
                <a:solidFill>
                  <a:srgbClr val="404040"/>
                </a:solidFill>
              </a:rPr>
              <a:pPr/>
              <a:t>‹#›</a:t>
            </a:fld>
            <a:endParaRPr lang="en-US">
              <a:solidFill>
                <a:srgbClr val="404040"/>
              </a:solidFill>
            </a:endParaRPr>
          </a:p>
        </p:txBody>
      </p:sp>
    </p:spTree>
    <p:extLst>
      <p:ext uri="{BB962C8B-B14F-4D97-AF65-F5344CB8AC3E}">
        <p14:creationId xmlns:p14="http://schemas.microsoft.com/office/powerpoint/2010/main" val="91163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8/27/2024</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solidFill>
                  <a:srgbClr val="404040"/>
                </a:solidFill>
              </a:rPr>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solidFill>
                  <a:srgbClr val="404040"/>
                </a:solidFill>
              </a:rPr>
              <a:pPr/>
              <a:t>8/27/2024</a:t>
            </a:fld>
            <a:endParaRPr lang="en-US">
              <a:solidFill>
                <a:srgbClr val="404040"/>
              </a:solidFill>
            </a:endParaRPr>
          </a:p>
        </p:txBody>
      </p:sp>
      <p:sp>
        <p:nvSpPr>
          <p:cNvPr id="5" name="Slide Number Placeholder 4"/>
          <p:cNvSpPr>
            <a:spLocks noGrp="1"/>
          </p:cNvSpPr>
          <p:nvPr>
            <p:ph type="sldNum" sz="quarter" idx="12"/>
          </p:nvPr>
        </p:nvSpPr>
        <p:spPr/>
        <p:txBody>
          <a:bodyPr/>
          <a:lstStyle/>
          <a:p>
            <a:fld id="{289D71E3-7D81-4C24-B9D8-6B108755C64C}" type="slidenum">
              <a:rPr lang="en-US" smtClean="0">
                <a:solidFill>
                  <a:srgbClr val="404040"/>
                </a:solidFill>
              </a:rPr>
              <a:pPr/>
              <a:t>‹#›</a:t>
            </a:fld>
            <a:endParaRPr lang="en-US">
              <a:solidFill>
                <a:srgbClr val="404040"/>
              </a:solidFill>
            </a:endParaRPr>
          </a:p>
        </p:txBody>
      </p:sp>
    </p:spTree>
    <p:extLst>
      <p:ext uri="{BB962C8B-B14F-4D97-AF65-F5344CB8AC3E}">
        <p14:creationId xmlns:p14="http://schemas.microsoft.com/office/powerpoint/2010/main" val="323676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srgbClr val="404040"/>
                </a:solidFill>
              </a:rPr>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solidFill>
                  <a:srgbClr val="404040"/>
                </a:solidFill>
              </a:rPr>
              <a:pPr/>
              <a:t>8/27/2024</a:t>
            </a:fld>
            <a:endParaRPr lang="en-US">
              <a:solidFill>
                <a:srgbClr val="404040"/>
              </a:solidFill>
            </a:endParaRPr>
          </a:p>
        </p:txBody>
      </p:sp>
      <p:sp>
        <p:nvSpPr>
          <p:cNvPr id="4" name="Slide Number Placeholder 3"/>
          <p:cNvSpPr>
            <a:spLocks noGrp="1"/>
          </p:cNvSpPr>
          <p:nvPr>
            <p:ph type="sldNum" sz="quarter" idx="12"/>
          </p:nvPr>
        </p:nvSpPr>
        <p:spPr/>
        <p:txBody>
          <a:bodyPr/>
          <a:lstStyle/>
          <a:p>
            <a:fld id="{289D71E3-7D81-4C24-B9D8-6B108755C64C}" type="slidenum">
              <a:rPr lang="en-US" smtClean="0">
                <a:solidFill>
                  <a:srgbClr val="404040"/>
                </a:solidFill>
              </a:rPr>
              <a:pPr/>
              <a:t>‹#›</a:t>
            </a:fld>
            <a:endParaRPr lang="en-US">
              <a:solidFill>
                <a:srgbClr val="404040"/>
              </a:solidFill>
            </a:endParaRPr>
          </a:p>
        </p:txBody>
      </p:sp>
    </p:spTree>
    <p:extLst>
      <p:ext uri="{BB962C8B-B14F-4D97-AF65-F5344CB8AC3E}">
        <p14:creationId xmlns:p14="http://schemas.microsoft.com/office/powerpoint/2010/main" val="97442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srgbClr val="404040"/>
                </a:solidFill>
              </a:rPr>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solidFill>
                  <a:srgbClr val="404040"/>
                </a:solidFill>
              </a:rPr>
              <a:pPr/>
              <a:t>8/27/2024</a:t>
            </a:fld>
            <a:endParaRPr lang="en-US">
              <a:solidFill>
                <a:srgbClr val="404040"/>
              </a:solidFill>
            </a:endParaRPr>
          </a:p>
        </p:txBody>
      </p:sp>
      <p:sp>
        <p:nvSpPr>
          <p:cNvPr id="7" name="Slide Number Placeholder 6"/>
          <p:cNvSpPr>
            <a:spLocks noGrp="1"/>
          </p:cNvSpPr>
          <p:nvPr>
            <p:ph type="sldNum" sz="quarter" idx="12"/>
          </p:nvPr>
        </p:nvSpPr>
        <p:spPr/>
        <p:txBody>
          <a:bodyPr/>
          <a:lstStyle/>
          <a:p>
            <a:fld id="{289D71E3-7D81-4C24-B9D8-6B108755C64C}" type="slidenum">
              <a:rPr lang="en-US" smtClean="0">
                <a:solidFill>
                  <a:srgbClr val="404040"/>
                </a:solidFill>
              </a:rPr>
              <a:pPr/>
              <a:t>‹#›</a:t>
            </a:fld>
            <a:endParaRPr lang="en-US">
              <a:solidFill>
                <a:srgbClr val="404040"/>
              </a:solidFill>
            </a:endParaRPr>
          </a:p>
        </p:txBody>
      </p:sp>
    </p:spTree>
    <p:extLst>
      <p:ext uri="{BB962C8B-B14F-4D97-AF65-F5344CB8AC3E}">
        <p14:creationId xmlns:p14="http://schemas.microsoft.com/office/powerpoint/2010/main" val="151929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srgbClr val="404040"/>
                </a:solidFill>
              </a:rPr>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solidFill>
                  <a:srgbClr val="404040"/>
                </a:solidFill>
              </a:rPr>
              <a:pPr/>
              <a:t>8/27/2024</a:t>
            </a:fld>
            <a:endParaRPr lang="en-US">
              <a:solidFill>
                <a:srgbClr val="404040"/>
              </a:solidFill>
            </a:endParaRPr>
          </a:p>
        </p:txBody>
      </p:sp>
      <p:sp>
        <p:nvSpPr>
          <p:cNvPr id="7" name="Slide Number Placeholder 6"/>
          <p:cNvSpPr>
            <a:spLocks noGrp="1"/>
          </p:cNvSpPr>
          <p:nvPr>
            <p:ph type="sldNum" sz="quarter" idx="12"/>
          </p:nvPr>
        </p:nvSpPr>
        <p:spPr/>
        <p:txBody>
          <a:bodyPr/>
          <a:lstStyle/>
          <a:p>
            <a:fld id="{289D71E3-7D81-4C24-B9D8-6B108755C64C}" type="slidenum">
              <a:rPr lang="en-US" smtClean="0">
                <a:solidFill>
                  <a:srgbClr val="404040"/>
                </a:solidFill>
              </a:rPr>
              <a:pPr/>
              <a:t>‹#›</a:t>
            </a:fld>
            <a:endParaRPr lang="en-US">
              <a:solidFill>
                <a:srgbClr val="404040"/>
              </a:solidFill>
            </a:endParaRPr>
          </a:p>
        </p:txBody>
      </p:sp>
    </p:spTree>
    <p:extLst>
      <p:ext uri="{BB962C8B-B14F-4D97-AF65-F5344CB8AC3E}">
        <p14:creationId xmlns:p14="http://schemas.microsoft.com/office/powerpoint/2010/main" val="56067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409031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87339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59145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solidFill>
                  <a:srgbClr val="404040"/>
                </a:solidFill>
              </a:rPr>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solidFill>
                  <a:srgbClr val="404040"/>
                </a:solidFill>
              </a:rPr>
              <a:pPr/>
              <a:t>8/27/2024</a:t>
            </a:fld>
            <a:endParaRPr lang="en-US">
              <a:solidFill>
                <a:srgbClr val="404040"/>
              </a:solidFill>
            </a:endParaRPr>
          </a:p>
        </p:txBody>
      </p:sp>
      <p:sp>
        <p:nvSpPr>
          <p:cNvPr id="6" name="Slide Number Placeholder 5"/>
          <p:cNvSpPr>
            <a:spLocks noGrp="1"/>
          </p:cNvSpPr>
          <p:nvPr>
            <p:ph type="sldNum" sz="quarter" idx="12"/>
          </p:nvPr>
        </p:nvSpPr>
        <p:spPr/>
        <p:txBody>
          <a:bodyPr/>
          <a:lstStyle/>
          <a:p>
            <a:fld id="{289D71E3-7D81-4C24-B9D8-6B108755C64C}" type="slidenum">
              <a:rPr lang="en-US" smtClean="0">
                <a:solidFill>
                  <a:srgbClr val="404040"/>
                </a:solidFill>
              </a:rPr>
              <a:pPr/>
              <a:t>‹#›</a:t>
            </a:fld>
            <a:endParaRPr lang="en-US">
              <a:solidFill>
                <a:srgbClr val="404040"/>
              </a:solidFill>
            </a:endParaRPr>
          </a:p>
        </p:txBody>
      </p:sp>
    </p:spTree>
    <p:extLst>
      <p:ext uri="{BB962C8B-B14F-4D97-AF65-F5344CB8AC3E}">
        <p14:creationId xmlns:p14="http://schemas.microsoft.com/office/powerpoint/2010/main" val="157282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solidFill>
                  <a:srgbClr val="404040"/>
                </a:solidFill>
              </a:rPr>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solidFill>
                  <a:srgbClr val="404040"/>
                </a:solidFill>
              </a:rPr>
              <a:pPr/>
              <a:t>8/27/2024</a:t>
            </a:fld>
            <a:endParaRPr lang="en-US">
              <a:solidFill>
                <a:srgbClr val="404040"/>
              </a:solidFill>
            </a:endParaRPr>
          </a:p>
        </p:txBody>
      </p:sp>
      <p:sp>
        <p:nvSpPr>
          <p:cNvPr id="6" name="Slide Number Placeholder 5"/>
          <p:cNvSpPr>
            <a:spLocks noGrp="1"/>
          </p:cNvSpPr>
          <p:nvPr>
            <p:ph type="sldNum" sz="quarter" idx="12"/>
          </p:nvPr>
        </p:nvSpPr>
        <p:spPr/>
        <p:txBody>
          <a:bodyPr/>
          <a:lstStyle/>
          <a:p>
            <a:fld id="{289D71E3-7D81-4C24-B9D8-6B108755C64C}" type="slidenum">
              <a:rPr lang="en-US" smtClean="0">
                <a:solidFill>
                  <a:srgbClr val="404040"/>
                </a:solidFill>
              </a:rPr>
              <a:pPr/>
              <a:t>‹#›</a:t>
            </a:fld>
            <a:endParaRPr lang="en-US">
              <a:solidFill>
                <a:srgbClr val="404040"/>
              </a:solidFill>
            </a:endParaRPr>
          </a:p>
        </p:txBody>
      </p:sp>
    </p:spTree>
    <p:extLst>
      <p:ext uri="{BB962C8B-B14F-4D97-AF65-F5344CB8AC3E}">
        <p14:creationId xmlns:p14="http://schemas.microsoft.com/office/powerpoint/2010/main" val="30058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8/27/2024</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8/27/2024</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8/27/2024</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8/27/2024</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8/27/2024</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8/27/2024</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8/27/2024</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solidFill>
                  <a:srgbClr val="404040"/>
                </a:solidFill>
              </a:rPr>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solidFill>
                  <a:srgbClr val="404040"/>
                </a:solidFill>
              </a:rPr>
              <a:pPr/>
              <a:t>8/27/2024</a:t>
            </a:fld>
            <a:endParaRPr lang="en-US" dirty="0">
              <a:solidFill>
                <a:srgbClr val="404040"/>
              </a:solidFill>
            </a:endParaRPr>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solidFill>
                  <a:srgbClr val="404040"/>
                </a:solidFill>
              </a:rPr>
              <a:pPr/>
              <a:t>‹#›</a:t>
            </a:fld>
            <a:endParaRPr lang="en-US" dirty="0">
              <a:solidFill>
                <a:srgbClr val="404040"/>
              </a:solidFill>
            </a:endParaRPr>
          </a:p>
        </p:txBody>
      </p:sp>
    </p:spTree>
    <p:extLst>
      <p:ext uri="{BB962C8B-B14F-4D97-AF65-F5344CB8AC3E}">
        <p14:creationId xmlns:p14="http://schemas.microsoft.com/office/powerpoint/2010/main" val="97352258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carl.jacobs@alaska.gov"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hyperlink" Target="mailto:tricia.skitt@alask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hyperlink" Target="https://www.youtube.com/watch?v=31b71YGXb8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3400"/>
            <a:ext cx="9601200" cy="1828800"/>
          </a:xfrm>
        </p:spPr>
        <p:txBody>
          <a:bodyPr/>
          <a:lstStyle/>
          <a:p>
            <a:r>
              <a:rPr lang="en-US" dirty="0"/>
              <a:t>Reasonable and Prudent Parent Standard</a:t>
            </a:r>
          </a:p>
        </p:txBody>
      </p:sp>
      <p:sp>
        <p:nvSpPr>
          <p:cNvPr id="3" name="Subtitle 2"/>
          <p:cNvSpPr>
            <a:spLocks noGrp="1"/>
          </p:cNvSpPr>
          <p:nvPr>
            <p:ph type="subTitle" idx="1"/>
          </p:nvPr>
        </p:nvSpPr>
        <p:spPr/>
        <p:txBody>
          <a:bodyPr/>
          <a:lstStyle/>
          <a:p>
            <a:r>
              <a:rPr lang="en-US" dirty="0"/>
              <a:t>Training for Residential Child Care Facilities</a:t>
            </a: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Promoting Normalcy – Factors Involved (Facility)</a:t>
            </a:r>
          </a:p>
        </p:txBody>
      </p:sp>
      <p:sp>
        <p:nvSpPr>
          <p:cNvPr id="3" name="Content Placeholder 2"/>
          <p:cNvSpPr>
            <a:spLocks noGrp="1"/>
          </p:cNvSpPr>
          <p:nvPr>
            <p:ph idx="1"/>
          </p:nvPr>
        </p:nvSpPr>
        <p:spPr/>
        <p:txBody>
          <a:bodyPr/>
          <a:lstStyle/>
          <a:p>
            <a:r>
              <a:rPr lang="en-US" dirty="0"/>
              <a:t>Location</a:t>
            </a:r>
          </a:p>
          <a:p>
            <a:r>
              <a:rPr lang="en-US" dirty="0"/>
              <a:t>Level of Care</a:t>
            </a:r>
          </a:p>
          <a:p>
            <a:r>
              <a:rPr lang="en-US" dirty="0"/>
              <a:t>Population Served</a:t>
            </a:r>
          </a:p>
          <a:p>
            <a:r>
              <a:rPr lang="en-US" dirty="0"/>
              <a:t>Licensed Specialization(s)</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14994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Elements of RCCF Compliance with RPPS</a:t>
            </a:r>
          </a:p>
        </p:txBody>
      </p:sp>
      <p:sp>
        <p:nvSpPr>
          <p:cNvPr id="3" name="Content Placeholder 2"/>
          <p:cNvSpPr>
            <a:spLocks noGrp="1"/>
          </p:cNvSpPr>
          <p:nvPr>
            <p:ph idx="1"/>
          </p:nvPr>
        </p:nvSpPr>
        <p:spPr>
          <a:xfrm>
            <a:off x="3886200" y="1775743"/>
            <a:ext cx="5387975" cy="2460625"/>
          </a:xfrm>
        </p:spPr>
        <p:txBody>
          <a:bodyPr>
            <a:normAutofit/>
          </a:bodyPr>
          <a:lstStyle/>
          <a:p>
            <a:r>
              <a:rPr lang="en-US" dirty="0"/>
              <a:t>Written RPPS Policy</a:t>
            </a:r>
          </a:p>
          <a:p>
            <a:pPr marL="0" indent="0">
              <a:buNone/>
            </a:pPr>
            <a:endParaRPr lang="en-US" dirty="0"/>
          </a:p>
          <a:p>
            <a:r>
              <a:rPr lang="en-US" dirty="0"/>
              <a:t>Appointed Designated Decision-Maker</a:t>
            </a:r>
          </a:p>
          <a:p>
            <a:pPr marL="0" indent="0">
              <a:buNone/>
            </a:pPr>
            <a:endParaRPr lang="en-US" dirty="0"/>
          </a:p>
          <a:p>
            <a:r>
              <a:rPr lang="en-US" dirty="0"/>
              <a:t>RPPS Staff training</a:t>
            </a:r>
          </a:p>
        </p:txBody>
      </p:sp>
      <p:pic>
        <p:nvPicPr>
          <p:cNvPr id="4098"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75743"/>
            <a:ext cx="2460625" cy="246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34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Licensing Regulations And State Statutes</a:t>
            </a:r>
            <a:br>
              <a:rPr lang="en-US" sz="2400" dirty="0">
                <a:solidFill>
                  <a:srgbClr val="FF0000"/>
                </a:solidFill>
              </a:rPr>
            </a:br>
            <a:endParaRPr lang="en-US" sz="24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lvl="2">
              <a:spcAft>
                <a:spcPts val="600"/>
              </a:spcAft>
            </a:pPr>
            <a:r>
              <a:rPr lang="en-US" sz="2000" dirty="0"/>
              <a:t>RPPS does </a:t>
            </a:r>
            <a:r>
              <a:rPr lang="en-US" sz="2000" b="1" dirty="0"/>
              <a:t>not</a:t>
            </a:r>
            <a:r>
              <a:rPr lang="en-US" sz="2000" dirty="0"/>
              <a:t> exempt a Facility from any licensing regulations</a:t>
            </a:r>
          </a:p>
          <a:p>
            <a:pPr lvl="2">
              <a:spcAft>
                <a:spcPts val="600"/>
              </a:spcAft>
            </a:pPr>
            <a:r>
              <a:rPr lang="en-US" sz="2000" dirty="0"/>
              <a:t>RPPS requires facilities to follow court orders and judgments which may impact those decisions</a:t>
            </a:r>
          </a:p>
          <a:p>
            <a:pPr lvl="2">
              <a:spcAft>
                <a:spcPts val="600"/>
              </a:spcAft>
            </a:pPr>
            <a:r>
              <a:rPr lang="en-US" sz="2000" dirty="0"/>
              <a:t>RPPS  still require a Facility to seek permission for high risk activities</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57600"/>
            <a:ext cx="2269346" cy="20863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412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 to Ask</a:t>
            </a:r>
          </a:p>
        </p:txBody>
      </p:sp>
      <p:sp>
        <p:nvSpPr>
          <p:cNvPr id="3" name="Content Placeholder 2"/>
          <p:cNvSpPr>
            <a:spLocks noGrp="1"/>
          </p:cNvSpPr>
          <p:nvPr>
            <p:ph idx="1"/>
          </p:nvPr>
        </p:nvSpPr>
        <p:spPr>
          <a:xfrm>
            <a:off x="1600200" y="1676400"/>
            <a:ext cx="6705600" cy="3474720"/>
          </a:xfrm>
        </p:spPr>
        <p:txBody>
          <a:bodyPr/>
          <a:lstStyle/>
          <a:p>
            <a:r>
              <a:rPr lang="en-US" dirty="0"/>
              <a:t>What can be done to normalize life for youth during treatment?</a:t>
            </a:r>
          </a:p>
          <a:p>
            <a:r>
              <a:rPr lang="en-US" dirty="0"/>
              <a:t>Will milieu allow for activities that a youth of the same age and development may normally participate in?</a:t>
            </a:r>
          </a:p>
          <a:p>
            <a:r>
              <a:rPr lang="en-US" dirty="0"/>
              <a:t>Does current admission paperwork empower the Facility to make RPPS-related decisions?</a:t>
            </a:r>
          </a:p>
          <a:p>
            <a:r>
              <a:rPr lang="en-US" dirty="0"/>
              <a:t>At what point during treatment can a youth’s limitations or</a:t>
            </a:r>
            <a:r>
              <a:rPr lang="en-US" dirty="0">
                <a:solidFill>
                  <a:schemeClr val="tx2"/>
                </a:solidFill>
              </a:rPr>
              <a:t> </a:t>
            </a:r>
            <a:r>
              <a:rPr lang="en-US" dirty="0"/>
              <a:t>restrictions be adjusted?</a:t>
            </a:r>
            <a:endParaRPr lang="en-US" b="1" u="sng" dirty="0"/>
          </a:p>
          <a:p>
            <a:endParaRPr lang="en-US" dirty="0"/>
          </a:p>
        </p:txBody>
      </p:sp>
      <p:pic>
        <p:nvPicPr>
          <p:cNvPr id="3076"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1066800"/>
            <a:ext cx="2383244" cy="302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93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RPPS &amp; Activities while in a Facility</a:t>
            </a:r>
          </a:p>
        </p:txBody>
      </p:sp>
      <p:sp>
        <p:nvSpPr>
          <p:cNvPr id="3" name="Content Placeholder 2"/>
          <p:cNvSpPr>
            <a:spLocks noGrp="1"/>
          </p:cNvSpPr>
          <p:nvPr>
            <p:ph idx="1"/>
          </p:nvPr>
        </p:nvSpPr>
        <p:spPr/>
        <p:txBody>
          <a:bodyPr>
            <a:normAutofit/>
          </a:bodyPr>
          <a:lstStyle/>
          <a:p>
            <a:pPr lvl="2">
              <a:spcAft>
                <a:spcPts val="600"/>
              </a:spcAft>
            </a:pPr>
            <a:r>
              <a:rPr lang="en-US" sz="2000" dirty="0"/>
              <a:t>A large portion of the RPPS-related decisions made by a Facility will involve a youth’s participation in activities</a:t>
            </a:r>
          </a:p>
          <a:p>
            <a:pPr lvl="2">
              <a:spcAft>
                <a:spcPts val="600"/>
              </a:spcAft>
            </a:pPr>
            <a:r>
              <a:rPr lang="en-US" sz="2000" dirty="0"/>
              <a:t>A Facility should make a careful and sensible decision through the knowledge of the child’s age and developmental level. </a:t>
            </a:r>
          </a:p>
          <a:p>
            <a:pPr lvl="2">
              <a:spcAft>
                <a:spcPts val="600"/>
              </a:spcAft>
            </a:pPr>
            <a:r>
              <a:rPr lang="en-US" sz="2000" dirty="0"/>
              <a:t>A Facility is expected to consider the health, safety and best interests of a child, while balancing the decision with a need to encourage emotional and developmental growth in a child. </a:t>
            </a:r>
          </a:p>
        </p:txBody>
      </p:sp>
    </p:spTree>
    <p:custDataLst>
      <p:tags r:id="rId1"/>
    </p:custDataLst>
    <p:extLst>
      <p:ext uri="{BB962C8B-B14F-4D97-AF65-F5344CB8AC3E}">
        <p14:creationId xmlns:p14="http://schemas.microsoft.com/office/powerpoint/2010/main" val="24404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9829800" cy="1082674"/>
          </a:xfrm>
        </p:spPr>
        <p:txBody>
          <a:bodyPr>
            <a:normAutofit/>
          </a:bodyPr>
          <a:lstStyle/>
          <a:p>
            <a:r>
              <a:rPr lang="en-US" b="1" dirty="0"/>
              <a:t>Steps to Using RPPS for Activity-related Decisions</a:t>
            </a:r>
          </a:p>
        </p:txBody>
      </p:sp>
      <p:sp>
        <p:nvSpPr>
          <p:cNvPr id="3" name="Content Placeholder 2"/>
          <p:cNvSpPr>
            <a:spLocks noGrp="1"/>
          </p:cNvSpPr>
          <p:nvPr>
            <p:ph idx="1"/>
          </p:nvPr>
        </p:nvSpPr>
        <p:spPr>
          <a:xfrm>
            <a:off x="4648200" y="1828801"/>
            <a:ext cx="5818063" cy="838200"/>
          </a:xfrm>
        </p:spPr>
        <p:txBody>
          <a:bodyPr>
            <a:normAutofit/>
          </a:bodyPr>
          <a:lstStyle/>
          <a:p>
            <a:pPr marL="0" indent="0">
              <a:spcBef>
                <a:spcPts val="1200"/>
              </a:spcBef>
              <a:spcAft>
                <a:spcPts val="1200"/>
              </a:spcAft>
              <a:buNone/>
            </a:pPr>
            <a:r>
              <a:rPr lang="en-US" dirty="0"/>
              <a:t>Know what the regulations or policies (if any) are established around the activity. </a:t>
            </a:r>
          </a:p>
          <a:p>
            <a:pPr>
              <a:spcBef>
                <a:spcPts val="1200"/>
              </a:spcBef>
              <a:spcAft>
                <a:spcPts val="1200"/>
              </a:spcAft>
            </a:pPr>
            <a:endParaRPr lang="en-US" dirty="0"/>
          </a:p>
        </p:txBody>
      </p:sp>
      <p:sp>
        <p:nvSpPr>
          <p:cNvPr id="4" name="TextBox 3"/>
          <p:cNvSpPr txBox="1"/>
          <p:nvPr/>
        </p:nvSpPr>
        <p:spPr>
          <a:xfrm>
            <a:off x="3124200" y="1828800"/>
            <a:ext cx="1676400" cy="523220"/>
          </a:xfrm>
          <a:prstGeom prst="rect">
            <a:avLst/>
          </a:prstGeom>
          <a:noFill/>
        </p:spPr>
        <p:txBody>
          <a:bodyPr wrap="square" rtlCol="0">
            <a:spAutoFit/>
          </a:bodyPr>
          <a:lstStyle/>
          <a:p>
            <a:r>
              <a:rPr lang="en-US" sz="2800" b="1" dirty="0">
                <a:latin typeface="+mj-lt"/>
              </a:rPr>
              <a:t>Step 1:</a:t>
            </a:r>
          </a:p>
        </p:txBody>
      </p:sp>
      <p:sp>
        <p:nvSpPr>
          <p:cNvPr id="5" name="Rectangle 4"/>
          <p:cNvSpPr/>
          <p:nvPr/>
        </p:nvSpPr>
        <p:spPr>
          <a:xfrm>
            <a:off x="3124200" y="2946400"/>
            <a:ext cx="2133600" cy="523220"/>
          </a:xfrm>
          <a:prstGeom prst="rect">
            <a:avLst/>
          </a:prstGeom>
        </p:spPr>
        <p:txBody>
          <a:bodyPr wrap="square">
            <a:spAutoFit/>
          </a:bodyPr>
          <a:lstStyle/>
          <a:p>
            <a:r>
              <a:rPr lang="en-US" sz="2800" b="1" dirty="0">
                <a:latin typeface="+mj-lt"/>
              </a:rPr>
              <a:t>Step 2:</a:t>
            </a:r>
          </a:p>
        </p:txBody>
      </p:sp>
      <p:sp>
        <p:nvSpPr>
          <p:cNvPr id="6" name="Rectangle 5"/>
          <p:cNvSpPr/>
          <p:nvPr/>
        </p:nvSpPr>
        <p:spPr>
          <a:xfrm>
            <a:off x="4648200" y="3048000"/>
            <a:ext cx="6096000" cy="2723823"/>
          </a:xfrm>
          <a:prstGeom prst="rect">
            <a:avLst/>
          </a:prstGeom>
        </p:spPr>
        <p:txBody>
          <a:bodyPr>
            <a:spAutoFit/>
          </a:bodyPr>
          <a:lstStyle/>
          <a:p>
            <a:pPr>
              <a:spcBef>
                <a:spcPts val="1200"/>
              </a:spcBef>
              <a:spcAft>
                <a:spcPts val="1200"/>
              </a:spcAft>
            </a:pPr>
            <a:r>
              <a:rPr lang="en-US" dirty="0"/>
              <a:t>Evaluate the activity:</a:t>
            </a:r>
          </a:p>
          <a:p>
            <a:pPr marL="285750" indent="-285750">
              <a:spcBef>
                <a:spcPts val="600"/>
              </a:spcBef>
              <a:spcAft>
                <a:spcPts val="600"/>
              </a:spcAft>
              <a:buFont typeface="Arial" panose="020B0604020202020204" pitchFamily="34" charset="0"/>
              <a:buChar char="•"/>
            </a:pPr>
            <a:r>
              <a:rPr lang="en-US" dirty="0"/>
              <a:t>Is the activity developmentally appropriate and safe for the child involved?</a:t>
            </a:r>
          </a:p>
          <a:p>
            <a:pPr marL="285750" indent="-285750">
              <a:spcBef>
                <a:spcPts val="600"/>
              </a:spcBef>
              <a:spcAft>
                <a:spcPts val="600"/>
              </a:spcAft>
              <a:buFont typeface="Arial" panose="020B0604020202020204" pitchFamily="34" charset="0"/>
              <a:buChar char="•"/>
            </a:pPr>
            <a:r>
              <a:rPr lang="en-US" dirty="0"/>
              <a:t>Is the activity reasonable for his or her age, development and experience?</a:t>
            </a:r>
          </a:p>
          <a:p>
            <a:pPr marL="285750" indent="-285750">
              <a:spcBef>
                <a:spcPts val="600"/>
              </a:spcBef>
              <a:spcAft>
                <a:spcPts val="600"/>
              </a:spcAft>
              <a:buFont typeface="Arial" panose="020B0604020202020204" pitchFamily="34" charset="0"/>
              <a:buChar char="•"/>
            </a:pPr>
            <a:r>
              <a:rPr lang="en-US" dirty="0"/>
              <a:t>Do I need or want to consult the child’s caseworker?</a:t>
            </a:r>
          </a:p>
          <a:p>
            <a:pPr marL="285750" indent="-285750">
              <a:spcBef>
                <a:spcPts val="600"/>
              </a:spcBef>
              <a:spcAft>
                <a:spcPts val="600"/>
              </a:spcAft>
              <a:buFont typeface="Arial" panose="020B0604020202020204" pitchFamily="34" charset="0"/>
              <a:buChar char="•"/>
            </a:pPr>
            <a:endParaRPr lang="en-US" dirty="0">
              <a:latin typeface="+mj-lt"/>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00897" y="3070355"/>
            <a:ext cx="3465406" cy="798530"/>
          </a:xfrm>
          <a:prstGeom prst="rect">
            <a:avLst/>
          </a:prstGeom>
        </p:spPr>
      </p:pic>
    </p:spTree>
    <p:custDataLst>
      <p:tags r:id="rId1"/>
    </p:custDataLst>
    <p:extLst>
      <p:ext uri="{BB962C8B-B14F-4D97-AF65-F5344CB8AC3E}">
        <p14:creationId xmlns:p14="http://schemas.microsoft.com/office/powerpoint/2010/main" val="42375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3 (Optional)</a:t>
            </a:r>
          </a:p>
        </p:txBody>
      </p:sp>
      <p:sp>
        <p:nvSpPr>
          <p:cNvPr id="3" name="Content Placeholder 2"/>
          <p:cNvSpPr>
            <a:spLocks noGrp="1"/>
          </p:cNvSpPr>
          <p:nvPr>
            <p:ph idx="1"/>
          </p:nvPr>
        </p:nvSpPr>
        <p:spPr/>
        <p:txBody>
          <a:bodyPr/>
          <a:lstStyle/>
          <a:p>
            <a:pPr marL="0" indent="0">
              <a:buNone/>
            </a:pPr>
            <a:r>
              <a:rPr lang="en-US" dirty="0"/>
              <a:t>If the decision is one you think others on the child’s team may disagree with, outline the decision-making process:</a:t>
            </a:r>
          </a:p>
          <a:p>
            <a:r>
              <a:rPr lang="en-US" dirty="0"/>
              <a:t>Think about what would be considered normal for a youth this age and at this developmental level</a:t>
            </a:r>
          </a:p>
          <a:p>
            <a:r>
              <a:rPr lang="en-US" dirty="0"/>
              <a:t>What you understand the regulation and/or internal policies to say</a:t>
            </a:r>
          </a:p>
          <a:p>
            <a:r>
              <a:rPr lang="en-US" dirty="0"/>
              <a:t>How you made your decision based on the individual circumstances and needs of the child</a:t>
            </a:r>
          </a:p>
        </p:txBody>
      </p:sp>
    </p:spTree>
    <p:custDataLst>
      <p:tags r:id="rId1"/>
    </p:custDataLst>
    <p:extLst>
      <p:ext uri="{BB962C8B-B14F-4D97-AF65-F5344CB8AC3E}">
        <p14:creationId xmlns:p14="http://schemas.microsoft.com/office/powerpoint/2010/main" val="37707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Things to Remember: RPPS Activity-Related Decisions</a:t>
            </a:r>
          </a:p>
        </p:txBody>
      </p:sp>
      <p:sp>
        <p:nvSpPr>
          <p:cNvPr id="3" name="Content Placeholder 2"/>
          <p:cNvSpPr>
            <a:spLocks noGrp="1"/>
          </p:cNvSpPr>
          <p:nvPr>
            <p:ph idx="1"/>
          </p:nvPr>
        </p:nvSpPr>
        <p:spPr/>
        <p:txBody>
          <a:bodyPr/>
          <a:lstStyle/>
          <a:p>
            <a:pPr>
              <a:spcBef>
                <a:spcPts val="1200"/>
              </a:spcBef>
              <a:spcAft>
                <a:spcPts val="1200"/>
              </a:spcAft>
            </a:pPr>
            <a:r>
              <a:rPr lang="en-US" dirty="0"/>
              <a:t>A RPPS decision is rarely universally “right” or “wrong”</a:t>
            </a:r>
          </a:p>
          <a:p>
            <a:pPr>
              <a:spcBef>
                <a:spcPts val="1200"/>
              </a:spcBef>
              <a:spcAft>
                <a:spcPts val="1200"/>
              </a:spcAft>
            </a:pPr>
            <a:r>
              <a:rPr lang="en-US" dirty="0"/>
              <a:t>An activity may not be appropriate for every child admitted for care</a:t>
            </a:r>
          </a:p>
          <a:p>
            <a:pPr>
              <a:spcBef>
                <a:spcPts val="1200"/>
              </a:spcBef>
              <a:spcAft>
                <a:spcPts val="1200"/>
              </a:spcAft>
            </a:pPr>
            <a:r>
              <a:rPr lang="en-US" dirty="0"/>
              <a:t>A Facility must take into consideration each individual youth and his or her situation and circumstances when making an decision</a:t>
            </a:r>
          </a:p>
          <a:p>
            <a:pPr>
              <a:spcBef>
                <a:spcPts val="1200"/>
              </a:spcBef>
              <a:spcAft>
                <a:spcPts val="1200"/>
              </a:spcAft>
            </a:pPr>
            <a:r>
              <a:rPr lang="en-US" dirty="0"/>
              <a:t>A Facility may need to obtain more information or seek guidance from other members of a youth’s team before making a decision</a:t>
            </a:r>
          </a:p>
        </p:txBody>
      </p:sp>
    </p:spTree>
    <p:extLst>
      <p:ext uri="{BB962C8B-B14F-4D97-AF65-F5344CB8AC3E}">
        <p14:creationId xmlns:p14="http://schemas.microsoft.com/office/powerpoint/2010/main" val="160557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Benefits &amp; Goals of RPPS</a:t>
            </a:r>
          </a:p>
        </p:txBody>
      </p:sp>
      <p:sp>
        <p:nvSpPr>
          <p:cNvPr id="3" name="Content Placeholder 2"/>
          <p:cNvSpPr>
            <a:spLocks noGrp="1"/>
          </p:cNvSpPr>
          <p:nvPr>
            <p:ph idx="1"/>
          </p:nvPr>
        </p:nvSpPr>
        <p:spPr/>
        <p:txBody>
          <a:bodyPr>
            <a:normAutofit/>
          </a:bodyPr>
          <a:lstStyle/>
          <a:p>
            <a:pPr>
              <a:lnSpc>
                <a:spcPct val="120000"/>
              </a:lnSpc>
            </a:pPr>
            <a:r>
              <a:rPr lang="en-US" u="sng" dirty="0"/>
              <a:t>Youth Resilience</a:t>
            </a:r>
            <a:r>
              <a:rPr lang="en-US" dirty="0"/>
              <a:t>: Helping youth manage stress and enhance their ability to function well when faced with stressors, challenges, or adversity; the outcome is personal growth and positive change. </a:t>
            </a:r>
          </a:p>
          <a:p>
            <a:pPr>
              <a:lnSpc>
                <a:spcPct val="120000"/>
              </a:lnSpc>
            </a:pPr>
            <a:r>
              <a:rPr lang="en-US" u="sng" dirty="0"/>
              <a:t>Social Connections</a:t>
            </a:r>
            <a:r>
              <a:rPr lang="en-US" dirty="0"/>
              <a:t>: Helping youth have healthy, consistent relationships with people, institutions, the community</a:t>
            </a:r>
          </a:p>
          <a:p>
            <a:pPr>
              <a:lnSpc>
                <a:spcPct val="120000"/>
              </a:lnSpc>
            </a:pPr>
            <a:r>
              <a:rPr lang="en-US" u="sng" dirty="0"/>
              <a:t>Child’s Social and Emotional Competence</a:t>
            </a:r>
            <a:r>
              <a:rPr lang="en-US" dirty="0"/>
              <a:t>: Helping Youth develop skills and attitudes that are essential for forming an independent identity and preparing for a productive, responsible, and satisfying adulthood</a:t>
            </a:r>
          </a:p>
          <a:p>
            <a:endParaRPr lang="en-US" dirty="0"/>
          </a:p>
          <a:p>
            <a:endParaRPr lang="en-US" dirty="0"/>
          </a:p>
        </p:txBody>
      </p:sp>
    </p:spTree>
    <p:extLst>
      <p:ext uri="{BB962C8B-B14F-4D97-AF65-F5344CB8AC3E}">
        <p14:creationId xmlns:p14="http://schemas.microsoft.com/office/powerpoint/2010/main" val="26598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Keys for Staff</a:t>
            </a:r>
          </a:p>
        </p:txBody>
      </p:sp>
      <p:sp>
        <p:nvSpPr>
          <p:cNvPr id="3" name="Content Placeholder 2"/>
          <p:cNvSpPr>
            <a:spLocks noGrp="1"/>
          </p:cNvSpPr>
          <p:nvPr>
            <p:ph idx="1"/>
          </p:nvPr>
        </p:nvSpPr>
        <p:spPr>
          <a:xfrm>
            <a:off x="1524000" y="1828800"/>
            <a:ext cx="8305800" cy="2819400"/>
          </a:xfrm>
        </p:spPr>
        <p:txBody>
          <a:bodyPr>
            <a:normAutofit/>
          </a:bodyPr>
          <a:lstStyle/>
          <a:p>
            <a:r>
              <a:rPr lang="en-US" dirty="0"/>
              <a:t>Be conscious of stigmas associated with In-patient or Residential Care</a:t>
            </a:r>
          </a:p>
          <a:p>
            <a:r>
              <a:rPr lang="en-US" dirty="0"/>
              <a:t>Be able to identify and reach the Facility’s Designated Decision Maker</a:t>
            </a:r>
          </a:p>
          <a:p>
            <a:r>
              <a:rPr lang="en-US" dirty="0"/>
              <a:t>Know where to find the RPPS policy and/or a youth’s signed acknowledgement</a:t>
            </a:r>
          </a:p>
        </p:txBody>
      </p:sp>
    </p:spTree>
    <p:extLst>
      <p:ext uri="{BB962C8B-B14F-4D97-AF65-F5344CB8AC3E}">
        <p14:creationId xmlns:p14="http://schemas.microsoft.com/office/powerpoint/2010/main" val="293472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439400" cy="1082674"/>
          </a:xfrm>
        </p:spPr>
        <p:txBody>
          <a:bodyPr/>
          <a:lstStyle/>
          <a:p>
            <a:r>
              <a:rPr lang="en-US" b="1" dirty="0"/>
              <a:t>What is the Reasonable and Prudent Parent Standard? (RPPS)</a:t>
            </a:r>
          </a:p>
        </p:txBody>
      </p:sp>
      <p:sp>
        <p:nvSpPr>
          <p:cNvPr id="3" name="Content Placeholder 2"/>
          <p:cNvSpPr>
            <a:spLocks noGrp="1"/>
          </p:cNvSpPr>
          <p:nvPr>
            <p:ph idx="1"/>
          </p:nvPr>
        </p:nvSpPr>
        <p:spPr/>
        <p:txBody>
          <a:bodyPr/>
          <a:lstStyle/>
          <a:p>
            <a:r>
              <a:rPr lang="en-US" dirty="0"/>
              <a:t>From the Prevent Sex Trafficking and Strengthening Families Act of 2014</a:t>
            </a:r>
          </a:p>
          <a:p>
            <a:r>
              <a:rPr lang="en-US" dirty="0"/>
              <a:t>Recognizes the need to make effort to normalize the lives of children receiving services</a:t>
            </a:r>
          </a:p>
          <a:p>
            <a:r>
              <a:rPr lang="en-US" dirty="0"/>
              <a:t>Effective in Alaska October 1, 2015</a:t>
            </a:r>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Final thoughts &amp; Takeaways: RPPS &amp; Facilities</a:t>
            </a:r>
          </a:p>
        </p:txBody>
      </p:sp>
      <p:sp>
        <p:nvSpPr>
          <p:cNvPr id="3" name="Content Placeholder 2"/>
          <p:cNvSpPr>
            <a:spLocks noGrp="1"/>
          </p:cNvSpPr>
          <p:nvPr>
            <p:ph idx="1"/>
          </p:nvPr>
        </p:nvSpPr>
        <p:spPr/>
        <p:txBody>
          <a:bodyPr/>
          <a:lstStyle/>
          <a:p>
            <a:r>
              <a:rPr lang="en-US" dirty="0"/>
              <a:t>The Reasonable and Prudent Parent Standard (RPPS) affects all licensed Residential Child Care Facilities in Alaska</a:t>
            </a:r>
          </a:p>
          <a:p>
            <a:r>
              <a:rPr lang="en-US" dirty="0"/>
              <a:t>Reasonable efforts to normalize a youth’s life while in residential treatment can provide them with long-term benefits</a:t>
            </a:r>
          </a:p>
          <a:p>
            <a:r>
              <a:rPr lang="en-US" dirty="0"/>
              <a:t>It is expected and reasonable that RPPS standards will vary by Facility based upon a variety of environmental factors</a:t>
            </a:r>
          </a:p>
          <a:p>
            <a:r>
              <a:rPr lang="en-US" dirty="0"/>
              <a:t>Residential Licensing will ensure compliance by periodically reviewing a Facility’s RPPS policy and confirming the Designated Decision-Maker</a:t>
            </a:r>
          </a:p>
        </p:txBody>
      </p:sp>
    </p:spTree>
    <p:extLst>
      <p:ext uri="{BB962C8B-B14F-4D97-AF65-F5344CB8AC3E}">
        <p14:creationId xmlns:p14="http://schemas.microsoft.com/office/powerpoint/2010/main" val="109114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Have Questions? Need More Info?</a:t>
            </a:r>
          </a:p>
        </p:txBody>
      </p:sp>
      <p:sp>
        <p:nvSpPr>
          <p:cNvPr id="3" name="Content Placeholder 2"/>
          <p:cNvSpPr>
            <a:spLocks noGrp="1"/>
          </p:cNvSpPr>
          <p:nvPr>
            <p:ph idx="1"/>
          </p:nvPr>
        </p:nvSpPr>
        <p:spPr/>
        <p:txBody>
          <a:bodyPr/>
          <a:lstStyle/>
          <a:p>
            <a:pPr marL="0" indent="0">
              <a:buNone/>
            </a:pPr>
            <a:r>
              <a:rPr lang="en-US" u="sng" dirty="0"/>
              <a:t>Residential Licensing Contacts:</a:t>
            </a:r>
          </a:p>
          <a:p>
            <a:pPr marL="0" indent="0">
              <a:buNone/>
            </a:pPr>
            <a:r>
              <a:rPr lang="en-US" dirty="0"/>
              <a:t>Carl Jacobs CCLSI (907)334-2486 or </a:t>
            </a:r>
            <a:r>
              <a:rPr lang="en-US" dirty="0">
                <a:hlinkClick r:id="rId3"/>
              </a:rPr>
              <a:t>carl.jacobs@alaska.gov</a:t>
            </a:r>
            <a:endParaRPr lang="en-US" dirty="0"/>
          </a:p>
          <a:p>
            <a:pPr marL="0" indent="0">
              <a:buNone/>
            </a:pPr>
            <a:r>
              <a:rPr lang="en-US" dirty="0"/>
              <a:t>Tricia Skitt CCLSII (907)334-2496 or </a:t>
            </a:r>
            <a:r>
              <a:rPr lang="en-US" dirty="0">
                <a:hlinkClick r:id="rId4"/>
              </a:rPr>
              <a:t>tricia.skitt@alaska.gov</a:t>
            </a:r>
            <a:endParaRPr lang="en-US" dirty="0"/>
          </a:p>
          <a:p>
            <a:pPr marL="0" indent="0">
              <a:buNone/>
            </a:pPr>
            <a:r>
              <a:rPr lang="en-US" u="sng" dirty="0"/>
              <a:t>Office of Children’s Services Contacts:</a:t>
            </a:r>
          </a:p>
          <a:p>
            <a:pPr marL="0" indent="0">
              <a:buNone/>
            </a:pPr>
            <a:r>
              <a:rPr lang="en-US" dirty="0"/>
              <a:t>Main Line: (907)269-4000 or </a:t>
            </a:r>
            <a:r>
              <a:rPr lang="en-US"/>
              <a:t>a child’s Case </a:t>
            </a:r>
            <a:r>
              <a:rPr lang="en-US" dirty="0"/>
              <a:t>Manager</a:t>
            </a:r>
          </a:p>
        </p:txBody>
      </p:sp>
    </p:spTree>
    <p:extLst>
      <p:ext uri="{BB962C8B-B14F-4D97-AF65-F5344CB8AC3E}">
        <p14:creationId xmlns:p14="http://schemas.microsoft.com/office/powerpoint/2010/main" val="319344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752600"/>
            <a:ext cx="3023366" cy="1889604"/>
          </a:xfrm>
          <a:prstGeom prst="rect">
            <a:avLst/>
          </a:prstGeom>
        </p:spPr>
      </p:pic>
      <p:sp>
        <p:nvSpPr>
          <p:cNvPr id="2" name="Title 1"/>
          <p:cNvSpPr>
            <a:spLocks noGrp="1"/>
          </p:cNvSpPr>
          <p:nvPr>
            <p:ph type="title"/>
          </p:nvPr>
        </p:nvSpPr>
        <p:spPr/>
        <p:txBody>
          <a:bodyPr/>
          <a:lstStyle/>
          <a:p>
            <a:r>
              <a:rPr lang="en-US" b="1" dirty="0"/>
              <a:t>Definitions</a:t>
            </a:r>
          </a:p>
        </p:txBody>
      </p:sp>
      <p:sp>
        <p:nvSpPr>
          <p:cNvPr id="3" name="Content Placeholder 2"/>
          <p:cNvSpPr>
            <a:spLocks noGrp="1"/>
          </p:cNvSpPr>
          <p:nvPr>
            <p:ph idx="1"/>
          </p:nvPr>
        </p:nvSpPr>
        <p:spPr>
          <a:xfrm>
            <a:off x="4114800" y="1889604"/>
            <a:ext cx="7315200" cy="1752600"/>
          </a:xfrm>
        </p:spPr>
        <p:txBody>
          <a:bodyPr/>
          <a:lstStyle/>
          <a:p>
            <a:r>
              <a:rPr lang="en-US" u="sng" dirty="0"/>
              <a:t>Reasonable</a:t>
            </a:r>
            <a:r>
              <a:rPr lang="en-US" dirty="0"/>
              <a:t>: Having sound judgment; fair and sensible, not excessive or extreme.</a:t>
            </a:r>
          </a:p>
          <a:p>
            <a:r>
              <a:rPr lang="en-US" u="sng" dirty="0"/>
              <a:t>Prudent: </a:t>
            </a:r>
            <a:r>
              <a:rPr lang="en-US" dirty="0"/>
              <a:t>Acting with or showing care and thought for the future, wise in handling practical matters</a:t>
            </a:r>
          </a:p>
          <a:p>
            <a:pPr marL="0" indent="0">
              <a:buNone/>
            </a:pPr>
            <a:endParaRPr lang="en-US" dirty="0"/>
          </a:p>
        </p:txBody>
      </p:sp>
    </p:spTree>
    <p:extLst>
      <p:ext uri="{BB962C8B-B14F-4D97-AF65-F5344CB8AC3E}">
        <p14:creationId xmlns:p14="http://schemas.microsoft.com/office/powerpoint/2010/main" val="183901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Characterized by…</a:t>
            </a:r>
          </a:p>
        </p:txBody>
      </p:sp>
      <p:sp>
        <p:nvSpPr>
          <p:cNvPr id="3" name="Content Placeholder 2"/>
          <p:cNvSpPr>
            <a:spLocks noGrp="1"/>
          </p:cNvSpPr>
          <p:nvPr>
            <p:ph idx="1"/>
          </p:nvPr>
        </p:nvSpPr>
        <p:spPr/>
        <p:txBody>
          <a:bodyPr/>
          <a:lstStyle/>
          <a:p>
            <a:r>
              <a:rPr lang="en-US" dirty="0"/>
              <a:t>A careful and sensible parental decision that maintains the health, safety and best interest of a child</a:t>
            </a:r>
          </a:p>
          <a:p>
            <a:r>
              <a:rPr lang="en-US" dirty="0"/>
              <a:t>At the same time encourages emotional and developmental growth of the child</a:t>
            </a:r>
          </a:p>
          <a:p>
            <a:r>
              <a:rPr lang="en-US" dirty="0"/>
              <a:t>Used when determining whether to allow participation in enrichment, cultural and social activities to promote normalcy in a youth’s life</a:t>
            </a:r>
          </a:p>
        </p:txBody>
      </p:sp>
    </p:spTree>
    <p:extLst>
      <p:ext uri="{BB962C8B-B14F-4D97-AF65-F5344CB8AC3E}">
        <p14:creationId xmlns:p14="http://schemas.microsoft.com/office/powerpoint/2010/main" val="329729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9829800" cy="1082674"/>
          </a:xfrm>
        </p:spPr>
        <p:txBody>
          <a:bodyPr/>
          <a:lstStyle/>
          <a:p>
            <a:pPr algn="ctr"/>
            <a:r>
              <a:rPr lang="en-US" b="1" dirty="0"/>
              <a:t>RPPS &amp; Foster Care</a:t>
            </a:r>
          </a:p>
        </p:txBody>
      </p:sp>
      <p:sp>
        <p:nvSpPr>
          <p:cNvPr id="3" name="Content Placeholder 2"/>
          <p:cNvSpPr>
            <a:spLocks noGrp="1"/>
          </p:cNvSpPr>
          <p:nvPr>
            <p:ph idx="1"/>
          </p:nvPr>
        </p:nvSpPr>
        <p:spPr>
          <a:xfrm>
            <a:off x="1600200" y="2044457"/>
            <a:ext cx="3657600" cy="2246769"/>
          </a:xfrm>
        </p:spPr>
        <p:style>
          <a:lnRef idx="1">
            <a:schemeClr val="accent1"/>
          </a:lnRef>
          <a:fillRef idx="3">
            <a:schemeClr val="accent1"/>
          </a:fillRef>
          <a:effectRef idx="2">
            <a:schemeClr val="accent1"/>
          </a:effectRef>
          <a:fontRef idx="minor">
            <a:schemeClr val="lt1"/>
          </a:fontRef>
        </p:style>
        <p:txBody>
          <a:bodyPr>
            <a:normAutofit fontScale="92500" lnSpcReduction="10000"/>
          </a:bodyPr>
          <a:lstStyle/>
          <a:p>
            <a:pPr marL="0" indent="0">
              <a:buNone/>
            </a:pPr>
            <a:r>
              <a:rPr lang="en-US" dirty="0"/>
              <a:t>In the past, State child welfare agencies focused primarily on safety and protection and often restricted activities for youth in care. The exclusion of youth from activities enjoyed by their peers was not only stigmatizing, but also deprived youth of valuable learning opportunities. </a:t>
            </a:r>
          </a:p>
        </p:txBody>
      </p:sp>
      <p:sp>
        <p:nvSpPr>
          <p:cNvPr id="5" name="TextBox 4"/>
          <p:cNvSpPr txBox="1"/>
          <p:nvPr/>
        </p:nvSpPr>
        <p:spPr>
          <a:xfrm>
            <a:off x="6629400" y="2044458"/>
            <a:ext cx="3886200" cy="224676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000" dirty="0"/>
              <a:t>Today, the critical importance of social and emotional well-being and the essential role of normalcy and developmentally appropriate opportunities for children and youth in care are increasingly recognized. </a:t>
            </a:r>
          </a:p>
        </p:txBody>
      </p:sp>
      <p:pic>
        <p:nvPicPr>
          <p:cNvPr id="5124"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060" y="1676400"/>
            <a:ext cx="360045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73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RPPS &amp; Residential Child Care Facilities</a:t>
            </a:r>
          </a:p>
        </p:txBody>
      </p:sp>
      <p:sp>
        <p:nvSpPr>
          <p:cNvPr id="3" name="Content Placeholder 2"/>
          <p:cNvSpPr>
            <a:spLocks noGrp="1"/>
          </p:cNvSpPr>
          <p:nvPr>
            <p:ph idx="1"/>
          </p:nvPr>
        </p:nvSpPr>
        <p:spPr>
          <a:xfrm>
            <a:off x="1524000" y="1828800"/>
            <a:ext cx="9144000" cy="3048000"/>
          </a:xfrm>
        </p:spPr>
        <p:txBody>
          <a:bodyPr>
            <a:normAutofit fontScale="77500" lnSpcReduction="20000"/>
          </a:bodyPr>
          <a:lstStyle/>
          <a:p>
            <a:pPr>
              <a:lnSpc>
                <a:spcPct val="120000"/>
              </a:lnSpc>
            </a:pPr>
            <a:r>
              <a:rPr lang="en-US" sz="2100" dirty="0"/>
              <a:t>Required for any Facility which may accept a youth in OCS custody and/or receive Title IV-E funding.</a:t>
            </a:r>
          </a:p>
          <a:p>
            <a:r>
              <a:rPr lang="en-US" sz="2100" dirty="0"/>
              <a:t>Works to promote normalcy for children receiving services</a:t>
            </a:r>
          </a:p>
          <a:p>
            <a:r>
              <a:rPr lang="en-US" sz="2100" dirty="0"/>
              <a:t>Allows facilities to decide if the child may engage in certain activities</a:t>
            </a:r>
          </a:p>
          <a:p>
            <a:pPr>
              <a:lnSpc>
                <a:spcPct val="120000"/>
              </a:lnSpc>
            </a:pPr>
            <a:r>
              <a:rPr lang="en-US" sz="2100" dirty="0"/>
              <a:t>Allows facilities to promote engagement in extracurricular, enrichment, cultural, and social activities; Including sports, field trips, and overnight activities (if applicable)</a:t>
            </a:r>
          </a:p>
          <a:p>
            <a:r>
              <a:rPr lang="en-US" sz="2100" dirty="0"/>
              <a:t>Requires facilities to follow court orders and judgements</a:t>
            </a:r>
          </a:p>
          <a:p>
            <a:pPr lvl="0">
              <a:spcAft>
                <a:spcPts val="600"/>
              </a:spcAft>
            </a:pPr>
            <a:r>
              <a:rPr lang="en-US" sz="2100" dirty="0"/>
              <a:t>Requires OCS to provide youth 14 years and older a list of their rights while in custody </a:t>
            </a:r>
          </a:p>
          <a:p>
            <a:endParaRPr lang="en-US" dirty="0"/>
          </a:p>
        </p:txBody>
      </p:sp>
    </p:spTree>
    <p:extLst>
      <p:ext uri="{BB962C8B-B14F-4D97-AF65-F5344CB8AC3E}">
        <p14:creationId xmlns:p14="http://schemas.microsoft.com/office/powerpoint/2010/main" val="115837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8229600" cy="914400"/>
          </a:xfrm>
        </p:spPr>
        <p:txBody>
          <a:bodyPr>
            <a:normAutofit/>
          </a:bodyPr>
          <a:lstStyle/>
          <a:p>
            <a:r>
              <a:rPr lang="en-US" sz="2800" b="1" u="sng" dirty="0"/>
              <a:t>Watch: Normalcy &amp; Why it’s Important to Youth</a:t>
            </a:r>
          </a:p>
        </p:txBody>
      </p:sp>
      <p:sp>
        <p:nvSpPr>
          <p:cNvPr id="3" name="Rectangle 2"/>
          <p:cNvSpPr/>
          <p:nvPr/>
        </p:nvSpPr>
        <p:spPr>
          <a:xfrm>
            <a:off x="3365500" y="1905000"/>
            <a:ext cx="5334000" cy="369332"/>
          </a:xfrm>
          <a:prstGeom prst="rect">
            <a:avLst/>
          </a:prstGeom>
        </p:spPr>
        <p:txBody>
          <a:bodyPr wrap="square">
            <a:spAutoFit/>
          </a:bodyPr>
          <a:lstStyle/>
          <a:p>
            <a:r>
              <a:rPr lang="en-US" dirty="0">
                <a:hlinkClick r:id="rId4"/>
              </a:rPr>
              <a:t>https://www.youtube.com/watch?v=31b71YGXb80</a:t>
            </a:r>
            <a:endParaRPr lang="en-US" dirty="0"/>
          </a:p>
        </p:txBody>
      </p:sp>
      <p:pic>
        <p:nvPicPr>
          <p:cNvPr id="1027" name="Picture 3" descr="Thumbnail of youtube link featuring a person speakin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 t="9724" r="68591" b="22069"/>
          <a:stretch/>
        </p:blipFill>
        <p:spPr bwMode="auto">
          <a:xfrm>
            <a:off x="3733800" y="2667000"/>
            <a:ext cx="4218874" cy="294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6686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Normalcy &amp; Residential Care</a:t>
            </a:r>
          </a:p>
        </p:txBody>
      </p:sp>
      <p:sp>
        <p:nvSpPr>
          <p:cNvPr id="3" name="Content Placeholder 2"/>
          <p:cNvSpPr>
            <a:spLocks noGrp="1"/>
          </p:cNvSpPr>
          <p:nvPr>
            <p:ph idx="1"/>
          </p:nvPr>
        </p:nvSpPr>
        <p:spPr/>
        <p:txBody>
          <a:bodyPr/>
          <a:lstStyle/>
          <a:p>
            <a:pPr marL="0" indent="0">
              <a:buNone/>
            </a:pPr>
            <a:r>
              <a:rPr lang="en-US" dirty="0"/>
              <a:t>Refers to allowing youth in out-of-home care to experience childhood and adolescence in ways similar to their peers. This includes opportunities to participate in activities and experiences such as </a:t>
            </a:r>
          </a:p>
          <a:p>
            <a:r>
              <a:rPr lang="en-US" dirty="0"/>
              <a:t>Recreational and community activities</a:t>
            </a:r>
          </a:p>
          <a:p>
            <a:r>
              <a:rPr lang="en-US" dirty="0"/>
              <a:t>Choices in personal style</a:t>
            </a:r>
          </a:p>
          <a:p>
            <a:r>
              <a:rPr lang="en-US" dirty="0"/>
              <a:t>Cultural and religious expression</a:t>
            </a:r>
          </a:p>
          <a:p>
            <a:r>
              <a:rPr lang="en-US" dirty="0"/>
              <a:t>School clubs and sports</a:t>
            </a:r>
          </a:p>
        </p:txBody>
      </p:sp>
      <p:pic>
        <p:nvPicPr>
          <p:cNvPr id="6148"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819400"/>
            <a:ext cx="2708260" cy="229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96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Promoting Normalcy – Factors Involved (Youth)</a:t>
            </a:r>
          </a:p>
        </p:txBody>
      </p:sp>
      <p:sp>
        <p:nvSpPr>
          <p:cNvPr id="3" name="Content Placeholder 2"/>
          <p:cNvSpPr>
            <a:spLocks noGrp="1"/>
          </p:cNvSpPr>
          <p:nvPr>
            <p:ph idx="1"/>
          </p:nvPr>
        </p:nvSpPr>
        <p:spPr/>
        <p:txBody>
          <a:bodyPr/>
          <a:lstStyle/>
          <a:p>
            <a:r>
              <a:rPr lang="en-US" dirty="0"/>
              <a:t>Racial and Ethnic Identity</a:t>
            </a:r>
          </a:p>
          <a:p>
            <a:r>
              <a:rPr lang="en-US" dirty="0"/>
              <a:t>Hair &amp; Skin Considerations</a:t>
            </a:r>
          </a:p>
          <a:p>
            <a:r>
              <a:rPr lang="en-US" dirty="0"/>
              <a:t>Religion and Spirituality</a:t>
            </a:r>
          </a:p>
          <a:p>
            <a:r>
              <a:rPr lang="en-US" dirty="0"/>
              <a:t>Sexual and Gender Identity</a:t>
            </a:r>
          </a:p>
          <a:p>
            <a:r>
              <a:rPr lang="en-US" dirty="0"/>
              <a:t>Pregnant Youth</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71675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FD8289F3-675C-4DE2-95C0-EB4A41330DAF}"/>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2D78CB3B-8FCA-4EA7-B15E-ED59C4B8C1D1}"/>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EF093A7E-93C8-4CFC-9834-F91F61D73F33}"/>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44E1A62D-2EFE-4544-BD6F-4EADC100327C}"/>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 val="{EAEFC23D-0970-4F40-B969-D4160ECEB854}"/>
  <p:tag name="ARTICULATE_SLIDE_THUMBNAIL_REFRESH" val="1"/>
</p:tagLst>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1_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1991E157F0294F9A540167CBF39BCB" ma:contentTypeVersion="23" ma:contentTypeDescription="Create a new document." ma:contentTypeScope="" ma:versionID="d6aec4a1b265391a83f427b254017d67">
  <xsd:schema xmlns:xsd="http://www.w3.org/2001/XMLSchema" xmlns:xs="http://www.w3.org/2001/XMLSchema" xmlns:p="http://schemas.microsoft.com/office/2006/metadata/properties" xmlns:ns1="http://schemas.microsoft.com/sharepoint/v3" targetNamespace="http://schemas.microsoft.com/office/2006/metadata/properties" ma:root="true" ma:fieldsID="8def788e2aa1fcb741b4b2455d64f9d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BCEF72E-AAF0-42B4-BD94-0BEC9961A4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1DA15C6C-6BB6-4DB6-B7D6-7F14EAB2CC5C}">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672</TotalTime>
  <Words>1290</Words>
  <Application>Microsoft Office PowerPoint</Application>
  <PresentationFormat>Widescreen</PresentationFormat>
  <Paragraphs>126</Paragraphs>
  <Slides>21</Slides>
  <Notes>21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Arial</vt:lpstr>
      <vt:lpstr>Times New Roman</vt:lpstr>
      <vt:lpstr>Children Friends 16x9</vt:lpstr>
      <vt:lpstr>1_Children Friends 16x9</vt:lpstr>
      <vt:lpstr>Reasonable and Prudent Parent Standard</vt:lpstr>
      <vt:lpstr>What is the Reasonable and Prudent Parent Standard? (RPPS)</vt:lpstr>
      <vt:lpstr>Definitions</vt:lpstr>
      <vt:lpstr>Characterized by…</vt:lpstr>
      <vt:lpstr>RPPS &amp; Foster Care</vt:lpstr>
      <vt:lpstr>RPPS &amp; Residential Child Care Facilities</vt:lpstr>
      <vt:lpstr>Watch: Normalcy &amp; Why it’s Important to Youth</vt:lpstr>
      <vt:lpstr>Normalcy &amp; Residential Care</vt:lpstr>
      <vt:lpstr>Promoting Normalcy – Factors Involved (Youth)</vt:lpstr>
      <vt:lpstr>Promoting Normalcy – Factors Involved (Facility)</vt:lpstr>
      <vt:lpstr>Elements of RCCF Compliance with RPPS</vt:lpstr>
      <vt:lpstr>Licensing Regulations And State Statutes </vt:lpstr>
      <vt:lpstr>Questions to Ask</vt:lpstr>
      <vt:lpstr>RPPS &amp; Activities while in a Facility</vt:lpstr>
      <vt:lpstr>Steps to Using RPPS for Activity-related Decisions</vt:lpstr>
      <vt:lpstr>Step 3 (Optional)</vt:lpstr>
      <vt:lpstr>Things to Remember: RPPS Activity-Related Decisions</vt:lpstr>
      <vt:lpstr>Benefits &amp; Goals of RPPS</vt:lpstr>
      <vt:lpstr>Keys for Staff</vt:lpstr>
      <vt:lpstr>Final thoughts &amp; Takeaways: RPPS &amp; Facilities</vt:lpstr>
      <vt:lpstr>Have Questions? Need More Info?</vt:lpstr>
    </vt:vector>
  </TitlesOfParts>
  <Company>State of Alaska - Health and Social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Skitt, Tricia L</dc:creator>
  <cp:lastModifiedBy>Boyer, Seth R (DOH)</cp:lastModifiedBy>
  <cp:revision>44</cp:revision>
  <dcterms:created xsi:type="dcterms:W3CDTF">2017-11-14T23:51:01Z</dcterms:created>
  <dcterms:modified xsi:type="dcterms:W3CDTF">2024-08-27T16:55:52Z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0x010100751991E157F0294F9A540167CBF39BCB</vt:lpwstr>
  </property>
  <property fmtid="{D5CDD505-2E9C-101B-9397-08002B2CF9AE}" pid="4" name="Order">
    <vt:r8>153200</vt:r8>
  </property>
</Properties>
</file>