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01.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s/slide52.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51.xml" ContentType="application/vnd.openxmlformats-officedocument.presentationml.slide+xml"/>
  <Override PartName="/ppt/slides/slide78.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77.xml" ContentType="application/vnd.openxmlformats-officedocument.presentationml.slide+xml"/>
  <Override PartName="/ppt/slides/slide79.xml" ContentType="application/vnd.openxmlformats-officedocument.presentationml.slide+xml"/>
  <Override PartName="/ppt/slides/slide7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3.xml" ContentType="application/vnd.openxmlformats-officedocument.presentationml.slide+xml"/>
  <Override PartName="/ppt/slides/slide69.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0.xml" ContentType="application/vnd.openxmlformats-officedocument.presentationml.notes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notesSlides/notesSlide74.xml" ContentType="application/vnd.openxmlformats-officedocument.presentationml.notesSlide+xml"/>
  <Override PartName="/ppt/notesSlides/notesSlide96.xml" ContentType="application/vnd.openxmlformats-officedocument.presentationml.notesSlide+xml"/>
  <Override PartName="/ppt/notesSlides/notesSlide73.xml" ContentType="application/vnd.openxmlformats-officedocument.presentationml.notesSlide+xml"/>
  <Override PartName="/ppt/notesSlides/notesSlide87.xml" ContentType="application/vnd.openxmlformats-officedocument.presentationml.notesSlide+xml"/>
  <Override PartName="/ppt/notesSlides/notesSlide82.xml" ContentType="application/vnd.openxmlformats-officedocument.presentationml.notesSlide+xml"/>
  <Override PartName="/ppt/notesSlides/notesSlide97.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94.xml" ContentType="application/vnd.openxmlformats-officedocument.presentationml.notesSlide+xml"/>
  <Override PartName="/ppt/notesSlides/notesSlide75.xml" ContentType="application/vnd.openxmlformats-officedocument.presentationml.notesSlide+xml"/>
  <Override PartName="/ppt/notesSlides/notesSlide86.xml" ContentType="application/vnd.openxmlformats-officedocument.presentationml.notesSlide+xml"/>
  <Override PartName="/ppt/notesSlides/notesSlide95.xml" ContentType="application/vnd.openxmlformats-officedocument.presentationml.notesSlide+xml"/>
  <Override PartName="/ppt/notesSlides/notesSlide80.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79.xml" ContentType="application/vnd.openxmlformats-officedocument.presentationml.notesSlide+xml"/>
  <Override PartName="/ppt/notesSlides/notesSlide85.xml" ContentType="application/vnd.openxmlformats-officedocument.presentationml.notesSlide+xml"/>
  <Override PartName="/ppt/notesSlides/notesSlide78.xml" ContentType="application/vnd.openxmlformats-officedocument.presentationml.notesSlide+xml"/>
  <Override PartName="/ppt/notesSlides/notesSlide91.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9.xml" ContentType="application/vnd.openxmlformats-officedocument.presentationml.notesSlide+xml"/>
  <Override PartName="/ppt/notesSlides/notesSlide72.xml" ContentType="application/vnd.openxmlformats-officedocument.presentationml.notesSlide+xml"/>
  <Override PartName="/ppt/notesSlides/notesSlide88.xml" ContentType="application/vnd.openxmlformats-officedocument.presentationml.notesSlide+xml"/>
  <Override PartName="/ppt/notesSlides/notesSlide66.xml" ContentType="application/vnd.openxmlformats-officedocument.presentationml.notesSlide+xml"/>
  <Override PartName="/ppt/notesSlides/notesSlide64.xml" ContentType="application/vnd.openxmlformats-officedocument.presentationml.notesSlide+xml"/>
  <Override PartName="/ppt/notesSlides/notesSlide89.xml" ContentType="application/vnd.openxmlformats-officedocument.presentationml.notesSlide+xml"/>
  <Override PartName="/ppt/notesSlides/notesSlide92.xml" ContentType="application/vnd.openxmlformats-officedocument.presentationml.notesSlide+xml"/>
  <Override PartName="/ppt/notesSlides/notesSlide63.xml" ContentType="application/vnd.openxmlformats-officedocument.presentationml.notesSlide+xml"/>
  <Override PartName="/ppt/notesSlides/notesSlide90.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101.xml" ContentType="application/vnd.openxmlformats-officedocument.presentationml.notesSlide+xml"/>
  <Override PartName="/ppt/notesSlides/notesSlide65.xml" ContentType="application/vnd.openxmlformats-officedocument.presentationml.notesSlide+xml"/>
  <Override PartName="/ppt/notesSlides/notesSlide99.xml" ContentType="application/vnd.openxmlformats-officedocument.presentationml.notesSlide+xml"/>
  <Override PartName="/ppt/notesSlides/notesSlide93.xml" ContentType="application/vnd.openxmlformats-officedocument.presentationml.notesSlide+xml"/>
  <Override PartName="/ppt/notesSlides/notesSlide98.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10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8.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hart13.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4.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78" r:id="rId2"/>
    <p:sldId id="370" r:id="rId3"/>
    <p:sldId id="356" r:id="rId4"/>
    <p:sldId id="371" r:id="rId5"/>
    <p:sldId id="309" r:id="rId6"/>
    <p:sldId id="310" r:id="rId7"/>
    <p:sldId id="256" r:id="rId8"/>
    <p:sldId id="311" r:id="rId9"/>
    <p:sldId id="312" r:id="rId10"/>
    <p:sldId id="280" r:id="rId11"/>
    <p:sldId id="361" r:id="rId12"/>
    <p:sldId id="260" r:id="rId13"/>
    <p:sldId id="261" r:id="rId14"/>
    <p:sldId id="273" r:id="rId15"/>
    <p:sldId id="322" r:id="rId16"/>
    <p:sldId id="323" r:id="rId17"/>
    <p:sldId id="291" r:id="rId18"/>
    <p:sldId id="327" r:id="rId19"/>
    <p:sldId id="328" r:id="rId20"/>
    <p:sldId id="389" r:id="rId21"/>
    <p:sldId id="316" r:id="rId22"/>
    <p:sldId id="318" r:id="rId23"/>
    <p:sldId id="319" r:id="rId24"/>
    <p:sldId id="324" r:id="rId25"/>
    <p:sldId id="325" r:id="rId26"/>
    <p:sldId id="339" r:id="rId27"/>
    <p:sldId id="264" r:id="rId28"/>
    <p:sldId id="333" r:id="rId29"/>
    <p:sldId id="334" r:id="rId30"/>
    <p:sldId id="390" r:id="rId31"/>
    <p:sldId id="262" r:id="rId32"/>
    <p:sldId id="263" r:id="rId33"/>
    <p:sldId id="274" r:id="rId34"/>
    <p:sldId id="335" r:id="rId35"/>
    <p:sldId id="336" r:id="rId36"/>
    <p:sldId id="340" r:id="rId37"/>
    <p:sldId id="357" r:id="rId38"/>
    <p:sldId id="358" r:id="rId39"/>
    <p:sldId id="391" r:id="rId40"/>
    <p:sldId id="341" r:id="rId41"/>
    <p:sldId id="342" r:id="rId42"/>
    <p:sldId id="343" r:id="rId43"/>
    <p:sldId id="346" r:id="rId44"/>
    <p:sldId id="347" r:id="rId45"/>
    <p:sldId id="348" r:id="rId46"/>
    <p:sldId id="359" r:id="rId47"/>
    <p:sldId id="360" r:id="rId48"/>
    <p:sldId id="392" r:id="rId49"/>
    <p:sldId id="349" r:id="rId50"/>
    <p:sldId id="350" r:id="rId51"/>
    <p:sldId id="351" r:id="rId52"/>
    <p:sldId id="354" r:id="rId53"/>
    <p:sldId id="355" r:id="rId54"/>
    <p:sldId id="408" r:id="rId55"/>
    <p:sldId id="267" r:id="rId56"/>
    <p:sldId id="362" r:id="rId57"/>
    <p:sldId id="363" r:id="rId58"/>
    <p:sldId id="393" r:id="rId59"/>
    <p:sldId id="265" r:id="rId60"/>
    <p:sldId id="266" r:id="rId61"/>
    <p:sldId id="275" r:id="rId62"/>
    <p:sldId id="337" r:id="rId63"/>
    <p:sldId id="338" r:id="rId64"/>
    <p:sldId id="411" r:id="rId65"/>
    <p:sldId id="412" r:id="rId66"/>
    <p:sldId id="413" r:id="rId67"/>
    <p:sldId id="414" r:id="rId68"/>
    <p:sldId id="415" r:id="rId69"/>
    <p:sldId id="416" r:id="rId70"/>
    <p:sldId id="417" r:id="rId71"/>
    <p:sldId id="418" r:id="rId72"/>
    <p:sldId id="419" r:id="rId73"/>
    <p:sldId id="409" r:id="rId74"/>
    <p:sldId id="269" r:id="rId75"/>
    <p:sldId id="377" r:id="rId76"/>
    <p:sldId id="380" r:id="rId77"/>
    <p:sldId id="394" r:id="rId78"/>
    <p:sldId id="268" r:id="rId79"/>
    <p:sldId id="270" r:id="rId80"/>
    <p:sldId id="276" r:id="rId81"/>
    <p:sldId id="378" r:id="rId82"/>
    <p:sldId id="379" r:id="rId83"/>
    <p:sldId id="285" r:id="rId84"/>
    <p:sldId id="381" r:id="rId85"/>
    <p:sldId id="382" r:id="rId86"/>
    <p:sldId id="395" r:id="rId87"/>
    <p:sldId id="282" r:id="rId88"/>
    <p:sldId id="283" r:id="rId89"/>
    <p:sldId id="284" r:id="rId90"/>
    <p:sldId id="396" r:id="rId91"/>
    <p:sldId id="397" r:id="rId92"/>
    <p:sldId id="410" r:id="rId93"/>
    <p:sldId id="289" r:id="rId94"/>
    <p:sldId id="402" r:id="rId95"/>
    <p:sldId id="403" r:id="rId96"/>
    <p:sldId id="406" r:id="rId97"/>
    <p:sldId id="286" r:id="rId98"/>
    <p:sldId id="287" r:id="rId99"/>
    <p:sldId id="288" r:id="rId100"/>
    <p:sldId id="398" r:id="rId101"/>
    <p:sldId id="400"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Grades of Alaskan High School Students by </a:t>
            </a:r>
            <a:endParaRPr lang="en-US" dirty="0">
              <a:effectLst/>
            </a:endParaRPr>
          </a:p>
          <a:p>
            <a:pPr>
              <a:defRPr/>
            </a:pPr>
            <a:r>
              <a:rPr lang="en-US" sz="1800" b="1" i="0" baseline="0" dirty="0">
                <a:effectLst/>
              </a:rPr>
              <a:t>How they Answered the Question:</a:t>
            </a:r>
            <a:endParaRPr lang="en-US" dirty="0">
              <a:effectLst/>
            </a:endParaRPr>
          </a:p>
          <a:p>
            <a:pPr>
              <a:defRPr/>
            </a:pPr>
            <a:r>
              <a:rPr lang="en-US" sz="1800" b="1" i="0" baseline="0" dirty="0">
                <a:solidFill>
                  <a:srgbClr val="C00000"/>
                </a:solidFill>
                <a:effectLst/>
              </a:rPr>
              <a:t>Do teachers really care about you and encourage you?</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Sheet1!$G$26</c:f>
              <c:strCache>
                <c:ptCount val="1"/>
                <c:pt idx="0">
                  <c:v>Teachers Don't Care</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Sheet1!$D$27:$D$31</c:f>
              <c:strCache>
                <c:ptCount val="5"/>
                <c:pt idx="0">
                  <c:v>Mostly A's </c:v>
                </c:pt>
                <c:pt idx="1">
                  <c:v>Mostly B's </c:v>
                </c:pt>
                <c:pt idx="2">
                  <c:v>Mostly C's </c:v>
                </c:pt>
                <c:pt idx="3">
                  <c:v>Mostly D's </c:v>
                </c:pt>
                <c:pt idx="4">
                  <c:v>Mostly F's </c:v>
                </c:pt>
              </c:strCache>
            </c:strRef>
          </c:cat>
          <c:val>
            <c:numRef>
              <c:f>Sheet1!$G$27:$G$31</c:f>
              <c:numCache>
                <c:formatCode>0.0%</c:formatCode>
                <c:ptCount val="5"/>
                <c:pt idx="0">
                  <c:v>8.8460645460877646E-2</c:v>
                </c:pt>
                <c:pt idx="1">
                  <c:v>0.12478705281090288</c:v>
                </c:pt>
                <c:pt idx="2">
                  <c:v>0.14982844071673657</c:v>
                </c:pt>
                <c:pt idx="3">
                  <c:v>0.20609318996415771</c:v>
                </c:pt>
                <c:pt idx="4">
                  <c:v>0.29326923076923078</c:v>
                </c:pt>
              </c:numCache>
            </c:numRef>
          </c:val>
        </c:ser>
        <c:ser>
          <c:idx val="1"/>
          <c:order val="1"/>
          <c:tx>
            <c:strRef>
              <c:f>Sheet1!$H$26</c:f>
              <c:strCache>
                <c:ptCount val="1"/>
                <c:pt idx="0">
                  <c:v>Not Sure</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Sheet1!$D$27:$D$31</c:f>
              <c:strCache>
                <c:ptCount val="5"/>
                <c:pt idx="0">
                  <c:v>Mostly A's </c:v>
                </c:pt>
                <c:pt idx="1">
                  <c:v>Mostly B's </c:v>
                </c:pt>
                <c:pt idx="2">
                  <c:v>Mostly C's </c:v>
                </c:pt>
                <c:pt idx="3">
                  <c:v>Mostly D's </c:v>
                </c:pt>
                <c:pt idx="4">
                  <c:v>Mostly F's </c:v>
                </c:pt>
              </c:strCache>
            </c:strRef>
          </c:cat>
          <c:val>
            <c:numRef>
              <c:f>Sheet1!$H$27:$H$31</c:f>
              <c:numCache>
                <c:formatCode>0.0%</c:formatCode>
                <c:ptCount val="5"/>
                <c:pt idx="0">
                  <c:v>0.19642442535407476</c:v>
                </c:pt>
                <c:pt idx="1">
                  <c:v>0.25106473594548551</c:v>
                </c:pt>
                <c:pt idx="2">
                  <c:v>0.28326343881052229</c:v>
                </c:pt>
                <c:pt idx="3">
                  <c:v>0.33333333333333331</c:v>
                </c:pt>
                <c:pt idx="4">
                  <c:v>0.24038461538461539</c:v>
                </c:pt>
              </c:numCache>
            </c:numRef>
          </c:val>
        </c:ser>
        <c:ser>
          <c:idx val="2"/>
          <c:order val="2"/>
          <c:tx>
            <c:strRef>
              <c:f>Sheet1!$I$26</c:f>
              <c:strCache>
                <c:ptCount val="1"/>
                <c:pt idx="0">
                  <c:v>Teachers Care</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Sheet1!$D$27:$D$31</c:f>
              <c:strCache>
                <c:ptCount val="5"/>
                <c:pt idx="0">
                  <c:v>Mostly A's </c:v>
                </c:pt>
                <c:pt idx="1">
                  <c:v>Mostly B's </c:v>
                </c:pt>
                <c:pt idx="2">
                  <c:v>Mostly C's </c:v>
                </c:pt>
                <c:pt idx="3">
                  <c:v>Mostly D's </c:v>
                </c:pt>
                <c:pt idx="4">
                  <c:v>Mostly F's </c:v>
                </c:pt>
              </c:strCache>
            </c:strRef>
          </c:cat>
          <c:val>
            <c:numRef>
              <c:f>Sheet1!$I$27:$I$31</c:f>
              <c:numCache>
                <c:formatCode>0.0%</c:formatCode>
                <c:ptCount val="5"/>
                <c:pt idx="0">
                  <c:v>0.7151149291850476</c:v>
                </c:pt>
                <c:pt idx="1">
                  <c:v>0.62414821124361164</c:v>
                </c:pt>
                <c:pt idx="2">
                  <c:v>0.56690812047274108</c:v>
                </c:pt>
                <c:pt idx="3">
                  <c:v>0.46057347670250892</c:v>
                </c:pt>
                <c:pt idx="4">
                  <c:v>0.46634615384615385</c:v>
                </c:pt>
              </c:numCache>
            </c:numRef>
          </c:val>
        </c:ser>
        <c:dLbls>
          <c:showLegendKey val="0"/>
          <c:showVal val="0"/>
          <c:showCatName val="0"/>
          <c:showSerName val="0"/>
          <c:showPercent val="0"/>
          <c:showBubbleSize val="0"/>
        </c:dLbls>
        <c:gapWidth val="97"/>
        <c:overlap val="100"/>
        <c:axId val="68228992"/>
        <c:axId val="68251648"/>
      </c:barChart>
      <c:catAx>
        <c:axId val="68228992"/>
        <c:scaling>
          <c:orientation val="minMax"/>
        </c:scaling>
        <c:delete val="0"/>
        <c:axPos val="b"/>
        <c:title>
          <c:tx>
            <c:rich>
              <a:bodyPr/>
              <a:lstStyle/>
              <a:p>
                <a:pPr>
                  <a:defRPr sz="1600"/>
                </a:pPr>
                <a:r>
                  <a:rPr lang="en-US" sz="1600" dirty="0"/>
                  <a:t>Grades</a:t>
                </a:r>
              </a:p>
            </c:rich>
          </c:tx>
          <c:layout>
            <c:manualLayout>
              <c:xMode val="edge"/>
              <c:yMode val="edge"/>
              <c:x val="0.41279962132315384"/>
              <c:y val="0.94758547008547012"/>
            </c:manualLayout>
          </c:layout>
          <c:overlay val="0"/>
        </c:title>
        <c:majorTickMark val="none"/>
        <c:minorTickMark val="none"/>
        <c:tickLblPos val="nextTo"/>
        <c:txPr>
          <a:bodyPr/>
          <a:lstStyle/>
          <a:p>
            <a:pPr>
              <a:defRPr sz="1400" b="1"/>
            </a:pPr>
            <a:endParaRPr lang="en-US"/>
          </a:p>
        </c:txPr>
        <c:crossAx val="68251648"/>
        <c:crosses val="autoZero"/>
        <c:auto val="1"/>
        <c:lblAlgn val="ctr"/>
        <c:lblOffset val="100"/>
        <c:noMultiLvlLbl val="0"/>
      </c:catAx>
      <c:valAx>
        <c:axId val="6825164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200" b="1"/>
            </a:pPr>
            <a:endParaRPr lang="en-US"/>
          </a:p>
        </c:txPr>
        <c:crossAx val="68228992"/>
        <c:crosses val="autoZero"/>
        <c:crossBetween val="between"/>
      </c:valAx>
    </c:plotArea>
    <c:legend>
      <c:legendPos val="r"/>
      <c:layout>
        <c:manualLayout>
          <c:xMode val="edge"/>
          <c:yMode val="edge"/>
          <c:x val="0.74328410490148999"/>
          <c:y val="0.31888845427798851"/>
          <c:w val="0.24601355320981069"/>
          <c:h val="0.38518914077424982"/>
        </c:manualLayout>
      </c:layout>
      <c:overlay val="0"/>
      <c:txPr>
        <a:bodyPr/>
        <a:lstStyle/>
        <a:p>
          <a:pPr>
            <a:defRPr sz="1400" b="1"/>
          </a:pPr>
          <a:endParaRPr lang="en-US"/>
        </a:p>
      </c:txPr>
    </c:legend>
    <c:plotVisOnly val="1"/>
    <c:dispBlanksAs val="gap"/>
    <c:showDLblsOverMax val="0"/>
  </c:chart>
  <c:spPr>
    <a:ln w="15875">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Alaska Students'</a:t>
            </a:r>
            <a:r>
              <a:rPr lang="en-US" baseline="0" dirty="0"/>
              <a:t> Perception of Whether or Not They Matter to People in Their Communities by How They Answered the Question:</a:t>
            </a:r>
          </a:p>
          <a:p>
            <a:pPr>
              <a:defRPr/>
            </a:pPr>
            <a:r>
              <a:rPr lang="en-US" baseline="0" dirty="0">
                <a:solidFill>
                  <a:srgbClr val="C00000"/>
                </a:solidFill>
              </a:rPr>
              <a:t>Did You have Depressive Symptoms in the Last 12 Months</a:t>
            </a:r>
            <a:r>
              <a:rPr lang="en-US" baseline="0" dirty="0" smtClean="0">
                <a:solidFill>
                  <a:srgbClr val="C00000"/>
                </a:solidFill>
              </a:rPr>
              <a:t>?*</a:t>
            </a:r>
            <a:endParaRPr lang="en-US" dirty="0">
              <a:solidFill>
                <a:srgbClr val="C00000"/>
              </a:solidFill>
            </a:endParaRPr>
          </a:p>
        </c:rich>
      </c:tx>
      <c:layout/>
      <c:overlay val="0"/>
    </c:title>
    <c:autoTitleDeleted val="0"/>
    <c:plotArea>
      <c:layout/>
      <c:barChart>
        <c:barDir val="col"/>
        <c:grouping val="stacked"/>
        <c:varyColors val="0"/>
        <c:ser>
          <c:idx val="0"/>
          <c:order val="0"/>
          <c:tx>
            <c:strRef>
              <c:f>Sheet2!$C$10</c:f>
              <c:strCache>
                <c:ptCount val="1"/>
                <c:pt idx="0">
                  <c:v>Yes </c:v>
                </c:pt>
              </c:strCache>
            </c:strRef>
          </c:tx>
          <c:spPr>
            <a:solidFill>
              <a:srgbClr val="FF0000"/>
            </a:solidFill>
            <a:ln w="19050">
              <a:solidFill>
                <a:schemeClr val="tx1"/>
              </a:solidFill>
            </a:ln>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Sheet2!$F$9:$H$9</c:f>
              <c:strCache>
                <c:ptCount val="3"/>
                <c:pt idx="0">
                  <c:v>Matter</c:v>
                </c:pt>
                <c:pt idx="1">
                  <c:v>Not Sure</c:v>
                </c:pt>
                <c:pt idx="2">
                  <c:v>Don't Matter</c:v>
                </c:pt>
              </c:strCache>
            </c:strRef>
          </c:cat>
          <c:val>
            <c:numRef>
              <c:f>Sheet2!$F$10:$H$10</c:f>
              <c:numCache>
                <c:formatCode>0.0%</c:formatCode>
                <c:ptCount val="3"/>
                <c:pt idx="0">
                  <c:v>0.20421205519244734</c:v>
                </c:pt>
                <c:pt idx="1">
                  <c:v>0.32136624283221144</c:v>
                </c:pt>
                <c:pt idx="2">
                  <c:v>0.49023344449737971</c:v>
                </c:pt>
              </c:numCache>
            </c:numRef>
          </c:val>
        </c:ser>
        <c:ser>
          <c:idx val="1"/>
          <c:order val="1"/>
          <c:tx>
            <c:strRef>
              <c:f>Sheet2!$C$11</c:f>
              <c:strCache>
                <c:ptCount val="1"/>
                <c:pt idx="0">
                  <c:v>No</c:v>
                </c:pt>
              </c:strCache>
            </c:strRef>
          </c:tx>
          <c:spPr>
            <a:solidFill>
              <a:srgbClr val="00B050"/>
            </a:solidFill>
            <a:ln w="19050">
              <a:solidFill>
                <a:schemeClr val="tx1"/>
              </a:solidFill>
            </a:ln>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Sheet2!$F$9:$H$9</c:f>
              <c:strCache>
                <c:ptCount val="3"/>
                <c:pt idx="0">
                  <c:v>Matter</c:v>
                </c:pt>
                <c:pt idx="1">
                  <c:v>Not Sure</c:v>
                </c:pt>
                <c:pt idx="2">
                  <c:v>Don't Matter</c:v>
                </c:pt>
              </c:strCache>
            </c:strRef>
          </c:cat>
          <c:val>
            <c:numRef>
              <c:f>Sheet2!$F$11:$H$11</c:f>
              <c:numCache>
                <c:formatCode>0.0%</c:formatCode>
                <c:ptCount val="3"/>
                <c:pt idx="0">
                  <c:v>0.79578794480755266</c:v>
                </c:pt>
                <c:pt idx="1">
                  <c:v>0.67863375716778862</c:v>
                </c:pt>
                <c:pt idx="2">
                  <c:v>0.50976655550262029</c:v>
                </c:pt>
              </c:numCache>
            </c:numRef>
          </c:val>
        </c:ser>
        <c:dLbls>
          <c:showLegendKey val="0"/>
          <c:showVal val="0"/>
          <c:showCatName val="0"/>
          <c:showSerName val="0"/>
          <c:showPercent val="0"/>
          <c:showBubbleSize val="0"/>
        </c:dLbls>
        <c:gapWidth val="176"/>
        <c:overlap val="100"/>
        <c:axId val="71817856"/>
        <c:axId val="71893760"/>
      </c:barChart>
      <c:catAx>
        <c:axId val="71817856"/>
        <c:scaling>
          <c:orientation val="minMax"/>
        </c:scaling>
        <c:delete val="0"/>
        <c:axPos val="b"/>
        <c:title>
          <c:tx>
            <c:rich>
              <a:bodyPr/>
              <a:lstStyle/>
              <a:p>
                <a:pPr>
                  <a:defRPr sz="1800"/>
                </a:pPr>
                <a:r>
                  <a:rPr lang="en-US" sz="1800" dirty="0"/>
                  <a:t>Do you think you matter to people in your community?</a:t>
                </a:r>
              </a:p>
            </c:rich>
          </c:tx>
          <c:layout/>
          <c:overlay val="0"/>
        </c:title>
        <c:majorTickMark val="none"/>
        <c:minorTickMark val="none"/>
        <c:tickLblPos val="nextTo"/>
        <c:txPr>
          <a:bodyPr/>
          <a:lstStyle/>
          <a:p>
            <a:pPr>
              <a:defRPr sz="1400" b="1"/>
            </a:pPr>
            <a:endParaRPr lang="en-US"/>
          </a:p>
        </c:txPr>
        <c:crossAx val="71893760"/>
        <c:crosses val="autoZero"/>
        <c:auto val="1"/>
        <c:lblAlgn val="ctr"/>
        <c:lblOffset val="100"/>
        <c:noMultiLvlLbl val="0"/>
      </c:catAx>
      <c:valAx>
        <c:axId val="71893760"/>
        <c:scaling>
          <c:orientation val="minMax"/>
          <c:max val="1"/>
        </c:scaling>
        <c:delete val="0"/>
        <c:axPos val="l"/>
        <c:majorGridlines/>
        <c:title>
          <c:tx>
            <c:rich>
              <a:bodyPr/>
              <a:lstStyle/>
              <a:p>
                <a:pPr>
                  <a:defRPr sz="1600"/>
                </a:pPr>
                <a:r>
                  <a:rPr lang="en-US" sz="1600" dirty="0"/>
                  <a:t>Percentage</a:t>
                </a:r>
              </a:p>
            </c:rich>
          </c:tx>
          <c:layout/>
          <c:overlay val="0"/>
        </c:title>
        <c:numFmt formatCode="0.0%" sourceLinked="1"/>
        <c:majorTickMark val="out"/>
        <c:minorTickMark val="none"/>
        <c:tickLblPos val="nextTo"/>
        <c:txPr>
          <a:bodyPr/>
          <a:lstStyle/>
          <a:p>
            <a:pPr>
              <a:defRPr sz="1400" b="1"/>
            </a:pPr>
            <a:endParaRPr lang="en-US"/>
          </a:p>
        </c:txPr>
        <c:crossAx val="71817856"/>
        <c:crosses val="autoZero"/>
        <c:crossBetween val="between"/>
      </c:valAx>
    </c:plotArea>
    <c:legend>
      <c:legendPos val="r"/>
      <c:layout>
        <c:manualLayout>
          <c:xMode val="edge"/>
          <c:yMode val="edge"/>
          <c:x val="0.9197890011897385"/>
          <c:y val="0.36108192963221369"/>
          <c:w val="7.1608847301537812E-2"/>
          <c:h val="0.33263563573540655"/>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Alaska High School Students who have Ever Been Forced to Have Sex by How they Answered the Question: </a:t>
            </a:r>
            <a:endParaRPr lang="en-US" dirty="0">
              <a:effectLst/>
            </a:endParaRPr>
          </a:p>
          <a:p>
            <a:pPr>
              <a:defRPr/>
            </a:pPr>
            <a:r>
              <a:rPr lang="en-US" sz="1800" b="1" i="0" baseline="0" dirty="0">
                <a:solidFill>
                  <a:srgbClr val="C00000"/>
                </a:solidFill>
                <a:effectLst/>
              </a:rPr>
              <a:t> Do you </a:t>
            </a:r>
            <a:r>
              <a:rPr lang="en-US" sz="1800" b="1" i="0" baseline="0" dirty="0" smtClean="0">
                <a:solidFill>
                  <a:srgbClr val="C00000"/>
                </a:solidFill>
                <a:effectLst/>
              </a:rPr>
              <a:t>Feel alone </a:t>
            </a:r>
            <a:r>
              <a:rPr lang="en-US" sz="1800" b="1" i="0" baseline="0" dirty="0">
                <a:solidFill>
                  <a:srgbClr val="C00000"/>
                </a:solidFill>
                <a:effectLst/>
              </a:rPr>
              <a:t>in your life?</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Sheet1!$C$24</c:f>
              <c:strCache>
                <c:ptCount val="1"/>
                <c:pt idx="0">
                  <c:v>Felt Alone</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Sheet1!$B$25:$B$26</c:f>
              <c:strCache>
                <c:ptCount val="2"/>
                <c:pt idx="0">
                  <c:v>Yes </c:v>
                </c:pt>
                <c:pt idx="1">
                  <c:v>No</c:v>
                </c:pt>
              </c:strCache>
            </c:strRef>
          </c:cat>
          <c:val>
            <c:numRef>
              <c:f>Sheet1!$C$25:$C$26</c:f>
              <c:numCache>
                <c:formatCode>0.0%</c:formatCode>
                <c:ptCount val="2"/>
                <c:pt idx="0">
                  <c:v>0.38521677327647474</c:v>
                </c:pt>
                <c:pt idx="1">
                  <c:v>0.1991869918699187</c:v>
                </c:pt>
              </c:numCache>
            </c:numRef>
          </c:val>
        </c:ser>
        <c:ser>
          <c:idx val="1"/>
          <c:order val="1"/>
          <c:tx>
            <c:strRef>
              <c:f>Sheet1!$D$24</c:f>
              <c:strCache>
                <c:ptCount val="1"/>
                <c:pt idx="0">
                  <c:v>Not sure </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Sheet1!$B$25:$B$26</c:f>
              <c:strCache>
                <c:ptCount val="2"/>
                <c:pt idx="0">
                  <c:v>Yes </c:v>
                </c:pt>
                <c:pt idx="1">
                  <c:v>No</c:v>
                </c:pt>
              </c:strCache>
            </c:strRef>
          </c:cat>
          <c:val>
            <c:numRef>
              <c:f>Sheet1!$D$25:$D$26</c:f>
              <c:numCache>
                <c:formatCode>0.0%</c:formatCode>
                <c:ptCount val="2"/>
                <c:pt idx="0">
                  <c:v>0.20824449182658139</c:v>
                </c:pt>
                <c:pt idx="1">
                  <c:v>0.18631436314363142</c:v>
                </c:pt>
              </c:numCache>
            </c:numRef>
          </c:val>
        </c:ser>
        <c:ser>
          <c:idx val="2"/>
          <c:order val="2"/>
          <c:tx>
            <c:strRef>
              <c:f>Sheet1!$E$24</c:f>
              <c:strCache>
                <c:ptCount val="1"/>
                <c:pt idx="0">
                  <c:v>Didn't Feel Alone</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Sheet1!$B$25:$B$26</c:f>
              <c:strCache>
                <c:ptCount val="2"/>
                <c:pt idx="0">
                  <c:v>Yes </c:v>
                </c:pt>
                <c:pt idx="1">
                  <c:v>No</c:v>
                </c:pt>
              </c:strCache>
            </c:strRef>
          </c:cat>
          <c:val>
            <c:numRef>
              <c:f>Sheet1!$E$25:$E$26</c:f>
              <c:numCache>
                <c:formatCode>0.0%</c:formatCode>
                <c:ptCount val="2"/>
                <c:pt idx="0">
                  <c:v>0.40653873489694381</c:v>
                </c:pt>
                <c:pt idx="1">
                  <c:v>0.61449864498644979</c:v>
                </c:pt>
              </c:numCache>
            </c:numRef>
          </c:val>
        </c:ser>
        <c:dLbls>
          <c:showLegendKey val="0"/>
          <c:showVal val="0"/>
          <c:showCatName val="0"/>
          <c:showSerName val="0"/>
          <c:showPercent val="0"/>
          <c:showBubbleSize val="0"/>
        </c:dLbls>
        <c:gapWidth val="170"/>
        <c:overlap val="100"/>
        <c:axId val="74262400"/>
        <c:axId val="74276864"/>
      </c:barChart>
      <c:catAx>
        <c:axId val="74262400"/>
        <c:scaling>
          <c:orientation val="minMax"/>
        </c:scaling>
        <c:delete val="0"/>
        <c:axPos val="b"/>
        <c:title>
          <c:tx>
            <c:rich>
              <a:bodyPr/>
              <a:lstStyle/>
              <a:p>
                <a:pPr>
                  <a:defRPr/>
                </a:pPr>
                <a:r>
                  <a:rPr lang="en-US" sz="1800" b="1" i="0" baseline="0" dirty="0">
                    <a:effectLst/>
                  </a:rPr>
                  <a:t>Ever Physically Forced to Have Sexual Intercourse</a:t>
                </a:r>
                <a:endParaRPr lang="en-US" dirty="0">
                  <a:effectLst/>
                </a:endParaRPr>
              </a:p>
            </c:rich>
          </c:tx>
          <c:layout/>
          <c:overlay val="0"/>
        </c:title>
        <c:majorTickMark val="none"/>
        <c:minorTickMark val="none"/>
        <c:tickLblPos val="nextTo"/>
        <c:txPr>
          <a:bodyPr/>
          <a:lstStyle/>
          <a:p>
            <a:pPr>
              <a:defRPr sz="1400" b="1"/>
            </a:pPr>
            <a:endParaRPr lang="en-US"/>
          </a:p>
        </c:txPr>
        <c:crossAx val="74276864"/>
        <c:crosses val="autoZero"/>
        <c:auto val="1"/>
        <c:lblAlgn val="ctr"/>
        <c:lblOffset val="100"/>
        <c:noMultiLvlLbl val="0"/>
      </c:catAx>
      <c:valAx>
        <c:axId val="74276864"/>
        <c:scaling>
          <c:orientation val="minMax"/>
          <c:max val="1"/>
        </c:scaling>
        <c:delete val="0"/>
        <c:axPos val="l"/>
        <c:majorGridlines/>
        <c:title>
          <c:tx>
            <c:rich>
              <a:bodyPr/>
              <a:lstStyle/>
              <a:p>
                <a:pPr>
                  <a:defRPr sz="1600"/>
                </a:pPr>
                <a:r>
                  <a:rPr lang="en-US" sz="1600" dirty="0"/>
                  <a:t>Percentage</a:t>
                </a:r>
              </a:p>
            </c:rich>
          </c:tx>
          <c:layout/>
          <c:overlay val="0"/>
        </c:title>
        <c:numFmt formatCode="0.0%" sourceLinked="1"/>
        <c:majorTickMark val="out"/>
        <c:minorTickMark val="none"/>
        <c:tickLblPos val="nextTo"/>
        <c:txPr>
          <a:bodyPr/>
          <a:lstStyle/>
          <a:p>
            <a:pPr>
              <a:defRPr sz="1400" b="1"/>
            </a:pPr>
            <a:endParaRPr lang="en-US"/>
          </a:p>
        </c:txPr>
        <c:crossAx val="74262400"/>
        <c:crosses val="autoZero"/>
        <c:crossBetween val="between"/>
      </c:valAx>
    </c:plotArea>
    <c:legend>
      <c:legendPos val="r"/>
      <c:layout>
        <c:manualLayout>
          <c:xMode val="edge"/>
          <c:yMode val="edge"/>
          <c:x val="0.77806087845214023"/>
          <c:y val="0.33823863009827693"/>
          <c:w val="0.21257694005063527"/>
          <c:h val="0.397695639924948"/>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Alaskan Students' Perception of Feeling Alone by How they Answered the Question:</a:t>
            </a:r>
          </a:p>
          <a:p>
            <a:pPr>
              <a:defRPr/>
            </a:pPr>
            <a:r>
              <a:rPr lang="en-US" dirty="0">
                <a:solidFill>
                  <a:srgbClr val="C00000"/>
                </a:solidFill>
              </a:rPr>
              <a:t>Have you</a:t>
            </a:r>
            <a:r>
              <a:rPr lang="en-US" baseline="0" dirty="0">
                <a:solidFill>
                  <a:srgbClr val="C00000"/>
                </a:solidFill>
              </a:rPr>
              <a:t> ever been forced to have sexual intercourse?</a:t>
            </a:r>
            <a:endParaRPr lang="en-US" dirty="0">
              <a:solidFill>
                <a:srgbClr val="C00000"/>
              </a:solidFill>
            </a:endParaRPr>
          </a:p>
        </c:rich>
      </c:tx>
      <c:layout/>
      <c:overlay val="0"/>
    </c:title>
    <c:autoTitleDeleted val="0"/>
    <c:plotArea>
      <c:layout/>
      <c:barChart>
        <c:barDir val="col"/>
        <c:grouping val="stacked"/>
        <c:varyColors val="0"/>
        <c:ser>
          <c:idx val="0"/>
          <c:order val="0"/>
          <c:tx>
            <c:strRef>
              <c:f>Sheet2!$E$10</c:f>
              <c:strCache>
                <c:ptCount val="1"/>
                <c:pt idx="0">
                  <c:v>Yes </c:v>
                </c:pt>
              </c:strCache>
            </c:strRef>
          </c:tx>
          <c:spPr>
            <a:solidFill>
              <a:srgbClr val="FF0000"/>
            </a:solidFill>
            <a:ln w="19050">
              <a:solidFill>
                <a:schemeClr val="tx1"/>
              </a:solidFill>
            </a:ln>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Sheet2!$F$9:$H$9</c:f>
              <c:strCache>
                <c:ptCount val="3"/>
                <c:pt idx="0">
                  <c:v>Felt Alone</c:v>
                </c:pt>
                <c:pt idx="1">
                  <c:v>Not sure </c:v>
                </c:pt>
                <c:pt idx="2">
                  <c:v>Didn't Feel Alone</c:v>
                </c:pt>
              </c:strCache>
            </c:strRef>
          </c:cat>
          <c:val>
            <c:numRef>
              <c:f>Sheet2!$F$10:$H$10</c:f>
              <c:numCache>
                <c:formatCode>0.0%</c:formatCode>
                <c:ptCount val="3"/>
                <c:pt idx="0">
                  <c:v>0.18728403593642018</c:v>
                </c:pt>
                <c:pt idx="1">
                  <c:v>0.11752908142799839</c:v>
                </c:pt>
                <c:pt idx="2">
                  <c:v>7.3071027082268772E-2</c:v>
                </c:pt>
              </c:numCache>
            </c:numRef>
          </c:val>
        </c:ser>
        <c:ser>
          <c:idx val="1"/>
          <c:order val="1"/>
          <c:tx>
            <c:strRef>
              <c:f>Sheet2!$E$11</c:f>
              <c:strCache>
                <c:ptCount val="1"/>
                <c:pt idx="0">
                  <c:v>No</c:v>
                </c:pt>
              </c:strCache>
            </c:strRef>
          </c:tx>
          <c:spPr>
            <a:solidFill>
              <a:srgbClr val="00B050"/>
            </a:solidFill>
            <a:ln w="19050">
              <a:solidFill>
                <a:schemeClr val="tx1"/>
              </a:solidFill>
            </a:ln>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Sheet2!$F$9:$H$9</c:f>
              <c:strCache>
                <c:ptCount val="3"/>
                <c:pt idx="0">
                  <c:v>Felt Alone</c:v>
                </c:pt>
                <c:pt idx="1">
                  <c:v>Not sure </c:v>
                </c:pt>
                <c:pt idx="2">
                  <c:v>Didn't Feel Alone</c:v>
                </c:pt>
              </c:strCache>
            </c:strRef>
          </c:cat>
          <c:val>
            <c:numRef>
              <c:f>Sheet2!$F$11:$H$11</c:f>
              <c:numCache>
                <c:formatCode>0.0%</c:formatCode>
                <c:ptCount val="3"/>
                <c:pt idx="0">
                  <c:v>0.81271596406357982</c:v>
                </c:pt>
                <c:pt idx="1">
                  <c:v>0.88247091857200155</c:v>
                </c:pt>
                <c:pt idx="2">
                  <c:v>0.92692897291773124</c:v>
                </c:pt>
              </c:numCache>
            </c:numRef>
          </c:val>
        </c:ser>
        <c:dLbls>
          <c:showLegendKey val="0"/>
          <c:showVal val="0"/>
          <c:showCatName val="0"/>
          <c:showSerName val="0"/>
          <c:showPercent val="0"/>
          <c:showBubbleSize val="0"/>
        </c:dLbls>
        <c:gapWidth val="126"/>
        <c:overlap val="100"/>
        <c:axId val="73842688"/>
        <c:axId val="73844608"/>
      </c:barChart>
      <c:catAx>
        <c:axId val="73842688"/>
        <c:scaling>
          <c:orientation val="minMax"/>
        </c:scaling>
        <c:delete val="0"/>
        <c:axPos val="b"/>
        <c:title>
          <c:tx>
            <c:rich>
              <a:bodyPr/>
              <a:lstStyle/>
              <a:p>
                <a:pPr>
                  <a:defRPr sz="1600"/>
                </a:pPr>
                <a:r>
                  <a:rPr lang="en-US" sz="1600" dirty="0"/>
                  <a:t>Do you feel alone in your life?</a:t>
                </a:r>
              </a:p>
            </c:rich>
          </c:tx>
          <c:layout/>
          <c:overlay val="0"/>
        </c:title>
        <c:majorTickMark val="none"/>
        <c:minorTickMark val="none"/>
        <c:tickLblPos val="nextTo"/>
        <c:txPr>
          <a:bodyPr/>
          <a:lstStyle/>
          <a:p>
            <a:pPr>
              <a:defRPr sz="1400" b="1"/>
            </a:pPr>
            <a:endParaRPr lang="en-US"/>
          </a:p>
        </c:txPr>
        <c:crossAx val="73844608"/>
        <c:crosses val="autoZero"/>
        <c:auto val="1"/>
        <c:lblAlgn val="ctr"/>
        <c:lblOffset val="100"/>
        <c:noMultiLvlLbl val="0"/>
      </c:catAx>
      <c:valAx>
        <c:axId val="7384460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3842688"/>
        <c:crosses val="autoZero"/>
        <c:crossBetween val="between"/>
      </c:valAx>
    </c:plotArea>
    <c:legend>
      <c:legendPos val="r"/>
      <c:layout>
        <c:manualLayout>
          <c:xMode val="edge"/>
          <c:yMode val="edge"/>
          <c:x val="0.90773504560403684"/>
          <c:y val="0.39994713026463091"/>
          <c:w val="8.2370088000682518E-2"/>
          <c:h val="0.25010583354500038"/>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Alaskan High School Students who Reported Dating Violence by the Answer to the Question:</a:t>
            </a:r>
            <a:endParaRPr lang="en-US" dirty="0">
              <a:effectLst/>
            </a:endParaRPr>
          </a:p>
          <a:p>
            <a:pPr>
              <a:defRPr/>
            </a:pPr>
            <a:r>
              <a:rPr lang="en-US" sz="1800" b="1" i="0" baseline="0" dirty="0">
                <a:effectLst/>
              </a:rPr>
              <a:t> </a:t>
            </a:r>
            <a:r>
              <a:rPr lang="en-US" sz="1800" b="1" i="0" baseline="0" dirty="0">
                <a:solidFill>
                  <a:srgbClr val="C00000"/>
                </a:solidFill>
                <a:effectLst/>
              </a:rPr>
              <a:t>Do you feel alone in your life?</a:t>
            </a:r>
            <a:endParaRPr lang="en-US" dirty="0">
              <a:solidFill>
                <a:srgbClr val="C00000"/>
              </a:solidFill>
              <a:effectLst/>
            </a:endParaRPr>
          </a:p>
        </c:rich>
      </c:tx>
      <c:layout/>
      <c:overlay val="0"/>
    </c:title>
    <c:autoTitleDeleted val="0"/>
    <c:plotArea>
      <c:layout>
        <c:manualLayout>
          <c:layoutTarget val="inner"/>
          <c:xMode val="edge"/>
          <c:yMode val="edge"/>
          <c:x val="9.9829848430170037E-2"/>
          <c:y val="0.17985238547309249"/>
          <c:w val="0.69151751736775557"/>
          <c:h val="0.65308668863200603"/>
        </c:manualLayout>
      </c:layout>
      <c:barChart>
        <c:barDir val="col"/>
        <c:grouping val="stacked"/>
        <c:varyColors val="0"/>
        <c:ser>
          <c:idx val="0"/>
          <c:order val="0"/>
          <c:tx>
            <c:strRef>
              <c:f>Sheet1!$E$32</c:f>
              <c:strCache>
                <c:ptCount val="1"/>
                <c:pt idx="0">
                  <c:v>Felt Alone</c:v>
                </c:pt>
              </c:strCache>
            </c:strRef>
          </c:tx>
          <c:spPr>
            <a:solidFill>
              <a:srgbClr val="FF0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Sheet1!$D$33:$D$36</c:f>
              <c:strCache>
                <c:ptCount val="4"/>
                <c:pt idx="0">
                  <c:v>Did not date anyone during the past 12 months </c:v>
                </c:pt>
                <c:pt idx="1">
                  <c:v>0 Times</c:v>
                </c:pt>
                <c:pt idx="2">
                  <c:v>1 Time</c:v>
                </c:pt>
                <c:pt idx="3">
                  <c:v>2 or More Times</c:v>
                </c:pt>
              </c:strCache>
            </c:strRef>
          </c:cat>
          <c:val>
            <c:numRef>
              <c:f>Sheet1!$E$33:$E$36</c:f>
              <c:numCache>
                <c:formatCode>0.0%</c:formatCode>
                <c:ptCount val="4"/>
                <c:pt idx="0">
                  <c:v>0.23766094420600858</c:v>
                </c:pt>
                <c:pt idx="1">
                  <c:v>0.20083333333333334</c:v>
                </c:pt>
                <c:pt idx="2">
                  <c:v>0.35483870967741937</c:v>
                </c:pt>
                <c:pt idx="3">
                  <c:v>0.42682926829268292</c:v>
                </c:pt>
              </c:numCache>
            </c:numRef>
          </c:val>
        </c:ser>
        <c:ser>
          <c:idx val="1"/>
          <c:order val="1"/>
          <c:tx>
            <c:strRef>
              <c:f>Sheet1!$F$32</c:f>
              <c:strCache>
                <c:ptCount val="1"/>
                <c:pt idx="0">
                  <c:v>Not Sure</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Sheet1!$D$33:$D$36</c:f>
              <c:strCache>
                <c:ptCount val="4"/>
                <c:pt idx="0">
                  <c:v>Did not date anyone during the past 12 months </c:v>
                </c:pt>
                <c:pt idx="1">
                  <c:v>0 Times</c:v>
                </c:pt>
                <c:pt idx="2">
                  <c:v>1 Time</c:v>
                </c:pt>
                <c:pt idx="3">
                  <c:v>2 or More Times</c:v>
                </c:pt>
              </c:strCache>
            </c:strRef>
          </c:cat>
          <c:val>
            <c:numRef>
              <c:f>Sheet1!$F$33:$F$36</c:f>
              <c:numCache>
                <c:formatCode>0.0%</c:formatCode>
                <c:ptCount val="4"/>
                <c:pt idx="0">
                  <c:v>0.20493562231759657</c:v>
                </c:pt>
                <c:pt idx="1">
                  <c:v>0.17861111111111111</c:v>
                </c:pt>
                <c:pt idx="2">
                  <c:v>0.25806451612903225</c:v>
                </c:pt>
                <c:pt idx="3">
                  <c:v>0.1910569105691057</c:v>
                </c:pt>
              </c:numCache>
            </c:numRef>
          </c:val>
        </c:ser>
        <c:ser>
          <c:idx val="2"/>
          <c:order val="2"/>
          <c:tx>
            <c:strRef>
              <c:f>Sheet1!$G$32</c:f>
              <c:strCache>
                <c:ptCount val="1"/>
                <c:pt idx="0">
                  <c:v>Didn't Feel Alone</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Sheet1!$D$33:$D$36</c:f>
              <c:strCache>
                <c:ptCount val="4"/>
                <c:pt idx="0">
                  <c:v>Did not date anyone during the past 12 months </c:v>
                </c:pt>
                <c:pt idx="1">
                  <c:v>0 Times</c:v>
                </c:pt>
                <c:pt idx="2">
                  <c:v>1 Time</c:v>
                </c:pt>
                <c:pt idx="3">
                  <c:v>2 or More Times</c:v>
                </c:pt>
              </c:strCache>
            </c:strRef>
          </c:cat>
          <c:val>
            <c:numRef>
              <c:f>Sheet1!$G$33:$G$36</c:f>
              <c:numCache>
                <c:formatCode>0.0%</c:formatCode>
                <c:ptCount val="4"/>
                <c:pt idx="0">
                  <c:v>0.55740343347639487</c:v>
                </c:pt>
                <c:pt idx="1">
                  <c:v>0.62055555555555553</c:v>
                </c:pt>
                <c:pt idx="2">
                  <c:v>0.38709677419354838</c:v>
                </c:pt>
                <c:pt idx="3">
                  <c:v>0.38211382113821141</c:v>
                </c:pt>
              </c:numCache>
            </c:numRef>
          </c:val>
        </c:ser>
        <c:dLbls>
          <c:showLegendKey val="0"/>
          <c:showVal val="0"/>
          <c:showCatName val="0"/>
          <c:showSerName val="0"/>
          <c:showPercent val="0"/>
          <c:showBubbleSize val="0"/>
        </c:dLbls>
        <c:gapWidth val="78"/>
        <c:overlap val="100"/>
        <c:axId val="73933184"/>
        <c:axId val="73935104"/>
      </c:barChart>
      <c:catAx>
        <c:axId val="73933184"/>
        <c:scaling>
          <c:orientation val="minMax"/>
        </c:scaling>
        <c:delete val="0"/>
        <c:axPos val="b"/>
        <c:title>
          <c:tx>
            <c:rich>
              <a:bodyPr/>
              <a:lstStyle/>
              <a:p>
                <a:pPr>
                  <a:defRPr sz="1600"/>
                </a:pPr>
                <a:r>
                  <a:rPr lang="en-US" sz="1600" dirty="0"/>
                  <a:t>Number of Times </a:t>
                </a:r>
                <a:r>
                  <a:rPr lang="en-US" sz="1600" dirty="0" smtClean="0"/>
                  <a:t>Experienced Dating Violence</a:t>
                </a:r>
                <a:endParaRPr lang="en-US" sz="1600" dirty="0"/>
              </a:p>
            </c:rich>
          </c:tx>
          <c:layout/>
          <c:overlay val="0"/>
        </c:title>
        <c:numFmt formatCode="General" sourceLinked="1"/>
        <c:majorTickMark val="none"/>
        <c:minorTickMark val="none"/>
        <c:tickLblPos val="nextTo"/>
        <c:txPr>
          <a:bodyPr/>
          <a:lstStyle/>
          <a:p>
            <a:pPr>
              <a:defRPr sz="1200" b="1"/>
            </a:pPr>
            <a:endParaRPr lang="en-US"/>
          </a:p>
        </c:txPr>
        <c:crossAx val="73935104"/>
        <c:crosses val="autoZero"/>
        <c:auto val="1"/>
        <c:lblAlgn val="ctr"/>
        <c:lblOffset val="100"/>
        <c:noMultiLvlLbl val="0"/>
      </c:catAx>
      <c:valAx>
        <c:axId val="73935104"/>
        <c:scaling>
          <c:orientation val="minMax"/>
          <c:max val="1"/>
        </c:scaling>
        <c:delete val="0"/>
        <c:axPos val="l"/>
        <c:majorGridlines/>
        <c:title>
          <c:tx>
            <c:rich>
              <a:bodyPr/>
              <a:lstStyle/>
              <a:p>
                <a:pPr>
                  <a:defRPr sz="1600"/>
                </a:pPr>
                <a:r>
                  <a:rPr lang="en-US" sz="1600" dirty="0"/>
                  <a:t>Percentage</a:t>
                </a:r>
              </a:p>
            </c:rich>
          </c:tx>
          <c:layout/>
          <c:overlay val="0"/>
        </c:title>
        <c:numFmt formatCode="0.0%" sourceLinked="1"/>
        <c:majorTickMark val="out"/>
        <c:minorTickMark val="none"/>
        <c:tickLblPos val="nextTo"/>
        <c:txPr>
          <a:bodyPr/>
          <a:lstStyle/>
          <a:p>
            <a:pPr>
              <a:defRPr sz="1200" b="1"/>
            </a:pPr>
            <a:endParaRPr lang="en-US"/>
          </a:p>
        </c:txPr>
        <c:crossAx val="73933184"/>
        <c:crosses val="autoZero"/>
        <c:crossBetween val="between"/>
      </c:valAx>
    </c:plotArea>
    <c:legend>
      <c:legendPos val="r"/>
      <c:layout>
        <c:manualLayout>
          <c:xMode val="edge"/>
          <c:yMode val="edge"/>
          <c:x val="0.78027327121022616"/>
          <c:y val="0.22602613503099347"/>
          <c:w val="0.21077830036346124"/>
          <c:h val="0.39186035256231277"/>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r>
              <a:rPr lang="en-US" baseline="0"/>
              <a:t> of Students who Felt Alone by How They Answered the Question:</a:t>
            </a:r>
          </a:p>
          <a:p>
            <a:pPr>
              <a:defRPr/>
            </a:pPr>
            <a:r>
              <a:rPr lang="en-US" baseline="0">
                <a:solidFill>
                  <a:srgbClr val="C00000"/>
                </a:solidFill>
              </a:rPr>
              <a:t>How many times did you experience physical dating violence?</a:t>
            </a:r>
            <a:endParaRPr lang="en-US">
              <a:solidFill>
                <a:srgbClr val="C00000"/>
              </a:solidFill>
            </a:endParaRPr>
          </a:p>
        </c:rich>
      </c:tx>
      <c:layout>
        <c:manualLayout>
          <c:xMode val="edge"/>
          <c:yMode val="edge"/>
          <c:x val="0.10957803320762086"/>
          <c:y val="1.0822510822510822E-2"/>
        </c:manualLayout>
      </c:layout>
      <c:overlay val="0"/>
    </c:title>
    <c:autoTitleDeleted val="0"/>
    <c:plotArea>
      <c:layout>
        <c:manualLayout>
          <c:layoutTarget val="inner"/>
          <c:xMode val="edge"/>
          <c:yMode val="edge"/>
          <c:x val="9.6830942106643586E-2"/>
          <c:y val="0.17982155639635955"/>
          <c:w val="0.75105963689045263"/>
          <c:h val="0.72005573166990489"/>
        </c:manualLayout>
      </c:layout>
      <c:barChart>
        <c:barDir val="col"/>
        <c:grouping val="stacked"/>
        <c:varyColors val="0"/>
        <c:ser>
          <c:idx val="0"/>
          <c:order val="0"/>
          <c:tx>
            <c:strRef>
              <c:f>'[Chart in Microsoft PowerPoint]Sheet2'!$C$14</c:f>
              <c:strCache>
                <c:ptCount val="1"/>
                <c:pt idx="0">
                  <c:v>I did not date </c:v>
                </c:pt>
              </c:strCache>
            </c:strRef>
          </c:tx>
          <c:spPr>
            <a:solidFill>
              <a:schemeClr val="bg1">
                <a:lumMod val="65000"/>
              </a:schemeClr>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PowerPoint]Sheet2'!$D$13:$F$13</c:f>
              <c:strCache>
                <c:ptCount val="3"/>
                <c:pt idx="0">
                  <c:v>Felt Alone</c:v>
                </c:pt>
                <c:pt idx="1">
                  <c:v>Not sure </c:v>
                </c:pt>
                <c:pt idx="2">
                  <c:v>Didn't Feel Alone</c:v>
                </c:pt>
              </c:strCache>
            </c:strRef>
          </c:cat>
          <c:val>
            <c:numRef>
              <c:f>'[Chart in Microsoft PowerPoint]Sheet2'!$D$14:$F$14</c:f>
              <c:numCache>
                <c:formatCode>0.00%</c:formatCode>
                <c:ptCount val="3"/>
                <c:pt idx="0">
                  <c:v>0.33408748114630465</c:v>
                </c:pt>
                <c:pt idx="1">
                  <c:v>0.34352517985611508</c:v>
                </c:pt>
                <c:pt idx="2">
                  <c:v>0.30318062445287425</c:v>
                </c:pt>
              </c:numCache>
            </c:numRef>
          </c:val>
        </c:ser>
        <c:ser>
          <c:idx val="1"/>
          <c:order val="1"/>
          <c:tx>
            <c:strRef>
              <c:f>'[Chart in Microsoft PowerPoint]Sheet2'!$C$15</c:f>
              <c:strCache>
                <c:ptCount val="1"/>
                <c:pt idx="0">
                  <c:v>0 times </c:v>
                </c:pt>
              </c:strCache>
            </c:strRef>
          </c:tx>
          <c:spPr>
            <a:solidFill>
              <a:schemeClr val="tx1"/>
            </a:solidFill>
            <a:ln w="19050">
              <a:solidFill>
                <a:schemeClr val="tx1"/>
              </a:solidFill>
            </a:ln>
          </c:spPr>
          <c:invertIfNegative val="0"/>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'[Chart in Microsoft PowerPoint]Sheet2'!$D$13:$F$13</c:f>
              <c:strCache>
                <c:ptCount val="3"/>
                <c:pt idx="0">
                  <c:v>Felt Alone</c:v>
                </c:pt>
                <c:pt idx="1">
                  <c:v>Not sure </c:v>
                </c:pt>
                <c:pt idx="2">
                  <c:v>Didn't Feel Alone</c:v>
                </c:pt>
              </c:strCache>
            </c:strRef>
          </c:cat>
          <c:val>
            <c:numRef>
              <c:f>'[Chart in Microsoft PowerPoint]Sheet2'!$D$15:$F$15</c:f>
              <c:numCache>
                <c:formatCode>0.00%</c:formatCode>
                <c:ptCount val="3"/>
                <c:pt idx="0">
                  <c:v>0.54524886877828049</c:v>
                </c:pt>
                <c:pt idx="1">
                  <c:v>0.5782374100719424</c:v>
                </c:pt>
                <c:pt idx="2">
                  <c:v>0.65188211263495766</c:v>
                </c:pt>
              </c:numCache>
            </c:numRef>
          </c:val>
        </c:ser>
        <c:ser>
          <c:idx val="2"/>
          <c:order val="2"/>
          <c:tx>
            <c:strRef>
              <c:f>'[Chart in Microsoft PowerPoint]Sheet2'!$C$16</c:f>
              <c:strCache>
                <c:ptCount val="1"/>
                <c:pt idx="0">
                  <c:v>1 time </c:v>
                </c:pt>
              </c:strCache>
            </c:strRef>
          </c:tx>
          <c:spPr>
            <a:solidFill>
              <a:srgbClr val="FFC000"/>
            </a:solidFill>
            <a:ln w="19050">
              <a:solidFill>
                <a:schemeClr val="tx1"/>
              </a:solid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'[Chart in Microsoft PowerPoint]Sheet2'!$D$13:$F$13</c:f>
              <c:strCache>
                <c:ptCount val="3"/>
                <c:pt idx="0">
                  <c:v>Felt Alone</c:v>
                </c:pt>
                <c:pt idx="1">
                  <c:v>Not sure </c:v>
                </c:pt>
                <c:pt idx="2">
                  <c:v>Didn't Feel Alone</c:v>
                </c:pt>
              </c:strCache>
            </c:strRef>
          </c:cat>
          <c:val>
            <c:numRef>
              <c:f>'[Chart in Microsoft PowerPoint]Sheet2'!$D$16:$F$16</c:f>
              <c:numCache>
                <c:formatCode>0.00%</c:formatCode>
                <c:ptCount val="3"/>
                <c:pt idx="0">
                  <c:v>4.1478129713423829E-2</c:v>
                </c:pt>
                <c:pt idx="1">
                  <c:v>3.5971223021582732E-2</c:v>
                </c:pt>
                <c:pt idx="2">
                  <c:v>1.7508024511234316E-2</c:v>
                </c:pt>
              </c:numCache>
            </c:numRef>
          </c:val>
        </c:ser>
        <c:ser>
          <c:idx val="3"/>
          <c:order val="3"/>
          <c:tx>
            <c:strRef>
              <c:f>'[Chart in Microsoft PowerPoint]Sheet2'!$C$17</c:f>
              <c:strCache>
                <c:ptCount val="1"/>
                <c:pt idx="0">
                  <c:v>2 or more times</c:v>
                </c:pt>
              </c:strCache>
            </c:strRef>
          </c:tx>
          <c:spPr>
            <a:solidFill>
              <a:srgbClr val="FF0000"/>
            </a:solidFill>
            <a:ln w="19050">
              <a:solidFill>
                <a:schemeClr val="tx1"/>
              </a:solid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'[Chart in Microsoft PowerPoint]Sheet2'!$D$13:$F$13</c:f>
              <c:strCache>
                <c:ptCount val="3"/>
                <c:pt idx="0">
                  <c:v>Felt Alone</c:v>
                </c:pt>
                <c:pt idx="1">
                  <c:v>Not sure </c:v>
                </c:pt>
                <c:pt idx="2">
                  <c:v>Didn't Feel Alone</c:v>
                </c:pt>
              </c:strCache>
            </c:strRef>
          </c:cat>
          <c:val>
            <c:numRef>
              <c:f>'[Chart in Microsoft PowerPoint]Sheet2'!$D$17:$F$17</c:f>
              <c:numCache>
                <c:formatCode>0.00%</c:formatCode>
                <c:ptCount val="3"/>
                <c:pt idx="0">
                  <c:v>7.9185520361990946E-2</c:v>
                </c:pt>
                <c:pt idx="1">
                  <c:v>4.2266187050359713E-2</c:v>
                </c:pt>
                <c:pt idx="2">
                  <c:v>2.742923840093376E-2</c:v>
                </c:pt>
              </c:numCache>
            </c:numRef>
          </c:val>
        </c:ser>
        <c:dLbls>
          <c:showLegendKey val="0"/>
          <c:showVal val="0"/>
          <c:showCatName val="0"/>
          <c:showSerName val="0"/>
          <c:showPercent val="0"/>
          <c:showBubbleSize val="0"/>
        </c:dLbls>
        <c:gapWidth val="300"/>
        <c:overlap val="100"/>
        <c:axId val="74703616"/>
        <c:axId val="74705536"/>
      </c:barChart>
      <c:catAx>
        <c:axId val="74703616"/>
        <c:scaling>
          <c:orientation val="minMax"/>
        </c:scaling>
        <c:delete val="0"/>
        <c:axPos val="b"/>
        <c:title>
          <c:tx>
            <c:rich>
              <a:bodyPr/>
              <a:lstStyle/>
              <a:p>
                <a:pPr>
                  <a:defRPr sz="1600"/>
                </a:pPr>
                <a:r>
                  <a:rPr lang="en-US" sz="1600"/>
                  <a:t>Did you feel alone?</a:t>
                </a:r>
              </a:p>
            </c:rich>
          </c:tx>
          <c:layout/>
          <c:overlay val="0"/>
        </c:title>
        <c:majorTickMark val="none"/>
        <c:minorTickMark val="none"/>
        <c:tickLblPos val="nextTo"/>
        <c:txPr>
          <a:bodyPr/>
          <a:lstStyle/>
          <a:p>
            <a:pPr>
              <a:defRPr sz="1200" b="1"/>
            </a:pPr>
            <a:endParaRPr lang="en-US"/>
          </a:p>
        </c:txPr>
        <c:crossAx val="74705536"/>
        <c:crosses val="autoZero"/>
        <c:auto val="1"/>
        <c:lblAlgn val="ctr"/>
        <c:lblOffset val="100"/>
        <c:noMultiLvlLbl val="0"/>
      </c:catAx>
      <c:valAx>
        <c:axId val="74705536"/>
        <c:scaling>
          <c:orientation val="minMax"/>
          <c:max val="1"/>
        </c:scaling>
        <c:delete val="0"/>
        <c:axPos val="l"/>
        <c:majorGridlines/>
        <c:title>
          <c:tx>
            <c:rich>
              <a:bodyPr/>
              <a:lstStyle/>
              <a:p>
                <a:pPr>
                  <a:defRPr sz="1600"/>
                </a:pPr>
                <a:r>
                  <a:rPr lang="en-US" sz="1600"/>
                  <a:t>Percentage</a:t>
                </a:r>
              </a:p>
            </c:rich>
          </c:tx>
          <c:layout/>
          <c:overlay val="0"/>
        </c:title>
        <c:numFmt formatCode="0.00%" sourceLinked="1"/>
        <c:majorTickMark val="out"/>
        <c:minorTickMark val="none"/>
        <c:tickLblPos val="nextTo"/>
        <c:txPr>
          <a:bodyPr/>
          <a:lstStyle/>
          <a:p>
            <a:pPr>
              <a:defRPr sz="1200" b="1"/>
            </a:pPr>
            <a:endParaRPr lang="en-US"/>
          </a:p>
        </c:txPr>
        <c:crossAx val="74703616"/>
        <c:crosses val="autoZero"/>
        <c:crossBetween val="between"/>
      </c:valAx>
    </c:plotArea>
    <c:legend>
      <c:legendPos val="r"/>
      <c:layout>
        <c:manualLayout>
          <c:xMode val="edge"/>
          <c:yMode val="edge"/>
          <c:x val="0.85534946548811686"/>
          <c:y val="0.21678750383474793"/>
          <c:w val="0.13223105754456491"/>
          <c:h val="0.47189214984490574"/>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i="0" baseline="0" dirty="0">
                <a:effectLst/>
              </a:rPr>
              <a:t>Perception of Risk for Smoking Marijuana of Alaskan High School Students by How they Answered the Question</a:t>
            </a:r>
            <a:r>
              <a:rPr lang="en-US" sz="1800" b="1" i="0" baseline="0" dirty="0" smtClean="0">
                <a:effectLst/>
              </a:rPr>
              <a:t>:</a:t>
            </a:r>
          </a:p>
          <a:p>
            <a:pPr marL="0" marR="0" indent="0" defTabSz="914400" rtl="0" eaLnBrk="1" fontAlgn="auto" latinLnBrk="0" hangingPunct="1">
              <a:lnSpc>
                <a:spcPct val="100000"/>
              </a:lnSpc>
              <a:spcBef>
                <a:spcPts val="0"/>
              </a:spcBef>
              <a:spcAft>
                <a:spcPts val="0"/>
              </a:spcAft>
              <a:buClrTx/>
              <a:buSzTx/>
              <a:buFontTx/>
              <a:buNone/>
              <a:tabLst/>
              <a:defRPr/>
            </a:pPr>
            <a:r>
              <a:rPr lang="en-US" sz="1800" b="1" i="0" baseline="0" dirty="0" smtClean="0">
                <a:solidFill>
                  <a:srgbClr val="C00000"/>
                </a:solidFill>
                <a:effectLst/>
              </a:rPr>
              <a:t>How </a:t>
            </a:r>
            <a:r>
              <a:rPr lang="en-US" sz="1800" b="1" i="0" baseline="0" dirty="0">
                <a:solidFill>
                  <a:srgbClr val="C00000"/>
                </a:solidFill>
                <a:effectLst/>
              </a:rPr>
              <a:t>Often Do Your Parents Ask About School?</a:t>
            </a:r>
            <a:endParaRPr lang="en-US" dirty="0">
              <a:solidFill>
                <a:srgbClr val="C00000"/>
              </a:solidFill>
              <a:effectLst/>
            </a:endParaRPr>
          </a:p>
          <a:p>
            <a:pPr marL="0" marR="0" indent="0" defTabSz="914400" rtl="0" eaLnBrk="1" fontAlgn="auto" latinLnBrk="0" hangingPunct="1">
              <a:lnSpc>
                <a:spcPct val="100000"/>
              </a:lnSpc>
              <a:spcBef>
                <a:spcPts val="0"/>
              </a:spcBef>
              <a:spcAft>
                <a:spcPts val="0"/>
              </a:spcAft>
              <a:buClrTx/>
              <a:buSzTx/>
              <a:buFontTx/>
              <a:buNone/>
              <a:tabLst/>
              <a:defRPr/>
            </a:pPr>
            <a:endParaRPr lang="en-US" dirty="0">
              <a:effectLst/>
            </a:endParaRPr>
          </a:p>
        </c:rich>
      </c:tx>
      <c:layout/>
      <c:overlay val="0"/>
    </c:title>
    <c:autoTitleDeleted val="0"/>
    <c:plotArea>
      <c:layout>
        <c:manualLayout>
          <c:layoutTarget val="inner"/>
          <c:xMode val="edge"/>
          <c:yMode val="edge"/>
          <c:x val="0.11515856271727207"/>
          <c:y val="0.2127744901452536"/>
          <c:w val="0.65002572517493529"/>
          <c:h val="0.65953277579433001"/>
        </c:manualLayout>
      </c:layout>
      <c:barChart>
        <c:barDir val="col"/>
        <c:grouping val="stacked"/>
        <c:varyColors val="0"/>
        <c:ser>
          <c:idx val="0"/>
          <c:order val="0"/>
          <c:tx>
            <c:strRef>
              <c:f>Sheet1!$E$11</c:f>
              <c:strCache>
                <c:ptCount val="1"/>
                <c:pt idx="0">
                  <c:v>Never Talk</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Sheet1!$D$12:$D$15</c:f>
              <c:strCache>
                <c:ptCount val="4"/>
                <c:pt idx="0">
                  <c:v>No risk </c:v>
                </c:pt>
                <c:pt idx="1">
                  <c:v>Slight risk </c:v>
                </c:pt>
                <c:pt idx="2">
                  <c:v>Moderate risk </c:v>
                </c:pt>
                <c:pt idx="3">
                  <c:v>Great risk</c:v>
                </c:pt>
              </c:strCache>
            </c:strRef>
          </c:cat>
          <c:val>
            <c:numRef>
              <c:f>Sheet1!$E$12:$E$15</c:f>
              <c:numCache>
                <c:formatCode>0.0%</c:formatCode>
                <c:ptCount val="4"/>
                <c:pt idx="0">
                  <c:v>0.18076062639821028</c:v>
                </c:pt>
                <c:pt idx="1">
                  <c:v>0.10967379077615298</c:v>
                </c:pt>
                <c:pt idx="2">
                  <c:v>7.901907356948229E-2</c:v>
                </c:pt>
                <c:pt idx="3">
                  <c:v>8.7128712871287123E-2</c:v>
                </c:pt>
              </c:numCache>
            </c:numRef>
          </c:val>
        </c:ser>
        <c:ser>
          <c:idx val="1"/>
          <c:order val="1"/>
          <c:tx>
            <c:strRef>
              <c:f>Sheet1!$F$11</c:f>
              <c:strCache>
                <c:ptCount val="1"/>
                <c:pt idx="0">
                  <c:v>Talk less than once a month </c:v>
                </c:pt>
              </c:strCache>
            </c:strRef>
          </c:tx>
          <c:spPr>
            <a:solidFill>
              <a:srgbClr val="FFC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Sheet1!$D$12:$D$15</c:f>
              <c:strCache>
                <c:ptCount val="4"/>
                <c:pt idx="0">
                  <c:v>No risk </c:v>
                </c:pt>
                <c:pt idx="1">
                  <c:v>Slight risk </c:v>
                </c:pt>
                <c:pt idx="2">
                  <c:v>Moderate risk </c:v>
                </c:pt>
                <c:pt idx="3">
                  <c:v>Great risk</c:v>
                </c:pt>
              </c:strCache>
            </c:strRef>
          </c:cat>
          <c:val>
            <c:numRef>
              <c:f>Sheet1!$F$12:$F$15</c:f>
              <c:numCache>
                <c:formatCode>0.0%</c:formatCode>
                <c:ptCount val="4"/>
                <c:pt idx="0">
                  <c:v>0.1243847874720358</c:v>
                </c:pt>
                <c:pt idx="1">
                  <c:v>0.10798650168728909</c:v>
                </c:pt>
                <c:pt idx="2">
                  <c:v>7.9927338782924615E-2</c:v>
                </c:pt>
                <c:pt idx="3">
                  <c:v>9.5049504950495051E-2</c:v>
                </c:pt>
              </c:numCache>
            </c:numRef>
          </c:val>
        </c:ser>
        <c:ser>
          <c:idx val="2"/>
          <c:order val="2"/>
          <c:tx>
            <c:strRef>
              <c:f>Sheet1!$G$11</c:f>
              <c:strCache>
                <c:ptCount val="1"/>
                <c:pt idx="0">
                  <c:v>Talk about once or twice a month </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Sheet1!$D$12:$D$15</c:f>
              <c:strCache>
                <c:ptCount val="4"/>
                <c:pt idx="0">
                  <c:v>No risk </c:v>
                </c:pt>
                <c:pt idx="1">
                  <c:v>Slight risk </c:v>
                </c:pt>
                <c:pt idx="2">
                  <c:v>Moderate risk </c:v>
                </c:pt>
                <c:pt idx="3">
                  <c:v>Great risk</c:v>
                </c:pt>
              </c:strCache>
            </c:strRef>
          </c:cat>
          <c:val>
            <c:numRef>
              <c:f>Sheet1!$G$12:$G$15</c:f>
              <c:numCache>
                <c:formatCode>0.0%</c:formatCode>
                <c:ptCount val="4"/>
                <c:pt idx="0">
                  <c:v>0.13109619686800894</c:v>
                </c:pt>
                <c:pt idx="1">
                  <c:v>0.14735658042744657</c:v>
                </c:pt>
                <c:pt idx="2">
                  <c:v>0.13169845594913715</c:v>
                </c:pt>
                <c:pt idx="3">
                  <c:v>8.3168316831683173E-2</c:v>
                </c:pt>
              </c:numCache>
            </c:numRef>
          </c:val>
        </c:ser>
        <c:ser>
          <c:idx val="3"/>
          <c:order val="3"/>
          <c:tx>
            <c:strRef>
              <c:f>Sheet1!$H$11</c:f>
              <c:strCache>
                <c:ptCount val="1"/>
                <c:pt idx="0">
                  <c:v>Talk about once or twice a week </c:v>
                </c:pt>
              </c:strCache>
            </c:strRef>
          </c:tx>
          <c:spPr>
            <a:solidFill>
              <a:srgbClr val="92D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Sheet1!$D$12:$D$15</c:f>
              <c:strCache>
                <c:ptCount val="4"/>
                <c:pt idx="0">
                  <c:v>No risk </c:v>
                </c:pt>
                <c:pt idx="1">
                  <c:v>Slight risk </c:v>
                </c:pt>
                <c:pt idx="2">
                  <c:v>Moderate risk </c:v>
                </c:pt>
                <c:pt idx="3">
                  <c:v>Great risk</c:v>
                </c:pt>
              </c:strCache>
            </c:strRef>
          </c:cat>
          <c:val>
            <c:numRef>
              <c:f>Sheet1!$H$12:$H$15</c:f>
              <c:numCache>
                <c:formatCode>0.0%</c:formatCode>
                <c:ptCount val="4"/>
                <c:pt idx="0">
                  <c:v>0.23713646532438479</c:v>
                </c:pt>
                <c:pt idx="1">
                  <c:v>0.27559055118110237</c:v>
                </c:pt>
                <c:pt idx="2">
                  <c:v>0.2706630336058129</c:v>
                </c:pt>
                <c:pt idx="3">
                  <c:v>0.23168316831683169</c:v>
                </c:pt>
              </c:numCache>
            </c:numRef>
          </c:val>
        </c:ser>
        <c:ser>
          <c:idx val="4"/>
          <c:order val="4"/>
          <c:tx>
            <c:strRef>
              <c:f>Sheet1!$I$11</c:f>
              <c:strCache>
                <c:ptCount val="1"/>
                <c:pt idx="0">
                  <c:v>Talk about every day</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Sheet1!$D$12:$D$15</c:f>
              <c:strCache>
                <c:ptCount val="4"/>
                <c:pt idx="0">
                  <c:v>No risk </c:v>
                </c:pt>
                <c:pt idx="1">
                  <c:v>Slight risk </c:v>
                </c:pt>
                <c:pt idx="2">
                  <c:v>Moderate risk </c:v>
                </c:pt>
                <c:pt idx="3">
                  <c:v>Great risk</c:v>
                </c:pt>
              </c:strCache>
            </c:strRef>
          </c:cat>
          <c:val>
            <c:numRef>
              <c:f>Sheet1!$I$12:$I$15</c:f>
              <c:numCache>
                <c:formatCode>0.0%</c:formatCode>
                <c:ptCount val="4"/>
                <c:pt idx="0">
                  <c:v>0.32662192393736017</c:v>
                </c:pt>
                <c:pt idx="1">
                  <c:v>0.35939257592800899</c:v>
                </c:pt>
                <c:pt idx="2">
                  <c:v>0.43869209809264303</c:v>
                </c:pt>
                <c:pt idx="3">
                  <c:v>0.50297029702970297</c:v>
                </c:pt>
              </c:numCache>
            </c:numRef>
          </c:val>
        </c:ser>
        <c:dLbls>
          <c:showLegendKey val="0"/>
          <c:showVal val="0"/>
          <c:showCatName val="0"/>
          <c:showSerName val="0"/>
          <c:showPercent val="0"/>
          <c:showBubbleSize val="0"/>
        </c:dLbls>
        <c:gapWidth val="98"/>
        <c:overlap val="100"/>
        <c:axId val="74539008"/>
        <c:axId val="74540928"/>
      </c:barChart>
      <c:catAx>
        <c:axId val="74539008"/>
        <c:scaling>
          <c:orientation val="minMax"/>
        </c:scaling>
        <c:delete val="0"/>
        <c:axPos val="b"/>
        <c:title>
          <c:tx>
            <c:rich>
              <a:bodyPr/>
              <a:lstStyle/>
              <a:p>
                <a:pPr>
                  <a:defRPr sz="900"/>
                </a:pPr>
                <a:r>
                  <a:rPr lang="en-US" sz="1600" b="1" i="0" baseline="0" dirty="0">
                    <a:effectLst/>
                  </a:rPr>
                  <a:t>Perception of Smoking Marijuana Risk</a:t>
                </a:r>
                <a:endParaRPr lang="en-US" sz="900" dirty="0">
                  <a:effectLst/>
                </a:endParaRPr>
              </a:p>
            </c:rich>
          </c:tx>
          <c:layout/>
          <c:overlay val="0"/>
        </c:title>
        <c:majorTickMark val="none"/>
        <c:minorTickMark val="none"/>
        <c:tickLblPos val="nextTo"/>
        <c:txPr>
          <a:bodyPr/>
          <a:lstStyle/>
          <a:p>
            <a:pPr>
              <a:defRPr sz="1400" b="1"/>
            </a:pPr>
            <a:endParaRPr lang="en-US"/>
          </a:p>
        </c:txPr>
        <c:crossAx val="74540928"/>
        <c:crosses val="autoZero"/>
        <c:auto val="1"/>
        <c:lblAlgn val="ctr"/>
        <c:lblOffset val="100"/>
        <c:noMultiLvlLbl val="0"/>
      </c:catAx>
      <c:valAx>
        <c:axId val="7454092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4539008"/>
        <c:crosses val="autoZero"/>
        <c:crossBetween val="between"/>
      </c:valAx>
    </c:plotArea>
    <c:legend>
      <c:legendPos val="r"/>
      <c:layout>
        <c:manualLayout>
          <c:xMode val="edge"/>
          <c:yMode val="edge"/>
          <c:x val="0.76862514857338393"/>
          <c:y val="0.16291963504561929"/>
          <c:w val="0.22105226938308617"/>
          <c:h val="0.65476815398075239"/>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Frequency of Parents Talking to Their High School Students by How They Answered The Question:</a:t>
            </a:r>
          </a:p>
          <a:p>
            <a:pPr>
              <a:defRPr/>
            </a:pPr>
            <a:r>
              <a:rPr lang="en-US" dirty="0">
                <a:solidFill>
                  <a:srgbClr val="C00000"/>
                </a:solidFill>
              </a:rPr>
              <a:t>How</a:t>
            </a:r>
            <a:r>
              <a:rPr lang="en-US" baseline="0" dirty="0">
                <a:solidFill>
                  <a:srgbClr val="C00000"/>
                </a:solidFill>
              </a:rPr>
              <a:t> risky do you think it is to smoke marijuana weekly?</a:t>
            </a:r>
            <a:endParaRPr lang="en-US" dirty="0">
              <a:solidFill>
                <a:srgbClr val="C00000"/>
              </a:solidFill>
            </a:endParaRPr>
          </a:p>
        </c:rich>
      </c:tx>
      <c:layout/>
      <c:overlay val="0"/>
    </c:title>
    <c:autoTitleDeleted val="0"/>
    <c:plotArea>
      <c:layout/>
      <c:barChart>
        <c:barDir val="col"/>
        <c:grouping val="stacked"/>
        <c:varyColors val="0"/>
        <c:ser>
          <c:idx val="0"/>
          <c:order val="0"/>
          <c:tx>
            <c:strRef>
              <c:f>'[Chart in Microsoft PowerPoint]Sheet2'!$C$11</c:f>
              <c:strCache>
                <c:ptCount val="1"/>
                <c:pt idx="0">
                  <c:v>No risk </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'[Chart in Microsoft PowerPoint]Sheet2'!$D$10:$H$10</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PowerPoint]Sheet2'!$D$11:$H$11</c:f>
              <c:numCache>
                <c:formatCode>0.0%</c:formatCode>
                <c:ptCount val="5"/>
                <c:pt idx="0">
                  <c:v>0.52196382428940569</c:v>
                </c:pt>
                <c:pt idx="1">
                  <c:v>0.42507645259938837</c:v>
                </c:pt>
                <c:pt idx="2">
                  <c:v>0.37372448979591838</c:v>
                </c:pt>
                <c:pt idx="3">
                  <c:v>0.34149484536082475</c:v>
                </c:pt>
                <c:pt idx="4">
                  <c:v>0.30932203389830509</c:v>
                </c:pt>
              </c:numCache>
            </c:numRef>
          </c:val>
        </c:ser>
        <c:ser>
          <c:idx val="1"/>
          <c:order val="1"/>
          <c:tx>
            <c:strRef>
              <c:f>'[Chart in Microsoft PowerPoint]Sheet2'!$C$12</c:f>
              <c:strCache>
                <c:ptCount val="1"/>
                <c:pt idx="0">
                  <c:v>Slight risk </c:v>
                </c:pt>
              </c:strCache>
            </c:strRef>
          </c:tx>
          <c:spPr>
            <a:solidFill>
              <a:srgbClr val="FFC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PowerPoint]Sheet2'!$D$10:$H$10</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PowerPoint]Sheet2'!$D$12:$H$12</c:f>
              <c:numCache>
                <c:formatCode>0.0%</c:formatCode>
                <c:ptCount val="5"/>
                <c:pt idx="0">
                  <c:v>0.25193798449612403</c:v>
                </c:pt>
                <c:pt idx="1">
                  <c:v>0.29357798165137616</c:v>
                </c:pt>
                <c:pt idx="2">
                  <c:v>0.33418367346938777</c:v>
                </c:pt>
                <c:pt idx="3">
                  <c:v>0.31572164948453607</c:v>
                </c:pt>
                <c:pt idx="4">
                  <c:v>0.27076271186440676</c:v>
                </c:pt>
              </c:numCache>
            </c:numRef>
          </c:val>
        </c:ser>
        <c:ser>
          <c:idx val="2"/>
          <c:order val="2"/>
          <c:tx>
            <c:strRef>
              <c:f>'[Chart in Microsoft PowerPoint]Sheet2'!$C$13</c:f>
              <c:strCache>
                <c:ptCount val="1"/>
                <c:pt idx="0">
                  <c:v>Moderate risk </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PowerPoint]Sheet2'!$D$10:$H$10</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PowerPoint]Sheet2'!$D$13:$H$13</c:f>
              <c:numCache>
                <c:formatCode>0.0%</c:formatCode>
                <c:ptCount val="5"/>
                <c:pt idx="0">
                  <c:v>0.1124031007751938</c:v>
                </c:pt>
                <c:pt idx="1">
                  <c:v>0.13455657492354739</c:v>
                </c:pt>
                <c:pt idx="2">
                  <c:v>0.18494897959183673</c:v>
                </c:pt>
                <c:pt idx="3">
                  <c:v>0.19201030927835053</c:v>
                </c:pt>
                <c:pt idx="4">
                  <c:v>0.20466101694915254</c:v>
                </c:pt>
              </c:numCache>
            </c:numRef>
          </c:val>
        </c:ser>
        <c:ser>
          <c:idx val="3"/>
          <c:order val="3"/>
          <c:tx>
            <c:strRef>
              <c:f>'[Chart in Microsoft PowerPoint]Sheet2'!$C$14</c:f>
              <c:strCache>
                <c:ptCount val="1"/>
                <c:pt idx="0">
                  <c:v>Great risk</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PowerPoint]Sheet2'!$D$10:$H$10</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PowerPoint]Sheet2'!$D$14:$H$14</c:f>
              <c:numCache>
                <c:formatCode>0.0%</c:formatCode>
                <c:ptCount val="5"/>
                <c:pt idx="0">
                  <c:v>0.11369509043927649</c:v>
                </c:pt>
                <c:pt idx="1">
                  <c:v>0.14678899082568808</c:v>
                </c:pt>
                <c:pt idx="2">
                  <c:v>0.10714285714285714</c:v>
                </c:pt>
                <c:pt idx="3">
                  <c:v>0.15077319587628865</c:v>
                </c:pt>
                <c:pt idx="4">
                  <c:v>0.21525423728813559</c:v>
                </c:pt>
              </c:numCache>
            </c:numRef>
          </c:val>
        </c:ser>
        <c:dLbls>
          <c:showLegendKey val="0"/>
          <c:showVal val="0"/>
          <c:showCatName val="0"/>
          <c:showSerName val="0"/>
          <c:showPercent val="0"/>
          <c:showBubbleSize val="0"/>
        </c:dLbls>
        <c:gapWidth val="112"/>
        <c:overlap val="100"/>
        <c:axId val="74850688"/>
        <c:axId val="74852608"/>
      </c:barChart>
      <c:catAx>
        <c:axId val="74850688"/>
        <c:scaling>
          <c:orientation val="minMax"/>
        </c:scaling>
        <c:delete val="0"/>
        <c:axPos val="b"/>
        <c:title>
          <c:tx>
            <c:rich>
              <a:bodyPr/>
              <a:lstStyle/>
              <a:p>
                <a:pPr>
                  <a:defRPr sz="1400"/>
                </a:pPr>
                <a:r>
                  <a:rPr lang="en-US" sz="1400" dirty="0"/>
                  <a:t>Frequency</a:t>
                </a:r>
              </a:p>
            </c:rich>
          </c:tx>
          <c:layout/>
          <c:overlay val="0"/>
        </c:title>
        <c:majorTickMark val="none"/>
        <c:minorTickMark val="none"/>
        <c:tickLblPos val="nextTo"/>
        <c:txPr>
          <a:bodyPr/>
          <a:lstStyle/>
          <a:p>
            <a:pPr>
              <a:defRPr sz="1200" b="1"/>
            </a:pPr>
            <a:endParaRPr lang="en-US"/>
          </a:p>
        </c:txPr>
        <c:crossAx val="74852608"/>
        <c:crosses val="autoZero"/>
        <c:auto val="1"/>
        <c:lblAlgn val="ctr"/>
        <c:lblOffset val="100"/>
        <c:noMultiLvlLbl val="0"/>
      </c:catAx>
      <c:valAx>
        <c:axId val="7485260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4850688"/>
        <c:crosses val="autoZero"/>
        <c:crossBetween val="between"/>
      </c:valAx>
    </c:plotArea>
    <c:legend>
      <c:legendPos val="r"/>
      <c:layout>
        <c:manualLayout>
          <c:xMode val="edge"/>
          <c:yMode val="edge"/>
          <c:x val="0.83706652303641194"/>
          <c:y val="0.30022015904728333"/>
          <c:w val="0.15424726632298"/>
          <c:h val="0.41277148814109677"/>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i="0" baseline="0" dirty="0">
                <a:effectLst/>
              </a:rPr>
              <a:t>Number of Sexual Intercourse Partners of Alaskan High School Students by How they Answered the Question: </a:t>
            </a:r>
            <a:endParaRPr lang="en-US" sz="1800" b="1" i="0" baseline="0" dirty="0" smtClean="0">
              <a:effectLst/>
            </a:endParaRPr>
          </a:p>
          <a:p>
            <a:pPr marL="0" marR="0" indent="0" defTabSz="914400" rtl="0" eaLnBrk="1" fontAlgn="auto" latinLnBrk="0" hangingPunct="1">
              <a:lnSpc>
                <a:spcPct val="100000"/>
              </a:lnSpc>
              <a:spcBef>
                <a:spcPts val="0"/>
              </a:spcBef>
              <a:spcAft>
                <a:spcPts val="0"/>
              </a:spcAft>
              <a:buClrTx/>
              <a:buSzTx/>
              <a:buFontTx/>
              <a:buNone/>
              <a:tabLst/>
              <a:defRPr/>
            </a:pPr>
            <a:r>
              <a:rPr lang="en-US" sz="1800" b="1" i="0" baseline="0" dirty="0" smtClean="0">
                <a:solidFill>
                  <a:srgbClr val="C00000"/>
                </a:solidFill>
                <a:effectLst/>
              </a:rPr>
              <a:t>How </a:t>
            </a:r>
            <a:r>
              <a:rPr lang="en-US" sz="1800" b="1" i="0" baseline="0" dirty="0">
                <a:solidFill>
                  <a:srgbClr val="C00000"/>
                </a:solidFill>
                <a:effectLst/>
              </a:rPr>
              <a:t>Often Do Your Parents Ask About School?</a:t>
            </a:r>
            <a:endParaRPr lang="en-US" dirty="0">
              <a:solidFill>
                <a:srgbClr val="C00000"/>
              </a:solidFill>
              <a:effectLst/>
            </a:endParaRPr>
          </a:p>
        </c:rich>
      </c:tx>
      <c:layout/>
      <c:overlay val="0"/>
    </c:title>
    <c:autoTitleDeleted val="0"/>
    <c:plotArea>
      <c:layout>
        <c:manualLayout>
          <c:layoutTarget val="inner"/>
          <c:xMode val="edge"/>
          <c:yMode val="edge"/>
          <c:x val="0.11605706918103671"/>
          <c:y val="0.19773694531995878"/>
          <c:w val="0.58661022585970479"/>
          <c:h val="0.60473193893009025"/>
        </c:manualLayout>
      </c:layout>
      <c:barChart>
        <c:barDir val="col"/>
        <c:grouping val="stacked"/>
        <c:varyColors val="0"/>
        <c:ser>
          <c:idx val="0"/>
          <c:order val="0"/>
          <c:tx>
            <c:strRef>
              <c:f>Sheet1!$D$22</c:f>
              <c:strCache>
                <c:ptCount val="1"/>
                <c:pt idx="0">
                  <c:v>Never Talk</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Sheet1!$C$23:$C$27</c:f>
              <c:strCache>
                <c:ptCount val="5"/>
                <c:pt idx="0">
                  <c:v>Never had sexual intercourse </c:v>
                </c:pt>
                <c:pt idx="1">
                  <c:v>1 person </c:v>
                </c:pt>
                <c:pt idx="2">
                  <c:v>2 people </c:v>
                </c:pt>
                <c:pt idx="3">
                  <c:v>3 people </c:v>
                </c:pt>
                <c:pt idx="4">
                  <c:v>4 or more people </c:v>
                </c:pt>
              </c:strCache>
            </c:strRef>
          </c:cat>
          <c:val>
            <c:numRef>
              <c:f>Sheet1!$D$23:$D$27</c:f>
              <c:numCache>
                <c:formatCode>0.0%</c:formatCode>
                <c:ptCount val="5"/>
                <c:pt idx="0">
                  <c:v>9.1006260497785915E-2</c:v>
                </c:pt>
                <c:pt idx="1">
                  <c:v>0.10426296866974834</c:v>
                </c:pt>
                <c:pt idx="2">
                  <c:v>0.12549800796812749</c:v>
                </c:pt>
                <c:pt idx="3">
                  <c:v>0.15589887640449437</c:v>
                </c:pt>
                <c:pt idx="4">
                  <c:v>0.1910401647785788</c:v>
                </c:pt>
              </c:numCache>
            </c:numRef>
          </c:val>
        </c:ser>
        <c:ser>
          <c:idx val="1"/>
          <c:order val="1"/>
          <c:tx>
            <c:strRef>
              <c:f>Sheet1!$E$22</c:f>
              <c:strCache>
                <c:ptCount val="1"/>
                <c:pt idx="0">
                  <c:v>Talk less than once a month </c:v>
                </c:pt>
              </c:strCache>
            </c:strRef>
          </c:tx>
          <c:spPr>
            <a:solidFill>
              <a:srgbClr val="FFC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Sheet1!$C$23:$C$27</c:f>
              <c:strCache>
                <c:ptCount val="5"/>
                <c:pt idx="0">
                  <c:v>Never had sexual intercourse </c:v>
                </c:pt>
                <c:pt idx="1">
                  <c:v>1 person </c:v>
                </c:pt>
                <c:pt idx="2">
                  <c:v>2 people </c:v>
                </c:pt>
                <c:pt idx="3">
                  <c:v>3 people </c:v>
                </c:pt>
                <c:pt idx="4">
                  <c:v>4 or more people </c:v>
                </c:pt>
              </c:strCache>
            </c:strRef>
          </c:cat>
          <c:val>
            <c:numRef>
              <c:f>Sheet1!$E$23:$E$27</c:f>
              <c:numCache>
                <c:formatCode>0.0%</c:formatCode>
                <c:ptCount val="5"/>
                <c:pt idx="0">
                  <c:v>0.10001526950679493</c:v>
                </c:pt>
                <c:pt idx="1">
                  <c:v>0.11093990755007704</c:v>
                </c:pt>
                <c:pt idx="2">
                  <c:v>0.11254980079681275</c:v>
                </c:pt>
                <c:pt idx="3">
                  <c:v>0.12078651685393259</c:v>
                </c:pt>
                <c:pt idx="4">
                  <c:v>0.11791967044284243</c:v>
                </c:pt>
              </c:numCache>
            </c:numRef>
          </c:val>
        </c:ser>
        <c:ser>
          <c:idx val="2"/>
          <c:order val="2"/>
          <c:tx>
            <c:strRef>
              <c:f>Sheet1!$F$22</c:f>
              <c:strCache>
                <c:ptCount val="1"/>
                <c:pt idx="0">
                  <c:v>Talk about once or twice a month </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Sheet1!$C$23:$C$27</c:f>
              <c:strCache>
                <c:ptCount val="5"/>
                <c:pt idx="0">
                  <c:v>Never had sexual intercourse </c:v>
                </c:pt>
                <c:pt idx="1">
                  <c:v>1 person </c:v>
                </c:pt>
                <c:pt idx="2">
                  <c:v>2 people </c:v>
                </c:pt>
                <c:pt idx="3">
                  <c:v>3 people </c:v>
                </c:pt>
                <c:pt idx="4">
                  <c:v>4 or more people </c:v>
                </c:pt>
              </c:strCache>
            </c:strRef>
          </c:cat>
          <c:val>
            <c:numRef>
              <c:f>Sheet1!$F$23:$F$27</c:f>
              <c:numCache>
                <c:formatCode>0.0%</c:formatCode>
                <c:ptCount val="5"/>
                <c:pt idx="0">
                  <c:v>0.11864406779661017</c:v>
                </c:pt>
                <c:pt idx="1">
                  <c:v>0.13148433487416539</c:v>
                </c:pt>
                <c:pt idx="2">
                  <c:v>0.16035856573705179</c:v>
                </c:pt>
                <c:pt idx="3">
                  <c:v>0.1699438202247191</c:v>
                </c:pt>
                <c:pt idx="4">
                  <c:v>0.15087538619979401</c:v>
                </c:pt>
              </c:numCache>
            </c:numRef>
          </c:val>
        </c:ser>
        <c:ser>
          <c:idx val="3"/>
          <c:order val="3"/>
          <c:tx>
            <c:strRef>
              <c:f>Sheet1!$G$22</c:f>
              <c:strCache>
                <c:ptCount val="1"/>
                <c:pt idx="0">
                  <c:v>Talk about once or twice a week </c:v>
                </c:pt>
              </c:strCache>
            </c:strRef>
          </c:tx>
          <c:spPr>
            <a:solidFill>
              <a:srgbClr val="92D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Sheet1!$C$23:$C$27</c:f>
              <c:strCache>
                <c:ptCount val="5"/>
                <c:pt idx="0">
                  <c:v>Never had sexual intercourse </c:v>
                </c:pt>
                <c:pt idx="1">
                  <c:v>1 person </c:v>
                </c:pt>
                <c:pt idx="2">
                  <c:v>2 people </c:v>
                </c:pt>
                <c:pt idx="3">
                  <c:v>3 people </c:v>
                </c:pt>
                <c:pt idx="4">
                  <c:v>4 or more people </c:v>
                </c:pt>
              </c:strCache>
            </c:strRef>
          </c:cat>
          <c:val>
            <c:numRef>
              <c:f>Sheet1!$G$23:$G$27</c:f>
              <c:numCache>
                <c:formatCode>0.0%</c:formatCode>
                <c:ptCount val="5"/>
                <c:pt idx="0">
                  <c:v>0.26019239578561615</c:v>
                </c:pt>
                <c:pt idx="1">
                  <c:v>0.25680534155110424</c:v>
                </c:pt>
                <c:pt idx="2">
                  <c:v>0.2739043824701195</c:v>
                </c:pt>
                <c:pt idx="3">
                  <c:v>0.24719101123595505</c:v>
                </c:pt>
                <c:pt idx="4">
                  <c:v>0.23223480947476827</c:v>
                </c:pt>
              </c:numCache>
            </c:numRef>
          </c:val>
        </c:ser>
        <c:ser>
          <c:idx val="4"/>
          <c:order val="4"/>
          <c:tx>
            <c:strRef>
              <c:f>Sheet1!$H$22</c:f>
              <c:strCache>
                <c:ptCount val="1"/>
                <c:pt idx="0">
                  <c:v>Talk about every day</c:v>
                </c:pt>
              </c:strCache>
            </c:strRef>
          </c:tx>
          <c:spPr>
            <a:solidFill>
              <a:srgbClr val="00B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Sheet1!$C$23:$C$27</c:f>
              <c:strCache>
                <c:ptCount val="5"/>
                <c:pt idx="0">
                  <c:v>Never had sexual intercourse </c:v>
                </c:pt>
                <c:pt idx="1">
                  <c:v>1 person </c:v>
                </c:pt>
                <c:pt idx="2">
                  <c:v>2 people </c:v>
                </c:pt>
                <c:pt idx="3">
                  <c:v>3 people </c:v>
                </c:pt>
                <c:pt idx="4">
                  <c:v>4 or more people </c:v>
                </c:pt>
              </c:strCache>
            </c:strRef>
          </c:cat>
          <c:val>
            <c:numRef>
              <c:f>Sheet1!$H$23:$H$27</c:f>
              <c:numCache>
                <c:formatCode>0.0%</c:formatCode>
                <c:ptCount val="5"/>
                <c:pt idx="0">
                  <c:v>0.43014200641319283</c:v>
                </c:pt>
                <c:pt idx="1">
                  <c:v>0.39650744735490501</c:v>
                </c:pt>
                <c:pt idx="2">
                  <c:v>0.32768924302788843</c:v>
                </c:pt>
                <c:pt idx="3">
                  <c:v>0.3061797752808989</c:v>
                </c:pt>
                <c:pt idx="4">
                  <c:v>0.30792996910401649</c:v>
                </c:pt>
              </c:numCache>
            </c:numRef>
          </c:val>
        </c:ser>
        <c:dLbls>
          <c:showLegendKey val="0"/>
          <c:showVal val="0"/>
          <c:showCatName val="0"/>
          <c:showSerName val="0"/>
          <c:showPercent val="0"/>
          <c:showBubbleSize val="0"/>
        </c:dLbls>
        <c:gapWidth val="71"/>
        <c:overlap val="100"/>
        <c:axId val="76093696"/>
        <c:axId val="76099968"/>
      </c:barChart>
      <c:catAx>
        <c:axId val="76093696"/>
        <c:scaling>
          <c:orientation val="minMax"/>
        </c:scaling>
        <c:delete val="0"/>
        <c:axPos val="b"/>
        <c:title>
          <c:tx>
            <c:rich>
              <a:bodyPr/>
              <a:lstStyle/>
              <a:p>
                <a:pPr>
                  <a:defRPr sz="1600"/>
                </a:pPr>
                <a:r>
                  <a:rPr lang="en-US" sz="1600" b="1" i="0" baseline="0" dirty="0">
                    <a:effectLst/>
                  </a:rPr>
                  <a:t>Number of Sexual Partners</a:t>
                </a:r>
                <a:endParaRPr lang="en-US" sz="1600" dirty="0">
                  <a:effectLst/>
                </a:endParaRPr>
              </a:p>
            </c:rich>
          </c:tx>
          <c:layout/>
          <c:overlay val="0"/>
        </c:title>
        <c:majorTickMark val="none"/>
        <c:minorTickMark val="none"/>
        <c:tickLblPos val="nextTo"/>
        <c:txPr>
          <a:bodyPr/>
          <a:lstStyle/>
          <a:p>
            <a:pPr>
              <a:defRPr sz="1400" b="1"/>
            </a:pPr>
            <a:endParaRPr lang="en-US"/>
          </a:p>
        </c:txPr>
        <c:crossAx val="76099968"/>
        <c:crosses val="autoZero"/>
        <c:auto val="1"/>
        <c:lblAlgn val="ctr"/>
        <c:lblOffset val="100"/>
        <c:noMultiLvlLbl val="0"/>
      </c:catAx>
      <c:valAx>
        <c:axId val="7609996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6093696"/>
        <c:crosses val="autoZero"/>
        <c:crossBetween val="between"/>
      </c:valAx>
    </c:plotArea>
    <c:legend>
      <c:legendPos val="r"/>
      <c:layout>
        <c:manualLayout>
          <c:xMode val="edge"/>
          <c:yMode val="edge"/>
          <c:x val="0.70786885621901929"/>
          <c:y val="0.23135608048993875"/>
          <c:w val="0.28172802142442499"/>
          <c:h val="0.63225650252837895"/>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Frequency of Parents Asking About School by </a:t>
            </a:r>
          </a:p>
          <a:p>
            <a:pPr>
              <a:defRPr/>
            </a:pPr>
            <a:r>
              <a:rPr lang="en-US" dirty="0"/>
              <a:t>How They Answered the Question:</a:t>
            </a:r>
          </a:p>
          <a:p>
            <a:pPr>
              <a:defRPr/>
            </a:pPr>
            <a:r>
              <a:rPr lang="en-US" dirty="0">
                <a:solidFill>
                  <a:srgbClr val="C00000"/>
                </a:solidFill>
              </a:rPr>
              <a:t>How many sexual partners have you had?</a:t>
            </a:r>
          </a:p>
        </c:rich>
      </c:tx>
      <c:layout/>
      <c:overlay val="0"/>
    </c:title>
    <c:autoTitleDeleted val="0"/>
    <c:plotArea>
      <c:layout>
        <c:manualLayout>
          <c:layoutTarget val="inner"/>
          <c:xMode val="edge"/>
          <c:yMode val="edge"/>
          <c:x val="9.5045669855480353E-2"/>
          <c:y val="0.18392730320474648"/>
          <c:w val="0.66614471374804984"/>
          <c:h val="0.68506601380709753"/>
        </c:manualLayout>
      </c:layout>
      <c:barChart>
        <c:barDir val="col"/>
        <c:grouping val="stacked"/>
        <c:varyColors val="0"/>
        <c:ser>
          <c:idx val="0"/>
          <c:order val="0"/>
          <c:tx>
            <c:strRef>
              <c:f>'[Chart in Microsoft PowerPoint]Sheet2'!$C$15</c:f>
              <c:strCache>
                <c:ptCount val="1"/>
                <c:pt idx="0">
                  <c:v>Never had sexual intercourse </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PowerPoint]Sheet2'!$D$14:$H$14</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PowerPoint]Sheet2'!$D$15:$H$15</c:f>
              <c:numCache>
                <c:formatCode>0.0%</c:formatCode>
                <c:ptCount val="5"/>
                <c:pt idx="0">
                  <c:v>0.42359630419331912</c:v>
                </c:pt>
                <c:pt idx="1">
                  <c:v>0.50423402617397994</c:v>
                </c:pt>
                <c:pt idx="2">
                  <c:v>0.48320895522388058</c:v>
                </c:pt>
                <c:pt idx="3">
                  <c:v>0.54861558274307787</c:v>
                </c:pt>
                <c:pt idx="4">
                  <c:v>0.59505703422053235</c:v>
                </c:pt>
              </c:numCache>
            </c:numRef>
          </c:val>
        </c:ser>
        <c:ser>
          <c:idx val="1"/>
          <c:order val="1"/>
          <c:tx>
            <c:strRef>
              <c:f>'[Chart in Microsoft PowerPoint]Sheet2'!$C$16</c:f>
              <c:strCache>
                <c:ptCount val="1"/>
                <c:pt idx="0">
                  <c:v>1 person </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PowerPoint]Sheet2'!$D$14:$H$14</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PowerPoint]Sheet2'!$D$16:$H$16</c:f>
              <c:numCache>
                <c:formatCode>0.0%</c:formatCode>
                <c:ptCount val="5"/>
                <c:pt idx="0">
                  <c:v>0.14427860696517414</c:v>
                </c:pt>
                <c:pt idx="1">
                  <c:v>0.16628175519630484</c:v>
                </c:pt>
                <c:pt idx="2">
                  <c:v>0.15920398009950248</c:v>
                </c:pt>
                <c:pt idx="3">
                  <c:v>0.16097875080489377</c:v>
                </c:pt>
                <c:pt idx="4">
                  <c:v>0.16307562315166879</c:v>
                </c:pt>
              </c:numCache>
            </c:numRef>
          </c:val>
        </c:ser>
        <c:ser>
          <c:idx val="2"/>
          <c:order val="2"/>
          <c:tx>
            <c:strRef>
              <c:f>'[Chart in Microsoft PowerPoint]Sheet2'!$C$17</c:f>
              <c:strCache>
                <c:ptCount val="1"/>
                <c:pt idx="0">
                  <c:v>2 people </c:v>
                </c:pt>
              </c:strCache>
            </c:strRef>
          </c:tx>
          <c:spPr>
            <a:solidFill>
              <a:srgbClr val="FFC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'[Chart in Microsoft PowerPoint]Sheet2'!$D$14:$H$14</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PowerPoint]Sheet2'!$D$17:$H$17</c:f>
              <c:numCache>
                <c:formatCode>0.0%</c:formatCode>
                <c:ptCount val="5"/>
                <c:pt idx="0">
                  <c:v>8.9552238805970144E-2</c:v>
                </c:pt>
                <c:pt idx="1">
                  <c:v>8.6989992301770597E-2</c:v>
                </c:pt>
                <c:pt idx="2">
                  <c:v>0.10012437810945274</c:v>
                </c:pt>
                <c:pt idx="3">
                  <c:v>8.8538312942691572E-2</c:v>
                </c:pt>
                <c:pt idx="4">
                  <c:v>6.9497253907900292E-2</c:v>
                </c:pt>
              </c:numCache>
            </c:numRef>
          </c:val>
        </c:ser>
        <c:ser>
          <c:idx val="3"/>
          <c:order val="3"/>
          <c:tx>
            <c:strRef>
              <c:f>'[Chart in Microsoft PowerPoint]Sheet2'!$C$18</c:f>
              <c:strCache>
                <c:ptCount val="1"/>
                <c:pt idx="0">
                  <c:v>3 people </c:v>
                </c:pt>
              </c:strCache>
            </c:strRef>
          </c:tx>
          <c:spPr>
            <a:solidFill>
              <a:srgbClr val="C0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'[Chart in Microsoft PowerPoint]Sheet2'!$D$14:$H$14</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PowerPoint]Sheet2'!$D$18:$H$18</c:f>
              <c:numCache>
                <c:formatCode>0.0%</c:formatCode>
                <c:ptCount val="5"/>
                <c:pt idx="0">
                  <c:v>7.8891257995735611E-2</c:v>
                </c:pt>
                <c:pt idx="1">
                  <c:v>6.6204772902232492E-2</c:v>
                </c:pt>
                <c:pt idx="2">
                  <c:v>7.5248756218905477E-2</c:v>
                </c:pt>
                <c:pt idx="3">
                  <c:v>5.6664520283322604E-2</c:v>
                </c:pt>
                <c:pt idx="4">
                  <c:v>4.6049852133502323E-2</c:v>
                </c:pt>
              </c:numCache>
            </c:numRef>
          </c:val>
        </c:ser>
        <c:ser>
          <c:idx val="4"/>
          <c:order val="4"/>
          <c:tx>
            <c:strRef>
              <c:f>'[Chart in Microsoft PowerPoint]Sheet2'!$C$19</c:f>
              <c:strCache>
                <c:ptCount val="1"/>
                <c:pt idx="0">
                  <c:v>4 people </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'[Chart in Microsoft PowerPoint]Sheet2'!$D$14:$H$14</c:f>
              <c:strCache>
                <c:ptCount val="5"/>
                <c:pt idx="0">
                  <c:v>Never Talk</c:v>
                </c:pt>
                <c:pt idx="1">
                  <c:v>Talk less than once a month </c:v>
                </c:pt>
                <c:pt idx="2">
                  <c:v>Talk about once or twice a month </c:v>
                </c:pt>
                <c:pt idx="3">
                  <c:v>Talk about once or twice a week </c:v>
                </c:pt>
                <c:pt idx="4">
                  <c:v>Talk about every day</c:v>
                </c:pt>
              </c:strCache>
            </c:strRef>
          </c:cat>
          <c:val>
            <c:numRef>
              <c:f>'[Chart in Microsoft PowerPoint]Sheet2'!$D$19:$H$19</c:f>
              <c:numCache>
                <c:formatCode>0.0%</c:formatCode>
                <c:ptCount val="5"/>
                <c:pt idx="0">
                  <c:v>0.26368159203980102</c:v>
                </c:pt>
                <c:pt idx="1">
                  <c:v>0.17628945342571209</c:v>
                </c:pt>
                <c:pt idx="2">
                  <c:v>0.1822139303482587</c:v>
                </c:pt>
                <c:pt idx="3">
                  <c:v>0.14520283322601416</c:v>
                </c:pt>
                <c:pt idx="4">
                  <c:v>0.1263202365863963</c:v>
                </c:pt>
              </c:numCache>
            </c:numRef>
          </c:val>
        </c:ser>
        <c:dLbls>
          <c:showLegendKey val="0"/>
          <c:showVal val="0"/>
          <c:showCatName val="0"/>
          <c:showSerName val="0"/>
          <c:showPercent val="0"/>
          <c:showBubbleSize val="0"/>
        </c:dLbls>
        <c:gapWidth val="118"/>
        <c:overlap val="100"/>
        <c:axId val="76280576"/>
        <c:axId val="76282496"/>
      </c:barChart>
      <c:catAx>
        <c:axId val="76280576"/>
        <c:scaling>
          <c:orientation val="minMax"/>
        </c:scaling>
        <c:delete val="0"/>
        <c:axPos val="b"/>
        <c:title>
          <c:tx>
            <c:rich>
              <a:bodyPr/>
              <a:lstStyle/>
              <a:p>
                <a:pPr>
                  <a:defRPr sz="1600"/>
                </a:pPr>
                <a:r>
                  <a:rPr lang="en-US" sz="1600" dirty="0"/>
                  <a:t>Frequency</a:t>
                </a:r>
              </a:p>
            </c:rich>
          </c:tx>
          <c:layout/>
          <c:overlay val="0"/>
        </c:title>
        <c:majorTickMark val="none"/>
        <c:minorTickMark val="none"/>
        <c:tickLblPos val="nextTo"/>
        <c:txPr>
          <a:bodyPr/>
          <a:lstStyle/>
          <a:p>
            <a:pPr>
              <a:defRPr sz="1100" b="1"/>
            </a:pPr>
            <a:endParaRPr lang="en-US"/>
          </a:p>
        </c:txPr>
        <c:crossAx val="76282496"/>
        <c:crosses val="autoZero"/>
        <c:auto val="1"/>
        <c:lblAlgn val="ctr"/>
        <c:lblOffset val="100"/>
        <c:noMultiLvlLbl val="0"/>
      </c:catAx>
      <c:valAx>
        <c:axId val="76282496"/>
        <c:scaling>
          <c:orientation val="minMax"/>
          <c:max val="1"/>
        </c:scaling>
        <c:delete val="0"/>
        <c:axPos val="l"/>
        <c:majorGridlines/>
        <c:title>
          <c:tx>
            <c:rich>
              <a:bodyPr/>
              <a:lstStyle/>
              <a:p>
                <a:pPr>
                  <a:defRPr sz="1600"/>
                </a:pPr>
                <a:r>
                  <a:rPr lang="en-US" sz="1600" dirty="0"/>
                  <a:t>Percentage</a:t>
                </a:r>
              </a:p>
            </c:rich>
          </c:tx>
          <c:layout/>
          <c:overlay val="0"/>
        </c:title>
        <c:numFmt formatCode="0.0%" sourceLinked="1"/>
        <c:majorTickMark val="out"/>
        <c:minorTickMark val="none"/>
        <c:tickLblPos val="nextTo"/>
        <c:txPr>
          <a:bodyPr/>
          <a:lstStyle/>
          <a:p>
            <a:pPr>
              <a:defRPr sz="1200" b="1"/>
            </a:pPr>
            <a:endParaRPr lang="en-US"/>
          </a:p>
        </c:txPr>
        <c:crossAx val="76280576"/>
        <c:crosses val="autoZero"/>
        <c:crossBetween val="between"/>
      </c:valAx>
    </c:plotArea>
    <c:legend>
      <c:legendPos val="r"/>
      <c:layout>
        <c:manualLayout>
          <c:xMode val="edge"/>
          <c:yMode val="edge"/>
          <c:x val="0.78958939281353002"/>
          <c:y val="0.19790485012902798"/>
          <c:w val="0.20189090442346994"/>
          <c:h val="0.51225743840843418"/>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effectLst/>
              </a:rPr>
              <a:t>Current Marijuana Use of Alaskan High School Students by How they Answered the Question:</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solidFill>
                  <a:srgbClr val="C00000"/>
                </a:solidFill>
                <a:effectLst/>
              </a:rPr>
              <a:t>How Many Days Per Week of Afterschool Activities Do You Attend?  </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Sheet1!$C$28</c:f>
              <c:strCache>
                <c:ptCount val="1"/>
                <c:pt idx="0">
                  <c:v>0 days </c:v>
                </c:pt>
              </c:strCache>
            </c:strRef>
          </c:tx>
          <c:spPr>
            <a:solidFill>
              <a:srgbClr val="FF00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Sheet1!$B$29:$B$32</c:f>
              <c:strCache>
                <c:ptCount val="4"/>
                <c:pt idx="0">
                  <c:v>0 times </c:v>
                </c:pt>
                <c:pt idx="1">
                  <c:v>1 or 2 times </c:v>
                </c:pt>
                <c:pt idx="2">
                  <c:v>3 to 9 times </c:v>
                </c:pt>
                <c:pt idx="3">
                  <c:v>10 or more times</c:v>
                </c:pt>
              </c:strCache>
            </c:strRef>
          </c:cat>
          <c:val>
            <c:numRef>
              <c:f>Sheet1!$C$29:$C$32</c:f>
              <c:numCache>
                <c:formatCode>0.0%</c:formatCode>
                <c:ptCount val="4"/>
                <c:pt idx="0">
                  <c:v>0.43396611553378239</c:v>
                </c:pt>
                <c:pt idx="1">
                  <c:v>0.48510638297872338</c:v>
                </c:pt>
                <c:pt idx="2">
                  <c:v>0.58758620689655172</c:v>
                </c:pt>
                <c:pt idx="3">
                  <c:v>0.64922480620155043</c:v>
                </c:pt>
              </c:numCache>
            </c:numRef>
          </c:val>
        </c:ser>
        <c:ser>
          <c:idx val="1"/>
          <c:order val="1"/>
          <c:tx>
            <c:strRef>
              <c:f>Sheet1!$D$28</c:f>
              <c:strCache>
                <c:ptCount val="1"/>
                <c:pt idx="0">
                  <c:v>1 to 2 days</c:v>
                </c:pt>
              </c:strCache>
            </c:strRef>
          </c:tx>
          <c:spPr>
            <a:solidFill>
              <a:srgbClr val="FFFF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Sheet1!$B$29:$B$32</c:f>
              <c:strCache>
                <c:ptCount val="4"/>
                <c:pt idx="0">
                  <c:v>0 times </c:v>
                </c:pt>
                <c:pt idx="1">
                  <c:v>1 or 2 times </c:v>
                </c:pt>
                <c:pt idx="2">
                  <c:v>3 to 9 times </c:v>
                </c:pt>
                <c:pt idx="3">
                  <c:v>10 or more times</c:v>
                </c:pt>
              </c:strCache>
            </c:strRef>
          </c:cat>
          <c:val>
            <c:numRef>
              <c:f>Sheet1!$D$29:$D$32</c:f>
              <c:numCache>
                <c:formatCode>0.0%</c:formatCode>
                <c:ptCount val="4"/>
                <c:pt idx="0">
                  <c:v>0.24178403755868544</c:v>
                </c:pt>
                <c:pt idx="1">
                  <c:v>0.24361702127659574</c:v>
                </c:pt>
                <c:pt idx="2">
                  <c:v>0.21103448275862069</c:v>
                </c:pt>
                <c:pt idx="3">
                  <c:v>0.17183462532299743</c:v>
                </c:pt>
              </c:numCache>
            </c:numRef>
          </c:val>
        </c:ser>
        <c:ser>
          <c:idx val="2"/>
          <c:order val="2"/>
          <c:tx>
            <c:strRef>
              <c:f>Sheet1!$E$28</c:f>
              <c:strCache>
                <c:ptCount val="1"/>
                <c:pt idx="0">
                  <c:v>3 to 4 days </c:v>
                </c:pt>
              </c:strCache>
            </c:strRef>
          </c:tx>
          <c:spPr>
            <a:solidFill>
              <a:srgbClr val="92D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Sheet1!$B$29:$B$32</c:f>
              <c:strCache>
                <c:ptCount val="4"/>
                <c:pt idx="0">
                  <c:v>0 times </c:v>
                </c:pt>
                <c:pt idx="1">
                  <c:v>1 or 2 times </c:v>
                </c:pt>
                <c:pt idx="2">
                  <c:v>3 to 9 times </c:v>
                </c:pt>
                <c:pt idx="3">
                  <c:v>10 or more times</c:v>
                </c:pt>
              </c:strCache>
            </c:strRef>
          </c:cat>
          <c:val>
            <c:numRef>
              <c:f>Sheet1!$E$29:$E$32</c:f>
              <c:numCache>
                <c:formatCode>0.0%</c:formatCode>
                <c:ptCount val="4"/>
                <c:pt idx="0">
                  <c:v>0.13268013880383753</c:v>
                </c:pt>
                <c:pt idx="1">
                  <c:v>0.13404255319148936</c:v>
                </c:pt>
                <c:pt idx="2">
                  <c:v>9.3793103448275864E-2</c:v>
                </c:pt>
                <c:pt idx="3">
                  <c:v>9.6253229974160207E-2</c:v>
                </c:pt>
              </c:numCache>
            </c:numRef>
          </c:val>
        </c:ser>
        <c:ser>
          <c:idx val="3"/>
          <c:order val="3"/>
          <c:tx>
            <c:strRef>
              <c:f>Sheet1!$F$28</c:f>
              <c:strCache>
                <c:ptCount val="1"/>
                <c:pt idx="0">
                  <c:v>5 or more days </c:v>
                </c:pt>
              </c:strCache>
            </c:strRef>
          </c:tx>
          <c:spPr>
            <a:solidFill>
              <a:srgbClr val="00B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Sheet1!$B$29:$B$32</c:f>
              <c:strCache>
                <c:ptCount val="4"/>
                <c:pt idx="0">
                  <c:v>0 times </c:v>
                </c:pt>
                <c:pt idx="1">
                  <c:v>1 or 2 times </c:v>
                </c:pt>
                <c:pt idx="2">
                  <c:v>3 to 9 times </c:v>
                </c:pt>
                <c:pt idx="3">
                  <c:v>10 or more times</c:v>
                </c:pt>
              </c:strCache>
            </c:strRef>
          </c:cat>
          <c:val>
            <c:numRef>
              <c:f>Sheet1!$F$29:$F$32</c:f>
              <c:numCache>
                <c:formatCode>0.0%</c:formatCode>
                <c:ptCount val="4"/>
                <c:pt idx="0">
                  <c:v>0.19156970810369464</c:v>
                </c:pt>
                <c:pt idx="1">
                  <c:v>0.13723404255319149</c:v>
                </c:pt>
                <c:pt idx="2">
                  <c:v>0.10758620689655173</c:v>
                </c:pt>
                <c:pt idx="3">
                  <c:v>8.2687338501291993E-2</c:v>
                </c:pt>
              </c:numCache>
            </c:numRef>
          </c:val>
        </c:ser>
        <c:dLbls>
          <c:showLegendKey val="0"/>
          <c:showVal val="0"/>
          <c:showCatName val="0"/>
          <c:showSerName val="0"/>
          <c:showPercent val="0"/>
          <c:showBubbleSize val="0"/>
        </c:dLbls>
        <c:gapWidth val="163"/>
        <c:overlap val="100"/>
        <c:axId val="76617984"/>
        <c:axId val="76628352"/>
      </c:barChart>
      <c:catAx>
        <c:axId val="76617984"/>
        <c:scaling>
          <c:orientation val="minMax"/>
        </c:scaling>
        <c:delete val="0"/>
        <c:axPos val="b"/>
        <c:title>
          <c:tx>
            <c:rich>
              <a:bodyPr/>
              <a:lstStyle/>
              <a:p>
                <a:pPr>
                  <a:defRPr sz="900"/>
                </a:pPr>
                <a:r>
                  <a:rPr lang="en-US" sz="1600" b="1" i="0" baseline="0" dirty="0">
                    <a:effectLst/>
                  </a:rPr>
                  <a:t>Number of Times in the Past 30 Days When Marijuana was Used</a:t>
                </a:r>
                <a:endParaRPr lang="en-US" sz="900" dirty="0">
                  <a:effectLst/>
                </a:endParaRPr>
              </a:p>
            </c:rich>
          </c:tx>
          <c:layout/>
          <c:overlay val="0"/>
        </c:title>
        <c:majorTickMark val="none"/>
        <c:minorTickMark val="none"/>
        <c:tickLblPos val="nextTo"/>
        <c:txPr>
          <a:bodyPr/>
          <a:lstStyle/>
          <a:p>
            <a:pPr>
              <a:defRPr sz="1400" b="1"/>
            </a:pPr>
            <a:endParaRPr lang="en-US"/>
          </a:p>
        </c:txPr>
        <c:crossAx val="76628352"/>
        <c:crosses val="autoZero"/>
        <c:auto val="1"/>
        <c:lblAlgn val="ctr"/>
        <c:lblOffset val="100"/>
        <c:noMultiLvlLbl val="0"/>
      </c:catAx>
      <c:valAx>
        <c:axId val="76628352"/>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6617984"/>
        <c:crosses val="autoZero"/>
        <c:crossBetween val="between"/>
      </c:valAx>
    </c:plotArea>
    <c:legend>
      <c:legendPos val="r"/>
      <c:layout>
        <c:manualLayout>
          <c:xMode val="edge"/>
          <c:yMode val="edge"/>
          <c:x val="0.8189009224368391"/>
          <c:y val="0.27648207276842685"/>
          <c:w val="0.17182908915064643"/>
          <c:h val="0.46403891256712176"/>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Students' Perception About Their Teachers by </a:t>
            </a:r>
            <a:endParaRPr lang="en-US" sz="2000" dirty="0" smtClean="0"/>
          </a:p>
          <a:p>
            <a:pPr>
              <a:defRPr/>
            </a:pPr>
            <a:r>
              <a:rPr lang="en-US" sz="2000" dirty="0" smtClean="0"/>
              <a:t>How </a:t>
            </a:r>
            <a:r>
              <a:rPr lang="en-US" sz="2000" dirty="0"/>
              <a:t>They Answered the Question: </a:t>
            </a:r>
            <a:endParaRPr lang="en-US" sz="2000" dirty="0" smtClean="0"/>
          </a:p>
          <a:p>
            <a:pPr>
              <a:defRPr/>
            </a:pPr>
            <a:r>
              <a:rPr lang="en-US" sz="2000" dirty="0" smtClean="0">
                <a:solidFill>
                  <a:srgbClr val="C00000"/>
                </a:solidFill>
              </a:rPr>
              <a:t>During </a:t>
            </a:r>
            <a:r>
              <a:rPr lang="en-US" sz="2000" dirty="0">
                <a:solidFill>
                  <a:srgbClr val="C00000"/>
                </a:solidFill>
              </a:rPr>
              <a:t>the Past Year How Would You Describe Your Grades?</a:t>
            </a:r>
          </a:p>
        </c:rich>
      </c:tx>
      <c:layout/>
      <c:overlay val="0"/>
    </c:title>
    <c:autoTitleDeleted val="0"/>
    <c:plotArea>
      <c:layout>
        <c:manualLayout>
          <c:layoutTarget val="inner"/>
          <c:xMode val="edge"/>
          <c:yMode val="edge"/>
          <c:x val="0.12052494868098505"/>
          <c:y val="0.21975014486825512"/>
          <c:w val="0.72480646823630568"/>
          <c:h val="0.65439206462828514"/>
        </c:manualLayout>
      </c:layout>
      <c:barChart>
        <c:barDir val="col"/>
        <c:grouping val="stacked"/>
        <c:varyColors val="0"/>
        <c:ser>
          <c:idx val="0"/>
          <c:order val="0"/>
          <c:tx>
            <c:strRef>
              <c:f>'[Chart in Microsoft PowerPoint]Sheet2'!$C$21</c:f>
              <c:strCache>
                <c:ptCount val="1"/>
                <c:pt idx="0">
                  <c:v>Mostly A's </c:v>
                </c:pt>
              </c:strCache>
            </c:strRef>
          </c:tx>
          <c:spPr>
            <a:solidFill>
              <a:srgbClr val="00B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PowerPoint]Sheet2'!$D$20:$F$20</c:f>
              <c:strCache>
                <c:ptCount val="3"/>
                <c:pt idx="0">
                  <c:v>Teachers Care</c:v>
                </c:pt>
                <c:pt idx="1">
                  <c:v>Not Sure</c:v>
                </c:pt>
                <c:pt idx="2">
                  <c:v>Teachers Don't Care</c:v>
                </c:pt>
              </c:strCache>
            </c:strRef>
          </c:cat>
          <c:val>
            <c:numRef>
              <c:f>'[Chart in Microsoft PowerPoint]Sheet2'!$D$21:$F$21</c:f>
              <c:numCache>
                <c:formatCode>0.0%</c:formatCode>
                <c:ptCount val="3"/>
                <c:pt idx="0">
                  <c:v>0.39225674987264392</c:v>
                </c:pt>
                <c:pt idx="1">
                  <c:v>0.28162450066577899</c:v>
                </c:pt>
                <c:pt idx="2">
                  <c:v>0.248046875</c:v>
                </c:pt>
              </c:numCache>
            </c:numRef>
          </c:val>
        </c:ser>
        <c:ser>
          <c:idx val="1"/>
          <c:order val="1"/>
          <c:tx>
            <c:strRef>
              <c:f>'[Chart in Microsoft PowerPoint]Sheet2'!$C$22</c:f>
              <c:strCache>
                <c:ptCount val="1"/>
                <c:pt idx="0">
                  <c:v>Mostly B's </c:v>
                </c:pt>
              </c:strCache>
            </c:strRef>
          </c:tx>
          <c:spPr>
            <a:solidFill>
              <a:srgbClr val="92D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PowerPoint]Sheet2'!$D$20:$F$20</c:f>
              <c:strCache>
                <c:ptCount val="3"/>
                <c:pt idx="0">
                  <c:v>Teachers Care</c:v>
                </c:pt>
                <c:pt idx="1">
                  <c:v>Not Sure</c:v>
                </c:pt>
                <c:pt idx="2">
                  <c:v>Teachers Don't Care</c:v>
                </c:pt>
              </c:strCache>
            </c:strRef>
          </c:cat>
          <c:val>
            <c:numRef>
              <c:f>'[Chart in Microsoft PowerPoint]Sheet2'!$D$22:$F$22</c:f>
              <c:numCache>
                <c:formatCode>0.0%</c:formatCode>
                <c:ptCount val="3"/>
                <c:pt idx="0">
                  <c:v>0.37328069281711668</c:v>
                </c:pt>
                <c:pt idx="1">
                  <c:v>0.39247669773635152</c:v>
                </c:pt>
                <c:pt idx="2">
                  <c:v>0.38151041666666669</c:v>
                </c:pt>
              </c:numCache>
            </c:numRef>
          </c:val>
        </c:ser>
        <c:ser>
          <c:idx val="2"/>
          <c:order val="2"/>
          <c:tx>
            <c:strRef>
              <c:f>'[Chart in Microsoft PowerPoint]Sheet2'!$C$23</c:f>
              <c:strCache>
                <c:ptCount val="1"/>
                <c:pt idx="0">
                  <c:v>Mostly C's </c:v>
                </c:pt>
              </c:strCache>
            </c:strRef>
          </c:tx>
          <c:spPr>
            <a:solidFill>
              <a:srgbClr val="FFFF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PowerPoint]Sheet2'!$D$20:$F$20</c:f>
              <c:strCache>
                <c:ptCount val="3"/>
                <c:pt idx="0">
                  <c:v>Teachers Care</c:v>
                </c:pt>
                <c:pt idx="1">
                  <c:v>Not Sure</c:v>
                </c:pt>
                <c:pt idx="2">
                  <c:v>Teachers Don't Care</c:v>
                </c:pt>
              </c:strCache>
            </c:strRef>
          </c:cat>
          <c:val>
            <c:numRef>
              <c:f>'[Chart in Microsoft PowerPoint]Sheet2'!$D$23:$F$23</c:f>
              <c:numCache>
                <c:formatCode>0.0%</c:formatCode>
                <c:ptCount val="3"/>
                <c:pt idx="0">
                  <c:v>0.18937850229240957</c:v>
                </c:pt>
                <c:pt idx="1">
                  <c:v>0.24733688415446073</c:v>
                </c:pt>
                <c:pt idx="2">
                  <c:v>0.255859375</c:v>
                </c:pt>
              </c:numCache>
            </c:numRef>
          </c:val>
        </c:ser>
        <c:ser>
          <c:idx val="3"/>
          <c:order val="3"/>
          <c:tx>
            <c:strRef>
              <c:f>'[Chart in Microsoft PowerPoint]Sheet2'!$C$24</c:f>
              <c:strCache>
                <c:ptCount val="1"/>
                <c:pt idx="0">
                  <c:v>Mostly D's </c:v>
                </c:pt>
              </c:strCache>
            </c:strRef>
          </c:tx>
          <c:spPr>
            <a:solidFill>
              <a:srgbClr val="FFC0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PowerPoint]Sheet2'!$D$20:$F$20</c:f>
              <c:strCache>
                <c:ptCount val="3"/>
                <c:pt idx="0">
                  <c:v>Teachers Care</c:v>
                </c:pt>
                <c:pt idx="1">
                  <c:v>Not Sure</c:v>
                </c:pt>
                <c:pt idx="2">
                  <c:v>Teachers Don't Care</c:v>
                </c:pt>
              </c:strCache>
            </c:strRef>
          </c:cat>
          <c:val>
            <c:numRef>
              <c:f>'[Chart in Microsoft PowerPoint]Sheet2'!$D$24:$F$24</c:f>
              <c:numCache>
                <c:formatCode>0.0%</c:formatCode>
                <c:ptCount val="3"/>
                <c:pt idx="0">
                  <c:v>3.2730514518593989E-2</c:v>
                </c:pt>
                <c:pt idx="1">
                  <c:v>6.1917443408788284E-2</c:v>
                </c:pt>
                <c:pt idx="2">
                  <c:v>7.4869791666666671E-2</c:v>
                </c:pt>
              </c:numCache>
            </c:numRef>
          </c:val>
        </c:ser>
        <c:ser>
          <c:idx val="4"/>
          <c:order val="4"/>
          <c:tx>
            <c:strRef>
              <c:f>'[Chart in Microsoft PowerPoint]Sheet2'!$C$25</c:f>
              <c:strCache>
                <c:ptCount val="1"/>
                <c:pt idx="0">
                  <c:v>Mostly F's </c:v>
                </c:pt>
              </c:strCache>
            </c:strRef>
          </c:tx>
          <c:spPr>
            <a:solidFill>
              <a:srgbClr val="FF0000"/>
            </a:solidFill>
            <a:ln w="19050">
              <a:solidFill>
                <a:schemeClr val="tx1"/>
              </a:solidFill>
            </a:ln>
          </c:spPr>
          <c:invertIfNegative val="0"/>
          <c:dLbls>
            <c:dLbl>
              <c:idx val="0"/>
              <c:layout>
                <c:manualLayout>
                  <c:x val="0"/>
                  <c:y val="-1.9769357495881382E-2"/>
                </c:manualLayout>
              </c:layout>
              <c:showLegendKey val="0"/>
              <c:showVal val="1"/>
              <c:showCatName val="0"/>
              <c:showSerName val="0"/>
              <c:showPercent val="0"/>
              <c:showBubbleSize val="0"/>
            </c:dLbl>
            <c:dLbl>
              <c:idx val="1"/>
              <c:layout>
                <c:manualLayout>
                  <c:x val="-5.5241050764273622E-17"/>
                  <c:y val="-1.757276221856123E-2"/>
                </c:manualLayout>
              </c:layout>
              <c:showLegendKey val="0"/>
              <c:showVal val="1"/>
              <c:showCatName val="0"/>
              <c:showSerName val="0"/>
              <c:showPercent val="0"/>
              <c:showBubbleSize val="0"/>
            </c:dLbl>
            <c:dLbl>
              <c:idx val="2"/>
              <c:layout>
                <c:manualLayout>
                  <c:x val="-4.519774547476851E-3"/>
                  <c:y val="-2.6359143327841845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'[Chart in Microsoft PowerPoint]Sheet2'!$D$20:$F$20</c:f>
              <c:strCache>
                <c:ptCount val="3"/>
                <c:pt idx="0">
                  <c:v>Teachers Care</c:v>
                </c:pt>
                <c:pt idx="1">
                  <c:v>Not Sure</c:v>
                </c:pt>
                <c:pt idx="2">
                  <c:v>Teachers Don't Care</c:v>
                </c:pt>
              </c:strCache>
            </c:strRef>
          </c:cat>
          <c:val>
            <c:numRef>
              <c:f>'[Chart in Microsoft PowerPoint]Sheet2'!$D$25:$F$25</c:f>
              <c:numCache>
                <c:formatCode>0.0%</c:formatCode>
                <c:ptCount val="3"/>
                <c:pt idx="0">
                  <c:v>1.2353540499235864E-2</c:v>
                </c:pt>
                <c:pt idx="1">
                  <c:v>1.6644474034620507E-2</c:v>
                </c:pt>
                <c:pt idx="2">
                  <c:v>3.9713541666666664E-2</c:v>
                </c:pt>
              </c:numCache>
            </c:numRef>
          </c:val>
        </c:ser>
        <c:dLbls>
          <c:showLegendKey val="0"/>
          <c:showVal val="0"/>
          <c:showCatName val="0"/>
          <c:showSerName val="0"/>
          <c:showPercent val="0"/>
          <c:showBubbleSize val="0"/>
        </c:dLbls>
        <c:gapWidth val="134"/>
        <c:overlap val="100"/>
        <c:axId val="68017536"/>
        <c:axId val="68023808"/>
      </c:barChart>
      <c:catAx>
        <c:axId val="68017536"/>
        <c:scaling>
          <c:orientation val="minMax"/>
        </c:scaling>
        <c:delete val="0"/>
        <c:axPos val="b"/>
        <c:title>
          <c:tx>
            <c:rich>
              <a:bodyPr/>
              <a:lstStyle/>
              <a:p>
                <a:pPr>
                  <a:defRPr sz="1600"/>
                </a:pPr>
                <a:r>
                  <a:rPr lang="en-US" sz="1600" dirty="0"/>
                  <a:t>Students' Perception About Their Teachers</a:t>
                </a:r>
              </a:p>
            </c:rich>
          </c:tx>
          <c:layout>
            <c:manualLayout>
              <c:xMode val="edge"/>
              <c:yMode val="edge"/>
              <c:x val="0.27629156413144879"/>
              <c:y val="0.93293794618341574"/>
            </c:manualLayout>
          </c:layout>
          <c:overlay val="0"/>
        </c:title>
        <c:majorTickMark val="none"/>
        <c:minorTickMark val="none"/>
        <c:tickLblPos val="nextTo"/>
        <c:txPr>
          <a:bodyPr/>
          <a:lstStyle/>
          <a:p>
            <a:pPr>
              <a:defRPr sz="1400" b="1"/>
            </a:pPr>
            <a:endParaRPr lang="en-US"/>
          </a:p>
        </c:txPr>
        <c:crossAx val="68023808"/>
        <c:crosses val="autoZero"/>
        <c:auto val="1"/>
        <c:lblAlgn val="ctr"/>
        <c:lblOffset val="100"/>
        <c:noMultiLvlLbl val="0"/>
      </c:catAx>
      <c:valAx>
        <c:axId val="68023808"/>
        <c:scaling>
          <c:orientation val="minMax"/>
          <c:max val="1"/>
        </c:scaling>
        <c:delete val="0"/>
        <c:axPos val="l"/>
        <c:majorGridlines/>
        <c:title>
          <c:tx>
            <c:rich>
              <a:bodyPr/>
              <a:lstStyle/>
              <a:p>
                <a:pPr>
                  <a:defRPr sz="1400"/>
                </a:pPr>
                <a:r>
                  <a:rPr lang="en-US" sz="1400" dirty="0"/>
                  <a:t>Percentage</a:t>
                </a:r>
              </a:p>
            </c:rich>
          </c:tx>
          <c:layout>
            <c:manualLayout>
              <c:xMode val="edge"/>
              <c:yMode val="edge"/>
              <c:x val="1.1831564532694284E-2"/>
              <c:y val="0.46630210996352728"/>
            </c:manualLayout>
          </c:layout>
          <c:overlay val="0"/>
        </c:title>
        <c:numFmt formatCode="0.0%" sourceLinked="1"/>
        <c:majorTickMark val="out"/>
        <c:minorTickMark val="none"/>
        <c:tickLblPos val="nextTo"/>
        <c:txPr>
          <a:bodyPr/>
          <a:lstStyle/>
          <a:p>
            <a:pPr>
              <a:defRPr sz="1200" b="1"/>
            </a:pPr>
            <a:endParaRPr lang="en-US"/>
          </a:p>
        </c:txPr>
        <c:crossAx val="68017536"/>
        <c:crosses val="autoZero"/>
        <c:crossBetween val="between"/>
      </c:valAx>
    </c:plotArea>
    <c:legend>
      <c:legendPos val="r"/>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Days of After School</a:t>
            </a:r>
            <a:r>
              <a:rPr lang="en-US" baseline="0"/>
              <a:t> Activities by</a:t>
            </a:r>
          </a:p>
          <a:p>
            <a:pPr>
              <a:defRPr/>
            </a:pPr>
            <a:r>
              <a:rPr lang="en-US" baseline="0"/>
              <a:t> How They Answered the Question</a:t>
            </a:r>
          </a:p>
          <a:p>
            <a:pPr>
              <a:defRPr/>
            </a:pPr>
            <a:r>
              <a:rPr lang="en-US" baseline="0">
                <a:solidFill>
                  <a:srgbClr val="C00000"/>
                </a:solidFill>
              </a:rPr>
              <a:t>How often did you smoke marijuana in the past 30 days?</a:t>
            </a:r>
            <a:endParaRPr lang="en-US">
              <a:solidFill>
                <a:srgbClr val="C00000"/>
              </a:solidFill>
            </a:endParaRPr>
          </a:p>
        </c:rich>
      </c:tx>
      <c:layout/>
      <c:overlay val="0"/>
    </c:title>
    <c:autoTitleDeleted val="0"/>
    <c:plotArea>
      <c:layout/>
      <c:barChart>
        <c:barDir val="col"/>
        <c:grouping val="stacked"/>
        <c:varyColors val="0"/>
        <c:ser>
          <c:idx val="0"/>
          <c:order val="0"/>
          <c:tx>
            <c:strRef>
              <c:f>'[Chart in Microsoft PowerPoint]Sheet2'!$A$13</c:f>
              <c:strCache>
                <c:ptCount val="1"/>
                <c:pt idx="0">
                  <c:v>0 times </c:v>
                </c:pt>
              </c:strCache>
            </c:strRef>
          </c:tx>
          <c:spPr>
            <a:solidFill>
              <a:srgbClr val="00B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PowerPoint]Sheet2'!$B$12:$E$12</c:f>
              <c:strCache>
                <c:ptCount val="4"/>
                <c:pt idx="0">
                  <c:v>0 days </c:v>
                </c:pt>
                <c:pt idx="1">
                  <c:v>1 or 2 days</c:v>
                </c:pt>
                <c:pt idx="2">
                  <c:v>3 or 4 days</c:v>
                </c:pt>
                <c:pt idx="3">
                  <c:v>5 or more days</c:v>
                </c:pt>
              </c:strCache>
            </c:strRef>
          </c:cat>
          <c:val>
            <c:numRef>
              <c:f>'[Chart in Microsoft PowerPoint]Sheet2'!$B$13:$E$13</c:f>
              <c:numCache>
                <c:formatCode>0.0%</c:formatCode>
                <c:ptCount val="4"/>
                <c:pt idx="0">
                  <c:v>0.69262094803713958</c:v>
                </c:pt>
                <c:pt idx="1">
                  <c:v>0.78521710308253234</c:v>
                </c:pt>
                <c:pt idx="2">
                  <c:v>0.79123554473524038</c:v>
                </c:pt>
                <c:pt idx="3">
                  <c:v>0.84855334538878846</c:v>
                </c:pt>
              </c:numCache>
            </c:numRef>
          </c:val>
        </c:ser>
        <c:ser>
          <c:idx val="1"/>
          <c:order val="1"/>
          <c:tx>
            <c:strRef>
              <c:f>'[Chart in Microsoft PowerPoint]Sheet2'!$A$14</c:f>
              <c:strCache>
                <c:ptCount val="1"/>
                <c:pt idx="0">
                  <c:v>1 or 2 times </c:v>
                </c:pt>
              </c:strCache>
            </c:strRef>
          </c:tx>
          <c:spPr>
            <a:solidFill>
              <a:srgbClr val="FFFF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PowerPoint]Sheet2'!$B$12:$E$12</c:f>
              <c:strCache>
                <c:ptCount val="4"/>
                <c:pt idx="0">
                  <c:v>0 days </c:v>
                </c:pt>
                <c:pt idx="1">
                  <c:v>1 or 2 days</c:v>
                </c:pt>
                <c:pt idx="2">
                  <c:v>3 or 4 days</c:v>
                </c:pt>
                <c:pt idx="3">
                  <c:v>5 or more days</c:v>
                </c:pt>
              </c:strCache>
            </c:strRef>
          </c:cat>
          <c:val>
            <c:numRef>
              <c:f>'[Chart in Microsoft PowerPoint]Sheet2'!$B$14:$E$14</c:f>
              <c:numCache>
                <c:formatCode>0.0%</c:formatCode>
                <c:ptCount val="4"/>
                <c:pt idx="0">
                  <c:v>7.4279198566541776E-2</c:v>
                </c:pt>
                <c:pt idx="1">
                  <c:v>7.590321511435201E-2</c:v>
                </c:pt>
                <c:pt idx="2">
                  <c:v>7.6688983566646385E-2</c:v>
                </c:pt>
                <c:pt idx="3">
                  <c:v>5.8318264014466548E-2</c:v>
                </c:pt>
              </c:numCache>
            </c:numRef>
          </c:val>
        </c:ser>
        <c:ser>
          <c:idx val="2"/>
          <c:order val="2"/>
          <c:tx>
            <c:strRef>
              <c:f>'[Chart in Microsoft PowerPoint]Sheet2'!$A$15</c:f>
              <c:strCache>
                <c:ptCount val="1"/>
                <c:pt idx="0">
                  <c:v>3 to 9 times </c:v>
                </c:pt>
              </c:strCache>
            </c:strRef>
          </c:tx>
          <c:spPr>
            <a:solidFill>
              <a:srgbClr val="FFC0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'[Chart in Microsoft PowerPoint]Sheet2'!$B$12:$E$12</c:f>
              <c:strCache>
                <c:ptCount val="4"/>
                <c:pt idx="0">
                  <c:v>0 days </c:v>
                </c:pt>
                <c:pt idx="1">
                  <c:v>1 or 2 days</c:v>
                </c:pt>
                <c:pt idx="2">
                  <c:v>3 or 4 days</c:v>
                </c:pt>
                <c:pt idx="3">
                  <c:v>5 or more days</c:v>
                </c:pt>
              </c:strCache>
            </c:strRef>
          </c:cat>
          <c:val>
            <c:numRef>
              <c:f>'[Chart in Microsoft PowerPoint]Sheet2'!$B$15:$E$15</c:f>
              <c:numCache>
                <c:formatCode>0.0%</c:formatCode>
                <c:ptCount val="4"/>
                <c:pt idx="0">
                  <c:v>6.9392409187164036E-2</c:v>
                </c:pt>
                <c:pt idx="1">
                  <c:v>5.0712628438846538E-2</c:v>
                </c:pt>
                <c:pt idx="2">
                  <c:v>4.1387705416920266E-2</c:v>
                </c:pt>
                <c:pt idx="3">
                  <c:v>3.5262206148282099E-2</c:v>
                </c:pt>
              </c:numCache>
            </c:numRef>
          </c:val>
        </c:ser>
        <c:ser>
          <c:idx val="3"/>
          <c:order val="3"/>
          <c:tx>
            <c:strRef>
              <c:f>'[Chart in Microsoft PowerPoint]Sheet2'!$A$16</c:f>
              <c:strCache>
                <c:ptCount val="1"/>
                <c:pt idx="0">
                  <c:v>10 or more times</c:v>
                </c:pt>
              </c:strCache>
            </c:strRef>
          </c:tx>
          <c:spPr>
            <a:solidFill>
              <a:srgbClr val="FF0000"/>
            </a:solidFill>
            <a:ln w="19050">
              <a:solidFill>
                <a:schemeClr val="tx1"/>
              </a:solidFill>
            </a:ln>
          </c:spPr>
          <c:invertIfNegative val="0"/>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'[Chart in Microsoft PowerPoint]Sheet2'!$B$12:$E$12</c:f>
              <c:strCache>
                <c:ptCount val="4"/>
                <c:pt idx="0">
                  <c:v>0 days </c:v>
                </c:pt>
                <c:pt idx="1">
                  <c:v>1 or 2 days</c:v>
                </c:pt>
                <c:pt idx="2">
                  <c:v>3 or 4 days</c:v>
                </c:pt>
                <c:pt idx="3">
                  <c:v>5 or more days</c:v>
                </c:pt>
              </c:strCache>
            </c:strRef>
          </c:cat>
          <c:val>
            <c:numRef>
              <c:f>'[Chart in Microsoft PowerPoint]Sheet2'!$B$16:$E$16</c:f>
              <c:numCache>
                <c:formatCode>0.0%</c:formatCode>
                <c:ptCount val="4"/>
                <c:pt idx="0">
                  <c:v>0.16370744420915459</c:v>
                </c:pt>
                <c:pt idx="1">
                  <c:v>8.8167053364269138E-2</c:v>
                </c:pt>
                <c:pt idx="2">
                  <c:v>9.0687766281192933E-2</c:v>
                </c:pt>
                <c:pt idx="3">
                  <c:v>5.7866184448462928E-2</c:v>
                </c:pt>
              </c:numCache>
            </c:numRef>
          </c:val>
        </c:ser>
        <c:dLbls>
          <c:showLegendKey val="0"/>
          <c:showVal val="0"/>
          <c:showCatName val="0"/>
          <c:showSerName val="0"/>
          <c:showPercent val="0"/>
          <c:showBubbleSize val="0"/>
        </c:dLbls>
        <c:gapWidth val="131"/>
        <c:overlap val="100"/>
        <c:axId val="98941568"/>
        <c:axId val="77464320"/>
      </c:barChart>
      <c:catAx>
        <c:axId val="98941568"/>
        <c:scaling>
          <c:orientation val="minMax"/>
        </c:scaling>
        <c:delete val="0"/>
        <c:axPos val="b"/>
        <c:title>
          <c:tx>
            <c:rich>
              <a:bodyPr/>
              <a:lstStyle/>
              <a:p>
                <a:pPr>
                  <a:defRPr sz="1400"/>
                </a:pPr>
                <a:r>
                  <a:rPr lang="en-US" sz="1400"/>
                  <a:t>Days of Activities</a:t>
                </a:r>
              </a:p>
            </c:rich>
          </c:tx>
          <c:layout/>
          <c:overlay val="0"/>
        </c:title>
        <c:majorTickMark val="none"/>
        <c:minorTickMark val="none"/>
        <c:tickLblPos val="nextTo"/>
        <c:txPr>
          <a:bodyPr/>
          <a:lstStyle/>
          <a:p>
            <a:pPr>
              <a:defRPr sz="1200" b="1"/>
            </a:pPr>
            <a:endParaRPr lang="en-US"/>
          </a:p>
        </c:txPr>
        <c:crossAx val="77464320"/>
        <c:crosses val="autoZero"/>
        <c:auto val="1"/>
        <c:lblAlgn val="ctr"/>
        <c:lblOffset val="100"/>
        <c:noMultiLvlLbl val="0"/>
      </c:catAx>
      <c:valAx>
        <c:axId val="77464320"/>
        <c:scaling>
          <c:orientation val="minMax"/>
          <c:max val="1"/>
        </c:scaling>
        <c:delete val="0"/>
        <c:axPos val="l"/>
        <c:majorGridlines/>
        <c:title>
          <c:tx>
            <c:rich>
              <a:bodyPr/>
              <a:lstStyle/>
              <a:p>
                <a:pPr>
                  <a:defRPr sz="1400"/>
                </a:pPr>
                <a:r>
                  <a:rPr lang="en-US" sz="1400"/>
                  <a:t>Percentages</a:t>
                </a:r>
              </a:p>
            </c:rich>
          </c:tx>
          <c:layout/>
          <c:overlay val="0"/>
        </c:title>
        <c:numFmt formatCode="0.0%" sourceLinked="1"/>
        <c:majorTickMark val="out"/>
        <c:minorTickMark val="none"/>
        <c:tickLblPos val="nextTo"/>
        <c:txPr>
          <a:bodyPr/>
          <a:lstStyle/>
          <a:p>
            <a:pPr>
              <a:defRPr sz="1200" b="1"/>
            </a:pPr>
            <a:endParaRPr lang="en-US"/>
          </a:p>
        </c:txPr>
        <c:crossAx val="98941568"/>
        <c:crosses val="autoZero"/>
        <c:crossBetween val="between"/>
      </c:valAx>
    </c:plotArea>
    <c:legend>
      <c:legendPos val="r"/>
      <c:layout>
        <c:manualLayout>
          <c:xMode val="edge"/>
          <c:yMode val="edge"/>
          <c:x val="0.76064851421661894"/>
          <c:y val="0.25007267424905222"/>
          <c:w val="0.22802806128855518"/>
          <c:h val="0.43163231262758828"/>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effectLst/>
              </a:rPr>
              <a:t>Number of Fights Alaskan High School Students Reports by the </a:t>
            </a:r>
            <a:endParaRPr lang="en-US" sz="1800" b="1" i="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effectLst/>
              </a:rPr>
              <a:t>Answer </a:t>
            </a:r>
            <a:r>
              <a:rPr lang="en-US" sz="1800" b="1" i="0" baseline="0" dirty="0">
                <a:effectLst/>
              </a:rPr>
              <a:t>to the Question:</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solidFill>
                  <a:srgbClr val="C00000"/>
                </a:solidFill>
                <a:effectLst/>
              </a:rPr>
              <a:t>Do teachers really care about you and encourage you? </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Sheet1!$G$32</c:f>
              <c:strCache>
                <c:ptCount val="1"/>
                <c:pt idx="0">
                  <c:v>Teachers Don't Care</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Sheet1!$D$33:$D$37</c:f>
              <c:strCache>
                <c:ptCount val="5"/>
                <c:pt idx="0">
                  <c:v>0 times </c:v>
                </c:pt>
                <c:pt idx="1">
                  <c:v>1 time </c:v>
                </c:pt>
                <c:pt idx="2">
                  <c:v>2 or 3 times </c:v>
                </c:pt>
                <c:pt idx="3">
                  <c:v>4 or 5 times </c:v>
                </c:pt>
                <c:pt idx="4">
                  <c:v>6 or more times</c:v>
                </c:pt>
              </c:strCache>
            </c:strRef>
          </c:cat>
          <c:val>
            <c:numRef>
              <c:f>Sheet1!$G$33:$G$37</c:f>
              <c:numCache>
                <c:formatCode>0.0%</c:formatCode>
                <c:ptCount val="5"/>
                <c:pt idx="0">
                  <c:v>0.1042328584605924</c:v>
                </c:pt>
                <c:pt idx="1">
                  <c:v>0.17239010989010989</c:v>
                </c:pt>
                <c:pt idx="2">
                  <c:v>0.15228873239436619</c:v>
                </c:pt>
                <c:pt idx="3">
                  <c:v>0.18553459119496854</c:v>
                </c:pt>
                <c:pt idx="4">
                  <c:v>0.25749559082892415</c:v>
                </c:pt>
              </c:numCache>
            </c:numRef>
          </c:val>
        </c:ser>
        <c:ser>
          <c:idx val="1"/>
          <c:order val="1"/>
          <c:tx>
            <c:strRef>
              <c:f>Sheet1!$H$32</c:f>
              <c:strCache>
                <c:ptCount val="1"/>
                <c:pt idx="0">
                  <c:v>Not Sure</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Sheet1!$D$33:$D$37</c:f>
              <c:strCache>
                <c:ptCount val="5"/>
                <c:pt idx="0">
                  <c:v>0 times </c:v>
                </c:pt>
                <c:pt idx="1">
                  <c:v>1 time </c:v>
                </c:pt>
                <c:pt idx="2">
                  <c:v>2 or 3 times </c:v>
                </c:pt>
                <c:pt idx="3">
                  <c:v>4 or 5 times </c:v>
                </c:pt>
                <c:pt idx="4">
                  <c:v>6 or more times</c:v>
                </c:pt>
              </c:strCache>
            </c:strRef>
          </c:cat>
          <c:val>
            <c:numRef>
              <c:f>Sheet1!$H$33:$H$37</c:f>
              <c:numCache>
                <c:formatCode>0.0%</c:formatCode>
                <c:ptCount val="5"/>
                <c:pt idx="0">
                  <c:v>0.23839294865224966</c:v>
                </c:pt>
                <c:pt idx="1">
                  <c:v>0.26236263736263737</c:v>
                </c:pt>
                <c:pt idx="2">
                  <c:v>0.29225352112676056</c:v>
                </c:pt>
                <c:pt idx="3">
                  <c:v>0.31132075471698112</c:v>
                </c:pt>
                <c:pt idx="4">
                  <c:v>0.26984126984126983</c:v>
                </c:pt>
              </c:numCache>
            </c:numRef>
          </c:val>
        </c:ser>
        <c:ser>
          <c:idx val="2"/>
          <c:order val="2"/>
          <c:tx>
            <c:strRef>
              <c:f>Sheet1!$I$32</c:f>
              <c:strCache>
                <c:ptCount val="1"/>
                <c:pt idx="0">
                  <c:v>Teachers Care</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Sheet1!$D$33:$D$37</c:f>
              <c:strCache>
                <c:ptCount val="5"/>
                <c:pt idx="0">
                  <c:v>0 times </c:v>
                </c:pt>
                <c:pt idx="1">
                  <c:v>1 time </c:v>
                </c:pt>
                <c:pt idx="2">
                  <c:v>2 or 3 times </c:v>
                </c:pt>
                <c:pt idx="3">
                  <c:v>4 or 5 times </c:v>
                </c:pt>
                <c:pt idx="4">
                  <c:v>6 or more times</c:v>
                </c:pt>
              </c:strCache>
            </c:strRef>
          </c:cat>
          <c:val>
            <c:numRef>
              <c:f>Sheet1!$I$33:$I$37</c:f>
              <c:numCache>
                <c:formatCode>0.0%</c:formatCode>
                <c:ptCount val="5"/>
                <c:pt idx="0">
                  <c:v>0.65737419288715793</c:v>
                </c:pt>
                <c:pt idx="1">
                  <c:v>0.56524725274725274</c:v>
                </c:pt>
                <c:pt idx="2">
                  <c:v>0.55545774647887325</c:v>
                </c:pt>
                <c:pt idx="3">
                  <c:v>0.50314465408805031</c:v>
                </c:pt>
                <c:pt idx="4">
                  <c:v>0.47266313932980597</c:v>
                </c:pt>
              </c:numCache>
            </c:numRef>
          </c:val>
        </c:ser>
        <c:dLbls>
          <c:showLegendKey val="0"/>
          <c:showVal val="0"/>
          <c:showCatName val="0"/>
          <c:showSerName val="0"/>
          <c:showPercent val="0"/>
          <c:showBubbleSize val="0"/>
        </c:dLbls>
        <c:gapWidth val="102"/>
        <c:overlap val="100"/>
        <c:axId val="66155648"/>
        <c:axId val="66157568"/>
      </c:barChart>
      <c:catAx>
        <c:axId val="66155648"/>
        <c:scaling>
          <c:orientation val="minMax"/>
        </c:scaling>
        <c:delete val="0"/>
        <c:axPos val="b"/>
        <c:title>
          <c:tx>
            <c:rich>
              <a:bodyPr/>
              <a:lstStyle/>
              <a:p>
                <a:pPr>
                  <a:defRPr sz="900"/>
                </a:pPr>
                <a:r>
                  <a:rPr lang="en-US" sz="1600" b="1" i="0" baseline="0" dirty="0">
                    <a:effectLst/>
                  </a:rPr>
                  <a:t>Number of Fights in a 12 Month Period</a:t>
                </a:r>
                <a:endParaRPr lang="en-US" sz="900" dirty="0">
                  <a:effectLst/>
                </a:endParaRPr>
              </a:p>
            </c:rich>
          </c:tx>
          <c:layout/>
          <c:overlay val="0"/>
        </c:title>
        <c:numFmt formatCode="General" sourceLinked="1"/>
        <c:majorTickMark val="none"/>
        <c:minorTickMark val="none"/>
        <c:tickLblPos val="nextTo"/>
        <c:txPr>
          <a:bodyPr/>
          <a:lstStyle/>
          <a:p>
            <a:pPr>
              <a:defRPr sz="1400" b="1"/>
            </a:pPr>
            <a:endParaRPr lang="en-US"/>
          </a:p>
        </c:txPr>
        <c:crossAx val="66157568"/>
        <c:crosses val="autoZero"/>
        <c:auto val="1"/>
        <c:lblAlgn val="ctr"/>
        <c:lblOffset val="100"/>
        <c:noMultiLvlLbl val="0"/>
      </c:catAx>
      <c:valAx>
        <c:axId val="6615756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66155648"/>
        <c:crosses val="autoZero"/>
        <c:crossBetween val="between"/>
      </c:valAx>
    </c:plotArea>
    <c:legend>
      <c:legendPos val="r"/>
      <c:layout>
        <c:manualLayout>
          <c:xMode val="edge"/>
          <c:yMode val="edge"/>
          <c:x val="0.74041641096051902"/>
          <c:y val="0.31330640865463771"/>
          <c:w val="0.24900848424330047"/>
          <c:h val="0.42744632013249267"/>
        </c:manualLayout>
      </c:layout>
      <c:overlay val="0"/>
      <c:txPr>
        <a:bodyPr/>
        <a:lstStyle/>
        <a:p>
          <a:pPr>
            <a:defRPr sz="1400" b="1"/>
          </a:pPr>
          <a:endParaRPr lang="en-US"/>
        </a:p>
      </c:txPr>
    </c:legend>
    <c:plotVisOnly val="1"/>
    <c:dispBlanksAs val="gap"/>
    <c:showDLblsOverMax val="0"/>
  </c:chart>
  <c:spPr>
    <a:ln w="19050">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Students Report of Whether or Not They Think Teachers Care About Them by How They Answered the Question: </a:t>
            </a:r>
          </a:p>
          <a:p>
            <a:pPr>
              <a:defRPr/>
            </a:pPr>
            <a:r>
              <a:rPr lang="en-US" dirty="0">
                <a:solidFill>
                  <a:srgbClr val="C00000"/>
                </a:solidFill>
              </a:rPr>
              <a:t>In the Past Year How Many Fights Did You Have?</a:t>
            </a:r>
          </a:p>
        </c:rich>
      </c:tx>
      <c:layout/>
      <c:overlay val="0"/>
    </c:title>
    <c:autoTitleDeleted val="0"/>
    <c:plotArea>
      <c:layout/>
      <c:barChart>
        <c:barDir val="col"/>
        <c:grouping val="stacked"/>
        <c:varyColors val="0"/>
        <c:ser>
          <c:idx val="0"/>
          <c:order val="0"/>
          <c:tx>
            <c:strRef>
              <c:f>Sheet2!$E$27</c:f>
              <c:strCache>
                <c:ptCount val="1"/>
                <c:pt idx="0">
                  <c:v> 0 times </c:v>
                </c:pt>
              </c:strCache>
            </c:strRef>
          </c:tx>
          <c:spPr>
            <a:solidFill>
              <a:srgbClr val="00B05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Sheet2!$F$26:$H$26</c:f>
              <c:strCache>
                <c:ptCount val="3"/>
                <c:pt idx="0">
                  <c:v>Teachers Care</c:v>
                </c:pt>
                <c:pt idx="1">
                  <c:v>Not Sure</c:v>
                </c:pt>
                <c:pt idx="2">
                  <c:v>Teachers Don't Care</c:v>
                </c:pt>
              </c:strCache>
            </c:strRef>
          </c:cat>
          <c:val>
            <c:numRef>
              <c:f>Sheet2!$F$27:$H$27</c:f>
              <c:numCache>
                <c:formatCode>0.0%</c:formatCode>
                <c:ptCount val="3"/>
                <c:pt idx="0">
                  <c:v>0.77314368370298936</c:v>
                </c:pt>
                <c:pt idx="1">
                  <c:v>0.70656136087484811</c:v>
                </c:pt>
                <c:pt idx="2">
                  <c:v>0.61786148238153094</c:v>
                </c:pt>
              </c:numCache>
            </c:numRef>
          </c:val>
        </c:ser>
        <c:ser>
          <c:idx val="1"/>
          <c:order val="1"/>
          <c:tx>
            <c:strRef>
              <c:f>Sheet2!$E$28</c:f>
              <c:strCache>
                <c:ptCount val="1"/>
                <c:pt idx="0">
                  <c:v>1 time </c:v>
                </c:pt>
              </c:strCache>
            </c:strRef>
          </c:tx>
          <c:spPr>
            <a:solidFill>
              <a:srgbClr val="FFFF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Sheet2!$F$26:$H$26</c:f>
              <c:strCache>
                <c:ptCount val="3"/>
                <c:pt idx="0">
                  <c:v>Teachers Care</c:v>
                </c:pt>
                <c:pt idx="1">
                  <c:v>Not Sure</c:v>
                </c:pt>
                <c:pt idx="2">
                  <c:v>Teachers Don't Care</c:v>
                </c:pt>
              </c:strCache>
            </c:strRef>
          </c:cat>
          <c:val>
            <c:numRef>
              <c:f>Sheet2!$F$28:$H$28</c:f>
              <c:numCache>
                <c:formatCode>0.0%</c:formatCode>
                <c:ptCount val="3"/>
                <c:pt idx="0">
                  <c:v>9.9204435872709745E-2</c:v>
                </c:pt>
                <c:pt idx="1">
                  <c:v>0.11603888213851762</c:v>
                </c:pt>
                <c:pt idx="2">
                  <c:v>0.15249088699878494</c:v>
                </c:pt>
              </c:numCache>
            </c:numRef>
          </c:val>
        </c:ser>
        <c:ser>
          <c:idx val="2"/>
          <c:order val="2"/>
          <c:tx>
            <c:strRef>
              <c:f>Sheet2!$E$29</c:f>
              <c:strCache>
                <c:ptCount val="1"/>
                <c:pt idx="0">
                  <c:v>2 or 3 times </c:v>
                </c:pt>
              </c:strCache>
            </c:strRef>
          </c:tx>
          <c:spPr>
            <a:solidFill>
              <a:srgbClr val="FFC000"/>
            </a:solidFill>
            <a:ln w="19050">
              <a:solidFill>
                <a:schemeClr val="tx1"/>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Sheet2!$F$26:$H$26</c:f>
              <c:strCache>
                <c:ptCount val="3"/>
                <c:pt idx="0">
                  <c:v>Teachers Care</c:v>
                </c:pt>
                <c:pt idx="1">
                  <c:v>Not Sure</c:v>
                </c:pt>
                <c:pt idx="2">
                  <c:v>Teachers Don't Care</c:v>
                </c:pt>
              </c:strCache>
            </c:strRef>
          </c:cat>
          <c:val>
            <c:numRef>
              <c:f>Sheet2!$F$29:$H$29</c:f>
              <c:numCache>
                <c:formatCode>0.0%</c:formatCode>
                <c:ptCount val="3"/>
                <c:pt idx="0">
                  <c:v>7.6060752169720344E-2</c:v>
                </c:pt>
                <c:pt idx="1">
                  <c:v>0.10085054678007291</c:v>
                </c:pt>
                <c:pt idx="2">
                  <c:v>0.10510328068043742</c:v>
                </c:pt>
              </c:numCache>
            </c:numRef>
          </c:val>
        </c:ser>
        <c:ser>
          <c:idx val="3"/>
          <c:order val="3"/>
          <c:tx>
            <c:strRef>
              <c:f>Sheet2!$E$30</c:f>
              <c:strCache>
                <c:ptCount val="1"/>
                <c:pt idx="0">
                  <c:v> 4 or 5 times </c:v>
                </c:pt>
              </c:strCache>
            </c:strRef>
          </c:tx>
          <c:spPr>
            <a:solidFill>
              <a:srgbClr val="FF0000"/>
            </a:solidFill>
            <a:ln w="19050">
              <a:solidFill>
                <a:schemeClr val="tx1"/>
              </a:solidFill>
            </a:ln>
          </c:spPr>
          <c:invertIfNegative val="0"/>
          <c:dLbls>
            <c:dLbl>
              <c:idx val="0"/>
              <c:layout>
                <c:manualLayout>
                  <c:x val="7.2649572649572655E-2"/>
                  <c:y val="-2.136752136752137E-3"/>
                </c:manualLayout>
              </c:layout>
              <c:showLegendKey val="0"/>
              <c:showVal val="1"/>
              <c:showCatName val="0"/>
              <c:showSerName val="0"/>
              <c:showPercent val="0"/>
              <c:showBubbleSize val="0"/>
            </c:dLbl>
            <c:dLbl>
              <c:idx val="1"/>
              <c:layout>
                <c:manualLayout>
                  <c:x val="7.8347578347578342E-2"/>
                  <c:y val="-4.2735042735042739E-3"/>
                </c:manualLayout>
              </c:layout>
              <c:showLegendKey val="0"/>
              <c:showVal val="1"/>
              <c:showCatName val="0"/>
              <c:showSerName val="0"/>
              <c:showPercent val="0"/>
              <c:showBubbleSize val="0"/>
            </c:dLbl>
            <c:dLbl>
              <c:idx val="2"/>
              <c:layout>
                <c:manualLayout>
                  <c:x val="7.5498575498575499E-2"/>
                  <c:y val="2.136752136752137E-3"/>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Sheet2!$F$26:$H$26</c:f>
              <c:strCache>
                <c:ptCount val="3"/>
                <c:pt idx="0">
                  <c:v>Teachers Care</c:v>
                </c:pt>
                <c:pt idx="1">
                  <c:v>Not Sure</c:v>
                </c:pt>
                <c:pt idx="2">
                  <c:v>Teachers Don't Care</c:v>
                </c:pt>
              </c:strCache>
            </c:strRef>
          </c:cat>
          <c:val>
            <c:numRef>
              <c:f>Sheet2!$F$30:$H$30</c:f>
              <c:numCache>
                <c:formatCode>0.0%</c:formatCode>
                <c:ptCount val="3"/>
                <c:pt idx="0">
                  <c:v>1.9286403085824494E-2</c:v>
                </c:pt>
                <c:pt idx="1">
                  <c:v>3.0072904009720534E-2</c:v>
                </c:pt>
                <c:pt idx="2">
                  <c:v>3.5844471445929525E-2</c:v>
                </c:pt>
              </c:numCache>
            </c:numRef>
          </c:val>
        </c:ser>
        <c:ser>
          <c:idx val="4"/>
          <c:order val="4"/>
          <c:tx>
            <c:strRef>
              <c:f>Sheet2!$E$31</c:f>
              <c:strCache>
                <c:ptCount val="1"/>
                <c:pt idx="0">
                  <c:v>6 or more times</c:v>
                </c:pt>
              </c:strCache>
            </c:strRef>
          </c:tx>
          <c:spPr>
            <a:solidFill>
              <a:schemeClr val="tx1"/>
            </a:solidFill>
            <a:ln w="19050">
              <a:solidFill>
                <a:schemeClr val="tx1"/>
              </a:solidFill>
            </a:ln>
          </c:spPr>
          <c:invertIfNegative val="0"/>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Sheet2!$F$26:$H$26</c:f>
              <c:strCache>
                <c:ptCount val="3"/>
                <c:pt idx="0">
                  <c:v>Teachers Care</c:v>
                </c:pt>
                <c:pt idx="1">
                  <c:v>Not Sure</c:v>
                </c:pt>
                <c:pt idx="2">
                  <c:v>Teachers Don't Care</c:v>
                </c:pt>
              </c:strCache>
            </c:strRef>
          </c:cat>
          <c:val>
            <c:numRef>
              <c:f>Sheet2!$F$31:$H$31</c:f>
              <c:numCache>
                <c:formatCode>0.0%</c:formatCode>
                <c:ptCount val="3"/>
                <c:pt idx="0">
                  <c:v>3.2304725168756029E-2</c:v>
                </c:pt>
                <c:pt idx="1">
                  <c:v>4.6476306196840823E-2</c:v>
                </c:pt>
                <c:pt idx="2">
                  <c:v>8.8699878493317133E-2</c:v>
                </c:pt>
              </c:numCache>
            </c:numRef>
          </c:val>
        </c:ser>
        <c:dLbls>
          <c:showLegendKey val="0"/>
          <c:showVal val="0"/>
          <c:showCatName val="0"/>
          <c:showSerName val="0"/>
          <c:showPercent val="0"/>
          <c:showBubbleSize val="0"/>
        </c:dLbls>
        <c:gapWidth val="125"/>
        <c:overlap val="100"/>
        <c:axId val="68487808"/>
        <c:axId val="68526848"/>
      </c:barChart>
      <c:catAx>
        <c:axId val="68487808"/>
        <c:scaling>
          <c:orientation val="minMax"/>
        </c:scaling>
        <c:delete val="0"/>
        <c:axPos val="b"/>
        <c:title>
          <c:tx>
            <c:rich>
              <a:bodyPr/>
              <a:lstStyle/>
              <a:p>
                <a:pPr>
                  <a:defRPr sz="1600"/>
                </a:pPr>
                <a:r>
                  <a:rPr lang="en-US" sz="1600" dirty="0"/>
                  <a:t>Do Teachers Care About You?</a:t>
                </a:r>
              </a:p>
            </c:rich>
          </c:tx>
          <c:layout>
            <c:manualLayout>
              <c:xMode val="edge"/>
              <c:yMode val="edge"/>
              <c:x val="0.32467741211835699"/>
              <c:y val="0.93513454146073582"/>
            </c:manualLayout>
          </c:layout>
          <c:overlay val="0"/>
        </c:title>
        <c:majorTickMark val="none"/>
        <c:minorTickMark val="none"/>
        <c:tickLblPos val="nextTo"/>
        <c:txPr>
          <a:bodyPr/>
          <a:lstStyle/>
          <a:p>
            <a:pPr>
              <a:defRPr sz="1200" b="1"/>
            </a:pPr>
            <a:endParaRPr lang="en-US"/>
          </a:p>
        </c:txPr>
        <c:crossAx val="68526848"/>
        <c:crosses val="autoZero"/>
        <c:auto val="1"/>
        <c:lblAlgn val="ctr"/>
        <c:lblOffset val="100"/>
        <c:noMultiLvlLbl val="0"/>
      </c:catAx>
      <c:valAx>
        <c:axId val="68526848"/>
        <c:scaling>
          <c:orientation val="minMax"/>
          <c:max val="1"/>
        </c:scaling>
        <c:delete val="0"/>
        <c:axPos val="l"/>
        <c:majorGridlines/>
        <c:title>
          <c:tx>
            <c:rich>
              <a:bodyPr/>
              <a:lstStyle/>
              <a:p>
                <a:pPr>
                  <a:defRPr sz="1400"/>
                </a:pPr>
                <a:r>
                  <a:rPr lang="en-US" sz="1400" dirty="0"/>
                  <a:t>Percentages</a:t>
                </a:r>
              </a:p>
            </c:rich>
          </c:tx>
          <c:layout/>
          <c:overlay val="0"/>
        </c:title>
        <c:numFmt formatCode="0.0%" sourceLinked="1"/>
        <c:majorTickMark val="out"/>
        <c:minorTickMark val="none"/>
        <c:tickLblPos val="nextTo"/>
        <c:txPr>
          <a:bodyPr/>
          <a:lstStyle/>
          <a:p>
            <a:pPr>
              <a:defRPr sz="1200" b="1"/>
            </a:pPr>
            <a:endParaRPr lang="en-US"/>
          </a:p>
        </c:txPr>
        <c:crossAx val="68487808"/>
        <c:crosses val="autoZero"/>
        <c:crossBetween val="between"/>
      </c:valAx>
    </c:plotArea>
    <c:legend>
      <c:legendPos val="r"/>
      <c:layout>
        <c:manualLayout>
          <c:xMode val="edge"/>
          <c:yMode val="edge"/>
          <c:x val="0.7939012270902035"/>
          <c:y val="0.30855323373039911"/>
          <c:w val="0.19741256701886623"/>
          <c:h val="0.52307069570849096"/>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Alaska High School Students who Considered Suicide by </a:t>
            </a:r>
          </a:p>
          <a:p>
            <a:pPr>
              <a:defRPr/>
            </a:pPr>
            <a:r>
              <a:rPr lang="en-US" sz="1800" b="1" i="0" baseline="0" dirty="0">
                <a:effectLst/>
              </a:rPr>
              <a:t>How they Answered the Question: </a:t>
            </a:r>
            <a:endParaRPr lang="en-US" dirty="0">
              <a:effectLst/>
            </a:endParaRPr>
          </a:p>
          <a:p>
            <a:pPr>
              <a:defRPr/>
            </a:pPr>
            <a:r>
              <a:rPr lang="en-US" sz="1800" b="1" i="0" baseline="0" dirty="0">
                <a:solidFill>
                  <a:srgbClr val="C00000"/>
                </a:solidFill>
                <a:effectLst/>
              </a:rPr>
              <a:t>Do you feel like you matter to people in your community? </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Sheet1!$I$15</c:f>
              <c:strCache>
                <c:ptCount val="1"/>
                <c:pt idx="0">
                  <c:v>Don't Matter</c:v>
                </c:pt>
              </c:strCache>
            </c:strRef>
          </c:tx>
          <c:spPr>
            <a:solidFill>
              <a:srgbClr val="FF0000"/>
            </a:solidFill>
            <a:ln w="22225">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Sheet1!$F$16:$F$17</c:f>
              <c:strCache>
                <c:ptCount val="2"/>
                <c:pt idx="0">
                  <c:v>Yes </c:v>
                </c:pt>
                <c:pt idx="1">
                  <c:v>No</c:v>
                </c:pt>
              </c:strCache>
            </c:strRef>
          </c:cat>
          <c:val>
            <c:numRef>
              <c:f>Sheet1!$I$16:$I$17</c:f>
              <c:numCache>
                <c:formatCode>0.0%</c:formatCode>
                <c:ptCount val="2"/>
                <c:pt idx="0">
                  <c:v>0.33289124668435011</c:v>
                </c:pt>
                <c:pt idx="1">
                  <c:v>0.12597780607604148</c:v>
                </c:pt>
              </c:numCache>
            </c:numRef>
          </c:val>
        </c:ser>
        <c:ser>
          <c:idx val="1"/>
          <c:order val="1"/>
          <c:tx>
            <c:strRef>
              <c:f>Sheet1!$J$15</c:f>
              <c:strCache>
                <c:ptCount val="1"/>
                <c:pt idx="0">
                  <c:v>Not Sure</c:v>
                </c:pt>
              </c:strCache>
            </c:strRef>
          </c:tx>
          <c:spPr>
            <a:solidFill>
              <a:srgbClr val="FFFF00"/>
            </a:solidFill>
            <a:ln w="22225">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Sheet1!$F$16:$F$17</c:f>
              <c:strCache>
                <c:ptCount val="2"/>
                <c:pt idx="0">
                  <c:v>Yes </c:v>
                </c:pt>
                <c:pt idx="1">
                  <c:v>No</c:v>
                </c:pt>
              </c:strCache>
            </c:strRef>
          </c:cat>
          <c:val>
            <c:numRef>
              <c:f>Sheet1!$J$16:$J$17</c:f>
              <c:numCache>
                <c:formatCode>0.0%</c:formatCode>
                <c:ptCount val="2"/>
                <c:pt idx="0">
                  <c:v>0.33200707338638374</c:v>
                </c:pt>
                <c:pt idx="1">
                  <c:v>0.3026196106967437</c:v>
                </c:pt>
              </c:numCache>
            </c:numRef>
          </c:val>
        </c:ser>
        <c:ser>
          <c:idx val="2"/>
          <c:order val="2"/>
          <c:tx>
            <c:strRef>
              <c:f>Sheet1!$K$15</c:f>
              <c:strCache>
                <c:ptCount val="1"/>
                <c:pt idx="0">
                  <c:v>Matter</c:v>
                </c:pt>
              </c:strCache>
            </c:strRef>
          </c:tx>
          <c:spPr>
            <a:solidFill>
              <a:srgbClr val="00B050"/>
            </a:solidFill>
            <a:ln w="22225">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Sheet1!$F$16:$F$17</c:f>
              <c:strCache>
                <c:ptCount val="2"/>
                <c:pt idx="0">
                  <c:v>Yes </c:v>
                </c:pt>
                <c:pt idx="1">
                  <c:v>No</c:v>
                </c:pt>
              </c:strCache>
            </c:strRef>
          </c:cat>
          <c:val>
            <c:numRef>
              <c:f>Sheet1!$K$16:$K$17</c:f>
              <c:numCache>
                <c:formatCode>0.0%</c:formatCode>
                <c:ptCount val="2"/>
                <c:pt idx="0">
                  <c:v>0.33510167992926609</c:v>
                </c:pt>
                <c:pt idx="1">
                  <c:v>0.57140258322721482</c:v>
                </c:pt>
              </c:numCache>
            </c:numRef>
          </c:val>
        </c:ser>
        <c:dLbls>
          <c:showLegendKey val="0"/>
          <c:showVal val="0"/>
          <c:showCatName val="0"/>
          <c:showSerName val="0"/>
          <c:showPercent val="0"/>
          <c:showBubbleSize val="0"/>
        </c:dLbls>
        <c:gapWidth val="175"/>
        <c:overlap val="100"/>
        <c:axId val="69653632"/>
        <c:axId val="69655552"/>
      </c:barChart>
      <c:catAx>
        <c:axId val="69653632"/>
        <c:scaling>
          <c:orientation val="minMax"/>
        </c:scaling>
        <c:delete val="0"/>
        <c:axPos val="b"/>
        <c:title>
          <c:tx>
            <c:rich>
              <a:bodyPr/>
              <a:lstStyle/>
              <a:p>
                <a:pPr>
                  <a:defRPr/>
                </a:pPr>
                <a:r>
                  <a:rPr lang="en-US" sz="1800" b="1" i="0" baseline="0" dirty="0">
                    <a:effectLst/>
                  </a:rPr>
                  <a:t>Considered Suicide in the Past 12 Months</a:t>
                </a:r>
                <a:endParaRPr lang="en-US" dirty="0">
                  <a:effectLst/>
                </a:endParaRPr>
              </a:p>
            </c:rich>
          </c:tx>
          <c:layout/>
          <c:overlay val="0"/>
        </c:title>
        <c:numFmt formatCode="General" sourceLinked="1"/>
        <c:majorTickMark val="none"/>
        <c:minorTickMark val="none"/>
        <c:tickLblPos val="nextTo"/>
        <c:txPr>
          <a:bodyPr/>
          <a:lstStyle/>
          <a:p>
            <a:pPr>
              <a:defRPr sz="1400" b="1"/>
            </a:pPr>
            <a:endParaRPr lang="en-US"/>
          </a:p>
        </c:txPr>
        <c:crossAx val="69655552"/>
        <c:crosses val="autoZero"/>
        <c:auto val="1"/>
        <c:lblAlgn val="ctr"/>
        <c:lblOffset val="100"/>
        <c:noMultiLvlLbl val="0"/>
      </c:catAx>
      <c:valAx>
        <c:axId val="69655552"/>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69653632"/>
        <c:crosses val="autoZero"/>
        <c:crossBetween val="between"/>
      </c:valAx>
    </c:plotArea>
    <c:legend>
      <c:legendPos val="r"/>
      <c:layout>
        <c:manualLayout>
          <c:xMode val="edge"/>
          <c:yMode val="edge"/>
          <c:x val="0.82767549031245458"/>
          <c:y val="0.3070469368586452"/>
          <c:w val="0.1642843086825202"/>
          <c:h val="0.42364311484475808"/>
        </c:manualLayout>
      </c:layout>
      <c:overlay val="0"/>
      <c:txPr>
        <a:bodyPr/>
        <a:lstStyle/>
        <a:p>
          <a:pPr>
            <a:defRPr sz="1600"/>
          </a:pPr>
          <a:endParaRPr lang="en-US"/>
        </a:p>
      </c:txPr>
    </c:legend>
    <c:plotVisOnly val="1"/>
    <c:dispBlanksAs val="gap"/>
    <c:showDLblsOverMax val="0"/>
  </c:chart>
  <c:spPr>
    <a:ln w="19050">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Students Reporting About </a:t>
            </a:r>
            <a:r>
              <a:rPr lang="en-US" dirty="0" smtClean="0"/>
              <a:t>Whether </a:t>
            </a:r>
            <a:r>
              <a:rPr lang="en-US" dirty="0"/>
              <a:t>They Think They are Valued in Their Community by How They Answered The Question:</a:t>
            </a:r>
          </a:p>
          <a:p>
            <a:pPr>
              <a:defRPr/>
            </a:pPr>
            <a:r>
              <a:rPr lang="en-US" dirty="0">
                <a:solidFill>
                  <a:srgbClr val="C00000"/>
                </a:solidFill>
              </a:rPr>
              <a:t>Did you consider suicide in the past year?</a:t>
            </a:r>
          </a:p>
        </c:rich>
      </c:tx>
      <c:layout/>
      <c:overlay val="0"/>
    </c:title>
    <c:autoTitleDeleted val="0"/>
    <c:plotArea>
      <c:layout/>
      <c:barChart>
        <c:barDir val="col"/>
        <c:grouping val="stacked"/>
        <c:varyColors val="0"/>
        <c:ser>
          <c:idx val="0"/>
          <c:order val="0"/>
          <c:tx>
            <c:strRef>
              <c:f>Sheet2!$D$10</c:f>
              <c:strCache>
                <c:ptCount val="1"/>
                <c:pt idx="0">
                  <c:v>Yes</c:v>
                </c:pt>
              </c:strCache>
            </c:strRef>
          </c:tx>
          <c:spPr>
            <a:solidFill>
              <a:srgbClr val="FF0000"/>
            </a:solidFill>
            <a:ln w="19050">
              <a:solidFill>
                <a:schemeClr val="tx1"/>
              </a:solidFill>
            </a:ln>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Sheet2!$E$9:$G$9</c:f>
              <c:strCache>
                <c:ptCount val="3"/>
                <c:pt idx="0">
                  <c:v>Matter</c:v>
                </c:pt>
                <c:pt idx="1">
                  <c:v>Not Sure</c:v>
                </c:pt>
                <c:pt idx="2">
                  <c:v>Don't Matter</c:v>
                </c:pt>
              </c:strCache>
            </c:strRef>
          </c:cat>
          <c:val>
            <c:numRef>
              <c:f>Sheet2!$E$10:$G$10</c:f>
              <c:numCache>
                <c:formatCode>0.0%</c:formatCode>
                <c:ptCount val="3"/>
                <c:pt idx="0">
                  <c:v>0.10767045454545454</c:v>
                </c:pt>
                <c:pt idx="1">
                  <c:v>0.18415890142226582</c:v>
                </c:pt>
                <c:pt idx="2">
                  <c:v>0.3521983161833489</c:v>
                </c:pt>
              </c:numCache>
            </c:numRef>
          </c:val>
        </c:ser>
        <c:ser>
          <c:idx val="1"/>
          <c:order val="1"/>
          <c:tx>
            <c:strRef>
              <c:f>Sheet2!$D$11</c:f>
              <c:strCache>
                <c:ptCount val="1"/>
                <c:pt idx="0">
                  <c:v>No</c:v>
                </c:pt>
              </c:strCache>
            </c:strRef>
          </c:tx>
          <c:spPr>
            <a:solidFill>
              <a:srgbClr val="00B050"/>
            </a:solidFill>
            <a:ln w="19050">
              <a:solidFill>
                <a:schemeClr val="tx1"/>
              </a:solidFill>
            </a:ln>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Sheet2!$E$9:$G$9</c:f>
              <c:strCache>
                <c:ptCount val="3"/>
                <c:pt idx="0">
                  <c:v>Matter</c:v>
                </c:pt>
                <c:pt idx="1">
                  <c:v>Not Sure</c:v>
                </c:pt>
                <c:pt idx="2">
                  <c:v>Don't Matter</c:v>
                </c:pt>
              </c:strCache>
            </c:strRef>
          </c:cat>
          <c:val>
            <c:numRef>
              <c:f>Sheet2!$E$11:$G$11</c:f>
              <c:numCache>
                <c:formatCode>0.0%</c:formatCode>
                <c:ptCount val="3"/>
                <c:pt idx="0">
                  <c:v>0.89232954545454546</c:v>
                </c:pt>
                <c:pt idx="1">
                  <c:v>0.81584109857773424</c:v>
                </c:pt>
                <c:pt idx="2">
                  <c:v>0.64780168381665104</c:v>
                </c:pt>
              </c:numCache>
            </c:numRef>
          </c:val>
        </c:ser>
        <c:dLbls>
          <c:showLegendKey val="0"/>
          <c:showVal val="0"/>
          <c:showCatName val="0"/>
          <c:showSerName val="0"/>
          <c:showPercent val="0"/>
          <c:showBubbleSize val="0"/>
        </c:dLbls>
        <c:gapWidth val="163"/>
        <c:overlap val="100"/>
        <c:axId val="69692416"/>
        <c:axId val="69694592"/>
      </c:barChart>
      <c:catAx>
        <c:axId val="69692416"/>
        <c:scaling>
          <c:orientation val="minMax"/>
        </c:scaling>
        <c:delete val="0"/>
        <c:axPos val="b"/>
        <c:title>
          <c:tx>
            <c:rich>
              <a:bodyPr/>
              <a:lstStyle/>
              <a:p>
                <a:pPr>
                  <a:defRPr sz="1600"/>
                </a:pPr>
                <a:r>
                  <a:rPr lang="en-US" sz="1600" dirty="0"/>
                  <a:t>Do You Matter in Your Community?</a:t>
                </a:r>
              </a:p>
            </c:rich>
          </c:tx>
          <c:layout/>
          <c:overlay val="0"/>
        </c:title>
        <c:majorTickMark val="none"/>
        <c:minorTickMark val="none"/>
        <c:tickLblPos val="nextTo"/>
        <c:txPr>
          <a:bodyPr/>
          <a:lstStyle/>
          <a:p>
            <a:pPr>
              <a:defRPr sz="1400" b="1"/>
            </a:pPr>
            <a:endParaRPr lang="en-US"/>
          </a:p>
        </c:txPr>
        <c:crossAx val="69694592"/>
        <c:crosses val="autoZero"/>
        <c:auto val="1"/>
        <c:lblAlgn val="ctr"/>
        <c:lblOffset val="100"/>
        <c:noMultiLvlLbl val="0"/>
      </c:catAx>
      <c:valAx>
        <c:axId val="69694592"/>
        <c:scaling>
          <c:orientation val="minMax"/>
          <c:max val="1"/>
        </c:scaling>
        <c:delete val="0"/>
        <c:axPos val="l"/>
        <c:majorGridlines/>
        <c:title>
          <c:tx>
            <c:rich>
              <a:bodyPr/>
              <a:lstStyle/>
              <a:p>
                <a:pPr>
                  <a:defRPr sz="1400"/>
                </a:pPr>
                <a:r>
                  <a:rPr lang="en-US" sz="1400" dirty="0"/>
                  <a:t>Percentages</a:t>
                </a:r>
              </a:p>
            </c:rich>
          </c:tx>
          <c:layout/>
          <c:overlay val="0"/>
        </c:title>
        <c:numFmt formatCode="0.0%" sourceLinked="1"/>
        <c:majorTickMark val="out"/>
        <c:minorTickMark val="none"/>
        <c:tickLblPos val="nextTo"/>
        <c:txPr>
          <a:bodyPr/>
          <a:lstStyle/>
          <a:p>
            <a:pPr>
              <a:defRPr sz="1200" b="1"/>
            </a:pPr>
            <a:endParaRPr lang="en-US"/>
          </a:p>
        </c:txPr>
        <c:crossAx val="69692416"/>
        <c:crosses val="autoZero"/>
        <c:crossBetween val="between"/>
      </c:valAx>
    </c:plotArea>
    <c:legend>
      <c:legendPos val="r"/>
      <c:layout>
        <c:manualLayout>
          <c:xMode val="edge"/>
          <c:yMode val="edge"/>
          <c:x val="0.90906186726659177"/>
          <c:y val="0.37904593844275408"/>
          <c:w val="8.1414323209598793E-2"/>
          <c:h val="0.20789576175643579"/>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rPr>
              <a:t>Current Alcohol Use of Alaskan High School Students by How they Answered the Question:</a:t>
            </a:r>
          </a:p>
          <a:p>
            <a:pPr>
              <a:defRPr sz="1000" b="0" i="0" u="none" strike="noStrike" baseline="0">
                <a:solidFill>
                  <a:srgbClr val="000000"/>
                </a:solidFill>
                <a:latin typeface="Calibri"/>
                <a:ea typeface="Calibri"/>
                <a:cs typeface="Calibri"/>
              </a:defRPr>
            </a:pPr>
            <a:r>
              <a:rPr lang="en-US" sz="1800" b="1" i="0" u="none" strike="noStrike" baseline="0" dirty="0">
                <a:solidFill>
                  <a:srgbClr val="C00000"/>
                </a:solidFill>
                <a:latin typeface="Calibri"/>
              </a:rPr>
              <a:t>Do you feel like you matter to people in your </a:t>
            </a:r>
            <a:r>
              <a:rPr lang="en-US" sz="1800" b="1" i="0" u="none" strike="noStrike" baseline="0" dirty="0" smtClean="0">
                <a:solidFill>
                  <a:srgbClr val="C00000"/>
                </a:solidFill>
                <a:latin typeface="Calibri"/>
              </a:rPr>
              <a:t>community? </a:t>
            </a:r>
            <a:endParaRPr lang="en-US" sz="1800" b="1" i="0" u="none" strike="noStrike" baseline="0" dirty="0">
              <a:solidFill>
                <a:srgbClr val="C00000"/>
              </a:solidFill>
              <a:latin typeface="Calibri"/>
            </a:endParaRPr>
          </a:p>
        </c:rich>
      </c:tx>
      <c:layout/>
      <c:overlay val="0"/>
    </c:title>
    <c:autoTitleDeleted val="0"/>
    <c:plotArea>
      <c:layout/>
      <c:barChart>
        <c:barDir val="col"/>
        <c:grouping val="stacked"/>
        <c:varyColors val="0"/>
        <c:ser>
          <c:idx val="0"/>
          <c:order val="0"/>
          <c:tx>
            <c:strRef>
              <c:f>Sheet1!$G$45</c:f>
              <c:strCache>
                <c:ptCount val="1"/>
                <c:pt idx="0">
                  <c:v>Doesn't Matter</c:v>
                </c:pt>
              </c:strCache>
            </c:strRef>
          </c:tx>
          <c:spPr>
            <a:solidFill>
              <a:srgbClr val="FF0000"/>
            </a:solidFill>
            <a:ln w="19050">
              <a:solidFill>
                <a:schemeClr val="tx1"/>
              </a:solidFill>
            </a:ln>
          </c:spPr>
          <c:invertIfNegative val="0"/>
          <c:dLbls>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Sheet1!$D$46:$D$49</c:f>
              <c:strCache>
                <c:ptCount val="4"/>
                <c:pt idx="0">
                  <c:v> 0 days </c:v>
                </c:pt>
                <c:pt idx="1">
                  <c:v>1 to 2 days</c:v>
                </c:pt>
                <c:pt idx="2">
                  <c:v>3 to 5 days </c:v>
                </c:pt>
                <c:pt idx="3">
                  <c:v>6 or more</c:v>
                </c:pt>
              </c:strCache>
            </c:strRef>
          </c:cat>
          <c:val>
            <c:numRef>
              <c:f>Sheet1!$G$46:$G$49</c:f>
              <c:numCache>
                <c:formatCode>0.0%</c:formatCode>
                <c:ptCount val="4"/>
                <c:pt idx="0">
                  <c:v>0.13718070009460737</c:v>
                </c:pt>
                <c:pt idx="1">
                  <c:v>0.19269662921348316</c:v>
                </c:pt>
                <c:pt idx="2">
                  <c:v>0.20176405733186328</c:v>
                </c:pt>
                <c:pt idx="3">
                  <c:v>0.24585062240663899</c:v>
                </c:pt>
              </c:numCache>
            </c:numRef>
          </c:val>
        </c:ser>
        <c:ser>
          <c:idx val="1"/>
          <c:order val="1"/>
          <c:tx>
            <c:strRef>
              <c:f>Sheet1!$H$45</c:f>
              <c:strCache>
                <c:ptCount val="1"/>
                <c:pt idx="0">
                  <c:v>Not sure </c:v>
                </c:pt>
              </c:strCache>
            </c:strRef>
          </c:tx>
          <c:spPr>
            <a:solidFill>
              <a:srgbClr val="FFFF00"/>
            </a:solidFill>
            <a:ln w="19050">
              <a:solidFill>
                <a:schemeClr val="tx1"/>
              </a:solidFill>
            </a:ln>
          </c:spPr>
          <c:invertIfNegative val="0"/>
          <c:dLbls>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Sheet1!$D$46:$D$49</c:f>
              <c:strCache>
                <c:ptCount val="4"/>
                <c:pt idx="0">
                  <c:v> 0 days </c:v>
                </c:pt>
                <c:pt idx="1">
                  <c:v>1 to 2 days</c:v>
                </c:pt>
                <c:pt idx="2">
                  <c:v>3 to 5 days </c:v>
                </c:pt>
                <c:pt idx="3">
                  <c:v>6 or more</c:v>
                </c:pt>
              </c:strCache>
            </c:strRef>
          </c:cat>
          <c:val>
            <c:numRef>
              <c:f>Sheet1!$H$46:$H$49</c:f>
              <c:numCache>
                <c:formatCode>0.0%</c:formatCode>
                <c:ptCount val="4"/>
                <c:pt idx="0">
                  <c:v>0.30510879848628192</c:v>
                </c:pt>
                <c:pt idx="1">
                  <c:v>0.30168539325842697</c:v>
                </c:pt>
                <c:pt idx="2">
                  <c:v>0.3197353914002205</c:v>
                </c:pt>
                <c:pt idx="3">
                  <c:v>0.31224066390041494</c:v>
                </c:pt>
              </c:numCache>
            </c:numRef>
          </c:val>
        </c:ser>
        <c:ser>
          <c:idx val="2"/>
          <c:order val="2"/>
          <c:tx>
            <c:strRef>
              <c:f>Sheet1!$I$45</c:f>
              <c:strCache>
                <c:ptCount val="1"/>
                <c:pt idx="0">
                  <c:v>Matter</c:v>
                </c:pt>
              </c:strCache>
            </c:strRef>
          </c:tx>
          <c:spPr>
            <a:solidFill>
              <a:srgbClr val="00B050"/>
            </a:solidFill>
            <a:ln w="19050">
              <a:solidFill>
                <a:schemeClr val="tx1"/>
              </a:solidFill>
            </a:ln>
          </c:spPr>
          <c:invertIfNegative val="0"/>
          <c:dLbls>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Sheet1!$D$46:$D$49</c:f>
              <c:strCache>
                <c:ptCount val="4"/>
                <c:pt idx="0">
                  <c:v> 0 days </c:v>
                </c:pt>
                <c:pt idx="1">
                  <c:v>1 to 2 days</c:v>
                </c:pt>
                <c:pt idx="2">
                  <c:v>3 to 5 days </c:v>
                </c:pt>
                <c:pt idx="3">
                  <c:v>6 or more</c:v>
                </c:pt>
              </c:strCache>
            </c:strRef>
          </c:cat>
          <c:val>
            <c:numRef>
              <c:f>Sheet1!$I$46:$I$49</c:f>
              <c:numCache>
                <c:formatCode>0.0%</c:formatCode>
                <c:ptCount val="4"/>
                <c:pt idx="0">
                  <c:v>0.55771050141911072</c:v>
                </c:pt>
                <c:pt idx="1">
                  <c:v>0.5056179775280899</c:v>
                </c:pt>
                <c:pt idx="2">
                  <c:v>0.47850055126791619</c:v>
                </c:pt>
                <c:pt idx="3">
                  <c:v>0.44190871369294604</c:v>
                </c:pt>
              </c:numCache>
            </c:numRef>
          </c:val>
        </c:ser>
        <c:dLbls>
          <c:showLegendKey val="0"/>
          <c:showVal val="0"/>
          <c:showCatName val="0"/>
          <c:showSerName val="0"/>
          <c:showPercent val="0"/>
          <c:showBubbleSize val="0"/>
        </c:dLbls>
        <c:gapWidth val="95"/>
        <c:overlap val="100"/>
        <c:axId val="69508480"/>
        <c:axId val="69522944"/>
      </c:barChart>
      <c:catAx>
        <c:axId val="69508480"/>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dirty="0"/>
                  <a:t>Number of Days in the Past 30 When Alcohol was Consumed</a:t>
                </a:r>
              </a:p>
            </c:rich>
          </c:tx>
          <c:layout>
            <c:manualLayout>
              <c:xMode val="edge"/>
              <c:yMode val="edge"/>
              <c:x val="0.17977167845826789"/>
              <c:y val="0.94758547008547012"/>
            </c:manualLayout>
          </c:layout>
          <c:overlay val="0"/>
        </c:title>
        <c:numFmt formatCode="General" sourceLinked="1"/>
        <c:majorTickMark val="none"/>
        <c:min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69522944"/>
        <c:crosses val="autoZero"/>
        <c:auto val="1"/>
        <c:lblAlgn val="ctr"/>
        <c:lblOffset val="100"/>
        <c:noMultiLvlLbl val="0"/>
      </c:catAx>
      <c:valAx>
        <c:axId val="69522944"/>
        <c:scaling>
          <c:orientation val="minMax"/>
          <c:max val="1"/>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dirty="0"/>
                  <a:t>Percentage</a:t>
                </a:r>
              </a:p>
            </c:rich>
          </c:tx>
          <c:layout/>
          <c:overlay val="0"/>
        </c:title>
        <c:numFmt formatCode="0.0%" sourceLinked="1"/>
        <c:majorTickMark val="out"/>
        <c:min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69508480"/>
        <c:crosses val="autoZero"/>
        <c:crossBetween val="between"/>
      </c:valAx>
    </c:plotArea>
    <c:legend>
      <c:legendPos val="r"/>
      <c:layout>
        <c:manualLayout>
          <c:xMode val="edge"/>
          <c:yMode val="edge"/>
          <c:x val="0.81780916599027675"/>
          <c:y val="0.24231487457510434"/>
          <c:w val="0.15570078182310099"/>
          <c:h val="0.48589406652037348"/>
        </c:manualLayout>
      </c:layout>
      <c:overlay val="0"/>
      <c:txPr>
        <a:bodyPr/>
        <a:lstStyle/>
        <a:p>
          <a:pPr>
            <a:defRPr sz="1400" b="1" i="0" u="none" strike="noStrike" baseline="0">
              <a:solidFill>
                <a:srgbClr val="000000"/>
              </a:solidFill>
              <a:latin typeface="Calibri"/>
              <a:ea typeface="Calibri"/>
              <a:cs typeface="Calibri"/>
            </a:defRPr>
          </a:pPr>
          <a:endParaRPr lang="en-US"/>
        </a:p>
      </c:txPr>
    </c:legend>
    <c:plotVisOnly val="1"/>
    <c:dispBlanksAs val="gap"/>
    <c:showDLblsOverMax val="0"/>
  </c:chart>
  <c:spPr>
    <a:ln w="19050">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Students Perception of Whether or Not they Matter in Their Communities by How They Answered the Question: </a:t>
            </a:r>
          </a:p>
          <a:p>
            <a:pPr>
              <a:defRPr/>
            </a:pPr>
            <a:r>
              <a:rPr lang="en-US" dirty="0">
                <a:solidFill>
                  <a:srgbClr val="C00000"/>
                </a:solidFill>
              </a:rPr>
              <a:t>How many days did you drink alcohol</a:t>
            </a:r>
            <a:r>
              <a:rPr lang="en-US" baseline="0" dirty="0">
                <a:solidFill>
                  <a:srgbClr val="C00000"/>
                </a:solidFill>
              </a:rPr>
              <a:t> in the past 30 days?</a:t>
            </a:r>
            <a:endParaRPr lang="en-US" dirty="0">
              <a:solidFill>
                <a:srgbClr val="C00000"/>
              </a:solidFill>
            </a:endParaRPr>
          </a:p>
        </c:rich>
      </c:tx>
      <c:layout/>
      <c:overlay val="0"/>
    </c:title>
    <c:autoTitleDeleted val="0"/>
    <c:plotArea>
      <c:layout/>
      <c:barChart>
        <c:barDir val="col"/>
        <c:grouping val="stacked"/>
        <c:varyColors val="0"/>
        <c:ser>
          <c:idx val="0"/>
          <c:order val="0"/>
          <c:tx>
            <c:strRef>
              <c:f>Sheet2!$C$24</c:f>
              <c:strCache>
                <c:ptCount val="1"/>
                <c:pt idx="0">
                  <c:v> 0 days </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Sheet2!$F$23:$H$23</c:f>
              <c:strCache>
                <c:ptCount val="3"/>
                <c:pt idx="0">
                  <c:v>Matter</c:v>
                </c:pt>
                <c:pt idx="1">
                  <c:v>Not sure </c:v>
                </c:pt>
                <c:pt idx="2">
                  <c:v>Don't Matter</c:v>
                </c:pt>
              </c:strCache>
            </c:strRef>
          </c:cat>
          <c:val>
            <c:numRef>
              <c:f>Sheet2!$F$24:$H$24</c:f>
              <c:numCache>
                <c:formatCode>0.0%</c:formatCode>
                <c:ptCount val="3"/>
                <c:pt idx="0">
                  <c:v>0.72822730080296483</c:v>
                </c:pt>
                <c:pt idx="1">
                  <c:v>0.69579288025889963</c:v>
                </c:pt>
                <c:pt idx="2">
                  <c:v>0.60322412896515865</c:v>
                </c:pt>
              </c:numCache>
            </c:numRef>
          </c:val>
        </c:ser>
        <c:ser>
          <c:idx val="1"/>
          <c:order val="1"/>
          <c:tx>
            <c:strRef>
              <c:f>Sheet2!$C$25</c:f>
              <c:strCache>
                <c:ptCount val="1"/>
                <c:pt idx="0">
                  <c:v>1 to 2 days</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Sheet2!$F$23:$H$23</c:f>
              <c:strCache>
                <c:ptCount val="3"/>
                <c:pt idx="0">
                  <c:v>Matter</c:v>
                </c:pt>
                <c:pt idx="1">
                  <c:v>Not sure </c:v>
                </c:pt>
                <c:pt idx="2">
                  <c:v>Don't Matter</c:v>
                </c:pt>
              </c:strCache>
            </c:strRef>
          </c:cat>
          <c:val>
            <c:numRef>
              <c:f>Sheet2!$F$25:$H$25</c:f>
              <c:numCache>
                <c:formatCode>0.0%</c:formatCode>
                <c:ptCount val="3"/>
                <c:pt idx="0">
                  <c:v>0.13897467572575664</c:v>
                </c:pt>
                <c:pt idx="1">
                  <c:v>0.14482200647249191</c:v>
                </c:pt>
                <c:pt idx="2">
                  <c:v>0.17836713468538742</c:v>
                </c:pt>
              </c:numCache>
            </c:numRef>
          </c:val>
        </c:ser>
        <c:ser>
          <c:idx val="2"/>
          <c:order val="2"/>
          <c:tx>
            <c:strRef>
              <c:f>Sheet2!$C$26</c:f>
              <c:strCache>
                <c:ptCount val="1"/>
                <c:pt idx="0">
                  <c:v>3 to 5 days </c:v>
                </c:pt>
              </c:strCache>
            </c:strRef>
          </c:tx>
          <c:spPr>
            <a:solidFill>
              <a:srgbClr val="FFC0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Sheet2!$F$23:$H$23</c:f>
              <c:strCache>
                <c:ptCount val="3"/>
                <c:pt idx="0">
                  <c:v>Matter</c:v>
                </c:pt>
                <c:pt idx="1">
                  <c:v>Not sure </c:v>
                </c:pt>
                <c:pt idx="2">
                  <c:v>Don't Matter</c:v>
                </c:pt>
              </c:strCache>
            </c:strRef>
          </c:cat>
          <c:val>
            <c:numRef>
              <c:f>Sheet2!$F$26:$H$26</c:f>
              <c:numCache>
                <c:formatCode>0.0%</c:formatCode>
                <c:ptCount val="3"/>
                <c:pt idx="0">
                  <c:v>6.7016676961087096E-2</c:v>
                </c:pt>
                <c:pt idx="1">
                  <c:v>7.8209277238403457E-2</c:v>
                </c:pt>
                <c:pt idx="2">
                  <c:v>9.5163806552262087E-2</c:v>
                </c:pt>
              </c:numCache>
            </c:numRef>
          </c:val>
        </c:ser>
        <c:ser>
          <c:idx val="3"/>
          <c:order val="3"/>
          <c:tx>
            <c:strRef>
              <c:f>Sheet2!$C$27</c:f>
              <c:strCache>
                <c:ptCount val="1"/>
                <c:pt idx="0">
                  <c:v>6 or more days</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Sheet2!$F$23:$H$23</c:f>
              <c:strCache>
                <c:ptCount val="3"/>
                <c:pt idx="0">
                  <c:v>Matter</c:v>
                </c:pt>
                <c:pt idx="1">
                  <c:v>Not sure </c:v>
                </c:pt>
                <c:pt idx="2">
                  <c:v>Don't Matter</c:v>
                </c:pt>
              </c:strCache>
            </c:strRef>
          </c:cat>
          <c:val>
            <c:numRef>
              <c:f>Sheet2!$F$27:$H$27</c:f>
              <c:numCache>
                <c:formatCode>0.0%</c:formatCode>
                <c:ptCount val="3"/>
                <c:pt idx="0">
                  <c:v>6.5781346510191477E-2</c:v>
                </c:pt>
                <c:pt idx="1">
                  <c:v>8.1175836030204965E-2</c:v>
                </c:pt>
                <c:pt idx="2">
                  <c:v>0.12324492979719189</c:v>
                </c:pt>
              </c:numCache>
            </c:numRef>
          </c:val>
        </c:ser>
        <c:dLbls>
          <c:showLegendKey val="0"/>
          <c:showVal val="0"/>
          <c:showCatName val="0"/>
          <c:showSerName val="0"/>
          <c:showPercent val="0"/>
          <c:showBubbleSize val="0"/>
        </c:dLbls>
        <c:gapWidth val="196"/>
        <c:overlap val="100"/>
        <c:axId val="69828608"/>
        <c:axId val="69830528"/>
      </c:barChart>
      <c:catAx>
        <c:axId val="69828608"/>
        <c:scaling>
          <c:orientation val="minMax"/>
        </c:scaling>
        <c:delete val="0"/>
        <c:axPos val="b"/>
        <c:title>
          <c:tx>
            <c:rich>
              <a:bodyPr/>
              <a:lstStyle/>
              <a:p>
                <a:pPr>
                  <a:defRPr sz="1600"/>
                </a:pPr>
                <a:r>
                  <a:rPr lang="en-US" sz="1600" dirty="0"/>
                  <a:t>Do you think you matter in your community?</a:t>
                </a:r>
              </a:p>
            </c:rich>
          </c:tx>
          <c:layout/>
          <c:overlay val="0"/>
        </c:title>
        <c:majorTickMark val="none"/>
        <c:minorTickMark val="none"/>
        <c:tickLblPos val="nextTo"/>
        <c:txPr>
          <a:bodyPr/>
          <a:lstStyle/>
          <a:p>
            <a:pPr>
              <a:defRPr sz="1400" b="1"/>
            </a:pPr>
            <a:endParaRPr lang="en-US"/>
          </a:p>
        </c:txPr>
        <c:crossAx val="69830528"/>
        <c:crosses val="autoZero"/>
        <c:auto val="1"/>
        <c:lblAlgn val="ctr"/>
        <c:lblOffset val="100"/>
        <c:noMultiLvlLbl val="0"/>
      </c:catAx>
      <c:valAx>
        <c:axId val="6983052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200" b="1"/>
            </a:pPr>
            <a:endParaRPr lang="en-US"/>
          </a:p>
        </c:txPr>
        <c:crossAx val="69828608"/>
        <c:crosses val="autoZero"/>
        <c:crossBetween val="between"/>
      </c:valAx>
    </c:plotArea>
    <c:legend>
      <c:legendPos val="r"/>
      <c:layout>
        <c:manualLayout>
          <c:xMode val="edge"/>
          <c:yMode val="edge"/>
          <c:x val="0.79753731427348407"/>
          <c:y val="0.20738027064798714"/>
          <c:w val="0.19387899473939149"/>
          <c:h val="0.62425844496710636"/>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Alaska High School Students who Show Signs of Depression by </a:t>
            </a:r>
            <a:endParaRPr lang="en-US" sz="1800" b="1" i="0" baseline="0" dirty="0" smtClean="0">
              <a:effectLst/>
            </a:endParaRPr>
          </a:p>
          <a:p>
            <a:pPr>
              <a:defRPr/>
            </a:pPr>
            <a:r>
              <a:rPr lang="en-US" sz="1800" b="1" i="0" baseline="0" dirty="0" smtClean="0">
                <a:effectLst/>
              </a:rPr>
              <a:t>How </a:t>
            </a:r>
            <a:r>
              <a:rPr lang="en-US" sz="1800" b="1" i="0" baseline="0" dirty="0">
                <a:effectLst/>
              </a:rPr>
              <a:t>they Answered the Question: </a:t>
            </a:r>
            <a:endParaRPr lang="en-US" dirty="0">
              <a:effectLst/>
            </a:endParaRPr>
          </a:p>
          <a:p>
            <a:pPr>
              <a:defRPr/>
            </a:pPr>
            <a:r>
              <a:rPr lang="en-US" sz="1800" b="1" i="0" baseline="0" dirty="0">
                <a:effectLst/>
              </a:rPr>
              <a:t> </a:t>
            </a:r>
            <a:r>
              <a:rPr lang="en-US" sz="1800" b="1" i="0" baseline="0" dirty="0">
                <a:solidFill>
                  <a:srgbClr val="C00000"/>
                </a:solidFill>
                <a:effectLst/>
              </a:rPr>
              <a:t>Do you feel like you matter to people in your community? </a:t>
            </a:r>
            <a:endParaRPr lang="en-US" dirty="0">
              <a:solidFill>
                <a:srgbClr val="C00000"/>
              </a:solidFill>
              <a:effectLst/>
            </a:endParaRPr>
          </a:p>
        </c:rich>
      </c:tx>
      <c:layout/>
      <c:overlay val="0"/>
    </c:title>
    <c:autoTitleDeleted val="0"/>
    <c:plotArea>
      <c:layout/>
      <c:barChart>
        <c:barDir val="col"/>
        <c:grouping val="stacked"/>
        <c:varyColors val="0"/>
        <c:ser>
          <c:idx val="0"/>
          <c:order val="0"/>
          <c:tx>
            <c:strRef>
              <c:f>Sheet1!$G$19</c:f>
              <c:strCache>
                <c:ptCount val="1"/>
                <c:pt idx="0">
                  <c:v>Don't Matter</c:v>
                </c:pt>
              </c:strCache>
            </c:strRef>
          </c:tx>
          <c:spPr>
            <a:solidFill>
              <a:srgbClr val="FF0000"/>
            </a:solidFill>
            <a:ln w="19050">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Sheet1!$D$20:$D$21</c:f>
              <c:strCache>
                <c:ptCount val="2"/>
                <c:pt idx="0">
                  <c:v>Yes </c:v>
                </c:pt>
                <c:pt idx="1">
                  <c:v>No</c:v>
                </c:pt>
              </c:strCache>
            </c:strRef>
          </c:cat>
          <c:val>
            <c:numRef>
              <c:f>Sheet1!$G$20:$G$21</c:f>
              <c:numCache>
                <c:formatCode>0.0%</c:formatCode>
                <c:ptCount val="2"/>
                <c:pt idx="0">
                  <c:v>0.27631578947368418</c:v>
                </c:pt>
                <c:pt idx="1">
                  <c:v>0.11541365548484521</c:v>
                </c:pt>
              </c:numCache>
            </c:numRef>
          </c:val>
        </c:ser>
        <c:ser>
          <c:idx val="1"/>
          <c:order val="1"/>
          <c:tx>
            <c:strRef>
              <c:f>Sheet1!$H$19</c:f>
              <c:strCache>
                <c:ptCount val="1"/>
                <c:pt idx="0">
                  <c:v>Not Sure</c:v>
                </c:pt>
              </c:strCache>
            </c:strRef>
          </c:tx>
          <c:spPr>
            <a:solidFill>
              <a:srgbClr val="FFFF0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Sheet1!$D$20:$D$21</c:f>
              <c:strCache>
                <c:ptCount val="2"/>
                <c:pt idx="0">
                  <c:v>Yes </c:v>
                </c:pt>
                <c:pt idx="1">
                  <c:v>No</c:v>
                </c:pt>
              </c:strCache>
            </c:strRef>
          </c:cat>
          <c:val>
            <c:numRef>
              <c:f>Sheet1!$H$20:$H$21</c:f>
              <c:numCache>
                <c:formatCode>0.0%</c:formatCode>
                <c:ptCount val="2"/>
                <c:pt idx="0">
                  <c:v>0.34613319011815252</c:v>
                </c:pt>
                <c:pt idx="1">
                  <c:v>0.29360371049509221</c:v>
                </c:pt>
              </c:numCache>
            </c:numRef>
          </c:val>
        </c:ser>
        <c:ser>
          <c:idx val="2"/>
          <c:order val="2"/>
          <c:tx>
            <c:strRef>
              <c:f>Sheet1!$I$19</c:f>
              <c:strCache>
                <c:ptCount val="1"/>
                <c:pt idx="0">
                  <c:v>Matter</c:v>
                </c:pt>
              </c:strCache>
            </c:strRef>
          </c:tx>
          <c:spPr>
            <a:solidFill>
              <a:srgbClr val="00B050"/>
            </a:solidFill>
            <a:ln w="19050">
              <a:solidFill>
                <a:schemeClr val="tx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Sheet1!$D$20:$D$21</c:f>
              <c:strCache>
                <c:ptCount val="2"/>
                <c:pt idx="0">
                  <c:v>Yes </c:v>
                </c:pt>
                <c:pt idx="1">
                  <c:v>No</c:v>
                </c:pt>
              </c:strCache>
            </c:strRef>
          </c:cat>
          <c:val>
            <c:numRef>
              <c:f>Sheet1!$I$20:$I$21</c:f>
              <c:numCache>
                <c:formatCode>0.0%</c:formatCode>
                <c:ptCount val="2"/>
                <c:pt idx="0">
                  <c:v>0.37755102040816324</c:v>
                </c:pt>
                <c:pt idx="1">
                  <c:v>0.59098263402006257</c:v>
                </c:pt>
              </c:numCache>
            </c:numRef>
          </c:val>
        </c:ser>
        <c:dLbls>
          <c:showLegendKey val="0"/>
          <c:showVal val="0"/>
          <c:showCatName val="0"/>
          <c:showSerName val="0"/>
          <c:showPercent val="0"/>
          <c:showBubbleSize val="0"/>
        </c:dLbls>
        <c:gapWidth val="145"/>
        <c:overlap val="100"/>
        <c:axId val="71865088"/>
        <c:axId val="71867008"/>
      </c:barChart>
      <c:catAx>
        <c:axId val="71865088"/>
        <c:scaling>
          <c:orientation val="minMax"/>
        </c:scaling>
        <c:delete val="0"/>
        <c:axPos val="b"/>
        <c:title>
          <c:tx>
            <c:rich>
              <a:bodyPr/>
              <a:lstStyle/>
              <a:p>
                <a:pPr>
                  <a:defRPr/>
                </a:pPr>
                <a:r>
                  <a:rPr lang="en-US" sz="1800" b="1" i="0" baseline="0" dirty="0">
                    <a:effectLst/>
                  </a:rPr>
                  <a:t>Felt so sad or hopeless almost every day for two weeks or more in a row that you stopped doing some usual activities in 12 months</a:t>
                </a:r>
                <a:endParaRPr lang="en-US" dirty="0">
                  <a:effectLst/>
                </a:endParaRPr>
              </a:p>
            </c:rich>
          </c:tx>
          <c:layout/>
          <c:overlay val="0"/>
        </c:title>
        <c:numFmt formatCode="General" sourceLinked="1"/>
        <c:majorTickMark val="none"/>
        <c:minorTickMark val="none"/>
        <c:tickLblPos val="nextTo"/>
        <c:txPr>
          <a:bodyPr/>
          <a:lstStyle/>
          <a:p>
            <a:pPr>
              <a:defRPr sz="1600" b="1"/>
            </a:pPr>
            <a:endParaRPr lang="en-US"/>
          </a:p>
        </c:txPr>
        <c:crossAx val="71867008"/>
        <c:crosses val="autoZero"/>
        <c:auto val="1"/>
        <c:lblAlgn val="ctr"/>
        <c:lblOffset val="100"/>
        <c:noMultiLvlLbl val="0"/>
      </c:catAx>
      <c:valAx>
        <c:axId val="71867008"/>
        <c:scaling>
          <c:orientation val="minMax"/>
          <c:max val="1"/>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71865088"/>
        <c:crosses val="autoZero"/>
        <c:crossBetween val="between"/>
      </c:valAx>
    </c:plotArea>
    <c:legend>
      <c:legendPos val="r"/>
      <c:layout>
        <c:manualLayout>
          <c:xMode val="edge"/>
          <c:yMode val="edge"/>
          <c:x val="0.80585305130459695"/>
          <c:y val="0.30304803615524389"/>
          <c:w val="0.18410930754107435"/>
          <c:h val="0.42802611212060038"/>
        </c:manualLayout>
      </c:layout>
      <c:overlay val="0"/>
      <c:txPr>
        <a:bodyPr/>
        <a:lstStyle/>
        <a:p>
          <a:pPr>
            <a:defRPr sz="1600" b="1"/>
          </a:pPr>
          <a:endParaRPr lang="en-US"/>
        </a:p>
      </c:txPr>
    </c:legend>
    <c:plotVisOnly val="1"/>
    <c:dispBlanksAs val="gap"/>
    <c:showDLblsOverMax val="0"/>
  </c:chart>
  <c:spPr>
    <a:ln w="1905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6860919-5339-408E-BCE9-F74D1BA65074}" type="datetimeFigureOut">
              <a:rPr lang="en-US" smtClean="0"/>
              <a:t>3/13/2015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D605D4-7B5A-41FA-BC1C-44BD4268D0B0}" type="slidenum">
              <a:rPr lang="en-US" smtClean="0"/>
              <a:t>‹#›</a:t>
            </a:fld>
            <a:endParaRPr lang="en-US" dirty="0"/>
          </a:p>
        </p:txBody>
      </p:sp>
    </p:spTree>
    <p:extLst>
      <p:ext uri="{BB962C8B-B14F-4D97-AF65-F5344CB8AC3E}">
        <p14:creationId xmlns:p14="http://schemas.microsoft.com/office/powerpoint/2010/main" val="320889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1E9263-6DA9-48D3-97C1-E80B7C827C2F}" type="datetimeFigureOut">
              <a:rPr lang="en-US" smtClean="0"/>
              <a:t>3/13/2015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0EC21D5-1B90-414A-BE9B-A8D71EBA2757}" type="slidenum">
              <a:rPr lang="en-US" smtClean="0"/>
              <a:t>‹#›</a:t>
            </a:fld>
            <a:endParaRPr lang="en-US" dirty="0"/>
          </a:p>
        </p:txBody>
      </p:sp>
    </p:spTree>
    <p:extLst>
      <p:ext uri="{BB962C8B-B14F-4D97-AF65-F5344CB8AC3E}">
        <p14:creationId xmlns:p14="http://schemas.microsoft.com/office/powerpoint/2010/main" val="289074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mailto:patrick.sidmore@alaska.gov"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346575"/>
          </a:xfrm>
        </p:spPr>
        <p:txBody>
          <a:bodyPr/>
          <a:lstStyle/>
          <a:p>
            <a:r>
              <a:rPr lang="en-US" dirty="0" smtClean="0"/>
              <a:t>For more than 20 years Alaskans have been talking about “Assets”, Protective Factors”, “Resilience” and other strength that Alaska’s young people need to be successful.  The Alaska Mental Health Board and Advisory Board on Alcoholism and Drug Abuse in an effort to support the many efforts across the state are providing this analysis to gain insight into what works.</a:t>
            </a:r>
          </a:p>
          <a:p>
            <a:endParaRPr lang="en-US" dirty="0"/>
          </a:p>
          <a:p>
            <a:r>
              <a:rPr lang="en-US" dirty="0" smtClean="0"/>
              <a:t>Questions contact </a:t>
            </a:r>
            <a:r>
              <a:rPr lang="en-US" dirty="0" smtClean="0">
                <a:hlinkClick r:id="rId3"/>
              </a:rPr>
              <a:t>patrick.sidmore@alaska.gov</a:t>
            </a:r>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a:t>
            </a:fld>
            <a:endParaRPr lang="en-US" dirty="0"/>
          </a:p>
        </p:txBody>
      </p:sp>
    </p:spTree>
    <p:extLst>
      <p:ext uri="{BB962C8B-B14F-4D97-AF65-F5344CB8AC3E}">
        <p14:creationId xmlns:p14="http://schemas.microsoft.com/office/powerpoint/2010/main" val="186158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10</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need to be explored in the context of the community and its strengths and weaknesses.  What are the adult attitudes about marijuana?  What are the schools practices around extra curricular activities and substance abuse?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100</a:t>
            </a:fld>
            <a:endParaRPr lang="en-US" dirty="0"/>
          </a:p>
        </p:txBody>
      </p:sp>
    </p:spTree>
    <p:extLst>
      <p:ext uri="{BB962C8B-B14F-4D97-AF65-F5344CB8AC3E}">
        <p14:creationId xmlns:p14="http://schemas.microsoft.com/office/powerpoint/2010/main" val="2966876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101</a:t>
            </a:fld>
            <a:endParaRPr lang="en-US" dirty="0"/>
          </a:p>
        </p:txBody>
      </p:sp>
    </p:spTree>
    <p:extLst>
      <p:ext uri="{BB962C8B-B14F-4D97-AF65-F5344CB8AC3E}">
        <p14:creationId xmlns:p14="http://schemas.microsoft.com/office/powerpoint/2010/main" val="413447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Animation in this slide</a:t>
            </a:r>
            <a:r>
              <a:rPr lang="en-US" dirty="0"/>
              <a:t> </a:t>
            </a:r>
            <a:r>
              <a:rPr lang="en-US" dirty="0" smtClean="0"/>
              <a:t>- First click adds numbers into the desks showing that each desk represents about 1300 students.  The second click pops up the estimated total of students in Alaskan High Schools</a:t>
            </a:r>
          </a:p>
          <a:p>
            <a:endParaRPr lang="en-US" dirty="0"/>
          </a:p>
          <a:p>
            <a:r>
              <a:rPr lang="en-US" dirty="0" smtClean="0"/>
              <a:t>For the next several slides a classroom graphic will be used to display the data.  This is a way for some people to better understand what these data mean in an individual classroom of 30.  It is less precise but still allows for the general trends of the data to be fairly represented. </a:t>
            </a:r>
            <a:r>
              <a:rPr lang="en-US" baseline="0" dirty="0" smtClean="0"/>
              <a:t>Each desk represents about 1,300 students. </a:t>
            </a:r>
            <a:r>
              <a:rPr lang="en-US" dirty="0"/>
              <a:t>This is estimate </a:t>
            </a:r>
            <a:r>
              <a:rPr lang="en-US" dirty="0" smtClean="0"/>
              <a:t>of Alaskan high school students is </a:t>
            </a:r>
            <a:r>
              <a:rPr lang="en-US" dirty="0"/>
              <a:t>from October 1, 2013. </a:t>
            </a:r>
            <a:endParaRPr lang="en-US" dirty="0" smtClean="0"/>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11</a:t>
            </a:fld>
            <a:endParaRPr lang="en-US" dirty="0"/>
          </a:p>
        </p:txBody>
      </p:sp>
    </p:spTree>
    <p:extLst>
      <p:ext uri="{BB962C8B-B14F-4D97-AF65-F5344CB8AC3E}">
        <p14:creationId xmlns:p14="http://schemas.microsoft.com/office/powerpoint/2010/main" val="3949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answers for more than 13,000 Alaskan young people (un-weighted sample) this slides shows how those that reported thinking that their teachers don’t care have an estimated grade point average of 2.72 based on the students reported grades.  An assumption was made that if they had mostly A’s than all their grades were A’s etc.  This was done</a:t>
            </a:r>
            <a:r>
              <a:rPr lang="en-US" baseline="0" dirty="0" smtClean="0"/>
              <a:t> consistently across analyses for comparison purposes.  </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12</a:t>
            </a:fld>
            <a:endParaRPr lang="en-US" dirty="0"/>
          </a:p>
        </p:txBody>
      </p:sp>
    </p:spTree>
    <p:extLst>
      <p:ext uri="{BB962C8B-B14F-4D97-AF65-F5344CB8AC3E}">
        <p14:creationId xmlns:p14="http://schemas.microsoft.com/office/powerpoint/2010/main" val="362369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answers for more than 13,000 Alaskan young people (un-weighted sample) this slides shows how those that reported thinking that their teachers don’t care have an estimated grade point average of 3.10 based on the students reported grades.  An assumption was made that if they had mostly A’s than all their grades were A’s etc.  This was done</a:t>
            </a:r>
            <a:r>
              <a:rPr lang="en-US" baseline="0" dirty="0" smtClean="0"/>
              <a:t> consistently across analyses for comparison purposes.  </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13</a:t>
            </a:fld>
            <a:endParaRPr lang="en-US" dirty="0"/>
          </a:p>
        </p:txBody>
      </p:sp>
    </p:spTree>
    <p:extLst>
      <p:ext uri="{BB962C8B-B14F-4D97-AF65-F5344CB8AC3E}">
        <p14:creationId xmlns:p14="http://schemas.microsoft.com/office/powerpoint/2010/main" val="177463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compares the two hypothetical classrooms.  One has students who don’t think their teachers care and their self reported grade point average is 2.72 while the second hypothetical classroom with 3.10 GPA is made up of students who think their teachers care.  These analyses are based on the Alaskan YRBS data.</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14</a:t>
            </a:fld>
            <a:endParaRPr lang="en-US" dirty="0"/>
          </a:p>
        </p:txBody>
      </p:sp>
    </p:spTree>
    <p:extLst>
      <p:ext uri="{BB962C8B-B14F-4D97-AF65-F5344CB8AC3E}">
        <p14:creationId xmlns:p14="http://schemas.microsoft.com/office/powerpoint/2010/main" val="421362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and causality are not the same thing.  These data are demonstrating</a:t>
            </a:r>
            <a:r>
              <a:rPr lang="en-US" baseline="0" dirty="0" smtClean="0"/>
              <a:t> a link between self reported grades and Alaskan young people’s feelings about their teachers caring about them.  A linear causality is not always easy to find, however, when we combine this analysis with what we know about how people think and feel and behave we can see how this link can help us be better as community members in support of young Alaskans.  See next slide.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15</a:t>
            </a:fld>
            <a:endParaRPr lang="en-US" dirty="0"/>
          </a:p>
        </p:txBody>
      </p:sp>
    </p:spTree>
    <p:extLst>
      <p:ext uri="{BB962C8B-B14F-4D97-AF65-F5344CB8AC3E}">
        <p14:creationId xmlns:p14="http://schemas.microsoft.com/office/powerpoint/2010/main" val="124454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Cognitive Behavioral Therapy helps us to see that when</a:t>
            </a:r>
            <a:r>
              <a:rPr lang="en-US" sz="1200" baseline="0" dirty="0" smtClean="0"/>
              <a:t>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16</a:t>
            </a:fld>
            <a:endParaRPr lang="en-US" dirty="0"/>
          </a:p>
        </p:txBody>
      </p:sp>
    </p:spTree>
    <p:extLst>
      <p:ext uri="{BB962C8B-B14F-4D97-AF65-F5344CB8AC3E}">
        <p14:creationId xmlns:p14="http://schemas.microsoft.com/office/powerpoint/2010/main" val="264671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b="1" dirty="0"/>
          </a:p>
          <a:p>
            <a:r>
              <a:rPr lang="en-US" b="1" dirty="0" smtClean="0"/>
              <a:t>During </a:t>
            </a:r>
            <a:r>
              <a:rPr lang="en-US" b="1" dirty="0"/>
              <a:t>the past 12 months, how many times were you in a physical fight? </a:t>
            </a:r>
            <a:endParaRPr lang="en-US" b="1" dirty="0" smtClean="0"/>
          </a:p>
          <a:p>
            <a:r>
              <a:rPr lang="en-US" dirty="0" smtClean="0"/>
              <a:t>O times, 1 Time, 2 or 3 times, 4 or 5 times, 6 or 7 times, 8 or 9 times, 10 or 11 times, 12 or more times</a:t>
            </a:r>
          </a:p>
          <a:p>
            <a:endParaRPr lang="en-US" dirty="0"/>
          </a:p>
          <a:p>
            <a:r>
              <a:rPr lang="en-US" b="1" dirty="0" smtClean="0"/>
              <a:t>Answers were collapsed to: 0 times, 1 time, 2 or 3 times, 4 or 5 times, 6 or more times</a:t>
            </a:r>
            <a:r>
              <a:rPr lang="en-US" dirty="0" smtClean="0"/>
              <a:t> </a:t>
            </a:r>
          </a:p>
          <a:p>
            <a:endParaRPr lang="en-US" dirty="0" smtClean="0"/>
          </a:p>
          <a:p>
            <a:r>
              <a:rPr lang="en-US" b="1" dirty="0"/>
              <a:t>Do you agree or disagree that your teachers really care about you and give you a lot of encouragement? </a:t>
            </a:r>
          </a:p>
          <a:p>
            <a:r>
              <a:rPr lang="en-US" dirty="0"/>
              <a:t>Strongly Agree, Agree, Unsure, Disagree, Strongly Disagree</a:t>
            </a:r>
          </a:p>
          <a:p>
            <a:endParaRPr lang="en-US" dirty="0"/>
          </a:p>
          <a:p>
            <a:r>
              <a:rPr lang="en-US" b="1" dirty="0"/>
              <a:t>Answers were collapsed into three categories: Agree, Unsure and </a:t>
            </a:r>
            <a:r>
              <a:rPr lang="en-US" b="1" dirty="0" smtClean="0"/>
              <a:t>Disagree</a:t>
            </a:r>
          </a:p>
          <a:p>
            <a:endParaRPr lang="en-US" b="1" dirty="0"/>
          </a:p>
          <a:p>
            <a:r>
              <a:rPr lang="en-US" dirty="0"/>
              <a:t>Questions contact </a:t>
            </a:r>
            <a:r>
              <a:rPr lang="en-US" dirty="0">
                <a:hlinkClick r:id="rId3"/>
              </a:rPr>
              <a:t>patrick.sidmore@alaska.gov</a:t>
            </a:r>
            <a:endParaRPr lang="en-US" dirty="0"/>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17</a:t>
            </a:fld>
            <a:endParaRPr lang="en-US" dirty="0"/>
          </a:p>
        </p:txBody>
      </p:sp>
    </p:spTree>
    <p:extLst>
      <p:ext uri="{BB962C8B-B14F-4D97-AF65-F5344CB8AC3E}">
        <p14:creationId xmlns:p14="http://schemas.microsoft.com/office/powerpoint/2010/main" val="408794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column represents all the students who didn’t get into a fight in the previous year – with percentages of whether or not they thought their teachers cared about them.  In general as student’s reported more fights they also reported higher rates of thinking their teachers don’t care about them.</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18</a:t>
            </a:fld>
            <a:endParaRPr lang="en-US" dirty="0"/>
          </a:p>
        </p:txBody>
      </p:sp>
    </p:spTree>
    <p:extLst>
      <p:ext uri="{BB962C8B-B14F-4D97-AF65-F5344CB8AC3E}">
        <p14:creationId xmlns:p14="http://schemas.microsoft.com/office/powerpoint/2010/main" val="377304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column represents all the Alaskan high school students who thought that their teachers cared about them and the right column represents those who thought that their teachers don’t care about them.  The young Alaskans who thought their teachers cared were more likely to have no fights or fewer fights in the previous year.</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19</a:t>
            </a:fld>
            <a:endParaRPr lang="en-US" dirty="0"/>
          </a:p>
        </p:txBody>
      </p:sp>
    </p:spTree>
    <p:extLst>
      <p:ext uri="{BB962C8B-B14F-4D97-AF65-F5344CB8AC3E}">
        <p14:creationId xmlns:p14="http://schemas.microsoft.com/office/powerpoint/2010/main" val="307391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of the YRBS was done by the Alaska Mental Health Board &amp; Advisory Board on Alcoholism and Drug Abuse Staff.  The YRBS staff at the Chronic Disease Prevention and Health Promotion Section of the Division of Public Health manages this important survey along with The Centers for Disease Control and Prevention. </a:t>
            </a:r>
            <a:r>
              <a:rPr lang="en-US" dirty="0" smtClean="0"/>
              <a:t>  They do amazing work and without their diligent efforts our state would not be able to monitor our young people.</a:t>
            </a:r>
            <a:endParaRPr lang="en-US" dirty="0"/>
          </a:p>
          <a:p>
            <a:endParaRPr lang="en-US" dirty="0"/>
          </a:p>
          <a:p>
            <a:endParaRPr lang="en-US" dirty="0"/>
          </a:p>
          <a:p>
            <a:r>
              <a:rPr lang="en-US" dirty="0"/>
              <a:t>The </a:t>
            </a:r>
            <a:r>
              <a:rPr lang="en-US" dirty="0" smtClean="0"/>
              <a:t>YRBS survey </a:t>
            </a:r>
            <a:r>
              <a:rPr lang="en-US" dirty="0"/>
              <a:t>is supported by many major national organizations interested in the health of youth. </a:t>
            </a:r>
            <a:r>
              <a:rPr lang="en-US" b="1" dirty="0"/>
              <a:t>The American Academy of Pediatrics</a:t>
            </a:r>
            <a:r>
              <a:rPr lang="en-US" dirty="0"/>
              <a:t>, the American Association for Health Education, the American Association of School Administrators, </a:t>
            </a:r>
            <a:r>
              <a:rPr lang="en-US" b="1" dirty="0"/>
              <a:t>the American Cancer Society, the American Medical Association</a:t>
            </a:r>
            <a:r>
              <a:rPr lang="en-US" dirty="0"/>
              <a:t>, the National Association of Chronic Disease Directors, the Association of State and Territorial Health Officials, the Council of Chief State School Officers, the Institute for Youth Development, </a:t>
            </a:r>
            <a:r>
              <a:rPr lang="en-US" b="1" dirty="0"/>
              <a:t>the National Association of State Boards of Education</a:t>
            </a:r>
            <a:r>
              <a:rPr lang="en-US" dirty="0"/>
              <a:t>, the National Education Association, </a:t>
            </a:r>
            <a:r>
              <a:rPr lang="en-US" b="1" dirty="0"/>
              <a:t>the National PTA</a:t>
            </a:r>
            <a:r>
              <a:rPr lang="en-US" dirty="0"/>
              <a:t>, the National School Boards Association, and the Society of State Directors of Health, Physical Education and Recreation have provided letters of support</a:t>
            </a:r>
            <a:r>
              <a:rPr lang="en-US" dirty="0" smtClean="0"/>
              <a:t>.</a:t>
            </a:r>
          </a:p>
          <a:p>
            <a:endParaRPr lang="en-US" dirty="0"/>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a:t>
            </a:fld>
            <a:endParaRPr lang="en-US" dirty="0"/>
          </a:p>
        </p:txBody>
      </p:sp>
    </p:spTree>
    <p:extLst>
      <p:ext uri="{BB962C8B-B14F-4D97-AF65-F5344CB8AC3E}">
        <p14:creationId xmlns:p14="http://schemas.microsoft.com/office/powerpoint/2010/main" val="57653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20</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hypothetical classroom filled with Alaskan students who think that their teachers </a:t>
            </a:r>
            <a:r>
              <a:rPr lang="en-US" u="sng" dirty="0" smtClean="0"/>
              <a:t>don’t</a:t>
            </a:r>
            <a:r>
              <a:rPr lang="en-US" dirty="0" smtClean="0"/>
              <a:t> care would look like this in terms of number of fights in the previous year.</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21</a:t>
            </a:fld>
            <a:endParaRPr lang="en-US" dirty="0"/>
          </a:p>
        </p:txBody>
      </p:sp>
    </p:spTree>
    <p:extLst>
      <p:ext uri="{BB962C8B-B14F-4D97-AF65-F5344CB8AC3E}">
        <p14:creationId xmlns:p14="http://schemas.microsoft.com/office/powerpoint/2010/main" val="343992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hypothetical classroom filled with Alaskan students who think that their teachers </a:t>
            </a:r>
            <a:r>
              <a:rPr lang="en-US" dirty="0" smtClean="0"/>
              <a:t>care </a:t>
            </a:r>
            <a:r>
              <a:rPr lang="en-US" dirty="0"/>
              <a:t>would look like this in terms of number of fights in the previous year.</a:t>
            </a:r>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22</a:t>
            </a:fld>
            <a:endParaRPr lang="en-US" dirty="0"/>
          </a:p>
        </p:txBody>
      </p:sp>
    </p:spTree>
    <p:extLst>
      <p:ext uri="{BB962C8B-B14F-4D97-AF65-F5344CB8AC3E}">
        <p14:creationId xmlns:p14="http://schemas.microsoft.com/office/powerpoint/2010/main" val="17188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in percentages between those students who don’t think their teachers care  and those who think their teachers care for participating in fights is large.  These different scenarios represent a difference of approximately 5,800  Alaskan high school students fighting.</a:t>
            </a:r>
          </a:p>
          <a:p>
            <a:endParaRPr lang="en-US" baseline="0" dirty="0"/>
          </a:p>
          <a:p>
            <a:r>
              <a:rPr lang="en-US" dirty="0"/>
              <a:t>Questions contact </a:t>
            </a:r>
            <a:r>
              <a:rPr lang="en-US" dirty="0">
                <a:hlinkClick r:id="rId3"/>
              </a:rPr>
              <a:t>patrick.sidmore@alaska.gov</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23</a:t>
            </a:fld>
            <a:endParaRPr lang="en-US" dirty="0"/>
          </a:p>
        </p:txBody>
      </p:sp>
    </p:spTree>
    <p:extLst>
      <p:ext uri="{BB962C8B-B14F-4D97-AF65-F5344CB8AC3E}">
        <p14:creationId xmlns:p14="http://schemas.microsoft.com/office/powerpoint/2010/main" val="2875386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report fighting in the previous year are also more likely to report that they perceive that their teachers don’t care.  Causality and correlation are not the same thing.  We don’t know which came first from these data but using the framework outlined in the next slide we may be able to get</a:t>
            </a:r>
            <a:r>
              <a:rPr lang="en-US" baseline="0" dirty="0" smtClean="0"/>
              <a:t> a better outcome from each question through a plan of action to address both issues.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24</a:t>
            </a:fld>
            <a:endParaRPr lang="en-US" dirty="0"/>
          </a:p>
        </p:txBody>
      </p:sp>
    </p:spTree>
    <p:extLst>
      <p:ext uri="{BB962C8B-B14F-4D97-AF65-F5344CB8AC3E}">
        <p14:creationId xmlns:p14="http://schemas.microsoft.com/office/powerpoint/2010/main" val="425689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Cognitive Behavioral Therapy helps us to see that when</a:t>
            </a:r>
            <a:r>
              <a:rPr lang="en-US" sz="1200" baseline="0" dirty="0" smtClean="0"/>
              <a:t>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Questions contact </a:t>
            </a:r>
            <a:r>
              <a:rPr lang="en-US" dirty="0">
                <a:hlinkClick r:id="rId3"/>
              </a:rPr>
              <a:t>patrick.sidmore@alaska.gov</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25</a:t>
            </a:fld>
            <a:endParaRPr lang="en-US" dirty="0"/>
          </a:p>
        </p:txBody>
      </p:sp>
    </p:spTree>
    <p:extLst>
      <p:ext uri="{BB962C8B-B14F-4D97-AF65-F5344CB8AC3E}">
        <p14:creationId xmlns:p14="http://schemas.microsoft.com/office/powerpoint/2010/main" val="424332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these data for 2011 &amp; 2013 in each analysis the number of students answers used was over 12,000 responses.  If only 2013 data were used than the number of student’s answers used was approximately 5,000.  The most recent report from the Department of Education and Early Development is that there were more than 38,500 students in high schools across the state</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26</a:t>
            </a:fld>
            <a:endParaRPr lang="en-US" dirty="0"/>
          </a:p>
        </p:txBody>
      </p:sp>
    </p:spTree>
    <p:extLst>
      <p:ext uri="{BB962C8B-B14F-4D97-AF65-F5344CB8AC3E}">
        <p14:creationId xmlns:p14="http://schemas.microsoft.com/office/powerpoint/2010/main" val="793342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Questions Asked</a:t>
            </a:r>
          </a:p>
          <a:p>
            <a:endParaRPr lang="en-US" b="1" dirty="0"/>
          </a:p>
          <a:p>
            <a:r>
              <a:rPr lang="en-US" b="1" dirty="0"/>
              <a:t>During the past 12 months, did you ever seriously consider attempting suicide? </a:t>
            </a:r>
          </a:p>
          <a:p>
            <a:r>
              <a:rPr lang="en-US" dirty="0"/>
              <a:t>Answer – Yes, No</a:t>
            </a:r>
          </a:p>
          <a:p>
            <a:endParaRPr lang="en-US" dirty="0"/>
          </a:p>
          <a:p>
            <a:pPr>
              <a:defRPr/>
            </a:pPr>
            <a:r>
              <a:rPr lang="en-US" b="1" dirty="0"/>
              <a:t>Do you feel like you matter to people in your community? </a:t>
            </a:r>
          </a:p>
          <a:p>
            <a:pPr>
              <a:defRPr/>
            </a:pPr>
            <a:r>
              <a:rPr lang="en-US" dirty="0"/>
              <a:t>Answers - Strongly Agree, Agree, Not Sure, Disagree, Strongly Disagree</a:t>
            </a:r>
          </a:p>
          <a:p>
            <a:pPr>
              <a:defRPr/>
            </a:pPr>
            <a:endParaRPr lang="en-US" dirty="0"/>
          </a:p>
          <a:p>
            <a:pPr>
              <a:defRPr/>
            </a:pPr>
            <a:r>
              <a:rPr lang="en-US" b="1" dirty="0"/>
              <a:t>The answers were collapsed down into three categories: </a:t>
            </a:r>
            <a:r>
              <a:rPr lang="en-US" dirty="0"/>
              <a:t>Matter, Not Sure, Doesn’t </a:t>
            </a:r>
            <a:r>
              <a:rPr lang="en-US" dirty="0" smtClean="0"/>
              <a:t>Matter</a:t>
            </a:r>
          </a:p>
          <a:p>
            <a:pPr>
              <a:defRPr/>
            </a:pPr>
            <a:endParaRPr lang="en-US" dirty="0"/>
          </a:p>
          <a:p>
            <a:pPr>
              <a:defRPr/>
            </a:pPr>
            <a:r>
              <a:rPr lang="en-US" dirty="0"/>
              <a:t>Questions contact </a:t>
            </a:r>
            <a:r>
              <a:rPr lang="en-US" dirty="0">
                <a:hlinkClick r:id="rId3"/>
              </a:rPr>
              <a:t>patrick.sidmore@alaska.gov</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27</a:t>
            </a:fld>
            <a:endParaRPr lang="en-US" dirty="0"/>
          </a:p>
        </p:txBody>
      </p:sp>
    </p:spTree>
    <p:extLst>
      <p:ext uri="{BB962C8B-B14F-4D97-AF65-F5344CB8AC3E}">
        <p14:creationId xmlns:p14="http://schemas.microsoft.com/office/powerpoint/2010/main" val="375765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represent all the students who answered yes to the question about whether or not they considered suicide in the past year.  The one on the right has the results for those who answered no.  Students who answered yes were nearly 3 times as likely to say that they feel they don’t matter in their communities then those who answered no.</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F920C7F2-80A3-487F-8808-5E9E424F0E34}" type="slidenum">
              <a:rPr lang="en-US" smtClean="0"/>
              <a:t>28</a:t>
            </a:fld>
            <a:endParaRPr lang="en-US" dirty="0"/>
          </a:p>
        </p:txBody>
      </p:sp>
    </p:spTree>
    <p:extLst>
      <p:ext uri="{BB962C8B-B14F-4D97-AF65-F5344CB8AC3E}">
        <p14:creationId xmlns:p14="http://schemas.microsoft.com/office/powerpoint/2010/main" val="4161944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represents all the students who reported that they mattered to their communities.  The other columns are labeled accordingly.  Alaska young people who think they matter were more than three times less likely to report they considered suicide in the previous year then those who think they don’t matter.</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F920C7F2-80A3-487F-8808-5E9E424F0E34}" type="slidenum">
              <a:rPr lang="en-US" smtClean="0"/>
              <a:t>29</a:t>
            </a:fld>
            <a:endParaRPr lang="en-US" dirty="0"/>
          </a:p>
        </p:txBody>
      </p:sp>
    </p:spTree>
    <p:extLst>
      <p:ext uri="{BB962C8B-B14F-4D97-AF65-F5344CB8AC3E}">
        <p14:creationId xmlns:p14="http://schemas.microsoft.com/office/powerpoint/2010/main" val="416194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575175"/>
          </a:xfrm>
        </p:spPr>
        <p:txBody>
          <a:bodyPr/>
          <a:lstStyle/>
          <a:p>
            <a:r>
              <a:rPr lang="en-US" dirty="0" smtClean="0"/>
              <a:t>The Youth Risk Behavior Survey is conducted every two years in Alaskan high schools.  The results are used in a variety of setting for making policy and for academic research.  While no health survey is perfect the YRBS has been subjected to many different tests of validity and reliability and has been judged as a meaningful tool for use.</a:t>
            </a:r>
          </a:p>
          <a:p>
            <a:r>
              <a:rPr lang="en-US" sz="1600" b="1" dirty="0" smtClean="0"/>
              <a:t>Frequently Asked Questions</a:t>
            </a:r>
          </a:p>
          <a:p>
            <a:endParaRPr lang="en-US" dirty="0" smtClean="0"/>
          </a:p>
          <a:p>
            <a:r>
              <a:rPr lang="en-US" b="1" dirty="0" smtClean="0"/>
              <a:t>Do students tell the truth on the YRBS questionnaire?</a:t>
            </a:r>
          </a:p>
          <a:p>
            <a:r>
              <a:rPr lang="en-US" dirty="0" smtClean="0"/>
              <a:t>Research indicates data of this nature may be gathered as credibly from adolescents as from adults. Internal reliability checks help identify the small percentage of students who falsify their answers. To obtain truthful answers, students must perceive the survey as important and know procedures have been developed to protect their privacy and allow for anonymous participation.</a:t>
            </a:r>
          </a:p>
          <a:p>
            <a:endParaRPr lang="en-US" b="1" dirty="0"/>
          </a:p>
          <a:p>
            <a:r>
              <a:rPr lang="en-US" b="1" dirty="0" smtClean="0"/>
              <a:t>In </a:t>
            </a:r>
            <a:r>
              <a:rPr lang="en-US" b="1" dirty="0"/>
              <a:t>Alaska</a:t>
            </a:r>
            <a:r>
              <a:rPr lang="en-US" dirty="0"/>
              <a:t>, the YRBS is supported by the Association of Alaska School Boards, the Alaska Association of School Administrators, the Alaska Association of Secondary School Principals, the Alaska Action for Healthy Kids, the Alaska Parent Teacher Association (PTA), the Alaska School Nurses Association, the All Alaska Pediatric Partnership, the American Heart Association, the American Lung Association, the American Cancer Society, the Alaska Health Education Consortium, the Alaska Tobacco Alliance, the Alaska Native Tribal Health Consortium, the Alaska Public Health Association, the Alaska Mental Health Trust Authority, the Alaska Mental Health Board, the United Way of Anchorage, United Way of Mat-Su, United Way of the Tanana Valley, United Way of Southeast Alaska, the Governor’s Advisory Board on Alcoholism and Drug Abuse, and others.</a:t>
            </a:r>
          </a:p>
        </p:txBody>
      </p:sp>
      <p:sp>
        <p:nvSpPr>
          <p:cNvPr id="4" name="Slide Number Placeholder 3"/>
          <p:cNvSpPr>
            <a:spLocks noGrp="1"/>
          </p:cNvSpPr>
          <p:nvPr>
            <p:ph type="sldNum" sz="quarter" idx="10"/>
          </p:nvPr>
        </p:nvSpPr>
        <p:spPr/>
        <p:txBody>
          <a:bodyPr/>
          <a:lstStyle/>
          <a:p>
            <a:fld id="{C0EC21D5-1B90-414A-BE9B-A8D71EBA2757}" type="slidenum">
              <a:rPr lang="en-US" smtClean="0"/>
              <a:t>3</a:t>
            </a:fld>
            <a:endParaRPr lang="en-US" dirty="0"/>
          </a:p>
        </p:txBody>
      </p:sp>
    </p:spTree>
    <p:extLst>
      <p:ext uri="{BB962C8B-B14F-4D97-AF65-F5344CB8AC3E}">
        <p14:creationId xmlns:p14="http://schemas.microsoft.com/office/powerpoint/2010/main" val="2240686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30</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hypothetical classroom with young Alaskans who all think that they matter in their communities the data suggests that 89% would not consider suicide in the previous year if asked.</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31</a:t>
            </a:fld>
            <a:endParaRPr lang="en-US" dirty="0"/>
          </a:p>
        </p:txBody>
      </p:sp>
    </p:spTree>
    <p:extLst>
      <p:ext uri="{BB962C8B-B14F-4D97-AF65-F5344CB8AC3E}">
        <p14:creationId xmlns:p14="http://schemas.microsoft.com/office/powerpoint/2010/main" val="192537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hypothetical classroom with young Alaskans who all think that they </a:t>
            </a:r>
            <a:r>
              <a:rPr lang="en-US" dirty="0" smtClean="0"/>
              <a:t>don’t matter </a:t>
            </a:r>
            <a:r>
              <a:rPr lang="en-US" dirty="0"/>
              <a:t>in their communities the data suggests that </a:t>
            </a:r>
            <a:r>
              <a:rPr lang="en-US" dirty="0" smtClean="0"/>
              <a:t>65% </a:t>
            </a:r>
            <a:r>
              <a:rPr lang="en-US" dirty="0"/>
              <a:t>would not consider suicide in the previous year if asked</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32</a:t>
            </a:fld>
            <a:endParaRPr lang="en-US" dirty="0"/>
          </a:p>
        </p:txBody>
      </p:sp>
    </p:spTree>
    <p:extLst>
      <p:ext uri="{BB962C8B-B14F-4D97-AF65-F5344CB8AC3E}">
        <p14:creationId xmlns:p14="http://schemas.microsoft.com/office/powerpoint/2010/main" val="296446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these two scenarios represents approximately  9,200 Alaskan students annually</a:t>
            </a:r>
            <a:endParaRPr lang="en-US" baseline="0" dirty="0" smtClean="0"/>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33</a:t>
            </a:fld>
            <a:endParaRPr lang="en-US" dirty="0"/>
          </a:p>
        </p:txBody>
      </p:sp>
    </p:spTree>
    <p:extLst>
      <p:ext uri="{BB962C8B-B14F-4D97-AF65-F5344CB8AC3E}">
        <p14:creationId xmlns:p14="http://schemas.microsoft.com/office/powerpoint/2010/main" val="2004134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students feeling like they matter in their communities is linked with whether or not they considered suicide in the past year and visa versa.  What are thoughts about this comparison of Alaskan young people’s </a:t>
            </a:r>
            <a:r>
              <a:rPr lang="en-US" dirty="0" smtClean="0"/>
              <a:t>answers</a:t>
            </a:r>
          </a:p>
          <a:p>
            <a:endParaRPr lang="en-US" dirty="0"/>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34</a:t>
            </a:fld>
            <a:endParaRPr lang="en-US" dirty="0"/>
          </a:p>
        </p:txBody>
      </p:sp>
    </p:spTree>
    <p:extLst>
      <p:ext uri="{BB962C8B-B14F-4D97-AF65-F5344CB8AC3E}">
        <p14:creationId xmlns:p14="http://schemas.microsoft.com/office/powerpoint/2010/main" val="2684606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35</a:t>
            </a:fld>
            <a:endParaRPr lang="en-US" dirty="0"/>
          </a:p>
        </p:txBody>
      </p:sp>
    </p:spTree>
    <p:extLst>
      <p:ext uri="{BB962C8B-B14F-4D97-AF65-F5344CB8AC3E}">
        <p14:creationId xmlns:p14="http://schemas.microsoft.com/office/powerpoint/2010/main" val="3472018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dirty="0"/>
          </a:p>
          <a:p>
            <a:r>
              <a:rPr lang="en-US" b="1" dirty="0" smtClean="0"/>
              <a:t>During </a:t>
            </a:r>
            <a:r>
              <a:rPr lang="en-US" b="1" dirty="0"/>
              <a:t>the past 30 days, on how many days did you have at least one drink of alcohol</a:t>
            </a:r>
            <a:r>
              <a:rPr lang="en-US" b="1" dirty="0" smtClean="0"/>
              <a:t>?</a:t>
            </a:r>
          </a:p>
          <a:p>
            <a:r>
              <a:rPr lang="en-US" dirty="0" smtClean="0"/>
              <a:t> </a:t>
            </a:r>
          </a:p>
          <a:p>
            <a:r>
              <a:rPr lang="en-US" dirty="0" smtClean="0"/>
              <a:t>0 days, 1 day, 2 days, 3 to 5 days, 6 to 9 days, 10 to 19 days, 20 or more days</a:t>
            </a:r>
          </a:p>
          <a:p>
            <a:endParaRPr lang="en-US" dirty="0" smtClean="0"/>
          </a:p>
          <a:p>
            <a:r>
              <a:rPr lang="en-US" b="1" dirty="0" smtClean="0"/>
              <a:t>Answers were collapsed to 0 days, 1 to 2 days, 3 to 5 days, 6 or more days</a:t>
            </a:r>
          </a:p>
          <a:p>
            <a:endParaRPr lang="en-US" b="1" dirty="0"/>
          </a:p>
          <a:p>
            <a:pPr>
              <a:defRPr/>
            </a:pPr>
            <a:r>
              <a:rPr lang="en-US" b="1" dirty="0"/>
              <a:t>Do you feel like you matter to people in your community? </a:t>
            </a:r>
          </a:p>
          <a:p>
            <a:pPr>
              <a:defRPr/>
            </a:pPr>
            <a:r>
              <a:rPr lang="en-US" dirty="0"/>
              <a:t>Answers - Strongly Agree, Agree, Not Sure, Disagree, Strongly Disagree</a:t>
            </a:r>
          </a:p>
          <a:p>
            <a:pPr>
              <a:defRPr/>
            </a:pPr>
            <a:endParaRPr lang="en-US" dirty="0"/>
          </a:p>
          <a:p>
            <a:pPr>
              <a:defRPr/>
            </a:pPr>
            <a:r>
              <a:rPr lang="en-US" b="1" dirty="0"/>
              <a:t>The answers were collapsed down into three categories: </a:t>
            </a:r>
            <a:r>
              <a:rPr lang="en-US" dirty="0"/>
              <a:t>Matter, Not Sure, Doesn’t </a:t>
            </a:r>
            <a:r>
              <a:rPr lang="en-US" dirty="0" smtClean="0"/>
              <a:t>Matter</a:t>
            </a:r>
          </a:p>
          <a:p>
            <a:pPr>
              <a:defRPr/>
            </a:pPr>
            <a:endParaRPr lang="en-US" dirty="0"/>
          </a:p>
          <a:p>
            <a:pPr>
              <a:defRPr/>
            </a:pPr>
            <a:r>
              <a:rPr lang="en-US" dirty="0"/>
              <a:t>Questions contact </a:t>
            </a:r>
            <a:r>
              <a:rPr lang="en-US" dirty="0">
                <a:hlinkClick r:id="rId3"/>
              </a:rPr>
              <a:t>patrick.sidmore@alaska.gov</a:t>
            </a:r>
            <a:endParaRPr lang="en-US" dirty="0"/>
          </a:p>
          <a:p>
            <a:pPr>
              <a:defRPr/>
            </a:pPr>
            <a:endParaRPr lang="en-US" dirty="0"/>
          </a:p>
          <a:p>
            <a:endParaRPr lang="en-US" b="1" dirty="0"/>
          </a:p>
        </p:txBody>
      </p:sp>
      <p:sp>
        <p:nvSpPr>
          <p:cNvPr id="4" name="Slide Number Placeholder 3"/>
          <p:cNvSpPr>
            <a:spLocks noGrp="1"/>
          </p:cNvSpPr>
          <p:nvPr>
            <p:ph type="sldNum" sz="quarter" idx="10"/>
          </p:nvPr>
        </p:nvSpPr>
        <p:spPr/>
        <p:txBody>
          <a:bodyPr/>
          <a:lstStyle/>
          <a:p>
            <a:fld id="{C0EC21D5-1B90-414A-BE9B-A8D71EBA2757}" type="slidenum">
              <a:rPr lang="en-US" smtClean="0"/>
              <a:t>36</a:t>
            </a:fld>
            <a:endParaRPr lang="en-US" dirty="0"/>
          </a:p>
        </p:txBody>
      </p:sp>
    </p:spTree>
    <p:extLst>
      <p:ext uri="{BB962C8B-B14F-4D97-AF65-F5344CB8AC3E}">
        <p14:creationId xmlns:p14="http://schemas.microsoft.com/office/powerpoint/2010/main" val="3999878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represents all Alaskan students who reported no drinking in the previous 30 days and indicates that about 14% of them think they don’t matter in their communities.  The columns to the right represent those students who did report drinking in the previous 30 days and as the number of reported days of drinking rises so does the rate of students who think they don’t matter in their communities.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37</a:t>
            </a:fld>
            <a:endParaRPr lang="en-US" dirty="0"/>
          </a:p>
        </p:txBody>
      </p:sp>
    </p:spTree>
    <p:extLst>
      <p:ext uri="{BB962C8B-B14F-4D97-AF65-F5344CB8AC3E}">
        <p14:creationId xmlns:p14="http://schemas.microsoft.com/office/powerpoint/2010/main" val="1468943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represents  all the students who think they matter in their communities and they are more likely to report no drinking than their peers who think they don’t matter.</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38</a:t>
            </a:fld>
            <a:endParaRPr lang="en-US" dirty="0"/>
          </a:p>
        </p:txBody>
      </p:sp>
    </p:spTree>
    <p:extLst>
      <p:ext uri="{BB962C8B-B14F-4D97-AF65-F5344CB8AC3E}">
        <p14:creationId xmlns:p14="http://schemas.microsoft.com/office/powerpoint/2010/main" val="3766313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39</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student’s answers to these questions will be compared with some of the health risk responses from the broader survey.  They will show how these questions are correlated or not with young Alaskans health.</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a:t>
            </a:fld>
            <a:endParaRPr lang="en-US" dirty="0"/>
          </a:p>
        </p:txBody>
      </p:sp>
    </p:spTree>
    <p:extLst>
      <p:ext uri="{BB962C8B-B14F-4D97-AF65-F5344CB8AC3E}">
        <p14:creationId xmlns:p14="http://schemas.microsoft.com/office/powerpoint/2010/main" val="576530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all students think they matter in their community.  The Alaskan data was used to create it.</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40</a:t>
            </a:fld>
            <a:endParaRPr lang="en-US" dirty="0"/>
          </a:p>
        </p:txBody>
      </p:sp>
    </p:spTree>
    <p:extLst>
      <p:ext uri="{BB962C8B-B14F-4D97-AF65-F5344CB8AC3E}">
        <p14:creationId xmlns:p14="http://schemas.microsoft.com/office/powerpoint/2010/main" val="2954122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hypothetical classroom all students think they </a:t>
            </a:r>
            <a:r>
              <a:rPr lang="en-US" u="sng" dirty="0" smtClean="0"/>
              <a:t>don’t</a:t>
            </a:r>
            <a:r>
              <a:rPr lang="en-US" dirty="0" smtClean="0"/>
              <a:t> matter </a:t>
            </a:r>
            <a:r>
              <a:rPr lang="en-US" dirty="0"/>
              <a:t>in their community.  The Alaskan data was used to create it</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41</a:t>
            </a:fld>
            <a:endParaRPr lang="en-US" dirty="0"/>
          </a:p>
        </p:txBody>
      </p:sp>
    </p:spTree>
    <p:extLst>
      <p:ext uri="{BB962C8B-B14F-4D97-AF65-F5344CB8AC3E}">
        <p14:creationId xmlns:p14="http://schemas.microsoft.com/office/powerpoint/2010/main" val="858340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appears from this data that if we are using the method to get more students to feel like they matter to reduce underage drinking and our rates are similar to the state rate we might need to look for a different intervention.  That doesn’t mean that this protective factor is not valuable for other important health outcome we might want for our youth</a:t>
            </a:r>
            <a:r>
              <a:rPr lang="en-US" dirty="0" smtClean="0"/>
              <a:t> (see “considered suicide analysis above).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42</a:t>
            </a:fld>
            <a:endParaRPr lang="en-US" dirty="0"/>
          </a:p>
        </p:txBody>
      </p:sp>
    </p:spTree>
    <p:extLst>
      <p:ext uri="{BB962C8B-B14F-4D97-AF65-F5344CB8AC3E}">
        <p14:creationId xmlns:p14="http://schemas.microsoft.com/office/powerpoint/2010/main" val="966650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link between these two measures but when we look at it’s potential</a:t>
            </a:r>
            <a:r>
              <a:rPr lang="en-US" baseline="0" dirty="0" smtClean="0"/>
              <a:t> impact assuming our community has state levels of answers to these two question we probably would want to pursue another “protective factor” to impact drinking.  If however, our rate of students who feel they matter in the community is very low than this might prove to be helpful in reducing drinking.  </a:t>
            </a:r>
            <a:r>
              <a:rPr lang="en-US" dirty="0" smtClean="0"/>
              <a:t>Feeling that they matter does seem to have a strong link to other health matters.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43</a:t>
            </a:fld>
            <a:endParaRPr lang="en-US" dirty="0"/>
          </a:p>
        </p:txBody>
      </p:sp>
    </p:spTree>
    <p:extLst>
      <p:ext uri="{BB962C8B-B14F-4D97-AF65-F5344CB8AC3E}">
        <p14:creationId xmlns:p14="http://schemas.microsoft.com/office/powerpoint/2010/main" val="2632849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Questions contact </a:t>
            </a:r>
            <a:r>
              <a:rPr lang="en-US" dirty="0">
                <a:hlinkClick r:id="rId3"/>
              </a:rPr>
              <a:t>patrick.sidmore@alaska.gov</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44</a:t>
            </a:fld>
            <a:endParaRPr lang="en-US" dirty="0"/>
          </a:p>
        </p:txBody>
      </p:sp>
    </p:spTree>
    <p:extLst>
      <p:ext uri="{BB962C8B-B14F-4D97-AF65-F5344CB8AC3E}">
        <p14:creationId xmlns:p14="http://schemas.microsoft.com/office/powerpoint/2010/main" val="3914438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b="1" dirty="0"/>
          </a:p>
          <a:p>
            <a:r>
              <a:rPr lang="en-US" b="1" dirty="0" smtClean="0"/>
              <a:t>During </a:t>
            </a:r>
            <a:r>
              <a:rPr lang="en-US" b="1" dirty="0"/>
              <a:t>the past 12 months, did you ever feel so sad or hopeless almost every day for two weeks or more in a row that you stopped doing some usual activities? </a:t>
            </a:r>
            <a:endParaRPr lang="en-US" b="1" dirty="0" smtClean="0"/>
          </a:p>
          <a:p>
            <a:endParaRPr lang="en-US" b="1" dirty="0"/>
          </a:p>
          <a:p>
            <a:r>
              <a:rPr lang="en-US" dirty="0" smtClean="0"/>
              <a:t>Yes, No</a:t>
            </a:r>
          </a:p>
          <a:p>
            <a:endParaRPr lang="en-US" dirty="0"/>
          </a:p>
          <a:p>
            <a:pPr>
              <a:defRPr/>
            </a:pPr>
            <a:r>
              <a:rPr lang="en-US" b="1" dirty="0"/>
              <a:t>Do you feel like you matter to people in your community? </a:t>
            </a:r>
          </a:p>
          <a:p>
            <a:pPr>
              <a:defRPr/>
            </a:pPr>
            <a:r>
              <a:rPr lang="en-US" dirty="0"/>
              <a:t>Answers - Strongly Agree, Agree, Not Sure, Disagree, Strongly Disagree</a:t>
            </a:r>
          </a:p>
          <a:p>
            <a:pPr>
              <a:defRPr/>
            </a:pPr>
            <a:endParaRPr lang="en-US" dirty="0"/>
          </a:p>
          <a:p>
            <a:pPr>
              <a:defRPr/>
            </a:pPr>
            <a:r>
              <a:rPr lang="en-US" b="1" dirty="0"/>
              <a:t>The answers were collapsed down into three categories: </a:t>
            </a:r>
            <a:r>
              <a:rPr lang="en-US" dirty="0"/>
              <a:t>Matter, Not Sure, Doesn’t Matter</a:t>
            </a:r>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45</a:t>
            </a:fld>
            <a:endParaRPr lang="en-US" dirty="0"/>
          </a:p>
        </p:txBody>
      </p:sp>
    </p:spTree>
    <p:extLst>
      <p:ext uri="{BB962C8B-B14F-4D97-AF65-F5344CB8AC3E}">
        <p14:creationId xmlns:p14="http://schemas.microsoft.com/office/powerpoint/2010/main" val="3352575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column on the left displays the responses from those Alaskan high school students who reported that they had shown depressive symptoms in the previous year and they were significantly more likely to feel they didn’t matter in their community than their peers who answered no to depressive symptoms.</a:t>
            </a:r>
          </a:p>
          <a:p>
            <a:pPr>
              <a:defRPr/>
            </a:pPr>
            <a:endParaRPr lang="en-US" dirty="0"/>
          </a:p>
          <a:p>
            <a:pPr>
              <a:defRPr/>
            </a:pPr>
            <a:r>
              <a:rPr lang="en-US" dirty="0"/>
              <a:t>Questions contact </a:t>
            </a:r>
            <a:r>
              <a:rPr lang="en-US" dirty="0">
                <a:hlinkClick r:id="rId3"/>
              </a:rPr>
              <a:t>patrick.sidmore@alaska.gov</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C8B8C54D-E60B-4B49-8655-BC17F9708361}" type="slidenum">
              <a:rPr lang="en-US" smtClean="0"/>
              <a:t>46</a:t>
            </a:fld>
            <a:endParaRPr lang="en-US" dirty="0"/>
          </a:p>
        </p:txBody>
      </p:sp>
    </p:spTree>
    <p:extLst>
      <p:ext uri="{BB962C8B-B14F-4D97-AF65-F5344CB8AC3E}">
        <p14:creationId xmlns:p14="http://schemas.microsoft.com/office/powerpoint/2010/main" val="2902233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column on the left represents all the students who reported that they thought they mattered in their communities.  They reported much lower rates of reporting yes to having depressive symptoms in the previous year than those who feel they don’t matter in their communities.</a:t>
            </a:r>
          </a:p>
          <a:p>
            <a:pPr>
              <a:defRPr/>
            </a:pPr>
            <a:endParaRPr lang="en-US" dirty="0"/>
          </a:p>
          <a:p>
            <a:pPr>
              <a:defRPr/>
            </a:pPr>
            <a:r>
              <a:rPr lang="en-US" dirty="0"/>
              <a:t>Questions contact </a:t>
            </a:r>
            <a:r>
              <a:rPr lang="en-US" dirty="0">
                <a:hlinkClick r:id="rId3"/>
              </a:rPr>
              <a:t>patrick.sidmore@alaska.gov</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C8B8C54D-E60B-4B49-8655-BC17F9708361}" type="slidenum">
              <a:rPr lang="en-US" smtClean="0"/>
              <a:t>47</a:t>
            </a:fld>
            <a:endParaRPr lang="en-US" dirty="0"/>
          </a:p>
        </p:txBody>
      </p:sp>
    </p:spTree>
    <p:extLst>
      <p:ext uri="{BB962C8B-B14F-4D97-AF65-F5344CB8AC3E}">
        <p14:creationId xmlns:p14="http://schemas.microsoft.com/office/powerpoint/2010/main" val="2902233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48</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hypothetical classroom represents the</a:t>
            </a:r>
            <a:r>
              <a:rPr lang="en-US" baseline="0" dirty="0" smtClean="0"/>
              <a:t> level of depressive symptoms we would expect if it was filled with Alaskan high school students who think they matter in their communities.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49</a:t>
            </a:fld>
            <a:endParaRPr lang="en-US" dirty="0"/>
          </a:p>
        </p:txBody>
      </p:sp>
    </p:spTree>
    <p:extLst>
      <p:ext uri="{BB962C8B-B14F-4D97-AF65-F5344CB8AC3E}">
        <p14:creationId xmlns:p14="http://schemas.microsoft.com/office/powerpoint/2010/main" val="9995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Adverse Childhood Experiences have been linked to all sorts of poor physical and behavioral health outcomes as well as lower economic</a:t>
            </a:r>
            <a:r>
              <a:rPr lang="en-US" baseline="0" dirty="0" smtClean="0"/>
              <a:t> and educational achievement.  The vast majority of Alaskan teenagers are doing great!  What can parents and communities do to get Alaska’s young people who are struggling on the right track? </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a:t>
            </a:fld>
            <a:endParaRPr lang="en-US" dirty="0"/>
          </a:p>
        </p:txBody>
      </p:sp>
    </p:spTree>
    <p:extLst>
      <p:ext uri="{BB962C8B-B14F-4D97-AF65-F5344CB8AC3E}">
        <p14:creationId xmlns:p14="http://schemas.microsoft.com/office/powerpoint/2010/main" val="16819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hypothetical classroom represents the</a:t>
            </a:r>
            <a:r>
              <a:rPr lang="en-US" baseline="0" dirty="0" smtClean="0"/>
              <a:t> level of depressive symptoms we would expect if it was filled with Alaskan high school students who think they don’t matter in their communities.</a:t>
            </a:r>
            <a:endParaRPr lang="en-US" dirty="0" smtClean="0"/>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50</a:t>
            </a:fld>
            <a:endParaRPr lang="en-US" dirty="0"/>
          </a:p>
        </p:txBody>
      </p:sp>
    </p:spTree>
    <p:extLst>
      <p:ext uri="{BB962C8B-B14F-4D97-AF65-F5344CB8AC3E}">
        <p14:creationId xmlns:p14="http://schemas.microsoft.com/office/powerpoint/2010/main" val="159694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suggest that feeling alone in one’s community is linked with depressive symptoms.  The difference between these two classroom scenarios is</a:t>
            </a:r>
            <a:r>
              <a:rPr lang="en-US" dirty="0" smtClean="0"/>
              <a:t> 11,100 Alaskan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Questions contact </a:t>
            </a:r>
            <a:r>
              <a:rPr lang="en-US" dirty="0">
                <a:hlinkClick r:id="rId3"/>
              </a:rPr>
              <a:t>patrick.sidmore@alaska.gov</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51</a:t>
            </a:fld>
            <a:endParaRPr lang="en-US" dirty="0"/>
          </a:p>
        </p:txBody>
      </p:sp>
    </p:spTree>
    <p:extLst>
      <p:ext uri="{BB962C8B-B14F-4D97-AF65-F5344CB8AC3E}">
        <p14:creationId xmlns:p14="http://schemas.microsoft.com/office/powerpoint/2010/main" val="3278267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comes first?  People who have depression can feel isolated even if they actually matter in their communities.  This link should be explored in depth in order to break through depression and engage people.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52</a:t>
            </a:fld>
            <a:endParaRPr lang="en-US" dirty="0"/>
          </a:p>
        </p:txBody>
      </p:sp>
    </p:spTree>
    <p:extLst>
      <p:ext uri="{BB962C8B-B14F-4D97-AF65-F5344CB8AC3E}">
        <p14:creationId xmlns:p14="http://schemas.microsoft.com/office/powerpoint/2010/main" val="1942872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53</a:t>
            </a:fld>
            <a:endParaRPr lang="en-US" dirty="0"/>
          </a:p>
        </p:txBody>
      </p:sp>
    </p:spTree>
    <p:extLst>
      <p:ext uri="{BB962C8B-B14F-4D97-AF65-F5344CB8AC3E}">
        <p14:creationId xmlns:p14="http://schemas.microsoft.com/office/powerpoint/2010/main" val="1312611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these data for 2011 &amp; 2013 in each analysis the number of students answers used was over 12,000 responses.  If only 2013 data were used than the number of student’s answers used was approximately 5,000.  The most recent report from the</a:t>
            </a:r>
            <a:r>
              <a:rPr lang="en-US" baseline="0" dirty="0" smtClean="0"/>
              <a:t> Department of Education and Early Development is that there were more than 38,500 students in high schools across the state.</a:t>
            </a:r>
          </a:p>
          <a:p>
            <a:endParaRPr lang="en-US" dirty="0"/>
          </a:p>
          <a:p>
            <a:r>
              <a:rPr lang="en-US" dirty="0"/>
              <a:t>Questions contact </a:t>
            </a:r>
            <a:r>
              <a:rPr lang="en-US" dirty="0">
                <a:hlinkClick r:id="rId3"/>
              </a:rPr>
              <a:t>patrick.sidmore@alaska.gov</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54</a:t>
            </a:fld>
            <a:endParaRPr lang="en-US" dirty="0"/>
          </a:p>
        </p:txBody>
      </p:sp>
    </p:spTree>
    <p:extLst>
      <p:ext uri="{BB962C8B-B14F-4D97-AF65-F5344CB8AC3E}">
        <p14:creationId xmlns:p14="http://schemas.microsoft.com/office/powerpoint/2010/main" val="3266686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31774">
              <a:defRPr/>
            </a:pPr>
            <a:r>
              <a:rPr lang="en-US" b="1" dirty="0"/>
              <a:t>Questions Asked</a:t>
            </a:r>
          </a:p>
          <a:p>
            <a:pPr defTabSz="931774">
              <a:defRPr/>
            </a:pPr>
            <a:endParaRPr lang="en-US" dirty="0"/>
          </a:p>
          <a:p>
            <a:pPr defTabSz="931774">
              <a:defRPr/>
            </a:pPr>
            <a:r>
              <a:rPr lang="en-US" b="1" dirty="0"/>
              <a:t>Have you ever been physically forced to have sexual intercourse when you did not want to? </a:t>
            </a:r>
          </a:p>
          <a:p>
            <a:pPr defTabSz="931774">
              <a:defRPr/>
            </a:pPr>
            <a:r>
              <a:rPr lang="en-US" dirty="0"/>
              <a:t>Answers - Yes or No</a:t>
            </a:r>
          </a:p>
          <a:p>
            <a:pPr defTabSz="931774">
              <a:defRPr/>
            </a:pPr>
            <a:endParaRPr lang="en-US" dirty="0"/>
          </a:p>
          <a:p>
            <a:pPr defTabSz="931774">
              <a:defRPr/>
            </a:pPr>
            <a:r>
              <a:rPr lang="en-US" b="1" dirty="0"/>
              <a:t>Do you agree or disagree that you feel alone in your life? </a:t>
            </a:r>
          </a:p>
          <a:p>
            <a:pPr defTabSz="931774">
              <a:defRPr/>
            </a:pPr>
            <a:r>
              <a:rPr lang="en-US" dirty="0"/>
              <a:t>Answers - Strongly Agree, Agree, Not Sure, Disagree, Strongly Disagree</a:t>
            </a:r>
          </a:p>
          <a:p>
            <a:pPr defTabSz="931774">
              <a:defRPr/>
            </a:pPr>
            <a:endParaRPr lang="en-US" dirty="0"/>
          </a:p>
          <a:p>
            <a:pPr defTabSz="931774">
              <a:defRPr/>
            </a:pPr>
            <a:r>
              <a:rPr lang="en-US" b="1" dirty="0"/>
              <a:t>The answers were collapsed down into three categories: </a:t>
            </a:r>
            <a:r>
              <a:rPr lang="en-US" dirty="0"/>
              <a:t>Felt Alone, Not Sure, Didn’t Feel </a:t>
            </a:r>
            <a:r>
              <a:rPr lang="en-US" dirty="0" smtClean="0"/>
              <a:t>Alone</a:t>
            </a:r>
          </a:p>
          <a:p>
            <a:pPr defTabSz="931774">
              <a:defRPr/>
            </a:pPr>
            <a:endParaRPr lang="en-US" dirty="0"/>
          </a:p>
          <a:p>
            <a:pPr defTabSz="931774">
              <a:defRPr/>
            </a:pPr>
            <a:r>
              <a:rPr lang="en-US" dirty="0"/>
              <a:t>Questions contact </a:t>
            </a:r>
            <a:r>
              <a:rPr lang="en-US" dirty="0">
                <a:hlinkClick r:id="rId3"/>
              </a:rPr>
              <a:t>patrick.sidmore@alaska.gov</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55</a:t>
            </a:fld>
            <a:endParaRPr lang="en-US" dirty="0"/>
          </a:p>
        </p:txBody>
      </p:sp>
    </p:spTree>
    <p:extLst>
      <p:ext uri="{BB962C8B-B14F-4D97-AF65-F5344CB8AC3E}">
        <p14:creationId xmlns:p14="http://schemas.microsoft.com/office/powerpoint/2010/main" val="2394896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column on the left displays the responses from Alaskan young people who reported that they had been forced to have sexual intercourse in their lives.  They were significantly more likely to report that they felt alone in their lives then their peers represented in the right column who hadn’t been forced to have sex.</a:t>
            </a:r>
          </a:p>
          <a:p>
            <a:pPr defTabSz="931774">
              <a:defRPr/>
            </a:pPr>
            <a:endParaRPr lang="en-US" dirty="0"/>
          </a:p>
          <a:p>
            <a:pPr defTabSz="931774">
              <a:defRPr/>
            </a:pPr>
            <a:r>
              <a:rPr lang="en-US" dirty="0"/>
              <a:t>Questions contact </a:t>
            </a:r>
            <a:r>
              <a:rPr lang="en-US" dirty="0">
                <a:hlinkClick r:id="rId3"/>
              </a:rPr>
              <a:t>patrick.sidmore@alaska.gov</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5F97C2B-EC13-4F12-B45E-C82E038531F3}" type="slidenum">
              <a:rPr lang="en-US" smtClean="0"/>
              <a:t>56</a:t>
            </a:fld>
            <a:endParaRPr lang="en-US" dirty="0"/>
          </a:p>
        </p:txBody>
      </p:sp>
    </p:spTree>
    <p:extLst>
      <p:ext uri="{BB962C8B-B14F-4D97-AF65-F5344CB8AC3E}">
        <p14:creationId xmlns:p14="http://schemas.microsoft.com/office/powerpoint/2010/main" val="4091418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column on the right displays the results of Alaskan high school students who reported that they feel alone in their lives.  They were more than twice as likely to report having been forced to have sex then their peers who said they didn’t feel alone.</a:t>
            </a:r>
          </a:p>
          <a:p>
            <a:pPr defTabSz="931774">
              <a:defRPr/>
            </a:pPr>
            <a:endParaRPr lang="en-US" dirty="0"/>
          </a:p>
          <a:p>
            <a:pPr defTabSz="931774">
              <a:defRPr/>
            </a:pPr>
            <a:r>
              <a:rPr lang="en-US" dirty="0"/>
              <a:t>Questions contact </a:t>
            </a:r>
            <a:r>
              <a:rPr lang="en-US" dirty="0">
                <a:hlinkClick r:id="rId3"/>
              </a:rPr>
              <a:t>patrick.sidmore@alaska.gov</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5F97C2B-EC13-4F12-B45E-C82E038531F3}" type="slidenum">
              <a:rPr lang="en-US" smtClean="0"/>
              <a:t>57</a:t>
            </a:fld>
            <a:endParaRPr lang="en-US" dirty="0"/>
          </a:p>
        </p:txBody>
      </p:sp>
    </p:spTree>
    <p:extLst>
      <p:ext uri="{BB962C8B-B14F-4D97-AF65-F5344CB8AC3E}">
        <p14:creationId xmlns:p14="http://schemas.microsoft.com/office/powerpoint/2010/main" val="40914185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58</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hypothetical classroom displays</a:t>
            </a:r>
            <a:r>
              <a:rPr lang="en-US" baseline="0" dirty="0" smtClean="0"/>
              <a:t> what we would expect to see if all the students felt alone in their lives.  </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59</a:t>
            </a:fld>
            <a:endParaRPr lang="en-US" dirty="0"/>
          </a:p>
        </p:txBody>
      </p:sp>
    </p:spTree>
    <p:extLst>
      <p:ext uri="{BB962C8B-B14F-4D97-AF65-F5344CB8AC3E}">
        <p14:creationId xmlns:p14="http://schemas.microsoft.com/office/powerpoint/2010/main" val="146919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these data for 2011 &amp; 2013 in each analysis the number of students answers used was over 12,000 responses.  If only 2013 data were used than the number of student’s answers used was approximately 5,000.  The most recent report from the</a:t>
            </a:r>
            <a:r>
              <a:rPr lang="en-US" baseline="0" dirty="0" smtClean="0"/>
              <a:t> Department of Education and Early Development is that there were more than 38,500 students in high schools across the state.</a:t>
            </a:r>
          </a:p>
          <a:p>
            <a:endParaRPr lang="en-US" dirty="0"/>
          </a:p>
          <a:p>
            <a:r>
              <a:rPr lang="en-US" dirty="0"/>
              <a:t>Questions contact </a:t>
            </a:r>
            <a:r>
              <a:rPr lang="en-US" dirty="0">
                <a:hlinkClick r:id="rId3"/>
              </a:rPr>
              <a:t>patrick.sidmore@alaska.gov</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a:t>
            </a:fld>
            <a:endParaRPr lang="en-US" dirty="0"/>
          </a:p>
        </p:txBody>
      </p:sp>
    </p:spTree>
    <p:extLst>
      <p:ext uri="{BB962C8B-B14F-4D97-AF65-F5344CB8AC3E}">
        <p14:creationId xmlns:p14="http://schemas.microsoft.com/office/powerpoint/2010/main" val="32666869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hypothetical classroom displays</a:t>
            </a:r>
            <a:r>
              <a:rPr lang="en-US" baseline="0" dirty="0" smtClean="0"/>
              <a:t> what we would expect to see if all the students didn’t feel alone in their lives.  </a:t>
            </a:r>
            <a:endParaRPr lang="en-US" dirty="0" smtClean="0"/>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60</a:t>
            </a:fld>
            <a:endParaRPr lang="en-US" dirty="0"/>
          </a:p>
        </p:txBody>
      </p:sp>
    </p:spTree>
    <p:extLst>
      <p:ext uri="{BB962C8B-B14F-4D97-AF65-F5344CB8AC3E}">
        <p14:creationId xmlns:p14="http://schemas.microsoft.com/office/powerpoint/2010/main" val="13559261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these two scenarios represents approximately 4,600 Alaskan students.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61</a:t>
            </a:fld>
            <a:endParaRPr lang="en-US" dirty="0"/>
          </a:p>
        </p:txBody>
      </p:sp>
    </p:spTree>
    <p:extLst>
      <p:ext uri="{BB962C8B-B14F-4D97-AF65-F5344CB8AC3E}">
        <p14:creationId xmlns:p14="http://schemas.microsoft.com/office/powerpoint/2010/main" val="3365746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need to be explored in the context of the community and its strengths and weaknesses.  Are students who have been sexually abused in this manner more likely to feel alone – most</a:t>
            </a:r>
            <a:r>
              <a:rPr lang="en-US" dirty="0" smtClean="0"/>
              <a:t> likely yes.  Could a school, church or other group watch for signs and reach out?  What else could be done?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62</a:t>
            </a:fld>
            <a:endParaRPr lang="en-US" dirty="0"/>
          </a:p>
        </p:txBody>
      </p:sp>
    </p:spTree>
    <p:extLst>
      <p:ext uri="{BB962C8B-B14F-4D97-AF65-F5344CB8AC3E}">
        <p14:creationId xmlns:p14="http://schemas.microsoft.com/office/powerpoint/2010/main" val="296687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63</a:t>
            </a:fld>
            <a:endParaRPr lang="en-US" dirty="0"/>
          </a:p>
        </p:txBody>
      </p:sp>
    </p:spTree>
    <p:extLst>
      <p:ext uri="{BB962C8B-B14F-4D97-AF65-F5344CB8AC3E}">
        <p14:creationId xmlns:p14="http://schemas.microsoft.com/office/powerpoint/2010/main" val="4134473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b="1" dirty="0"/>
          </a:p>
          <a:p>
            <a:r>
              <a:rPr lang="en-US" b="1" dirty="0" smtClean="0"/>
              <a:t>During </a:t>
            </a:r>
            <a:r>
              <a:rPr lang="en-US" b="1" dirty="0"/>
              <a:t>the past 12 months, how many times did someone you were dating or going out with physically hurt you on purpose? </a:t>
            </a:r>
            <a:endParaRPr lang="en-US" b="1" dirty="0" smtClean="0"/>
          </a:p>
          <a:p>
            <a:endParaRPr lang="en-US" dirty="0"/>
          </a:p>
          <a:p>
            <a:r>
              <a:rPr lang="en-US" dirty="0" smtClean="0"/>
              <a:t>I did not date, 0 times, 1 time, 2 or 3 times, 4 or 5 times, 6 or more times</a:t>
            </a:r>
          </a:p>
          <a:p>
            <a:endParaRPr lang="en-US" dirty="0"/>
          </a:p>
          <a:p>
            <a:pPr defTabSz="931774">
              <a:defRPr/>
            </a:pPr>
            <a:r>
              <a:rPr lang="en-US" b="1" dirty="0"/>
              <a:t>Do you agree or disagree that you feel alone in your life? </a:t>
            </a:r>
          </a:p>
          <a:p>
            <a:pPr defTabSz="931774">
              <a:defRPr/>
            </a:pPr>
            <a:r>
              <a:rPr lang="en-US" dirty="0"/>
              <a:t>Answers - Strongly Agree, Agree, Not Sure, Disagree, Strongly Disagree</a:t>
            </a:r>
          </a:p>
          <a:p>
            <a:pPr defTabSz="931774">
              <a:defRPr/>
            </a:pPr>
            <a:endParaRPr lang="en-US" dirty="0"/>
          </a:p>
          <a:p>
            <a:pPr defTabSz="931774">
              <a:defRPr/>
            </a:pPr>
            <a:r>
              <a:rPr lang="en-US" b="1" dirty="0"/>
              <a:t>The answers were collapsed down into three categories: </a:t>
            </a:r>
            <a:r>
              <a:rPr lang="en-US" dirty="0"/>
              <a:t>Felt Alone, Not Sure, Didn’t Feel Alone</a:t>
            </a:r>
          </a:p>
          <a:p>
            <a:endParaRPr lang="en-US" dirty="0" smtClean="0"/>
          </a:p>
          <a:p>
            <a:r>
              <a:rPr lang="en-US" dirty="0"/>
              <a:t>Questions contact </a:t>
            </a:r>
            <a:r>
              <a:rPr lang="en-US" dirty="0">
                <a:hlinkClick r:id="rId3"/>
              </a:rPr>
              <a:t>patrick.sidmore@alaska.gov</a:t>
            </a:r>
            <a:endParaRPr lang="en-US" dirty="0"/>
          </a:p>
          <a:p>
            <a:endParaRPr lang="en-US" dirty="0" smtClean="0"/>
          </a:p>
        </p:txBody>
      </p:sp>
      <p:sp>
        <p:nvSpPr>
          <p:cNvPr id="4" name="Slide Number Placeholder 3"/>
          <p:cNvSpPr>
            <a:spLocks noGrp="1"/>
          </p:cNvSpPr>
          <p:nvPr>
            <p:ph type="sldNum" sz="quarter" idx="10"/>
          </p:nvPr>
        </p:nvSpPr>
        <p:spPr/>
        <p:txBody>
          <a:bodyPr/>
          <a:lstStyle/>
          <a:p>
            <a:fld id="{C0EC21D5-1B90-414A-BE9B-A8D71EBA2757}" type="slidenum">
              <a:rPr lang="en-US" smtClean="0"/>
              <a:t>64</a:t>
            </a:fld>
            <a:endParaRPr lang="en-US" dirty="0"/>
          </a:p>
        </p:txBody>
      </p:sp>
    </p:spTree>
    <p:extLst>
      <p:ext uri="{BB962C8B-B14F-4D97-AF65-F5344CB8AC3E}">
        <p14:creationId xmlns:p14="http://schemas.microsoft.com/office/powerpoint/2010/main" val="3144361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right represents</a:t>
            </a:r>
            <a:r>
              <a:rPr lang="en-US" baseline="0" dirty="0" smtClean="0"/>
              <a:t> all the student’s who had two or more incidents of physical dating violence in the past year.  They were significantly more likely to report feeling alone than those students who reported no dating violence.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0E5FB833-7A4C-427C-A918-403CDE07E4FB}" type="slidenum">
              <a:rPr lang="en-US" smtClean="0"/>
              <a:t>65</a:t>
            </a:fld>
            <a:endParaRPr lang="en-US" dirty="0"/>
          </a:p>
        </p:txBody>
      </p:sp>
    </p:spTree>
    <p:extLst>
      <p:ext uri="{BB962C8B-B14F-4D97-AF65-F5344CB8AC3E}">
        <p14:creationId xmlns:p14="http://schemas.microsoft.com/office/powerpoint/2010/main" val="4177418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represents</a:t>
            </a:r>
            <a:r>
              <a:rPr lang="en-US" baseline="0" dirty="0" smtClean="0"/>
              <a:t> all the student’s who said they felt alone.  They were more likely to report physical dating violence then their peers who didn’t feel alone.</a:t>
            </a:r>
          </a:p>
          <a:p>
            <a:endParaRPr lang="en-US" dirty="0"/>
          </a:p>
          <a:p>
            <a:r>
              <a:rPr lang="en-US" dirty="0"/>
              <a:t>Questions contact </a:t>
            </a:r>
            <a:r>
              <a:rPr lang="en-US" dirty="0">
                <a:hlinkClick r:id="rId3"/>
              </a:rPr>
              <a:t>patrick.sidmore@alaska.gov</a:t>
            </a:r>
            <a:endParaRPr lang="en-US" dirty="0"/>
          </a:p>
        </p:txBody>
      </p:sp>
      <p:sp>
        <p:nvSpPr>
          <p:cNvPr id="4" name="Slide Number Placeholder 3"/>
          <p:cNvSpPr>
            <a:spLocks noGrp="1"/>
          </p:cNvSpPr>
          <p:nvPr>
            <p:ph type="sldNum" sz="quarter" idx="10"/>
          </p:nvPr>
        </p:nvSpPr>
        <p:spPr/>
        <p:txBody>
          <a:bodyPr/>
          <a:lstStyle/>
          <a:p>
            <a:fld id="{0E5FB833-7A4C-427C-A918-403CDE07E4FB}" type="slidenum">
              <a:rPr lang="en-US" smtClean="0"/>
              <a:t>66</a:t>
            </a:fld>
            <a:endParaRPr lang="en-US" dirty="0"/>
          </a:p>
        </p:txBody>
      </p:sp>
    </p:spTree>
    <p:extLst>
      <p:ext uri="{BB962C8B-B14F-4D97-AF65-F5344CB8AC3E}">
        <p14:creationId xmlns:p14="http://schemas.microsoft.com/office/powerpoint/2010/main" val="41774185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67</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scenario all the students feel alone in their lives.</a:t>
            </a:r>
          </a:p>
          <a:p>
            <a:endParaRPr lang="en-US" dirty="0"/>
          </a:p>
          <a:p>
            <a:r>
              <a:rPr lang="en-US" dirty="0"/>
              <a:t> 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68</a:t>
            </a:fld>
            <a:endParaRPr lang="en-US" dirty="0"/>
          </a:p>
        </p:txBody>
      </p:sp>
    </p:spTree>
    <p:extLst>
      <p:ext uri="{BB962C8B-B14F-4D97-AF65-F5344CB8AC3E}">
        <p14:creationId xmlns:p14="http://schemas.microsoft.com/office/powerpoint/2010/main" val="1372277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hypothetical classroom scenario </a:t>
            </a:r>
            <a:r>
              <a:rPr lang="en-US" u="sng" dirty="0" smtClean="0"/>
              <a:t>none</a:t>
            </a:r>
            <a:r>
              <a:rPr lang="en-US" dirty="0" smtClean="0"/>
              <a:t> of the students feel alone in their lives.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69</a:t>
            </a:fld>
            <a:endParaRPr lang="en-US" dirty="0"/>
          </a:p>
        </p:txBody>
      </p:sp>
    </p:spTree>
    <p:extLst>
      <p:ext uri="{BB962C8B-B14F-4D97-AF65-F5344CB8AC3E}">
        <p14:creationId xmlns:p14="http://schemas.microsoft.com/office/powerpoint/2010/main" val="138419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dirty="0"/>
          </a:p>
          <a:p>
            <a:r>
              <a:rPr lang="en-US" b="1" dirty="0" smtClean="0"/>
              <a:t>During </a:t>
            </a:r>
            <a:r>
              <a:rPr lang="en-US" b="1" dirty="0"/>
              <a:t>the past 12 months, how would you describe your grades in school? </a:t>
            </a:r>
            <a:endParaRPr lang="en-US" b="1" dirty="0" smtClean="0"/>
          </a:p>
          <a:p>
            <a:r>
              <a:rPr lang="en-US" dirty="0" smtClean="0"/>
              <a:t>Mostly A's, Mostly B’s, Mostly C’s, Mostly D’s, Mostly F’s, None of these grades, Not sure</a:t>
            </a:r>
          </a:p>
          <a:p>
            <a:endParaRPr lang="en-US" dirty="0"/>
          </a:p>
          <a:p>
            <a:r>
              <a:rPr lang="en-US" b="1" dirty="0"/>
              <a:t>Do you agree or disagree that your teachers really care about you and give you a lot of encouragement? </a:t>
            </a:r>
            <a:endParaRPr lang="en-US" b="1" dirty="0" smtClean="0"/>
          </a:p>
          <a:p>
            <a:r>
              <a:rPr lang="en-US" dirty="0" smtClean="0"/>
              <a:t>Strongly Agree, Agree, Unsure, Disagree, Strongly Disagree</a:t>
            </a:r>
          </a:p>
          <a:p>
            <a:endParaRPr lang="en-US" dirty="0"/>
          </a:p>
          <a:p>
            <a:r>
              <a:rPr lang="en-US" b="1" dirty="0" smtClean="0"/>
              <a:t>Answers were collapsed into three categories: Agree, Unsure and Disagree</a:t>
            </a:r>
          </a:p>
          <a:p>
            <a:endParaRPr lang="en-US" b="1" dirty="0"/>
          </a:p>
          <a:p>
            <a:r>
              <a:rPr lang="en-US" dirty="0"/>
              <a:t>Questions contact </a:t>
            </a:r>
            <a:r>
              <a:rPr lang="en-US" dirty="0">
                <a:hlinkClick r:id="rId3"/>
              </a:rPr>
              <a:t>patrick.sidmore@alaska.gov</a:t>
            </a:r>
            <a:endParaRPr lang="en-US" dirty="0"/>
          </a:p>
          <a:p>
            <a:endParaRPr lang="en-US" b="1" dirty="0"/>
          </a:p>
        </p:txBody>
      </p:sp>
      <p:sp>
        <p:nvSpPr>
          <p:cNvPr id="4" name="Slide Number Placeholder 3"/>
          <p:cNvSpPr>
            <a:spLocks noGrp="1"/>
          </p:cNvSpPr>
          <p:nvPr>
            <p:ph type="sldNum" sz="quarter" idx="10"/>
          </p:nvPr>
        </p:nvSpPr>
        <p:spPr/>
        <p:txBody>
          <a:bodyPr/>
          <a:lstStyle/>
          <a:p>
            <a:fld id="{C0EC21D5-1B90-414A-BE9B-A8D71EBA2757}" type="slidenum">
              <a:rPr lang="en-US" smtClean="0"/>
              <a:t>7</a:t>
            </a:fld>
            <a:endParaRPr lang="en-US" dirty="0"/>
          </a:p>
        </p:txBody>
      </p:sp>
    </p:spTree>
    <p:extLst>
      <p:ext uri="{BB962C8B-B14F-4D97-AF65-F5344CB8AC3E}">
        <p14:creationId xmlns:p14="http://schemas.microsoft.com/office/powerpoint/2010/main" val="41882368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difference between these  two scenarios represent about 2,900</a:t>
            </a:r>
            <a:r>
              <a:rPr lang="en-US" baseline="0" dirty="0" smtClean="0"/>
              <a:t> Alaskan high school students.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70</a:t>
            </a:fld>
            <a:endParaRPr lang="en-US" dirty="0"/>
          </a:p>
        </p:txBody>
      </p:sp>
    </p:spTree>
    <p:extLst>
      <p:ext uri="{BB962C8B-B14F-4D97-AF65-F5344CB8AC3E}">
        <p14:creationId xmlns:p14="http://schemas.microsoft.com/office/powerpoint/2010/main" val="968636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need to be explored in the context of the community and its strengths and weaknesses.  Are there efforts to address dating violence?  What are communities doing to reach out to all their young people?  Is there a peer group working on inclusiveness? </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71</a:t>
            </a:fld>
            <a:endParaRPr lang="en-US" dirty="0"/>
          </a:p>
        </p:txBody>
      </p:sp>
    </p:spTree>
    <p:extLst>
      <p:ext uri="{BB962C8B-B14F-4D97-AF65-F5344CB8AC3E}">
        <p14:creationId xmlns:p14="http://schemas.microsoft.com/office/powerpoint/2010/main" val="2966876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72</a:t>
            </a:fld>
            <a:endParaRPr lang="en-US" dirty="0"/>
          </a:p>
        </p:txBody>
      </p:sp>
    </p:spTree>
    <p:extLst>
      <p:ext uri="{BB962C8B-B14F-4D97-AF65-F5344CB8AC3E}">
        <p14:creationId xmlns:p14="http://schemas.microsoft.com/office/powerpoint/2010/main" val="41344732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these data for 2011 &amp; 2013 in each analysis the number of students answers used was over 12,000 responses.  If only 2013 data were used than the number of student’s answers used was approximately 5,000.  The most recent report from the</a:t>
            </a:r>
            <a:r>
              <a:rPr lang="en-US" baseline="0" dirty="0" smtClean="0"/>
              <a:t> Department of Education and Early Development is that there were more than 38,500 students in high schools across the state.</a:t>
            </a:r>
          </a:p>
          <a:p>
            <a:endParaRPr lang="en-US" dirty="0"/>
          </a:p>
          <a:p>
            <a:r>
              <a:rPr lang="en-US" dirty="0"/>
              <a:t>Questions contact </a:t>
            </a:r>
            <a:r>
              <a:rPr lang="en-US" dirty="0">
                <a:hlinkClick r:id="rId3"/>
              </a:rPr>
              <a:t>patrick.sidmore@alaska.gov</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73</a:t>
            </a:fld>
            <a:endParaRPr lang="en-US" dirty="0"/>
          </a:p>
        </p:txBody>
      </p:sp>
    </p:spTree>
    <p:extLst>
      <p:ext uri="{BB962C8B-B14F-4D97-AF65-F5344CB8AC3E}">
        <p14:creationId xmlns:p14="http://schemas.microsoft.com/office/powerpoint/2010/main" val="3266686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dirty="0"/>
          </a:p>
          <a:p>
            <a:r>
              <a:rPr lang="en-US" b="1" dirty="0" smtClean="0"/>
              <a:t>How </a:t>
            </a:r>
            <a:r>
              <a:rPr lang="en-US" b="1" dirty="0"/>
              <a:t>much do you think people risk harming themselves (physically or in other ways) if they smoke marijuana once or twice a week? </a:t>
            </a:r>
            <a:endParaRPr lang="en-US" b="1" dirty="0" smtClean="0"/>
          </a:p>
          <a:p>
            <a:endParaRPr lang="en-US" dirty="0"/>
          </a:p>
          <a:p>
            <a:r>
              <a:rPr lang="en-US" dirty="0" smtClean="0"/>
              <a:t>No Risk, Slight Risk, Moderate Risk, Great Risk</a:t>
            </a:r>
          </a:p>
          <a:p>
            <a:endParaRPr lang="en-US" dirty="0"/>
          </a:p>
          <a:p>
            <a:r>
              <a:rPr lang="en-US" b="1" dirty="0"/>
              <a:t>How often does one of your parents talk with you about what you are doing in school? </a:t>
            </a:r>
            <a:endParaRPr lang="en-US" b="1" dirty="0" smtClean="0"/>
          </a:p>
          <a:p>
            <a:endParaRPr lang="en-US" dirty="0"/>
          </a:p>
          <a:p>
            <a:r>
              <a:rPr lang="en-US" dirty="0" smtClean="0"/>
              <a:t>Never, Less than once a month, About once or twice a month, About once or twice a week, About every day</a:t>
            </a:r>
          </a:p>
          <a:p>
            <a:endParaRPr lang="en-US" dirty="0"/>
          </a:p>
          <a:p>
            <a:r>
              <a:rPr lang="en-US" dirty="0" smtClean="0"/>
              <a:t>In some analysis the two answers of “Never” and “About all the time were used”</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74</a:t>
            </a:fld>
            <a:endParaRPr lang="en-US" dirty="0"/>
          </a:p>
        </p:txBody>
      </p:sp>
    </p:spTree>
    <p:extLst>
      <p:ext uri="{BB962C8B-B14F-4D97-AF65-F5344CB8AC3E}">
        <p14:creationId xmlns:p14="http://schemas.microsoft.com/office/powerpoint/2010/main" val="9171235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displays the students who see no risk in smoking</a:t>
            </a:r>
            <a:r>
              <a:rPr lang="en-US" baseline="0" dirty="0" smtClean="0"/>
              <a:t> marijuana and they report higher rates of their parents never talking to them about school than their peers who are asked about school more often.</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75</a:t>
            </a:fld>
            <a:endParaRPr lang="en-US" dirty="0"/>
          </a:p>
        </p:txBody>
      </p:sp>
    </p:spTree>
    <p:extLst>
      <p:ext uri="{BB962C8B-B14F-4D97-AF65-F5344CB8AC3E}">
        <p14:creationId xmlns:p14="http://schemas.microsoft.com/office/powerpoint/2010/main" val="33498233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displays the students who report</a:t>
            </a:r>
            <a:r>
              <a:rPr lang="en-US" baseline="0" dirty="0" smtClean="0"/>
              <a:t> that their parents never talk to them about school and they are more likely to report than their peers that weekly smoking of marijuana has no risk.</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76</a:t>
            </a:fld>
            <a:endParaRPr lang="en-US" dirty="0"/>
          </a:p>
        </p:txBody>
      </p:sp>
    </p:spTree>
    <p:extLst>
      <p:ext uri="{BB962C8B-B14F-4D97-AF65-F5344CB8AC3E}">
        <p14:creationId xmlns:p14="http://schemas.microsoft.com/office/powerpoint/2010/main" val="33498233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77</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the data from those students who reported that their parents spoke to them about every day regarding school was used.</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78</a:t>
            </a:fld>
            <a:endParaRPr lang="en-US" dirty="0"/>
          </a:p>
        </p:txBody>
      </p:sp>
    </p:spTree>
    <p:extLst>
      <p:ext uri="{BB962C8B-B14F-4D97-AF65-F5344CB8AC3E}">
        <p14:creationId xmlns:p14="http://schemas.microsoft.com/office/powerpoint/2010/main" val="9354102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hypothetical classroom the data from those students who reported that there parents spoke to them about every day regarding school was used</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79</a:t>
            </a:fld>
            <a:endParaRPr lang="en-US" dirty="0"/>
          </a:p>
        </p:txBody>
      </p:sp>
    </p:spTree>
    <p:extLst>
      <p:ext uri="{BB962C8B-B14F-4D97-AF65-F5344CB8AC3E}">
        <p14:creationId xmlns:p14="http://schemas.microsoft.com/office/powerpoint/2010/main" val="99295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columns each represent the universe of those Alaskan young people who reported their grades as mostly A’s, mostly B’s etc.  Student’s who reported mostly F’s were more than three times as likely to also report that the think their teachers don’t care about them compared to the A’s group (29.3% and 8.8% respectively).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a:t>
            </a:fld>
            <a:endParaRPr lang="en-US" dirty="0"/>
          </a:p>
        </p:txBody>
      </p:sp>
    </p:spTree>
    <p:extLst>
      <p:ext uri="{BB962C8B-B14F-4D97-AF65-F5344CB8AC3E}">
        <p14:creationId xmlns:p14="http://schemas.microsoft.com/office/powerpoint/2010/main" val="31282678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these two scenarios is approximately 7,300 Alaskan students.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80</a:t>
            </a:fld>
            <a:endParaRPr lang="en-US" dirty="0"/>
          </a:p>
        </p:txBody>
      </p:sp>
    </p:spTree>
    <p:extLst>
      <p:ext uri="{BB962C8B-B14F-4D97-AF65-F5344CB8AC3E}">
        <p14:creationId xmlns:p14="http://schemas.microsoft.com/office/powerpoint/2010/main" val="26831208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need to be explored in the context of the community and its strengths and weaknesses.  Is this a placeholder for just general parental involvement in a student’s life?</a:t>
            </a:r>
            <a:r>
              <a:rPr lang="en-US" dirty="0" smtClean="0"/>
              <a:t>  What else may be going on?</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81</a:t>
            </a:fld>
            <a:endParaRPr lang="en-US" dirty="0"/>
          </a:p>
        </p:txBody>
      </p:sp>
    </p:spTree>
    <p:extLst>
      <p:ext uri="{BB962C8B-B14F-4D97-AF65-F5344CB8AC3E}">
        <p14:creationId xmlns:p14="http://schemas.microsoft.com/office/powerpoint/2010/main" val="2966876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82</a:t>
            </a:fld>
            <a:endParaRPr lang="en-US" dirty="0"/>
          </a:p>
        </p:txBody>
      </p:sp>
    </p:spTree>
    <p:extLst>
      <p:ext uri="{BB962C8B-B14F-4D97-AF65-F5344CB8AC3E}">
        <p14:creationId xmlns:p14="http://schemas.microsoft.com/office/powerpoint/2010/main" val="41344732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Questions asked</a:t>
            </a:r>
          </a:p>
          <a:p>
            <a:endParaRPr lang="en-US" b="1" dirty="0"/>
          </a:p>
          <a:p>
            <a:r>
              <a:rPr lang="en-US" b="1" dirty="0" smtClean="0"/>
              <a:t>During </a:t>
            </a:r>
            <a:r>
              <a:rPr lang="en-US" b="1" dirty="0"/>
              <a:t>your life, with how many people have you had sexual intercourse? </a:t>
            </a:r>
            <a:endParaRPr lang="en-US" b="1" dirty="0" smtClean="0"/>
          </a:p>
          <a:p>
            <a:r>
              <a:rPr lang="en-US" b="1" dirty="0" smtClean="0"/>
              <a:t>I have never had sexual intercourse</a:t>
            </a:r>
          </a:p>
          <a:p>
            <a:r>
              <a:rPr lang="en-US" dirty="0" smtClean="0"/>
              <a:t>1 person, 2 people, 3 people, 4 people, 5 people, 6 or more people</a:t>
            </a:r>
          </a:p>
          <a:p>
            <a:endParaRPr lang="en-US" dirty="0"/>
          </a:p>
          <a:p>
            <a:r>
              <a:rPr lang="en-US" b="1" dirty="0"/>
              <a:t>How often does one of your parents talk with you about what you are doing in school? </a:t>
            </a:r>
          </a:p>
          <a:p>
            <a:endParaRPr lang="en-US" dirty="0"/>
          </a:p>
          <a:p>
            <a:r>
              <a:rPr lang="en-US" dirty="0"/>
              <a:t>Never, Less than once a month, About once or twice a month, About once or twice a week, About every day</a:t>
            </a:r>
          </a:p>
          <a:p>
            <a:endParaRPr lang="en-US" dirty="0"/>
          </a:p>
          <a:p>
            <a:r>
              <a:rPr lang="en-US" dirty="0"/>
              <a:t>In some analysis the two answers of “Never” and “About all the time were used</a:t>
            </a:r>
            <a:r>
              <a:rPr lang="en-US" dirty="0" smtClean="0"/>
              <a:t>”</a:t>
            </a:r>
          </a:p>
          <a:p>
            <a:endParaRPr lang="en-US" dirty="0"/>
          </a:p>
          <a:p>
            <a:r>
              <a:rPr lang="en-US" dirty="0"/>
              <a:t>Questions contact </a:t>
            </a:r>
            <a:r>
              <a:rPr lang="en-US" dirty="0">
                <a:hlinkClick r:id="rId3"/>
              </a:rPr>
              <a:t>patrick.sidmore@alaska.gov</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83</a:t>
            </a:fld>
            <a:endParaRPr lang="en-US" dirty="0"/>
          </a:p>
        </p:txBody>
      </p:sp>
    </p:spTree>
    <p:extLst>
      <p:ext uri="{BB962C8B-B14F-4D97-AF65-F5344CB8AC3E}">
        <p14:creationId xmlns:p14="http://schemas.microsoft.com/office/powerpoint/2010/main" val="28860743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graph the column on the left represents all those </a:t>
            </a:r>
            <a:r>
              <a:rPr lang="en-US" dirty="0"/>
              <a:t>A</a:t>
            </a:r>
            <a:r>
              <a:rPr lang="en-US" dirty="0" smtClean="0"/>
              <a:t>laskan students who reported never having had sexual intercourse.  The were more likely to have had their parents talk to them every day than those who had sex.  </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84</a:t>
            </a:fld>
            <a:endParaRPr lang="en-US" dirty="0"/>
          </a:p>
        </p:txBody>
      </p:sp>
    </p:spTree>
    <p:extLst>
      <p:ext uri="{BB962C8B-B14F-4D97-AF65-F5344CB8AC3E}">
        <p14:creationId xmlns:p14="http://schemas.microsoft.com/office/powerpoint/2010/main" val="3428144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column on the left represents those Alaskan young people who report that their parents never talk to them about school.  The are less likely to have not had sexual intercourse than those students who report some questioning from their parents.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85</a:t>
            </a:fld>
            <a:endParaRPr lang="en-US" dirty="0"/>
          </a:p>
        </p:txBody>
      </p:sp>
    </p:spTree>
    <p:extLst>
      <p:ext uri="{BB962C8B-B14F-4D97-AF65-F5344CB8AC3E}">
        <p14:creationId xmlns:p14="http://schemas.microsoft.com/office/powerpoint/2010/main" val="3035254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86</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students report that their parents ask them about school most every day.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87</a:t>
            </a:fld>
            <a:endParaRPr lang="en-US" dirty="0"/>
          </a:p>
        </p:txBody>
      </p:sp>
    </p:spTree>
    <p:extLst>
      <p:ext uri="{BB962C8B-B14F-4D97-AF65-F5344CB8AC3E}">
        <p14:creationId xmlns:p14="http://schemas.microsoft.com/office/powerpoint/2010/main" val="32324420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students report their parents never ask</a:t>
            </a:r>
            <a:r>
              <a:rPr lang="en-US" baseline="0" dirty="0" smtClean="0"/>
              <a:t> them about school.</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88</a:t>
            </a:fld>
            <a:endParaRPr lang="en-US" dirty="0"/>
          </a:p>
        </p:txBody>
      </p:sp>
    </p:spTree>
    <p:extLst>
      <p:ext uri="{BB962C8B-B14F-4D97-AF65-F5344CB8AC3E}">
        <p14:creationId xmlns:p14="http://schemas.microsoft.com/office/powerpoint/2010/main" val="8803390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these two scenarios is approximately 6,500 students in Alaskan high schools.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89</a:t>
            </a:fld>
            <a:endParaRPr lang="en-US" dirty="0"/>
          </a:p>
        </p:txBody>
      </p:sp>
    </p:spTree>
    <p:extLst>
      <p:ext uri="{BB962C8B-B14F-4D97-AF65-F5344CB8AC3E}">
        <p14:creationId xmlns:p14="http://schemas.microsoft.com/office/powerpoint/2010/main" val="225358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columns show the three different groups whose responses are positive,  unsure and negative regarding their perceptions of their teachers support of them.  The group where students report that “teachers care” demonstrate a higher percentage of Alaskans who also report A’s and B’s than the other two categories where they are unsure or don’t think their teachers care.</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a:t>
            </a:fld>
            <a:endParaRPr lang="en-US" dirty="0"/>
          </a:p>
        </p:txBody>
      </p:sp>
    </p:spTree>
    <p:extLst>
      <p:ext uri="{BB962C8B-B14F-4D97-AF65-F5344CB8AC3E}">
        <p14:creationId xmlns:p14="http://schemas.microsoft.com/office/powerpoint/2010/main" val="12556176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need to be explored in the context of the community and its strengths and weaknesses.  Is teen pregnancy or STD’s a problem in the community.  Is there an effort to get parents involved in the kids lives?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90</a:t>
            </a:fld>
            <a:endParaRPr lang="en-US" dirty="0"/>
          </a:p>
        </p:txBody>
      </p:sp>
    </p:spTree>
    <p:extLst>
      <p:ext uri="{BB962C8B-B14F-4D97-AF65-F5344CB8AC3E}">
        <p14:creationId xmlns:p14="http://schemas.microsoft.com/office/powerpoint/2010/main" val="2966876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Behavioral Therapy helps us to see that when we want to see changes in behavior we can intervene in how someone thinks about themselves and their world.  These interventions can lead to a change in how people feel and finally behave.  This model which is tested in numerous settings is both well researched and a common sense approach.  We want Alaskan youth to make this cycle a positive one which both helps them to be successful as well as our communities stronger.</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91</a:t>
            </a:fld>
            <a:endParaRPr lang="en-US" dirty="0"/>
          </a:p>
        </p:txBody>
      </p:sp>
    </p:spTree>
    <p:extLst>
      <p:ext uri="{BB962C8B-B14F-4D97-AF65-F5344CB8AC3E}">
        <p14:creationId xmlns:p14="http://schemas.microsoft.com/office/powerpoint/2010/main" val="41344732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these data for 2011 &amp; 2013 in each analysis the number of students answers used was over 12,000 responses.  If only 2013 data were used than the number of student’s answers used was approximately 5,000.  The most recent report from the</a:t>
            </a:r>
            <a:r>
              <a:rPr lang="en-US" baseline="0" dirty="0" smtClean="0"/>
              <a:t> Department of Education and Early Development is that there were more than 38,500 students in high schools across the state.</a:t>
            </a:r>
          </a:p>
          <a:p>
            <a:endParaRPr lang="en-US" dirty="0"/>
          </a:p>
          <a:p>
            <a:r>
              <a:rPr lang="en-US" dirty="0"/>
              <a:t>Questions contact </a:t>
            </a:r>
            <a:r>
              <a:rPr lang="en-US" dirty="0">
                <a:hlinkClick r:id="rId3"/>
              </a:rPr>
              <a:t>patrick.sidmore@alaska.gov</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92</a:t>
            </a:fld>
            <a:endParaRPr lang="en-US" dirty="0"/>
          </a:p>
        </p:txBody>
      </p:sp>
    </p:spTree>
    <p:extLst>
      <p:ext uri="{BB962C8B-B14F-4D97-AF65-F5344CB8AC3E}">
        <p14:creationId xmlns:p14="http://schemas.microsoft.com/office/powerpoint/2010/main" val="32666869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Asked</a:t>
            </a:r>
          </a:p>
          <a:p>
            <a:endParaRPr lang="en-US" dirty="0"/>
          </a:p>
          <a:p>
            <a:r>
              <a:rPr lang="en-US" b="1" dirty="0"/>
              <a:t>During the past 30 days, how many times did you use marijuana? </a:t>
            </a:r>
            <a:endParaRPr lang="en-US" b="1" dirty="0" smtClean="0"/>
          </a:p>
          <a:p>
            <a:endParaRPr lang="en-US" dirty="0"/>
          </a:p>
          <a:p>
            <a:r>
              <a:rPr lang="en-US" dirty="0" smtClean="0"/>
              <a:t>0 times, 1 or 2 times, 3 to 9 times, 10 to 19 times, 20 to 39 times, 40 times or more</a:t>
            </a:r>
          </a:p>
          <a:p>
            <a:endParaRPr lang="en-US" dirty="0"/>
          </a:p>
          <a:p>
            <a:r>
              <a:rPr lang="en-US" b="1" dirty="0"/>
              <a:t>During an average week, on how many days do you take part in organized after school, evening, or weekend activities (such as school clubs; community center groups; music, art, or dance lessons; drama; church; or cultural or other supervised activities)? </a:t>
            </a:r>
            <a:endParaRPr lang="en-US" b="1" dirty="0" smtClean="0"/>
          </a:p>
          <a:p>
            <a:endParaRPr lang="en-US" b="1" dirty="0" smtClean="0"/>
          </a:p>
          <a:p>
            <a:r>
              <a:rPr lang="en-US" dirty="0" smtClean="0"/>
              <a:t>0 days, 1 day, 2 days, 3 days, 4 days, 5 days, 6 days, 7 days</a:t>
            </a:r>
          </a:p>
          <a:p>
            <a:endParaRPr lang="en-US" dirty="0"/>
          </a:p>
          <a:p>
            <a:r>
              <a:rPr lang="en-US" dirty="0"/>
              <a:t>Questions contact </a:t>
            </a:r>
            <a:r>
              <a:rPr lang="en-US" dirty="0">
                <a:hlinkClick r:id="rId3"/>
              </a:rPr>
              <a:t>patrick.sidmore@alaska.gov</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93</a:t>
            </a:fld>
            <a:endParaRPr lang="en-US" dirty="0"/>
          </a:p>
        </p:txBody>
      </p:sp>
    </p:spTree>
    <p:extLst>
      <p:ext uri="{BB962C8B-B14F-4D97-AF65-F5344CB8AC3E}">
        <p14:creationId xmlns:p14="http://schemas.microsoft.com/office/powerpoint/2010/main" val="28932080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to the left represents all the students who did not smoke marijuana in the previous 30 days and they are more likely to have been involved with school activities than their peers who did smoke marijuana.</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94</a:t>
            </a:fld>
            <a:endParaRPr lang="en-US" dirty="0"/>
          </a:p>
        </p:txBody>
      </p:sp>
    </p:spTree>
    <p:extLst>
      <p:ext uri="{BB962C8B-B14F-4D97-AF65-F5344CB8AC3E}">
        <p14:creationId xmlns:p14="http://schemas.microsoft.com/office/powerpoint/2010/main" val="16900074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to the left represents all the students who did not participate in after school activities and they were more likely to smoke</a:t>
            </a:r>
            <a:r>
              <a:rPr lang="en-US" baseline="0" dirty="0" smtClean="0"/>
              <a:t> marijuana than their peers who were participating.</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95</a:t>
            </a:fld>
            <a:endParaRPr lang="en-US" dirty="0"/>
          </a:p>
        </p:txBody>
      </p:sp>
    </p:spTree>
    <p:extLst>
      <p:ext uri="{BB962C8B-B14F-4D97-AF65-F5344CB8AC3E}">
        <p14:creationId xmlns:p14="http://schemas.microsoft.com/office/powerpoint/2010/main" val="16900074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do better with a different representation of the data.  The following slides show them in a different way.</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96</a:t>
            </a:fld>
            <a:endParaRPr lang="en-US" dirty="0"/>
          </a:p>
        </p:txBody>
      </p:sp>
    </p:spTree>
    <p:extLst>
      <p:ext uri="{BB962C8B-B14F-4D97-AF65-F5344CB8AC3E}">
        <p14:creationId xmlns:p14="http://schemas.microsoft.com/office/powerpoint/2010/main" val="37240791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hypothetical classroom Alaskan students have zero days each week of supervised afterschool activities.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97</a:t>
            </a:fld>
            <a:endParaRPr lang="en-US" dirty="0"/>
          </a:p>
        </p:txBody>
      </p:sp>
    </p:spTree>
    <p:extLst>
      <p:ext uri="{BB962C8B-B14F-4D97-AF65-F5344CB8AC3E}">
        <p14:creationId xmlns:p14="http://schemas.microsoft.com/office/powerpoint/2010/main" val="8554838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hypothetical classroom Alaskan students have three or more  days each week of supervised afterschool activities.</a:t>
            </a:r>
          </a:p>
          <a:p>
            <a:endParaRPr lang="en-US" dirty="0" smtClean="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98</a:t>
            </a:fld>
            <a:endParaRPr lang="en-US" dirty="0"/>
          </a:p>
        </p:txBody>
      </p:sp>
    </p:spTree>
    <p:extLst>
      <p:ext uri="{BB962C8B-B14F-4D97-AF65-F5344CB8AC3E}">
        <p14:creationId xmlns:p14="http://schemas.microsoft.com/office/powerpoint/2010/main" val="5173355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these two scenarios represents about 5,000 Alaskan high school students.</a:t>
            </a:r>
          </a:p>
          <a:p>
            <a:endParaRPr lang="en-US" dirty="0"/>
          </a:p>
          <a:p>
            <a:r>
              <a:rPr lang="en-US" dirty="0"/>
              <a:t>Questions contact </a:t>
            </a:r>
            <a:r>
              <a:rPr lang="en-US" dirty="0">
                <a:hlinkClick r:id="rId3"/>
              </a:rPr>
              <a:t>patrick.sidmore@alaska.gov</a:t>
            </a:r>
            <a:endParaRPr lang="en-US" dirty="0"/>
          </a:p>
          <a:p>
            <a:endParaRPr lang="en-US" dirty="0"/>
          </a:p>
        </p:txBody>
      </p:sp>
      <p:sp>
        <p:nvSpPr>
          <p:cNvPr id="4" name="Slide Number Placeholder 3"/>
          <p:cNvSpPr>
            <a:spLocks noGrp="1"/>
          </p:cNvSpPr>
          <p:nvPr>
            <p:ph type="sldNum" sz="quarter" idx="10"/>
          </p:nvPr>
        </p:nvSpPr>
        <p:spPr/>
        <p:txBody>
          <a:bodyPr/>
          <a:lstStyle/>
          <a:p>
            <a:fld id="{C0EC21D5-1B90-414A-BE9B-A8D71EBA2757}" type="slidenum">
              <a:rPr lang="en-US" smtClean="0"/>
              <a:t>99</a:t>
            </a:fld>
            <a:endParaRPr lang="en-US" dirty="0"/>
          </a:p>
        </p:txBody>
      </p:sp>
    </p:spTree>
    <p:extLst>
      <p:ext uri="{BB962C8B-B14F-4D97-AF65-F5344CB8AC3E}">
        <p14:creationId xmlns:p14="http://schemas.microsoft.com/office/powerpoint/2010/main" val="89227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411648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351735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68673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86384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207901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58537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145733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327496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40970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307245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77001-C221-4C9F-A6CC-C4B08B50B707}"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EE3F-8AFE-4A7A-8551-5E28ED3351FE}" type="slidenum">
              <a:rPr lang="en-US" smtClean="0"/>
              <a:t>‹#›</a:t>
            </a:fld>
            <a:endParaRPr lang="en-US" dirty="0"/>
          </a:p>
        </p:txBody>
      </p:sp>
    </p:spTree>
    <p:extLst>
      <p:ext uri="{BB962C8B-B14F-4D97-AF65-F5344CB8AC3E}">
        <p14:creationId xmlns:p14="http://schemas.microsoft.com/office/powerpoint/2010/main" val="189829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77001-C221-4C9F-A6CC-C4B08B50B707}" type="datetimeFigureOut">
              <a:rPr lang="en-US" smtClean="0"/>
              <a:t>3/13/2015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2EE3F-8AFE-4A7A-8551-5E28ED3351FE}" type="slidenum">
              <a:rPr lang="en-US" smtClean="0"/>
              <a:t>‹#›</a:t>
            </a:fld>
            <a:endParaRPr lang="en-US" dirty="0"/>
          </a:p>
        </p:txBody>
      </p:sp>
    </p:spTree>
    <p:extLst>
      <p:ext uri="{BB962C8B-B14F-4D97-AF65-F5344CB8AC3E}">
        <p14:creationId xmlns:p14="http://schemas.microsoft.com/office/powerpoint/2010/main" val="184164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dhss.alaska.gov/dph/Chronic/Pages/yrbs/yrbs.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dhss.alaska.gov/dph/Chronic/Pages/yrbs/yrb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dhss.alaska.gov/dph/Chronic/Pages/yrbs/yrbs.aspx"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dhss.alaska.gov/dph/Chronic/Pages/yrbs/yrbs.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dhss.alaska.gov/dph/Chronic/Pages/yrbs/yrbs.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hyperlink" Target="http://dhss.alaska.gov/dph/Chronic/Pages/yrbs/yrbs.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atrick.sidmore@alaska.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1.jpeg"/><Relationship Id="rId3" Type="http://schemas.openxmlformats.org/officeDocument/2006/relationships/image" Target="../media/image3.jpeg"/><Relationship Id="rId21" Type="http://schemas.openxmlformats.org/officeDocument/2006/relationships/hyperlink" Target="http://dhss.alaska.gov/dph/" TargetMode="External"/><Relationship Id="rId7" Type="http://schemas.openxmlformats.org/officeDocument/2006/relationships/image" Target="../media/image6.jpe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0.jpe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17.jpeg"/><Relationship Id="rId29"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jpeg"/><Relationship Id="rId24" Type="http://schemas.openxmlformats.org/officeDocument/2006/relationships/hyperlink" Target="http://www.uaa.alaska.edu/instituteforcircumpolarhealthstudies/" TargetMode="External"/><Relationship Id="rId5" Type="http://schemas.openxmlformats.org/officeDocument/2006/relationships/image" Target="../media/image4.png"/><Relationship Id="rId15" Type="http://schemas.openxmlformats.org/officeDocument/2006/relationships/image" Target="../media/image13.jpeg"/><Relationship Id="rId23" Type="http://schemas.openxmlformats.org/officeDocument/2006/relationships/image" Target="../media/image19.jpeg"/><Relationship Id="rId28" Type="http://schemas.openxmlformats.org/officeDocument/2006/relationships/image" Target="../media/image23.png"/><Relationship Id="rId10" Type="http://schemas.openxmlformats.org/officeDocument/2006/relationships/image" Target="../media/image8.png"/><Relationship Id="rId19" Type="http://schemas.openxmlformats.org/officeDocument/2006/relationships/hyperlink" Target="http://dhss.alaska.gov/djj/" TargetMode="External"/><Relationship Id="rId4" Type="http://schemas.openxmlformats.org/officeDocument/2006/relationships/hyperlink" Target="http://www.asdk12.org/" TargetMode="External"/><Relationship Id="rId9" Type="http://schemas.openxmlformats.org/officeDocument/2006/relationships/hyperlink" Target="http://www.sitkaschools.org/shs" TargetMode="External"/><Relationship Id="rId14" Type="http://schemas.openxmlformats.org/officeDocument/2006/relationships/image" Target="../media/image12.png"/><Relationship Id="rId22" Type="http://schemas.openxmlformats.org/officeDocument/2006/relationships/image" Target="../media/image18.jpeg"/><Relationship Id="rId27" Type="http://schemas.openxmlformats.org/officeDocument/2006/relationships/image" Target="../media/image22.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dhss.alaska.gov/dph/Chronic/Pages/yrbs/yrbs.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dhss.alaska.gov/dph/Chronic/Pages/yrbs/yrbs.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hyperlink" Target="http://dhss.alaska.gov/dph/Chronic/Pages/yrbs/yrbs.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dhss.alaska.gov/dph/Chronic/Pages/yrbs/yrbs.aspx"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9.xml"/></Relationships>
</file>

<file path=ppt/slides/_rels/slide47.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dhss.alaska.gov/dph/Chronic/Pages/yrbs/yrbs.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dhss.alaska.gov/dph/Chronic/Pages/yrbs/yrbs.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hyperlink" Target="http://dhss.alaska.gov/dph/Chronic/Pages/yrbs/yrbs.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atrick.sidmore@alaska.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1.xml"/></Relationships>
</file>

<file path=ppt/slides/_rels/slide57.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dhss.alaska.gov/dph/Chronic/Pages/yrbs/yrbs.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atrick.sidmore@alaska.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dhss.alaska.gov/dph/Chronic/Pages/yrbs/yrbs.asp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hyperlink" Target="http://dhss.alaska.gov/dph/Chronic/Pages/yrbs/yrbs.asp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6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dhss.alaska.gov/dph/Chronic/Pages/yrbs/yrbs.aspx"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dhss.alaska.gov/dph/Chronic/Pages/yrbs/yrb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dhss.alaska.gov/dph/Chronic/Pages/yrbs/yrbs.aspx"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atrick.sidmore@alaska.go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76.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dhss.alaska.gov/dph/Chronic/Pages/yrbs/yrbs.aspx" TargetMode="External"/><Relationship Id="rId5" Type="http://schemas.openxmlformats.org/officeDocument/2006/relationships/image" Target="../media/image2.png"/><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85.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dhss.alaska.gov/dph/Chronic/Pages/yrbs/yrbs.aspx" TargetMode="External"/><Relationship Id="rId4" Type="http://schemas.openxmlformats.org/officeDocument/2006/relationships/image" Target="../media/image47.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dhss.alaska.gov/dph/Chronic/Pages/yrbs/yrbs.aspx" TargetMode="External"/><Relationship Id="rId5" Type="http://schemas.openxmlformats.org/officeDocument/2006/relationships/image" Target="../media/image46.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hss.alaska.gov/dph/Chronic/Pages/yrbs/yrbs.aspx"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atrick.sidmore@alaska.gov"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95.xml.rels><?xml version="1.0" encoding="UTF-8" standalone="yes"?>
<Relationships xmlns="http://schemas.openxmlformats.org/package/2006/relationships"><Relationship Id="rId3" Type="http://schemas.openxmlformats.org/officeDocument/2006/relationships/hyperlink" Target="http://dhss.alaska.gov/dph/Chronic/Pages/yrbs/yrbs.aspx"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dhss.alaska.gov/dph/Chronic/Pages/yrbs/yrbs.aspx"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dhss.alaska.gov/dph/Chronic/Pages/yrbs/yrbs.aspx"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dhss.alaska.gov/dph/Chronic/Pages/yrbs/yrb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17"/>
            <a:ext cx="9144000" cy="680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64283" y="3733800"/>
            <a:ext cx="3016624" cy="1477328"/>
          </a:xfrm>
          <a:prstGeom prst="rect">
            <a:avLst/>
          </a:prstGeom>
          <a:noFill/>
        </p:spPr>
        <p:txBody>
          <a:bodyPr wrap="square" rtlCol="0">
            <a:spAutoFit/>
          </a:bodyPr>
          <a:lstStyle/>
          <a:p>
            <a:r>
              <a:rPr lang="en-US" sz="2000" b="1" dirty="0" smtClean="0">
                <a:solidFill>
                  <a:srgbClr val="FFFF00"/>
                </a:solidFill>
              </a:rPr>
              <a:t> </a:t>
            </a:r>
            <a:r>
              <a:rPr lang="en-US" sz="2000" b="1" dirty="0" smtClean="0">
                <a:solidFill>
                  <a:schemeClr val="bg1"/>
                </a:solidFill>
              </a:rPr>
              <a:t>Protective Factors</a:t>
            </a:r>
          </a:p>
          <a:p>
            <a:endParaRPr lang="en-US" sz="1600" b="1" dirty="0" smtClean="0">
              <a:solidFill>
                <a:schemeClr val="bg1"/>
              </a:solidFill>
            </a:endParaRPr>
          </a:p>
          <a:p>
            <a:r>
              <a:rPr lang="en-US" sz="2000" b="1" dirty="0" smtClean="0">
                <a:solidFill>
                  <a:schemeClr val="bg1"/>
                </a:solidFill>
              </a:rPr>
              <a:t> of Alaskan High </a:t>
            </a:r>
          </a:p>
          <a:p>
            <a:endParaRPr lang="en-US" sz="1400" b="1" dirty="0">
              <a:solidFill>
                <a:schemeClr val="bg1"/>
              </a:solidFill>
            </a:endParaRPr>
          </a:p>
          <a:p>
            <a:r>
              <a:rPr lang="en-US" sz="2000" b="1" dirty="0" smtClean="0">
                <a:solidFill>
                  <a:schemeClr val="bg1"/>
                </a:solidFill>
              </a:rPr>
              <a:t>School Students</a:t>
            </a:r>
            <a:endParaRPr lang="en-US" sz="2000" b="1" dirty="0">
              <a:solidFill>
                <a:schemeClr val="bg1"/>
              </a:solidFill>
            </a:endParaRPr>
          </a:p>
        </p:txBody>
      </p:sp>
      <p:sp>
        <p:nvSpPr>
          <p:cNvPr id="5" name="TextBox 4"/>
          <p:cNvSpPr txBox="1"/>
          <p:nvPr/>
        </p:nvSpPr>
        <p:spPr>
          <a:xfrm>
            <a:off x="113930" y="2744419"/>
            <a:ext cx="1850353" cy="923330"/>
          </a:xfrm>
          <a:prstGeom prst="rect">
            <a:avLst/>
          </a:prstGeom>
          <a:noFill/>
        </p:spPr>
        <p:txBody>
          <a:bodyPr wrap="square" rtlCol="0">
            <a:spAutoFit/>
          </a:bodyPr>
          <a:lstStyle/>
          <a:p>
            <a:r>
              <a:rPr lang="en-US" b="1" dirty="0" smtClean="0"/>
              <a:t>2011 &amp; 2013</a:t>
            </a:r>
          </a:p>
          <a:p>
            <a:r>
              <a:rPr lang="en-US" b="1" dirty="0" smtClean="0"/>
              <a:t>Youth Risk</a:t>
            </a:r>
          </a:p>
          <a:p>
            <a:r>
              <a:rPr lang="en-US" b="1" dirty="0" smtClean="0"/>
              <a:t>Behavior Survey</a:t>
            </a:r>
            <a:endParaRPr lang="en-US" b="1" dirty="0"/>
          </a:p>
        </p:txBody>
      </p:sp>
      <p:sp>
        <p:nvSpPr>
          <p:cNvPr id="6" name="TextBox 5"/>
          <p:cNvSpPr txBox="1"/>
          <p:nvPr/>
        </p:nvSpPr>
        <p:spPr>
          <a:xfrm>
            <a:off x="2674749" y="6172200"/>
            <a:ext cx="807016" cy="369332"/>
          </a:xfrm>
          <a:prstGeom prst="rect">
            <a:avLst/>
          </a:prstGeom>
          <a:noFill/>
        </p:spPr>
        <p:txBody>
          <a:bodyPr wrap="none" rtlCol="0">
            <a:spAutoFit/>
          </a:bodyPr>
          <a:lstStyle/>
          <a:p>
            <a:r>
              <a:rPr lang="en-US" b="1" dirty="0" smtClean="0"/>
              <a:t>Alaska</a:t>
            </a:r>
            <a:endParaRPr lang="en-US" b="1" dirty="0"/>
          </a:p>
        </p:txBody>
      </p:sp>
      <p:sp>
        <p:nvSpPr>
          <p:cNvPr id="8" name="Rectangle 7"/>
          <p:cNvSpPr/>
          <p:nvPr/>
        </p:nvSpPr>
        <p:spPr>
          <a:xfrm>
            <a:off x="76200" y="76200"/>
            <a:ext cx="8991600" cy="6741804"/>
          </a:xfrm>
          <a:prstGeom prst="rect">
            <a:avLst/>
          </a:prstGeom>
          <a:noFill/>
          <a:ln w="603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8" y="3667749"/>
            <a:ext cx="1365275" cy="12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55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877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730" y="228600"/>
            <a:ext cx="8301696" cy="1077218"/>
          </a:xfrm>
          <a:prstGeom prst="rect">
            <a:avLst/>
          </a:prstGeom>
          <a:noFill/>
        </p:spPr>
        <p:txBody>
          <a:bodyPr wrap="none" rtlCol="0">
            <a:spAutoFit/>
          </a:bodyPr>
          <a:lstStyle/>
          <a:p>
            <a:r>
              <a:rPr lang="en-US" sz="3200" dirty="0" smtClean="0"/>
              <a:t>Is it because students report being in more after </a:t>
            </a:r>
          </a:p>
          <a:p>
            <a:r>
              <a:rPr lang="en-US" sz="3200" dirty="0" smtClean="0"/>
              <a:t>school activities that they smoke less marijuana?</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350801" y="5185526"/>
            <a:ext cx="8198176" cy="1569660"/>
          </a:xfrm>
          <a:prstGeom prst="rect">
            <a:avLst/>
          </a:prstGeom>
          <a:noFill/>
        </p:spPr>
        <p:txBody>
          <a:bodyPr wrap="square" rtlCol="0">
            <a:spAutoFit/>
          </a:bodyPr>
          <a:lstStyle/>
          <a:p>
            <a:r>
              <a:rPr lang="en-US" sz="3200" dirty="0" smtClean="0"/>
              <a:t>Is it because students have smoked less marijuana that they are more likely </a:t>
            </a:r>
          </a:p>
          <a:p>
            <a:r>
              <a:rPr lang="en-US" sz="3200" dirty="0" smtClean="0"/>
              <a:t>to report more after school activities? </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99" y="591175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6878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4096527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7" y="1524000"/>
            <a:ext cx="85248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 Typical Alaskan High School Classroom of 30</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7" y="1600200"/>
            <a:ext cx="8516937"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4577" y="5381625"/>
            <a:ext cx="7737054" cy="584775"/>
          </a:xfrm>
          <a:prstGeom prst="rect">
            <a:avLst/>
          </a:prstGeom>
          <a:noFill/>
        </p:spPr>
        <p:txBody>
          <a:bodyPr wrap="none" rtlCol="0">
            <a:spAutoFit/>
          </a:bodyPr>
          <a:lstStyle/>
          <a:p>
            <a:r>
              <a:rPr lang="en-US" sz="3200" b="1" dirty="0" smtClean="0"/>
              <a:t>Approximately 38,600 Alaskan Young People</a:t>
            </a:r>
            <a:endParaRPr lang="en-US" sz="3200" b="1"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7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7" y="274638"/>
            <a:ext cx="8881493" cy="1143000"/>
          </a:xfrm>
        </p:spPr>
        <p:txBody>
          <a:bodyPr>
            <a:normAutofit/>
          </a:bodyPr>
          <a:lstStyle/>
          <a:p>
            <a:r>
              <a:rPr lang="en-US" sz="3200" dirty="0" smtClean="0"/>
              <a:t>An Alaskan High School Classroom Filled with Students who Think That Their Teachers </a:t>
            </a:r>
            <a:r>
              <a:rPr lang="en-US" sz="3200" u="sng" dirty="0" smtClean="0"/>
              <a:t>Don’t Care</a:t>
            </a:r>
            <a:endParaRPr lang="en-US" sz="3200" u="sng" dirty="0"/>
          </a:p>
        </p:txBody>
      </p:sp>
      <p:sp>
        <p:nvSpPr>
          <p:cNvPr id="3" name="TextBox 2"/>
          <p:cNvSpPr txBox="1"/>
          <p:nvPr/>
        </p:nvSpPr>
        <p:spPr>
          <a:xfrm>
            <a:off x="1828800" y="5325404"/>
            <a:ext cx="5787482" cy="523220"/>
          </a:xfrm>
          <a:prstGeom prst="rect">
            <a:avLst/>
          </a:prstGeom>
          <a:noFill/>
        </p:spPr>
        <p:txBody>
          <a:bodyPr wrap="none" rtlCol="0">
            <a:spAutoFit/>
          </a:bodyPr>
          <a:lstStyle/>
          <a:p>
            <a:r>
              <a:rPr lang="en-US" sz="2800" b="1" dirty="0" smtClean="0"/>
              <a:t>Estimated Grade Point Average – 2.72</a:t>
            </a:r>
            <a:endParaRPr lang="en-US" sz="2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919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766888"/>
            <a:ext cx="85153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25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Alaskan High School Classroom Filled with Students who Think That Their Teachers </a:t>
            </a:r>
            <a:r>
              <a:rPr lang="en-US" sz="3200" u="sng" dirty="0" smtClean="0"/>
              <a:t>Care</a:t>
            </a:r>
            <a:endParaRPr lang="en-US" sz="3200" u="sng" dirty="0"/>
          </a:p>
        </p:txBody>
      </p:sp>
      <p:sp>
        <p:nvSpPr>
          <p:cNvPr id="3" name="TextBox 2"/>
          <p:cNvSpPr txBox="1"/>
          <p:nvPr/>
        </p:nvSpPr>
        <p:spPr>
          <a:xfrm>
            <a:off x="1828800" y="5334000"/>
            <a:ext cx="5787482" cy="523220"/>
          </a:xfrm>
          <a:prstGeom prst="rect">
            <a:avLst/>
          </a:prstGeom>
          <a:noFill/>
        </p:spPr>
        <p:txBody>
          <a:bodyPr wrap="none" rtlCol="0">
            <a:spAutoFit/>
          </a:bodyPr>
          <a:lstStyle/>
          <a:p>
            <a:r>
              <a:rPr lang="en-US" sz="2800" b="1" dirty="0" smtClean="0"/>
              <a:t>Estimated Grade Point Average – 3.10</a:t>
            </a:r>
            <a:endParaRPr lang="en-US" sz="2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757363"/>
            <a:ext cx="86010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691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838" y="572047"/>
            <a:ext cx="7295590"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40" y="3589560"/>
            <a:ext cx="7295590" cy="281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30644" y="3551830"/>
            <a:ext cx="7295590" cy="284897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965" y="914400"/>
            <a:ext cx="848005" cy="2286000"/>
          </a:xfrm>
        </p:spPr>
        <p:txBody>
          <a:bodyPr vert="vert270">
            <a:normAutofit/>
          </a:bodyPr>
          <a:lstStyle/>
          <a:p>
            <a:r>
              <a:rPr lang="en-US" sz="3200" b="1" dirty="0" smtClean="0"/>
              <a:t>Don’t Care</a:t>
            </a:r>
            <a:endParaRPr lang="en-US" sz="3200" b="1" dirty="0"/>
          </a:p>
        </p:txBody>
      </p:sp>
      <p:sp>
        <p:nvSpPr>
          <p:cNvPr id="9" name="Title 1"/>
          <p:cNvSpPr txBox="1">
            <a:spLocks/>
          </p:cNvSpPr>
          <p:nvPr/>
        </p:nvSpPr>
        <p:spPr>
          <a:xfrm>
            <a:off x="-26874" y="3852920"/>
            <a:ext cx="757518" cy="2286000"/>
          </a:xfrm>
          <a:prstGeom prst="rect">
            <a:avLst/>
          </a:prstGeom>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Care</a:t>
            </a:r>
            <a:endParaRPr lang="en-US" sz="3200" b="1" dirty="0"/>
          </a:p>
        </p:txBody>
      </p:sp>
      <p:sp>
        <p:nvSpPr>
          <p:cNvPr id="10" name="TextBox 9"/>
          <p:cNvSpPr txBox="1"/>
          <p:nvPr/>
        </p:nvSpPr>
        <p:spPr>
          <a:xfrm>
            <a:off x="8225118" y="4038600"/>
            <a:ext cx="732893" cy="1200329"/>
          </a:xfrm>
          <a:prstGeom prst="rect">
            <a:avLst/>
          </a:prstGeom>
          <a:noFill/>
        </p:spPr>
        <p:txBody>
          <a:bodyPr vert="horz" wrap="none" rtlCol="0">
            <a:spAutoFit/>
          </a:bodyPr>
          <a:lstStyle/>
          <a:p>
            <a:r>
              <a:rPr lang="en-US" sz="2400" b="1" dirty="0" smtClean="0"/>
              <a:t>Est.</a:t>
            </a:r>
          </a:p>
          <a:p>
            <a:r>
              <a:rPr lang="en-US" sz="2400" b="1" dirty="0" smtClean="0"/>
              <a:t>GPA</a:t>
            </a:r>
          </a:p>
          <a:p>
            <a:r>
              <a:rPr lang="en-US" sz="2400" b="1" dirty="0" smtClean="0"/>
              <a:t>3.10</a:t>
            </a:r>
            <a:endParaRPr lang="en-US" sz="2400" b="1" dirty="0"/>
          </a:p>
        </p:txBody>
      </p:sp>
      <p:sp>
        <p:nvSpPr>
          <p:cNvPr id="11" name="TextBox 10"/>
          <p:cNvSpPr txBox="1"/>
          <p:nvPr/>
        </p:nvSpPr>
        <p:spPr>
          <a:xfrm>
            <a:off x="8211671" y="1364100"/>
            <a:ext cx="732893" cy="1200329"/>
          </a:xfrm>
          <a:prstGeom prst="rect">
            <a:avLst/>
          </a:prstGeom>
          <a:noFill/>
        </p:spPr>
        <p:txBody>
          <a:bodyPr vert="horz" wrap="none" rtlCol="0">
            <a:spAutoFit/>
          </a:bodyPr>
          <a:lstStyle/>
          <a:p>
            <a:r>
              <a:rPr lang="en-US" sz="2400" b="1" dirty="0" smtClean="0"/>
              <a:t>Est.</a:t>
            </a:r>
          </a:p>
          <a:p>
            <a:r>
              <a:rPr lang="en-US" sz="2400" b="1" dirty="0" smtClean="0"/>
              <a:t>GPA</a:t>
            </a:r>
          </a:p>
          <a:p>
            <a:r>
              <a:rPr lang="en-US" sz="2400" b="1" dirty="0" smtClean="0"/>
              <a:t>2.72</a:t>
            </a:r>
            <a:endParaRPr lang="en-US" sz="2400" b="1" dirty="0"/>
          </a:p>
        </p:txBody>
      </p:sp>
      <p:sp>
        <p:nvSpPr>
          <p:cNvPr id="12" name="TextBox 11"/>
          <p:cNvSpPr txBox="1"/>
          <p:nvPr/>
        </p:nvSpPr>
        <p:spPr>
          <a:xfrm>
            <a:off x="351885" y="48827"/>
            <a:ext cx="8339206" cy="523220"/>
          </a:xfrm>
          <a:prstGeom prst="rect">
            <a:avLst/>
          </a:prstGeom>
          <a:noFill/>
        </p:spPr>
        <p:txBody>
          <a:bodyPr wrap="none" rtlCol="0">
            <a:spAutoFit/>
          </a:bodyPr>
          <a:lstStyle/>
          <a:p>
            <a:r>
              <a:rPr lang="en-US" sz="2800" b="1" dirty="0" smtClean="0"/>
              <a:t>Does it Matter if a Student Thinks Their Teachers Care?</a:t>
            </a:r>
            <a:endParaRPr lang="en-US" sz="2800" b="1"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0106" y="6411084"/>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85800"/>
            <a:ext cx="705626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91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5186" y="383280"/>
            <a:ext cx="8257838" cy="1077218"/>
          </a:xfrm>
          <a:prstGeom prst="rect">
            <a:avLst/>
          </a:prstGeom>
          <a:noFill/>
        </p:spPr>
        <p:txBody>
          <a:bodyPr wrap="none" rtlCol="0">
            <a:spAutoFit/>
          </a:bodyPr>
          <a:lstStyle/>
          <a:p>
            <a:r>
              <a:rPr lang="en-US" sz="3200" dirty="0" smtClean="0"/>
              <a:t>Is it because students have good grades that </a:t>
            </a:r>
          </a:p>
          <a:p>
            <a:r>
              <a:rPr lang="en-US" sz="3200" dirty="0" smtClean="0"/>
              <a:t>they are more likely to think their teachers care?</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585186" y="5381876"/>
            <a:ext cx="7901009" cy="1077218"/>
          </a:xfrm>
          <a:prstGeom prst="rect">
            <a:avLst/>
          </a:prstGeom>
          <a:noFill/>
        </p:spPr>
        <p:txBody>
          <a:bodyPr wrap="none" rtlCol="0">
            <a:spAutoFit/>
          </a:bodyPr>
          <a:lstStyle/>
          <a:p>
            <a:r>
              <a:rPr lang="en-US" sz="3200" dirty="0" smtClean="0"/>
              <a:t>Is it because students think teachers care that </a:t>
            </a:r>
          </a:p>
          <a:p>
            <a:r>
              <a:rPr lang="en-US" sz="3200" dirty="0"/>
              <a:t>t</a:t>
            </a:r>
            <a:r>
              <a:rPr lang="en-US" sz="3200" dirty="0" smtClean="0"/>
              <a:t>hey are more likely to have good grades?</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48" y="594446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97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1868048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Violence</a:t>
            </a:r>
            <a:endParaRPr lang="en-US" b="1" dirty="0">
              <a:solidFill>
                <a:srgbClr val="C00000"/>
              </a:solidFill>
            </a:endParaRPr>
          </a:p>
        </p:txBody>
      </p:sp>
      <p:sp>
        <p:nvSpPr>
          <p:cNvPr id="3" name="Subtitle 2"/>
          <p:cNvSpPr>
            <a:spLocks noGrp="1"/>
          </p:cNvSpPr>
          <p:nvPr>
            <p:ph type="subTitle" idx="1"/>
          </p:nvPr>
        </p:nvSpPr>
        <p:spPr>
          <a:xfrm>
            <a:off x="1371600" y="2743200"/>
            <a:ext cx="6400800" cy="1752600"/>
          </a:xfrm>
        </p:spPr>
        <p:txBody>
          <a:bodyPr>
            <a:normAutofit/>
          </a:bodyPr>
          <a:lstStyle/>
          <a:p>
            <a:r>
              <a:rPr lang="en-US" b="1" dirty="0" smtClean="0">
                <a:solidFill>
                  <a:schemeClr val="tx1"/>
                </a:solidFill>
              </a:rPr>
              <a:t>Students in a Physical Fight in the Past Year by Whether or Not The Student Thinks Teachers Care</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34352"/>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24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0" y="5996743"/>
            <a:ext cx="8153400" cy="7620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13,234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3219793468"/>
              </p:ext>
            </p:extLst>
          </p:nvPr>
        </p:nvGraphicFramePr>
        <p:xfrm>
          <a:off x="76200" y="228600"/>
          <a:ext cx="8991600" cy="56388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224" y="596499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85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19800"/>
            <a:ext cx="7924800" cy="7620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13,234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1391106031"/>
              </p:ext>
            </p:extLst>
          </p:nvPr>
        </p:nvGraphicFramePr>
        <p:xfrm>
          <a:off x="76200" y="76200"/>
          <a:ext cx="8915400" cy="58674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892" y="601209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60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0000"/>
                </a:solidFill>
              </a:rPr>
              <a:t>The Youth Risk Behavior Survey</a:t>
            </a:r>
            <a:endParaRPr lang="en-US" b="1" dirty="0">
              <a:solidFill>
                <a:srgbClr val="C00000"/>
              </a:solidFill>
            </a:endParaRPr>
          </a:p>
        </p:txBody>
      </p:sp>
      <p:sp>
        <p:nvSpPr>
          <p:cNvPr id="3" name="Content Placeholder 2"/>
          <p:cNvSpPr>
            <a:spLocks noGrp="1"/>
          </p:cNvSpPr>
          <p:nvPr>
            <p:ph idx="1"/>
          </p:nvPr>
        </p:nvSpPr>
        <p:spPr>
          <a:xfrm>
            <a:off x="228600" y="1219200"/>
            <a:ext cx="8686800" cy="5334000"/>
          </a:xfrm>
        </p:spPr>
        <p:txBody>
          <a:bodyPr>
            <a:normAutofit fontScale="85000" lnSpcReduction="20000"/>
          </a:bodyPr>
          <a:lstStyle/>
          <a:p>
            <a:r>
              <a:rPr lang="en-US" dirty="0"/>
              <a:t>The Youth Risk Behavior Survey (YRBS) is part of an epidemiological surveillance system that was established in 1990 by the Centers for Disease Control and </a:t>
            </a:r>
            <a:r>
              <a:rPr lang="en-US" dirty="0" smtClean="0"/>
              <a:t>Prevention </a:t>
            </a:r>
            <a:r>
              <a:rPr lang="en-US" dirty="0"/>
              <a:t>(CDC). </a:t>
            </a:r>
            <a:endParaRPr lang="en-US" dirty="0" smtClean="0"/>
          </a:p>
          <a:p>
            <a:r>
              <a:rPr lang="en-US" dirty="0"/>
              <a:t>This anonymous survey examines a minimum of six categories of adolescent behavior</a:t>
            </a:r>
            <a:r>
              <a:rPr lang="en-US" dirty="0" smtClean="0"/>
              <a:t>:</a:t>
            </a:r>
          </a:p>
          <a:p>
            <a:pPr marL="0" indent="0">
              <a:buNone/>
            </a:pPr>
            <a:endParaRPr lang="en-US" sz="1500" dirty="0"/>
          </a:p>
          <a:p>
            <a:pPr lvl="1"/>
            <a:r>
              <a:rPr lang="en-US" b="1" dirty="0"/>
              <a:t>behaviors that result in unintentional and intentional injuries</a:t>
            </a:r>
          </a:p>
          <a:p>
            <a:pPr lvl="1"/>
            <a:r>
              <a:rPr lang="en-US" b="1" dirty="0"/>
              <a:t>tobacco use</a:t>
            </a:r>
          </a:p>
          <a:p>
            <a:pPr lvl="1"/>
            <a:r>
              <a:rPr lang="en-US" b="1" dirty="0"/>
              <a:t>alcohol and other drug use</a:t>
            </a:r>
          </a:p>
          <a:p>
            <a:pPr lvl="1"/>
            <a:r>
              <a:rPr lang="en-US" b="1" dirty="0"/>
              <a:t>sexual behaviors that can result in HIV infection, other sexually transmitted diseases (STD’s) and unintended pregnancies</a:t>
            </a:r>
          </a:p>
          <a:p>
            <a:pPr lvl="1"/>
            <a:r>
              <a:rPr lang="en-US" b="1" dirty="0"/>
              <a:t>dietary behaviors</a:t>
            </a:r>
          </a:p>
          <a:p>
            <a:pPr lvl="1"/>
            <a:r>
              <a:rPr lang="en-US" b="1" dirty="0"/>
              <a:t>physical </a:t>
            </a:r>
            <a:r>
              <a:rPr lang="en-US" b="1" dirty="0" smtClean="0"/>
              <a:t>activity</a:t>
            </a:r>
            <a:endParaRPr lang="en-US" b="1" dirty="0"/>
          </a:p>
        </p:txBody>
      </p:sp>
      <p:sp>
        <p:nvSpPr>
          <p:cNvPr id="4" name="Rectangle 3"/>
          <p:cNvSpPr/>
          <p:nvPr/>
        </p:nvSpPr>
        <p:spPr>
          <a:xfrm>
            <a:off x="248575" y="6488668"/>
            <a:ext cx="7620000" cy="338554"/>
          </a:xfrm>
          <a:prstGeom prst="rect">
            <a:avLst/>
          </a:prstGeom>
        </p:spPr>
        <p:txBody>
          <a:bodyPr wrap="square">
            <a:spAutoFit/>
          </a:bodyPr>
          <a:lstStyle/>
          <a:p>
            <a:r>
              <a:rPr lang="en-US" sz="1600" dirty="0"/>
              <a:t>http://dhss.alaska.gov/dph/Chronic/Pages/yrbs/yrbs.aspx</a:t>
            </a:r>
          </a:p>
        </p:txBody>
      </p:sp>
    </p:spTree>
    <p:extLst>
      <p:ext uri="{BB962C8B-B14F-4D97-AF65-F5344CB8AC3E}">
        <p14:creationId xmlns:p14="http://schemas.microsoft.com/office/powerpoint/2010/main" val="405698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380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7" y="274638"/>
            <a:ext cx="8881493" cy="1143000"/>
          </a:xfrm>
        </p:spPr>
        <p:txBody>
          <a:bodyPr>
            <a:normAutofit/>
          </a:bodyPr>
          <a:lstStyle/>
          <a:p>
            <a:r>
              <a:rPr lang="en-US" sz="3200" dirty="0" smtClean="0"/>
              <a:t>An Alaskan High School Classroom Filled with Students who Think That Their Teachers </a:t>
            </a:r>
            <a:r>
              <a:rPr lang="en-US" sz="3200" u="sng" dirty="0" smtClean="0"/>
              <a:t>Don’t Care</a:t>
            </a:r>
            <a:endParaRPr lang="en-US" sz="3200" u="sng" dirty="0"/>
          </a:p>
        </p:txBody>
      </p:sp>
      <p:sp>
        <p:nvSpPr>
          <p:cNvPr id="3" name="TextBox 2"/>
          <p:cNvSpPr txBox="1"/>
          <p:nvPr/>
        </p:nvSpPr>
        <p:spPr>
          <a:xfrm>
            <a:off x="1371600" y="5325404"/>
            <a:ext cx="6404830" cy="523220"/>
          </a:xfrm>
          <a:prstGeom prst="rect">
            <a:avLst/>
          </a:prstGeom>
          <a:noFill/>
        </p:spPr>
        <p:txBody>
          <a:bodyPr wrap="none" rtlCol="0">
            <a:spAutoFit/>
          </a:bodyPr>
          <a:lstStyle/>
          <a:p>
            <a:r>
              <a:rPr lang="en-US" sz="2800" b="1" dirty="0" smtClean="0"/>
              <a:t>Number of Physical Fights in the Past Year</a:t>
            </a:r>
            <a:endParaRPr lang="en-US" sz="2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919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99" y="1607609"/>
            <a:ext cx="8049832" cy="359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943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7" y="274638"/>
            <a:ext cx="8881493" cy="1143000"/>
          </a:xfrm>
        </p:spPr>
        <p:txBody>
          <a:bodyPr>
            <a:normAutofit/>
          </a:bodyPr>
          <a:lstStyle/>
          <a:p>
            <a:r>
              <a:rPr lang="en-US" sz="3200" dirty="0" smtClean="0"/>
              <a:t>An Alaskan High School Classroom Filled with Students who Think That Their Teachers </a:t>
            </a:r>
            <a:r>
              <a:rPr lang="en-US" sz="3200" u="sng" dirty="0" smtClean="0"/>
              <a:t>Care</a:t>
            </a:r>
            <a:endParaRPr lang="en-US" sz="3200" u="sng" dirty="0"/>
          </a:p>
        </p:txBody>
      </p:sp>
      <p:sp>
        <p:nvSpPr>
          <p:cNvPr id="3" name="TextBox 2"/>
          <p:cNvSpPr txBox="1"/>
          <p:nvPr/>
        </p:nvSpPr>
        <p:spPr>
          <a:xfrm>
            <a:off x="1371600" y="5325404"/>
            <a:ext cx="6404830" cy="523220"/>
          </a:xfrm>
          <a:prstGeom prst="rect">
            <a:avLst/>
          </a:prstGeom>
          <a:noFill/>
        </p:spPr>
        <p:txBody>
          <a:bodyPr wrap="none" rtlCol="0">
            <a:spAutoFit/>
          </a:bodyPr>
          <a:lstStyle/>
          <a:p>
            <a:r>
              <a:rPr lang="en-US" sz="2800" b="1" dirty="0" smtClean="0"/>
              <a:t>Number of Physical Fights in the Past Year</a:t>
            </a:r>
            <a:endParaRPr lang="en-US" sz="2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919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86" y="1600200"/>
            <a:ext cx="797183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07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0644" y="3551830"/>
            <a:ext cx="7295590" cy="284897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5838" y="572047"/>
            <a:ext cx="7295590"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965" y="914400"/>
            <a:ext cx="848005" cy="2286000"/>
          </a:xfrm>
        </p:spPr>
        <p:txBody>
          <a:bodyPr vert="vert270">
            <a:normAutofit/>
          </a:bodyPr>
          <a:lstStyle/>
          <a:p>
            <a:r>
              <a:rPr lang="en-US" sz="3200" b="1" dirty="0" smtClean="0"/>
              <a:t>Don’t Care</a:t>
            </a:r>
            <a:endParaRPr lang="en-US" sz="3200" b="1" dirty="0"/>
          </a:p>
        </p:txBody>
      </p:sp>
      <p:sp>
        <p:nvSpPr>
          <p:cNvPr id="9" name="Title 1"/>
          <p:cNvSpPr txBox="1">
            <a:spLocks/>
          </p:cNvSpPr>
          <p:nvPr/>
        </p:nvSpPr>
        <p:spPr>
          <a:xfrm>
            <a:off x="-26874" y="3852920"/>
            <a:ext cx="757518" cy="2286000"/>
          </a:xfrm>
          <a:prstGeom prst="rect">
            <a:avLst/>
          </a:prstGeom>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Care</a:t>
            </a:r>
            <a:endParaRPr lang="en-US" sz="3200" b="1" dirty="0"/>
          </a:p>
        </p:txBody>
      </p:sp>
      <p:sp>
        <p:nvSpPr>
          <p:cNvPr id="10" name="TextBox 9"/>
          <p:cNvSpPr txBox="1"/>
          <p:nvPr/>
        </p:nvSpPr>
        <p:spPr>
          <a:xfrm>
            <a:off x="8062272" y="4114800"/>
            <a:ext cx="1151726" cy="1477328"/>
          </a:xfrm>
          <a:prstGeom prst="rect">
            <a:avLst/>
          </a:prstGeom>
          <a:noFill/>
        </p:spPr>
        <p:txBody>
          <a:bodyPr vert="horz" wrap="none" rtlCol="0">
            <a:spAutoFit/>
          </a:bodyPr>
          <a:lstStyle/>
          <a:p>
            <a:pPr algn="ctr"/>
            <a:r>
              <a:rPr lang="en-US" b="1" dirty="0" smtClean="0"/>
              <a:t>77% Were</a:t>
            </a:r>
          </a:p>
          <a:p>
            <a:pPr algn="ctr"/>
            <a:r>
              <a:rPr lang="en-US" b="1" dirty="0" smtClean="0"/>
              <a:t>Not in a </a:t>
            </a:r>
          </a:p>
          <a:p>
            <a:pPr algn="ctr"/>
            <a:r>
              <a:rPr lang="en-US" b="1" dirty="0" smtClean="0"/>
              <a:t>Fight in </a:t>
            </a:r>
          </a:p>
          <a:p>
            <a:pPr algn="ctr"/>
            <a:r>
              <a:rPr lang="en-US" b="1" dirty="0"/>
              <a:t>t</a:t>
            </a:r>
            <a:r>
              <a:rPr lang="en-US" b="1" dirty="0" smtClean="0"/>
              <a:t>he Past</a:t>
            </a:r>
          </a:p>
          <a:p>
            <a:pPr algn="ctr"/>
            <a:r>
              <a:rPr lang="en-US" b="1" dirty="0" smtClean="0"/>
              <a:t>Year</a:t>
            </a:r>
            <a:endParaRPr lang="en-US" b="1" dirty="0"/>
          </a:p>
        </p:txBody>
      </p:sp>
      <p:sp>
        <p:nvSpPr>
          <p:cNvPr id="12" name="TextBox 11"/>
          <p:cNvSpPr txBox="1"/>
          <p:nvPr/>
        </p:nvSpPr>
        <p:spPr>
          <a:xfrm>
            <a:off x="228600" y="48827"/>
            <a:ext cx="8717515" cy="523220"/>
          </a:xfrm>
          <a:prstGeom prst="rect">
            <a:avLst/>
          </a:prstGeom>
          <a:noFill/>
        </p:spPr>
        <p:txBody>
          <a:bodyPr wrap="none" rtlCol="0">
            <a:spAutoFit/>
          </a:bodyPr>
          <a:lstStyle/>
          <a:p>
            <a:r>
              <a:rPr lang="en-US" sz="2800" b="1" dirty="0" smtClean="0"/>
              <a:t>Does it Matter if a Student Thinks </a:t>
            </a:r>
            <a:r>
              <a:rPr lang="en-US" sz="2800" b="1" dirty="0" err="1" smtClean="0"/>
              <a:t>His/Her</a:t>
            </a:r>
            <a:r>
              <a:rPr lang="en-US" sz="2800" b="1" dirty="0" smtClean="0"/>
              <a:t> </a:t>
            </a:r>
            <a:r>
              <a:rPr lang="en-US" sz="2800" b="1" dirty="0" smtClean="0"/>
              <a:t>Teachers Care?</a:t>
            </a:r>
            <a:endParaRPr lang="en-US" sz="2800" b="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0106" y="6411084"/>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sp>
        <p:nvSpPr>
          <p:cNvPr id="15" name="TextBox 14"/>
          <p:cNvSpPr txBox="1"/>
          <p:nvPr/>
        </p:nvSpPr>
        <p:spPr>
          <a:xfrm>
            <a:off x="8020270" y="1143000"/>
            <a:ext cx="1151727" cy="1477328"/>
          </a:xfrm>
          <a:prstGeom prst="rect">
            <a:avLst/>
          </a:prstGeom>
          <a:noFill/>
        </p:spPr>
        <p:txBody>
          <a:bodyPr vert="horz" wrap="none" rtlCol="0">
            <a:spAutoFit/>
          </a:bodyPr>
          <a:lstStyle/>
          <a:p>
            <a:pPr algn="ctr"/>
            <a:r>
              <a:rPr lang="en-US" b="1" dirty="0" smtClean="0"/>
              <a:t>62% Were</a:t>
            </a:r>
          </a:p>
          <a:p>
            <a:pPr algn="ctr"/>
            <a:r>
              <a:rPr lang="en-US" b="1" dirty="0" smtClean="0"/>
              <a:t>Not in a </a:t>
            </a:r>
          </a:p>
          <a:p>
            <a:pPr algn="ctr"/>
            <a:r>
              <a:rPr lang="en-US" b="1" dirty="0" smtClean="0"/>
              <a:t>Fight in </a:t>
            </a:r>
          </a:p>
          <a:p>
            <a:pPr algn="ctr"/>
            <a:r>
              <a:rPr lang="en-US" b="1" dirty="0"/>
              <a:t>t</a:t>
            </a:r>
            <a:r>
              <a:rPr lang="en-US" b="1" dirty="0" smtClean="0"/>
              <a:t>he Past</a:t>
            </a:r>
          </a:p>
          <a:p>
            <a:pPr algn="ctr"/>
            <a:r>
              <a:rPr lang="en-US" b="1" dirty="0" smtClean="0"/>
              <a:t>Year</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3636115"/>
            <a:ext cx="7010401" cy="268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698" y="716137"/>
            <a:ext cx="6965482" cy="259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229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381000"/>
            <a:ext cx="8146654" cy="1077218"/>
          </a:xfrm>
          <a:prstGeom prst="rect">
            <a:avLst/>
          </a:prstGeom>
          <a:noFill/>
        </p:spPr>
        <p:txBody>
          <a:bodyPr wrap="none" rtlCol="0">
            <a:spAutoFit/>
          </a:bodyPr>
          <a:lstStyle/>
          <a:p>
            <a:r>
              <a:rPr lang="en-US" sz="3200" dirty="0" smtClean="0"/>
              <a:t>Is it because students who don’t get into fights  </a:t>
            </a:r>
          </a:p>
          <a:p>
            <a:r>
              <a:rPr lang="en-US" sz="3200" dirty="0" smtClean="0"/>
              <a:t>are more likely to think their teachers care?</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609600" y="5278551"/>
            <a:ext cx="7901009" cy="1077218"/>
          </a:xfrm>
          <a:prstGeom prst="rect">
            <a:avLst/>
          </a:prstGeom>
          <a:noFill/>
        </p:spPr>
        <p:txBody>
          <a:bodyPr wrap="none" rtlCol="0">
            <a:spAutoFit/>
          </a:bodyPr>
          <a:lstStyle/>
          <a:p>
            <a:r>
              <a:rPr lang="en-US" sz="3200" dirty="0" smtClean="0"/>
              <a:t>Is it because students think teachers care that </a:t>
            </a:r>
          </a:p>
          <a:p>
            <a:r>
              <a:rPr lang="en-US" sz="3200" dirty="0"/>
              <a:t>t</a:t>
            </a:r>
            <a:r>
              <a:rPr lang="en-US" sz="3200" dirty="0" smtClean="0"/>
              <a:t>hey are more likely to not get into fights?</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675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3412824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94" y="152400"/>
            <a:ext cx="7772400" cy="1470025"/>
          </a:xfrm>
        </p:spPr>
        <p:txBody>
          <a:bodyPr/>
          <a:lstStyle/>
          <a:p>
            <a:r>
              <a:rPr lang="en-US" dirty="0" smtClean="0"/>
              <a:t>One Protective Factor</a:t>
            </a:r>
            <a:br>
              <a:rPr lang="en-US" dirty="0" smtClean="0"/>
            </a:br>
            <a:r>
              <a:rPr lang="en-US" sz="2400" dirty="0" smtClean="0"/>
              <a:t>Youth </a:t>
            </a:r>
            <a:r>
              <a:rPr lang="en-US" sz="2400" dirty="0"/>
              <a:t>Risk Behavior Survey</a:t>
            </a:r>
          </a:p>
        </p:txBody>
      </p:sp>
      <p:sp>
        <p:nvSpPr>
          <p:cNvPr id="3" name="Subtitle 2"/>
          <p:cNvSpPr>
            <a:spLocks noGrp="1"/>
          </p:cNvSpPr>
          <p:nvPr>
            <p:ph type="subTitle" idx="1"/>
          </p:nvPr>
        </p:nvSpPr>
        <p:spPr>
          <a:xfrm>
            <a:off x="829692" y="1600200"/>
            <a:ext cx="7467600" cy="838200"/>
          </a:xfrm>
        </p:spPr>
        <p:txBody>
          <a:bodyPr>
            <a:normAutofit/>
          </a:bodyPr>
          <a:lstStyle/>
          <a:p>
            <a:pPr>
              <a:defRPr sz="1800" b="1" i="0" u="none" strike="noStrike" kern="1200" baseline="0">
                <a:solidFill>
                  <a:prstClr val="black"/>
                </a:solidFill>
                <a:latin typeface="+mn-lt"/>
                <a:ea typeface="+mn-ea"/>
                <a:cs typeface="+mn-cs"/>
              </a:defRPr>
            </a:pPr>
            <a:r>
              <a:rPr lang="en-US" sz="2400" b="1" dirty="0">
                <a:solidFill>
                  <a:srgbClr val="C00000"/>
                </a:solidFill>
              </a:rPr>
              <a:t>Do </a:t>
            </a:r>
            <a:r>
              <a:rPr lang="en-US" sz="2400" b="1" dirty="0" smtClean="0">
                <a:solidFill>
                  <a:srgbClr val="C00000"/>
                </a:solidFill>
              </a:rPr>
              <a:t>you feel you matter in your community?</a:t>
            </a:r>
            <a:endParaRPr lang="en-US" sz="2400" dirty="0">
              <a:solidFill>
                <a:srgbClr val="C00000"/>
              </a:solidFill>
            </a:endParaRPr>
          </a:p>
        </p:txBody>
      </p:sp>
      <p:sp>
        <p:nvSpPr>
          <p:cNvPr id="4" name="Rectangle 3"/>
          <p:cNvSpPr/>
          <p:nvPr/>
        </p:nvSpPr>
        <p:spPr>
          <a:xfrm>
            <a:off x="533400" y="2209800"/>
            <a:ext cx="8060184" cy="3139321"/>
          </a:xfrm>
          <a:prstGeom prst="rect">
            <a:avLst/>
          </a:prstGeom>
        </p:spPr>
        <p:txBody>
          <a:bodyPr wrap="square">
            <a:spAutoFit/>
          </a:bodyPr>
          <a:lstStyle/>
          <a:p>
            <a:r>
              <a:rPr lang="en-US" dirty="0" smtClean="0"/>
              <a:t>Unless otherwise noted the data used for these analyses are the combined 2011 &amp; 2013 data. The survey responses were analyzed from all traditional high school students who responded rather than a weighted sample because the analysis is examining the prevalence of one outcome within the context of, the presence or absence, of a specific protective factor.  Though </a:t>
            </a:r>
            <a:r>
              <a:rPr lang="en-US" dirty="0"/>
              <a:t>the combined local data sample was not scientifically selected and is also not weighted (as is the statewide sample), the large number of responses collected from a broad cross-section of traditional schools in both urban and rural school districts allows us the reasonable expectation that these data are representative of Alaska’s traditional high school students.  Additionally, the large sample size of the local sample allows us to look at the finer gradations of the different response categories for the selected measures.  </a:t>
            </a:r>
          </a:p>
        </p:txBody>
      </p:sp>
      <p:sp>
        <p:nvSpPr>
          <p:cNvPr id="5" name="Rectangle 4"/>
          <p:cNvSpPr/>
          <p:nvPr/>
        </p:nvSpPr>
        <p:spPr>
          <a:xfrm>
            <a:off x="152400" y="5524843"/>
            <a:ext cx="8153400" cy="830997"/>
          </a:xfrm>
          <a:prstGeom prst="rect">
            <a:avLst/>
          </a:prstGeom>
        </p:spPr>
        <p:txBody>
          <a:bodyPr wrap="square">
            <a:spAutoFit/>
          </a:bodyPr>
          <a:lstStyle/>
          <a:p>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a:t>
            </a:r>
            <a:r>
              <a:rPr lang="en-US" sz="1200" dirty="0"/>
              <a:t>YRBS] 2011 &amp;/or 2013 </a:t>
            </a:r>
            <a:r>
              <a:rPr lang="en-US" sz="1200" dirty="0" smtClean="0"/>
              <a:t>data, </a:t>
            </a:r>
            <a:r>
              <a:rPr lang="en-US" sz="1200" u="sng" dirty="0">
                <a:hlinkClick r:id="rId3"/>
              </a:rPr>
              <a:t>http://dhss.alaska.gov/dph/Chronic/Pages/yrbs/yrbs.aspx</a:t>
            </a:r>
            <a:r>
              <a:rPr lang="en-US" sz="1200" dirty="0"/>
              <a:t> </a:t>
            </a:r>
            <a:r>
              <a:rPr lang="en-US" sz="1200" dirty="0" smtClean="0"/>
              <a:t>.  </a:t>
            </a:r>
            <a:r>
              <a:rPr lang="en-US" sz="1200" dirty="0"/>
              <a:t>These results are from </a:t>
            </a:r>
            <a:r>
              <a:rPr lang="en-US" sz="1200" dirty="0" smtClean="0"/>
              <a:t>thousands of </a:t>
            </a:r>
            <a:r>
              <a:rPr lang="en-US" sz="1200" dirty="0"/>
              <a:t>Alaska High School Students responses to the YRBS. </a:t>
            </a:r>
            <a:r>
              <a:rPr lang="en-US" sz="1200" dirty="0" smtClean="0"/>
              <a:t>These slides were </a:t>
            </a:r>
            <a:r>
              <a:rPr lang="en-US" sz="1200" dirty="0"/>
              <a:t>prepared by the Alaska Mental Health Board and Advisory Board on Alcoholism and Drug Abuse</a:t>
            </a:r>
            <a:r>
              <a:rPr lang="en-US" sz="1200" dirty="0" smtClean="0"/>
              <a:t>. Contact </a:t>
            </a:r>
            <a:r>
              <a:rPr lang="en-US" sz="1200" dirty="0" smtClean="0">
                <a:hlinkClick r:id="rId4"/>
              </a:rPr>
              <a:t>patrick.sidmore@alaska.gov</a:t>
            </a:r>
            <a:r>
              <a:rPr lang="en-US" sz="1200" dirty="0" smtClean="0"/>
              <a:t> for questions.</a:t>
            </a:r>
            <a:endParaRPr lang="en-US" sz="1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384" y="5940341"/>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232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b="1" dirty="0" smtClean="0">
                <a:solidFill>
                  <a:srgbClr val="C00000"/>
                </a:solidFill>
              </a:rPr>
              <a:t>Mental Health</a:t>
            </a:r>
            <a:endParaRPr lang="en-US" b="1" dirty="0">
              <a:solidFill>
                <a:srgbClr val="C00000"/>
              </a:solidFill>
            </a:endParaRPr>
          </a:p>
        </p:txBody>
      </p:sp>
      <p:sp>
        <p:nvSpPr>
          <p:cNvPr id="3" name="Subtitle 2"/>
          <p:cNvSpPr>
            <a:spLocks noGrp="1"/>
          </p:cNvSpPr>
          <p:nvPr>
            <p:ph type="subTitle" idx="1"/>
          </p:nvPr>
        </p:nvSpPr>
        <p:spPr>
          <a:xfrm>
            <a:off x="1295400" y="2667000"/>
            <a:ext cx="6629400" cy="1752600"/>
          </a:xfrm>
        </p:spPr>
        <p:txBody>
          <a:bodyPr>
            <a:normAutofit fontScale="92500"/>
          </a:bodyPr>
          <a:lstStyle/>
          <a:p>
            <a:r>
              <a:rPr lang="en-US" b="1" dirty="0" smtClean="0">
                <a:solidFill>
                  <a:schemeClr val="tx1"/>
                </a:solidFill>
              </a:rPr>
              <a:t>Students Who Considered Suicide in The Previous Year by Whether They Perceive They Matter in Their Community</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674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86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0"/>
            <a:ext cx="7772400" cy="6858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13,256 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789983522"/>
              </p:ext>
            </p:extLst>
          </p:nvPr>
        </p:nvGraphicFramePr>
        <p:xfrm>
          <a:off x="218521" y="152400"/>
          <a:ext cx="8696880" cy="5791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330" y="6005606"/>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72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 y="6025102"/>
            <a:ext cx="8001000" cy="680498"/>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13,256 Alaska High School Students responses to the YRBS. 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671470319"/>
              </p:ext>
            </p:extLst>
          </p:nvPr>
        </p:nvGraphicFramePr>
        <p:xfrm>
          <a:off x="228600" y="152400"/>
          <a:ext cx="8686800" cy="57531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0165" y="6025102"/>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9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912" y="134614"/>
            <a:ext cx="7127012" cy="1143000"/>
          </a:xfrm>
        </p:spPr>
        <p:txBody>
          <a:bodyPr>
            <a:normAutofit/>
          </a:bodyPr>
          <a:lstStyle/>
          <a:p>
            <a:pPr algn="r"/>
            <a:r>
              <a:rPr lang="en-US" b="1" u="sng" dirty="0" smtClean="0">
                <a:solidFill>
                  <a:srgbClr val="C00000"/>
                </a:solidFill>
              </a:rPr>
              <a:t>Just Some </a:t>
            </a:r>
            <a:r>
              <a:rPr lang="en-US" b="1" u="sng" dirty="0">
                <a:solidFill>
                  <a:srgbClr val="C00000"/>
                </a:solidFill>
              </a:rPr>
              <a:t>w</a:t>
            </a:r>
            <a:r>
              <a:rPr lang="en-US" b="1" u="sng" dirty="0" smtClean="0">
                <a:solidFill>
                  <a:srgbClr val="C00000"/>
                </a:solidFill>
              </a:rPr>
              <a:t>ho Use the YRBS</a:t>
            </a:r>
            <a:endParaRPr lang="en-US" b="1" u="sng" dirty="0">
              <a:solidFill>
                <a:srgbClr val="C00000"/>
              </a:solidFill>
            </a:endParaRPr>
          </a:p>
        </p:txBody>
      </p:sp>
      <p:pic>
        <p:nvPicPr>
          <p:cNvPr id="9221" name="Picture 5" descr="http://nefhealthystart.org/wordpress/wp-content/uploads/2012/01/yr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 y="295737"/>
            <a:ext cx="1524000" cy="1496219"/>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Anchorage School District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6177425"/>
            <a:ext cx="2438400" cy="620050"/>
          </a:xfrm>
          <a:prstGeom prst="rect">
            <a:avLst/>
          </a:prstGeom>
          <a:solidFill>
            <a:schemeClr val="tx1"/>
          </a:solidFill>
        </p:spPr>
      </p:pic>
      <p:pic>
        <p:nvPicPr>
          <p:cNvPr id="9225" name="Picture 9" descr="http://www.aydc.org/assets/sponsor_logos/727201024347PM~~TheTrust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873839"/>
            <a:ext cx="1219200" cy="923636"/>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http://www.aydc.org/assets/sponsor_logos/117201385909PM~~Rasmuson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524" y="5306956"/>
            <a:ext cx="10572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664" y="2577474"/>
            <a:ext cx="2695575" cy="6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descr="Sitka High School">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8074" y="6124575"/>
            <a:ext cx="1466850"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http://www.anthctoday.org/epicenter/images/splashImages/banner/epiBannerMain2.jpg?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1429" y="5034758"/>
            <a:ext cx="2466975" cy="886026"/>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236"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3400" y="1791956"/>
            <a:ext cx="1295400" cy="116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EEDlogocolo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3400" y="4773777"/>
            <a:ext cx="1419225" cy="13140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2249" y="3129672"/>
            <a:ext cx="162442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descr="http://ts4.mm.bing.net/th?id=HN.607991477620179307&amp;pid=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26" y="4179948"/>
            <a:ext cx="2438400" cy="796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DVSA-Logo-FINAL-CS2-R5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94923" y="4533483"/>
            <a:ext cx="1457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Behavioral Healt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9707" y="4065666"/>
            <a:ext cx="2494470" cy="5517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anthctoday.org/images/logo_new.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055" y="3268356"/>
            <a:ext cx="3974311" cy="63767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Juvenile Justice">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800000" flipH="1" flipV="1">
            <a:off x="6104522" y="1674794"/>
            <a:ext cx="2971800" cy="527539"/>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Public Health">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76028" y="6319612"/>
            <a:ext cx="2408300" cy="427509"/>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UAA Justice Cent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94923" y="5664143"/>
            <a:ext cx="4066763" cy="513282"/>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UAA Institute for Circumpolar Health Studies">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5491" y="2552054"/>
            <a:ext cx="3382977" cy="426978"/>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http://aasb.org/sites/default/files/image/AASB%20logo.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04889" y="3026652"/>
            <a:ext cx="2246298" cy="799964"/>
          </a:xfrm>
          <a:prstGeom prst="rect">
            <a:avLst/>
          </a:prstGeom>
          <a:noFill/>
          <a:extLst>
            <a:ext uri="{909E8E84-426E-40DD-AFC4-6F175D3DCCD1}">
              <a14:hiddenFill xmlns:a14="http://schemas.microsoft.com/office/drawing/2010/main">
                <a:solidFill>
                  <a:srgbClr val="FFFFFF"/>
                </a:solidFill>
              </a14:hiddenFill>
            </a:ext>
          </a:extLst>
        </p:spPr>
      </p:pic>
      <p:pic>
        <p:nvPicPr>
          <p:cNvPr id="9249" name="Picture 33" descr="C:\Users\psidmore\Pictures\logo.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32022" y="4647559"/>
            <a:ext cx="1303043" cy="903913"/>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http://new2.a2p2.com/wp-content/uploads/2014/02/AAPP_headerlogo.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1754719"/>
            <a:ext cx="1965153" cy="703936"/>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http://bethelcommunitysa.org/images/bpc.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79903" y="3684647"/>
            <a:ext cx="220027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3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417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An Alaskan High School Classroom Filled with Students Who Think They Matter in Their Community</a:t>
            </a:r>
            <a:endParaRPr lang="en-US" sz="3200" dirty="0"/>
          </a:p>
        </p:txBody>
      </p:sp>
      <p:sp>
        <p:nvSpPr>
          <p:cNvPr id="4" name="TextBox 3"/>
          <p:cNvSpPr txBox="1"/>
          <p:nvPr/>
        </p:nvSpPr>
        <p:spPr>
          <a:xfrm>
            <a:off x="1219200" y="5259169"/>
            <a:ext cx="6455100" cy="646331"/>
          </a:xfrm>
          <a:prstGeom prst="rect">
            <a:avLst/>
          </a:prstGeom>
          <a:noFill/>
        </p:spPr>
        <p:txBody>
          <a:bodyPr wrap="none" rtlCol="0">
            <a:spAutoFit/>
          </a:bodyPr>
          <a:lstStyle/>
          <a:p>
            <a:r>
              <a:rPr lang="en-US" sz="3600" b="1" dirty="0" smtClean="0"/>
              <a:t>11% Considered Suicide in a Year</a:t>
            </a:r>
            <a:endParaRPr 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1648"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323138"/>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82" y="1524000"/>
            <a:ext cx="8651017" cy="373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689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dirty="0" smtClean="0"/>
              <a:t>An Alaskan High School Classroom Filled with Students Who </a:t>
            </a:r>
            <a:r>
              <a:rPr lang="en-US" sz="2800" u="sng" dirty="0" smtClean="0"/>
              <a:t>Don’t</a:t>
            </a:r>
            <a:r>
              <a:rPr lang="en-US" sz="2800" dirty="0" smtClean="0"/>
              <a:t> Think They Matter in Their Community</a:t>
            </a:r>
            <a:endParaRPr lang="en-US" sz="2800" dirty="0"/>
          </a:p>
        </p:txBody>
      </p:sp>
      <p:sp>
        <p:nvSpPr>
          <p:cNvPr id="3" name="TextBox 2"/>
          <p:cNvSpPr txBox="1"/>
          <p:nvPr/>
        </p:nvSpPr>
        <p:spPr>
          <a:xfrm>
            <a:off x="1143000" y="5258281"/>
            <a:ext cx="6455100" cy="646331"/>
          </a:xfrm>
          <a:prstGeom prst="rect">
            <a:avLst/>
          </a:prstGeom>
          <a:noFill/>
        </p:spPr>
        <p:txBody>
          <a:bodyPr wrap="none" rtlCol="0">
            <a:spAutoFit/>
          </a:bodyPr>
          <a:lstStyle/>
          <a:p>
            <a:r>
              <a:rPr lang="en-US" sz="3600" b="1" dirty="0" smtClean="0"/>
              <a:t>35% Considered Suicide in a Year</a:t>
            </a:r>
            <a:endParaRPr 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941" y="5928398"/>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415708"/>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8086725" cy="388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351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3705" y="3661031"/>
            <a:ext cx="7204015" cy="2618387"/>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33705" y="728319"/>
            <a:ext cx="7204015" cy="2700681"/>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0107" y="820239"/>
            <a:ext cx="506506" cy="2541526"/>
          </a:xfrm>
        </p:spPr>
        <p:txBody>
          <a:bodyPr vert="vert270">
            <a:noAutofit/>
          </a:bodyPr>
          <a:lstStyle/>
          <a:p>
            <a:r>
              <a:rPr lang="en-US" sz="2400" b="1" dirty="0" smtClean="0"/>
              <a:t>They </a:t>
            </a:r>
            <a:r>
              <a:rPr lang="en-US" sz="2400" b="1" u="sng" dirty="0" smtClean="0"/>
              <a:t>Don’t</a:t>
            </a:r>
            <a:r>
              <a:rPr lang="en-US" sz="2400" b="1" dirty="0" smtClean="0"/>
              <a:t> Think They Matter</a:t>
            </a:r>
            <a:endParaRPr lang="en-US" sz="2400" b="1" dirty="0"/>
          </a:p>
        </p:txBody>
      </p:sp>
      <p:sp>
        <p:nvSpPr>
          <p:cNvPr id="12" name="TextBox 11"/>
          <p:cNvSpPr txBox="1"/>
          <p:nvPr/>
        </p:nvSpPr>
        <p:spPr>
          <a:xfrm>
            <a:off x="228600" y="0"/>
            <a:ext cx="8610600" cy="830997"/>
          </a:xfrm>
          <a:prstGeom prst="rect">
            <a:avLst/>
          </a:prstGeom>
          <a:noFill/>
        </p:spPr>
        <p:txBody>
          <a:bodyPr wrap="square" rtlCol="0">
            <a:spAutoFit/>
          </a:bodyPr>
          <a:lstStyle/>
          <a:p>
            <a:pPr algn="ctr"/>
            <a:r>
              <a:rPr lang="en-US" sz="2400" b="1" dirty="0" smtClean="0"/>
              <a:t>Does it Make a Difference if a Student Thinks </a:t>
            </a:r>
          </a:p>
          <a:p>
            <a:pPr algn="ctr"/>
            <a:r>
              <a:rPr lang="en-US" sz="2400" b="1" dirty="0" smtClean="0"/>
              <a:t>He or She Matters in Their Communities?</a:t>
            </a:r>
            <a:endParaRPr lang="en-US" sz="2400" b="1" dirty="0"/>
          </a:p>
        </p:txBody>
      </p:sp>
      <p:sp>
        <p:nvSpPr>
          <p:cNvPr id="13" name="Title 1"/>
          <p:cNvSpPr txBox="1">
            <a:spLocks/>
          </p:cNvSpPr>
          <p:nvPr/>
        </p:nvSpPr>
        <p:spPr>
          <a:xfrm>
            <a:off x="76201" y="3765098"/>
            <a:ext cx="506506" cy="2541526"/>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They Think They Matter</a:t>
            </a:r>
            <a:endParaRPr lang="en-US" sz="2400" b="1" dirty="0"/>
          </a:p>
        </p:txBody>
      </p:sp>
      <p:sp>
        <p:nvSpPr>
          <p:cNvPr id="3" name="TextBox 2"/>
          <p:cNvSpPr txBox="1"/>
          <p:nvPr/>
        </p:nvSpPr>
        <p:spPr>
          <a:xfrm>
            <a:off x="7917659" y="1685470"/>
            <a:ext cx="1257717" cy="923330"/>
          </a:xfrm>
          <a:prstGeom prst="rect">
            <a:avLst/>
          </a:prstGeom>
          <a:noFill/>
        </p:spPr>
        <p:txBody>
          <a:bodyPr wrap="none" rtlCol="0">
            <a:spAutoFit/>
          </a:bodyPr>
          <a:lstStyle/>
          <a:p>
            <a:pPr algn="ctr"/>
            <a:r>
              <a:rPr lang="en-US" b="1" dirty="0" smtClean="0"/>
              <a:t>35% </a:t>
            </a:r>
          </a:p>
          <a:p>
            <a:pPr algn="ctr"/>
            <a:r>
              <a:rPr lang="en-US" b="1" dirty="0" smtClean="0"/>
              <a:t>Considered</a:t>
            </a:r>
          </a:p>
          <a:p>
            <a:pPr algn="ctr"/>
            <a:r>
              <a:rPr lang="en-US" b="1" dirty="0" smtClean="0"/>
              <a:t>Suicide</a:t>
            </a:r>
            <a:endParaRPr lang="en-US" b="1" dirty="0"/>
          </a:p>
        </p:txBody>
      </p:sp>
      <p:sp>
        <p:nvSpPr>
          <p:cNvPr id="16" name="TextBox 15"/>
          <p:cNvSpPr txBox="1"/>
          <p:nvPr/>
        </p:nvSpPr>
        <p:spPr>
          <a:xfrm>
            <a:off x="7892897" y="4495800"/>
            <a:ext cx="1257717" cy="923330"/>
          </a:xfrm>
          <a:prstGeom prst="rect">
            <a:avLst/>
          </a:prstGeom>
          <a:noFill/>
        </p:spPr>
        <p:txBody>
          <a:bodyPr wrap="none" rtlCol="0">
            <a:spAutoFit/>
          </a:bodyPr>
          <a:lstStyle/>
          <a:p>
            <a:pPr algn="ctr"/>
            <a:r>
              <a:rPr lang="en-US" b="1" dirty="0" smtClean="0"/>
              <a:t>11% </a:t>
            </a:r>
          </a:p>
          <a:p>
            <a:pPr algn="ctr"/>
            <a:r>
              <a:rPr lang="en-US" b="1" dirty="0" smtClean="0"/>
              <a:t>Considered</a:t>
            </a:r>
          </a:p>
          <a:p>
            <a:pPr algn="ctr"/>
            <a:r>
              <a:rPr lang="en-US" b="1" dirty="0" smtClean="0"/>
              <a:t>Suicide</a:t>
            </a:r>
            <a:endParaRPr lang="en-US" b="1"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599" y="6029016"/>
            <a:ext cx="784615" cy="70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110107" y="6383182"/>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831973"/>
            <a:ext cx="6858000" cy="251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3791805"/>
            <a:ext cx="6858000" cy="238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33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28" y="228600"/>
            <a:ext cx="8252195" cy="1569660"/>
          </a:xfrm>
          <a:prstGeom prst="rect">
            <a:avLst/>
          </a:prstGeom>
          <a:noFill/>
        </p:spPr>
        <p:txBody>
          <a:bodyPr wrap="none" rtlCol="0">
            <a:spAutoFit/>
          </a:bodyPr>
          <a:lstStyle/>
          <a:p>
            <a:r>
              <a:rPr lang="en-US" sz="3200" dirty="0" smtClean="0"/>
              <a:t>Is it because students think they matter in their </a:t>
            </a:r>
          </a:p>
          <a:p>
            <a:r>
              <a:rPr lang="en-US" sz="3200" dirty="0"/>
              <a:t>c</a:t>
            </a:r>
            <a:r>
              <a:rPr lang="en-US" sz="3200" dirty="0" smtClean="0"/>
              <a:t>ommunities that they are less likely to consider</a:t>
            </a:r>
          </a:p>
          <a:p>
            <a:r>
              <a:rPr lang="en-US" sz="3200" dirty="0"/>
              <a:t>s</a:t>
            </a:r>
            <a:r>
              <a:rPr lang="en-US" sz="3200" dirty="0" smtClean="0"/>
              <a:t>uicide?</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490847" y="5181600"/>
            <a:ext cx="8198176" cy="1569660"/>
          </a:xfrm>
          <a:prstGeom prst="rect">
            <a:avLst/>
          </a:prstGeom>
          <a:noFill/>
        </p:spPr>
        <p:txBody>
          <a:bodyPr wrap="square" rtlCol="0">
            <a:spAutoFit/>
          </a:bodyPr>
          <a:lstStyle/>
          <a:p>
            <a:r>
              <a:rPr lang="en-US" sz="3200" dirty="0" smtClean="0"/>
              <a:t>Is it because students have considered suicide in</a:t>
            </a:r>
          </a:p>
          <a:p>
            <a:r>
              <a:rPr lang="en-US" sz="3200" dirty="0"/>
              <a:t>t</a:t>
            </a:r>
            <a:r>
              <a:rPr lang="en-US" sz="3200" dirty="0" smtClean="0"/>
              <a:t>he past year that they are less likely to think they matter in their communities?</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870" y="596643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786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300136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Substance Abuse</a:t>
            </a:r>
            <a:endParaRPr lang="en-US" b="1" dirty="0">
              <a:solidFill>
                <a:srgbClr val="C00000"/>
              </a:solidFill>
            </a:endParaRPr>
          </a:p>
        </p:txBody>
      </p:sp>
      <p:sp>
        <p:nvSpPr>
          <p:cNvPr id="3" name="Subtitle 2"/>
          <p:cNvSpPr>
            <a:spLocks noGrp="1"/>
          </p:cNvSpPr>
          <p:nvPr>
            <p:ph type="subTitle" idx="1"/>
          </p:nvPr>
        </p:nvSpPr>
        <p:spPr>
          <a:xfrm>
            <a:off x="1371600" y="2743200"/>
            <a:ext cx="6400800" cy="1752600"/>
          </a:xfrm>
        </p:spPr>
        <p:txBody>
          <a:bodyPr/>
          <a:lstStyle/>
          <a:p>
            <a:r>
              <a:rPr lang="en-US" b="1" dirty="0" smtClean="0">
                <a:solidFill>
                  <a:schemeClr val="tx1"/>
                </a:solidFill>
              </a:rPr>
              <a:t>Past Month Drinking by Perception of Whether Students Think They Matter to Their Communities</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674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748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0"/>
            <a:ext cx="80010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a:t>
            </a:r>
            <a:r>
              <a:rPr lang="en-US" sz="1200" dirty="0" smtClean="0"/>
              <a:t>12,107 </a:t>
            </a:r>
            <a:r>
              <a:rPr lang="en-US" sz="1200" dirty="0"/>
              <a:t>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1726778272"/>
              </p:ext>
            </p:extLst>
          </p:nvPr>
        </p:nvGraphicFramePr>
        <p:xfrm>
          <a:off x="76200" y="76200"/>
          <a:ext cx="8839201" cy="58293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152" y="6032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533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0"/>
            <a:ext cx="80010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a:t>
            </a:r>
            <a:r>
              <a:rPr lang="en-US" sz="1200" dirty="0" smtClean="0"/>
              <a:t>12,107 </a:t>
            </a:r>
            <a:r>
              <a:rPr lang="en-US" sz="1200" dirty="0"/>
              <a:t>Alaska High School Students responses to the YRBS. 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2182661184"/>
              </p:ext>
            </p:extLst>
          </p:nvPr>
        </p:nvGraphicFramePr>
        <p:xfrm>
          <a:off x="76200" y="152400"/>
          <a:ext cx="8877300" cy="5715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599846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343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80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0000"/>
                </a:solidFill>
              </a:rPr>
              <a:t>The Youth Risk Behavior Survey</a:t>
            </a:r>
            <a:endParaRPr lang="en-US" b="1" dirty="0">
              <a:solidFill>
                <a:srgbClr val="C00000"/>
              </a:solidFill>
            </a:endParaRPr>
          </a:p>
        </p:txBody>
      </p:sp>
      <p:sp>
        <p:nvSpPr>
          <p:cNvPr id="3" name="Content Placeholder 2"/>
          <p:cNvSpPr>
            <a:spLocks noGrp="1"/>
          </p:cNvSpPr>
          <p:nvPr>
            <p:ph idx="1"/>
          </p:nvPr>
        </p:nvSpPr>
        <p:spPr>
          <a:xfrm>
            <a:off x="228600" y="1219200"/>
            <a:ext cx="8686800" cy="5334000"/>
          </a:xfrm>
        </p:spPr>
        <p:txBody>
          <a:bodyPr>
            <a:normAutofit/>
          </a:bodyPr>
          <a:lstStyle/>
          <a:p>
            <a:r>
              <a:rPr lang="en-US" dirty="0" smtClean="0"/>
              <a:t>The YRBS asks about other important part of young Alaskans’ lives:</a:t>
            </a:r>
          </a:p>
          <a:p>
            <a:pPr lvl="1"/>
            <a:r>
              <a:rPr lang="en-US" sz="2400" b="1" dirty="0"/>
              <a:t>Do you agree or disagree that you feel alone in your life</a:t>
            </a:r>
            <a:r>
              <a:rPr lang="en-US" sz="2400" b="1" dirty="0" smtClean="0"/>
              <a:t>?</a:t>
            </a:r>
          </a:p>
          <a:p>
            <a:pPr lvl="1"/>
            <a:r>
              <a:rPr lang="en-US" sz="2400" b="1" dirty="0" smtClean="0"/>
              <a:t>Do </a:t>
            </a:r>
            <a:r>
              <a:rPr lang="en-US" sz="2400" b="1" dirty="0"/>
              <a:t>you agree or disagree that in your community you feel like you matter to people? </a:t>
            </a:r>
            <a:endParaRPr lang="en-US" sz="2400" b="1" dirty="0" smtClean="0"/>
          </a:p>
          <a:p>
            <a:pPr lvl="1"/>
            <a:r>
              <a:rPr lang="en-US" sz="2400" b="1" dirty="0"/>
              <a:t>How often does one of your parents talk with you about what you are doing in school? </a:t>
            </a:r>
            <a:endParaRPr lang="en-US" sz="2400" b="1" dirty="0" smtClean="0"/>
          </a:p>
          <a:p>
            <a:pPr lvl="1"/>
            <a:r>
              <a:rPr lang="en-US" sz="2400" b="1" dirty="0"/>
              <a:t>Do you agree or disagree that your teachers really care about you and give you a lot of encouragement? </a:t>
            </a:r>
            <a:endParaRPr lang="en-US" sz="2400" b="1" dirty="0" smtClean="0"/>
          </a:p>
          <a:p>
            <a:pPr lvl="1"/>
            <a:r>
              <a:rPr lang="en-US" sz="2400" b="1" dirty="0"/>
              <a:t>During an average week, on how many days do you take part in organized after school, evening, or weekend </a:t>
            </a:r>
            <a:r>
              <a:rPr lang="en-US" sz="2400" b="1" dirty="0" smtClean="0"/>
              <a:t>activities?</a:t>
            </a:r>
          </a:p>
        </p:txBody>
      </p:sp>
      <p:sp>
        <p:nvSpPr>
          <p:cNvPr id="4" name="Rectangle 3"/>
          <p:cNvSpPr/>
          <p:nvPr/>
        </p:nvSpPr>
        <p:spPr>
          <a:xfrm>
            <a:off x="248575" y="6488668"/>
            <a:ext cx="7620000" cy="338554"/>
          </a:xfrm>
          <a:prstGeom prst="rect">
            <a:avLst/>
          </a:prstGeom>
        </p:spPr>
        <p:txBody>
          <a:bodyPr wrap="square">
            <a:spAutoFit/>
          </a:bodyPr>
          <a:lstStyle/>
          <a:p>
            <a:r>
              <a:rPr lang="en-US" sz="1600" dirty="0"/>
              <a:t>http://dhss.alaska.gov/dph/Chronic/Pages/yrbs/yrbs.aspx</a:t>
            </a:r>
          </a:p>
        </p:txBody>
      </p:sp>
    </p:spTree>
    <p:extLst>
      <p:ext uri="{BB962C8B-B14F-4D97-AF65-F5344CB8AC3E}">
        <p14:creationId xmlns:p14="http://schemas.microsoft.com/office/powerpoint/2010/main" val="2278384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a:t>An Alaskan High School Classroom </a:t>
            </a:r>
            <a:r>
              <a:rPr lang="en-US" sz="2800" b="1" dirty="0" smtClean="0"/>
              <a:t>Filled with </a:t>
            </a:r>
            <a:r>
              <a:rPr lang="en-US" sz="2800" b="1" dirty="0"/>
              <a:t>Students </a:t>
            </a:r>
            <a:r>
              <a:rPr lang="en-US" sz="2800" b="1" dirty="0" smtClean="0"/>
              <a:t>Who </a:t>
            </a:r>
            <a:r>
              <a:rPr lang="en-US" sz="2800" b="1" u="sng" dirty="0" smtClean="0"/>
              <a:t>Do</a:t>
            </a:r>
            <a:r>
              <a:rPr lang="en-US" sz="2800" b="1" dirty="0" smtClean="0"/>
              <a:t> </a:t>
            </a:r>
            <a:r>
              <a:rPr lang="en-US" sz="2800" b="1" dirty="0"/>
              <a:t>Think They Matter in Their Community</a:t>
            </a:r>
            <a:endParaRPr lang="en-US" sz="2800" b="1" u="sng"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50" y="1752599"/>
            <a:ext cx="8610600" cy="338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592291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6" y="6416756"/>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
        <p:nvSpPr>
          <p:cNvPr id="8" name="TextBox 7"/>
          <p:cNvSpPr txBox="1"/>
          <p:nvPr/>
        </p:nvSpPr>
        <p:spPr>
          <a:xfrm>
            <a:off x="1158001" y="5486400"/>
            <a:ext cx="6473247" cy="646331"/>
          </a:xfrm>
          <a:prstGeom prst="rect">
            <a:avLst/>
          </a:prstGeom>
          <a:noFill/>
        </p:spPr>
        <p:txBody>
          <a:bodyPr wrap="none" rtlCol="0">
            <a:spAutoFit/>
          </a:bodyPr>
          <a:lstStyle/>
          <a:p>
            <a:pPr algn="ctr"/>
            <a:r>
              <a:rPr lang="en-US" sz="3600" b="1" dirty="0" smtClean="0"/>
              <a:t>73% Didn’t Drink - 27% Did Drink</a:t>
            </a:r>
            <a:endParaRPr lang="en-US" sz="3600" b="1" dirty="0"/>
          </a:p>
        </p:txBody>
      </p:sp>
    </p:spTree>
    <p:extLst>
      <p:ext uri="{BB962C8B-B14F-4D97-AF65-F5344CB8AC3E}">
        <p14:creationId xmlns:p14="http://schemas.microsoft.com/office/powerpoint/2010/main" val="581586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a:t>An Alaskan High School Classroom </a:t>
            </a:r>
            <a:r>
              <a:rPr lang="en-US" sz="2800" b="1" dirty="0" smtClean="0"/>
              <a:t>Filled with </a:t>
            </a:r>
            <a:r>
              <a:rPr lang="en-US" sz="2800" b="1" dirty="0"/>
              <a:t>Students </a:t>
            </a:r>
            <a:r>
              <a:rPr lang="en-US" sz="2800" b="1" dirty="0" smtClean="0"/>
              <a:t>Who </a:t>
            </a:r>
            <a:r>
              <a:rPr lang="en-US" sz="2800" b="1" u="sng" dirty="0" smtClean="0"/>
              <a:t>Don’t</a:t>
            </a:r>
            <a:r>
              <a:rPr lang="en-US" sz="2800" b="1" dirty="0" smtClean="0"/>
              <a:t> </a:t>
            </a:r>
            <a:r>
              <a:rPr lang="en-US" sz="2800" b="1" dirty="0"/>
              <a:t>Think They Matter in Their Community</a:t>
            </a:r>
            <a:endParaRPr lang="en-US" sz="2800" b="1" u="sng"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3372"/>
            <a:ext cx="8610600" cy="328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600561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418364"/>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
        <p:nvSpPr>
          <p:cNvPr id="8" name="TextBox 7"/>
          <p:cNvSpPr txBox="1"/>
          <p:nvPr/>
        </p:nvSpPr>
        <p:spPr>
          <a:xfrm>
            <a:off x="1158001" y="5486400"/>
            <a:ext cx="6473247" cy="646331"/>
          </a:xfrm>
          <a:prstGeom prst="rect">
            <a:avLst/>
          </a:prstGeom>
          <a:noFill/>
        </p:spPr>
        <p:txBody>
          <a:bodyPr wrap="none" rtlCol="0">
            <a:spAutoFit/>
          </a:bodyPr>
          <a:lstStyle/>
          <a:p>
            <a:pPr algn="ctr"/>
            <a:r>
              <a:rPr lang="en-US" sz="3600" b="1" dirty="0" smtClean="0"/>
              <a:t>60% Didn’t Drink - 40% Did Drink</a:t>
            </a:r>
            <a:endParaRPr lang="en-US" sz="3600" b="1" dirty="0"/>
          </a:p>
        </p:txBody>
      </p:sp>
    </p:spTree>
    <p:extLst>
      <p:ext uri="{BB962C8B-B14F-4D97-AF65-F5344CB8AC3E}">
        <p14:creationId xmlns:p14="http://schemas.microsoft.com/office/powerpoint/2010/main" val="1509777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6774" y="3594183"/>
            <a:ext cx="7379950" cy="272329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57505" y="576828"/>
            <a:ext cx="7295590"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80374"/>
            <a:ext cx="506506" cy="2541526"/>
          </a:xfrm>
        </p:spPr>
        <p:txBody>
          <a:bodyPr vert="vert270">
            <a:noAutofit/>
          </a:bodyPr>
          <a:lstStyle/>
          <a:p>
            <a:r>
              <a:rPr lang="en-US" sz="2000" b="1" dirty="0" smtClean="0"/>
              <a:t>Students Don’t Think They Matter</a:t>
            </a:r>
            <a:endParaRPr lang="en-US" sz="2000" b="1" dirty="0"/>
          </a:p>
        </p:txBody>
      </p:sp>
      <p:sp>
        <p:nvSpPr>
          <p:cNvPr id="12" name="TextBox 11"/>
          <p:cNvSpPr txBox="1"/>
          <p:nvPr/>
        </p:nvSpPr>
        <p:spPr>
          <a:xfrm>
            <a:off x="0" y="76200"/>
            <a:ext cx="9143999" cy="400110"/>
          </a:xfrm>
          <a:prstGeom prst="rect">
            <a:avLst/>
          </a:prstGeom>
          <a:noFill/>
        </p:spPr>
        <p:txBody>
          <a:bodyPr wrap="square" rtlCol="0">
            <a:spAutoFit/>
          </a:bodyPr>
          <a:lstStyle/>
          <a:p>
            <a:pPr algn="ctr"/>
            <a:r>
              <a:rPr lang="en-US" sz="2000" b="1" dirty="0" smtClean="0"/>
              <a:t>Does it Make a Difference if a Student Thinks He/She Matters to The Community?</a:t>
            </a:r>
            <a:endParaRPr lang="en-US" sz="2000" b="1" dirty="0"/>
          </a:p>
        </p:txBody>
      </p:sp>
      <p:sp>
        <p:nvSpPr>
          <p:cNvPr id="13" name="Title 1"/>
          <p:cNvSpPr txBox="1">
            <a:spLocks/>
          </p:cNvSpPr>
          <p:nvPr/>
        </p:nvSpPr>
        <p:spPr>
          <a:xfrm>
            <a:off x="13447" y="3288887"/>
            <a:ext cx="506506" cy="3156363"/>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Students Think They Matter</a:t>
            </a:r>
            <a:endParaRPr lang="en-US" sz="2000" b="1" dirty="0"/>
          </a:p>
        </p:txBody>
      </p:sp>
      <p:sp>
        <p:nvSpPr>
          <p:cNvPr id="16" name="TextBox 15"/>
          <p:cNvSpPr txBox="1"/>
          <p:nvPr/>
        </p:nvSpPr>
        <p:spPr>
          <a:xfrm>
            <a:off x="8073992" y="4266903"/>
            <a:ext cx="1028935" cy="1200329"/>
          </a:xfrm>
          <a:prstGeom prst="rect">
            <a:avLst/>
          </a:prstGeom>
          <a:noFill/>
        </p:spPr>
        <p:txBody>
          <a:bodyPr wrap="none" rtlCol="0">
            <a:spAutoFit/>
          </a:bodyPr>
          <a:lstStyle/>
          <a:p>
            <a:pPr algn="ctr"/>
            <a:r>
              <a:rPr lang="en-US" b="1" dirty="0" smtClean="0"/>
              <a:t>73% of </a:t>
            </a:r>
          </a:p>
          <a:p>
            <a:pPr algn="ctr"/>
            <a:r>
              <a:rPr lang="en-US" b="1" dirty="0" smtClean="0"/>
              <a:t>Students</a:t>
            </a:r>
          </a:p>
          <a:p>
            <a:pPr algn="ctr"/>
            <a:r>
              <a:rPr lang="en-US" b="1" dirty="0" smtClean="0"/>
              <a:t>Are Not</a:t>
            </a:r>
          </a:p>
          <a:p>
            <a:pPr algn="ctr"/>
            <a:r>
              <a:rPr lang="en-US" b="1" dirty="0" smtClean="0"/>
              <a:t>Drinking</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1259" y="590472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69" y="3657022"/>
            <a:ext cx="6934200" cy="259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682" y="636645"/>
            <a:ext cx="6934200" cy="251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016724" y="1143000"/>
            <a:ext cx="1028935" cy="1200329"/>
          </a:xfrm>
          <a:prstGeom prst="rect">
            <a:avLst/>
          </a:prstGeom>
          <a:noFill/>
        </p:spPr>
        <p:txBody>
          <a:bodyPr wrap="none" rtlCol="0">
            <a:spAutoFit/>
          </a:bodyPr>
          <a:lstStyle/>
          <a:p>
            <a:pPr algn="ctr"/>
            <a:r>
              <a:rPr lang="en-US" b="1" dirty="0"/>
              <a:t>6</a:t>
            </a:r>
            <a:r>
              <a:rPr lang="en-US" b="1" dirty="0" smtClean="0"/>
              <a:t>0% of </a:t>
            </a:r>
          </a:p>
          <a:p>
            <a:pPr algn="ctr"/>
            <a:r>
              <a:rPr lang="en-US" b="1" dirty="0" smtClean="0"/>
              <a:t>Students</a:t>
            </a:r>
          </a:p>
          <a:p>
            <a:pPr algn="ctr"/>
            <a:r>
              <a:rPr lang="en-US" b="1" dirty="0" smtClean="0"/>
              <a:t>Are Not</a:t>
            </a:r>
          </a:p>
          <a:p>
            <a:pPr algn="ctr"/>
            <a:r>
              <a:rPr lang="en-US" b="1" dirty="0" smtClean="0"/>
              <a:t>Drinking</a:t>
            </a:r>
            <a:endParaRPr lang="en-US" b="1" dirty="0"/>
          </a:p>
        </p:txBody>
      </p:sp>
      <p:sp>
        <p:nvSpPr>
          <p:cNvPr id="14" name="Rectangle 13"/>
          <p:cNvSpPr/>
          <p:nvPr/>
        </p:nvSpPr>
        <p:spPr>
          <a:xfrm>
            <a:off x="124787" y="642711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6"/>
              </a:rPr>
              <a:t>http://dhss.alaska.gov/dph/Chronic/Pages/yrbs/yrbs.aspx</a:t>
            </a:r>
            <a:r>
              <a:rPr lang="en-US" sz="1100" dirty="0"/>
              <a:t>. </a:t>
            </a:r>
          </a:p>
        </p:txBody>
      </p:sp>
    </p:spTree>
    <p:extLst>
      <p:ext uri="{BB962C8B-B14F-4D97-AF65-F5344CB8AC3E}">
        <p14:creationId xmlns:p14="http://schemas.microsoft.com/office/powerpoint/2010/main" val="1747012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27" y="152400"/>
            <a:ext cx="8158387" cy="1569660"/>
          </a:xfrm>
          <a:prstGeom prst="rect">
            <a:avLst/>
          </a:prstGeom>
          <a:noFill/>
        </p:spPr>
        <p:txBody>
          <a:bodyPr wrap="none" rtlCol="0">
            <a:spAutoFit/>
          </a:bodyPr>
          <a:lstStyle/>
          <a:p>
            <a:r>
              <a:rPr lang="en-US" sz="3200" dirty="0" smtClean="0"/>
              <a:t>Is it because students think they matter in their </a:t>
            </a:r>
          </a:p>
          <a:p>
            <a:r>
              <a:rPr lang="en-US" sz="3200" dirty="0"/>
              <a:t>c</a:t>
            </a:r>
            <a:r>
              <a:rPr lang="en-US" sz="3200" dirty="0" smtClean="0"/>
              <a:t>ommunities that they are less likely to be </a:t>
            </a:r>
          </a:p>
          <a:p>
            <a:r>
              <a:rPr lang="en-US" sz="3200" dirty="0" smtClean="0"/>
              <a:t>drinking in the past month?</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490847" y="5181600"/>
            <a:ext cx="8198176" cy="1569660"/>
          </a:xfrm>
          <a:prstGeom prst="rect">
            <a:avLst/>
          </a:prstGeom>
          <a:noFill/>
        </p:spPr>
        <p:txBody>
          <a:bodyPr wrap="square" rtlCol="0">
            <a:spAutoFit/>
          </a:bodyPr>
          <a:lstStyle/>
          <a:p>
            <a:r>
              <a:rPr lang="en-US" sz="3200" dirty="0" smtClean="0"/>
              <a:t>Is it because students have been drinking in</a:t>
            </a:r>
          </a:p>
          <a:p>
            <a:r>
              <a:rPr lang="en-US" sz="3200" dirty="0"/>
              <a:t>t</a:t>
            </a:r>
            <a:r>
              <a:rPr lang="en-US" sz="3200" dirty="0" smtClean="0"/>
              <a:t>he past month that they are less likely to </a:t>
            </a:r>
          </a:p>
          <a:p>
            <a:r>
              <a:rPr lang="en-US" sz="3200" dirty="0" smtClean="0"/>
              <a:t>think they matter in their communities?</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3474" y="588500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64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2899078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Mental Health</a:t>
            </a:r>
            <a:endParaRPr lang="en-US" b="1" dirty="0">
              <a:solidFill>
                <a:srgbClr val="C00000"/>
              </a:solidFill>
            </a:endParaRPr>
          </a:p>
        </p:txBody>
      </p:sp>
      <p:sp>
        <p:nvSpPr>
          <p:cNvPr id="3" name="Subtitle 2"/>
          <p:cNvSpPr>
            <a:spLocks noGrp="1"/>
          </p:cNvSpPr>
          <p:nvPr>
            <p:ph type="subTitle" idx="1"/>
          </p:nvPr>
        </p:nvSpPr>
        <p:spPr>
          <a:xfrm>
            <a:off x="1371600" y="2743200"/>
            <a:ext cx="6781800" cy="2667000"/>
          </a:xfrm>
        </p:spPr>
        <p:txBody>
          <a:bodyPr>
            <a:normAutofit fontScale="85000" lnSpcReduction="10000"/>
          </a:bodyPr>
          <a:lstStyle/>
          <a:p>
            <a:pPr algn="l"/>
            <a:r>
              <a:rPr lang="en-US" b="1" dirty="0" smtClean="0">
                <a:solidFill>
                  <a:schemeClr val="tx1"/>
                </a:solidFill>
              </a:rPr>
              <a:t>Students </a:t>
            </a:r>
            <a:r>
              <a:rPr lang="en-US" b="1" dirty="0">
                <a:solidFill>
                  <a:schemeClr val="tx1"/>
                </a:solidFill>
              </a:rPr>
              <a:t>who Felt So Sad and Hopeless in the Past Year for Two Weeks or More That They Stopped Doing Regular </a:t>
            </a:r>
            <a:r>
              <a:rPr lang="en-US" b="1" dirty="0" smtClean="0">
                <a:solidFill>
                  <a:schemeClr val="tx1"/>
                </a:solidFill>
              </a:rPr>
              <a:t>Activities </a:t>
            </a:r>
          </a:p>
          <a:p>
            <a:r>
              <a:rPr lang="en-US" b="1" dirty="0" smtClean="0">
                <a:solidFill>
                  <a:schemeClr val="tx1"/>
                </a:solidFill>
              </a:rPr>
              <a:t>by </a:t>
            </a:r>
          </a:p>
          <a:p>
            <a:pPr algn="l"/>
            <a:r>
              <a:rPr lang="en-US" b="1" dirty="0" smtClean="0">
                <a:solidFill>
                  <a:schemeClr val="tx1"/>
                </a:solidFill>
              </a:rPr>
              <a:t>Whether or Not The Student Feels They Matter to Their Community</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246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7924800" cy="7620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a:t>
            </a:r>
            <a:r>
              <a:rPr lang="en-US" sz="1200" dirty="0" smtClean="0"/>
              <a:t>12,995 </a:t>
            </a:r>
            <a:r>
              <a:rPr lang="en-US" sz="1200" dirty="0"/>
              <a:t>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1762955409"/>
              </p:ext>
            </p:extLst>
          </p:nvPr>
        </p:nvGraphicFramePr>
        <p:xfrm>
          <a:off x="152400" y="152400"/>
          <a:ext cx="8762999" cy="57150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97658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392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77724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data, </a:t>
            </a:r>
            <a:r>
              <a:rPr lang="en-US" sz="1200" u="sng" dirty="0">
                <a:hlinkClick r:id="rId3"/>
              </a:rPr>
              <a:t>http://dhss.alaska.gov/dph/Chronic/Pages/yrbs/yrbs.aspx</a:t>
            </a:r>
            <a:r>
              <a:rPr lang="en-US" sz="1200" dirty="0"/>
              <a:t>.  These results are from </a:t>
            </a:r>
            <a:r>
              <a:rPr lang="en-US" sz="1200" dirty="0" smtClean="0"/>
              <a:t>12,995 </a:t>
            </a:r>
            <a:r>
              <a:rPr lang="en-US" sz="1200" dirty="0"/>
              <a:t>Alaska High School Students responses to the YRBS. 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3736937378"/>
              </p:ext>
            </p:extLst>
          </p:nvPr>
        </p:nvGraphicFramePr>
        <p:xfrm>
          <a:off x="76200" y="152400"/>
          <a:ext cx="8858249" cy="57912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032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5388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805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a:t>An Alaskan High School Classroom </a:t>
            </a:r>
            <a:r>
              <a:rPr lang="en-US" sz="2800" b="1" dirty="0" smtClean="0"/>
              <a:t>Filled with </a:t>
            </a:r>
            <a:r>
              <a:rPr lang="en-US" sz="2800" b="1" dirty="0"/>
              <a:t>Students </a:t>
            </a:r>
            <a:r>
              <a:rPr lang="en-US" sz="2800" b="1" dirty="0" smtClean="0"/>
              <a:t>Who </a:t>
            </a:r>
            <a:r>
              <a:rPr lang="en-US" sz="2800" b="1" u="sng" dirty="0" smtClean="0"/>
              <a:t>Do</a:t>
            </a:r>
            <a:r>
              <a:rPr lang="en-US" sz="2800" b="1" dirty="0" smtClean="0"/>
              <a:t> </a:t>
            </a:r>
            <a:r>
              <a:rPr lang="en-US" sz="2800" b="1" dirty="0"/>
              <a:t>Think They Matter in Their Community</a:t>
            </a:r>
            <a:endParaRPr lang="en-US" sz="2800" b="1" u="sng"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92291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6" y="6416756"/>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7848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4800" y="4953000"/>
            <a:ext cx="8229600" cy="830997"/>
          </a:xfrm>
          <a:prstGeom prst="rect">
            <a:avLst/>
          </a:prstGeom>
          <a:noFill/>
        </p:spPr>
        <p:txBody>
          <a:bodyPr wrap="square" rtlCol="0">
            <a:spAutoFit/>
          </a:bodyPr>
          <a:lstStyle/>
          <a:p>
            <a:pPr algn="ctr"/>
            <a:r>
              <a:rPr lang="en-US" sz="2400" b="1" dirty="0" smtClean="0"/>
              <a:t>Students who Felt So Sad and Hopeless </a:t>
            </a:r>
            <a:r>
              <a:rPr lang="en-US" sz="2400" b="1" dirty="0"/>
              <a:t>i</a:t>
            </a:r>
            <a:r>
              <a:rPr lang="en-US" sz="2400" b="1" dirty="0" smtClean="0"/>
              <a:t>n the Past Year for Two Weeks or More That They Stopped Doing Regular Activities</a:t>
            </a:r>
            <a:endParaRPr lang="en-US" sz="2400" b="1" dirty="0"/>
          </a:p>
        </p:txBody>
      </p:sp>
    </p:spTree>
    <p:extLst>
      <p:ext uri="{BB962C8B-B14F-4D97-AF65-F5344CB8AC3E}">
        <p14:creationId xmlns:p14="http://schemas.microsoft.com/office/powerpoint/2010/main" val="267050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65532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 y="533400"/>
            <a:ext cx="8229600" cy="1143000"/>
          </a:xfrm>
        </p:spPr>
        <p:txBody>
          <a:bodyPr>
            <a:noAutofit/>
          </a:bodyPr>
          <a:lstStyle/>
          <a:p>
            <a:r>
              <a:rPr lang="en-US" b="1" dirty="0" smtClean="0"/>
              <a:t>Resilience and Alaska’s </a:t>
            </a:r>
            <a:br>
              <a:rPr lang="en-US" b="1" dirty="0" smtClean="0"/>
            </a:br>
            <a:r>
              <a:rPr lang="en-US" b="1" dirty="0" smtClean="0"/>
              <a:t>Young People</a:t>
            </a:r>
            <a:endParaRPr lang="en-US" b="1" dirty="0"/>
          </a:p>
        </p:txBody>
      </p:sp>
      <p:sp>
        <p:nvSpPr>
          <p:cNvPr id="3" name="Content Placeholder 2"/>
          <p:cNvSpPr>
            <a:spLocks noGrp="1"/>
          </p:cNvSpPr>
          <p:nvPr>
            <p:ph idx="1"/>
          </p:nvPr>
        </p:nvSpPr>
        <p:spPr>
          <a:xfrm>
            <a:off x="495300" y="1905000"/>
            <a:ext cx="8229600" cy="4525963"/>
          </a:xfrm>
        </p:spPr>
        <p:txBody>
          <a:bodyPr>
            <a:normAutofit lnSpcReduction="10000"/>
          </a:bodyPr>
          <a:lstStyle/>
          <a:p>
            <a:pPr marL="0" indent="0">
              <a:buNone/>
            </a:pPr>
            <a:r>
              <a:rPr lang="en-US" sz="2400" dirty="0" smtClean="0"/>
              <a:t>What allows for one young Alaskan to succeed while another one struggles?  We know from the Adverse Childhood Experiences Study that a rough start in life may lead to some very negative outcomes.  This series of slides looks at questions of resilience or protective factors that the data demonstrate has a link to our young peoples outcomes.</a:t>
            </a:r>
          </a:p>
          <a:p>
            <a:pPr marL="0" indent="0">
              <a:buNone/>
            </a:pPr>
            <a:endParaRPr lang="en-US" sz="2400" dirty="0"/>
          </a:p>
          <a:p>
            <a:pPr marL="0" indent="0">
              <a:buNone/>
            </a:pPr>
            <a:r>
              <a:rPr lang="en-US" sz="2400" dirty="0" smtClean="0"/>
              <a:t>Some of the efforts we do to support youth are better at protecting them from harmful behaviors than others.  What can we do that will have the most impact on our young people and will help them develop themselves into the adults we need in our communities - where we live, work, and play?</a:t>
            </a:r>
            <a:endParaRPr lang="en-US"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87139"/>
            <a:ext cx="914400" cy="8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09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a:t>An Alaskan High School Classroom </a:t>
            </a:r>
            <a:r>
              <a:rPr lang="en-US" sz="2800" b="1" dirty="0" smtClean="0"/>
              <a:t>Filled with </a:t>
            </a:r>
            <a:r>
              <a:rPr lang="en-US" sz="2800" b="1" dirty="0"/>
              <a:t>Students </a:t>
            </a:r>
            <a:r>
              <a:rPr lang="en-US" sz="2800" b="1" dirty="0" smtClean="0"/>
              <a:t>Who </a:t>
            </a:r>
            <a:r>
              <a:rPr lang="en-US" sz="2800" b="1" u="sng" dirty="0" smtClean="0"/>
              <a:t>Don’t</a:t>
            </a:r>
            <a:r>
              <a:rPr lang="en-US" sz="2800" b="1" dirty="0" smtClean="0"/>
              <a:t> </a:t>
            </a:r>
            <a:r>
              <a:rPr lang="en-US" sz="2800" b="1" dirty="0"/>
              <a:t>Think They Matter in Their Community</a:t>
            </a:r>
            <a:endParaRPr lang="en-US" sz="2800" b="1" u="sng" dirty="0"/>
          </a:p>
        </p:txBody>
      </p:sp>
      <p:sp>
        <p:nvSpPr>
          <p:cNvPr id="5" name="TextBox 4"/>
          <p:cNvSpPr txBox="1"/>
          <p:nvPr/>
        </p:nvSpPr>
        <p:spPr>
          <a:xfrm>
            <a:off x="295275" y="5029200"/>
            <a:ext cx="8229600" cy="830997"/>
          </a:xfrm>
          <a:prstGeom prst="rect">
            <a:avLst/>
          </a:prstGeom>
          <a:noFill/>
        </p:spPr>
        <p:txBody>
          <a:bodyPr wrap="square" rtlCol="0">
            <a:spAutoFit/>
          </a:bodyPr>
          <a:lstStyle/>
          <a:p>
            <a:pPr algn="ctr"/>
            <a:r>
              <a:rPr lang="en-US" sz="2400" b="1" dirty="0" smtClean="0"/>
              <a:t>Students who Felt So Sad and Hopeless </a:t>
            </a:r>
            <a:r>
              <a:rPr lang="en-US" sz="2400" b="1" dirty="0"/>
              <a:t>i</a:t>
            </a:r>
            <a:r>
              <a:rPr lang="en-US" sz="2400" b="1" dirty="0" smtClean="0"/>
              <a:t>n the Past Year for Two Weeks or More That They Stopped Doing Regular Activities</a:t>
            </a:r>
            <a:endParaRPr lang="en-US" sz="24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00561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418364"/>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77533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2663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6774" y="3594183"/>
            <a:ext cx="7379950" cy="272329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57504" y="576828"/>
            <a:ext cx="7376691"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80374"/>
            <a:ext cx="506506" cy="2541526"/>
          </a:xfrm>
        </p:spPr>
        <p:txBody>
          <a:bodyPr vert="vert270">
            <a:noAutofit/>
          </a:bodyPr>
          <a:lstStyle/>
          <a:p>
            <a:r>
              <a:rPr lang="en-US" sz="2000" b="1" dirty="0" smtClean="0"/>
              <a:t>Students Don’t Think They Matter</a:t>
            </a:r>
            <a:endParaRPr lang="en-US" sz="2000" b="1" dirty="0"/>
          </a:p>
        </p:txBody>
      </p:sp>
      <p:sp>
        <p:nvSpPr>
          <p:cNvPr id="12" name="TextBox 11"/>
          <p:cNvSpPr txBox="1"/>
          <p:nvPr/>
        </p:nvSpPr>
        <p:spPr>
          <a:xfrm>
            <a:off x="0" y="76200"/>
            <a:ext cx="9143999" cy="400110"/>
          </a:xfrm>
          <a:prstGeom prst="rect">
            <a:avLst/>
          </a:prstGeom>
          <a:noFill/>
        </p:spPr>
        <p:txBody>
          <a:bodyPr wrap="square" rtlCol="0">
            <a:spAutoFit/>
          </a:bodyPr>
          <a:lstStyle/>
          <a:p>
            <a:pPr algn="ctr"/>
            <a:r>
              <a:rPr lang="en-US" sz="2000" b="1" dirty="0" smtClean="0"/>
              <a:t>Does it Make a Difference if a Student Thinks He/She Matters to The Community?</a:t>
            </a:r>
            <a:endParaRPr lang="en-US" sz="2000" b="1" dirty="0"/>
          </a:p>
        </p:txBody>
      </p:sp>
      <p:sp>
        <p:nvSpPr>
          <p:cNvPr id="13" name="Title 1"/>
          <p:cNvSpPr txBox="1">
            <a:spLocks/>
          </p:cNvSpPr>
          <p:nvPr/>
        </p:nvSpPr>
        <p:spPr>
          <a:xfrm>
            <a:off x="13447" y="3288887"/>
            <a:ext cx="506506" cy="3156363"/>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Students Think They Matter</a:t>
            </a:r>
            <a:endParaRPr lang="en-US" sz="2000" b="1" dirty="0"/>
          </a:p>
        </p:txBody>
      </p:sp>
      <p:sp>
        <p:nvSpPr>
          <p:cNvPr id="16" name="TextBox 15"/>
          <p:cNvSpPr txBox="1"/>
          <p:nvPr/>
        </p:nvSpPr>
        <p:spPr>
          <a:xfrm>
            <a:off x="8066846" y="4724400"/>
            <a:ext cx="993990" cy="646331"/>
          </a:xfrm>
          <a:prstGeom prst="rect">
            <a:avLst/>
          </a:prstGeom>
          <a:noFill/>
        </p:spPr>
        <p:txBody>
          <a:bodyPr wrap="none" rtlCol="0">
            <a:spAutoFit/>
          </a:bodyPr>
          <a:lstStyle/>
          <a:p>
            <a:pPr algn="ctr"/>
            <a:r>
              <a:rPr lang="en-US" b="1" dirty="0" smtClean="0"/>
              <a:t>80% Felt</a:t>
            </a:r>
          </a:p>
          <a:p>
            <a:pPr algn="ctr"/>
            <a:r>
              <a:rPr lang="en-US" b="1" dirty="0" smtClean="0"/>
              <a:t>Ok</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1259" y="590472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034196" y="1295400"/>
            <a:ext cx="993990" cy="646331"/>
          </a:xfrm>
          <a:prstGeom prst="rect">
            <a:avLst/>
          </a:prstGeom>
          <a:noFill/>
        </p:spPr>
        <p:txBody>
          <a:bodyPr wrap="none" rtlCol="0">
            <a:spAutoFit/>
          </a:bodyPr>
          <a:lstStyle/>
          <a:p>
            <a:pPr algn="ctr"/>
            <a:r>
              <a:rPr lang="en-US" b="1" dirty="0" smtClean="0"/>
              <a:t>51% Felt</a:t>
            </a:r>
          </a:p>
          <a:p>
            <a:pPr algn="ctr"/>
            <a:r>
              <a:rPr lang="en-US" b="1" dirty="0" smtClean="0"/>
              <a:t>OK</a:t>
            </a:r>
            <a:endParaRPr lang="en-US" b="1" dirty="0"/>
          </a:p>
        </p:txBody>
      </p:sp>
      <p:sp>
        <p:nvSpPr>
          <p:cNvPr id="14" name="Rectangle 13"/>
          <p:cNvSpPr/>
          <p:nvPr/>
        </p:nvSpPr>
        <p:spPr>
          <a:xfrm>
            <a:off x="124787" y="642711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78946"/>
            <a:ext cx="6934200" cy="262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674113"/>
            <a:ext cx="6934200" cy="257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968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529" y="1587354"/>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1" y="152400"/>
            <a:ext cx="8290414" cy="2062103"/>
          </a:xfrm>
          <a:prstGeom prst="rect">
            <a:avLst/>
          </a:prstGeom>
          <a:noFill/>
        </p:spPr>
        <p:txBody>
          <a:bodyPr wrap="square" rtlCol="0">
            <a:spAutoFit/>
          </a:bodyPr>
          <a:lstStyle/>
          <a:p>
            <a:r>
              <a:rPr lang="en-US" sz="3200" dirty="0" smtClean="0"/>
              <a:t>Is it because students think they matter in their </a:t>
            </a:r>
          </a:p>
          <a:p>
            <a:r>
              <a:rPr lang="en-US" sz="3200" dirty="0"/>
              <a:t>c</a:t>
            </a:r>
            <a:r>
              <a:rPr lang="en-US" sz="3200" dirty="0" smtClean="0"/>
              <a:t>ommunities that they are less likely to have</a:t>
            </a:r>
          </a:p>
          <a:p>
            <a:r>
              <a:rPr lang="en-US" sz="3200" dirty="0"/>
              <a:t>e</a:t>
            </a:r>
            <a:r>
              <a:rPr lang="en-US" sz="3200" dirty="0" smtClean="0"/>
              <a:t>xperienced depressive symptoms in the past year?</a:t>
            </a:r>
            <a:endParaRPr lang="en-US" sz="3200" dirty="0"/>
          </a:p>
        </p:txBody>
      </p:sp>
      <p:sp>
        <p:nvSpPr>
          <p:cNvPr id="3" name="TextBox 2"/>
          <p:cNvSpPr txBox="1"/>
          <p:nvPr/>
        </p:nvSpPr>
        <p:spPr>
          <a:xfrm>
            <a:off x="3819009" y="31242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304800" y="5181600"/>
            <a:ext cx="8384223" cy="1384995"/>
          </a:xfrm>
          <a:prstGeom prst="rect">
            <a:avLst/>
          </a:prstGeom>
          <a:noFill/>
        </p:spPr>
        <p:txBody>
          <a:bodyPr wrap="square" rtlCol="0">
            <a:spAutoFit/>
          </a:bodyPr>
          <a:lstStyle/>
          <a:p>
            <a:r>
              <a:rPr lang="en-US" sz="2800" dirty="0" smtClean="0"/>
              <a:t>Is it because students have been experiencing </a:t>
            </a:r>
          </a:p>
          <a:p>
            <a:r>
              <a:rPr lang="en-US" sz="2800" dirty="0"/>
              <a:t>d</a:t>
            </a:r>
            <a:r>
              <a:rPr lang="en-US" sz="2800" dirty="0" smtClean="0"/>
              <a:t>epressive symptoms in the past year that they are </a:t>
            </a:r>
          </a:p>
          <a:p>
            <a:r>
              <a:rPr lang="en-US" sz="2800" dirty="0" smtClean="0"/>
              <a:t>less likely to think they matter in their communities?</a:t>
            </a:r>
            <a:endParaRPr lang="en-US" sz="28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3474" y="5885009"/>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31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1658922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94" y="152400"/>
            <a:ext cx="7772400" cy="1470025"/>
          </a:xfrm>
        </p:spPr>
        <p:txBody>
          <a:bodyPr/>
          <a:lstStyle/>
          <a:p>
            <a:r>
              <a:rPr lang="en-US" b="1" dirty="0" smtClean="0"/>
              <a:t>One Protective Factor</a:t>
            </a:r>
            <a:r>
              <a:rPr lang="en-US" dirty="0" smtClean="0"/>
              <a:t/>
            </a:r>
            <a:br>
              <a:rPr lang="en-US" dirty="0" smtClean="0"/>
            </a:br>
            <a:r>
              <a:rPr lang="en-US" sz="2400" dirty="0" smtClean="0"/>
              <a:t>Youth </a:t>
            </a:r>
            <a:r>
              <a:rPr lang="en-US" sz="2400" dirty="0"/>
              <a:t>Risk Behavior Survey</a:t>
            </a:r>
          </a:p>
        </p:txBody>
      </p:sp>
      <p:sp>
        <p:nvSpPr>
          <p:cNvPr id="3" name="Subtitle 2"/>
          <p:cNvSpPr>
            <a:spLocks noGrp="1"/>
          </p:cNvSpPr>
          <p:nvPr>
            <p:ph type="subTitle" idx="1"/>
          </p:nvPr>
        </p:nvSpPr>
        <p:spPr>
          <a:xfrm>
            <a:off x="829692" y="1600200"/>
            <a:ext cx="7467600" cy="838200"/>
          </a:xfrm>
        </p:spPr>
        <p:txBody>
          <a:bodyPr>
            <a:normAutofit/>
          </a:bodyPr>
          <a:lstStyle/>
          <a:p>
            <a:pPr>
              <a:defRPr sz="1800" b="1" i="0" u="none" strike="noStrike" kern="1200" baseline="0">
                <a:solidFill>
                  <a:prstClr val="black"/>
                </a:solidFill>
                <a:latin typeface="+mn-lt"/>
                <a:ea typeface="+mn-ea"/>
                <a:cs typeface="+mn-cs"/>
              </a:defRPr>
            </a:pPr>
            <a:r>
              <a:rPr lang="en-US" sz="2400" b="1" dirty="0">
                <a:solidFill>
                  <a:srgbClr val="C00000"/>
                </a:solidFill>
              </a:rPr>
              <a:t>Do </a:t>
            </a:r>
            <a:r>
              <a:rPr lang="en-US" sz="2400" b="1" dirty="0" smtClean="0">
                <a:solidFill>
                  <a:srgbClr val="C00000"/>
                </a:solidFill>
              </a:rPr>
              <a:t>you feel alone in your life?</a:t>
            </a:r>
            <a:endParaRPr lang="en-US" sz="2400" dirty="0">
              <a:solidFill>
                <a:srgbClr val="C00000"/>
              </a:solidFill>
            </a:endParaRPr>
          </a:p>
        </p:txBody>
      </p:sp>
      <p:sp>
        <p:nvSpPr>
          <p:cNvPr id="4" name="Rectangle 3"/>
          <p:cNvSpPr/>
          <p:nvPr/>
        </p:nvSpPr>
        <p:spPr>
          <a:xfrm>
            <a:off x="533400" y="2209800"/>
            <a:ext cx="8060184" cy="3139321"/>
          </a:xfrm>
          <a:prstGeom prst="rect">
            <a:avLst/>
          </a:prstGeom>
        </p:spPr>
        <p:txBody>
          <a:bodyPr wrap="square">
            <a:spAutoFit/>
          </a:bodyPr>
          <a:lstStyle/>
          <a:p>
            <a:r>
              <a:rPr lang="en-US" dirty="0" smtClean="0"/>
              <a:t>Unless otherwise noted the data used for these analyses are the combined 2011 &amp; 2013 data. The survey responses were analyzed from all traditional high school students who responded rather than a weighted sample because the analysis is examining the prevalence of one outcome within the context of, the presence or absence, of a specific protective factor.  Though </a:t>
            </a:r>
            <a:r>
              <a:rPr lang="en-US" dirty="0"/>
              <a:t>the combined local data sample was not scientifically selected and is also not weighted (as is the statewide sample), the large number of responses collected from a broad cross-section of traditional schools in both urban and rural school districts allows us the reasonable expectation that these data are representative of Alaska’s traditional high school students.  Additionally, the large sample size of the local sample allows us to look at the finer gradations of the different response categories for the selected measures.  </a:t>
            </a:r>
          </a:p>
        </p:txBody>
      </p:sp>
      <p:sp>
        <p:nvSpPr>
          <p:cNvPr id="5" name="Rectangle 4"/>
          <p:cNvSpPr/>
          <p:nvPr/>
        </p:nvSpPr>
        <p:spPr>
          <a:xfrm>
            <a:off x="304800" y="5638800"/>
            <a:ext cx="8153400" cy="830997"/>
          </a:xfrm>
          <a:prstGeom prst="rect">
            <a:avLst/>
          </a:prstGeom>
        </p:spPr>
        <p:txBody>
          <a:bodyPr wrap="square">
            <a:spAutoFit/>
          </a:bodyPr>
          <a:lstStyle/>
          <a:p>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a:t>
            </a:r>
            <a:r>
              <a:rPr lang="en-US" sz="1200" dirty="0"/>
              <a:t>YRBS] 2011 &amp;/or 2013 </a:t>
            </a:r>
            <a:r>
              <a:rPr lang="en-US" sz="1200" dirty="0" smtClean="0"/>
              <a:t>data, </a:t>
            </a:r>
            <a:r>
              <a:rPr lang="en-US" sz="1200" u="sng" dirty="0">
                <a:hlinkClick r:id="rId3"/>
              </a:rPr>
              <a:t>http://dhss.alaska.gov/dph/Chronic/Pages/yrbs/yrbs.aspx</a:t>
            </a:r>
            <a:r>
              <a:rPr lang="en-US" sz="1200" dirty="0"/>
              <a:t> </a:t>
            </a:r>
            <a:r>
              <a:rPr lang="en-US" sz="1200" dirty="0" smtClean="0"/>
              <a:t>.  </a:t>
            </a:r>
            <a:r>
              <a:rPr lang="en-US" sz="1200" dirty="0"/>
              <a:t>These results are from </a:t>
            </a:r>
            <a:r>
              <a:rPr lang="en-US" sz="1200" dirty="0" smtClean="0"/>
              <a:t>thousands of </a:t>
            </a:r>
            <a:r>
              <a:rPr lang="en-US" sz="1200" dirty="0"/>
              <a:t>Alaska High School Students responses to the YRBS. </a:t>
            </a:r>
            <a:r>
              <a:rPr lang="en-US" sz="1200" dirty="0" smtClean="0"/>
              <a:t>These slides were </a:t>
            </a:r>
            <a:r>
              <a:rPr lang="en-US" sz="1200" dirty="0"/>
              <a:t>prepared by the Alaska Mental Health Board and Advisory Board on Alcoholism and Drug Abuse</a:t>
            </a:r>
            <a:r>
              <a:rPr lang="en-US" sz="1200" dirty="0" smtClean="0"/>
              <a:t>. Contact </a:t>
            </a:r>
            <a:r>
              <a:rPr lang="en-US" sz="1200" dirty="0" smtClean="0">
                <a:hlinkClick r:id="rId4"/>
              </a:rPr>
              <a:t>patrick.sidmore@alaska.gov</a:t>
            </a:r>
            <a:r>
              <a:rPr lang="en-US" sz="1200" dirty="0" smtClean="0"/>
              <a:t> for questions.</a:t>
            </a:r>
            <a:endParaRPr lang="en-US" sz="1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237" y="59436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927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b="1" dirty="0" smtClean="0">
                <a:solidFill>
                  <a:srgbClr val="C00000"/>
                </a:solidFill>
              </a:rPr>
              <a:t>Violence</a:t>
            </a:r>
            <a:endParaRPr lang="en-US" b="1" dirty="0">
              <a:solidFill>
                <a:srgbClr val="C00000"/>
              </a:solidFill>
            </a:endParaRPr>
          </a:p>
        </p:txBody>
      </p:sp>
      <p:sp>
        <p:nvSpPr>
          <p:cNvPr id="3" name="Subtitle 2"/>
          <p:cNvSpPr>
            <a:spLocks noGrp="1"/>
          </p:cNvSpPr>
          <p:nvPr>
            <p:ph type="subTitle" idx="1"/>
          </p:nvPr>
        </p:nvSpPr>
        <p:spPr>
          <a:xfrm>
            <a:off x="1143000" y="2743200"/>
            <a:ext cx="7010400" cy="1752600"/>
          </a:xfrm>
        </p:spPr>
        <p:txBody>
          <a:bodyPr>
            <a:normAutofit fontScale="92500"/>
          </a:bodyPr>
          <a:lstStyle/>
          <a:p>
            <a:r>
              <a:rPr lang="en-US" b="1" dirty="0" smtClean="0">
                <a:solidFill>
                  <a:schemeClr val="tx1"/>
                </a:solidFill>
              </a:rPr>
              <a:t>Alaskan Students Who Report Ever Having Being Forced to Have Sex by Whether or Not They Feel Alone in Their Lives</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674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06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77724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13,215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3060824544"/>
              </p:ext>
            </p:extLst>
          </p:nvPr>
        </p:nvGraphicFramePr>
        <p:xfrm>
          <a:off x="228600" y="152401"/>
          <a:ext cx="8610600" cy="57150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00586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5232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1" y="6096000"/>
            <a:ext cx="7848600" cy="6858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13,215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770878934"/>
              </p:ext>
            </p:extLst>
          </p:nvPr>
        </p:nvGraphicFramePr>
        <p:xfrm>
          <a:off x="152400" y="152401"/>
          <a:ext cx="8763000" cy="5715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032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673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8056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smtClean="0"/>
              <a:t>An Alaskan High School Classroom Filled with Students </a:t>
            </a:r>
            <a:r>
              <a:rPr lang="en-US" sz="3600" u="sng" dirty="0"/>
              <a:t>W</a:t>
            </a:r>
            <a:r>
              <a:rPr lang="en-US" sz="3600" u="sng" dirty="0" smtClean="0"/>
              <a:t>ho Feel Alone </a:t>
            </a:r>
            <a:r>
              <a:rPr lang="en-US" sz="3600" dirty="0" smtClean="0"/>
              <a:t>in Their Lives</a:t>
            </a:r>
            <a:endParaRPr lang="en-US" sz="36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322756"/>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1543050"/>
            <a:ext cx="8593137" cy="358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9286" y="5132717"/>
            <a:ext cx="7419532" cy="1200329"/>
          </a:xfrm>
          <a:prstGeom prst="rect">
            <a:avLst/>
          </a:prstGeom>
          <a:noFill/>
        </p:spPr>
        <p:txBody>
          <a:bodyPr wrap="none" rtlCol="0">
            <a:spAutoFit/>
          </a:bodyPr>
          <a:lstStyle/>
          <a:p>
            <a:pPr algn="ctr"/>
            <a:r>
              <a:rPr lang="en-US" sz="3600" b="1" dirty="0" smtClean="0"/>
              <a:t>19% Had been Forced to Have Sex</a:t>
            </a:r>
          </a:p>
          <a:p>
            <a:pPr algn="ctr"/>
            <a:r>
              <a:rPr lang="en-US" sz="3600" b="1" dirty="0" smtClean="0"/>
              <a:t>81% Had not Been Forced to Have Sex</a:t>
            </a:r>
            <a:endParaRPr lang="en-US" sz="3600" b="1" dirty="0"/>
          </a:p>
        </p:txBody>
      </p:sp>
    </p:spTree>
    <p:extLst>
      <p:ext uri="{BB962C8B-B14F-4D97-AF65-F5344CB8AC3E}">
        <p14:creationId xmlns:p14="http://schemas.microsoft.com/office/powerpoint/2010/main" val="168449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94" y="152400"/>
            <a:ext cx="7772400" cy="1470025"/>
          </a:xfrm>
        </p:spPr>
        <p:txBody>
          <a:bodyPr/>
          <a:lstStyle/>
          <a:p>
            <a:r>
              <a:rPr lang="en-US" b="1" dirty="0" smtClean="0"/>
              <a:t>One Protective Factor</a:t>
            </a:r>
            <a:r>
              <a:rPr lang="en-US" dirty="0" smtClean="0"/>
              <a:t/>
            </a:r>
            <a:br>
              <a:rPr lang="en-US" dirty="0" smtClean="0"/>
            </a:br>
            <a:r>
              <a:rPr lang="en-US" sz="2400" dirty="0" smtClean="0"/>
              <a:t>Youth </a:t>
            </a:r>
            <a:r>
              <a:rPr lang="en-US" sz="2400" dirty="0"/>
              <a:t>Risk Behavior Survey</a:t>
            </a:r>
          </a:p>
        </p:txBody>
      </p:sp>
      <p:sp>
        <p:nvSpPr>
          <p:cNvPr id="3" name="Subtitle 2"/>
          <p:cNvSpPr>
            <a:spLocks noGrp="1"/>
          </p:cNvSpPr>
          <p:nvPr>
            <p:ph type="subTitle" idx="1"/>
          </p:nvPr>
        </p:nvSpPr>
        <p:spPr>
          <a:xfrm>
            <a:off x="829692" y="1600200"/>
            <a:ext cx="7467600" cy="838200"/>
          </a:xfrm>
        </p:spPr>
        <p:txBody>
          <a:bodyPr>
            <a:normAutofit/>
          </a:bodyPr>
          <a:lstStyle/>
          <a:p>
            <a:pPr>
              <a:defRPr sz="1800" b="1" i="0" u="none" strike="noStrike" kern="1200" baseline="0">
                <a:solidFill>
                  <a:prstClr val="black"/>
                </a:solidFill>
                <a:latin typeface="+mn-lt"/>
                <a:ea typeface="+mn-ea"/>
                <a:cs typeface="+mn-cs"/>
              </a:defRPr>
            </a:pPr>
            <a:r>
              <a:rPr lang="en-US" sz="2400" b="1" dirty="0">
                <a:solidFill>
                  <a:srgbClr val="C00000"/>
                </a:solidFill>
              </a:rPr>
              <a:t>Do teachers really care about you and encourage you?</a:t>
            </a:r>
            <a:endParaRPr lang="en-US" sz="2400" dirty="0">
              <a:solidFill>
                <a:srgbClr val="C00000"/>
              </a:solidFill>
            </a:endParaRPr>
          </a:p>
        </p:txBody>
      </p:sp>
      <p:sp>
        <p:nvSpPr>
          <p:cNvPr id="4" name="Rectangle 3"/>
          <p:cNvSpPr/>
          <p:nvPr/>
        </p:nvSpPr>
        <p:spPr>
          <a:xfrm>
            <a:off x="533400" y="2209800"/>
            <a:ext cx="8060184" cy="3139321"/>
          </a:xfrm>
          <a:prstGeom prst="rect">
            <a:avLst/>
          </a:prstGeom>
        </p:spPr>
        <p:txBody>
          <a:bodyPr wrap="square">
            <a:spAutoFit/>
          </a:bodyPr>
          <a:lstStyle/>
          <a:p>
            <a:r>
              <a:rPr lang="en-US" dirty="0" smtClean="0"/>
              <a:t>Unless otherwise noted the data used for these analyses are the combined 2011 &amp; 2013 data. The survey responses were analyzed from all traditional high school students who responded rather than a weighted sample because the analysis is examining the prevalence of one outcome within the context of, the presence or absence, of a specific protective factor.  Though </a:t>
            </a:r>
            <a:r>
              <a:rPr lang="en-US" dirty="0"/>
              <a:t>the combined local data sample was not scientifically selected and is also not weighted (as is the statewide sample), the large number of responses collected from a broad cross-section of traditional schools in both urban and rural school districts allows us the reasonable expectation that these data are representative of Alaska’s traditional high school students.  Additionally, the large sample size of the local sample allows us to look at the finer gradations of the different response categories for the selected measures.  </a:t>
            </a:r>
          </a:p>
        </p:txBody>
      </p:sp>
      <p:sp>
        <p:nvSpPr>
          <p:cNvPr id="5" name="Rectangle 4"/>
          <p:cNvSpPr/>
          <p:nvPr/>
        </p:nvSpPr>
        <p:spPr>
          <a:xfrm>
            <a:off x="304800" y="5638800"/>
            <a:ext cx="8153400" cy="830997"/>
          </a:xfrm>
          <a:prstGeom prst="rect">
            <a:avLst/>
          </a:prstGeom>
        </p:spPr>
        <p:txBody>
          <a:bodyPr wrap="square">
            <a:spAutoFit/>
          </a:bodyPr>
          <a:lstStyle/>
          <a:p>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a:t>
            </a:r>
            <a:r>
              <a:rPr lang="en-US" sz="1200" dirty="0"/>
              <a:t>YRBS] 2011 &amp;/or 2013 </a:t>
            </a:r>
            <a:r>
              <a:rPr lang="en-US" sz="1200" dirty="0" smtClean="0"/>
              <a:t>data, </a:t>
            </a:r>
            <a:r>
              <a:rPr lang="en-US" sz="1200" u="sng" dirty="0">
                <a:hlinkClick r:id="rId3"/>
              </a:rPr>
              <a:t>http://dhss.alaska.gov/dph/Chronic/Pages/yrbs/yrbs.aspx</a:t>
            </a:r>
            <a:r>
              <a:rPr lang="en-US" sz="1200" dirty="0"/>
              <a:t> </a:t>
            </a:r>
            <a:r>
              <a:rPr lang="en-US" sz="1200" dirty="0" smtClean="0"/>
              <a:t>.  </a:t>
            </a:r>
            <a:r>
              <a:rPr lang="en-US" sz="1200" dirty="0"/>
              <a:t>These results are from </a:t>
            </a:r>
            <a:r>
              <a:rPr lang="en-US" sz="1200" dirty="0" smtClean="0"/>
              <a:t>thousands of </a:t>
            </a:r>
            <a:r>
              <a:rPr lang="en-US" sz="1200" dirty="0"/>
              <a:t>Alaska High School Students responses to the YRBS. </a:t>
            </a:r>
            <a:r>
              <a:rPr lang="en-US" sz="1200" dirty="0" smtClean="0"/>
              <a:t>These slides were </a:t>
            </a:r>
            <a:r>
              <a:rPr lang="en-US" sz="1200" dirty="0"/>
              <a:t>prepared by the Alaska Mental Health Board and Advisory Board on Alcoholism and Drug Abuse</a:t>
            </a:r>
            <a:r>
              <a:rPr lang="en-US" sz="1200" dirty="0" smtClean="0"/>
              <a:t>. Contact </a:t>
            </a:r>
            <a:r>
              <a:rPr lang="en-US" sz="1200" dirty="0" smtClean="0">
                <a:hlinkClick r:id="rId4"/>
              </a:rPr>
              <a:t>patrick.sidmore@alaska.gov</a:t>
            </a:r>
            <a:r>
              <a:rPr lang="en-US" sz="1200" dirty="0" smtClean="0"/>
              <a:t> for questions.</a:t>
            </a:r>
            <a:endParaRPr lang="en-US" sz="1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237" y="59436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928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smtClean="0"/>
              <a:t>An Alaskan High School Classroom Filled with Students </a:t>
            </a:r>
            <a:r>
              <a:rPr lang="en-US" sz="3600" u="sng" dirty="0" smtClean="0"/>
              <a:t>Who Don’t Feel Alone </a:t>
            </a:r>
            <a:r>
              <a:rPr lang="en-US" sz="3600" dirty="0" smtClean="0"/>
              <a:t>in Their Lives</a:t>
            </a:r>
            <a:endParaRPr lang="en-US" sz="36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89292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30567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7" y="1524000"/>
            <a:ext cx="8516937" cy="360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9286" y="5132717"/>
            <a:ext cx="7419532" cy="1200329"/>
          </a:xfrm>
          <a:prstGeom prst="rect">
            <a:avLst/>
          </a:prstGeom>
          <a:noFill/>
        </p:spPr>
        <p:txBody>
          <a:bodyPr wrap="none" rtlCol="0">
            <a:spAutoFit/>
          </a:bodyPr>
          <a:lstStyle/>
          <a:p>
            <a:pPr algn="ctr"/>
            <a:r>
              <a:rPr lang="en-US" sz="3600" b="1" dirty="0" smtClean="0"/>
              <a:t>7% Had been Forced to Have Sex</a:t>
            </a:r>
          </a:p>
          <a:p>
            <a:pPr algn="ctr"/>
            <a:r>
              <a:rPr lang="en-US" sz="3600" b="1" dirty="0" smtClean="0"/>
              <a:t>94% Had not Been Forced to Have Sex</a:t>
            </a:r>
            <a:endParaRPr lang="en-US" sz="3600" b="1" dirty="0"/>
          </a:p>
        </p:txBody>
      </p:sp>
    </p:spTree>
    <p:extLst>
      <p:ext uri="{BB962C8B-B14F-4D97-AF65-F5344CB8AC3E}">
        <p14:creationId xmlns:p14="http://schemas.microsoft.com/office/powerpoint/2010/main" val="3261367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4911" y="3496174"/>
            <a:ext cx="7295590" cy="2668076"/>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20258" y="510971"/>
            <a:ext cx="7295590"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165" y="649908"/>
            <a:ext cx="506506" cy="2541526"/>
          </a:xfrm>
        </p:spPr>
        <p:txBody>
          <a:bodyPr vert="vert270">
            <a:noAutofit/>
          </a:bodyPr>
          <a:lstStyle/>
          <a:p>
            <a:r>
              <a:rPr lang="en-US" sz="2400" b="1" dirty="0" smtClean="0"/>
              <a:t>They Feel Alone</a:t>
            </a:r>
            <a:endParaRPr lang="en-US" sz="2400" b="1" dirty="0"/>
          </a:p>
        </p:txBody>
      </p:sp>
      <p:sp>
        <p:nvSpPr>
          <p:cNvPr id="12" name="TextBox 11"/>
          <p:cNvSpPr txBox="1"/>
          <p:nvPr/>
        </p:nvSpPr>
        <p:spPr>
          <a:xfrm>
            <a:off x="85165" y="26894"/>
            <a:ext cx="8765241" cy="461665"/>
          </a:xfrm>
          <a:prstGeom prst="rect">
            <a:avLst/>
          </a:prstGeom>
          <a:noFill/>
        </p:spPr>
        <p:txBody>
          <a:bodyPr wrap="square" rtlCol="0">
            <a:spAutoFit/>
          </a:bodyPr>
          <a:lstStyle/>
          <a:p>
            <a:pPr algn="ctr"/>
            <a:r>
              <a:rPr lang="en-US" sz="2400" b="1" dirty="0" smtClean="0"/>
              <a:t>Does it Make a Difference if a Student Feels Alone in His/Her Life?</a:t>
            </a:r>
            <a:endParaRPr lang="en-US" sz="2400" b="1" dirty="0"/>
          </a:p>
        </p:txBody>
      </p:sp>
      <p:sp>
        <p:nvSpPr>
          <p:cNvPr id="13" name="Title 1"/>
          <p:cNvSpPr txBox="1">
            <a:spLocks/>
          </p:cNvSpPr>
          <p:nvPr/>
        </p:nvSpPr>
        <p:spPr>
          <a:xfrm>
            <a:off x="85165" y="3352225"/>
            <a:ext cx="506506" cy="2963414"/>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They Don’t Feel Alone</a:t>
            </a:r>
            <a:endParaRPr lang="en-US" sz="2400" b="1" dirty="0"/>
          </a:p>
        </p:txBody>
      </p:sp>
      <p:sp>
        <p:nvSpPr>
          <p:cNvPr id="3" name="TextBox 2"/>
          <p:cNvSpPr txBox="1"/>
          <p:nvPr/>
        </p:nvSpPr>
        <p:spPr>
          <a:xfrm>
            <a:off x="8015848" y="1143000"/>
            <a:ext cx="1118641" cy="1200329"/>
          </a:xfrm>
          <a:prstGeom prst="rect">
            <a:avLst/>
          </a:prstGeom>
          <a:noFill/>
        </p:spPr>
        <p:txBody>
          <a:bodyPr wrap="none" rtlCol="0">
            <a:spAutoFit/>
          </a:bodyPr>
          <a:lstStyle/>
          <a:p>
            <a:pPr algn="ctr"/>
            <a:r>
              <a:rPr lang="en-US" b="1" dirty="0" smtClean="0"/>
              <a:t>19% Have</a:t>
            </a:r>
          </a:p>
          <a:p>
            <a:pPr algn="ctr"/>
            <a:r>
              <a:rPr lang="en-US" b="1" dirty="0" smtClean="0"/>
              <a:t>Been</a:t>
            </a:r>
          </a:p>
          <a:p>
            <a:pPr algn="ctr"/>
            <a:r>
              <a:rPr lang="en-US" b="1" dirty="0" smtClean="0"/>
              <a:t>Forced to</a:t>
            </a:r>
          </a:p>
          <a:p>
            <a:pPr algn="ctr"/>
            <a:r>
              <a:rPr lang="en-US" b="1" dirty="0" smtClean="0"/>
              <a:t>Have Sex</a:t>
            </a:r>
            <a:endParaRPr lang="en-US" b="1" dirty="0"/>
          </a:p>
        </p:txBody>
      </p:sp>
      <p:sp>
        <p:nvSpPr>
          <p:cNvPr id="17" name="TextBox 16"/>
          <p:cNvSpPr txBox="1"/>
          <p:nvPr/>
        </p:nvSpPr>
        <p:spPr>
          <a:xfrm>
            <a:off x="8069662" y="4233767"/>
            <a:ext cx="1078820" cy="1200329"/>
          </a:xfrm>
          <a:prstGeom prst="rect">
            <a:avLst/>
          </a:prstGeom>
          <a:noFill/>
        </p:spPr>
        <p:txBody>
          <a:bodyPr wrap="none" rtlCol="0">
            <a:spAutoFit/>
          </a:bodyPr>
          <a:lstStyle/>
          <a:p>
            <a:pPr algn="ctr"/>
            <a:r>
              <a:rPr lang="en-US" b="1" dirty="0" smtClean="0"/>
              <a:t>7% Have</a:t>
            </a:r>
          </a:p>
          <a:p>
            <a:pPr algn="ctr"/>
            <a:r>
              <a:rPr lang="en-US" b="1" dirty="0" smtClean="0"/>
              <a:t>Been</a:t>
            </a:r>
          </a:p>
          <a:p>
            <a:pPr algn="ctr"/>
            <a:r>
              <a:rPr lang="en-US" b="1" dirty="0" smtClean="0"/>
              <a:t>Forced to</a:t>
            </a:r>
          </a:p>
          <a:p>
            <a:pPr algn="ctr"/>
            <a:r>
              <a:rPr lang="en-US" b="1" dirty="0" smtClean="0"/>
              <a:t>Have Sex</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3943" y="593239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70975" y="636222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13835"/>
            <a:ext cx="6934200" cy="244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85800"/>
            <a:ext cx="6934200" cy="24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081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28" y="228600"/>
            <a:ext cx="8596071" cy="1077218"/>
          </a:xfrm>
          <a:prstGeom prst="rect">
            <a:avLst/>
          </a:prstGeom>
          <a:noFill/>
        </p:spPr>
        <p:txBody>
          <a:bodyPr wrap="none" rtlCol="0">
            <a:spAutoFit/>
          </a:bodyPr>
          <a:lstStyle/>
          <a:p>
            <a:r>
              <a:rPr lang="en-US" sz="3200" dirty="0" smtClean="0"/>
              <a:t>Is it because students to have been forced to have</a:t>
            </a:r>
          </a:p>
          <a:p>
            <a:r>
              <a:rPr lang="en-US" sz="3200" dirty="0"/>
              <a:t>s</a:t>
            </a:r>
            <a:r>
              <a:rPr lang="en-US" sz="3200" dirty="0" smtClean="0"/>
              <a:t>ex that they are more likely to feel alone?</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457172" y="5334000"/>
            <a:ext cx="8198176" cy="1077218"/>
          </a:xfrm>
          <a:prstGeom prst="rect">
            <a:avLst/>
          </a:prstGeom>
          <a:noFill/>
        </p:spPr>
        <p:txBody>
          <a:bodyPr wrap="square" rtlCol="0">
            <a:spAutoFit/>
          </a:bodyPr>
          <a:lstStyle/>
          <a:p>
            <a:r>
              <a:rPr lang="en-US" sz="3200" dirty="0" smtClean="0"/>
              <a:t>Is it because students feel alone that they are more likely to have been forced to have sex?</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99" y="591175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488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36561797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Violence</a:t>
            </a:r>
            <a:endParaRPr lang="en-US" b="1" dirty="0">
              <a:solidFill>
                <a:srgbClr val="C00000"/>
              </a:solidFill>
            </a:endParaRPr>
          </a:p>
        </p:txBody>
      </p:sp>
      <p:sp>
        <p:nvSpPr>
          <p:cNvPr id="3" name="Subtitle 2"/>
          <p:cNvSpPr>
            <a:spLocks noGrp="1"/>
          </p:cNvSpPr>
          <p:nvPr>
            <p:ph type="subTitle" idx="1"/>
          </p:nvPr>
        </p:nvSpPr>
        <p:spPr>
          <a:xfrm>
            <a:off x="1371600" y="2743200"/>
            <a:ext cx="6781800" cy="1752600"/>
          </a:xfrm>
        </p:spPr>
        <p:txBody>
          <a:bodyPr>
            <a:normAutofit/>
          </a:bodyPr>
          <a:lstStyle/>
          <a:p>
            <a:r>
              <a:rPr lang="en-US" b="1" dirty="0" smtClean="0">
                <a:solidFill>
                  <a:schemeClr val="tx1"/>
                </a:solidFill>
              </a:rPr>
              <a:t>Experienced Physical Dating Violence by Whether or Not The Student Feels Alone in His or Her Life</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3083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5,865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2751755717"/>
              </p:ext>
            </p:extLst>
          </p:nvPr>
        </p:nvGraphicFramePr>
        <p:xfrm>
          <a:off x="152400" y="152400"/>
          <a:ext cx="8839200" cy="586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1187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2013 </a:t>
            </a:r>
            <a:r>
              <a:rPr lang="en-US" sz="1200" dirty="0" smtClean="0"/>
              <a:t>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5,865 </a:t>
            </a:r>
            <a:r>
              <a:rPr lang="en-US" sz="1200" dirty="0"/>
              <a:t>Alaska High School </a:t>
            </a:r>
            <a:r>
              <a:rPr lang="en-US" sz="1200" dirty="0" smtClean="0"/>
              <a:t>Students responses to the YRBS. </a:t>
            </a:r>
            <a:r>
              <a:rPr lang="en-US" sz="1200" dirty="0"/>
              <a:t>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3929740026"/>
              </p:ext>
            </p:extLst>
          </p:nvPr>
        </p:nvGraphicFramePr>
        <p:xfrm>
          <a:off x="152400" y="152400"/>
          <a:ext cx="8686800" cy="579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03122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463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smtClean="0"/>
              <a:t>An Alaskan High School Classroom Filled with Students </a:t>
            </a:r>
            <a:r>
              <a:rPr lang="en-US" sz="3600" dirty="0"/>
              <a:t>W</a:t>
            </a:r>
            <a:r>
              <a:rPr lang="en-US" sz="3600" dirty="0" smtClean="0"/>
              <a:t>ho Feel Alone in Their Lives</a:t>
            </a:r>
            <a:endParaRPr lang="en-US" sz="3600" dirty="0"/>
          </a:p>
        </p:txBody>
      </p:sp>
      <p:sp>
        <p:nvSpPr>
          <p:cNvPr id="4" name="TextBox 3"/>
          <p:cNvSpPr txBox="1"/>
          <p:nvPr/>
        </p:nvSpPr>
        <p:spPr>
          <a:xfrm>
            <a:off x="832108" y="5258038"/>
            <a:ext cx="7291740" cy="646331"/>
          </a:xfrm>
          <a:prstGeom prst="rect">
            <a:avLst/>
          </a:prstGeom>
          <a:noFill/>
        </p:spPr>
        <p:txBody>
          <a:bodyPr wrap="none" rtlCol="0">
            <a:spAutoFit/>
          </a:bodyPr>
          <a:lstStyle/>
          <a:p>
            <a:r>
              <a:rPr lang="en-US" sz="3600" b="1" dirty="0" smtClean="0"/>
              <a:t>Experienced Physical Dating Violence</a:t>
            </a:r>
            <a:endParaRPr 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322756"/>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784859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081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smtClean="0"/>
              <a:t>An Alaskan High School Classroom Filled with Students Who </a:t>
            </a:r>
            <a:r>
              <a:rPr lang="en-US" sz="3600" u="sng" dirty="0" smtClean="0"/>
              <a:t>Don’t</a:t>
            </a:r>
            <a:r>
              <a:rPr lang="en-US" sz="3600" dirty="0" smtClean="0"/>
              <a:t> Feel Alone in Their Lives</a:t>
            </a:r>
            <a:endParaRPr lang="en-US" sz="3600" dirty="0"/>
          </a:p>
        </p:txBody>
      </p:sp>
      <p:sp>
        <p:nvSpPr>
          <p:cNvPr id="5" name="TextBox 4"/>
          <p:cNvSpPr txBox="1"/>
          <p:nvPr/>
        </p:nvSpPr>
        <p:spPr>
          <a:xfrm>
            <a:off x="873497" y="5246591"/>
            <a:ext cx="7291740" cy="646331"/>
          </a:xfrm>
          <a:prstGeom prst="rect">
            <a:avLst/>
          </a:prstGeom>
          <a:noFill/>
        </p:spPr>
        <p:txBody>
          <a:bodyPr wrap="none" rtlCol="0">
            <a:spAutoFit/>
          </a:bodyPr>
          <a:lstStyle/>
          <a:p>
            <a:r>
              <a:rPr lang="en-US" sz="3600" b="1" dirty="0" smtClean="0"/>
              <a:t>Experienced Physical Dating Violence</a:t>
            </a:r>
            <a:endParaRPr lang="en-US" sz="36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89292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30567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16" y="1828800"/>
            <a:ext cx="777958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0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dirty="0" smtClean="0">
                <a:solidFill>
                  <a:srgbClr val="C00000"/>
                </a:solidFill>
              </a:rPr>
              <a:t>Academic Achievement</a:t>
            </a:r>
            <a:endParaRPr lang="en-US" b="1" dirty="0">
              <a:solidFill>
                <a:srgbClr val="C00000"/>
              </a:solidFill>
            </a:endParaRPr>
          </a:p>
        </p:txBody>
      </p:sp>
      <p:sp>
        <p:nvSpPr>
          <p:cNvPr id="3" name="Subtitle 2"/>
          <p:cNvSpPr>
            <a:spLocks noGrp="1"/>
          </p:cNvSpPr>
          <p:nvPr>
            <p:ph type="subTitle" idx="1"/>
          </p:nvPr>
        </p:nvSpPr>
        <p:spPr>
          <a:xfrm>
            <a:off x="1301318" y="2971800"/>
            <a:ext cx="6400800" cy="1752600"/>
          </a:xfrm>
        </p:spPr>
        <p:txBody>
          <a:bodyPr/>
          <a:lstStyle/>
          <a:p>
            <a:r>
              <a:rPr lang="en-US" dirty="0" smtClean="0">
                <a:solidFill>
                  <a:schemeClr val="tx1"/>
                </a:solidFill>
              </a:rPr>
              <a:t>Self Reported Grades and Students’ Perception of Their Teachers Caring and Encouraging Them</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674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9361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4911" y="3496174"/>
            <a:ext cx="7126997" cy="2668076"/>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20258" y="510971"/>
            <a:ext cx="7151650" cy="28194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165" y="649908"/>
            <a:ext cx="506506" cy="2541526"/>
          </a:xfrm>
        </p:spPr>
        <p:txBody>
          <a:bodyPr vert="vert270">
            <a:noAutofit/>
          </a:bodyPr>
          <a:lstStyle/>
          <a:p>
            <a:r>
              <a:rPr lang="en-US" sz="2400" b="1" dirty="0" smtClean="0"/>
              <a:t>They Feel Alone</a:t>
            </a:r>
            <a:endParaRPr lang="en-US" sz="2400" b="1" dirty="0"/>
          </a:p>
        </p:txBody>
      </p:sp>
      <p:sp>
        <p:nvSpPr>
          <p:cNvPr id="12" name="TextBox 11"/>
          <p:cNvSpPr txBox="1"/>
          <p:nvPr/>
        </p:nvSpPr>
        <p:spPr>
          <a:xfrm>
            <a:off x="85165" y="26894"/>
            <a:ext cx="8765241" cy="461665"/>
          </a:xfrm>
          <a:prstGeom prst="rect">
            <a:avLst/>
          </a:prstGeom>
          <a:noFill/>
        </p:spPr>
        <p:txBody>
          <a:bodyPr wrap="square" rtlCol="0">
            <a:spAutoFit/>
          </a:bodyPr>
          <a:lstStyle/>
          <a:p>
            <a:pPr algn="ctr"/>
            <a:r>
              <a:rPr lang="en-US" sz="2400" b="1" dirty="0" smtClean="0"/>
              <a:t>Does it Make a Difference if a Student Feels Alone in His/Her Life?</a:t>
            </a:r>
            <a:endParaRPr lang="en-US" sz="2400" b="1" dirty="0"/>
          </a:p>
        </p:txBody>
      </p:sp>
      <p:sp>
        <p:nvSpPr>
          <p:cNvPr id="13" name="Title 1"/>
          <p:cNvSpPr txBox="1">
            <a:spLocks/>
          </p:cNvSpPr>
          <p:nvPr/>
        </p:nvSpPr>
        <p:spPr>
          <a:xfrm>
            <a:off x="85165" y="3352225"/>
            <a:ext cx="506506" cy="2963414"/>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They Don’t Feel Alone</a:t>
            </a:r>
            <a:endParaRPr lang="en-US" sz="2400" b="1" dirty="0"/>
          </a:p>
        </p:txBody>
      </p:sp>
      <p:sp>
        <p:nvSpPr>
          <p:cNvPr id="3" name="TextBox 2"/>
          <p:cNvSpPr txBox="1"/>
          <p:nvPr/>
        </p:nvSpPr>
        <p:spPr>
          <a:xfrm>
            <a:off x="7817638" y="1419135"/>
            <a:ext cx="1353256" cy="1477328"/>
          </a:xfrm>
          <a:prstGeom prst="rect">
            <a:avLst/>
          </a:prstGeom>
          <a:noFill/>
        </p:spPr>
        <p:txBody>
          <a:bodyPr wrap="none" rtlCol="0">
            <a:spAutoFit/>
          </a:bodyPr>
          <a:lstStyle/>
          <a:p>
            <a:pPr algn="ctr"/>
            <a:r>
              <a:rPr lang="en-US" b="1" dirty="0" smtClean="0"/>
              <a:t>12.1% Have</a:t>
            </a:r>
          </a:p>
          <a:p>
            <a:pPr algn="ctr"/>
            <a:r>
              <a:rPr lang="en-US" b="1" dirty="0" smtClean="0"/>
              <a:t>Experienced</a:t>
            </a:r>
          </a:p>
          <a:p>
            <a:pPr algn="ctr"/>
            <a:r>
              <a:rPr lang="en-US" b="1" dirty="0" smtClean="0"/>
              <a:t>Physical</a:t>
            </a:r>
          </a:p>
          <a:p>
            <a:pPr algn="ctr"/>
            <a:r>
              <a:rPr lang="en-US" b="1" dirty="0" smtClean="0"/>
              <a:t>Dating </a:t>
            </a:r>
          </a:p>
          <a:p>
            <a:pPr algn="ctr"/>
            <a:r>
              <a:rPr lang="en-US" b="1" dirty="0" smtClean="0"/>
              <a:t>Violence</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3943" y="593239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70975" y="636222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sp>
        <p:nvSpPr>
          <p:cNvPr id="15" name="TextBox 14"/>
          <p:cNvSpPr txBox="1"/>
          <p:nvPr/>
        </p:nvSpPr>
        <p:spPr>
          <a:xfrm>
            <a:off x="7847969" y="3886200"/>
            <a:ext cx="1353256" cy="1477328"/>
          </a:xfrm>
          <a:prstGeom prst="rect">
            <a:avLst/>
          </a:prstGeom>
          <a:noFill/>
        </p:spPr>
        <p:txBody>
          <a:bodyPr wrap="none" rtlCol="0">
            <a:spAutoFit/>
          </a:bodyPr>
          <a:lstStyle/>
          <a:p>
            <a:pPr algn="ctr"/>
            <a:r>
              <a:rPr lang="en-US" b="1" dirty="0" smtClean="0"/>
              <a:t>4.5% Have</a:t>
            </a:r>
          </a:p>
          <a:p>
            <a:pPr algn="ctr"/>
            <a:r>
              <a:rPr lang="en-US" b="1" dirty="0" smtClean="0"/>
              <a:t>Experienced</a:t>
            </a:r>
          </a:p>
          <a:p>
            <a:pPr algn="ctr"/>
            <a:r>
              <a:rPr lang="en-US" b="1" dirty="0" smtClean="0"/>
              <a:t>Physical</a:t>
            </a:r>
          </a:p>
          <a:p>
            <a:pPr algn="ctr"/>
            <a:r>
              <a:rPr lang="en-US" b="1" dirty="0" smtClean="0"/>
              <a:t>Dating </a:t>
            </a:r>
          </a:p>
          <a:p>
            <a:pPr algn="ctr"/>
            <a:r>
              <a:rPr lang="en-US" b="1" dirty="0" smtClean="0"/>
              <a:t>Violence</a:t>
            </a:r>
            <a:endParaRPr lang="en-US"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09600"/>
            <a:ext cx="6781800"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65954"/>
            <a:ext cx="6705600" cy="212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10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730" y="228600"/>
            <a:ext cx="8311763" cy="1077218"/>
          </a:xfrm>
          <a:prstGeom prst="rect">
            <a:avLst/>
          </a:prstGeom>
          <a:noFill/>
        </p:spPr>
        <p:txBody>
          <a:bodyPr wrap="none" rtlCol="0">
            <a:spAutoFit/>
          </a:bodyPr>
          <a:lstStyle/>
          <a:p>
            <a:r>
              <a:rPr lang="en-US" sz="3200" dirty="0" smtClean="0"/>
              <a:t>Is it because students report not feeling alone in </a:t>
            </a:r>
          </a:p>
          <a:p>
            <a:r>
              <a:rPr lang="en-US" sz="3200" dirty="0" smtClean="0"/>
              <a:t>their lives that report lower dating violence?</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350801" y="5185526"/>
            <a:ext cx="8198176" cy="1077218"/>
          </a:xfrm>
          <a:prstGeom prst="rect">
            <a:avLst/>
          </a:prstGeom>
          <a:noFill/>
        </p:spPr>
        <p:txBody>
          <a:bodyPr wrap="square" rtlCol="0">
            <a:spAutoFit/>
          </a:bodyPr>
          <a:lstStyle/>
          <a:p>
            <a:r>
              <a:rPr lang="en-US" sz="3200" dirty="0" smtClean="0"/>
              <a:t>Is it because students report lower dating </a:t>
            </a:r>
          </a:p>
          <a:p>
            <a:r>
              <a:rPr lang="en-US" sz="3200" dirty="0" smtClean="0"/>
              <a:t>Violence that they report not feeling alone? </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99" y="591175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063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3766282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94" y="152400"/>
            <a:ext cx="7772400" cy="1470025"/>
          </a:xfrm>
        </p:spPr>
        <p:txBody>
          <a:bodyPr/>
          <a:lstStyle/>
          <a:p>
            <a:r>
              <a:rPr lang="en-US" b="1" dirty="0" smtClean="0"/>
              <a:t>One Protective Factor</a:t>
            </a:r>
            <a:r>
              <a:rPr lang="en-US" dirty="0" smtClean="0"/>
              <a:t/>
            </a:r>
            <a:br>
              <a:rPr lang="en-US" dirty="0" smtClean="0"/>
            </a:br>
            <a:r>
              <a:rPr lang="en-US" sz="2400" dirty="0" smtClean="0"/>
              <a:t>Youth </a:t>
            </a:r>
            <a:r>
              <a:rPr lang="en-US" sz="2400" dirty="0"/>
              <a:t>Risk Behavior Survey</a:t>
            </a:r>
          </a:p>
        </p:txBody>
      </p:sp>
      <p:sp>
        <p:nvSpPr>
          <p:cNvPr id="3" name="Subtitle 2"/>
          <p:cNvSpPr>
            <a:spLocks noGrp="1"/>
          </p:cNvSpPr>
          <p:nvPr>
            <p:ph type="subTitle" idx="1"/>
          </p:nvPr>
        </p:nvSpPr>
        <p:spPr>
          <a:xfrm>
            <a:off x="829692" y="1600200"/>
            <a:ext cx="7467600" cy="838200"/>
          </a:xfrm>
        </p:spPr>
        <p:txBody>
          <a:bodyPr>
            <a:normAutofit/>
          </a:bodyPr>
          <a:lstStyle/>
          <a:p>
            <a:pPr>
              <a:defRPr sz="1800" b="1" i="0" u="none" strike="noStrike" kern="1200" baseline="0">
                <a:solidFill>
                  <a:prstClr val="black"/>
                </a:solidFill>
                <a:latin typeface="+mn-lt"/>
                <a:ea typeface="+mn-ea"/>
                <a:cs typeface="+mn-cs"/>
              </a:defRPr>
            </a:pPr>
            <a:r>
              <a:rPr lang="en-US" sz="2400" b="1" dirty="0" smtClean="0">
                <a:solidFill>
                  <a:srgbClr val="C00000"/>
                </a:solidFill>
              </a:rPr>
              <a:t>How often do your parents ask you about school?</a:t>
            </a:r>
            <a:endParaRPr lang="en-US" sz="2400" dirty="0">
              <a:solidFill>
                <a:srgbClr val="C00000"/>
              </a:solidFill>
            </a:endParaRPr>
          </a:p>
        </p:txBody>
      </p:sp>
      <p:sp>
        <p:nvSpPr>
          <p:cNvPr id="4" name="Rectangle 3"/>
          <p:cNvSpPr/>
          <p:nvPr/>
        </p:nvSpPr>
        <p:spPr>
          <a:xfrm>
            <a:off x="533400" y="2209800"/>
            <a:ext cx="8060184" cy="3139321"/>
          </a:xfrm>
          <a:prstGeom prst="rect">
            <a:avLst/>
          </a:prstGeom>
        </p:spPr>
        <p:txBody>
          <a:bodyPr wrap="square">
            <a:spAutoFit/>
          </a:bodyPr>
          <a:lstStyle/>
          <a:p>
            <a:r>
              <a:rPr lang="en-US" dirty="0" smtClean="0"/>
              <a:t>Unless otherwise noted the data used for these analyses are the combined 2011 &amp; 2013 data. The survey responses were analyzed from all traditional high school students who responded rather than a weighted sample because the analysis is examining the prevalence of one outcome within the context of, the presence or absence, of a specific protective factor.  Though </a:t>
            </a:r>
            <a:r>
              <a:rPr lang="en-US" dirty="0"/>
              <a:t>the combined local data sample was not scientifically selected and is also not weighted (as is the statewide sample), the large number of responses collected from a broad cross-section of traditional schools in both urban and rural school districts allows us the reasonable expectation that these data are representative of Alaska’s traditional high school students.  Additionally, the large sample size of the local sample allows us to look at the finer gradations of the different response categories for the selected measures.  </a:t>
            </a:r>
          </a:p>
        </p:txBody>
      </p:sp>
      <p:sp>
        <p:nvSpPr>
          <p:cNvPr id="5" name="Rectangle 4"/>
          <p:cNvSpPr/>
          <p:nvPr/>
        </p:nvSpPr>
        <p:spPr>
          <a:xfrm>
            <a:off x="304800" y="5638800"/>
            <a:ext cx="8153400" cy="830997"/>
          </a:xfrm>
          <a:prstGeom prst="rect">
            <a:avLst/>
          </a:prstGeom>
        </p:spPr>
        <p:txBody>
          <a:bodyPr wrap="square">
            <a:spAutoFit/>
          </a:bodyPr>
          <a:lstStyle/>
          <a:p>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a:t>
            </a:r>
            <a:r>
              <a:rPr lang="en-US" sz="1200" dirty="0"/>
              <a:t>YRBS] 2011 &amp;/or 2013 </a:t>
            </a:r>
            <a:r>
              <a:rPr lang="en-US" sz="1200" dirty="0" smtClean="0"/>
              <a:t>data, </a:t>
            </a:r>
            <a:r>
              <a:rPr lang="en-US" sz="1200" u="sng" dirty="0">
                <a:hlinkClick r:id="rId3"/>
              </a:rPr>
              <a:t>http://dhss.alaska.gov/dph/Chronic/Pages/yrbs/yrbs.aspx</a:t>
            </a:r>
            <a:r>
              <a:rPr lang="en-US" sz="1200" dirty="0"/>
              <a:t> </a:t>
            </a:r>
            <a:r>
              <a:rPr lang="en-US" sz="1200" dirty="0" smtClean="0"/>
              <a:t>.  </a:t>
            </a:r>
            <a:r>
              <a:rPr lang="en-US" sz="1200" dirty="0"/>
              <a:t>These results are from </a:t>
            </a:r>
            <a:r>
              <a:rPr lang="en-US" sz="1200" dirty="0" smtClean="0"/>
              <a:t>thousands of </a:t>
            </a:r>
            <a:r>
              <a:rPr lang="en-US" sz="1200" dirty="0"/>
              <a:t>Alaska High School Students responses to the YRBS. </a:t>
            </a:r>
            <a:r>
              <a:rPr lang="en-US" sz="1200" dirty="0" smtClean="0"/>
              <a:t>These slides were </a:t>
            </a:r>
            <a:r>
              <a:rPr lang="en-US" sz="1200" dirty="0"/>
              <a:t>prepared by the Alaska Mental Health Board and Advisory Board on Alcoholism and Drug Abuse</a:t>
            </a:r>
            <a:r>
              <a:rPr lang="en-US" sz="1200" dirty="0" smtClean="0"/>
              <a:t>. Contact </a:t>
            </a:r>
            <a:r>
              <a:rPr lang="en-US" sz="1200" dirty="0" smtClean="0">
                <a:hlinkClick r:id="rId4"/>
              </a:rPr>
              <a:t>patrick.sidmore@alaska.gov</a:t>
            </a:r>
            <a:r>
              <a:rPr lang="en-US" sz="1200" dirty="0" smtClean="0"/>
              <a:t> for questions.</a:t>
            </a:r>
            <a:endParaRPr lang="en-US" sz="1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237" y="59436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781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b="1" dirty="0" smtClean="0">
                <a:solidFill>
                  <a:srgbClr val="C00000"/>
                </a:solidFill>
              </a:rPr>
              <a:t>Substance Abuse</a:t>
            </a:r>
            <a:endParaRPr lang="en-US" b="1" dirty="0">
              <a:solidFill>
                <a:srgbClr val="C00000"/>
              </a:solidFill>
            </a:endParaRPr>
          </a:p>
        </p:txBody>
      </p:sp>
      <p:sp>
        <p:nvSpPr>
          <p:cNvPr id="3" name="Subtitle 2"/>
          <p:cNvSpPr>
            <a:spLocks noGrp="1"/>
          </p:cNvSpPr>
          <p:nvPr>
            <p:ph type="subTitle" idx="1"/>
          </p:nvPr>
        </p:nvSpPr>
        <p:spPr>
          <a:xfrm>
            <a:off x="1447800" y="2971800"/>
            <a:ext cx="6400800" cy="1752600"/>
          </a:xfrm>
        </p:spPr>
        <p:txBody>
          <a:bodyPr/>
          <a:lstStyle/>
          <a:p>
            <a:r>
              <a:rPr lang="en-US" b="1" dirty="0" smtClean="0">
                <a:solidFill>
                  <a:schemeClr val="tx1"/>
                </a:solidFill>
              </a:rPr>
              <a:t>Perceptions of the Risk of Weekly Marijuana Use by How Often Parents Ask Students About School</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525"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625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2013 </a:t>
            </a:r>
            <a:r>
              <a:rPr lang="en-US" sz="1200" dirty="0" smtClean="0"/>
              <a:t>data, </a:t>
            </a:r>
            <a:r>
              <a:rPr lang="en-US" sz="1200" u="sng" dirty="0">
                <a:hlinkClick r:id="rId3"/>
              </a:rPr>
              <a:t>http://dhss.alaska.gov/dph/Chronic/Pages/yrbs/yrbs.aspx</a:t>
            </a:r>
            <a:r>
              <a:rPr lang="en-US" sz="1200" dirty="0"/>
              <a:t>.  These results are from </a:t>
            </a:r>
            <a:r>
              <a:rPr lang="en-US" sz="1200" dirty="0" smtClean="0"/>
              <a:t>6,124 </a:t>
            </a:r>
            <a:r>
              <a:rPr lang="en-US" sz="1200" dirty="0"/>
              <a:t>Alaska High School Students responses to the YRBS. This slide was prepared by the Alaska Mental Health Board and Advisory Board on Alcoholism and Drug Abuse.</a:t>
            </a:r>
          </a:p>
        </p:txBody>
      </p:sp>
      <p:graphicFrame>
        <p:nvGraphicFramePr>
          <p:cNvPr id="3" name="Chart 2"/>
          <p:cNvGraphicFramePr>
            <a:graphicFrameLocks/>
          </p:cNvGraphicFramePr>
          <p:nvPr>
            <p:extLst>
              <p:ext uri="{D42A27DB-BD31-4B8C-83A1-F6EECF244321}">
                <p14:modId xmlns:p14="http://schemas.microsoft.com/office/powerpoint/2010/main" val="696302355"/>
              </p:ext>
            </p:extLst>
          </p:nvPr>
        </p:nvGraphicFramePr>
        <p:xfrm>
          <a:off x="228600" y="228600"/>
          <a:ext cx="8686800" cy="579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28928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2013 </a:t>
            </a:r>
            <a:r>
              <a:rPr lang="en-US" sz="1200" dirty="0" smtClean="0"/>
              <a:t>data, </a:t>
            </a:r>
            <a:r>
              <a:rPr lang="en-US" sz="1200" u="sng" dirty="0">
                <a:hlinkClick r:id="rId3"/>
              </a:rPr>
              <a:t>http://dhss.alaska.gov/dph/Chronic/Pages/yrbs/yrbs.aspx</a:t>
            </a:r>
            <a:r>
              <a:rPr lang="en-US" sz="1200" dirty="0"/>
              <a:t>.  These results are from </a:t>
            </a:r>
            <a:r>
              <a:rPr lang="en-US" sz="1200" dirty="0" smtClean="0"/>
              <a:t>6,124 </a:t>
            </a:r>
            <a:r>
              <a:rPr lang="en-US" sz="1200" dirty="0"/>
              <a:t>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3257784150"/>
              </p:ext>
            </p:extLst>
          </p:nvPr>
        </p:nvGraphicFramePr>
        <p:xfrm>
          <a:off x="152400" y="152400"/>
          <a:ext cx="8772525" cy="5743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9927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805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smtClean="0"/>
              <a:t>An Alaskan High School Classroom Filled with Students Whose Parents Ask Them About School </a:t>
            </a:r>
            <a:r>
              <a:rPr lang="en-US" sz="2800" b="1" u="sng" dirty="0" smtClean="0"/>
              <a:t>Nearly Every Day</a:t>
            </a:r>
            <a:endParaRPr lang="en-US" sz="2800" b="1" u="sng" dirty="0"/>
          </a:p>
        </p:txBody>
      </p:sp>
      <p:sp>
        <p:nvSpPr>
          <p:cNvPr id="5" name="TextBox 4"/>
          <p:cNvSpPr txBox="1"/>
          <p:nvPr/>
        </p:nvSpPr>
        <p:spPr>
          <a:xfrm>
            <a:off x="797510" y="5029200"/>
            <a:ext cx="7661585" cy="1200329"/>
          </a:xfrm>
          <a:prstGeom prst="rect">
            <a:avLst/>
          </a:prstGeom>
          <a:noFill/>
        </p:spPr>
        <p:txBody>
          <a:bodyPr wrap="none" rtlCol="0">
            <a:spAutoFit/>
          </a:bodyPr>
          <a:lstStyle/>
          <a:p>
            <a:pPr algn="ctr"/>
            <a:r>
              <a:rPr lang="en-US" sz="3600" b="1" dirty="0" smtClean="0"/>
              <a:t>What Students Think About the Risk of </a:t>
            </a:r>
          </a:p>
          <a:p>
            <a:pPr algn="ctr"/>
            <a:r>
              <a:rPr lang="en-US" sz="3600" b="1" dirty="0" smtClean="0"/>
              <a:t>Smoking Marijuana Every Week</a:t>
            </a:r>
            <a:endParaRPr lang="en-US" sz="36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83" y="1676400"/>
            <a:ext cx="8124825" cy="325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1508" y="6022143"/>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399130"/>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Tree>
    <p:extLst>
      <p:ext uri="{BB962C8B-B14F-4D97-AF65-F5344CB8AC3E}">
        <p14:creationId xmlns:p14="http://schemas.microsoft.com/office/powerpoint/2010/main" val="2582185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r>
              <a:rPr lang="en-US" sz="2800" b="1" dirty="0" smtClean="0"/>
              <a:t>An Alaskan High School Classroom Filled with Students Whose Parents </a:t>
            </a:r>
            <a:r>
              <a:rPr lang="en-US" sz="2800" b="1" u="sng" dirty="0" smtClean="0"/>
              <a:t>Never</a:t>
            </a:r>
            <a:r>
              <a:rPr lang="en-US" sz="2800" b="1" dirty="0" smtClean="0"/>
              <a:t> Ask Their Children About School</a:t>
            </a:r>
            <a:endParaRPr lang="en-US" sz="2800" b="1" dirty="0"/>
          </a:p>
        </p:txBody>
      </p:sp>
      <p:sp>
        <p:nvSpPr>
          <p:cNvPr id="4" name="TextBox 3"/>
          <p:cNvSpPr txBox="1"/>
          <p:nvPr/>
        </p:nvSpPr>
        <p:spPr>
          <a:xfrm>
            <a:off x="758439" y="4953000"/>
            <a:ext cx="7661585" cy="1200329"/>
          </a:xfrm>
          <a:prstGeom prst="rect">
            <a:avLst/>
          </a:prstGeom>
          <a:noFill/>
        </p:spPr>
        <p:txBody>
          <a:bodyPr wrap="none" rtlCol="0">
            <a:spAutoFit/>
          </a:bodyPr>
          <a:lstStyle/>
          <a:p>
            <a:pPr algn="ctr"/>
            <a:r>
              <a:rPr lang="en-US" sz="3600" b="1" dirty="0" smtClean="0"/>
              <a:t>What Students Think About the Risk of </a:t>
            </a:r>
          </a:p>
          <a:p>
            <a:pPr algn="ctr"/>
            <a:r>
              <a:rPr lang="en-US" sz="3600" b="1" dirty="0" smtClean="0"/>
              <a:t>Smoking Marijuana Every Week</a:t>
            </a:r>
            <a:endParaRPr lang="en-US" sz="36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90" y="1600200"/>
            <a:ext cx="8099885" cy="329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5976706"/>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0107" y="6371319"/>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Tree>
    <p:extLst>
      <p:ext uri="{BB962C8B-B14F-4D97-AF65-F5344CB8AC3E}">
        <p14:creationId xmlns:p14="http://schemas.microsoft.com/office/powerpoint/2010/main" val="129115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10056"/>
            <a:ext cx="8686800" cy="724270"/>
          </a:xfrm>
        </p:spPr>
        <p:txBody>
          <a:bodyPr>
            <a:normAutofit fontScale="90000"/>
          </a:bodyPr>
          <a:lstStyle/>
          <a:p>
            <a:pPr algn="l"/>
            <a:r>
              <a:rPr lang="en-US" sz="1200" b="1" dirty="0" smtClean="0"/>
              <a:t>Source</a:t>
            </a:r>
            <a:r>
              <a:rPr lang="en-US" sz="1200" dirty="0" smtClean="0"/>
              <a:t>: State </a:t>
            </a:r>
            <a:r>
              <a:rPr lang="en-US" sz="1200" dirty="0"/>
              <a:t>of Alaska Department of Health and Social Services, Division of Public Health, Chronic Disease &amp; Health Promotion. </a:t>
            </a:r>
            <a:r>
              <a:rPr lang="en-US" sz="1200" dirty="0" smtClean="0"/>
              <a:t/>
            </a:r>
            <a:br>
              <a:rPr lang="en-US" sz="1200" dirty="0" smtClean="0"/>
            </a:br>
            <a:r>
              <a:rPr lang="en-US" sz="1200" i="1" dirty="0" smtClean="0"/>
              <a:t>Youth </a:t>
            </a:r>
            <a:r>
              <a:rPr lang="en-US" sz="1200" i="1" dirty="0"/>
              <a:t>Risk Behavior </a:t>
            </a:r>
            <a:r>
              <a:rPr lang="en-US" sz="1200" i="1" dirty="0" smtClean="0"/>
              <a:t>Survey [YRBS] </a:t>
            </a:r>
            <a:r>
              <a:rPr lang="en-US" sz="1200" dirty="0"/>
              <a:t>2011 &amp; 2013 </a:t>
            </a:r>
            <a:r>
              <a:rPr lang="en-US" sz="1200" dirty="0" smtClean="0"/>
              <a:t>data, </a:t>
            </a:r>
            <a:r>
              <a:rPr lang="en-US" sz="1200" u="sng" dirty="0" smtClean="0">
                <a:hlinkClick r:id="rId3"/>
              </a:rPr>
              <a:t>http</a:t>
            </a:r>
            <a:r>
              <a:rPr lang="en-US" sz="1200" u="sng" dirty="0">
                <a:hlinkClick r:id="rId3"/>
              </a:rPr>
              <a:t>://</a:t>
            </a:r>
            <a:r>
              <a:rPr lang="en-US" sz="1200" u="sng" dirty="0" smtClean="0">
                <a:hlinkClick r:id="rId3"/>
              </a:rPr>
              <a:t>dhss.alaska.gov/dph/Chronic/Pages/yrbs/yrbs.aspx</a:t>
            </a:r>
            <a:r>
              <a:rPr lang="en-US" sz="1200" dirty="0" smtClean="0"/>
              <a:t>.  These results are </a:t>
            </a:r>
            <a:br>
              <a:rPr lang="en-US" sz="1200" dirty="0" smtClean="0"/>
            </a:br>
            <a:r>
              <a:rPr lang="en-US" sz="1200" dirty="0" smtClean="0"/>
              <a:t>from 13,333 Alaska High School Students responses to the YRBS. </a:t>
            </a:r>
            <a:r>
              <a:rPr lang="en-US" sz="1200" dirty="0"/>
              <a:t/>
            </a:r>
            <a:br>
              <a:rPr lang="en-US" sz="1200" dirty="0"/>
            </a:b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915105370"/>
              </p:ext>
            </p:extLst>
          </p:nvPr>
        </p:nvGraphicFramePr>
        <p:xfrm>
          <a:off x="152400" y="152400"/>
          <a:ext cx="8839199" cy="57912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6014745"/>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45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6774" y="3433065"/>
            <a:ext cx="7295590" cy="284897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6774" y="685800"/>
            <a:ext cx="7295590" cy="2616639"/>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23290"/>
            <a:ext cx="506506" cy="2541526"/>
          </a:xfrm>
        </p:spPr>
        <p:txBody>
          <a:bodyPr vert="vert270">
            <a:noAutofit/>
          </a:bodyPr>
          <a:lstStyle/>
          <a:p>
            <a:r>
              <a:rPr lang="en-US" sz="2000" b="1" dirty="0" smtClean="0"/>
              <a:t>Parents Never Ask</a:t>
            </a:r>
            <a:endParaRPr lang="en-US" sz="2000" b="1" dirty="0"/>
          </a:p>
        </p:txBody>
      </p:sp>
      <p:sp>
        <p:nvSpPr>
          <p:cNvPr id="12" name="TextBox 11"/>
          <p:cNvSpPr txBox="1"/>
          <p:nvPr/>
        </p:nvSpPr>
        <p:spPr>
          <a:xfrm>
            <a:off x="239806" y="76200"/>
            <a:ext cx="8610600" cy="461665"/>
          </a:xfrm>
          <a:prstGeom prst="rect">
            <a:avLst/>
          </a:prstGeom>
          <a:noFill/>
        </p:spPr>
        <p:txBody>
          <a:bodyPr wrap="square" rtlCol="0">
            <a:spAutoFit/>
          </a:bodyPr>
          <a:lstStyle/>
          <a:p>
            <a:pPr algn="ctr"/>
            <a:r>
              <a:rPr lang="en-US" sz="2400" b="1" dirty="0" smtClean="0"/>
              <a:t>Does it Make a Difference if a Parent Regularly Asks About School?</a:t>
            </a:r>
            <a:endParaRPr lang="en-US" sz="2400" b="1" dirty="0"/>
          </a:p>
        </p:txBody>
      </p:sp>
      <p:sp>
        <p:nvSpPr>
          <p:cNvPr id="13" name="Title 1"/>
          <p:cNvSpPr txBox="1">
            <a:spLocks/>
          </p:cNvSpPr>
          <p:nvPr/>
        </p:nvSpPr>
        <p:spPr>
          <a:xfrm>
            <a:off x="0" y="3206143"/>
            <a:ext cx="506506" cy="3156363"/>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Parents Ask About Every Day</a:t>
            </a:r>
            <a:endParaRPr lang="en-US" sz="2000" b="1" dirty="0"/>
          </a:p>
        </p:txBody>
      </p:sp>
      <p:sp>
        <p:nvSpPr>
          <p:cNvPr id="3" name="TextBox 2"/>
          <p:cNvSpPr txBox="1"/>
          <p:nvPr/>
        </p:nvSpPr>
        <p:spPr>
          <a:xfrm>
            <a:off x="8002401" y="878391"/>
            <a:ext cx="1172116" cy="2031325"/>
          </a:xfrm>
          <a:prstGeom prst="rect">
            <a:avLst/>
          </a:prstGeom>
          <a:noFill/>
        </p:spPr>
        <p:txBody>
          <a:bodyPr wrap="none" rtlCol="0">
            <a:spAutoFit/>
          </a:bodyPr>
          <a:lstStyle/>
          <a:p>
            <a:pPr algn="ctr"/>
            <a:r>
              <a:rPr lang="en-US" b="1" dirty="0" smtClean="0"/>
              <a:t>77% Think</a:t>
            </a:r>
          </a:p>
          <a:p>
            <a:pPr algn="ctr"/>
            <a:r>
              <a:rPr lang="en-US" b="1" dirty="0" smtClean="0"/>
              <a:t>Smoking</a:t>
            </a:r>
          </a:p>
          <a:p>
            <a:pPr algn="ctr"/>
            <a:r>
              <a:rPr lang="en-US" b="1" dirty="0" smtClean="0"/>
              <a:t>Marijuana</a:t>
            </a:r>
          </a:p>
          <a:p>
            <a:pPr algn="ctr"/>
            <a:r>
              <a:rPr lang="en-US" b="1" dirty="0" smtClean="0"/>
              <a:t>Regularly </a:t>
            </a:r>
          </a:p>
          <a:p>
            <a:pPr algn="ctr"/>
            <a:r>
              <a:rPr lang="en-US" b="1" dirty="0" smtClean="0"/>
              <a:t>Is Slightly</a:t>
            </a:r>
          </a:p>
          <a:p>
            <a:pPr algn="ctr"/>
            <a:r>
              <a:rPr lang="en-US" b="1" dirty="0" smtClean="0"/>
              <a:t>Or Not</a:t>
            </a:r>
          </a:p>
          <a:p>
            <a:pPr algn="ctr"/>
            <a:r>
              <a:rPr lang="en-US" b="1" dirty="0" smtClean="0"/>
              <a:t>Risky</a:t>
            </a:r>
            <a:endParaRPr lang="en-US" b="1"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42" y="3477063"/>
            <a:ext cx="6989454" cy="276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42" y="782095"/>
            <a:ext cx="6989454" cy="242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002401" y="3841888"/>
            <a:ext cx="1172116" cy="2031325"/>
          </a:xfrm>
          <a:prstGeom prst="rect">
            <a:avLst/>
          </a:prstGeom>
          <a:noFill/>
        </p:spPr>
        <p:txBody>
          <a:bodyPr wrap="none" rtlCol="0">
            <a:spAutoFit/>
          </a:bodyPr>
          <a:lstStyle/>
          <a:p>
            <a:pPr algn="ctr"/>
            <a:r>
              <a:rPr lang="en-US" b="1" dirty="0" smtClean="0"/>
              <a:t>58% Think</a:t>
            </a:r>
          </a:p>
          <a:p>
            <a:pPr algn="ctr"/>
            <a:r>
              <a:rPr lang="en-US" b="1" dirty="0" smtClean="0"/>
              <a:t>Smoking</a:t>
            </a:r>
          </a:p>
          <a:p>
            <a:pPr algn="ctr"/>
            <a:r>
              <a:rPr lang="en-US" b="1" dirty="0" smtClean="0"/>
              <a:t>Marijuana</a:t>
            </a:r>
          </a:p>
          <a:p>
            <a:pPr algn="ctr"/>
            <a:r>
              <a:rPr lang="en-US" b="1" dirty="0" smtClean="0"/>
              <a:t>Regularly </a:t>
            </a:r>
          </a:p>
          <a:p>
            <a:pPr algn="ctr"/>
            <a:r>
              <a:rPr lang="en-US" b="1" dirty="0" smtClean="0"/>
              <a:t>Is Slightly</a:t>
            </a:r>
          </a:p>
          <a:p>
            <a:pPr algn="ctr"/>
            <a:r>
              <a:rPr lang="en-US" b="1" dirty="0" smtClean="0"/>
              <a:t>Or Not</a:t>
            </a:r>
          </a:p>
          <a:p>
            <a:pPr algn="ctr"/>
            <a:r>
              <a:rPr lang="en-US" b="1" dirty="0" smtClean="0"/>
              <a:t>Risky</a:t>
            </a:r>
            <a:endParaRPr lang="en-US" b="1" dirty="0"/>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259" y="6032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10107" y="6371319"/>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6"/>
              </a:rPr>
              <a:t>http://dhss.alaska.gov/dph/Chronic/Pages/yrbs/yrbs.aspx</a:t>
            </a:r>
            <a:r>
              <a:rPr lang="en-US" sz="1100" dirty="0"/>
              <a:t>. </a:t>
            </a:r>
          </a:p>
        </p:txBody>
      </p:sp>
    </p:spTree>
    <p:extLst>
      <p:ext uri="{BB962C8B-B14F-4D97-AF65-F5344CB8AC3E}">
        <p14:creationId xmlns:p14="http://schemas.microsoft.com/office/powerpoint/2010/main" val="39385123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730" y="228600"/>
            <a:ext cx="8725658" cy="1569660"/>
          </a:xfrm>
          <a:prstGeom prst="rect">
            <a:avLst/>
          </a:prstGeom>
          <a:noFill/>
        </p:spPr>
        <p:txBody>
          <a:bodyPr wrap="none" rtlCol="0">
            <a:spAutoFit/>
          </a:bodyPr>
          <a:lstStyle/>
          <a:p>
            <a:r>
              <a:rPr lang="en-US" sz="3200" dirty="0" smtClean="0"/>
              <a:t>Is it because students report their parents ask </a:t>
            </a:r>
          </a:p>
          <a:p>
            <a:r>
              <a:rPr lang="en-US" sz="3200" dirty="0" smtClean="0"/>
              <a:t>about school more often that they perceive greater</a:t>
            </a:r>
          </a:p>
          <a:p>
            <a:r>
              <a:rPr lang="en-US" sz="3200" dirty="0"/>
              <a:t>r</a:t>
            </a:r>
            <a:r>
              <a:rPr lang="en-US" sz="3200" dirty="0" smtClean="0"/>
              <a:t>isk from smoking marijuana</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350801" y="5185526"/>
            <a:ext cx="8198176" cy="1569660"/>
          </a:xfrm>
          <a:prstGeom prst="rect">
            <a:avLst/>
          </a:prstGeom>
          <a:noFill/>
        </p:spPr>
        <p:txBody>
          <a:bodyPr wrap="square" rtlCol="0">
            <a:spAutoFit/>
          </a:bodyPr>
          <a:lstStyle/>
          <a:p>
            <a:r>
              <a:rPr lang="en-US" sz="3200" dirty="0" smtClean="0"/>
              <a:t>Is it because students feel greater risk from smoking marijuana that they are more likely </a:t>
            </a:r>
          </a:p>
          <a:p>
            <a:r>
              <a:rPr lang="en-US" sz="3200" dirty="0" smtClean="0"/>
              <a:t>to be asked by their parents about school? </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99" y="591175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3891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26045357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Sexuality</a:t>
            </a:r>
            <a:endParaRPr lang="en-US" b="1" dirty="0">
              <a:solidFill>
                <a:srgbClr val="C00000"/>
              </a:solidFill>
            </a:endParaRPr>
          </a:p>
        </p:txBody>
      </p:sp>
      <p:sp>
        <p:nvSpPr>
          <p:cNvPr id="3" name="Subtitle 2"/>
          <p:cNvSpPr>
            <a:spLocks noGrp="1"/>
          </p:cNvSpPr>
          <p:nvPr>
            <p:ph type="subTitle" idx="1"/>
          </p:nvPr>
        </p:nvSpPr>
        <p:spPr>
          <a:xfrm>
            <a:off x="1371600" y="2743200"/>
            <a:ext cx="6400800" cy="1752600"/>
          </a:xfrm>
        </p:spPr>
        <p:txBody>
          <a:bodyPr/>
          <a:lstStyle/>
          <a:p>
            <a:r>
              <a:rPr lang="en-US" b="1" dirty="0" smtClean="0">
                <a:solidFill>
                  <a:schemeClr val="tx1"/>
                </a:solidFill>
              </a:rPr>
              <a:t>Number of Sexual Partners by How Often Parents Ask About School</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9281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a:t>
            </a:r>
            <a:r>
              <a:rPr lang="en-US" sz="1200" dirty="0" smtClean="0"/>
              <a:t>data, </a:t>
            </a:r>
            <a:r>
              <a:rPr lang="en-US" sz="1200" u="sng" dirty="0">
                <a:hlinkClick r:id="rId3"/>
              </a:rPr>
              <a:t>http://dhss.alaska.gov/dph/Chronic/Pages/yrbs/yrbs.aspx</a:t>
            </a:r>
            <a:r>
              <a:rPr lang="en-US" sz="1200" dirty="0"/>
              <a:t>.  These results are from </a:t>
            </a:r>
            <a:r>
              <a:rPr lang="en-US" sz="1200" dirty="0" smtClean="0"/>
              <a:t>12,154 </a:t>
            </a:r>
            <a:r>
              <a:rPr lang="en-US" sz="1200" dirty="0"/>
              <a:t>Alaska High School Students responses to the YRBS. This slide was prepared by the Alaska Mental Health Board and Advisory Board on Alcoholism and Drug Abuse.</a:t>
            </a:r>
          </a:p>
        </p:txBody>
      </p:sp>
      <p:graphicFrame>
        <p:nvGraphicFramePr>
          <p:cNvPr id="3" name="Chart 2"/>
          <p:cNvGraphicFramePr>
            <a:graphicFrameLocks/>
          </p:cNvGraphicFramePr>
          <p:nvPr>
            <p:extLst>
              <p:ext uri="{D42A27DB-BD31-4B8C-83A1-F6EECF244321}">
                <p14:modId xmlns:p14="http://schemas.microsoft.com/office/powerpoint/2010/main" val="3973276017"/>
              </p:ext>
            </p:extLst>
          </p:nvPr>
        </p:nvGraphicFramePr>
        <p:xfrm>
          <a:off x="228600" y="228600"/>
          <a:ext cx="8686800" cy="5791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02989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[YRBS] 2011 &amp; 2013 </a:t>
            </a:r>
            <a:r>
              <a:rPr lang="en-US" sz="1200" dirty="0" smtClean="0"/>
              <a:t>data, </a:t>
            </a:r>
            <a:r>
              <a:rPr lang="en-US" sz="1200" u="sng" dirty="0">
                <a:hlinkClick r:id="rId3"/>
              </a:rPr>
              <a:t>http://dhss.alaska.gov/dph/Chronic/Pages/yrbs/yrbs.aspx</a:t>
            </a:r>
            <a:r>
              <a:rPr lang="en-US" sz="1200" dirty="0"/>
              <a:t>.  These results are from </a:t>
            </a:r>
            <a:r>
              <a:rPr lang="en-US" sz="1200" dirty="0" smtClean="0"/>
              <a:t>12,154 </a:t>
            </a:r>
            <a:r>
              <a:rPr lang="en-US" sz="1200" dirty="0"/>
              <a:t>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1942999121"/>
              </p:ext>
            </p:extLst>
          </p:nvPr>
        </p:nvGraphicFramePr>
        <p:xfrm>
          <a:off x="228600" y="152400"/>
          <a:ext cx="8670986" cy="579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29767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5352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2800" b="1" dirty="0" smtClean="0"/>
              <a:t>An Alaskan High School Classroom Filled with Students Whose Parents Ask Them About School </a:t>
            </a:r>
            <a:r>
              <a:rPr lang="en-US" sz="2800" b="1" u="sng" dirty="0" smtClean="0"/>
              <a:t>Nearly Every Day</a:t>
            </a:r>
            <a:endParaRPr lang="en-US" sz="2800" b="1" u="sng" dirty="0"/>
          </a:p>
        </p:txBody>
      </p:sp>
      <p:sp>
        <p:nvSpPr>
          <p:cNvPr id="5" name="TextBox 4"/>
          <p:cNvSpPr txBox="1"/>
          <p:nvPr/>
        </p:nvSpPr>
        <p:spPr>
          <a:xfrm>
            <a:off x="1990727" y="5234564"/>
            <a:ext cx="5315109" cy="646331"/>
          </a:xfrm>
          <a:prstGeom prst="rect">
            <a:avLst/>
          </a:prstGeom>
          <a:noFill/>
        </p:spPr>
        <p:txBody>
          <a:bodyPr wrap="none" rtlCol="0">
            <a:spAutoFit/>
          </a:bodyPr>
          <a:lstStyle/>
          <a:p>
            <a:pPr algn="ctr"/>
            <a:r>
              <a:rPr lang="en-US" sz="3600" b="1" dirty="0" smtClean="0"/>
              <a:t>Number of Sexual Partners</a:t>
            </a:r>
            <a:endParaRPr lang="en-US" sz="36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656" y="5986761"/>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818770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Tree>
    <p:extLst>
      <p:ext uri="{BB962C8B-B14F-4D97-AF65-F5344CB8AC3E}">
        <p14:creationId xmlns:p14="http://schemas.microsoft.com/office/powerpoint/2010/main" val="5408985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r>
              <a:rPr lang="en-US" sz="2800" b="1" dirty="0" smtClean="0"/>
              <a:t>An Alaskan High School Classroom Filled with Students Whose Parents </a:t>
            </a:r>
            <a:r>
              <a:rPr lang="en-US" sz="2800" b="1" u="sng" dirty="0" smtClean="0"/>
              <a:t>Never</a:t>
            </a:r>
            <a:r>
              <a:rPr lang="en-US" sz="2800" b="1" dirty="0" smtClean="0"/>
              <a:t> Ask Their Children About School</a:t>
            </a:r>
            <a:endParaRPr lang="en-US" sz="2800" b="1" dirty="0"/>
          </a:p>
        </p:txBody>
      </p:sp>
      <p:sp>
        <p:nvSpPr>
          <p:cNvPr id="4" name="TextBox 3"/>
          <p:cNvSpPr txBox="1"/>
          <p:nvPr/>
        </p:nvSpPr>
        <p:spPr>
          <a:xfrm>
            <a:off x="1931681" y="5189127"/>
            <a:ext cx="5315109" cy="646331"/>
          </a:xfrm>
          <a:prstGeom prst="rect">
            <a:avLst/>
          </a:prstGeom>
          <a:noFill/>
        </p:spPr>
        <p:txBody>
          <a:bodyPr wrap="none" rtlCol="0">
            <a:spAutoFit/>
          </a:bodyPr>
          <a:lstStyle/>
          <a:p>
            <a:pPr algn="ctr"/>
            <a:r>
              <a:rPr lang="en-US" sz="3600" b="1" dirty="0" smtClean="0"/>
              <a:t>Number of Sexual Partners</a:t>
            </a:r>
            <a:endParaRPr 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975" y="5976706"/>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42983"/>
            <a:ext cx="80295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5"/>
              </a:rPr>
              <a:t>http://dhss.alaska.gov/dph/Chronic/Pages/yrbs/yrbs.aspx</a:t>
            </a:r>
            <a:r>
              <a:rPr lang="en-US" sz="1100" dirty="0"/>
              <a:t>. </a:t>
            </a:r>
          </a:p>
        </p:txBody>
      </p:sp>
    </p:spTree>
    <p:extLst>
      <p:ext uri="{BB962C8B-B14F-4D97-AF65-F5344CB8AC3E}">
        <p14:creationId xmlns:p14="http://schemas.microsoft.com/office/powerpoint/2010/main" val="18924067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1070" y="3429000"/>
            <a:ext cx="7295590" cy="272735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6774" y="624364"/>
            <a:ext cx="7295590" cy="2690998"/>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55339"/>
            <a:ext cx="506506" cy="2541526"/>
          </a:xfrm>
        </p:spPr>
        <p:txBody>
          <a:bodyPr vert="vert270">
            <a:noAutofit/>
          </a:bodyPr>
          <a:lstStyle/>
          <a:p>
            <a:r>
              <a:rPr lang="en-US" sz="2000" b="1" dirty="0" smtClean="0"/>
              <a:t>Parents Never Ask</a:t>
            </a:r>
            <a:endParaRPr lang="en-US" sz="2000" b="1" dirty="0"/>
          </a:p>
        </p:txBody>
      </p:sp>
      <p:sp>
        <p:nvSpPr>
          <p:cNvPr id="12" name="TextBox 11"/>
          <p:cNvSpPr txBox="1"/>
          <p:nvPr/>
        </p:nvSpPr>
        <p:spPr>
          <a:xfrm>
            <a:off x="239806" y="76200"/>
            <a:ext cx="8610600" cy="461665"/>
          </a:xfrm>
          <a:prstGeom prst="rect">
            <a:avLst/>
          </a:prstGeom>
          <a:noFill/>
        </p:spPr>
        <p:txBody>
          <a:bodyPr wrap="square" rtlCol="0">
            <a:spAutoFit/>
          </a:bodyPr>
          <a:lstStyle/>
          <a:p>
            <a:pPr algn="ctr"/>
            <a:r>
              <a:rPr lang="en-US" sz="2400" b="1" dirty="0" smtClean="0"/>
              <a:t>Does it Make a Difference if a Parent Regularly Asks About School?</a:t>
            </a:r>
            <a:endParaRPr lang="en-US" sz="2400" b="1" dirty="0"/>
          </a:p>
        </p:txBody>
      </p:sp>
      <p:sp>
        <p:nvSpPr>
          <p:cNvPr id="13" name="Title 1"/>
          <p:cNvSpPr txBox="1">
            <a:spLocks/>
          </p:cNvSpPr>
          <p:nvPr/>
        </p:nvSpPr>
        <p:spPr>
          <a:xfrm>
            <a:off x="0" y="3297433"/>
            <a:ext cx="506506" cy="3156363"/>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Parents Ask About Every Day</a:t>
            </a:r>
            <a:endParaRPr lang="en-US" sz="2000" b="1" dirty="0"/>
          </a:p>
        </p:txBody>
      </p:sp>
      <p:sp>
        <p:nvSpPr>
          <p:cNvPr id="3" name="TextBox 2"/>
          <p:cNvSpPr txBox="1"/>
          <p:nvPr/>
        </p:nvSpPr>
        <p:spPr>
          <a:xfrm>
            <a:off x="8002689" y="1295400"/>
            <a:ext cx="1171538" cy="1477328"/>
          </a:xfrm>
          <a:prstGeom prst="rect">
            <a:avLst/>
          </a:prstGeom>
          <a:noFill/>
        </p:spPr>
        <p:txBody>
          <a:bodyPr wrap="none" rtlCol="0">
            <a:spAutoFit/>
          </a:bodyPr>
          <a:lstStyle/>
          <a:p>
            <a:pPr algn="ctr"/>
            <a:r>
              <a:rPr lang="en-US" b="1" dirty="0" smtClean="0"/>
              <a:t>34% Have </a:t>
            </a:r>
          </a:p>
          <a:p>
            <a:pPr algn="ctr"/>
            <a:r>
              <a:rPr lang="en-US" b="1" dirty="0" smtClean="0"/>
              <a:t>Had Three</a:t>
            </a:r>
          </a:p>
          <a:p>
            <a:pPr algn="ctr"/>
            <a:r>
              <a:rPr lang="en-US" b="1" dirty="0" smtClean="0"/>
              <a:t>Or More</a:t>
            </a:r>
          </a:p>
          <a:p>
            <a:pPr algn="ctr"/>
            <a:r>
              <a:rPr lang="en-US" b="1" dirty="0" smtClean="0"/>
              <a:t>Sexual</a:t>
            </a:r>
          </a:p>
          <a:p>
            <a:pPr algn="ctr"/>
            <a:r>
              <a:rPr lang="en-US" b="1" dirty="0" smtClean="0"/>
              <a:t>Partners</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83" y="5975056"/>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8564"/>
            <a:ext cx="6934200" cy="256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002690" y="3962400"/>
            <a:ext cx="1171538" cy="1477328"/>
          </a:xfrm>
          <a:prstGeom prst="rect">
            <a:avLst/>
          </a:prstGeom>
          <a:noFill/>
        </p:spPr>
        <p:txBody>
          <a:bodyPr wrap="none" rtlCol="0">
            <a:spAutoFit/>
          </a:bodyPr>
          <a:lstStyle/>
          <a:p>
            <a:pPr algn="ctr"/>
            <a:r>
              <a:rPr lang="en-US" b="1" dirty="0" smtClean="0"/>
              <a:t>17% Have </a:t>
            </a:r>
          </a:p>
          <a:p>
            <a:pPr algn="ctr"/>
            <a:r>
              <a:rPr lang="en-US" b="1" dirty="0" smtClean="0"/>
              <a:t>Had Three</a:t>
            </a:r>
          </a:p>
          <a:p>
            <a:pPr algn="ctr"/>
            <a:r>
              <a:rPr lang="en-US" b="1" dirty="0" smtClean="0"/>
              <a:t>Or More</a:t>
            </a:r>
          </a:p>
          <a:p>
            <a:pPr algn="ctr"/>
            <a:r>
              <a:rPr lang="en-US" b="1" dirty="0" smtClean="0"/>
              <a:t>Sexual</a:t>
            </a:r>
          </a:p>
          <a:p>
            <a:pPr algn="ctr"/>
            <a:r>
              <a:rPr lang="en-US" b="1" dirty="0" smtClean="0"/>
              <a:t>Partners</a:t>
            </a:r>
            <a:endParaRPr lang="en-US" b="1" dirty="0"/>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023" y="3489810"/>
            <a:ext cx="6907306" cy="260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24787" y="642711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6"/>
              </a:rPr>
              <a:t>http://dhss.alaska.gov/dph/Chronic/Pages/yrbs/yrbs.aspx</a:t>
            </a:r>
            <a:r>
              <a:rPr lang="en-US" sz="1100" dirty="0"/>
              <a:t>. </a:t>
            </a:r>
          </a:p>
        </p:txBody>
      </p:sp>
    </p:spTree>
    <p:extLst>
      <p:ext uri="{BB962C8B-B14F-4D97-AF65-F5344CB8AC3E}">
        <p14:creationId xmlns:p14="http://schemas.microsoft.com/office/powerpoint/2010/main" val="359933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13392536"/>
              </p:ext>
            </p:extLst>
          </p:nvPr>
        </p:nvGraphicFramePr>
        <p:xfrm>
          <a:off x="152401" y="152400"/>
          <a:ext cx="8763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 y="6096000"/>
            <a:ext cx="8686800" cy="72427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Source</a:t>
            </a:r>
            <a:r>
              <a:rPr lang="en-US" sz="1200" dirty="0" smtClean="0"/>
              <a:t>: State of Alaska Department of Health and Social Services, Division of Public Health, Chronic Disease &amp; Health Promotion. </a:t>
            </a:r>
            <a:br>
              <a:rPr lang="en-US" sz="1200" dirty="0" smtClean="0"/>
            </a:br>
            <a:r>
              <a:rPr lang="en-US" sz="1200" i="1" dirty="0" smtClean="0"/>
              <a:t>Youth Risk Behavior Survey [YRBS] </a:t>
            </a:r>
            <a:r>
              <a:rPr lang="en-US" sz="1200" dirty="0" smtClean="0"/>
              <a:t>2011 &amp; 2013 data, </a:t>
            </a:r>
            <a:r>
              <a:rPr lang="en-US" sz="1200" u="sng" dirty="0" smtClean="0">
                <a:hlinkClick r:id="rId4"/>
              </a:rPr>
              <a:t>http://dhss.alaska.gov/dph/Chronic/Pages/yrbs/yrbs.aspx</a:t>
            </a:r>
            <a:r>
              <a:rPr lang="en-US" sz="1200" dirty="0" smtClean="0"/>
              <a:t>.  These results are </a:t>
            </a:r>
            <a:br>
              <a:rPr lang="en-US" sz="1200" dirty="0" smtClean="0"/>
            </a:br>
            <a:r>
              <a:rPr lang="en-US" sz="1200" dirty="0" smtClean="0"/>
              <a:t>from 13,333 Alaska High School Students responses to the YRBS. </a:t>
            </a:r>
            <a:br>
              <a:rPr lang="en-US" sz="1200" dirty="0" smtClean="0"/>
            </a:br>
            <a:endParaRPr lang="en-US" sz="12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99840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2241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coveringengineer.com/wp-content/uploads/2011/11/iStock_feedback-l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30" y="1401351"/>
            <a:ext cx="4296958" cy="42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730" y="228600"/>
            <a:ext cx="7942046" cy="1569660"/>
          </a:xfrm>
          <a:prstGeom prst="rect">
            <a:avLst/>
          </a:prstGeom>
          <a:noFill/>
        </p:spPr>
        <p:txBody>
          <a:bodyPr wrap="none" rtlCol="0">
            <a:spAutoFit/>
          </a:bodyPr>
          <a:lstStyle/>
          <a:p>
            <a:r>
              <a:rPr lang="en-US" sz="3200" dirty="0" smtClean="0"/>
              <a:t>Is it because students report their parents ask </a:t>
            </a:r>
          </a:p>
          <a:p>
            <a:r>
              <a:rPr lang="en-US" sz="3200" dirty="0" smtClean="0"/>
              <a:t>about school more often that they have fewer </a:t>
            </a:r>
          </a:p>
          <a:p>
            <a:r>
              <a:rPr lang="en-US" sz="3200" dirty="0" smtClean="0"/>
              <a:t>sexual partners</a:t>
            </a:r>
            <a:endParaRPr lang="en-US" sz="3200" dirty="0"/>
          </a:p>
        </p:txBody>
      </p:sp>
      <p:sp>
        <p:nvSpPr>
          <p:cNvPr id="3" name="TextBox 2"/>
          <p:cNvSpPr txBox="1"/>
          <p:nvPr/>
        </p:nvSpPr>
        <p:spPr>
          <a:xfrm>
            <a:off x="3831954" y="2971800"/>
            <a:ext cx="899605" cy="923330"/>
          </a:xfrm>
          <a:prstGeom prst="rect">
            <a:avLst/>
          </a:prstGeom>
          <a:noFill/>
        </p:spPr>
        <p:txBody>
          <a:bodyPr wrap="none" rtlCol="0">
            <a:spAutoFit/>
          </a:bodyPr>
          <a:lstStyle/>
          <a:p>
            <a:r>
              <a:rPr lang="en-US" sz="5400" b="1" dirty="0" smtClean="0"/>
              <a:t>Or</a:t>
            </a:r>
            <a:endParaRPr lang="en-US" sz="5400" b="1" dirty="0"/>
          </a:p>
        </p:txBody>
      </p:sp>
      <p:sp>
        <p:nvSpPr>
          <p:cNvPr id="5" name="TextBox 4"/>
          <p:cNvSpPr txBox="1"/>
          <p:nvPr/>
        </p:nvSpPr>
        <p:spPr>
          <a:xfrm>
            <a:off x="350801" y="5185526"/>
            <a:ext cx="8198176" cy="1569660"/>
          </a:xfrm>
          <a:prstGeom prst="rect">
            <a:avLst/>
          </a:prstGeom>
          <a:noFill/>
        </p:spPr>
        <p:txBody>
          <a:bodyPr wrap="square" rtlCol="0">
            <a:spAutoFit/>
          </a:bodyPr>
          <a:lstStyle/>
          <a:p>
            <a:r>
              <a:rPr lang="en-US" sz="3200" dirty="0" smtClean="0"/>
              <a:t>Is it because students have fewer sexual partners that they are more likely </a:t>
            </a:r>
          </a:p>
          <a:p>
            <a:r>
              <a:rPr lang="en-US" sz="3200" dirty="0" smtClean="0"/>
              <a:t>to be asked by their parents about school? </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99" y="5911757"/>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9429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70"/>
            <a:ext cx="8247756" cy="49714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40532"/>
            <a:ext cx="8400156" cy="1323439"/>
          </a:xfrm>
          <a:prstGeom prst="rect">
            <a:avLst/>
          </a:prstGeom>
        </p:spPr>
        <p:txBody>
          <a:bodyPr wrap="square">
            <a:spAutoFit/>
          </a:bodyPr>
          <a:lstStyle/>
          <a:p>
            <a:r>
              <a:rPr lang="en-US" sz="1600" dirty="0"/>
              <a:t>Cognitive Behavioral Therapy (CBT) is the most widely researched and evidence-based form of therapy. </a:t>
            </a:r>
            <a:r>
              <a:rPr lang="en-US" sz="1600" dirty="0" smtClean="0"/>
              <a:t>CBT </a:t>
            </a:r>
            <a:r>
              <a:rPr lang="en-US" sz="1600" dirty="0"/>
              <a:t>has been shown in more than one thousand studies to be effective in treating a wide range of psychiatric disorders and psychological problems. In contrast to other forms of psychotherapy, cognitive therapy is focused on the present, practical and problem-solving oriented. http://www.nyccognitivetherapy.com/</a:t>
            </a:r>
          </a:p>
        </p:txBody>
      </p:sp>
    </p:spTree>
    <p:extLst>
      <p:ext uri="{BB962C8B-B14F-4D97-AF65-F5344CB8AC3E}">
        <p14:creationId xmlns:p14="http://schemas.microsoft.com/office/powerpoint/2010/main" val="31961314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94" y="152400"/>
            <a:ext cx="7772400" cy="1470025"/>
          </a:xfrm>
        </p:spPr>
        <p:txBody>
          <a:bodyPr/>
          <a:lstStyle/>
          <a:p>
            <a:r>
              <a:rPr lang="en-US" b="1" dirty="0" smtClean="0"/>
              <a:t>One Protective Factor</a:t>
            </a:r>
            <a:r>
              <a:rPr lang="en-US" dirty="0" smtClean="0"/>
              <a:t/>
            </a:r>
            <a:br>
              <a:rPr lang="en-US" dirty="0" smtClean="0"/>
            </a:br>
            <a:r>
              <a:rPr lang="en-US" sz="2400" dirty="0" smtClean="0"/>
              <a:t>Youth </a:t>
            </a:r>
            <a:r>
              <a:rPr lang="en-US" sz="2400" dirty="0"/>
              <a:t>Risk Behavior Survey</a:t>
            </a:r>
          </a:p>
        </p:txBody>
      </p:sp>
      <p:sp>
        <p:nvSpPr>
          <p:cNvPr id="3" name="Subtitle 2"/>
          <p:cNvSpPr>
            <a:spLocks noGrp="1"/>
          </p:cNvSpPr>
          <p:nvPr>
            <p:ph type="subTitle" idx="1"/>
          </p:nvPr>
        </p:nvSpPr>
        <p:spPr>
          <a:xfrm>
            <a:off x="152400" y="1600200"/>
            <a:ext cx="8839200" cy="838200"/>
          </a:xfrm>
        </p:spPr>
        <p:txBody>
          <a:bodyPr>
            <a:normAutofit/>
          </a:bodyPr>
          <a:lstStyle/>
          <a:p>
            <a:pPr>
              <a:defRPr sz="1800" b="1" i="0" u="none" strike="noStrike" kern="1200" baseline="0">
                <a:solidFill>
                  <a:prstClr val="black"/>
                </a:solidFill>
                <a:latin typeface="+mn-lt"/>
                <a:ea typeface="+mn-ea"/>
                <a:cs typeface="+mn-cs"/>
              </a:defRPr>
            </a:pPr>
            <a:r>
              <a:rPr lang="en-US" sz="2400" b="1" dirty="0" smtClean="0">
                <a:solidFill>
                  <a:srgbClr val="C00000"/>
                </a:solidFill>
              </a:rPr>
              <a:t>How many days a week do you participate in after school activities?</a:t>
            </a:r>
            <a:endParaRPr lang="en-US" sz="2400" dirty="0">
              <a:solidFill>
                <a:srgbClr val="C00000"/>
              </a:solidFill>
            </a:endParaRPr>
          </a:p>
        </p:txBody>
      </p:sp>
      <p:sp>
        <p:nvSpPr>
          <p:cNvPr id="4" name="Rectangle 3"/>
          <p:cNvSpPr/>
          <p:nvPr/>
        </p:nvSpPr>
        <p:spPr>
          <a:xfrm>
            <a:off x="533400" y="2209800"/>
            <a:ext cx="8060184" cy="3139321"/>
          </a:xfrm>
          <a:prstGeom prst="rect">
            <a:avLst/>
          </a:prstGeom>
        </p:spPr>
        <p:txBody>
          <a:bodyPr wrap="square">
            <a:spAutoFit/>
          </a:bodyPr>
          <a:lstStyle/>
          <a:p>
            <a:r>
              <a:rPr lang="en-US" dirty="0" smtClean="0"/>
              <a:t>Unless otherwise noted the data used for these analyses are the combined 2011 &amp; 2013 data. The survey responses were analyzed from all traditional high school students who responded rather than a weighted sample because the analysis is examining the prevalence of one outcome within the context of, the presence or absence, of a specific protective factor.  Though </a:t>
            </a:r>
            <a:r>
              <a:rPr lang="en-US" dirty="0"/>
              <a:t>the combined local data sample was not scientifically selected and is also not weighted (as is the statewide sample), the large number of responses collected from a broad cross-section of traditional schools in both urban and rural school districts allows us the reasonable expectation that these data are representative of Alaska’s traditional high school students.  Additionally, the large sample size of the local sample allows us to look at the finer gradations of the different response categories for the selected measures.  </a:t>
            </a:r>
          </a:p>
        </p:txBody>
      </p:sp>
      <p:sp>
        <p:nvSpPr>
          <p:cNvPr id="5" name="Rectangle 4"/>
          <p:cNvSpPr/>
          <p:nvPr/>
        </p:nvSpPr>
        <p:spPr>
          <a:xfrm>
            <a:off x="304800" y="5638800"/>
            <a:ext cx="8153400" cy="830997"/>
          </a:xfrm>
          <a:prstGeom prst="rect">
            <a:avLst/>
          </a:prstGeom>
        </p:spPr>
        <p:txBody>
          <a:bodyPr wrap="square">
            <a:spAutoFit/>
          </a:bodyPr>
          <a:lstStyle/>
          <a:p>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a:t>
            </a:r>
            <a:r>
              <a:rPr lang="en-US" sz="1200" dirty="0"/>
              <a:t>YRBS] 2011 &amp;/or 2013 </a:t>
            </a:r>
            <a:r>
              <a:rPr lang="en-US" sz="1200" dirty="0" smtClean="0"/>
              <a:t>data, </a:t>
            </a:r>
            <a:r>
              <a:rPr lang="en-US" sz="1200" u="sng" dirty="0">
                <a:hlinkClick r:id="rId3"/>
              </a:rPr>
              <a:t>http://dhss.alaska.gov/dph/Chronic/Pages/yrbs/yrbs.aspx</a:t>
            </a:r>
            <a:r>
              <a:rPr lang="en-US" sz="1200" dirty="0"/>
              <a:t> </a:t>
            </a:r>
            <a:r>
              <a:rPr lang="en-US" sz="1200" dirty="0" smtClean="0"/>
              <a:t>.  </a:t>
            </a:r>
            <a:r>
              <a:rPr lang="en-US" sz="1200" dirty="0"/>
              <a:t>These results are from </a:t>
            </a:r>
            <a:r>
              <a:rPr lang="en-US" sz="1200" dirty="0" smtClean="0"/>
              <a:t>thousands of </a:t>
            </a:r>
            <a:r>
              <a:rPr lang="en-US" sz="1200" dirty="0"/>
              <a:t>Alaska High School Students responses to the YRBS. </a:t>
            </a:r>
            <a:r>
              <a:rPr lang="en-US" sz="1200" dirty="0" smtClean="0"/>
              <a:t>These slides were </a:t>
            </a:r>
            <a:r>
              <a:rPr lang="en-US" sz="1200" dirty="0"/>
              <a:t>prepared by the Alaska Mental Health Board and Advisory Board on Alcoholism and Drug Abuse</a:t>
            </a:r>
            <a:r>
              <a:rPr lang="en-US" sz="1200" dirty="0" smtClean="0"/>
              <a:t>. Contact </a:t>
            </a:r>
            <a:r>
              <a:rPr lang="en-US" sz="1200" dirty="0" smtClean="0">
                <a:hlinkClick r:id="rId4"/>
              </a:rPr>
              <a:t>patrick.sidmore@alaska.gov</a:t>
            </a:r>
            <a:r>
              <a:rPr lang="en-US" sz="1200" dirty="0" smtClean="0"/>
              <a:t> for questions.</a:t>
            </a:r>
            <a:endParaRPr lang="en-US" sz="1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237" y="59436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7817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solidFill>
                  <a:srgbClr val="C00000"/>
                </a:solidFill>
              </a:rPr>
              <a:t>Substance Abuse</a:t>
            </a:r>
            <a:endParaRPr lang="en-US" b="1" dirty="0">
              <a:solidFill>
                <a:srgbClr val="C00000"/>
              </a:solidFill>
            </a:endParaRPr>
          </a:p>
        </p:txBody>
      </p:sp>
      <p:sp>
        <p:nvSpPr>
          <p:cNvPr id="3" name="Subtitle 2"/>
          <p:cNvSpPr>
            <a:spLocks noGrp="1"/>
          </p:cNvSpPr>
          <p:nvPr>
            <p:ph type="subTitle" idx="1"/>
          </p:nvPr>
        </p:nvSpPr>
        <p:spPr>
          <a:xfrm>
            <a:off x="1371600" y="2743200"/>
            <a:ext cx="6400800" cy="1752600"/>
          </a:xfrm>
        </p:spPr>
        <p:txBody>
          <a:bodyPr>
            <a:normAutofit/>
          </a:bodyPr>
          <a:lstStyle/>
          <a:p>
            <a:r>
              <a:rPr lang="en-US" b="1" dirty="0" smtClean="0">
                <a:solidFill>
                  <a:schemeClr val="tx1"/>
                </a:solidFill>
              </a:rPr>
              <a:t>Past Month Marijuana Use by Zero or Three or More Days per Week of Supervised After School Activities</a:t>
            </a:r>
            <a:endParaRPr lang="en-US"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224" y="590550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5584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722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13,011 </a:t>
            </a:r>
            <a:r>
              <a:rPr lang="en-US" sz="1200" dirty="0"/>
              <a:t>Alaska High School Students responses to the YRBS. This slide was prepared by the Alaska Mental Health Board and Advisory Board on Alcoholism and Drug Abuse.</a:t>
            </a:r>
          </a:p>
        </p:txBody>
      </p:sp>
      <p:graphicFrame>
        <p:nvGraphicFramePr>
          <p:cNvPr id="5" name="Chart 4"/>
          <p:cNvGraphicFramePr>
            <a:graphicFrameLocks/>
          </p:cNvGraphicFramePr>
          <p:nvPr>
            <p:extLst>
              <p:ext uri="{D42A27DB-BD31-4B8C-83A1-F6EECF244321}">
                <p14:modId xmlns:p14="http://schemas.microsoft.com/office/powerpoint/2010/main" val="608369547"/>
              </p:ext>
            </p:extLst>
          </p:nvPr>
        </p:nvGraphicFramePr>
        <p:xfrm>
          <a:off x="152400" y="152400"/>
          <a:ext cx="8763000" cy="59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6678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72200"/>
            <a:ext cx="8839200" cy="609600"/>
          </a:xfrm>
        </p:spPr>
        <p:txBody>
          <a:bodyPr>
            <a:normAutofit fontScale="90000"/>
          </a:bodyPr>
          <a:lstStyle/>
          <a:p>
            <a:pPr algn="l"/>
            <a:r>
              <a:rPr lang="en-US" sz="1200" b="1" dirty="0"/>
              <a:t>Source</a:t>
            </a:r>
            <a:r>
              <a:rPr lang="en-US" sz="1200" dirty="0"/>
              <a:t>: State of Alaska Department of Health and Social Services, Division of Public Health, Chronic Disease &amp; Health Promotion. </a:t>
            </a:r>
            <a:r>
              <a:rPr lang="en-US" sz="1200" i="1" dirty="0"/>
              <a:t>Youth Risk Behavior Survey</a:t>
            </a:r>
            <a:r>
              <a:rPr lang="en-US" sz="1200" dirty="0"/>
              <a:t> </a:t>
            </a:r>
            <a:r>
              <a:rPr lang="en-US" sz="1200" dirty="0" smtClean="0"/>
              <a:t>[YRBS</a:t>
            </a:r>
            <a:r>
              <a:rPr lang="en-US" sz="1200" dirty="0"/>
              <a:t>] 2011 &amp; 2013 data </a:t>
            </a:r>
            <a:r>
              <a:rPr lang="en-US" sz="1200" u="sng" dirty="0">
                <a:hlinkClick r:id="rId3"/>
              </a:rPr>
              <a:t>http://</a:t>
            </a:r>
            <a:r>
              <a:rPr lang="en-US" sz="1200" u="sng" dirty="0" smtClean="0">
                <a:hlinkClick r:id="rId3"/>
              </a:rPr>
              <a:t>dhss.alaska.gov/dph/Chronic/Pages/yrbs/yrbs.aspx</a:t>
            </a:r>
            <a:r>
              <a:rPr lang="en-US" sz="1200" dirty="0" smtClean="0"/>
              <a:t>.  </a:t>
            </a:r>
            <a:r>
              <a:rPr lang="en-US" sz="1200" dirty="0"/>
              <a:t>These results are from </a:t>
            </a:r>
            <a:r>
              <a:rPr lang="en-US" sz="1200" dirty="0" smtClean="0"/>
              <a:t>13,011 </a:t>
            </a:r>
            <a:r>
              <a:rPr lang="en-US" sz="1200" dirty="0"/>
              <a:t>Alaska High School Students responses to the YRBS. This slide was prepared by the Alaska Mental Health Board and Advisory Board on Alcoholism and Drug Abuse.</a:t>
            </a:r>
          </a:p>
        </p:txBody>
      </p:sp>
      <p:graphicFrame>
        <p:nvGraphicFramePr>
          <p:cNvPr id="4" name="Chart 3"/>
          <p:cNvGraphicFramePr>
            <a:graphicFrameLocks/>
          </p:cNvGraphicFramePr>
          <p:nvPr>
            <p:extLst>
              <p:ext uri="{D42A27DB-BD31-4B8C-83A1-F6EECF244321}">
                <p14:modId xmlns:p14="http://schemas.microsoft.com/office/powerpoint/2010/main" val="1880807395"/>
              </p:ext>
            </p:extLst>
          </p:nvPr>
        </p:nvGraphicFramePr>
        <p:xfrm>
          <a:off x="152400" y="152400"/>
          <a:ext cx="8763000" cy="586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02058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Another way to look at it</a:t>
            </a:r>
            <a:endParaRPr lang="en-US" b="1" dirty="0">
              <a:solidFill>
                <a:srgbClr val="C00000"/>
              </a:solidFill>
            </a:endParaRPr>
          </a:p>
        </p:txBody>
      </p:sp>
      <p:sp>
        <p:nvSpPr>
          <p:cNvPr id="3" name="Content Placeholder 2"/>
          <p:cNvSpPr>
            <a:spLocks noGrp="1"/>
          </p:cNvSpPr>
          <p:nvPr>
            <p:ph idx="1"/>
          </p:nvPr>
        </p:nvSpPr>
        <p:spPr>
          <a:xfrm>
            <a:off x="381000" y="1219200"/>
            <a:ext cx="8229600" cy="5105400"/>
          </a:xfrm>
        </p:spPr>
        <p:txBody>
          <a:bodyPr>
            <a:normAutofit fontScale="92500" lnSpcReduction="20000"/>
          </a:bodyPr>
          <a:lstStyle/>
          <a:p>
            <a:r>
              <a:rPr lang="en-US" sz="2800" b="1" dirty="0" smtClean="0"/>
              <a:t>What follows is drawn from the answers of Alaskan high </a:t>
            </a:r>
            <a:r>
              <a:rPr lang="en-US" sz="2800" b="1" dirty="0"/>
              <a:t>s</a:t>
            </a:r>
            <a:r>
              <a:rPr lang="en-US" sz="2800" b="1" dirty="0" smtClean="0"/>
              <a:t>chool students to the biennial Youth Risk Behavior Survey (YRBS).  </a:t>
            </a:r>
          </a:p>
          <a:p>
            <a:endParaRPr lang="en-US" sz="2800" b="1" dirty="0"/>
          </a:p>
          <a:p>
            <a:r>
              <a:rPr lang="en-US" sz="2800" b="1" dirty="0" smtClean="0"/>
              <a:t>Slides show an hypothetical classroom of 30 students with and without a specific protective factor.  In each case the YRBS data are used to display the array of possibilities for an outcome one would expect given the presents (or absence) of the protective factor.</a:t>
            </a:r>
          </a:p>
          <a:p>
            <a:endParaRPr lang="en-US" sz="2800" b="1" dirty="0"/>
          </a:p>
          <a:p>
            <a:r>
              <a:rPr lang="en-US" sz="2800" b="1" dirty="0" smtClean="0"/>
              <a:t>For each comparison there are two slides which show what it would look like with the protective factor and without it using the Alaskan data.  The third slide compares the two side by side.</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7162"/>
            <a:ext cx="1066800" cy="9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3294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0" y="0"/>
            <a:ext cx="9144000" cy="1143000"/>
          </a:xfrm>
        </p:spPr>
        <p:txBody>
          <a:bodyPr>
            <a:noAutofit/>
          </a:bodyPr>
          <a:lstStyle/>
          <a:p>
            <a:r>
              <a:rPr lang="en-US" sz="2400" b="1" dirty="0" smtClean="0"/>
              <a:t>An Alaskan High School Classroom Filled with Students Who Participated in </a:t>
            </a:r>
            <a:r>
              <a:rPr lang="en-US" sz="2400" b="1" u="sng" dirty="0" smtClean="0"/>
              <a:t>Zero</a:t>
            </a:r>
            <a:r>
              <a:rPr lang="en-US" sz="2400" b="1" dirty="0" smtClean="0"/>
              <a:t> Days of Supervised After School Activities</a:t>
            </a:r>
            <a:endParaRPr lang="en-US" sz="2400" b="1" u="sng" dirty="0"/>
          </a:p>
        </p:txBody>
      </p:sp>
      <p:sp>
        <p:nvSpPr>
          <p:cNvPr id="5" name="TextBox 4"/>
          <p:cNvSpPr txBox="1"/>
          <p:nvPr/>
        </p:nvSpPr>
        <p:spPr>
          <a:xfrm>
            <a:off x="1356011" y="5234564"/>
            <a:ext cx="6584559" cy="646331"/>
          </a:xfrm>
          <a:prstGeom prst="rect">
            <a:avLst/>
          </a:prstGeom>
          <a:noFill/>
        </p:spPr>
        <p:txBody>
          <a:bodyPr wrap="none" rtlCol="0">
            <a:spAutoFit/>
          </a:bodyPr>
          <a:lstStyle/>
          <a:p>
            <a:pPr algn="ctr"/>
            <a:r>
              <a:rPr lang="en-US" sz="3600" b="1" dirty="0" smtClean="0"/>
              <a:t>Marijuana Use in The Past Month</a:t>
            </a:r>
            <a:endParaRPr lang="en-US" sz="36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508" y="593116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19" y="1546412"/>
            <a:ext cx="820314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0825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0" y="0"/>
            <a:ext cx="9296400" cy="1143000"/>
          </a:xfrm>
        </p:spPr>
        <p:txBody>
          <a:bodyPr>
            <a:noAutofit/>
          </a:bodyPr>
          <a:lstStyle/>
          <a:p>
            <a:r>
              <a:rPr lang="en-US" sz="2400" b="1" dirty="0" smtClean="0"/>
              <a:t>An Alaskan High School Classroom Filled with Students Who Participated in </a:t>
            </a:r>
            <a:r>
              <a:rPr lang="en-US" sz="2400" b="1" u="sng" dirty="0" smtClean="0"/>
              <a:t>Three or More Days </a:t>
            </a:r>
            <a:r>
              <a:rPr lang="en-US" sz="2400" b="1" dirty="0" smtClean="0"/>
              <a:t>of Supervised After School Activities</a:t>
            </a:r>
            <a:endParaRPr lang="en-US" sz="2400" b="1" u="sng" dirty="0"/>
          </a:p>
        </p:txBody>
      </p:sp>
      <p:sp>
        <p:nvSpPr>
          <p:cNvPr id="5" name="TextBox 4"/>
          <p:cNvSpPr txBox="1"/>
          <p:nvPr/>
        </p:nvSpPr>
        <p:spPr>
          <a:xfrm>
            <a:off x="1356011" y="5234564"/>
            <a:ext cx="6584559" cy="646331"/>
          </a:xfrm>
          <a:prstGeom prst="rect">
            <a:avLst/>
          </a:prstGeom>
          <a:noFill/>
        </p:spPr>
        <p:txBody>
          <a:bodyPr wrap="none" rtlCol="0">
            <a:spAutoFit/>
          </a:bodyPr>
          <a:lstStyle/>
          <a:p>
            <a:pPr algn="ctr"/>
            <a:r>
              <a:rPr lang="en-US" sz="3600" b="1" dirty="0" smtClean="0"/>
              <a:t>Marijuana Use in The Past Month</a:t>
            </a:r>
            <a:endParaRPr lang="en-US" sz="36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4614" y="5899784"/>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107" y="6294397"/>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20" y="1600200"/>
            <a:ext cx="832954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8459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1070" y="3429000"/>
            <a:ext cx="7295590" cy="2727350"/>
          </a:xfrm>
          <a:prstGeom prst="rect">
            <a:avLst/>
          </a:prstGeom>
          <a:solidFill>
            <a:schemeClr val="accent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6774" y="624364"/>
            <a:ext cx="7295590" cy="2690998"/>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55339"/>
            <a:ext cx="506506" cy="2541526"/>
          </a:xfrm>
        </p:spPr>
        <p:txBody>
          <a:bodyPr vert="vert270">
            <a:noAutofit/>
          </a:bodyPr>
          <a:lstStyle/>
          <a:p>
            <a:r>
              <a:rPr lang="en-US" sz="2000" b="1" dirty="0" smtClean="0"/>
              <a:t>Zero Days Of Activities</a:t>
            </a:r>
            <a:endParaRPr lang="en-US" sz="2000" b="1" dirty="0"/>
          </a:p>
        </p:txBody>
      </p:sp>
      <p:sp>
        <p:nvSpPr>
          <p:cNvPr id="12" name="TextBox 11"/>
          <p:cNvSpPr txBox="1"/>
          <p:nvPr/>
        </p:nvSpPr>
        <p:spPr>
          <a:xfrm>
            <a:off x="0" y="76200"/>
            <a:ext cx="9144000" cy="461665"/>
          </a:xfrm>
          <a:prstGeom prst="rect">
            <a:avLst/>
          </a:prstGeom>
          <a:noFill/>
        </p:spPr>
        <p:txBody>
          <a:bodyPr wrap="square" rtlCol="0">
            <a:spAutoFit/>
          </a:bodyPr>
          <a:lstStyle/>
          <a:p>
            <a:pPr algn="ctr"/>
            <a:r>
              <a:rPr lang="en-US" sz="2000" b="1" dirty="0" smtClean="0"/>
              <a:t>Does it Make a Difference if a Student Participates in After School Activities</a:t>
            </a:r>
            <a:r>
              <a:rPr lang="en-US" sz="2400" b="1" dirty="0" smtClean="0"/>
              <a:t>?</a:t>
            </a:r>
            <a:endParaRPr lang="en-US" sz="2400" b="1" dirty="0"/>
          </a:p>
        </p:txBody>
      </p:sp>
      <p:sp>
        <p:nvSpPr>
          <p:cNvPr id="13" name="Title 1"/>
          <p:cNvSpPr txBox="1">
            <a:spLocks/>
          </p:cNvSpPr>
          <p:nvPr/>
        </p:nvSpPr>
        <p:spPr>
          <a:xfrm>
            <a:off x="0" y="3297433"/>
            <a:ext cx="506506" cy="3156363"/>
          </a:xfrm>
          <a:prstGeom prst="rect">
            <a:avLst/>
          </a:prstGeom>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Three or More Days of Activities</a:t>
            </a:r>
            <a:endParaRPr lang="en-US" sz="2000" b="1" dirty="0"/>
          </a:p>
        </p:txBody>
      </p:sp>
      <p:sp>
        <p:nvSpPr>
          <p:cNvPr id="3" name="TextBox 2"/>
          <p:cNvSpPr txBox="1"/>
          <p:nvPr/>
        </p:nvSpPr>
        <p:spPr>
          <a:xfrm>
            <a:off x="7946660" y="1295400"/>
            <a:ext cx="1228221" cy="923330"/>
          </a:xfrm>
          <a:prstGeom prst="rect">
            <a:avLst/>
          </a:prstGeom>
          <a:noFill/>
        </p:spPr>
        <p:txBody>
          <a:bodyPr wrap="none" rtlCol="0">
            <a:spAutoFit/>
          </a:bodyPr>
          <a:lstStyle/>
          <a:p>
            <a:pPr algn="ctr"/>
            <a:r>
              <a:rPr lang="en-US" b="1" dirty="0" smtClean="0"/>
              <a:t>69% Didn’t</a:t>
            </a:r>
          </a:p>
          <a:p>
            <a:pPr algn="ctr"/>
            <a:r>
              <a:rPr lang="en-US" b="1" dirty="0" smtClean="0"/>
              <a:t>Smoke </a:t>
            </a:r>
          </a:p>
          <a:p>
            <a:pPr algn="ctr"/>
            <a:r>
              <a:rPr lang="en-US" b="1" dirty="0" smtClean="0"/>
              <a:t>Marijuana</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83" y="5947370"/>
            <a:ext cx="914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24787" y="6427113"/>
            <a:ext cx="7860561" cy="430887"/>
          </a:xfrm>
          <a:prstGeom prst="rect">
            <a:avLst/>
          </a:prstGeom>
        </p:spPr>
        <p:txBody>
          <a:bodyPr wrap="square">
            <a:spAutoFit/>
          </a:bodyPr>
          <a:lstStyle/>
          <a:p>
            <a:r>
              <a:rPr lang="en-US" sz="1100" b="1" dirty="0"/>
              <a:t>Source</a:t>
            </a:r>
            <a:r>
              <a:rPr lang="en-US" sz="1100" dirty="0"/>
              <a:t>: State of Alaska Department of Health and Social Services, Division of Public Health, Chronic Disease &amp; Health Promotion. </a:t>
            </a:r>
            <a:r>
              <a:rPr lang="en-US" sz="1100" i="1" dirty="0"/>
              <a:t>Youth Risk Behavior Survey</a:t>
            </a:r>
            <a:r>
              <a:rPr lang="en-US" sz="1100" dirty="0"/>
              <a:t> [YRBS] 2011 &amp; 2013 data, </a:t>
            </a:r>
            <a:r>
              <a:rPr lang="en-US" sz="1100" u="sng" dirty="0">
                <a:hlinkClick r:id="rId4"/>
              </a:rPr>
              <a:t>http://dhss.alaska.gov/dph/Chronic/Pages/yrbs/yrbs.aspx</a:t>
            </a:r>
            <a:r>
              <a:rPr lang="en-US" sz="1100" dirty="0"/>
              <a:t>. </a:t>
            </a:r>
          </a:p>
        </p:txBody>
      </p:sp>
      <p:sp>
        <p:nvSpPr>
          <p:cNvPr id="14" name="TextBox 13"/>
          <p:cNvSpPr txBox="1"/>
          <p:nvPr/>
        </p:nvSpPr>
        <p:spPr>
          <a:xfrm>
            <a:off x="7946660" y="3965696"/>
            <a:ext cx="1228221" cy="923330"/>
          </a:xfrm>
          <a:prstGeom prst="rect">
            <a:avLst/>
          </a:prstGeom>
          <a:noFill/>
        </p:spPr>
        <p:txBody>
          <a:bodyPr wrap="none" rtlCol="0">
            <a:spAutoFit/>
          </a:bodyPr>
          <a:lstStyle/>
          <a:p>
            <a:pPr algn="ctr"/>
            <a:r>
              <a:rPr lang="en-US" b="1" dirty="0" smtClean="0"/>
              <a:t>82% Didn’t</a:t>
            </a:r>
          </a:p>
          <a:p>
            <a:pPr algn="ctr"/>
            <a:r>
              <a:rPr lang="en-US" b="1" dirty="0" smtClean="0"/>
              <a:t>Smoke </a:t>
            </a:r>
          </a:p>
          <a:p>
            <a:pPr algn="ctr"/>
            <a:r>
              <a:rPr lang="en-US" b="1" dirty="0" smtClean="0"/>
              <a:t>Marijuana</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466" y="749120"/>
            <a:ext cx="7070133" cy="245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175" y="3515733"/>
            <a:ext cx="6979225" cy="255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01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D6D7E7BE0A464D809AE54CA7B5350D" ma:contentTypeVersion="3" ma:contentTypeDescription="Create a new document." ma:contentTypeScope="" ma:versionID="460915797010214ca1937d361986ab0a">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DC1B09-ED2C-4A2E-B4D5-76683BDB8A48}"/>
</file>

<file path=customXml/itemProps2.xml><?xml version="1.0" encoding="utf-8"?>
<ds:datastoreItem xmlns:ds="http://schemas.openxmlformats.org/officeDocument/2006/customXml" ds:itemID="{4A8B765E-35A5-4F61-A9A9-052B79E9B7C5}"/>
</file>

<file path=customXml/itemProps3.xml><?xml version="1.0" encoding="utf-8"?>
<ds:datastoreItem xmlns:ds="http://schemas.openxmlformats.org/officeDocument/2006/customXml" ds:itemID="{676236AC-F926-4073-AB31-F6BD0A2E671E}"/>
</file>

<file path=docProps/app.xml><?xml version="1.0" encoding="utf-8"?>
<Properties xmlns="http://schemas.openxmlformats.org/officeDocument/2006/extended-properties" xmlns:vt="http://schemas.openxmlformats.org/officeDocument/2006/docPropsVTypes">
  <TotalTime>4878</TotalTime>
  <Words>13747</Words>
  <Application>Microsoft Office PowerPoint</Application>
  <PresentationFormat>On-screen Show (4:3)</PresentationFormat>
  <Paragraphs>1019</Paragraphs>
  <Slides>101</Slides>
  <Notes>101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The Youth Risk Behavior Survey</vt:lpstr>
      <vt:lpstr>Just Some who Use the YRBS</vt:lpstr>
      <vt:lpstr>The Youth Risk Behavior Survey</vt:lpstr>
      <vt:lpstr>Resilience and Alaska’s  Young People</vt:lpstr>
      <vt:lpstr>One Protective Factor Youth Risk Behavior Survey</vt:lpstr>
      <vt:lpstr>Academic Achievement</vt:lpstr>
      <vt:lpstr>Source: State of Alaska Department of Health and Social Services, Division of Public Health, Chronic Disease &amp; Health Promotion.  Youth Risk Behavior Survey [YRBS] 2011 &amp; 2013 data, http://dhss.alaska.gov/dph/Chronic/Pages/yrbs/yrbs.aspx.  These results are  from 13,333 Alaska High School Students responses to the YRBS.  </vt:lpstr>
      <vt:lpstr>PowerPoint Presentation</vt:lpstr>
      <vt:lpstr>Another way to look at it</vt:lpstr>
      <vt:lpstr>A Typical Alaskan High School Classroom of 30</vt:lpstr>
      <vt:lpstr>An Alaskan High School Classroom Filled with Students who Think That Their Teachers Don’t Care</vt:lpstr>
      <vt:lpstr>An Alaskan High School Classroom Filled with Students who Think That Their Teachers Care</vt:lpstr>
      <vt:lpstr>Don’t Care</vt:lpstr>
      <vt:lpstr>PowerPoint Presentation</vt:lpstr>
      <vt:lpstr>PowerPoint Presentation</vt:lpstr>
      <vt:lpstr>Violence</vt:lpstr>
      <vt:lpstr>Source: State of Alaska Department of Health and Social Services, Division of Public Health, Chronic Disease &amp; Health Promotion. Youth Risk Behavior Survey [YRBS] 2011 &amp; 2013 data, http://dhss.alaska.gov/dph/Chronic/Pages/yrbs/yrbs.aspx.  These results are from 13,234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13,234 Alaska High School Students responses to the YRBS. This slide was prepared by the Alaska Mental Health Board and Advisory Board on Alcoholism and Drug Abuse.</vt:lpstr>
      <vt:lpstr>Another way to look at it</vt:lpstr>
      <vt:lpstr>An Alaskan High School Classroom Filled with Students who Think That Their Teachers Don’t Care</vt:lpstr>
      <vt:lpstr>An Alaskan High School Classroom Filled with Students who Think That Their Teachers Care</vt:lpstr>
      <vt:lpstr>Don’t Care</vt:lpstr>
      <vt:lpstr>PowerPoint Presentation</vt:lpstr>
      <vt:lpstr>PowerPoint Presentation</vt:lpstr>
      <vt:lpstr>One Protective Factor Youth Risk Behavior Survey</vt:lpstr>
      <vt:lpstr>Mental Health</vt:lpstr>
      <vt:lpstr>Source: State of Alaska Department of Health and Social Services, Division of Public Health, Chronic Disease &amp; Health Promotion. Youth Risk Behavior Survey [YRBS] 2011 &amp; 2013 data, http://dhss.alaska.gov/dph/Chronic/Pages/yrbs/yrbs.aspx.  These results are from 13,256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13,256 Alaska High School Students responses to the YRBS. This slide was prepared by the Alaska Mental Health Board and Advisory Board on Alcoholism and Drug Abuse.</vt:lpstr>
      <vt:lpstr>Another way to look at it</vt:lpstr>
      <vt:lpstr>An Alaskan High School Classroom Filled with Students Who Think They Matter in Their Community</vt:lpstr>
      <vt:lpstr>An Alaskan High School Classroom Filled with Students Who Don’t Think They Matter in Their Community</vt:lpstr>
      <vt:lpstr>They Don’t Think They Matter</vt:lpstr>
      <vt:lpstr>PowerPoint Presentation</vt:lpstr>
      <vt:lpstr>PowerPoint Presentation</vt:lpstr>
      <vt:lpstr>Substance Abuse</vt:lpstr>
      <vt:lpstr>Source: State of Alaska Department of Health and Social Services, Division of Public Health, Chronic Disease &amp; Health Promotion. Youth Risk Behavior Survey [YRBS] 2011 &amp; 2013 data, http://dhss.alaska.gov/dph/Chronic/Pages/yrbs/yrbs.aspx.  These results are from 12,107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12,107 Alaska High School Students responses to the YRBS. This slide was prepared by the Alaska Mental Health Board and Advisory Board on Alcoholism and Drug Abuse.</vt:lpstr>
      <vt:lpstr>Another way to look at it</vt:lpstr>
      <vt:lpstr>An Alaskan High School Classroom Filled with Students Who Do Think They Matter in Their Community</vt:lpstr>
      <vt:lpstr>An Alaskan High School Classroom Filled with Students Who Don’t Think They Matter in Their Community</vt:lpstr>
      <vt:lpstr>Students Don’t Think They Matter</vt:lpstr>
      <vt:lpstr>PowerPoint Presentation</vt:lpstr>
      <vt:lpstr>PowerPoint Presentation</vt:lpstr>
      <vt:lpstr>Mental Health</vt:lpstr>
      <vt:lpstr>Source: State of Alaska Department of Health and Social Services, Division of Public Health, Chronic Disease &amp; Health Promotion. Youth Risk Behavior Survey [YRBS] 2011 &amp; 2013 data, http://dhss.alaska.gov/dph/Chronic/Pages/yrbs/yrbs.aspx.  These results are from 12,995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12,995 Alaska High School Students responses to the YRBS. This slide was prepared by the Alaska Mental Health Board and Advisory Board on Alcoholism and Drug Abuse.</vt:lpstr>
      <vt:lpstr>Another way to look at it</vt:lpstr>
      <vt:lpstr>An Alaskan High School Classroom Filled with Students Who Do Think They Matter in Their Community</vt:lpstr>
      <vt:lpstr>An Alaskan High School Classroom Filled with Students Who Don’t Think They Matter in Their Community</vt:lpstr>
      <vt:lpstr>Students Don’t Think They Matter</vt:lpstr>
      <vt:lpstr>PowerPoint Presentation</vt:lpstr>
      <vt:lpstr>PowerPoint Presentation</vt:lpstr>
      <vt:lpstr>One Protective Factor Youth Risk Behavior Survey</vt:lpstr>
      <vt:lpstr>Violence</vt:lpstr>
      <vt:lpstr>Source: State of Alaska Department of Health and Social Services, Division of Public Health, Chronic Disease &amp; Health Promotion. Youth Risk Behavior Survey [YRBS] 2011 &amp; 2013 data, http://dhss.alaska.gov/dph/Chronic/Pages/yrbs/yrbs.aspx.  These results are from 13,215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13,215 Alaska High School Students responses to the YRBS. This slide was prepared by the Alaska Mental Health Board and Advisory Board on Alcoholism and Drug Abuse.</vt:lpstr>
      <vt:lpstr>Another way to look at it</vt:lpstr>
      <vt:lpstr>An Alaskan High School Classroom Filled with Students Who Feel Alone in Their Lives</vt:lpstr>
      <vt:lpstr>An Alaskan High School Classroom Filled with Students Who Don’t Feel Alone in Their Lives</vt:lpstr>
      <vt:lpstr>They Feel Alone</vt:lpstr>
      <vt:lpstr>PowerPoint Presentation</vt:lpstr>
      <vt:lpstr>PowerPoint Presentation</vt:lpstr>
      <vt:lpstr>Violence</vt:lpstr>
      <vt:lpstr>Source: State of Alaska Department of Health and Social Services, Division of Public Health, Chronic Disease &amp; Health Promotion. Youth Risk Behavior Survey [YRBS] 2013 data, http://dhss.alaska.gov/dph/Chronic/Pages/yrbs/yrbs.aspx.  These results are from 5,865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2013 data, http://dhss.alaska.gov/dph/Chronic/Pages/yrbs/yrbs.aspx.  These results are from 5,865 Alaska High School Students responses to the YRBS. This slide was prepared by the Alaska Mental Health Board and Advisory Board on Alcoholism and Drug Abuse.</vt:lpstr>
      <vt:lpstr>Another way to look at it</vt:lpstr>
      <vt:lpstr>An Alaskan High School Classroom Filled with Students Who Feel Alone in Their Lives</vt:lpstr>
      <vt:lpstr>An Alaskan High School Classroom Filled with Students Who Don’t Feel Alone in Their Lives</vt:lpstr>
      <vt:lpstr>They Feel Alone</vt:lpstr>
      <vt:lpstr>PowerPoint Presentation</vt:lpstr>
      <vt:lpstr>PowerPoint Presentation</vt:lpstr>
      <vt:lpstr>One Protective Factor Youth Risk Behavior Survey</vt:lpstr>
      <vt:lpstr>Substance Abuse</vt:lpstr>
      <vt:lpstr>Source: State of Alaska Department of Health and Social Services, Division of Public Health, Chronic Disease &amp; Health Promotion. Youth Risk Behavior Survey [YRBS] 2013 data, http://dhss.alaska.gov/dph/Chronic/Pages/yrbs/yrbs.aspx.  These results are from 6,124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2013 data, http://dhss.alaska.gov/dph/Chronic/Pages/yrbs/yrbs.aspx.  These results are from 6,124 Alaska High School Students responses to the YRBS. This slide was prepared by the Alaska Mental Health Board and Advisory Board on Alcoholism and Drug Abuse.</vt:lpstr>
      <vt:lpstr>Another way to look at it</vt:lpstr>
      <vt:lpstr>An Alaskan High School Classroom Filled with Students Whose Parents Ask Them About School Nearly Every Day</vt:lpstr>
      <vt:lpstr>An Alaskan High School Classroom Filled with Students Whose Parents Never Ask Their Children About School</vt:lpstr>
      <vt:lpstr>Parents Never Ask</vt:lpstr>
      <vt:lpstr>PowerPoint Presentation</vt:lpstr>
      <vt:lpstr>PowerPoint Presentation</vt:lpstr>
      <vt:lpstr>Sexuality</vt:lpstr>
      <vt:lpstr>Source: State of Alaska Department of Health and Social Services, Division of Public Health, Chronic Disease &amp; Health Promotion. Youth Risk Behavior Survey [YRBS] 2011 &amp; 2013 data, http://dhss.alaska.gov/dph/Chronic/Pages/yrbs/yrbs.aspx.  These results are from 12,154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12,154 Alaska High School Students responses to the YRBS. This slide was prepared by the Alaska Mental Health Board and Advisory Board on Alcoholism and Drug Abuse.</vt:lpstr>
      <vt:lpstr>Another way to look at it</vt:lpstr>
      <vt:lpstr>An Alaskan High School Classroom Filled with Students Whose Parents Ask Them About School Nearly Every Day</vt:lpstr>
      <vt:lpstr>An Alaskan High School Classroom Filled with Students Whose Parents Never Ask Their Children About School</vt:lpstr>
      <vt:lpstr>Parents Never Ask</vt:lpstr>
      <vt:lpstr>PowerPoint Presentation</vt:lpstr>
      <vt:lpstr>PowerPoint Presentation</vt:lpstr>
      <vt:lpstr>One Protective Factor Youth Risk Behavior Survey</vt:lpstr>
      <vt:lpstr>Substance Abuse</vt:lpstr>
      <vt:lpstr>Source: State of Alaska Department of Health and Social Services, Division of Public Health, Chronic Disease &amp; Health Promotion. Youth Risk Behavior Survey [YRBS] 2011 &amp; 2013 data http://dhss.alaska.gov/dph/Chronic/Pages/yrbs/yrbs.aspx.  These results are from 13,011 Alaska High School Students responses to the YRBS. This slide was prepared by the Alaska Mental Health Board and Advisory Board on Alcoholism and Drug Abuse.</vt:lpstr>
      <vt:lpstr>Source: State of Alaska Department of Health and Social Services, Division of Public Health, Chronic Disease &amp; Health Promotion. Youth Risk Behavior Survey [YRBS] 2011 &amp; 2013 data http://dhss.alaska.gov/dph/Chronic/Pages/yrbs/yrbs.aspx.  These results are from 13,011 Alaska High School Students responses to the YRBS. This slide was prepared by the Alaska Mental Health Board and Advisory Board on Alcoholism and Drug Abuse.</vt:lpstr>
      <vt:lpstr>Another way to look at it</vt:lpstr>
      <vt:lpstr>An Alaskan High School Classroom Filled with Students Who Participated in Zero Days of Supervised After School Activities</vt:lpstr>
      <vt:lpstr>An Alaskan High School Classroom Filled with Students Who Participated in Three or More Days of Supervised After School Activities</vt:lpstr>
      <vt:lpstr>Zero Days Of Activities</vt:lpstr>
      <vt:lpstr>PowerPoint Presentation</vt:lpstr>
      <vt:lpstr>PowerPoint Presentation</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YRBS Resilience PowerPoint Presentation</dc:title>
  <dc:creator>PSidmore</dc:creator>
  <cp:lastModifiedBy>PSidmore</cp:lastModifiedBy>
  <cp:revision>167</cp:revision>
  <cp:lastPrinted>2015-02-20T01:40:58Z</cp:lastPrinted>
  <dcterms:created xsi:type="dcterms:W3CDTF">2015-02-19T00:22:00Z</dcterms:created>
  <dcterms:modified xsi:type="dcterms:W3CDTF">2015-03-13T23:55:36Z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0x01010076D6D7E7BE0A464D809AE54CA7B5350D</vt:lpwstr>
  </property>
  <property fmtid="{D5CDD505-2E9C-101B-9397-08002B2CF9AE}" pid="3" name="Order">
    <vt:r8>2400</vt:r8>
  </property>
</Properties>
</file>