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56" r:id="rId4"/>
    <p:sldId id="264" r:id="rId5"/>
    <p:sldId id="257" r:id="rId6"/>
    <p:sldId id="263" r:id="rId7"/>
    <p:sldId id="285" r:id="rId8"/>
    <p:sldId id="291" r:id="rId9"/>
    <p:sldId id="267" r:id="rId10"/>
    <p:sldId id="269" r:id="rId11"/>
    <p:sldId id="270" r:id="rId12"/>
    <p:sldId id="284" r:id="rId13"/>
    <p:sldId id="262" r:id="rId14"/>
    <p:sldId id="272" r:id="rId15"/>
    <p:sldId id="273" r:id="rId16"/>
    <p:sldId id="274" r:id="rId17"/>
    <p:sldId id="275" r:id="rId18"/>
    <p:sldId id="260" r:id="rId19"/>
    <p:sldId id="276" r:id="rId20"/>
    <p:sldId id="277" r:id="rId21"/>
    <p:sldId id="278" r:id="rId22"/>
    <p:sldId id="290" r:id="rId23"/>
    <p:sldId id="289" r:id="rId24"/>
    <p:sldId id="301" r:id="rId25"/>
    <p:sldId id="302" r:id="rId26"/>
    <p:sldId id="303" r:id="rId27"/>
    <p:sldId id="304" r:id="rId28"/>
    <p:sldId id="305" r:id="rId29"/>
    <p:sldId id="306" r:id="rId30"/>
    <p:sldId id="286" r:id="rId31"/>
    <p:sldId id="287" r:id="rId32"/>
    <p:sldId id="288" r:id="rId33"/>
    <p:sldId id="282" r:id="rId34"/>
  </p:sldIdLst>
  <p:sldSz cx="9144000" cy="6858000" type="screen4x3"/>
  <p:notesSz cx="7010400" cy="9296400"/>
  <p:defaultTextStyle>
    <a:defPPr>
      <a:defRPr lang="en-US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99A"/>
    <a:srgbClr val="986866"/>
    <a:srgbClr val="D2D39A"/>
    <a:srgbClr val="5C3A14"/>
    <a:srgbClr val="D7A572"/>
    <a:srgbClr val="1B3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70280" autoAdjust="0"/>
  </p:normalViewPr>
  <p:slideViewPr>
    <p:cSldViewPr>
      <p:cViewPr>
        <p:scale>
          <a:sx n="82" d="100"/>
          <a:sy n="82" d="100"/>
        </p:scale>
        <p:origin x="-125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B68915-12BC-4A39-B967-CA526DA9A1E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F65253-AE16-40CA-892D-6E717E64C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1EE45-C5B0-4AE5-9F6B-A3730B76B58D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A362B-8408-450F-81D1-084807DB0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5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9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5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1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A362B-8408-450F-81D1-084807DB01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0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4276726"/>
            <a:ext cx="6894512" cy="1362075"/>
          </a:xfrm>
          <a:prstGeom prst="rect">
            <a:avLst/>
          </a:prstGeom>
        </p:spPr>
        <p:txBody>
          <a:bodyPr lIns="91430" tIns="45715" rIns="91430" bIns="45715" anchor="t">
            <a:normAutofit/>
          </a:bodyPr>
          <a:lstStyle>
            <a:lvl1pPr algn="l">
              <a:defRPr sz="4400" b="0" cap="all"/>
            </a:lvl1pPr>
          </a:lstStyle>
          <a:p>
            <a:r>
              <a:rPr lang="en-US" dirty="0" smtClean="0"/>
              <a:t>The healthy </a:t>
            </a:r>
            <a:r>
              <a:rPr lang="en-US" dirty="0" err="1" smtClean="0"/>
              <a:t>alaska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6701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House Health &amp; Social Services Committee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3073-1DA1-4836-9265-A3D1F4115E7D}" type="datetime1">
              <a:rPr lang="en-US" smtClean="0"/>
              <a:t>9/29/2015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2941-7049-46DC-A139-2B19E9A9D6A6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10AD-F4F5-4F2C-B583-F4ADA0FEC056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to edit Master subtitle style</a:t>
            </a:r>
            <a:endParaRPr lang="en-US" sz="2400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852D2-4E5C-4632-9236-2F711ED01D82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B06E13-C6D0-4D17-91F1-90C348A8C17C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73D4F7-C1A5-4DA7-ABF2-5DC99DBA82AB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1548B-3F34-480A-BD4B-E9D73B8B5A69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7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7CE5A0-318F-4CFB-ADCA-59A7D7948C48}" type="datetime1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35B4E-FFEC-4279-BF2B-7CF930B4E36D}" type="datetime1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60F847-F708-4D3E-B29B-E482CAAC900F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F56-487A-4462-992A-D999B550CEF6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F7AF83-48B0-4094-A5BE-39028383F40C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2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A0BECF-C1EC-4ED1-BD35-EE26F5492B28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4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2955F6-0BEA-4C49-9036-16E0A0E60A57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12242-4091-4A4E-8E7B-1B792B2D9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6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4276726"/>
            <a:ext cx="6894512" cy="1362075"/>
          </a:xfrm>
          <a:prstGeom prst="rect">
            <a:avLst/>
          </a:prstGeom>
        </p:spPr>
        <p:txBody>
          <a:bodyPr lIns="91430" tIns="45715" rIns="91430" bIns="45715" anchor="t">
            <a:normAutofit/>
          </a:bodyPr>
          <a:lstStyle>
            <a:lvl1pPr algn="l">
              <a:defRPr sz="4400" b="0" cap="all"/>
            </a:lvl1pPr>
          </a:lstStyle>
          <a:p>
            <a:r>
              <a:rPr lang="en-US" dirty="0" smtClean="0"/>
              <a:t>The healthy </a:t>
            </a:r>
            <a:r>
              <a:rPr lang="en-US" dirty="0" err="1" smtClean="0"/>
              <a:t>alaska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6701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House Health &amp; Social Services Committee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B91D-EE80-402A-A3BD-8424296B6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FCB7-55E8-4461-8355-B921CEEA2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7B46-B640-4458-AE4C-1542BBC007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prstClr val="black">
                    <a:tint val="75000"/>
                  </a:prstClr>
                </a:solidFill>
              </a:rPr>
              <a:t>Click to edit Master subtitle style</a:t>
            </a:r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5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7E29-B58F-4355-B36E-EC9F77EA7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3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A56F-1CF9-41D2-B9E5-FE48B6828E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8E07F-2038-4B1A-ABD3-373CECB057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0108-BF33-4CFA-9224-E041A960CD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7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993-A5B2-4717-AB31-F71F5587C1FE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to edit Master subtitle style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725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D6A9-D11E-4606-B7D3-9FF5257224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8" indent="0">
              <a:buNone/>
              <a:defRPr sz="2000"/>
            </a:lvl4pPr>
            <a:lvl5pPr marL="1828597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4670-E1DF-4F8E-827D-A07FA096C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B700-48EB-414C-860B-6B54FF6C59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5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6EEA6-9DFC-420E-938D-B950A071FE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E848-511A-471A-9FBC-9D9201280864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3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3369-DC93-457D-AC4B-2716D5CFC8FC}" type="datetime1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DCDB-58F2-4E96-9DBC-B2CEDAAFD51A}" type="datetime1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9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4D41-F070-4EC5-A65C-AC2DFBBD7C34}" type="datetime1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3B3C-B0D5-4AAB-98E9-76E45A912BF9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8" indent="0">
              <a:buNone/>
              <a:defRPr sz="2000"/>
            </a:lvl4pPr>
            <a:lvl5pPr marL="1828597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41E5-DEE8-44D6-9B0E-D61A82C74FCC}" type="datetime1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Healthy Alaska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EA1B-49B7-4BB9-8A3B-57E34E45487E}" type="datetime1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Healthy Alaska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54A8-10DB-48ED-9E89-8B90DD181298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64372"/>
            <a:ext cx="9634538" cy="260228"/>
            <a:chOff x="0" y="5911972"/>
            <a:chExt cx="9634538" cy="26022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5911972"/>
              <a:ext cx="4267200" cy="260228"/>
            </a:xfrm>
            <a:prstGeom prst="rect">
              <a:avLst/>
            </a:prstGeom>
            <a:solidFill>
              <a:srgbClr val="376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67199" y="5911972"/>
              <a:ext cx="2238375" cy="260228"/>
            </a:xfrm>
            <a:prstGeom prst="rect">
              <a:avLst/>
            </a:prstGeom>
            <a:solidFill>
              <a:srgbClr val="986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505574" y="5911972"/>
              <a:ext cx="1724025" cy="260228"/>
            </a:xfrm>
            <a:prstGeom prst="rect">
              <a:avLst/>
            </a:prstGeom>
            <a:solidFill>
              <a:srgbClr val="D7A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29600" y="5911972"/>
              <a:ext cx="1404938" cy="260228"/>
            </a:xfrm>
            <a:prstGeom prst="rect">
              <a:avLst/>
            </a:prstGeom>
            <a:solidFill>
              <a:srgbClr val="D2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2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8" indent="-285718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2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2B6C-EAB9-46C6-9CFE-9C4BE5049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64372"/>
            <a:ext cx="9634538" cy="260228"/>
            <a:chOff x="0" y="5911972"/>
            <a:chExt cx="9634538" cy="26022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5911972"/>
              <a:ext cx="4267200" cy="260228"/>
            </a:xfrm>
            <a:prstGeom prst="rect">
              <a:avLst/>
            </a:prstGeom>
            <a:solidFill>
              <a:srgbClr val="376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67199" y="5911972"/>
              <a:ext cx="2238375" cy="260228"/>
            </a:xfrm>
            <a:prstGeom prst="rect">
              <a:avLst/>
            </a:prstGeom>
            <a:solidFill>
              <a:srgbClr val="9868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505574" y="5911972"/>
              <a:ext cx="1724025" cy="260228"/>
            </a:xfrm>
            <a:prstGeom prst="rect">
              <a:avLst/>
            </a:prstGeom>
            <a:solidFill>
              <a:srgbClr val="D7A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29600" y="5911972"/>
              <a:ext cx="1404938" cy="260228"/>
            </a:xfrm>
            <a:prstGeom prst="rect">
              <a:avLst/>
            </a:prstGeom>
            <a:solidFill>
              <a:srgbClr val="D2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20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8" indent="-285718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70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D064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care.gov/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.state.ak.us/basis/get_documents.asp?session=29&amp;docid=13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191000"/>
            <a:ext cx="7772400" cy="1362075"/>
          </a:xfrm>
        </p:spPr>
        <p:txBody>
          <a:bodyPr>
            <a:noAutofit/>
          </a:bodyPr>
          <a:lstStyle/>
          <a:p>
            <a:r>
              <a:rPr lang="en-US" sz="4800" b="0" dirty="0" smtClean="0">
                <a:solidFill>
                  <a:schemeClr val="bg1"/>
                </a:solidFill>
              </a:rPr>
              <a:t>THE HEALTHY ALASKA PLAN</a:t>
            </a:r>
            <a:endParaRPr lang="en-US" sz="4800" b="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743201"/>
            <a:ext cx="7772400" cy="1524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Alaska Commission on Aging and the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Anchorage </a:t>
            </a:r>
            <a:r>
              <a:rPr lang="en-US" sz="3200" dirty="0">
                <a:solidFill>
                  <a:schemeClr val="bg1"/>
                </a:solidFill>
              </a:rPr>
              <a:t>Senior Advisory Commission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September 17, 2015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rmmcconkey\Desktop\DHSS Logo White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67017"/>
            <a:ext cx="1298406" cy="1295400"/>
          </a:xfrm>
          <a:prstGeom prst="rect">
            <a:avLst/>
          </a:prstGeom>
          <a:noFill/>
          <a:effectLst>
            <a:outerShdw blurRad="279400" dir="3000000" algn="ctr" rotWithShape="0">
              <a:schemeClr val="tx1">
                <a:lumMod val="95000"/>
                <a:lumOff val="5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10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Improving health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95799"/>
          </a:xfrm>
          <a:prstGeom prst="rect">
            <a:avLst/>
          </a:prstGeom>
        </p:spPr>
        <p:txBody>
          <a:bodyPr vert="horz" lIns="91430" tIns="45715" rIns="91430" bIns="45715" rtlCol="0">
            <a:normAutofit lnSpcReduction="1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Medicaid Expansion and Seniors</a:t>
            </a:r>
          </a:p>
          <a:p>
            <a:r>
              <a:rPr lang="en-US" sz="2400" dirty="0" smtClean="0"/>
              <a:t>Study: </a:t>
            </a:r>
            <a:r>
              <a:rPr lang="en-US" sz="2400" i="1" dirty="0" smtClean="0"/>
              <a:t>Medicare: Continuous </a:t>
            </a:r>
            <a:r>
              <a:rPr lang="en-US" sz="2400" i="1" dirty="0"/>
              <a:t>Insurance before Enrollment Associated with Better Health and Lower Program </a:t>
            </a:r>
            <a:r>
              <a:rPr lang="en-US" sz="2400" i="1" dirty="0" smtClean="0"/>
              <a:t>Spending</a:t>
            </a:r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www.gao.gov/products/D06498</a:t>
            </a:r>
            <a:endParaRPr lang="en-US" sz="2000" dirty="0"/>
          </a:p>
          <a:p>
            <a:r>
              <a:rPr lang="en-US" sz="2400" dirty="0" smtClean="0"/>
              <a:t>People </a:t>
            </a:r>
            <a:r>
              <a:rPr lang="en-US" sz="2400" dirty="0"/>
              <a:t>who have insurance coverage prior to aging into Medicare are healthier when they become </a:t>
            </a:r>
            <a:r>
              <a:rPr lang="en-US" sz="2400" dirty="0" smtClean="0"/>
              <a:t>Medicare-eligible</a:t>
            </a:r>
            <a:endParaRPr lang="en-US" sz="2400" dirty="0"/>
          </a:p>
          <a:p>
            <a:r>
              <a:rPr lang="en-US" sz="2400" dirty="0" smtClean="0"/>
              <a:t>Average </a:t>
            </a:r>
            <a:r>
              <a:rPr lang="en-US" sz="2400" dirty="0"/>
              <a:t>health care costs for people who have insurance coverage prior to aging into Medicare are </a:t>
            </a:r>
            <a:r>
              <a:rPr lang="en-US" sz="2400" b="1" dirty="0"/>
              <a:t>35 percent less </a:t>
            </a:r>
            <a:r>
              <a:rPr lang="en-US" sz="2400" dirty="0"/>
              <a:t>than those who aren’t </a:t>
            </a:r>
            <a:r>
              <a:rPr lang="en-US" sz="2400" dirty="0" smtClean="0"/>
              <a:t>covered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aving </a:t>
            </a:r>
            <a:r>
              <a:rPr lang="en-US" sz="2000" dirty="0"/>
              <a:t>the Medicare program over $2,300 per </a:t>
            </a:r>
            <a:r>
              <a:rPr lang="en-US" sz="2000" dirty="0" smtClean="0"/>
              <a:t>enrollee during the first year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28.9% of the Expansion population is 55 – 64 </a:t>
            </a:r>
            <a:r>
              <a:rPr lang="en-US" sz="2400" dirty="0" smtClean="0">
                <a:solidFill>
                  <a:srgbClr val="FF0000"/>
                </a:solidFill>
              </a:rPr>
              <a:t>years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653702" y="4648200"/>
            <a:ext cx="9144000" cy="1994214"/>
            <a:chOff x="-1653702" y="3440349"/>
            <a:chExt cx="9144000" cy="1994214"/>
          </a:xfrm>
        </p:grpSpPr>
        <p:sp>
          <p:nvSpPr>
            <p:cNvPr id="6" name="Rectangle 5"/>
            <p:cNvSpPr/>
            <p:nvPr/>
          </p:nvSpPr>
          <p:spPr>
            <a:xfrm>
              <a:off x="0" y="3505200"/>
              <a:ext cx="5638800" cy="737616"/>
            </a:xfrm>
            <a:prstGeom prst="rect">
              <a:avLst/>
            </a:prstGeom>
            <a:solidFill>
              <a:srgbClr val="D2D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-1653702" y="3440349"/>
              <a:ext cx="9144000" cy="1994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smtClean="0"/>
                <a:t>HEALTHY BUDGET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8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EFEFDB"/>
            </a:gs>
            <a:gs pos="0">
              <a:srgbClr val="DDDEB3"/>
            </a:gs>
            <a:gs pos="4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BUDGET</a:t>
            </a:r>
            <a:endParaRPr lang="en-US" sz="2400" spc="3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Costs to the State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4825"/>
              </p:ext>
            </p:extLst>
          </p:nvPr>
        </p:nvGraphicFramePr>
        <p:xfrm>
          <a:off x="457197" y="2133599"/>
          <a:ext cx="8382003" cy="3048001"/>
        </p:xfrm>
        <a:graphic>
          <a:graphicData uri="http://schemas.openxmlformats.org/drawingml/2006/table">
            <a:tbl>
              <a:tblPr/>
              <a:tblGrid>
                <a:gridCol w="1828803"/>
                <a:gridCol w="939705"/>
                <a:gridCol w="1122699"/>
                <a:gridCol w="1122699"/>
                <a:gridCol w="1122699"/>
                <a:gridCol w="1122699"/>
                <a:gridCol w="1122699"/>
              </a:tblGrid>
              <a:tr h="573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</a:tr>
              <a:tr h="7976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Match for Health Care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3,804.0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9,854.0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12,064.0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16,346.0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19,587.0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Administrative Costs for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Expansion *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(State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Fund)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1,499.0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1,600.0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1,625.0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State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Costs</a:t>
                      </a:r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5,196.0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11,332.0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13,563.0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17,946.0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21,212.0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  <a:tabLst>
                <a:tab pos="6377624" algn="l"/>
              </a:tabLst>
            </a:pPr>
            <a:endParaRPr lang="en-US" altLang="en-US" sz="2200" dirty="0" smtClean="0"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6377624" algn="l"/>
              </a:tabLst>
            </a:pPr>
            <a:endParaRPr lang="en-US" altLang="en-US" sz="2200" dirty="0">
              <a:ea typeface="Times New Roman" pitchFamily="18" charset="0"/>
              <a:cs typeface="Times New Roman" pitchFamily="18" charset="0"/>
            </a:endParaRPr>
          </a:p>
          <a:p>
            <a:pPr>
              <a:tabLst>
                <a:tab pos="6377624" algn="l"/>
              </a:tabLst>
            </a:pPr>
            <a:endParaRPr lang="en-US" altLang="en-US" sz="28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7624" y="5410200"/>
            <a:ext cx="658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*</a:t>
            </a:r>
            <a:r>
              <a:rPr lang="en-US" altLang="en-US" sz="1400" dirty="0">
                <a:cs typeface="Times New Roman" pitchFamily="18" charset="0"/>
              </a:rPr>
              <a:t>Costs in thousands</a:t>
            </a:r>
            <a:endParaRPr lang="en-US" altLang="en-US" sz="1400" dirty="0">
              <a:cs typeface="Arial" pitchFamily="34" charset="0"/>
            </a:endParaRPr>
          </a:p>
          <a:p>
            <a:pPr algn="ctr" defTabSz="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**FY16 </a:t>
            </a:r>
            <a:r>
              <a:rPr lang="en-US" altLang="en-US" sz="1400" dirty="0">
                <a:latin typeface="+mj-lt"/>
                <a:ea typeface="Calibri" pitchFamily="34" charset="0"/>
                <a:cs typeface="Times New Roman" pitchFamily="18" charset="0"/>
              </a:rPr>
              <a:t>Administrative Cost is being funded by the Alaska Mental Health Trust </a:t>
            </a:r>
            <a:r>
              <a:rPr lang="en-US" alt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25953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EFEFDB"/>
            </a:gs>
            <a:gs pos="0">
              <a:srgbClr val="DDDEB3"/>
            </a:gs>
            <a:gs pos="4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BUDGET</a:t>
            </a:r>
            <a:endParaRPr lang="en-US" sz="2400" spc="3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Offsets to the State Budget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27683" y="5257800"/>
            <a:ext cx="194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756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+mj-lt"/>
                <a:cs typeface="Times New Roman" pitchFamily="18" charset="0"/>
              </a:rPr>
              <a:t>Costs in thousands</a:t>
            </a:r>
            <a:endParaRPr lang="en-US" altLang="en-US" dirty="0">
              <a:latin typeface="+mj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32793"/>
              </p:ext>
            </p:extLst>
          </p:nvPr>
        </p:nvGraphicFramePr>
        <p:xfrm>
          <a:off x="372851" y="2209800"/>
          <a:ext cx="8313950" cy="2963783"/>
        </p:xfrm>
        <a:graphic>
          <a:graphicData uri="http://schemas.openxmlformats.org/drawingml/2006/table">
            <a:tbl>
              <a:tblPr/>
              <a:tblGrid>
                <a:gridCol w="1736978"/>
                <a:gridCol w="1096162"/>
                <a:gridCol w="1096162"/>
                <a:gridCol w="1096162"/>
                <a:gridCol w="1096162"/>
                <a:gridCol w="1096162"/>
                <a:gridCol w="1096162"/>
              </a:tblGrid>
              <a:tr h="366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</a:tr>
              <a:tr h="9244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 &amp; Acute Medical Assistance (CAMA)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1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Corrections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Behavioral Health Grants</a:t>
                      </a: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5,000.0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16,000.0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8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State Offsets: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6,600.0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13,300.0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17,400.0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21,500.0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24,500.0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24,500.0 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EFEFDB"/>
            </a:gs>
            <a:gs pos="0">
              <a:srgbClr val="DDDEB3"/>
            </a:gs>
            <a:gs pos="4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BUDGET</a:t>
            </a:r>
            <a:endParaRPr lang="en-US" sz="2400" spc="3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72658"/>
              </p:ext>
            </p:extLst>
          </p:nvPr>
        </p:nvGraphicFramePr>
        <p:xfrm>
          <a:off x="304799" y="1359188"/>
          <a:ext cx="8610600" cy="4432012"/>
        </p:xfrm>
        <a:graphic>
          <a:graphicData uri="http://schemas.openxmlformats.org/drawingml/2006/table">
            <a:tbl>
              <a:tblPr/>
              <a:tblGrid>
                <a:gridCol w="304801"/>
                <a:gridCol w="2362200"/>
                <a:gridCol w="863599"/>
                <a:gridCol w="1016000"/>
                <a:gridCol w="1016000"/>
                <a:gridCol w="1016000"/>
                <a:gridCol w="1016000"/>
                <a:gridCol w="1016000"/>
              </a:tblGrid>
              <a:tr h="208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31" marR="9331" marT="75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9A"/>
                    </a:solidFill>
                  </a:tcPr>
                </a:tc>
              </a:tr>
              <a:tr h="6532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vert="wordArtVert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 Match for Health Care Costs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$0 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3,804.0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9,854.0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12,064.0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16,346.0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19,587.0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Administrative Costs for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Expansion (State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General Fund)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1,392.0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1,478.0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1,499.0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1,625.0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31" marR="9331" marT="755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State</a:t>
                      </a:r>
                      <a:r>
                        <a:rPr lang="en-US" sz="14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Costs: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$0 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5,196.0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11,332.0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13,563.0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17,946.0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21,212.0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OFFSETS</a:t>
                      </a:r>
                    </a:p>
                  </a:txBody>
                  <a:tcPr marL="9331" marR="9331" marT="7554" marB="0" vert="wordArtVert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Chronic &amp; Acute Medical Assistance (CAMA)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Corrections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Behavioral Health Grants</a:t>
                      </a: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5,000.0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16,000.0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331" marR="9331" marT="755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State Offsets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6,600.0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13,300.0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17,400.0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21,500.0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24,500.0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24,500.0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 Savings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State GF</a:t>
                      </a:r>
                    </a:p>
                  </a:txBody>
                  <a:tcPr marL="9331" marR="9331" marT="75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6,600.0)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8,104.0)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6,068.0)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7,937.0)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6,554.0)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($</a:t>
                      </a:r>
                      <a:r>
                        <a:rPr lang="en-US" sz="14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3,288.0)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Federal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Match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331" marR="9331" marT="75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145,435.0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170,633.0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195,514.0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200,683.0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204,087.0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204,928.0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31" marR="9331" marT="75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Up Arrow 8"/>
          <p:cNvSpPr/>
          <p:nvPr/>
        </p:nvSpPr>
        <p:spPr>
          <a:xfrm rot="5736663">
            <a:off x="464080" y="4914901"/>
            <a:ext cx="571500" cy="838199"/>
          </a:xfrm>
          <a:prstGeom prst="upArrow">
            <a:avLst/>
          </a:prstGeom>
          <a:solidFill>
            <a:srgbClr val="FA6AF0"/>
          </a:solidFill>
          <a:ln>
            <a:solidFill>
              <a:srgbClr val="C30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143000" y="4648200"/>
            <a:ext cx="9144000" cy="1994214"/>
            <a:chOff x="-1143000" y="3440349"/>
            <a:chExt cx="9144000" cy="1994214"/>
          </a:xfrm>
        </p:grpSpPr>
        <p:sp>
          <p:nvSpPr>
            <p:cNvPr id="6" name="Rectangle 5"/>
            <p:cNvSpPr/>
            <p:nvPr/>
          </p:nvSpPr>
          <p:spPr>
            <a:xfrm>
              <a:off x="0" y="3505200"/>
              <a:ext cx="6477000" cy="737616"/>
            </a:xfrm>
            <a:prstGeom prst="rect">
              <a:avLst/>
            </a:prstGeom>
            <a:solidFill>
              <a:srgbClr val="376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-1143000" y="3440349"/>
              <a:ext cx="9144000" cy="1994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smtClean="0">
                  <a:solidFill>
                    <a:schemeClr val="bg1"/>
                  </a:solidFill>
                </a:rPr>
                <a:t>CATALYST FOR REFORM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0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Continual reform is necessary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16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554866"/>
            <a:ext cx="8458200" cy="4343399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470" indent="0">
              <a:lnSpc>
                <a:spcPct val="80000"/>
              </a:lnSpc>
              <a:buNone/>
            </a:pPr>
            <a:r>
              <a:rPr lang="en-US" sz="3100" dirty="0" smtClean="0"/>
              <a:t>Reform is necessary</a:t>
            </a:r>
          </a:p>
          <a:p>
            <a:pPr marL="1069436" lvl="1" indent="-367389">
              <a:lnSpc>
                <a:spcPct val="120000"/>
              </a:lnSpc>
            </a:pPr>
            <a:r>
              <a:rPr lang="en-US" dirty="0"/>
              <a:t>State of the Budget Address</a:t>
            </a:r>
          </a:p>
          <a:p>
            <a:pPr marL="1469441" lvl="2" indent="-367389">
              <a:lnSpc>
                <a:spcPct val="120000"/>
              </a:lnSpc>
            </a:pPr>
            <a:r>
              <a:rPr lang="en-US" sz="2100" dirty="0" smtClean="0"/>
              <a:t>Identify 25% cuts over the next several years</a:t>
            </a:r>
          </a:p>
          <a:p>
            <a:pPr marL="1069436" lvl="1" indent="-367389">
              <a:lnSpc>
                <a:spcPct val="120000"/>
              </a:lnSpc>
            </a:pPr>
            <a:r>
              <a:rPr lang="en-US" dirty="0" smtClean="0"/>
              <a:t>Minimize the impact to those we serve</a:t>
            </a:r>
          </a:p>
          <a:p>
            <a:pPr marL="1069436" lvl="1" indent="-367389">
              <a:lnSpc>
                <a:spcPct val="120000"/>
              </a:lnSpc>
            </a:pPr>
            <a:r>
              <a:rPr lang="en-US" dirty="0"/>
              <a:t>Efficiencies, Improvements and Innovations are critical to bend the cost curve</a:t>
            </a:r>
          </a:p>
          <a:p>
            <a:pPr marL="661233" lvl="1" indent="0">
              <a:lnSpc>
                <a:spcPct val="120000"/>
              </a:lnSpc>
              <a:buNone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100" dirty="0" smtClean="0"/>
              <a:t>DHSS Budget = $2.7B</a:t>
            </a:r>
            <a:endParaRPr lang="en-US" sz="26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Medicaid = $1.7B</a:t>
            </a:r>
          </a:p>
          <a:p>
            <a:pPr marL="0" indent="0">
              <a:lnSpc>
                <a:spcPct val="80000"/>
              </a:lnSpc>
              <a:buNone/>
            </a:pPr>
            <a:endParaRPr lang="en-US" sz="31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3100" dirty="0" smtClean="0"/>
              <a:t>Ensures a sustainable Medicaid program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497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Building on reforms underway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17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0"/>
            <a:ext cx="82296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71"/>
              </a:spcAft>
            </a:pPr>
            <a:r>
              <a:rPr lang="en-US" sz="2800" dirty="0" smtClean="0"/>
              <a:t>Control overutilization of hospital emergency room services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Increased fraud and abuse prevention and control efforts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Activities to reduce waste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Home and community-based service improvements 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Coordination with Patient-Centered Medical Home initiatives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Coordination with the Alaska tribal health system </a:t>
            </a:r>
          </a:p>
          <a:p>
            <a:pPr>
              <a:spcAft>
                <a:spcPts val="771"/>
              </a:spcAft>
            </a:pPr>
            <a:r>
              <a:rPr lang="en-US" sz="2800" dirty="0" smtClean="0"/>
              <a:t>Investigating waiver options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61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</a:t>
            </a:r>
            <a:r>
              <a:rPr lang="en-US" dirty="0"/>
              <a:t>r</a:t>
            </a:r>
            <a:r>
              <a:rPr lang="en-US" dirty="0" smtClean="0"/>
              <a:t>eforms </a:t>
            </a:r>
            <a:r>
              <a:rPr lang="en-US" dirty="0"/>
              <a:t>i</a:t>
            </a:r>
            <a:r>
              <a:rPr lang="en-US" dirty="0" smtClean="0"/>
              <a:t>dentified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18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2400" y="1600200"/>
            <a:ext cx="87630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 lnSpcReduction="1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Reforms identified during budget process:</a:t>
            </a:r>
          </a:p>
          <a:p>
            <a:pPr lvl="1"/>
            <a:r>
              <a:rPr lang="en-US" sz="2400" dirty="0" smtClean="0"/>
              <a:t>Continued partnership with Tribal Health</a:t>
            </a:r>
          </a:p>
          <a:p>
            <a:pPr lvl="1"/>
            <a:r>
              <a:rPr lang="en-US" sz="2400" dirty="0" smtClean="0"/>
              <a:t>Change eligibility for Personal Care Assistance (PCA) services</a:t>
            </a:r>
          </a:p>
          <a:p>
            <a:pPr lvl="1"/>
            <a:r>
              <a:rPr lang="en-US" sz="2400" dirty="0" smtClean="0"/>
              <a:t>Possible savings in Durable Medical Equipment, Vision, and Hearing </a:t>
            </a:r>
          </a:p>
          <a:p>
            <a:pPr lvl="1"/>
            <a:r>
              <a:rPr lang="en-US" sz="2400" dirty="0" smtClean="0"/>
              <a:t>Increase number in the Super Utilizer contract for management of care </a:t>
            </a:r>
          </a:p>
          <a:p>
            <a:pPr lvl="1"/>
            <a:r>
              <a:rPr lang="en-US" sz="2400" dirty="0" smtClean="0"/>
              <a:t>Dental</a:t>
            </a:r>
          </a:p>
          <a:p>
            <a:pPr lvl="1"/>
            <a:r>
              <a:rPr lang="en-US" sz="2400" dirty="0" smtClean="0"/>
              <a:t>Implement utilization control for Behavioral Health services </a:t>
            </a:r>
          </a:p>
          <a:p>
            <a:pPr lvl="1"/>
            <a:r>
              <a:rPr lang="en-US" sz="2400" dirty="0" smtClean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537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reforms to come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19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1915 </a:t>
            </a:r>
            <a:r>
              <a:rPr lang="en-US" u="sng" dirty="0" err="1" smtClean="0"/>
              <a:t>i</a:t>
            </a:r>
            <a:r>
              <a:rPr lang="en-US" u="sng" dirty="0" smtClean="0"/>
              <a:t>/k Implementation Contract</a:t>
            </a:r>
          </a:p>
          <a:p>
            <a:r>
              <a:rPr lang="en-US" dirty="0" smtClean="0"/>
              <a:t>1915(</a:t>
            </a:r>
            <a:r>
              <a:rPr lang="en-US" dirty="0" err="1" smtClean="0"/>
              <a:t>i</a:t>
            </a:r>
            <a:r>
              <a:rPr lang="en-US" dirty="0" smtClean="0"/>
              <a:t>): For people who do </a:t>
            </a:r>
            <a:r>
              <a:rPr lang="en-US" dirty="0"/>
              <a:t>not meet nursing level of care, but meet other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Alzheimer’s</a:t>
            </a:r>
            <a:r>
              <a:rPr lang="en-US" dirty="0"/>
              <a:t>, traumatic brain injury, severe mental illness, or individuals with developmental or intellectual </a:t>
            </a:r>
            <a:r>
              <a:rPr lang="en-US" dirty="0" smtClean="0"/>
              <a:t>disabilities</a:t>
            </a:r>
          </a:p>
          <a:p>
            <a:r>
              <a:rPr lang="en-US" dirty="0" smtClean="0"/>
              <a:t>Section </a:t>
            </a:r>
            <a:r>
              <a:rPr lang="en-US" dirty="0"/>
              <a:t>1915(k) improve savings on home and community-based services </a:t>
            </a:r>
            <a:endParaRPr lang="en-US" dirty="0" smtClean="0"/>
          </a:p>
          <a:p>
            <a:r>
              <a:rPr lang="en-US" dirty="0" smtClean="0"/>
              <a:t>Involvement </a:t>
            </a:r>
            <a:r>
              <a:rPr lang="en-US" dirty="0"/>
              <a:t>of stakeholders in the design and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“Development </a:t>
            </a:r>
            <a:r>
              <a:rPr lang="en-US" dirty="0"/>
              <a:t>and Implementation Council</a:t>
            </a:r>
            <a:r>
              <a:rPr lang="en-US" dirty="0" smtClean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78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 PLAN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0"/>
            <a:ext cx="82296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Healthy Alaskans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000" dirty="0" smtClean="0"/>
              <a:t>Medicaid Expansion Update</a:t>
            </a:r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Healthy Budget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000" dirty="0" smtClean="0"/>
              <a:t>What are the costs and where are the savings</a:t>
            </a:r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Catalyst for Reform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000" dirty="0"/>
              <a:t>Technical Assistance Contract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000" dirty="0"/>
              <a:t>1915 (</a:t>
            </a:r>
            <a:r>
              <a:rPr lang="en-US" sz="2000" dirty="0" err="1"/>
              <a:t>i</a:t>
            </a:r>
            <a:r>
              <a:rPr lang="en-US" sz="2000" dirty="0"/>
              <a:t>) and (k) Contract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000" dirty="0"/>
              <a:t>Provider Tax Contract</a:t>
            </a:r>
          </a:p>
        </p:txBody>
      </p:sp>
    </p:spTree>
    <p:extLst>
      <p:ext uri="{BB962C8B-B14F-4D97-AF65-F5344CB8AC3E}">
        <p14:creationId xmlns:p14="http://schemas.microsoft.com/office/powerpoint/2010/main" val="20526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reforms to come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20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Provider Tax</a:t>
            </a:r>
          </a:p>
          <a:p>
            <a:r>
              <a:rPr lang="en-US" sz="2800" dirty="0" smtClean="0"/>
              <a:t>Contract Awarded to Health Management Associates</a:t>
            </a:r>
          </a:p>
          <a:p>
            <a:r>
              <a:rPr lang="en-US" sz="2800" dirty="0" smtClean="0"/>
              <a:t>Report due to the Legislature in January</a:t>
            </a:r>
          </a:p>
          <a:p>
            <a:r>
              <a:rPr lang="en-US" sz="2800" dirty="0" smtClean="0"/>
              <a:t>No </a:t>
            </a:r>
            <a:r>
              <a:rPr lang="en-US" sz="2800" dirty="0"/>
              <a:t>tax can be imposed upon providers without separate legislation next year </a:t>
            </a:r>
            <a:endParaRPr lang="en-US" sz="2800" dirty="0" smtClean="0"/>
          </a:p>
          <a:p>
            <a:r>
              <a:rPr lang="en-US" sz="2800" dirty="0" smtClean="0"/>
              <a:t>Stakeholder Process</a:t>
            </a:r>
          </a:p>
          <a:p>
            <a:pPr lvl="1"/>
            <a:r>
              <a:rPr lang="en-US" sz="2400" dirty="0" smtClean="0"/>
              <a:t>First meeting to be announced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More reforms to come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21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Medicaid Redesign &amp; Expansion Technical Assistance Contract</a:t>
            </a:r>
          </a:p>
          <a:p>
            <a:pPr lvl="1"/>
            <a:r>
              <a:rPr lang="en-US" sz="2400" dirty="0" smtClean="0"/>
              <a:t>Contract </a:t>
            </a:r>
            <a:r>
              <a:rPr lang="en-US" sz="2400" dirty="0"/>
              <a:t>a</a:t>
            </a:r>
            <a:r>
              <a:rPr lang="en-US" sz="2400" dirty="0" smtClean="0"/>
              <a:t>warded to Agnew::Beck</a:t>
            </a:r>
          </a:p>
          <a:p>
            <a:pPr lvl="1"/>
            <a:r>
              <a:rPr lang="en-US" sz="2400" dirty="0"/>
              <a:t>Subcontractors: Health Management Associates and Milliman</a:t>
            </a:r>
          </a:p>
          <a:p>
            <a:r>
              <a:rPr lang="en-US" sz="2800" dirty="0" smtClean="0"/>
              <a:t>Building </a:t>
            </a:r>
            <a:r>
              <a:rPr lang="en-US" sz="2800" dirty="0"/>
              <a:t>an Alaskan Model</a:t>
            </a:r>
          </a:p>
          <a:p>
            <a:r>
              <a:rPr lang="en-US" sz="2800" dirty="0" smtClean="0"/>
              <a:t>Reform </a:t>
            </a:r>
            <a:r>
              <a:rPr lang="en-US" sz="2800" dirty="0"/>
              <a:t>efforts/Best practices in other states</a:t>
            </a:r>
          </a:p>
          <a:p>
            <a:pPr marL="342862" lvl="1" indent="-342862">
              <a:buFont typeface="Arial" panose="020B0604020202020204" pitchFamily="34" charset="0"/>
              <a:buChar char="•"/>
            </a:pPr>
            <a:r>
              <a:rPr lang="en-US" dirty="0"/>
              <a:t>Stakeholder process</a:t>
            </a:r>
          </a:p>
          <a:p>
            <a:pPr marL="342862" lvl="1" indent="-342862">
              <a:buFont typeface="Arial" panose="020B0604020202020204" pitchFamily="34" charset="0"/>
              <a:buChar char="•"/>
            </a:pPr>
            <a:r>
              <a:rPr lang="en-US" dirty="0"/>
              <a:t>Identifying the approval process</a:t>
            </a:r>
          </a:p>
          <a:p>
            <a:pPr lvl="2"/>
            <a:r>
              <a:rPr lang="en-US" sz="2000" dirty="0"/>
              <a:t>Regulation, Statutory, Budgetary, State Plan Amendments, waivers </a:t>
            </a:r>
          </a:p>
        </p:txBody>
      </p:sp>
    </p:spTree>
    <p:extLst>
      <p:ext uri="{BB962C8B-B14F-4D97-AF65-F5344CB8AC3E}">
        <p14:creationId xmlns:p14="http://schemas.microsoft.com/office/powerpoint/2010/main" val="3740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Goals for Medicaid Redesign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22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81000" y="1527762"/>
            <a:ext cx="83058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Improve enrollee health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outcomes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marR="0" lvl="0" indent="-74295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Optimize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access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care</a:t>
            </a:r>
          </a:p>
          <a:p>
            <a:pPr marL="742950" marR="0" lvl="0" indent="-74295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Drive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value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(quality, efficiency, and effectiveness) in the delivery of services</a:t>
            </a:r>
          </a:p>
          <a:p>
            <a:pPr marL="742950" marR="0" lvl="0" indent="-74295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cost containment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Alaska’s Medicaid budget and general fund spending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68" y="4463950"/>
            <a:ext cx="6596063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43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Draft Vision of a high functioning health system for Alaska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23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81000" y="1527762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Whole person, coordinated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Prioritizes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Patient education and shared responsibility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Timely access to appropriate type and level of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Care close to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Leverages resources to contain costs and drive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Information infrastructure for sharing and analyzing health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Easier to manage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Innovation and strategic alignment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Strong workforce development and retention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Quality care</a:t>
            </a:r>
          </a:p>
        </p:txBody>
      </p:sp>
    </p:spTree>
    <p:extLst>
      <p:ext uri="{BB962C8B-B14F-4D97-AF65-F5344CB8AC3E}">
        <p14:creationId xmlns:p14="http://schemas.microsoft.com/office/powerpoint/2010/main" val="34958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43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Key Factors Shaping Alaska’s </a:t>
            </a:r>
            <a:r>
              <a:rPr lang="en-US" sz="3200" dirty="0" smtClean="0"/>
              <a:t>Current </a:t>
            </a:r>
            <a:r>
              <a:rPr lang="en-US" sz="3200" dirty="0"/>
              <a:t>Health Care System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81000" y="1527762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Reliance on a fee-for-service delivery system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System lacks integration and supports for coordination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Rising rates of chronic disease + co-occurring conditions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Socioeconomic determinants of health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Lack of cost and quality data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Complex legal + regulatory environment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Provider shortages in some areas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Geographic challenges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Limited private insurance market + rising rates</a:t>
            </a:r>
          </a:p>
        </p:txBody>
      </p:sp>
    </p:spTree>
    <p:extLst>
      <p:ext uri="{BB962C8B-B14F-4D97-AF65-F5344CB8AC3E}">
        <p14:creationId xmlns:p14="http://schemas.microsoft.com/office/powerpoint/2010/main" val="2657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43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“REDESIGN” = New Care and Payment Models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25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81000" y="1527762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3200" b="1" dirty="0">
                <a:solidFill>
                  <a:schemeClr val="tx2"/>
                </a:solidFill>
              </a:rPr>
              <a:t>Coordinated Care + Value-Based Purchasing</a:t>
            </a:r>
          </a:p>
          <a:p>
            <a:pPr marL="0" lvl="1" indent="0"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Improve outcomes: </a:t>
            </a:r>
            <a:r>
              <a:rPr lang="en-US" sz="3200" dirty="0"/>
              <a:t>Develop new ways of providing health care that help patients better navigate and use the health care system.</a:t>
            </a:r>
          </a:p>
          <a:p>
            <a:pPr marL="0" lvl="1" indent="0">
              <a:buNone/>
            </a:pPr>
            <a:endParaRPr lang="en-US" sz="1000" dirty="0"/>
          </a:p>
          <a:p>
            <a:pPr marL="0" lvl="1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Reward value: </a:t>
            </a:r>
            <a:r>
              <a:rPr lang="en-US" sz="3200" dirty="0"/>
              <a:t>Pay health care providers based on performance or outcome goals.</a:t>
            </a:r>
          </a:p>
        </p:txBody>
      </p:sp>
    </p:spTree>
    <p:extLst>
      <p:ext uri="{BB962C8B-B14F-4D97-AF65-F5344CB8AC3E}">
        <p14:creationId xmlns:p14="http://schemas.microsoft.com/office/powerpoint/2010/main" val="9027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43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Models of Care: Options for Consideration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26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1894390"/>
            <a:ext cx="8493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1" y="3810000"/>
            <a:ext cx="574833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43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532918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Additional Possible Redesign Features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27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600200"/>
            <a:ext cx="8763000" cy="44196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28600" y="1547018"/>
            <a:ext cx="4040188" cy="452596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b="1" i="1" dirty="0"/>
              <a:t>Private Coverage Option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State purchases or provides premium assistance for Medicaid enrollees to purchase private insurance through Marketplace</a:t>
            </a:r>
          </a:p>
          <a:p>
            <a:pPr marL="0" indent="0">
              <a:buFont typeface="Arial"/>
              <a:buNone/>
              <a:defRPr/>
            </a:pPr>
            <a:r>
              <a:rPr lang="en-US" b="1" i="1" dirty="0" smtClean="0"/>
              <a:t>Enrollee Cost-Sharing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/>
              <a:t>May include contribution to monthly premium and/or co-pays for health services</a:t>
            </a:r>
          </a:p>
          <a:p>
            <a:pPr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228600" y="1527175"/>
            <a:ext cx="4268788" cy="639763"/>
          </a:xfrm>
          <a:prstGeom prst="rect">
            <a:avLst/>
          </a:prstGeom>
        </p:spPr>
        <p:txBody>
          <a:bodyPr/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700" b="1" i="1" dirty="0"/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4497388" y="1417638"/>
            <a:ext cx="4344987" cy="4754562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700" b="1" i="1" dirty="0"/>
              <a:t>Alternative Benefit </a:t>
            </a:r>
            <a:r>
              <a:rPr lang="en-US" altLang="en-US" sz="2700" b="1" i="1" dirty="0" smtClean="0"/>
              <a:t>Plan: Waiver </a:t>
            </a:r>
            <a:r>
              <a:rPr lang="en-US" altLang="en-US" sz="2700" b="1" i="1" dirty="0"/>
              <a:t>of Required Benefits</a:t>
            </a:r>
          </a:p>
          <a:p>
            <a:pPr>
              <a:buFont typeface="Arial"/>
              <a:buChar char="•"/>
              <a:defRPr/>
            </a:pPr>
            <a:r>
              <a:rPr lang="en-US" sz="2700" dirty="0" smtClean="0"/>
              <a:t>Allow states flexibility to alter certain benefits from standard plan for some enrollees</a:t>
            </a:r>
          </a:p>
          <a:p>
            <a:pPr marL="0" indent="0">
              <a:buFont typeface="Arial"/>
              <a:buNone/>
              <a:defRPr/>
            </a:pPr>
            <a:r>
              <a:rPr lang="en-US" sz="2700" b="1" i="1" dirty="0" smtClean="0"/>
              <a:t>Wellness + Healthy Behavior Incentives</a:t>
            </a:r>
          </a:p>
          <a:p>
            <a:pPr>
              <a:buFont typeface="Arial"/>
              <a:buChar char="•"/>
              <a:defRPr/>
            </a:pPr>
            <a:r>
              <a:rPr lang="en-US" sz="2700" dirty="0" smtClean="0"/>
              <a:t>Provides incentives for individuals to make healthy choices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fontScale="85000"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Technical Assistance Contract Timeline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28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417638"/>
            <a:ext cx="8763000" cy="460216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July </a:t>
            </a:r>
            <a:r>
              <a:rPr lang="en-US" sz="1600" b="1" dirty="0"/>
              <a:t>27</a:t>
            </a:r>
            <a:r>
              <a:rPr lang="en-US" sz="1600" dirty="0"/>
              <a:t>:  Project Kick-Off Webinar</a:t>
            </a:r>
          </a:p>
          <a:p>
            <a:pPr marL="0" indent="0">
              <a:buNone/>
            </a:pPr>
            <a:r>
              <a:rPr lang="en-US" sz="1600" b="1" dirty="0"/>
              <a:t>Aug 18</a:t>
            </a:r>
            <a:r>
              <a:rPr lang="en-US" sz="1600" dirty="0"/>
              <a:t>: 1</a:t>
            </a:r>
            <a:r>
              <a:rPr lang="en-US" sz="1600" baseline="30000" dirty="0"/>
              <a:t>st</a:t>
            </a:r>
            <a:r>
              <a:rPr lang="en-US" sz="1600" dirty="0"/>
              <a:t> Joint Key Partner-DHSS Leadership Work Session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Aug </a:t>
            </a:r>
            <a:r>
              <a:rPr lang="en-US" sz="1600" b="1" dirty="0"/>
              <a:t>31</a:t>
            </a:r>
            <a:r>
              <a:rPr lang="en-US" sz="1600" dirty="0"/>
              <a:t>: “Meeting-in-a-Box” Tool provided to Key Partners</a:t>
            </a:r>
          </a:p>
          <a:p>
            <a:pPr marL="0" indent="0">
              <a:buNone/>
            </a:pPr>
            <a:r>
              <a:rPr lang="en-US" sz="1600" b="1" dirty="0"/>
              <a:t>Sept 2</a:t>
            </a:r>
            <a:r>
              <a:rPr lang="en-US" sz="1600" dirty="0"/>
              <a:t>:  2</a:t>
            </a:r>
            <a:r>
              <a:rPr lang="en-US" sz="1600" baseline="30000" dirty="0"/>
              <a:t>nd</a:t>
            </a:r>
            <a:r>
              <a:rPr lang="en-US" sz="1600" dirty="0"/>
              <a:t> Project Webinar:  Report on Environmental Scan, Partner Input, and Next Steps</a:t>
            </a:r>
          </a:p>
          <a:p>
            <a:pPr marL="0" indent="0">
              <a:buNone/>
            </a:pPr>
            <a:r>
              <a:rPr lang="en-US" sz="1600" b="1" dirty="0"/>
              <a:t>Sept – Nov</a:t>
            </a:r>
            <a:r>
              <a:rPr lang="en-US" sz="1600" dirty="0"/>
              <a:t>:  Key Partner facilitation of constituent input; DHSS presentations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Oct </a:t>
            </a:r>
            <a:r>
              <a:rPr lang="en-US" sz="1600" b="1" dirty="0"/>
              <a:t>9:</a:t>
            </a:r>
            <a:r>
              <a:rPr lang="en-US" sz="1600" dirty="0"/>
              <a:t>  2</a:t>
            </a:r>
            <a:r>
              <a:rPr lang="en-US" sz="1600" baseline="30000" dirty="0"/>
              <a:t>nd</a:t>
            </a:r>
            <a:r>
              <a:rPr lang="en-US" sz="1600" dirty="0"/>
              <a:t> Joint Key Partner-DHSS Leadership Work Session</a:t>
            </a:r>
          </a:p>
          <a:p>
            <a:pPr marL="0" indent="0">
              <a:buNone/>
            </a:pPr>
            <a:r>
              <a:rPr lang="en-US" sz="1600" b="1" dirty="0"/>
              <a:t>Oct 21:</a:t>
            </a:r>
            <a:r>
              <a:rPr lang="en-US" sz="1600" dirty="0"/>
              <a:t>  3</a:t>
            </a:r>
            <a:r>
              <a:rPr lang="en-US" sz="1600" baseline="30000" dirty="0"/>
              <a:t>rd</a:t>
            </a:r>
            <a:r>
              <a:rPr lang="en-US" sz="1600" dirty="0"/>
              <a:t> Project Webinar:  Project Status and Preliminary Redesign Ideas</a:t>
            </a:r>
          </a:p>
          <a:p>
            <a:pPr marL="0" indent="0">
              <a:buNone/>
            </a:pPr>
            <a:r>
              <a:rPr lang="en-US" sz="1600" b="1" dirty="0"/>
              <a:t>Nov 10:</a:t>
            </a:r>
            <a:r>
              <a:rPr lang="en-US" sz="1600" dirty="0"/>
              <a:t>  3</a:t>
            </a:r>
            <a:r>
              <a:rPr lang="en-US" sz="1600" baseline="30000" dirty="0"/>
              <a:t>rd</a:t>
            </a:r>
            <a:r>
              <a:rPr lang="en-US" sz="1600" dirty="0"/>
              <a:t> Joint Key Partner-DHSS Leadership Work Session</a:t>
            </a:r>
          </a:p>
          <a:p>
            <a:pPr marL="0" indent="0">
              <a:buNone/>
            </a:pPr>
            <a:r>
              <a:rPr lang="en-US" sz="1600" b="1" dirty="0"/>
              <a:t>Nov 19:</a:t>
            </a:r>
            <a:r>
              <a:rPr lang="en-US" sz="1600" dirty="0"/>
              <a:t>  4</a:t>
            </a:r>
            <a:r>
              <a:rPr lang="en-US" sz="1600" baseline="30000" dirty="0"/>
              <a:t>th</a:t>
            </a:r>
            <a:r>
              <a:rPr lang="en-US" sz="1600" dirty="0"/>
              <a:t> Project Webinar:  Project Status and Final Round Redesign Ideas</a:t>
            </a:r>
          </a:p>
          <a:p>
            <a:pPr marL="0" indent="0">
              <a:buNone/>
            </a:pPr>
            <a:r>
              <a:rPr lang="en-US" sz="1600" b="1" dirty="0"/>
              <a:t>Dec 1:</a:t>
            </a:r>
            <a:r>
              <a:rPr lang="en-US" sz="1600" dirty="0"/>
              <a:t>  Draft Consultant Report on Recommendations for Medicaid Redesign due to DHSS</a:t>
            </a:r>
          </a:p>
          <a:p>
            <a:pPr marL="0" indent="0">
              <a:buNone/>
            </a:pPr>
            <a:r>
              <a:rPr lang="en-US" sz="1600" b="1" dirty="0"/>
              <a:t>Jan 15:</a:t>
            </a:r>
            <a:r>
              <a:rPr lang="en-US" sz="1600" dirty="0"/>
              <a:t>  Final Consultant Report on Recommendations for Medicaid Redesign due to DHSS</a:t>
            </a:r>
          </a:p>
          <a:p>
            <a:pPr marL="0" indent="0">
              <a:buNone/>
            </a:pPr>
            <a:r>
              <a:rPr lang="en-US" sz="1600" b="1" dirty="0"/>
              <a:t>Jan 21:</a:t>
            </a:r>
            <a:r>
              <a:rPr lang="en-US" sz="1600" dirty="0"/>
              <a:t>  5</a:t>
            </a:r>
            <a:r>
              <a:rPr lang="en-US" sz="1600" baseline="30000" dirty="0"/>
              <a:t>th</a:t>
            </a:r>
            <a:r>
              <a:rPr lang="en-US" sz="1600" dirty="0"/>
              <a:t> Project Webinar:  Final Report on Consultant Recommendations for Medicaid Redesign</a:t>
            </a:r>
          </a:p>
          <a:p>
            <a:pPr marL="0" indent="0">
              <a:buNone/>
            </a:pPr>
            <a:r>
              <a:rPr lang="en-US" sz="1600" b="1" dirty="0"/>
              <a:t>Jan – Apr:</a:t>
            </a:r>
            <a:r>
              <a:rPr lang="en-US" sz="1600" dirty="0"/>
              <a:t>  Legislative Hearings on Medicaid Redesign</a:t>
            </a:r>
          </a:p>
          <a:p>
            <a:pPr marL="0" indent="0">
              <a:buNone/>
            </a:pPr>
            <a:r>
              <a:rPr lang="en-US" sz="1600" b="1" dirty="0"/>
              <a:t>Apr 1:</a:t>
            </a:r>
            <a:r>
              <a:rPr lang="en-US" sz="1600" dirty="0"/>
              <a:t>  Draft Consultant Report on Recommended Evaluation and 3-Year Action Plans due to DHSS</a:t>
            </a:r>
          </a:p>
          <a:p>
            <a:pPr marL="0" indent="0">
              <a:buNone/>
            </a:pPr>
            <a:r>
              <a:rPr lang="en-US" sz="1600" b="1" dirty="0"/>
              <a:t>May 16:</a:t>
            </a:r>
            <a:r>
              <a:rPr lang="en-US" sz="1600" dirty="0"/>
              <a:t>  Final Consultant Report on Recommended Evaluation and 3-Year Action Plans due to </a:t>
            </a:r>
            <a:r>
              <a:rPr lang="en-US" sz="1600" dirty="0" smtClean="0"/>
              <a:t>DHSS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8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can you stay informed?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29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417638"/>
            <a:ext cx="8763000" cy="460216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425" y="1390330"/>
            <a:ext cx="3658565" cy="44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92911" y="2286000"/>
            <a:ext cx="4836289" cy="356631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Visit the Healthy Alaska Plan webpage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B0F0"/>
                </a:solidFill>
              </a:rPr>
              <a:t>dhss.alaska.gov/</a:t>
            </a:r>
            <a:r>
              <a:rPr lang="en-US" sz="2600" dirty="0" err="1" smtClean="0">
                <a:solidFill>
                  <a:srgbClr val="00B0F0"/>
                </a:solidFill>
              </a:rPr>
              <a:t>healthyalaska</a:t>
            </a:r>
            <a:endParaRPr lang="en-US" sz="2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653702" y="4648200"/>
            <a:ext cx="9144000" cy="1994214"/>
            <a:chOff x="-1653702" y="3440349"/>
            <a:chExt cx="9144000" cy="1994214"/>
          </a:xfrm>
        </p:grpSpPr>
        <p:sp>
          <p:nvSpPr>
            <p:cNvPr id="14" name="Rectangle 13"/>
            <p:cNvSpPr/>
            <p:nvPr/>
          </p:nvSpPr>
          <p:spPr>
            <a:xfrm>
              <a:off x="0" y="3505200"/>
              <a:ext cx="5638800" cy="737616"/>
            </a:xfrm>
            <a:prstGeom prst="rect">
              <a:avLst/>
            </a:prstGeom>
            <a:solidFill>
              <a:srgbClr val="D7A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-1653702" y="3440349"/>
              <a:ext cx="9144000" cy="1994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dirty="0" smtClean="0"/>
                <a:t>HEALTHY ALASKANS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4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C6D4E2"/>
            </a:gs>
            <a:gs pos="0">
              <a:srgbClr val="9EB6CE"/>
            </a:gs>
            <a:gs pos="4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CATALYST FOR REFORM</a:t>
            </a:r>
            <a:endParaRPr lang="en-US" sz="2400" spc="3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can you stay informed?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30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28600" y="1417638"/>
            <a:ext cx="8763000" cy="460216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2911" y="1905000"/>
            <a:ext cx="4988689" cy="394731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Sign-up for Updates</a:t>
            </a:r>
          </a:p>
          <a:p>
            <a:pPr lvl="1"/>
            <a:r>
              <a:rPr lang="en-US" sz="2400" dirty="0" smtClean="0"/>
              <a:t>Enter your email address</a:t>
            </a:r>
          </a:p>
          <a:p>
            <a:pPr lvl="1"/>
            <a:r>
              <a:rPr lang="en-US" sz="2400" dirty="0" smtClean="0"/>
              <a:t>Click Save</a:t>
            </a:r>
          </a:p>
          <a:p>
            <a:pPr lvl="1"/>
            <a:r>
              <a:rPr lang="en-US" sz="2400" dirty="0" smtClean="0"/>
              <a:t>Scroll down to “Medicaid”</a:t>
            </a:r>
          </a:p>
          <a:p>
            <a:pPr lvl="1"/>
            <a:r>
              <a:rPr lang="en-US" sz="2400" dirty="0" smtClean="0"/>
              <a:t>Select “Medicaid Redesign”</a:t>
            </a:r>
          </a:p>
          <a:p>
            <a:pPr marL="45715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Request a presentation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Medicaid.redesign@alaska.gov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5449" r="55449" b="3992"/>
          <a:stretch/>
        </p:blipFill>
        <p:spPr bwMode="auto">
          <a:xfrm>
            <a:off x="5181600" y="1905000"/>
            <a:ext cx="3581400" cy="3789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Up Arrow 11"/>
          <p:cNvSpPr/>
          <p:nvPr/>
        </p:nvSpPr>
        <p:spPr>
          <a:xfrm rot="21307895">
            <a:off x="6511537" y="3897436"/>
            <a:ext cx="571500" cy="838199"/>
          </a:xfrm>
          <a:prstGeom prst="upArrow">
            <a:avLst/>
          </a:prstGeom>
          <a:solidFill>
            <a:srgbClr val="FA6AF0"/>
          </a:solidFill>
          <a:ln>
            <a:solidFill>
              <a:srgbClr val="C30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4" y="457200"/>
            <a:ext cx="9141106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bg1"/>
                </a:solidFill>
              </a:rPr>
              <a:t>Questions?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94" y="2057400"/>
            <a:ext cx="9141106" cy="2590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r>
              <a:rPr lang="en-US" sz="3600" dirty="0">
                <a:solidFill>
                  <a:schemeClr val="bg1"/>
                </a:solidFill>
              </a:rPr>
              <a:t>!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Monique Martin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Health Care Policy Advisor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monique.martin@alaska.gov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269-7848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rmmcconkey\Desktop\DHSS Logo White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56" y="4495800"/>
            <a:ext cx="2120182" cy="2115273"/>
          </a:xfrm>
          <a:prstGeom prst="rect">
            <a:avLst/>
          </a:prstGeom>
          <a:noFill/>
          <a:effectLst>
            <a:outerShdw blurRad="279400" dir="3000000" algn="ctr" rotWithShape="0">
              <a:schemeClr val="tx1">
                <a:lumMod val="95000"/>
                <a:lumOff val="5000"/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4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Medicaid expansion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0"/>
            <a:ext cx="8229600" cy="44195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Higher Federal Match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3600" dirty="0" smtClean="0"/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600" dirty="0" smtClean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Reducing Uncompensated Care 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400" dirty="0" smtClean="0"/>
              <a:t>Reducing the number of uninsured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400" dirty="0" smtClean="0"/>
              <a:t>More than $100 Million in 2013</a:t>
            </a:r>
          </a:p>
          <a:p>
            <a:pPr marL="457150" lvl="1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Saves the State money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83949"/>
              </p:ext>
            </p:extLst>
          </p:nvPr>
        </p:nvGraphicFramePr>
        <p:xfrm>
          <a:off x="457201" y="2057400"/>
          <a:ext cx="8229600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990433"/>
                <a:gridCol w="1066967"/>
              </a:tblGrid>
              <a:tr h="4909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 </a:t>
                      </a:r>
                    </a:p>
                  </a:txBody>
                  <a:tcPr marL="9077" marR="9077" marT="9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2014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2015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2016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2017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2018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2019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2020 &amp; Beyond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A572"/>
                    </a:solidFill>
                  </a:tcPr>
                </a:tc>
              </a:tr>
              <a:tr h="652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Federal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match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under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expansion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077" marR="9077" marT="9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95%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94%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93%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90%</a:t>
                      </a: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5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is covered by expansion?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0"/>
            <a:ext cx="82296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/>
              <a:t>Adults Ages 19 – 64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Not otherwise eligible for Medicaid or Medicare</a:t>
            </a:r>
          </a:p>
          <a:p>
            <a:pPr marL="457150" lvl="1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500" dirty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/>
              <a:t>Earning up to 138% of the Federal Poverty Level (FPL)</a:t>
            </a:r>
          </a:p>
          <a:p>
            <a:pPr lvl="1" indent="-440822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Single adults earning up to $20,328 per year</a:t>
            </a:r>
          </a:p>
          <a:p>
            <a:pPr lvl="2" indent="-440822">
              <a:lnSpc>
                <a:spcPct val="80000"/>
              </a:lnSpc>
              <a:spcAft>
                <a:spcPts val="771"/>
              </a:spcAft>
            </a:pPr>
            <a:r>
              <a:rPr lang="en-US" sz="2200" dirty="0"/>
              <a:t>$1,694 per month</a:t>
            </a:r>
          </a:p>
          <a:p>
            <a:pPr lvl="1" indent="-440822">
              <a:lnSpc>
                <a:spcPct val="80000"/>
              </a:lnSpc>
              <a:spcAft>
                <a:spcPts val="771"/>
              </a:spcAft>
            </a:pPr>
            <a:r>
              <a:rPr lang="en-US" sz="2600" dirty="0"/>
              <a:t>Two-person family earning up to $27,492 per year</a:t>
            </a:r>
          </a:p>
          <a:p>
            <a:pPr lvl="2" indent="-440822">
              <a:lnSpc>
                <a:spcPct val="80000"/>
              </a:lnSpc>
              <a:spcAft>
                <a:spcPts val="771"/>
              </a:spcAft>
            </a:pPr>
            <a:r>
              <a:rPr lang="en-US" sz="2200" dirty="0"/>
              <a:t>$2,291 per month</a:t>
            </a:r>
          </a:p>
        </p:txBody>
      </p:sp>
    </p:spTree>
    <p:extLst>
      <p:ext uri="{BB962C8B-B14F-4D97-AF65-F5344CB8AC3E}">
        <p14:creationId xmlns:p14="http://schemas.microsoft.com/office/powerpoint/2010/main" val="33061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782D91F-493C-413A-BB05-1E3287CE3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The Healthy Alaska Plan: Medicaid Expansion in Alaska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>
                <a:solidFill>
                  <a:prstClr val="black">
                    <a:tint val="75000"/>
                  </a:prstClr>
                </a:solidFill>
              </a:rPr>
              <a:t>HEALTHY ALASKANS</a:t>
            </a:r>
            <a:endParaRPr lang="en-US" sz="2400" spc="3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Where can people apply?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0"/>
            <a:ext cx="82296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Apply </a:t>
            </a:r>
            <a:r>
              <a:rPr lang="en-US" sz="2800" dirty="0">
                <a:solidFill>
                  <a:prstClr val="black"/>
                </a:solidFill>
              </a:rPr>
              <a:t>one of the following ways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  <a:hlinkClick r:id="rId2"/>
              </a:rPr>
              <a:t>www.healthcare.gov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“No Wrong Door”</a:t>
            </a:r>
          </a:p>
          <a:p>
            <a:pPr marL="457150" lvl="1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ARIES Self Service Portal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Uses your </a:t>
            </a:r>
            <a:r>
              <a:rPr lang="en-US" dirty="0" err="1">
                <a:solidFill>
                  <a:prstClr val="black"/>
                </a:solidFill>
              </a:rPr>
              <a:t>myAlaska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Account</a:t>
            </a:r>
          </a:p>
          <a:p>
            <a:pPr marL="457150" lvl="1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Paper application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7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many have signed up?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6200" y="1600200"/>
            <a:ext cx="8915400" cy="42671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Estimates for year one = 20,666</a:t>
            </a:r>
          </a:p>
          <a:p>
            <a:pPr marL="0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As of September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:</a:t>
            </a:r>
          </a:p>
          <a:p>
            <a:pPr lvl="1">
              <a:lnSpc>
                <a:spcPct val="80000"/>
              </a:lnSpc>
              <a:spcAft>
                <a:spcPts val="771"/>
              </a:spcAft>
            </a:pPr>
            <a:r>
              <a:rPr lang="en-US" sz="2400" dirty="0" smtClean="0"/>
              <a:t>1,013 determined eligible for Medicaid Expansion</a:t>
            </a:r>
          </a:p>
          <a:p>
            <a:pPr marL="457150" lvl="1" indent="0">
              <a:lnSpc>
                <a:spcPct val="80000"/>
              </a:lnSpc>
              <a:spcAft>
                <a:spcPts val="771"/>
              </a:spcAft>
              <a:buNone/>
            </a:pPr>
            <a:endParaRPr lang="en-US" sz="1200" dirty="0" smtClean="0"/>
          </a:p>
          <a:p>
            <a:pPr>
              <a:lnSpc>
                <a:spcPct val="80000"/>
              </a:lnSpc>
              <a:spcAft>
                <a:spcPts val="771"/>
              </a:spcAft>
            </a:pPr>
            <a:r>
              <a:rPr lang="en-US" sz="2800" dirty="0" smtClean="0"/>
              <a:t>Chronic &amp; Acute Medical Assistance and Interim Assistance enrollees transitioned to Medicaid.</a:t>
            </a:r>
          </a:p>
          <a:p>
            <a:pPr lvl="2">
              <a:lnSpc>
                <a:spcPct val="80000"/>
              </a:lnSpc>
              <a:spcAft>
                <a:spcPts val="771"/>
              </a:spcAft>
            </a:pPr>
            <a:r>
              <a:rPr lang="en-US" sz="2000" dirty="0" smtClean="0"/>
              <a:t>These two programs were fully funded by general funds</a:t>
            </a:r>
          </a:p>
          <a:p>
            <a:pPr lvl="2">
              <a:lnSpc>
                <a:spcPct val="80000"/>
              </a:lnSpc>
              <a:spcAft>
                <a:spcPts val="771"/>
              </a:spcAft>
            </a:pPr>
            <a:r>
              <a:rPr lang="en-US" sz="2000" dirty="0" smtClean="0"/>
              <a:t>~</a:t>
            </a:r>
            <a:r>
              <a:rPr lang="en-US" sz="2000" dirty="0"/>
              <a:t>500 enrolled on September </a:t>
            </a:r>
            <a:r>
              <a:rPr lang="en-US" sz="2000" dirty="0" smtClean="0"/>
              <a:t>1</a:t>
            </a:r>
          </a:p>
          <a:p>
            <a:pPr>
              <a:lnSpc>
                <a:spcPct val="80000"/>
              </a:lnSpc>
              <a:spcAft>
                <a:spcPts val="771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6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8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Reducing recidivism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2400" y="1600200"/>
            <a:ext cx="8763000" cy="4343399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2015 Recidivism Reduction Plan</a:t>
            </a:r>
            <a:endParaRPr lang="en-US" sz="2200" u="sng" dirty="0" smtClean="0"/>
          </a:p>
          <a:p>
            <a:pPr marL="514290" lvl="1" indent="0">
              <a:buNone/>
            </a:pPr>
            <a:r>
              <a:rPr lang="en-US" sz="1800" u="sng" dirty="0" smtClean="0">
                <a:hlinkClick r:id="rId3"/>
              </a:rPr>
              <a:t>http://www.legis.state.ak.us/basis/get_documents.asp?session=29&amp;docid=1372</a:t>
            </a:r>
            <a:endParaRPr lang="en-US" sz="1800" u="sng" dirty="0" smtClean="0"/>
          </a:p>
          <a:p>
            <a:pPr marL="514290" lvl="1" indent="0">
              <a:buNone/>
            </a:pPr>
            <a:endParaRPr lang="en-US" sz="1600" u="sng" dirty="0" smtClean="0"/>
          </a:p>
          <a:p>
            <a:pPr marL="514290" lvl="1" indent="0">
              <a:buNone/>
            </a:pPr>
            <a:endParaRPr lang="en-US" sz="800" dirty="0" smtClean="0"/>
          </a:p>
          <a:p>
            <a:r>
              <a:rPr lang="en-US" sz="2000" dirty="0" smtClean="0"/>
              <a:t>Convicted felons who completed a DOC substance program:</a:t>
            </a:r>
          </a:p>
          <a:p>
            <a:pPr lvl="1"/>
            <a:r>
              <a:rPr lang="en-US" sz="1800" dirty="0" smtClean="0"/>
              <a:t>12% recidivated compared to the control group in which 20% recidivated within 12 months of being released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200" dirty="0" smtClean="0"/>
              <a:t>Institute of Social and Economic Research (ISER) report:</a:t>
            </a:r>
          </a:p>
          <a:p>
            <a:pPr lvl="1"/>
            <a:r>
              <a:rPr lang="en-US" sz="1800" dirty="0" smtClean="0"/>
              <a:t>No change in policies = The number of Alaska inmates is likely to double by 2030</a:t>
            </a:r>
          </a:p>
          <a:p>
            <a:pPr lvl="1"/>
            <a:r>
              <a:rPr lang="en-US" sz="1800" dirty="0" smtClean="0"/>
              <a:t>With an additional $4 million a year to expand education and substance abuse programs, the prison population in 2030 would be 10% smaller than projected 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sz="2200" dirty="0" smtClean="0"/>
              <a:t>Continued access to substance abuse programs following release is key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414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C09C"/>
            </a:gs>
            <a:gs pos="20000">
              <a:srgbClr val="F0DDCA"/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The Healthy Alaska Plan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A3254A8-10DB-48ED-9E89-8B90DD181298}" type="slidenum">
              <a:rPr lang="en-US" smtClean="0"/>
              <a:t>9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229600" cy="3810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300" dirty="0" smtClean="0"/>
              <a:t>HEALTHY ALASKANS</a:t>
            </a:r>
            <a:endParaRPr lang="en-US" sz="2400" spc="300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 vert="horz" lIns="91430" tIns="45715" rIns="91430" bIns="45715" rtlCol="0" anchor="ctr">
            <a:normAutofit lnSpcReduction="10000"/>
          </a:bodyPr>
          <a:lstStyle>
            <a:lvl1pPr algn="ctr" defTabSz="91429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Improving health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20000"/>
          </a:bodyPr>
          <a:lstStyle>
            <a:lvl1pPr marL="342862" indent="-342862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8" indent="-285718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3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22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71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70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9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8" indent="-228575" algn="l" defTabSz="91429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Access to health care means improved health outcomes and increased productivity and independence</a:t>
            </a:r>
          </a:p>
          <a:p>
            <a:pPr marL="0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The number of uninsured Alaskans would be reduced by half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More Alaskans would receive preventative and primary care, including behavioral health services and help in managing costly chronic diseases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Alaska’s statewide mortality rate would drop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Health care access for survivors of domestic violence and sexual assault </a:t>
            </a:r>
          </a:p>
          <a:p>
            <a:pPr marL="587762" lvl="1" indent="0">
              <a:buNone/>
            </a:pPr>
            <a:endParaRPr lang="en-US" sz="600" dirty="0" smtClean="0"/>
          </a:p>
          <a:p>
            <a:pPr lvl="1"/>
            <a:r>
              <a:rPr lang="en-US" sz="2000" dirty="0" smtClean="0"/>
              <a:t>Access to health care is already showing a positive difference for the homeless population in other states</a:t>
            </a:r>
          </a:p>
          <a:p>
            <a:pPr lvl="2"/>
            <a:r>
              <a:rPr lang="en-US" sz="1800" dirty="0" smtClean="0"/>
              <a:t>Improving capability to gain employment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1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CE997FD3CD348A5795633270F1B59" ma:contentTypeVersion="12" ma:contentTypeDescription="Create a new document." ma:contentTypeScope="" ma:versionID="06514bb59e5531c53d280d60b11456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ef788e2aa1fcb741b4b2455d64f9d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9C58B0-92AE-439D-ACB9-81E20D284CEA}"/>
</file>

<file path=customXml/itemProps2.xml><?xml version="1.0" encoding="utf-8"?>
<ds:datastoreItem xmlns:ds="http://schemas.openxmlformats.org/officeDocument/2006/customXml" ds:itemID="{CF9208E4-16F4-4BBA-B228-FD17377A5DB9}"/>
</file>

<file path=customXml/itemProps3.xml><?xml version="1.0" encoding="utf-8"?>
<ds:datastoreItem xmlns:ds="http://schemas.openxmlformats.org/officeDocument/2006/customXml" ds:itemID="{7223DF7F-71B2-4364-8488-F0D7CA055489}"/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1725</Words>
  <Application>Microsoft Office PowerPoint</Application>
  <PresentationFormat>On-screen Show (4:3)</PresentationFormat>
  <Paragraphs>478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Custom Design</vt:lpstr>
      <vt:lpstr>1_Office Theme</vt:lpstr>
      <vt:lpstr>THE HEALTHY ALASKA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Alaska - Health and Social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McConkey, Regina M</dc:creator>
  <cp:lastModifiedBy>Daniello, Denise L</cp:lastModifiedBy>
  <cp:revision>94</cp:revision>
  <cp:lastPrinted>2015-09-14T19:25:42Z</cp:lastPrinted>
  <dcterms:created xsi:type="dcterms:W3CDTF">2015-08-18T23:12:15Z</dcterms:created>
  <dcterms:modified xsi:type="dcterms:W3CDTF">2015-09-29T23:17:27Z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0x010100087CE997FD3CD348A5795633270F1B59</vt:lpwstr>
  </property>
  <property fmtid="{D5CDD505-2E9C-101B-9397-08002B2CF9AE}" pid="3" name="Order">
    <vt:r8>39800</vt:r8>
  </property>
</Properties>
</file>