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18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2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3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  <p:sldMasterId id="2147483677" r:id="rId2"/>
    <p:sldMasterId id="2147483689" r:id="rId3"/>
    <p:sldMasterId id="2147483701" r:id="rId4"/>
    <p:sldMasterId id="2147483713" r:id="rId5"/>
  </p:sldMasterIdLst>
  <p:notesMasterIdLst>
    <p:notesMasterId r:id="rId26"/>
  </p:notesMasterIdLst>
  <p:handoutMasterIdLst>
    <p:handoutMasterId r:id="rId27"/>
  </p:handoutMasterIdLst>
  <p:sldIdLst>
    <p:sldId id="488" r:id="rId6"/>
    <p:sldId id="437" r:id="rId7"/>
    <p:sldId id="490" r:id="rId8"/>
    <p:sldId id="507" r:id="rId9"/>
    <p:sldId id="496" r:id="rId10"/>
    <p:sldId id="500" r:id="rId11"/>
    <p:sldId id="508" r:id="rId12"/>
    <p:sldId id="509" r:id="rId13"/>
    <p:sldId id="510" r:id="rId14"/>
    <p:sldId id="499" r:id="rId15"/>
    <p:sldId id="477" r:id="rId16"/>
    <p:sldId id="495" r:id="rId17"/>
    <p:sldId id="453" r:id="rId18"/>
    <p:sldId id="343" r:id="rId19"/>
    <p:sldId id="386" r:id="rId20"/>
    <p:sldId id="434" r:id="rId21"/>
    <p:sldId id="476" r:id="rId22"/>
    <p:sldId id="498" r:id="rId23"/>
    <p:sldId id="312" r:id="rId24"/>
    <p:sldId id="424" r:id="rId25"/>
  </p:sldIdLst>
  <p:sldSz cx="9144000" cy="6858000" type="screen4x3"/>
  <p:notesSz cx="7023100" cy="93091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binar" id="{C61C0944-BCFE-47D9-AAF0-153D432C2024}">
          <p14:sldIdLst>
            <p14:sldId id="488"/>
            <p14:sldId id="437"/>
            <p14:sldId id="490"/>
            <p14:sldId id="507"/>
            <p14:sldId id="496"/>
            <p14:sldId id="500"/>
            <p14:sldId id="508"/>
            <p14:sldId id="509"/>
            <p14:sldId id="510"/>
            <p14:sldId id="499"/>
            <p14:sldId id="477"/>
            <p14:sldId id="495"/>
            <p14:sldId id="453"/>
            <p14:sldId id="343"/>
            <p14:sldId id="386"/>
            <p14:sldId id="434"/>
            <p14:sldId id="476"/>
            <p14:sldId id="498"/>
            <p14:sldId id="312"/>
            <p14:sldId id="42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FAD"/>
    <a:srgbClr val="D9A0B8"/>
    <a:srgbClr val="D5CC89"/>
    <a:srgbClr val="D7A285"/>
    <a:srgbClr val="10A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84382" autoAdjust="0"/>
  </p:normalViewPr>
  <p:slideViewPr>
    <p:cSldViewPr snapToGrid="0" snapToObjects="1">
      <p:cViewPr varScale="1">
        <p:scale>
          <a:sx n="44" d="100"/>
          <a:sy n="44" d="100"/>
        </p:scale>
        <p:origin x="-150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customXml" Target="../customXml/item2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813" tIns="46905" rIns="93813" bIns="469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5" y="0"/>
            <a:ext cx="3043343" cy="465455"/>
          </a:xfrm>
          <a:prstGeom prst="rect">
            <a:avLst/>
          </a:prstGeom>
        </p:spPr>
        <p:txBody>
          <a:bodyPr vert="horz" lIns="93813" tIns="46905" rIns="93813" bIns="46905" rtlCol="0"/>
          <a:lstStyle>
            <a:lvl1pPr algn="r">
              <a:defRPr sz="1200"/>
            </a:lvl1pPr>
          </a:lstStyle>
          <a:p>
            <a:fld id="{382E0502-249D-48E8-985C-58A4B64AE255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43343" cy="465455"/>
          </a:xfrm>
          <a:prstGeom prst="rect">
            <a:avLst/>
          </a:prstGeom>
        </p:spPr>
        <p:txBody>
          <a:bodyPr vert="horz" lIns="93813" tIns="46905" rIns="93813" bIns="469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5" y="8842032"/>
            <a:ext cx="3043343" cy="465455"/>
          </a:xfrm>
          <a:prstGeom prst="rect">
            <a:avLst/>
          </a:prstGeom>
        </p:spPr>
        <p:txBody>
          <a:bodyPr vert="horz" lIns="93813" tIns="46905" rIns="93813" bIns="46905" rtlCol="0" anchor="b"/>
          <a:lstStyle>
            <a:lvl1pPr algn="r">
              <a:defRPr sz="1200"/>
            </a:lvl1pPr>
          </a:lstStyle>
          <a:p>
            <a:fld id="{EB9E5BF8-3311-44EB-AA25-AE0CF83FA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88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813" tIns="46905" rIns="93813" bIns="469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5" y="0"/>
            <a:ext cx="3043343" cy="465455"/>
          </a:xfrm>
          <a:prstGeom prst="rect">
            <a:avLst/>
          </a:prstGeom>
        </p:spPr>
        <p:txBody>
          <a:bodyPr vert="horz" lIns="93813" tIns="46905" rIns="93813" bIns="46905" rtlCol="0"/>
          <a:lstStyle>
            <a:lvl1pPr algn="r">
              <a:defRPr sz="1200"/>
            </a:lvl1pPr>
          </a:lstStyle>
          <a:p>
            <a:fld id="{7E9A558D-0B08-D848-B423-46CF9460979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13" tIns="46905" rIns="93813" bIns="469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6"/>
            <a:ext cx="5618480" cy="4189095"/>
          </a:xfrm>
          <a:prstGeom prst="rect">
            <a:avLst/>
          </a:prstGeom>
        </p:spPr>
        <p:txBody>
          <a:bodyPr vert="horz" lIns="93813" tIns="46905" rIns="93813" bIns="469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43343" cy="465455"/>
          </a:xfrm>
          <a:prstGeom prst="rect">
            <a:avLst/>
          </a:prstGeom>
        </p:spPr>
        <p:txBody>
          <a:bodyPr vert="horz" lIns="93813" tIns="46905" rIns="93813" bIns="469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5" y="8842032"/>
            <a:ext cx="3043343" cy="465455"/>
          </a:xfrm>
          <a:prstGeom prst="rect">
            <a:avLst/>
          </a:prstGeom>
        </p:spPr>
        <p:txBody>
          <a:bodyPr vert="horz" lIns="93813" tIns="46905" rIns="93813" bIns="46905" rtlCol="0" anchor="b"/>
          <a:lstStyle>
            <a:lvl1pPr algn="r">
              <a:defRPr sz="1200"/>
            </a:lvl1pPr>
          </a:lstStyle>
          <a:p>
            <a:fld id="{15E6BC44-528A-7947-A063-290869617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7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94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95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030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24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98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1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72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66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32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3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91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8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546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1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32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32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95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95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95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95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6BC44-528A-7947-A063-29086961746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49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5145"/>
            <a:ext cx="7772400" cy="1470025"/>
          </a:xfrm>
        </p:spPr>
        <p:txBody>
          <a:bodyPr>
            <a:noAutofit/>
          </a:bodyPr>
          <a:lstStyle>
            <a:lvl1pPr>
              <a:defRPr sz="48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69408"/>
            <a:ext cx="7772400" cy="817680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7512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4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131859"/>
            <a:ext cx="9144000" cy="726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rtlCol="0" anchor="ctr"/>
          <a:lstStyle/>
          <a:p>
            <a:pPr algn="ctr"/>
            <a:r>
              <a:rPr lang="en-US" sz="2400" baseline="0" dirty="0" smtClean="0">
                <a:solidFill>
                  <a:schemeClr val="tx1"/>
                </a:solidFill>
                <a:latin typeface="+mj-lt"/>
              </a:rPr>
              <a:t>Healthy Alaska Plan  •  http://dhss.alaska.gov/healthyalaska 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50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Multi Response Question" type="titleOnly" preserve="1">
  <p:cSld name="Interactive Voting Multi Respons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Alaska Medicaid Redesign and Expansion Technical Assistance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7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Ranking Question" type="titleOnly" preserve="1">
  <p:cSld name="Interactive Voting Ranking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Alaska Medicaid Redesign and Expansion Technical Assistance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ankedScaleText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scale information here</a:t>
            </a:r>
            <a:endParaRPr lang="en-US"/>
          </a:p>
        </p:txBody>
      </p:sp>
      <p:sp>
        <p:nvSpPr>
          <p:cNvPr id="6" name="rankedItem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item to be ranked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4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5145"/>
            <a:ext cx="7772400" cy="1470025"/>
          </a:xfrm>
        </p:spPr>
        <p:txBody>
          <a:bodyPr>
            <a:noAutofit/>
          </a:bodyPr>
          <a:lstStyle>
            <a:lvl1pPr>
              <a:defRPr sz="48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69408"/>
            <a:ext cx="7772400" cy="817680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7512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4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131859"/>
            <a:ext cx="9144000" cy="726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 Light"/>
              </a:rPr>
              <a:t>Healthy Alaska Plan  •  http://dhss.alaska.gov/healthyalaska </a:t>
            </a:r>
            <a:endParaRPr lang="en-US" sz="2400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61120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048"/>
            <a:ext cx="8229600" cy="459911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	</a:t>
            </a:r>
            <a:r>
              <a:rPr lang="en-US" sz="800" dirty="0" smtClean="0">
                <a:solidFill>
                  <a:prstClr val="black">
                    <a:tint val="75000"/>
                  </a:prstClr>
                </a:solidFill>
              </a:rPr>
              <a:t>Version: September 3, 2015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7048"/>
            <a:ext cx="4038600" cy="4599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7048"/>
            <a:ext cx="4038600" cy="4599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300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7048"/>
            <a:ext cx="4040188" cy="639762"/>
          </a:xfrm>
        </p:spPr>
        <p:txBody>
          <a:bodyPr anchor="b"/>
          <a:lstStyle>
            <a:lvl1pPr marL="0" indent="0">
              <a:buNone/>
              <a:defRPr sz="2400" b="1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7048"/>
            <a:ext cx="4041775" cy="639762"/>
          </a:xfrm>
        </p:spPr>
        <p:txBody>
          <a:bodyPr anchor="b"/>
          <a:lstStyle>
            <a:lvl1pPr marL="0" indent="0">
              <a:buNone/>
              <a:defRPr sz="2400" b="1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99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17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261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Question And Chart" type="titleOnly" preserve="1">
  <p:cSld name="Interactive Voting Question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40005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  <p:sp>
        <p:nvSpPr>
          <p:cNvPr id="7" name="chartPosition"/>
          <p:cNvSpPr>
            <a:spLocks noGrp="1"/>
          </p:cNvSpPr>
          <p:nvPr>
            <p:ph type="chart" sz="quarter" idx="14"/>
          </p:nvPr>
        </p:nvSpPr>
        <p:spPr>
          <a:xfrm>
            <a:off x="4686300" y="2408238"/>
            <a:ext cx="4000500" cy="38401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1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Clock Shape" type="titleOnly" preserve="1">
  <p:cSld name="Interactive Voting Clock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val 4" hidden="1"/>
          <p:cNvSpPr/>
          <p:nvPr userDrawn="1">
            <p:custDataLst>
              <p:tags r:id="rId1"/>
            </p:custDataLst>
          </p:nvPr>
        </p:nvSpPr>
        <p:spPr>
          <a:xfrm>
            <a:off x="8191500" y="5905500"/>
            <a:ext cx="635000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10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0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048"/>
            <a:ext cx="8229600" cy="459911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dirty="0" smtClean="0"/>
              <a:t>Alaska Medicaid Redesign and Expansion Technical Assistance Project	</a:t>
            </a:r>
            <a:r>
              <a:rPr lang="en-US" sz="800" dirty="0" smtClean="0"/>
              <a:t>Version: September 3, 2015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5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Polling Question" type="titleOnly" preserve="1">
  <p:cSld name="Interactive Voting Polling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1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Multi Response Question" type="titleOnly" preserve="1">
  <p:cSld name="Interactive Voting Multi Respons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98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Ranking Question" type="titleOnly" preserve="1">
  <p:cSld name="Interactive Voting Ranking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ankedScaleText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scale information here</a:t>
            </a:r>
            <a:endParaRPr lang="en-US"/>
          </a:p>
        </p:txBody>
      </p:sp>
      <p:sp>
        <p:nvSpPr>
          <p:cNvPr id="6" name="rankedItem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item to be ranked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16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5145"/>
            <a:ext cx="7772400" cy="1470025"/>
          </a:xfrm>
        </p:spPr>
        <p:txBody>
          <a:bodyPr>
            <a:noAutofit/>
          </a:bodyPr>
          <a:lstStyle>
            <a:lvl1pPr>
              <a:defRPr sz="48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69408"/>
            <a:ext cx="7772400" cy="817680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7512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4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131859"/>
            <a:ext cx="9144000" cy="726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 Light"/>
              </a:rPr>
              <a:t>Healthy Alaska Plan  •  http://dhss.alaska.gov/healthyalaska </a:t>
            </a:r>
            <a:endParaRPr lang="en-US" sz="2400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7785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048"/>
            <a:ext cx="8229600" cy="459911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	</a:t>
            </a:r>
            <a:r>
              <a:rPr lang="en-US" sz="800" dirty="0" smtClean="0">
                <a:solidFill>
                  <a:prstClr val="black">
                    <a:tint val="75000"/>
                  </a:prstClr>
                </a:solidFill>
              </a:rPr>
              <a:t>Version: September 3, 2015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742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7048"/>
            <a:ext cx="4038600" cy="4599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7048"/>
            <a:ext cx="4038600" cy="4599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94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7048"/>
            <a:ext cx="4040188" cy="639762"/>
          </a:xfrm>
        </p:spPr>
        <p:txBody>
          <a:bodyPr anchor="b"/>
          <a:lstStyle>
            <a:lvl1pPr marL="0" indent="0">
              <a:buNone/>
              <a:defRPr sz="2400" b="1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7048"/>
            <a:ext cx="4041775" cy="639762"/>
          </a:xfrm>
        </p:spPr>
        <p:txBody>
          <a:bodyPr anchor="b"/>
          <a:lstStyle>
            <a:lvl1pPr marL="0" indent="0">
              <a:buNone/>
              <a:defRPr sz="2400" b="1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41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435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897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Question And Chart" type="titleOnly" preserve="1">
  <p:cSld name="Interactive Voting Question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40005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  <p:sp>
        <p:nvSpPr>
          <p:cNvPr id="7" name="chartPosition"/>
          <p:cNvSpPr>
            <a:spLocks noGrp="1"/>
          </p:cNvSpPr>
          <p:nvPr>
            <p:ph type="chart" sz="quarter" idx="14"/>
          </p:nvPr>
        </p:nvSpPr>
        <p:spPr>
          <a:xfrm>
            <a:off x="4686300" y="2408238"/>
            <a:ext cx="4000500" cy="38401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0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7048"/>
            <a:ext cx="4038600" cy="4599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7048"/>
            <a:ext cx="4038600" cy="4599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/>
              <a:t>Alaska Medicaid Redesign and Expansion Technical Assistance Project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607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Clock Shape" type="titleOnly" preserve="1">
  <p:cSld name="Interactive Voting Clock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val 4" hidden="1"/>
          <p:cNvSpPr/>
          <p:nvPr userDrawn="1">
            <p:custDataLst>
              <p:tags r:id="rId1"/>
            </p:custDataLst>
          </p:nvPr>
        </p:nvSpPr>
        <p:spPr>
          <a:xfrm>
            <a:off x="8191500" y="5905500"/>
            <a:ext cx="635000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10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6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Polling Question" type="titleOnly" preserve="1">
  <p:cSld name="Interactive Voting Polling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377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Multi Response Question" type="titleOnly" preserve="1">
  <p:cSld name="Interactive Voting Multi Respons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178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Ranking Question" type="titleOnly" preserve="1">
  <p:cSld name="Interactive Voting Ranking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ankedScaleText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scale information here</a:t>
            </a:r>
            <a:endParaRPr lang="en-US"/>
          </a:p>
        </p:txBody>
      </p:sp>
      <p:sp>
        <p:nvSpPr>
          <p:cNvPr id="6" name="rankedItem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item to be ranked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291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5145"/>
            <a:ext cx="7772400" cy="1470025"/>
          </a:xfrm>
        </p:spPr>
        <p:txBody>
          <a:bodyPr>
            <a:noAutofit/>
          </a:bodyPr>
          <a:lstStyle>
            <a:lvl1pPr>
              <a:defRPr sz="48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69408"/>
            <a:ext cx="7772400" cy="817680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7512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4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131859"/>
            <a:ext cx="9144000" cy="726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 Light"/>
              </a:rPr>
              <a:t>Healthy Alaska Plan  •  http://dhss.alaska.gov/healthyalaska </a:t>
            </a:r>
            <a:endParaRPr lang="en-US" sz="2400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953064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048"/>
            <a:ext cx="8229600" cy="459911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	</a:t>
            </a:r>
            <a:r>
              <a:rPr lang="en-US" sz="800" dirty="0" smtClean="0">
                <a:solidFill>
                  <a:prstClr val="black">
                    <a:tint val="75000"/>
                  </a:prstClr>
                </a:solidFill>
              </a:rPr>
              <a:t>Version: September 3, 2015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9049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7048"/>
            <a:ext cx="4038600" cy="4599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7048"/>
            <a:ext cx="4038600" cy="4599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6346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7048"/>
            <a:ext cx="4040188" cy="639762"/>
          </a:xfrm>
        </p:spPr>
        <p:txBody>
          <a:bodyPr anchor="b"/>
          <a:lstStyle>
            <a:lvl1pPr marL="0" indent="0">
              <a:buNone/>
              <a:defRPr sz="2400" b="1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7048"/>
            <a:ext cx="4041775" cy="639762"/>
          </a:xfrm>
        </p:spPr>
        <p:txBody>
          <a:bodyPr anchor="b"/>
          <a:lstStyle>
            <a:lvl1pPr marL="0" indent="0">
              <a:buNone/>
              <a:defRPr sz="2400" b="1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649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546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6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7048"/>
            <a:ext cx="4040188" cy="639762"/>
          </a:xfrm>
        </p:spPr>
        <p:txBody>
          <a:bodyPr anchor="b"/>
          <a:lstStyle>
            <a:lvl1pPr marL="0" indent="0">
              <a:buNone/>
              <a:defRPr sz="2400" b="1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7048"/>
            <a:ext cx="4041775" cy="639762"/>
          </a:xfrm>
        </p:spPr>
        <p:txBody>
          <a:bodyPr anchor="b"/>
          <a:lstStyle>
            <a:lvl1pPr marL="0" indent="0">
              <a:buNone/>
              <a:defRPr sz="2400" b="1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/>
              <a:t>Alaska Medicaid Redesign and Expansion Technical Assistance Project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4740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Question And Chart" type="titleOnly" preserve="1">
  <p:cSld name="Interactive Voting Question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40005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  <p:sp>
        <p:nvSpPr>
          <p:cNvPr id="7" name="chartPosition"/>
          <p:cNvSpPr>
            <a:spLocks noGrp="1"/>
          </p:cNvSpPr>
          <p:nvPr>
            <p:ph type="chart" sz="quarter" idx="14"/>
          </p:nvPr>
        </p:nvSpPr>
        <p:spPr>
          <a:xfrm>
            <a:off x="4686300" y="2408238"/>
            <a:ext cx="4000500" cy="38401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945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Clock Shape" type="titleOnly" preserve="1">
  <p:cSld name="Interactive Voting Clock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val 4" hidden="1"/>
          <p:cNvSpPr/>
          <p:nvPr userDrawn="1">
            <p:custDataLst>
              <p:tags r:id="rId1"/>
            </p:custDataLst>
          </p:nvPr>
        </p:nvSpPr>
        <p:spPr>
          <a:xfrm>
            <a:off x="8191500" y="5905500"/>
            <a:ext cx="635000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10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86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Polling Question" type="titleOnly" preserve="1">
  <p:cSld name="Interactive Voting Polling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756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Multi Response Question" type="titleOnly" preserve="1">
  <p:cSld name="Interactive Voting Multi Respons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04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Ranking Question" type="titleOnly" preserve="1">
  <p:cSld name="Interactive Voting Ranking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ankedScaleText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scale information here</a:t>
            </a:r>
            <a:endParaRPr lang="en-US"/>
          </a:p>
        </p:txBody>
      </p:sp>
      <p:sp>
        <p:nvSpPr>
          <p:cNvPr id="6" name="rankedItem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item to be ranked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274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5145"/>
            <a:ext cx="7772400" cy="1470025"/>
          </a:xfrm>
        </p:spPr>
        <p:txBody>
          <a:bodyPr>
            <a:noAutofit/>
          </a:bodyPr>
          <a:lstStyle>
            <a:lvl1pPr>
              <a:defRPr sz="48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69408"/>
            <a:ext cx="7772400" cy="817680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7512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4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131859"/>
            <a:ext cx="9144000" cy="726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Ins="182880"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 Light"/>
              </a:rPr>
              <a:t>Healthy Alaska Plan  •  http://dhss.alaska.gov/healthyalaska </a:t>
            </a:r>
            <a:endParaRPr lang="en-US" sz="2400" dirty="0">
              <a:solidFill>
                <a:prstClr val="black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359962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048"/>
            <a:ext cx="8229600" cy="459911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	</a:t>
            </a:r>
            <a:r>
              <a:rPr lang="en-US" sz="800" dirty="0" smtClean="0">
                <a:solidFill>
                  <a:prstClr val="black">
                    <a:tint val="75000"/>
                  </a:prstClr>
                </a:solidFill>
              </a:rPr>
              <a:t>Version: September 3, 2015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314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7048"/>
            <a:ext cx="4038600" cy="4599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7048"/>
            <a:ext cx="4038600" cy="4599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963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7048"/>
            <a:ext cx="4040188" cy="639762"/>
          </a:xfrm>
        </p:spPr>
        <p:txBody>
          <a:bodyPr anchor="b"/>
          <a:lstStyle>
            <a:lvl1pPr marL="0" indent="0">
              <a:buNone/>
              <a:defRPr sz="2400" b="1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7048"/>
            <a:ext cx="4041775" cy="639762"/>
          </a:xfrm>
        </p:spPr>
        <p:txBody>
          <a:bodyPr anchor="b"/>
          <a:lstStyle>
            <a:lvl1pPr marL="0" indent="0">
              <a:buNone/>
              <a:defRPr sz="2400" b="1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108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7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/>
              <a:t>Alaska Medicaid Redesign and Expansion Technical Assistance Project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86372"/>
            <a:ext cx="9144000" cy="131292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229600" cy="1076586"/>
          </a:xfrm>
        </p:spPr>
        <p:txBody>
          <a:bodyPr anchor="b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315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9CFAD">
                  <a:lumMod val="75000"/>
                </a:srgb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CC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093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Question And Chart" type="titleOnly" preserve="1">
  <p:cSld name="Interactive Voting Question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40005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  <p:sp>
        <p:nvSpPr>
          <p:cNvPr id="7" name="chartPosition"/>
          <p:cNvSpPr>
            <a:spLocks noGrp="1"/>
          </p:cNvSpPr>
          <p:nvPr>
            <p:ph type="chart" sz="quarter" idx="14"/>
          </p:nvPr>
        </p:nvSpPr>
        <p:spPr>
          <a:xfrm>
            <a:off x="4686300" y="2408238"/>
            <a:ext cx="4000500" cy="38401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470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Clock Shape" type="titleOnly" preserve="1">
  <p:cSld name="Interactive Voting Clock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val 4" hidden="1"/>
          <p:cNvSpPr/>
          <p:nvPr userDrawn="1">
            <p:custDataLst>
              <p:tags r:id="rId1"/>
            </p:custDataLst>
          </p:nvPr>
        </p:nvSpPr>
        <p:spPr>
          <a:xfrm>
            <a:off x="8191500" y="5905500"/>
            <a:ext cx="635000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mtClean="0">
                <a:solidFill>
                  <a:srgbClr val="FFFFFF"/>
                </a:solidFill>
              </a:rPr>
              <a:t>10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9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Polling Question" type="titleOnly" preserve="1">
  <p:cSld name="Interactive Voting Polling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864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Multi Response Question" type="titleOnly" preserve="1">
  <p:cSld name="Interactive Voting Multi Respons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76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Ranking Question" type="titleOnly" preserve="1">
  <p:cSld name="Interactive Voting Ranking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ankedScaleText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scale information here</a:t>
            </a:r>
            <a:endParaRPr lang="en-US"/>
          </a:p>
        </p:txBody>
      </p:sp>
      <p:sp>
        <p:nvSpPr>
          <p:cNvPr id="6" name="rankedItem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ctr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item to be ranked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0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4911"/>
            <a:ext cx="7434072" cy="282194"/>
          </a:xfrm>
        </p:spPr>
        <p:txBody>
          <a:bodyPr/>
          <a:lstStyle/>
          <a:p>
            <a:r>
              <a:rPr lang="en-US" smtClean="0"/>
              <a:t>Alaska Medicaid Redesign and Expansion Technical Assistance Project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6264910"/>
            <a:ext cx="512064" cy="300483"/>
          </a:xfrm>
        </p:spPr>
        <p:txBody>
          <a:bodyPr/>
          <a:lstStyle/>
          <a:p>
            <a:fld id="{5B2A65F0-52DB-A940-A0B0-65F6E6BCAC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638544"/>
            <a:ext cx="91440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4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Question And Chart" type="titleOnly" preserve="1">
  <p:cSld name="Interactive Voting Question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Alaska Medicaid Redesign and Expansion Technical Assistance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40005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  <p:sp>
        <p:nvSpPr>
          <p:cNvPr id="7" name="chartPosition"/>
          <p:cNvSpPr>
            <a:spLocks noGrp="1"/>
          </p:cNvSpPr>
          <p:nvPr>
            <p:ph type="chart" sz="quarter" idx="14"/>
          </p:nvPr>
        </p:nvSpPr>
        <p:spPr>
          <a:xfrm>
            <a:off x="4686300" y="2408238"/>
            <a:ext cx="4000500" cy="38401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2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Clock Shape" type="titleOnly" preserve="1">
  <p:cSld name="Interactive Voting Clock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Alaska Medicaid Redesign and Expansion Technical Assistance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Oval 4" hidden="1"/>
          <p:cNvSpPr/>
          <p:nvPr userDrawn="1">
            <p:custDataLst>
              <p:tags r:id="rId1"/>
            </p:custDataLst>
          </p:nvPr>
        </p:nvSpPr>
        <p:spPr>
          <a:xfrm>
            <a:off x="8191500" y="5905500"/>
            <a:ext cx="635000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7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active Voting Polling Question" type="titleOnly" preserve="1">
  <p:cSld name="Interactive Voting Polling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Alaska Medicaid Redesign and Expansion Technical Assistance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question"/>
          <p:cNvSpPr>
            <a:spLocks noGrp="1"/>
          </p:cNvSpPr>
          <p:nvPr>
            <p:ph type="body" idx="12" hasCustomPrompt="1"/>
          </p:nvPr>
        </p:nvSpPr>
        <p:spPr>
          <a:xfrm>
            <a:off x="457200" y="1570038"/>
            <a:ext cx="8229600" cy="685800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add question here</a:t>
            </a:r>
            <a:endParaRPr lang="en-US"/>
          </a:p>
        </p:txBody>
      </p:sp>
      <p:sp>
        <p:nvSpPr>
          <p:cNvPr id="6" name="choices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8238"/>
            <a:ext cx="8229600" cy="3840162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1pPr>
            <a:lvl2pPr marL="971550" indent="-51435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2pPr>
            <a:lvl3pPr marL="13716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3pPr>
            <a:lvl4pPr marL="18288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4pPr>
            <a:lvl5pPr marL="2286000" indent="-457200" algn="l" defTabSz="457200" rtl="0" eaLnBrk="1" latinLnBrk="0" hangingPunct="1">
              <a:spcBef>
                <a:spcPct val="20000"/>
              </a:spcBef>
              <a:buFont typeface="Arial"/>
              <a:buAutoNum type="arabicPeriod"/>
              <a:defRPr/>
            </a:lvl5pPr>
          </a:lstStyle>
          <a:p>
            <a:pPr lvl="0"/>
            <a:r>
              <a:rPr lang="en-US" smtClean="0"/>
              <a:t>Click to add choices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9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64911"/>
            <a:ext cx="7434072" cy="300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bel"/>
              </a:defRPr>
            </a:lvl1pPr>
          </a:lstStyle>
          <a:p>
            <a:r>
              <a:rPr lang="en-US" dirty="0" smtClean="0"/>
              <a:t>Alaska Medicaid Redesign and Expansion Technical Assistance Project 	</a:t>
            </a:r>
            <a:r>
              <a:rPr lang="en-US" sz="800" dirty="0" smtClean="0"/>
              <a:t>Version: September 3, 2015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4736" y="6264910"/>
            <a:ext cx="512064" cy="300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bel"/>
              </a:defRPr>
            </a:lvl1pPr>
          </a:lstStyle>
          <a:p>
            <a:fld id="{5B2A65F0-52DB-A940-A0B0-65F6E6BCAC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6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64911"/>
            <a:ext cx="7434072" cy="300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bel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 	</a:t>
            </a:r>
            <a:r>
              <a:rPr lang="en-US" sz="800" dirty="0" smtClean="0">
                <a:solidFill>
                  <a:prstClr val="black">
                    <a:tint val="75000"/>
                  </a:prstClr>
                </a:solidFill>
              </a:rPr>
              <a:t>Version: September 3, 2015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4736" y="6264910"/>
            <a:ext cx="512064" cy="300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bel"/>
              </a:defRPr>
            </a:lvl1pPr>
          </a:lstStyle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0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64911"/>
            <a:ext cx="7434072" cy="300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bel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 	</a:t>
            </a:r>
            <a:r>
              <a:rPr lang="en-US" sz="800" dirty="0" smtClean="0">
                <a:solidFill>
                  <a:prstClr val="black">
                    <a:tint val="75000"/>
                  </a:prstClr>
                </a:solidFill>
              </a:rPr>
              <a:t>Version: September 3, 2015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4736" y="6264910"/>
            <a:ext cx="512064" cy="300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bel"/>
              </a:defRPr>
            </a:lvl1pPr>
          </a:lstStyle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36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64911"/>
            <a:ext cx="7434072" cy="300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bel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 	</a:t>
            </a:r>
            <a:r>
              <a:rPr lang="en-US" sz="800" dirty="0" smtClean="0">
                <a:solidFill>
                  <a:prstClr val="black">
                    <a:tint val="75000"/>
                  </a:prstClr>
                </a:solidFill>
              </a:rPr>
              <a:t>Version: September 3, 2015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4736" y="6264910"/>
            <a:ext cx="512064" cy="300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bel"/>
              </a:defRPr>
            </a:lvl1pPr>
          </a:lstStyle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1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64911"/>
            <a:ext cx="7434072" cy="300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bel"/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Alaska Medicaid Redesign and Expansion Technical Assistance Project 	</a:t>
            </a:r>
            <a:r>
              <a:rPr lang="en-US" sz="800" dirty="0" smtClean="0">
                <a:solidFill>
                  <a:prstClr val="black">
                    <a:tint val="75000"/>
                  </a:prstClr>
                </a:solidFill>
              </a:rPr>
              <a:t>Version: September 3, 2015</a:t>
            </a: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4736" y="6264910"/>
            <a:ext cx="512064" cy="300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bel"/>
              </a:defRPr>
            </a:lvl1pPr>
          </a:lstStyle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9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hyperlink" Target="https://public.govdelivery.com/accounts/AKDHSS/subscriber/new?topic_id=7" TargetMode="External"/><Relationship Id="rId5" Type="http://schemas.openxmlformats.org/officeDocument/2006/relationships/hyperlink" Target="mailto:medicaid.redesign@alaska.gov" TargetMode="External"/><Relationship Id="rId4" Type="http://schemas.openxmlformats.org/officeDocument/2006/relationships/hyperlink" Target="http://dhss.alaska.gov/healthyalask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hyperlink" Target="http://dhss.alaska.gov/healthyalaska" TargetMode="External"/><Relationship Id="rId5" Type="http://schemas.openxmlformats.org/officeDocument/2006/relationships/hyperlink" Target="mailto:medicaid.redesign@alaska.gov" TargetMode="External"/><Relationship Id="rId4" Type="http://schemas.openxmlformats.org/officeDocument/2006/relationships/hyperlink" Target="https://www.surveymonkey.com/r/akmcdre-stakeholder-feedback-fall201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/>
            <a:r>
              <a:rPr lang="en-US" sz="3800" dirty="0" smtClean="0"/>
              <a:t>Alaska Medicaid Redesign Initiative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226" y="3239284"/>
            <a:ext cx="7772400" cy="518320"/>
          </a:xfrm>
        </p:spPr>
        <p:txBody>
          <a:bodyPr>
            <a:noAutofit/>
          </a:bodyPr>
          <a:lstStyle/>
          <a:p>
            <a:r>
              <a:rPr lang="en-US" sz="3200" b="1" i="0" dirty="0" smtClean="0">
                <a:solidFill>
                  <a:srgbClr val="002060"/>
                </a:solidFill>
              </a:rPr>
              <a:t>North Star Council on Aging Senior Center</a:t>
            </a:r>
            <a:endParaRPr lang="en-US" sz="3200" b="1" i="0" dirty="0">
              <a:solidFill>
                <a:srgbClr val="00206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29073" y="3994629"/>
            <a:ext cx="7885389" cy="2112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i="1" kern="1200">
                <a:solidFill>
                  <a:schemeClr val="tx1"/>
                </a:solidFill>
                <a:latin typeface="+mj-lt"/>
                <a:ea typeface="+mn-ea"/>
                <a:cs typeface="Corbe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Corbe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Corbe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Corbe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Corbe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000" i="0" dirty="0"/>
              <a:t>p</a:t>
            </a:r>
            <a:r>
              <a:rPr lang="en-US" sz="2000" i="0" dirty="0" smtClean="0"/>
              <a:t>resented by</a:t>
            </a:r>
          </a:p>
          <a:p>
            <a:r>
              <a:rPr lang="en-US" sz="2600" i="0" dirty="0" smtClean="0">
                <a:solidFill>
                  <a:schemeClr val="tx2"/>
                </a:solidFill>
              </a:rPr>
              <a:t>Denise Daniello, Executive Director</a:t>
            </a:r>
          </a:p>
          <a:p>
            <a:r>
              <a:rPr lang="en-US" sz="2600" i="0" dirty="0" smtClean="0">
                <a:solidFill>
                  <a:schemeClr val="tx2"/>
                </a:solidFill>
              </a:rPr>
              <a:t>Alaska Commission on Aging</a:t>
            </a:r>
          </a:p>
          <a:p>
            <a:r>
              <a:rPr lang="en-US" sz="2600" i="0" smtClean="0">
                <a:solidFill>
                  <a:schemeClr val="tx2"/>
                </a:solidFill>
              </a:rPr>
              <a:t>September 28, </a:t>
            </a:r>
            <a:r>
              <a:rPr lang="en-US" sz="2600" i="0" dirty="0" smtClean="0">
                <a:solidFill>
                  <a:schemeClr val="tx2"/>
                </a:solidFill>
              </a:rPr>
              <a:t>2015</a:t>
            </a:r>
            <a:endParaRPr lang="en-US" sz="1500" i="0" dirty="0" smtClean="0"/>
          </a:p>
        </p:txBody>
      </p:sp>
      <p:pic>
        <p:nvPicPr>
          <p:cNvPr id="1028" name="Picture 4" descr="Image result for images for umbrel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828" y="3964377"/>
            <a:ext cx="244017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5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DHSS Medicaid Reform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Current Reform Projects </a:t>
            </a:r>
            <a:r>
              <a:rPr lang="en-US" i="1" dirty="0" smtClean="0"/>
              <a:t>(some examples)</a:t>
            </a:r>
            <a:endParaRPr lang="en-US" dirty="0" smtClean="0"/>
          </a:p>
          <a:p>
            <a:pPr lvl="1"/>
            <a:r>
              <a:rPr lang="en-US" dirty="0" smtClean="0"/>
              <a:t>Fraud &amp; Abuse Control </a:t>
            </a:r>
          </a:p>
          <a:p>
            <a:pPr lvl="1"/>
            <a:r>
              <a:rPr lang="en-US" dirty="0" smtClean="0"/>
              <a:t>Care Management Pilot </a:t>
            </a:r>
            <a:r>
              <a:rPr lang="en-US" sz="2600" dirty="0" smtClean="0"/>
              <a:t>(for enrollees who over-use hospital ERs)</a:t>
            </a:r>
          </a:p>
          <a:p>
            <a:pPr lvl="1"/>
            <a:r>
              <a:rPr lang="en-US" dirty="0" smtClean="0"/>
              <a:t>Alaska Tribal Health System Coordination</a:t>
            </a:r>
          </a:p>
          <a:p>
            <a:pPr lvl="1"/>
            <a:r>
              <a:rPr lang="en-US" dirty="0" smtClean="0"/>
              <a:t>Pharmacy Reform Initiatives</a:t>
            </a:r>
          </a:p>
          <a:p>
            <a:pPr lvl="1"/>
            <a:endParaRPr lang="en-US" dirty="0"/>
          </a:p>
          <a:p>
            <a:r>
              <a:rPr lang="en-US" dirty="0" smtClean="0"/>
              <a:t>Reform Projects in Planning Phase </a:t>
            </a:r>
          </a:p>
          <a:p>
            <a:pPr lvl="1"/>
            <a:r>
              <a:rPr lang="en-US" dirty="0" smtClean="0"/>
              <a:t>Home &amp; Community-Based Services</a:t>
            </a:r>
          </a:p>
          <a:p>
            <a:pPr lvl="2"/>
            <a:r>
              <a:rPr lang="en-US" dirty="0" smtClean="0"/>
              <a:t>Planning for implementing “1915(i) &amp; 1915 (k) Options” July 2017</a:t>
            </a:r>
          </a:p>
          <a:p>
            <a:pPr lvl="1"/>
            <a:r>
              <a:rPr lang="en-US" dirty="0" smtClean="0"/>
              <a:t>Alaska Tribal Health System Partnership</a:t>
            </a:r>
          </a:p>
          <a:p>
            <a:pPr lvl="1"/>
            <a:r>
              <a:rPr lang="en-US" b="1" dirty="0" smtClean="0"/>
              <a:t>Medicaid Redesign Technical Assistance Project</a:t>
            </a:r>
          </a:p>
          <a:p>
            <a:pPr lvl="2"/>
            <a:r>
              <a:rPr lang="en-US" b="1" i="1" dirty="0" smtClean="0"/>
              <a:t>What we’re here to discuss today!</a:t>
            </a:r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</a:t>
            </a:r>
            <a:endParaRPr lang="en-US" sz="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89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168" y="776177"/>
            <a:ext cx="7772400" cy="4646428"/>
          </a:xfrm>
        </p:spPr>
        <p:txBody>
          <a:bodyPr/>
          <a:lstStyle/>
          <a:p>
            <a:pPr algn="ctr"/>
            <a:r>
              <a:rPr lang="en-US" sz="4400" dirty="0"/>
              <a:t>M</a:t>
            </a:r>
            <a:r>
              <a:rPr lang="en-US" sz="4400" dirty="0" smtClean="0"/>
              <a:t>edicaid Redesign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31238" y="6264275"/>
            <a:ext cx="512762" cy="301625"/>
          </a:xfrm>
        </p:spPr>
        <p:txBody>
          <a:bodyPr/>
          <a:lstStyle/>
          <a:p>
            <a:fld id="{5B2A65F0-52DB-A940-A0B0-65F6E6BCAC35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6" descr="http://cdn.grid.fotosearch.com/CSP/CSP993/k149435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913" y="3265173"/>
            <a:ext cx="3866618" cy="2563424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561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DHSS Goals </a:t>
            </a:r>
            <a:r>
              <a:rPr lang="en-US" b="1" dirty="0" smtClean="0"/>
              <a:t>for Medicaid Redesign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050"/>
            <a:ext cx="8229600" cy="3383153"/>
          </a:xfrm>
          <a:noFill/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Improve enrollee </a:t>
            </a:r>
            <a:r>
              <a:rPr lang="en-US" sz="3600" dirty="0"/>
              <a:t>health</a:t>
            </a:r>
            <a:r>
              <a:rPr lang="en-US" sz="3600" b="1" dirty="0"/>
              <a:t> outcomes 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Optimize </a:t>
            </a:r>
            <a:r>
              <a:rPr lang="en-US" sz="3600" b="1" dirty="0" smtClean="0"/>
              <a:t>access</a:t>
            </a:r>
            <a:r>
              <a:rPr lang="en-US" sz="3600" dirty="0" smtClean="0"/>
              <a:t> </a:t>
            </a:r>
            <a:r>
              <a:rPr lang="en-US" sz="3600" dirty="0"/>
              <a:t>to </a:t>
            </a:r>
            <a:r>
              <a:rPr lang="en-US" sz="3600" dirty="0" smtClean="0"/>
              <a:t>care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Drive </a:t>
            </a:r>
            <a:r>
              <a:rPr lang="en-US" sz="3600" b="1" dirty="0" smtClean="0"/>
              <a:t>increased</a:t>
            </a:r>
            <a:r>
              <a:rPr lang="en-US" sz="3600" dirty="0" smtClean="0"/>
              <a:t> </a:t>
            </a:r>
            <a:r>
              <a:rPr lang="en-US" sz="3600" b="1" dirty="0" smtClean="0"/>
              <a:t>value</a:t>
            </a:r>
            <a:r>
              <a:rPr lang="en-US" sz="3600" dirty="0" smtClean="0"/>
              <a:t> (quality, efficiency, and effectiveness) in the delivery of services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Provide </a:t>
            </a:r>
            <a:r>
              <a:rPr lang="en-US" sz="3600" b="1" dirty="0"/>
              <a:t>cost containment </a:t>
            </a:r>
            <a:r>
              <a:rPr lang="en-US" sz="3600" dirty="0"/>
              <a:t>in Alaska’s </a:t>
            </a:r>
            <a:r>
              <a:rPr lang="en-US" sz="3600" dirty="0" smtClean="0"/>
              <a:t>Medicaid budget and general fund spending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605" y="4522624"/>
            <a:ext cx="6600788" cy="15733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5553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386549" cy="1179354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800" b="1" dirty="0" smtClean="0"/>
              <a:t>Draft Vision of a High Functioning </a:t>
            </a:r>
            <a:br>
              <a:rPr lang="en-US" sz="3800" b="1" dirty="0" smtClean="0"/>
            </a:br>
            <a:r>
              <a:rPr lang="en-US" sz="3800" b="1" dirty="0" smtClean="0"/>
              <a:t>Health Care System for Alaska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7048"/>
            <a:ext cx="8386549" cy="4737862"/>
          </a:xfrm>
        </p:spPr>
        <p:txBody>
          <a:bodyPr>
            <a:noAutofit/>
          </a:bodyPr>
          <a:lstStyle/>
          <a:p>
            <a:r>
              <a:rPr lang="en-US" sz="2400" dirty="0" smtClean="0"/>
              <a:t>Whole </a:t>
            </a:r>
            <a:r>
              <a:rPr lang="en-US" sz="2400" dirty="0"/>
              <a:t>person, c</a:t>
            </a:r>
            <a:r>
              <a:rPr lang="en-US" sz="2400" dirty="0" smtClean="0"/>
              <a:t>oordinated care</a:t>
            </a:r>
            <a:endParaRPr lang="en-US" sz="2400" dirty="0"/>
          </a:p>
          <a:p>
            <a:r>
              <a:rPr lang="en-US" sz="2400" dirty="0" smtClean="0"/>
              <a:t>Focuses on prevention</a:t>
            </a:r>
            <a:endParaRPr lang="en-US" sz="2400" dirty="0"/>
          </a:p>
          <a:p>
            <a:r>
              <a:rPr lang="en-US" sz="2400" dirty="0" smtClean="0"/>
              <a:t>Patient </a:t>
            </a:r>
            <a:r>
              <a:rPr lang="en-US" sz="2400" dirty="0"/>
              <a:t>education and shared responsibility</a:t>
            </a:r>
          </a:p>
          <a:p>
            <a:r>
              <a:rPr lang="en-US" sz="2400" dirty="0" smtClean="0"/>
              <a:t>Easy for patients to navigate</a:t>
            </a:r>
          </a:p>
          <a:p>
            <a:r>
              <a:rPr lang="en-US" sz="2400" dirty="0" smtClean="0"/>
              <a:t>Timely access </a:t>
            </a:r>
            <a:r>
              <a:rPr lang="en-US" sz="2400" dirty="0"/>
              <a:t>to </a:t>
            </a:r>
            <a:r>
              <a:rPr lang="en-US" sz="2400" dirty="0" smtClean="0"/>
              <a:t>appropriate type and level of care</a:t>
            </a:r>
          </a:p>
          <a:p>
            <a:r>
              <a:rPr lang="en-US" sz="2400" dirty="0" smtClean="0"/>
              <a:t>Care </a:t>
            </a:r>
            <a:r>
              <a:rPr lang="en-US" sz="2400" dirty="0"/>
              <a:t>c</a:t>
            </a:r>
            <a:r>
              <a:rPr lang="en-US" sz="2400" dirty="0" smtClean="0"/>
              <a:t>lose </a:t>
            </a:r>
            <a:r>
              <a:rPr lang="en-US" sz="2400" dirty="0"/>
              <a:t>to </a:t>
            </a:r>
            <a:r>
              <a:rPr lang="en-US" sz="2400" dirty="0" smtClean="0"/>
              <a:t>home</a:t>
            </a:r>
            <a:endParaRPr lang="en-US" sz="2400" dirty="0"/>
          </a:p>
          <a:p>
            <a:r>
              <a:rPr lang="en-US" sz="2400" dirty="0" smtClean="0"/>
              <a:t>Good value – makes efficient use of money</a:t>
            </a:r>
          </a:p>
          <a:p>
            <a:r>
              <a:rPr lang="en-US" sz="2400" dirty="0" smtClean="0"/>
              <a:t>Information systems for sharing and analyzing </a:t>
            </a:r>
            <a:r>
              <a:rPr lang="en-US" sz="2400" dirty="0"/>
              <a:t>health </a:t>
            </a:r>
            <a:r>
              <a:rPr lang="en-US" sz="2400" dirty="0" smtClean="0"/>
              <a:t>data</a:t>
            </a:r>
          </a:p>
          <a:p>
            <a:r>
              <a:rPr lang="en-US" sz="2400" dirty="0" smtClean="0"/>
              <a:t>Workforce </a:t>
            </a:r>
            <a:r>
              <a:rPr lang="en-US" sz="2400" dirty="0"/>
              <a:t>d</a:t>
            </a:r>
            <a:r>
              <a:rPr lang="en-US" sz="2400" dirty="0" smtClean="0"/>
              <a:t>evelopment </a:t>
            </a:r>
            <a:r>
              <a:rPr lang="en-US" sz="2400" dirty="0"/>
              <a:t>and </a:t>
            </a:r>
            <a:r>
              <a:rPr lang="en-US" sz="2400" dirty="0" smtClean="0"/>
              <a:t>retention </a:t>
            </a:r>
            <a:endParaRPr lang="en-US" sz="2400" dirty="0"/>
          </a:p>
          <a:p>
            <a:r>
              <a:rPr lang="en-US" sz="2400" dirty="0" smtClean="0"/>
              <a:t>Quality </a:t>
            </a:r>
            <a:r>
              <a:rPr lang="en-US" sz="2400" dirty="0"/>
              <a:t>c</a:t>
            </a:r>
            <a:r>
              <a:rPr lang="en-US" sz="2400" dirty="0" smtClean="0"/>
              <a:t>are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b="1" dirty="0"/>
              <a:t>Key Factors Shaping </a:t>
            </a:r>
            <a:r>
              <a:rPr lang="en-US" sz="3800" b="1" dirty="0" smtClean="0"/>
              <a:t>Alaska’s </a:t>
            </a:r>
            <a:br>
              <a:rPr lang="en-US" sz="3800" b="1" dirty="0" smtClean="0"/>
            </a:br>
            <a:r>
              <a:rPr lang="en-US" sz="3800" b="1" dirty="0" smtClean="0"/>
              <a:t>Current Health </a:t>
            </a:r>
            <a:r>
              <a:rPr lang="en-US" sz="3800" b="1" dirty="0"/>
              <a:t>Care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Reliance on a </a:t>
            </a:r>
            <a:r>
              <a:rPr lang="en-US" dirty="0" smtClean="0"/>
              <a:t>fee-for-service </a:t>
            </a:r>
            <a:r>
              <a:rPr lang="en-US" dirty="0"/>
              <a:t>delivery system</a:t>
            </a:r>
          </a:p>
          <a:p>
            <a:pPr lvl="0"/>
            <a:r>
              <a:rPr lang="en-US" dirty="0" smtClean="0"/>
              <a:t>System isn’t integrated and doesn’t support coordination of care</a:t>
            </a:r>
          </a:p>
          <a:p>
            <a:pPr lvl="0"/>
            <a:r>
              <a:rPr lang="en-US" dirty="0" smtClean="0"/>
              <a:t>Rising </a:t>
            </a:r>
            <a:r>
              <a:rPr lang="en-US" dirty="0"/>
              <a:t>rates of chronic disease </a:t>
            </a:r>
            <a:r>
              <a:rPr lang="en-US" dirty="0" smtClean="0"/>
              <a:t>and people with multiple health problems</a:t>
            </a:r>
            <a:endParaRPr lang="en-US" dirty="0"/>
          </a:p>
          <a:p>
            <a:pPr lvl="0"/>
            <a:r>
              <a:rPr lang="en-US" dirty="0" smtClean="0"/>
              <a:t>Lack </a:t>
            </a:r>
            <a:r>
              <a:rPr lang="en-US" dirty="0"/>
              <a:t>of cost and </a:t>
            </a:r>
            <a:r>
              <a:rPr lang="en-US" dirty="0" smtClean="0"/>
              <a:t>quality data</a:t>
            </a:r>
            <a:endParaRPr lang="en-US" dirty="0"/>
          </a:p>
          <a:p>
            <a:pPr lvl="0"/>
            <a:r>
              <a:rPr lang="en-US" dirty="0" smtClean="0"/>
              <a:t>Complicated laws and regulations</a:t>
            </a:r>
            <a:endParaRPr lang="en-US" dirty="0"/>
          </a:p>
          <a:p>
            <a:pPr lvl="0"/>
            <a:r>
              <a:rPr lang="en-US" dirty="0" smtClean="0"/>
              <a:t>Provider shortages in some areas</a:t>
            </a:r>
          </a:p>
          <a:p>
            <a:pPr lvl="0"/>
            <a:r>
              <a:rPr lang="en-US" dirty="0" smtClean="0"/>
              <a:t>Few insurance companies and rising health insurance rates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981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12718"/>
            <a:ext cx="8641080" cy="1076586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“REDESIGN” = New Care and Payment Models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9002"/>
            <a:ext cx="8229600" cy="4472151"/>
          </a:xfrm>
          <a:noFill/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1400" b="1" dirty="0" smtClean="0">
              <a:solidFill>
                <a:schemeClr val="tx2"/>
              </a:solidFill>
            </a:endParaRPr>
          </a:p>
          <a:p>
            <a:pPr marL="0" lvl="1" indent="0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Improve outcomes:  </a:t>
            </a:r>
            <a:r>
              <a:rPr lang="en-US" sz="3200" dirty="0" smtClean="0"/>
              <a:t>Develop new ways of providing health care that help patients better navigate and use the health care system.</a:t>
            </a:r>
          </a:p>
          <a:p>
            <a:pPr marL="0" lvl="1" indent="0">
              <a:buNone/>
            </a:pPr>
            <a:endParaRPr lang="en-US" sz="1800" dirty="0" smtClean="0"/>
          </a:p>
          <a:p>
            <a:pPr marL="0" lvl="1" indent="0"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Reward </a:t>
            </a:r>
            <a:r>
              <a:rPr lang="en-US" sz="3200" b="1" dirty="0">
                <a:solidFill>
                  <a:schemeClr val="tx2"/>
                </a:solidFill>
              </a:rPr>
              <a:t>value: 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/>
              <a:t>Pay </a:t>
            </a:r>
            <a:r>
              <a:rPr lang="en-US" sz="3200" dirty="0"/>
              <a:t>health care providers based on performance or outcome </a:t>
            </a:r>
            <a:r>
              <a:rPr lang="en-US" sz="3200" dirty="0" smtClean="0"/>
              <a:t>goals.</a:t>
            </a:r>
            <a:endParaRPr lang="en-US" sz="3200" dirty="0"/>
          </a:p>
          <a:p>
            <a:pPr marL="0" lvl="1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         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15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023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2718"/>
            <a:ext cx="8412480" cy="1076586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/>
              <a:t>Models of Care: Options for Consideration</a:t>
            </a:r>
            <a:endParaRPr lang="en-US" sz="3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 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16</a:t>
            </a:fld>
            <a:endParaRPr lang="en-US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9" t="1" r="57135" b="-8253"/>
          <a:stretch/>
        </p:blipFill>
        <p:spPr bwMode="auto">
          <a:xfrm>
            <a:off x="340361" y="1819921"/>
            <a:ext cx="5660389" cy="1979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85" r="14057"/>
          <a:stretch/>
        </p:blipFill>
        <p:spPr bwMode="auto">
          <a:xfrm>
            <a:off x="5927242" y="1819921"/>
            <a:ext cx="2970225" cy="183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07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769407"/>
            <a:ext cx="7772400" cy="2197040"/>
          </a:xfrm>
        </p:spPr>
        <p:txBody>
          <a:bodyPr>
            <a:normAutofit/>
          </a:bodyPr>
          <a:lstStyle/>
          <a:p>
            <a:r>
              <a:rPr lang="en-US" dirty="0" smtClean="0"/>
              <a:t>What would you like to share with the Department of Health &amp; Social Services to help with improving Alaska’s Medicaid program and Alaska’s Health Care Delivery System?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31238" y="6264275"/>
            <a:ext cx="512762" cy="301625"/>
          </a:xfrm>
        </p:spPr>
        <p:txBody>
          <a:bodyPr/>
          <a:lstStyle/>
          <a:p>
            <a:fld id="{5B2A65F0-52DB-A940-A0B0-65F6E6BCAC3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31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 for Group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the description of the Vision of a High Functioning Health Care System make sense?  Is there anything missing?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the identified challenges of the current system make sense?  Are there problems with our current health care system that you’ve experienced that aren’t noted here?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is working well in the State’s Medicaid program?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needs to be improved with the State’s Medicaid program?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5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718"/>
            <a:ext cx="9144000" cy="107658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Ways to Stay Informed about the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47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DHSS Healthy Alaska Plan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dhss.alaska.gov/healthyalaska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/>
              <a:t>E-mail	</a:t>
            </a:r>
            <a:r>
              <a:rPr lang="en-US" dirty="0" smtClean="0">
                <a:solidFill>
                  <a:schemeClr val="tx2"/>
                </a:solidFill>
                <a:hlinkClick r:id="rId5"/>
              </a:rPr>
              <a:t>medicaid.redesign@alaska.gov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Sign up for the DHSS Medicaid Redesign listserv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hlinkClick r:id="rId6"/>
              </a:rPr>
              <a:t>https</a:t>
            </a:r>
            <a:r>
              <a:rPr lang="en-US" sz="2800" dirty="0">
                <a:solidFill>
                  <a:srgbClr val="FF0000"/>
                </a:solidFill>
                <a:hlinkClick r:id="rId6"/>
              </a:rPr>
              <a:t>://</a:t>
            </a:r>
            <a:r>
              <a:rPr lang="en-US" sz="2800" dirty="0" smtClean="0">
                <a:solidFill>
                  <a:srgbClr val="FF0000"/>
                </a:solidFill>
                <a:hlinkClick r:id="rId6"/>
              </a:rPr>
              <a:t>public.govdelivery.com/accounts/AKDHSS/subscriber/new?topic_id=7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19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27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Today’s 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dirty="0" smtClean="0"/>
              <a:t>Introductions</a:t>
            </a:r>
          </a:p>
          <a:p>
            <a:endParaRPr lang="en-US" sz="1400" dirty="0"/>
          </a:p>
          <a:p>
            <a:r>
              <a:rPr lang="en-US" dirty="0" smtClean="0"/>
              <a:t>Background on Medicaid Expansion &amp; Reform</a:t>
            </a:r>
          </a:p>
          <a:p>
            <a:endParaRPr lang="en-US" sz="1400" dirty="0" smtClean="0"/>
          </a:p>
          <a:p>
            <a:r>
              <a:rPr lang="en-US" dirty="0" smtClean="0"/>
              <a:t>Medicaid Redesign Project</a:t>
            </a:r>
          </a:p>
          <a:p>
            <a:pPr lvl="1"/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Redesign Plans</a:t>
            </a:r>
          </a:p>
          <a:p>
            <a:endParaRPr lang="en-US" sz="1300" dirty="0" smtClean="0"/>
          </a:p>
          <a:p>
            <a:r>
              <a:rPr lang="en-US" dirty="0" smtClean="0"/>
              <a:t>Provide Feedback:  Group Discussion</a:t>
            </a:r>
          </a:p>
          <a:p>
            <a:endParaRPr lang="en-US" sz="1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5145"/>
            <a:ext cx="7772400" cy="884667"/>
          </a:xfrm>
        </p:spPr>
        <p:txBody>
          <a:bodyPr/>
          <a:lstStyle/>
          <a:p>
            <a:pPr algn="ctr"/>
            <a:r>
              <a:rPr lang="en-US" dirty="0" smtClean="0"/>
              <a:t>Thank You for Participating!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294" y="2241176"/>
            <a:ext cx="8839199" cy="3926542"/>
          </a:xfrm>
        </p:spPr>
        <p:txBody>
          <a:bodyPr>
            <a:normAutofit fontScale="92500" lnSpcReduction="20000"/>
          </a:bodyPr>
          <a:lstStyle/>
          <a:p>
            <a:r>
              <a:rPr lang="en-US" i="0" dirty="0" smtClean="0"/>
              <a:t>We will ask you to provide any additional feedback on the comment card provided, and an online survey:</a:t>
            </a:r>
          </a:p>
          <a:p>
            <a:r>
              <a:rPr lang="en-US" i="0" dirty="0">
                <a:hlinkClick r:id="rId4"/>
              </a:rPr>
              <a:t>https://</a:t>
            </a:r>
            <a:r>
              <a:rPr lang="en-US" i="0" dirty="0" smtClean="0">
                <a:hlinkClick r:id="rId4"/>
              </a:rPr>
              <a:t>www.surveymonkey.com/r/akmcdre-stakeholder-feedback-fall2015</a:t>
            </a:r>
            <a:endParaRPr lang="en-US" i="0" dirty="0" smtClean="0"/>
          </a:p>
          <a:p>
            <a:endParaRPr lang="en-US" sz="1900" i="0" dirty="0" smtClean="0"/>
          </a:p>
          <a:p>
            <a:r>
              <a:rPr lang="en-US" i="0" dirty="0" smtClean="0"/>
              <a:t>You can also send feedback directly to DHSS at </a:t>
            </a:r>
            <a:r>
              <a:rPr lang="en-US" i="0" dirty="0" smtClean="0">
                <a:hlinkClick r:id="rId5"/>
              </a:rPr>
              <a:t>medicaid.redesign@alaska.gov</a:t>
            </a:r>
            <a:r>
              <a:rPr lang="en-US" i="0" dirty="0" smtClean="0"/>
              <a:t>.</a:t>
            </a:r>
          </a:p>
          <a:p>
            <a:endParaRPr lang="en-US" sz="1900" i="0" dirty="0"/>
          </a:p>
          <a:p>
            <a:r>
              <a:rPr lang="en-US" i="0" dirty="0" smtClean="0"/>
              <a:t>More information about the Medicaid Redesign and Expansion project, and other Medicaid related initiatives, is available at </a:t>
            </a:r>
            <a:r>
              <a:rPr lang="en-US" i="0" dirty="0" smtClean="0">
                <a:hlinkClick r:id="rId6"/>
              </a:rPr>
              <a:t>http://dhss.alaska.gov/healthyalaska</a:t>
            </a:r>
            <a:r>
              <a:rPr lang="en-US" i="0" dirty="0" smtClean="0"/>
              <a:t> .</a:t>
            </a:r>
            <a:endParaRPr lang="en-US" i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2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/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31238" y="6264275"/>
            <a:ext cx="512762" cy="301625"/>
          </a:xfrm>
        </p:spPr>
        <p:txBody>
          <a:bodyPr/>
          <a:lstStyle/>
          <a:p>
            <a:fld id="{5B2A65F0-52DB-A940-A0B0-65F6E6BCAC35}" type="slidenum">
              <a:rPr lang="en-US" smtClean="0"/>
              <a:t>3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769407"/>
            <a:ext cx="7772400" cy="21970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Time for everyone in the room to meet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6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31238" y="6264275"/>
            <a:ext cx="512762" cy="301625"/>
          </a:xfrm>
        </p:spPr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769407"/>
            <a:ext cx="7772400" cy="21970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 little information on the Medicaid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0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Medicaid and Medicare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Both established by Congress in 1965</a:t>
            </a:r>
          </a:p>
          <a:p>
            <a:endParaRPr lang="en-US" dirty="0"/>
          </a:p>
          <a:p>
            <a:r>
              <a:rPr lang="en-US" dirty="0" smtClean="0"/>
              <a:t>Medi</a:t>
            </a:r>
            <a:r>
              <a:rPr lang="en-US" u="sng" dirty="0" smtClean="0"/>
              <a:t>care</a:t>
            </a:r>
            <a:r>
              <a:rPr lang="en-US" dirty="0" smtClean="0"/>
              <a:t> provides health coverage for people ages 65+</a:t>
            </a:r>
          </a:p>
          <a:p>
            <a:pPr lvl="1"/>
            <a:r>
              <a:rPr lang="en-US" dirty="0" smtClean="0"/>
              <a:t>Run by the federal government</a:t>
            </a:r>
          </a:p>
          <a:p>
            <a:pPr lvl="1"/>
            <a:r>
              <a:rPr lang="en-US" dirty="0" smtClean="0"/>
              <a:t>Funded by the federal government and individual premiums</a:t>
            </a:r>
          </a:p>
          <a:p>
            <a:pPr lvl="1"/>
            <a:endParaRPr lang="en-US" dirty="0"/>
          </a:p>
          <a:p>
            <a:r>
              <a:rPr lang="en-US" dirty="0" smtClean="0"/>
              <a:t>Medic</a:t>
            </a:r>
            <a:r>
              <a:rPr lang="en-US" u="sng" dirty="0" smtClean="0"/>
              <a:t>aid</a:t>
            </a:r>
            <a:r>
              <a:rPr lang="en-US" dirty="0" smtClean="0"/>
              <a:t> provides health coverage for people who are low-income or disabled</a:t>
            </a:r>
          </a:p>
          <a:p>
            <a:pPr lvl="1"/>
            <a:r>
              <a:rPr lang="en-US" dirty="0" smtClean="0"/>
              <a:t>Run by state governments</a:t>
            </a:r>
          </a:p>
          <a:p>
            <a:pPr lvl="1"/>
            <a:r>
              <a:rPr lang="en-US" dirty="0" smtClean="0"/>
              <a:t>Funded partly by federal and partly by state governments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Medicaid in Alaska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034"/>
            <a:ext cx="8229600" cy="5140071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Populations eligible for Medicaid</a:t>
            </a:r>
          </a:p>
          <a:p>
            <a:pPr lvl="1"/>
            <a:r>
              <a:rPr lang="en-US" dirty="0" smtClean="0"/>
              <a:t>Children up to 19 years of age up to 203% of the federal poverty level (FPL)</a:t>
            </a:r>
          </a:p>
          <a:p>
            <a:pPr lvl="1"/>
            <a:r>
              <a:rPr lang="en-US" dirty="0" smtClean="0"/>
              <a:t>Pregnant women up to 200% of the poverty level</a:t>
            </a:r>
          </a:p>
          <a:p>
            <a:pPr lvl="1"/>
            <a:r>
              <a:rPr lang="en-US" dirty="0" smtClean="0"/>
              <a:t>Adults 19 – 64 years up to 138% of the poverty level</a:t>
            </a:r>
          </a:p>
          <a:p>
            <a:pPr lvl="2"/>
            <a:r>
              <a:rPr lang="en-US" dirty="0" smtClean="0"/>
              <a:t>For a single adult that is someone who makes $9.76 or less an hour based on a 40-hour work week</a:t>
            </a:r>
          </a:p>
          <a:p>
            <a:pPr lvl="1"/>
            <a:r>
              <a:rPr lang="en-US" dirty="0" smtClean="0"/>
              <a:t>Seniors 65+ with long term care needs up to 110% FPL for Personal Care Assistance and 178% FPL for the Alaskans Living Independently Waiver.  </a:t>
            </a:r>
          </a:p>
          <a:p>
            <a:endParaRPr lang="en-US" dirty="0"/>
          </a:p>
          <a:p>
            <a:r>
              <a:rPr lang="en-US" dirty="0" smtClean="0"/>
              <a:t>Services covered by Medicaid</a:t>
            </a:r>
          </a:p>
          <a:p>
            <a:pPr lvl="1"/>
            <a:r>
              <a:rPr lang="en-US" dirty="0" smtClean="0"/>
              <a:t>Doctor visits</a:t>
            </a:r>
          </a:p>
          <a:p>
            <a:pPr lvl="1"/>
            <a:r>
              <a:rPr lang="en-US" dirty="0" smtClean="0"/>
              <a:t>Hospital Stays</a:t>
            </a:r>
          </a:p>
          <a:p>
            <a:pPr lvl="1"/>
            <a:r>
              <a:rPr lang="en-US" dirty="0" smtClean="0"/>
              <a:t>Preventive Care</a:t>
            </a:r>
          </a:p>
          <a:p>
            <a:pPr lvl="1"/>
            <a:r>
              <a:rPr lang="en-US" dirty="0" smtClean="0"/>
              <a:t>Prenatal and maternity care</a:t>
            </a:r>
          </a:p>
          <a:p>
            <a:pPr lvl="1"/>
            <a:r>
              <a:rPr lang="en-US" dirty="0" smtClean="0"/>
              <a:t>Long-Term Services and Supports</a:t>
            </a:r>
          </a:p>
          <a:p>
            <a:pPr lvl="1"/>
            <a:r>
              <a:rPr lang="en-US" dirty="0" smtClean="0"/>
              <a:t>Mental Health Care</a:t>
            </a:r>
          </a:p>
          <a:p>
            <a:pPr lvl="1"/>
            <a:r>
              <a:rPr lang="en-US" dirty="0" smtClean="0"/>
              <a:t>Necessary medications</a:t>
            </a:r>
          </a:p>
          <a:p>
            <a:pPr lvl="1"/>
            <a:r>
              <a:rPr lang="en-US" dirty="0" smtClean="0"/>
              <a:t>Vision and dental care (for children; limited dental care for adults)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1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Medicaid in Alaska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048"/>
            <a:ext cx="8229600" cy="490232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Medicaid &amp; Seniors</a:t>
            </a:r>
          </a:p>
          <a:p>
            <a:pPr marL="457200" lvl="1" indent="0">
              <a:buNone/>
            </a:pPr>
            <a:endParaRPr lang="en-US" sz="1200" dirty="0"/>
          </a:p>
          <a:p>
            <a:pPr lvl="1"/>
            <a:r>
              <a:rPr lang="en-US" dirty="0" smtClean="0"/>
              <a:t>Medi</a:t>
            </a:r>
            <a:r>
              <a:rPr lang="en-US" u="sng" dirty="0" smtClean="0"/>
              <a:t>care</a:t>
            </a:r>
            <a:r>
              <a:rPr lang="en-US" dirty="0" smtClean="0"/>
              <a:t> pays for limited nursing facility care but not long term care.  </a:t>
            </a:r>
            <a:r>
              <a:rPr lang="en-US" dirty="0"/>
              <a:t>Medic</a:t>
            </a:r>
            <a:r>
              <a:rPr lang="en-US" u="sng" dirty="0"/>
              <a:t>aid</a:t>
            </a:r>
            <a:r>
              <a:rPr lang="en-US" dirty="0"/>
              <a:t> pays for long term care in a nursing home, and for some long term services and supports in the home and </a:t>
            </a:r>
            <a:r>
              <a:rPr lang="en-US" dirty="0" smtClean="0"/>
              <a:t>community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“</a:t>
            </a:r>
            <a:r>
              <a:rPr lang="en-US">
                <a:solidFill>
                  <a:prstClr val="black"/>
                </a:solidFill>
              </a:rPr>
              <a:t>Dual </a:t>
            </a:r>
            <a:r>
              <a:rPr lang="en-US" smtClean="0">
                <a:solidFill>
                  <a:prstClr val="black"/>
                </a:solidFill>
              </a:rPr>
              <a:t>Eligibility:”  </a:t>
            </a:r>
            <a:r>
              <a:rPr lang="en-US" dirty="0">
                <a:solidFill>
                  <a:prstClr val="black"/>
                </a:solidFill>
              </a:rPr>
              <a:t>Some people in Medi</a:t>
            </a:r>
            <a:r>
              <a:rPr lang="en-US" u="sng" dirty="0">
                <a:solidFill>
                  <a:prstClr val="black"/>
                </a:solidFill>
              </a:rPr>
              <a:t>care</a:t>
            </a:r>
            <a:r>
              <a:rPr lang="en-US" dirty="0">
                <a:solidFill>
                  <a:prstClr val="black"/>
                </a:solidFill>
              </a:rPr>
              <a:t> who have limited income and resources may also receive assistance from Medic</a:t>
            </a:r>
            <a:r>
              <a:rPr lang="en-US" u="sng" dirty="0">
                <a:solidFill>
                  <a:prstClr val="black"/>
                </a:solidFill>
              </a:rPr>
              <a:t>aid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  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57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Medicaid in Alaska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048"/>
            <a:ext cx="8229600" cy="4902327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Medicaid Expansion &amp; Seniors</a:t>
            </a:r>
          </a:p>
          <a:p>
            <a:pPr lvl="1"/>
            <a:r>
              <a:rPr lang="en-US" dirty="0" smtClean="0"/>
              <a:t>The State estimates that approximately 20,000 Alaskans will sign up for Medicaid under the expansion during the first year.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About 30% of Alaskans newly eligible for Medicaid under expansion are between the ages of 55-64.</a:t>
            </a:r>
            <a:endParaRPr lang="en-US" u="sng" dirty="0"/>
          </a:p>
          <a:p>
            <a:pPr lvl="2"/>
            <a:r>
              <a:rPr lang="en-US" dirty="0" smtClean="0"/>
              <a:t>Studies have shown that seniors enrolling in Medicare tend to be healthier if they had health coverage in the years leading up to their 65</a:t>
            </a:r>
            <a:r>
              <a:rPr lang="en-US" baseline="30000" dirty="0" smtClean="0"/>
              <a:t>th</a:t>
            </a:r>
            <a:r>
              <a:rPr lang="en-US" dirty="0" smtClean="0"/>
              <a:t> birthday.</a:t>
            </a:r>
          </a:p>
          <a:p>
            <a:pPr lvl="2"/>
            <a:endParaRPr lang="en-US" sz="1000" dirty="0" smtClean="0"/>
          </a:p>
          <a:p>
            <a:pPr lvl="1"/>
            <a:r>
              <a:rPr lang="en-US" dirty="0" smtClean="0"/>
              <a:t>Expansion provides health coverage </a:t>
            </a:r>
            <a:r>
              <a:rPr lang="en-US" smtClean="0"/>
              <a:t>for </a:t>
            </a:r>
            <a:r>
              <a:rPr lang="en-US" smtClean="0"/>
              <a:t>caregivers </a:t>
            </a:r>
            <a:r>
              <a:rPr lang="en-US" dirty="0" smtClean="0"/>
              <a:t>who are low income and have not had access to health insurance.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                            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Medicaid in Alaska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1650"/>
            <a:ext cx="8229600" cy="4354513"/>
          </a:xfrm>
          <a:noFill/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Alaska, the State of Alaska Department of Health &amp; Social Services (DHSS) runs the Medicaid Program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Alaska’s Medicaid Program currently costs $1.7 B and is growing.  Changes need to be made so the program can be sustained.</a:t>
            </a:r>
          </a:p>
          <a:p>
            <a:endParaRPr lang="en-US" dirty="0" smtClean="0"/>
          </a:p>
          <a:p>
            <a:r>
              <a:rPr lang="en-US" dirty="0" smtClean="0"/>
              <a:t>The Department of Health &amp; Social Services is working on numerous “Medicaid Reform” projects to improve the program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                              </a:t>
            </a:r>
            <a:endParaRPr lang="en-US" sz="800" dirty="0" smtClean="0">
              <a:solidFill>
                <a:prstClr val="black">
                  <a:tint val="75000"/>
                </a:prstClr>
              </a:solidFill>
            </a:endParaRPr>
          </a:p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65F0-52DB-A940-A0B0-65F6E6BCA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1648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PID" val="f712ce34-13b7-4993-8802-c1b0106c9b17"/>
  <p:tag name="KPI_SLIDE_COUNT" val="64"/>
  <p:tag name="ISR" val="True"/>
  <p:tag name="KPI_VERSION" val="2.3.14246.2"/>
  <p:tag name="KPIRECOVERYID" val="6d9a3cc2-859e-40ae-9010-edc884d9b012"/>
  <p:tag name="KPI_STORAGE" val="&lt;keypoint&quot;&quot;&lt;roster&quot;&quot;&lt;currentId&quot;38&quot;&gt;&lt;people&quot;&quot;&lt;p(@id:1)&quot;&quot;&lt;f(@i:0)&quot;Keypad&quot;&gt;&lt;f(@i:1)&quot;133&quot;&gt;&gt;&lt;p(@id:2)&quot;&quot;&lt;f(@i:0)&quot;Keypad&quot;&gt;&lt;f(@i:1)&quot;11&quot;&gt;&gt;&lt;p(@id:3)&quot;&quot;&lt;f(@i:0)&quot;Keypad&quot;&gt;&lt;f(@i:1)&quot;127&quot;&gt;&gt;&lt;p(@id:4)&quot;&quot;&lt;f(@i:0)&quot;Keypad&quot;&gt;&lt;f(@i:1)&quot;4&quot;&gt;&gt;&lt;p(@id:5)&quot;&quot;&lt;f(@i:0)&quot;Keypad&quot;&gt;&lt;f(@i:1)&quot;50&quot;&gt;&gt;&lt;p(@id:6)&quot;&quot;&lt;f(@i:0)&quot;Keypad&quot;&gt;&lt;f(@i:1)&quot;108&quot;&gt;&gt;&lt;p(@id:7)&quot;&quot;&lt;f(@i:0)&quot;Keypad&quot;&gt;&lt;f(@i:1)&quot;144&quot;&gt;&gt;&lt;p(@id:8)&quot;&quot;&lt;f(@i:0)&quot;Keypad&quot;&gt;&lt;f(@i:1)&quot;138&quot;&gt;&gt;&lt;p(@id:9)&quot;&quot;&lt;f(@i:0)&quot;Keypad&quot;&gt;&lt;f(@i:1)&quot;118&quot;&gt;&gt;&lt;p(@id:10)&quot;&quot;&lt;f(@i:0)&quot;Keypad&quot;&gt;&lt;f(@i:1)&quot;14&quot;&gt;&gt;&lt;p(@id:11)&quot;&quot;&lt;f(@i:0)&quot;Keypad&quot;&gt;&lt;f(@i:1)&quot;23&quot;&gt;&gt;&lt;p(@id:12)&quot;&quot;&lt;f(@i:0)&quot;Keypad&quot;&gt;&lt;f(@i:1)&quot;150&quot;&gt;&gt;&lt;p(@id:13)&quot;&quot;&lt;f(@i:0)&quot;Keypad&quot;&gt;&lt;f(@i:1)&quot;158&quot;&gt;&gt;&lt;p(@id:14)&quot;&quot;&lt;f(@i:0)&quot;Keypad&quot;&gt;&lt;f(@i:1)&quot;31&quot;&gt;&gt;&lt;p(@id:15)&quot;&quot;&lt;f(@i:0)&quot;Keypad&quot;&gt;&lt;f(@i:1)&quot;109&quot;&gt;&gt;&lt;p(@id:16)&quot;&quot;&lt;f(@i:0)&quot;Keypad&quot;&gt;&lt;f(@i:1)&quot;156&quot;&gt;&gt;&lt;p(@id:17)&quot;&quot;&lt;f(@i:0)&quot;Keypad&quot;&gt;&lt;f(@i:1)&quot;153&quot;&gt;&gt;&lt;p(@id:18)&quot;&quot;&lt;f(@i:0)&quot;Keypad&quot;&gt;&lt;f(@i:1)&quot;119&quot;&gt;&gt;&lt;p(@id:19)&quot;&quot;&lt;f(@i:0)&quot;Keypad&quot;&gt;&lt;f(@i:1)&quot;10&quot;&gt;&gt;&lt;p(@id:20)&quot;&quot;&lt;f(@i:0)&quot;Keypad&quot;&gt;&lt;f(@i:1)&quot;15&quot;&gt;&gt;&lt;p(@id:21)&quot;&quot;&lt;f(@i:0)&quot;Keypad&quot;&gt;&lt;f(@i:1)&quot;34&quot;&gt;&gt;&lt;p(@id:22)&quot;&quot;&lt;f(@i:0)&quot;Keypad&quot;&gt;&lt;f(@i:1)&quot;7&quot;&gt;&gt;&lt;p(@id:23)&quot;&quot;&lt;f(@i:0)&quot;Keypad&quot;&gt;&lt;f(@i:1)&quot;27&quot;&gt;&gt;&lt;p(@id:24)&quot;&quot;&lt;f(@i:0)&quot;Keypad&quot;&gt;&lt;f(@i:1)&quot;44&quot;&gt;&gt;&lt;p(@id:25)&quot;&quot;&lt;f(@i:0)&quot;Keypad&quot;&gt;&lt;f(@i:1)&quot;46&quot;&gt;&gt;&lt;p(@id:26)&quot;&quot;&lt;f(@i:0)&quot;Keypad&quot;&gt;&lt;f(@i:1)&quot;121&quot;&gt;&gt;&lt;p(@id:27)&quot;&quot;&lt;f(@i:0)&quot;Keypad&quot;&gt;&lt;f(@i:1)&quot;163&quot;&gt;&gt;&lt;p(@id:28)&quot;&quot;&lt;f(@i:0)&quot;Keypad&quot;&gt;&lt;f(@i:1)&quot;137&quot;&gt;&gt;&lt;p(@id:29)&quot;&quot;&lt;f(@i:0)&quot;Keypad&quot;&gt;&lt;f(@i:1)&quot;134&quot;&gt;&gt;&lt;p(@id:30)&quot;&quot;&lt;f(@i:0)&quot;Keypad&quot;&gt;&lt;f(@i:1)&quot;135&quot;&gt;&gt;&lt;p(@id:31)&quot;&quot;&lt;f(@i:0)&quot;Keypad&quot;&gt;&lt;f(@i:1)&quot;142&quot;&gt;&gt;&lt;p(@id:32)&quot;&quot;&lt;f(@i:0)&quot;Keypad&quot;&gt;&lt;f(@i:1)&quot;25&quot;&gt;&gt;&lt;p(@id:33)&quot;&quot;&lt;f(@i:0)&quot;Keypad&quot;&gt;&lt;f(@i:1)&quot;30&quot;&gt;&gt;&lt;p(@id:34)&quot;&quot;&lt;f(@i:0)&quot;Keypad&quot;&gt;&lt;f(@i:1)&quot;149&quot;&gt;&gt;&lt;p(@id:35)&quot;&quot;&lt;f(@i:0)&quot;Keypad&quot;&gt;&lt;f(@i:1)&quot;101&quot;&gt;&gt;&lt;p(@id:36)&quot;&quot;&lt;f(@i:0)&quot;Keypad&quot;&gt;&lt;f(@i:1)&quot;147&quot;&gt;&gt;&lt;p(@id:37)&quot;&quot;&lt;f(@i:0)&quot;Keypad&quot;&gt;&lt;f(@i:1)&quot;40&quot;&gt;&gt;&lt;p(@id:38)&quot;&quot;&lt;f(@i:0)&quot;Keypad&quot;&gt;&lt;f(@i:1)&quot;125&quot;&gt;&gt;&gt;&lt;fields&quot;&quot;&lt;fld(@i:0)&quot;&quot;&lt;n&quot;First Name&quot;&gt;&gt;&lt;fld(@i:1)&quot;&quot;&lt;n&quot;Last Name&quot;&gt;&gt;&lt;fld(@i:2)&quot;&quot;&lt;n&quot;Entry Disabled&quot;&gt;&gt;&lt;fld(@i:3)&quot;&quot;&lt;n&quot;Participant Group&quot;&gt;&gt;&lt;fld(@i:4)&quot;&quot;&lt;n&quot;Team&quot;&gt;&gt;&lt;fld(@i:5)&quot;&quot;&lt;n&quot;Voting Weight&quot;&gt;&gt;&gt;&lt;trIndex&quot;&quot;&lt;tr(@tid:1@pid:133)&quot;&quot;&lt;v&quot;1&quot;&gt;&gt;&lt;tr(@tid:1@pid:11)&quot;&quot;&lt;v&quot;2&quot;&gt;&gt;&lt;tr(@tid:1@pid:127)&quot;&quot;&lt;v&quot;3&quot;&gt;&gt;&lt;tr(@tid:1@pid:4)&quot;&quot;&lt;v&quot;4&quot;&gt;&gt;&lt;tr(@tid:1@pid:50)&quot;&quot;&lt;v&quot;5&quot;&gt;&gt;&lt;tr(@tid:1@pid:108)&quot;&quot;&lt;v&quot;6&quot;&gt;&gt;&lt;tr(@tid:1@pid:144)&quot;&quot;&lt;v&quot;7&quot;&gt;&gt;&lt;tr(@tid:1@pid:138)&quot;&quot;&lt;v&quot;8&quot;&gt;&gt;&lt;tr(@tid:1@pid:118)&quot;&quot;&lt;v&quot;9&quot;&gt;&gt;&lt;tr(@tid:1@pid:14)&quot;&quot;&lt;v&quot;10&quot;&gt;&gt;&lt;tr(@tid:1@pid:23)&quot;&quot;&lt;v&quot;11&quot;&gt;&gt;&lt;tr(@tid:1@pid:150)&quot;&quot;&lt;v&quot;12&quot;&gt;&gt;&lt;tr(@tid:1@pid:158)&quot;&quot;&lt;v&quot;13&quot;&gt;&gt;&lt;tr(@tid:1@pid:31)&quot;&quot;&lt;v&quot;14&quot;&gt;&gt;&lt;tr(@tid:1@pid:109)&quot;&quot;&lt;v&quot;15&quot;&gt;&gt;&lt;tr(@tid:1@pid:156)&quot;&quot;&lt;v&quot;16&quot;&gt;&gt;&lt;tr(@tid:1@pid:153)&quot;&quot;&lt;v&quot;17&quot;&gt;&gt;&lt;tr(@tid:1@pid:119)&quot;&quot;&lt;v&quot;18&quot;&gt;&gt;&lt;tr(@tid:1@pid:10)&quot;&quot;&lt;v&quot;19&quot;&gt;&gt;&lt;tr(@tid:1@pid:15)&quot;&quot;&lt;v&quot;20&quot;&gt;&gt;&lt;tr(@tid:1@pid:34)&quot;&quot;&lt;v&quot;21&quot;&gt;&gt;&lt;tr(@tid:1@pid:7)&quot;&quot;&lt;v&quot;22&quot;&gt;&gt;&lt;tr(@tid:1@pid:27)&quot;&quot;&lt;v&quot;23&quot;&gt;&gt;&lt;tr(@tid:1@pid:44)&quot;&quot;&lt;v&quot;24&quot;&gt;&gt;&lt;tr(@tid:1@pid:46)&quot;&quot;&lt;v&quot;25&quot;&gt;&gt;&lt;tr(@tid:1@pid:121)&quot;&quot;&lt;v&quot;26&quot;&gt;&gt;&lt;tr(@tid:1@pid:163)&quot;&quot;&lt;v&quot;27&quot;&gt;&gt;&lt;tr(@tid:1@pid:137)&quot;&quot;&lt;v&quot;28&quot;&gt;&gt;&lt;tr(@tid:1@pid:134)&quot;&quot;&lt;v&quot;29&quot;&gt;&gt;&lt;tr(@tid:1@pid:135)&quot;&quot;&lt;v&quot;30&quot;&gt;&gt;&lt;tr(@tid:1@pid:142)&quot;&quot;&lt;v&quot;31&quot;&gt;&gt;&lt;tr(@tid:1@pid:25)&quot;&quot;&lt;v&quot;32&quot;&gt;&gt;&lt;tr(@tid:1@pid:30)&quot;&quot;&lt;v&quot;33&quot;&gt;&gt;&lt;tr(@tid:1@pid:149)&quot;&quot;&lt;v&quot;34&quot;&gt;&gt;&lt;tr(@tid:1@pid:101)&quot;&quot;&lt;v&quot;35&quot;&gt;&gt;&lt;tr(@tid:1@pid:147)&quot;&quot;&lt;v&quot;36&quot;&gt;&gt;&lt;tr(@tid:1@pid:40)&quot;&quot;&lt;v&quot;37&quot;&gt;&gt;&lt;tr(@tid:1@pid:125)&quot;&quot;&lt;v&quot;38&quot;&gt;&gt;&gt;&gt;&lt;data&quot;&quot;&lt;d(@id:Px-01)&quot;&quot;&lt;r(@id:1)&quot;&quot;&lt;f(@id:v)&quot;2&quot;&gt;&lt;f(@id:t)&quot;5000&quot;&gt;&gt;&lt;r(@id:2)&quot;&quot;&lt;f(@id:v)&quot;2&quot;&gt;&lt;f(@id:t)&quot;5800&quot;&gt;&gt;&lt;r(@id:3)&quot;&quot;&lt;f(@id:v)&quot;2&quot;&gt;&lt;f(@id:t)&quot;6700&quot;&gt;&gt;&lt;r(@id:4)&quot;&quot;&lt;f(@id:v)&quot;2&quot;&gt;&lt;f(@id:t)&quot;6200&quot;&gt;&gt;&lt;r(@id:5)&quot;&quot;&lt;f(@id:v)&quot;2&quot;&gt;&lt;f(@id:t)&quot;7250&quot;&gt;&gt;&lt;r(@id:6)&quot;&quot;&lt;f(@id:v)&quot;3&quot;&gt;&lt;f(@id:t)&quot;7150&quot;&gt;&gt;&lt;r(@id:7)&quot;&quot;&lt;f(@id:v)&quot;4&quot;&gt;&lt;f(@id:t)&quot;8050&quot;&gt;&gt;&lt;r(@id:8)&quot;&quot;&lt;f(@id:v)&quot;2&quot;&gt;&lt;f(@id:t)&quot;7550&quot;&gt;&gt;&lt;r(@id:9)&quot;&quot;&lt;f(@id:v)&quot;3&quot;&gt;&lt;f(@id:t)&quot;7550&quot;&gt;&gt;&lt;r(@id:10)&quot;&quot;&lt;f(@id:v)&quot;4&quot;&gt;&lt;f(@id:t)&quot;8600&quot;&gt;&gt;&lt;r(@id:11)&quot;&quot;&lt;f(@id:v)&quot;3&quot;&gt;&lt;f(@id:t)&quot;7600&quot;&gt;&gt;&lt;r(@id:12)&quot;&quot;&lt;f(@id:v)&quot;3&quot;&gt;&lt;f(@id:t)&quot;8850&quot;&gt;&gt;&lt;r(@id:13)&quot;&quot;&lt;f(@id:v)&quot;2&quot;&gt;&lt;f(@id:t)&quot;9150&quot;&gt;&gt;&lt;r(@id:14)&quot;&quot;&lt;f(@id:v)&quot;2&quot;&gt;&lt;f(@id:t)&quot;9350&quot;&gt;&gt;&lt;r(@id:15)&quot;&quot;&lt;f(@id:v)&quot;3&quot;&gt;&lt;f(@id:t)&quot;9750&quot;&gt;&gt;&lt;r(@id:16)&quot;&quot;&lt;f(@id:v)&quot;2&quot;&gt;&lt;f(@id:t)&quot;9200&quot;&gt;&gt;&lt;r(@id:17)&quot;&quot;&lt;f(@id:v)&quot;1&quot;&gt;&lt;f(@id:t)&quot;10000&quot;&gt;&gt;&lt;r(@id:18)&quot;&quot;&lt;f(@id:v)&quot;2&quot;&gt;&lt;f(@id:t)&quot;10100&quot;&gt;&gt;&lt;r(@id:19)&quot;&quot;&lt;f(@id:v)&quot;3&quot;&gt;&lt;f(@id:t)&quot;9650&quot;&gt;&gt;&lt;r(@id:20)&quot;&quot;&lt;f(@id:v)&quot;2&quot;&gt;&lt;f(@id:t)&quot;10000&quot;&gt;&gt;&lt;r(@id:21)&quot;&quot;&lt;f(@id:v)&quot;2&quot;&gt;&lt;f(@id:t)&quot;10200&quot;&gt;&gt;&lt;r(@id:22)&quot;&quot;&lt;f(@id:v)&quot;3&quot;&gt;&lt;f(@id:t)&quot;10750&quot;&gt;&gt;&lt;r(@id:23)&quot;&quot;&lt;f(@id:v)&quot;1&quot;&gt;&lt;f(@id:t)&quot;11100&quot;&gt;&gt;&lt;r(@id:24)&quot;&quot;&lt;f(@id:v)&quot;3&quot;&gt;&lt;f(@id:t)&quot;11250&quot;&gt;&gt;&lt;r(@id:25)&quot;&quot;&lt;f(@id:v)&quot;3&quot;&gt;&lt;f(@id:t)&quot;11950&quot;&gt;&gt;&lt;r(@id:26)&quot;&quot;&lt;f(@id:v)&quot;3&quot;&gt;&lt;f(@id:t)&quot;11750&quot;&gt;&gt;&lt;r(@id:27)&quot;&quot;&lt;f(@id:v)&quot;4&quot;&gt;&lt;f(@id:t)&quot;12500&quot;&gt;&gt;&lt;r(@id:28)&quot;&quot;&lt;f(@id:v)&quot;2&quot;&gt;&lt;f(@id:t)&quot;12150&quot;&gt;&gt;&lt;r(@id:29)&quot;&quot;&lt;f(@id:v)&quot;3&quot;&gt;&lt;f(@id:t)&quot;13100&quot;&gt;&gt;&lt;r(@id:30)&quot;&quot;&lt;f(@id:v)&quot;1&quot;&gt;&lt;f(@id:t)&quot;13800&quot;&gt;&gt;&lt;r(@id:31)&quot;&quot;&lt;f(@id:v)&quot;3&quot;&gt;&lt;f(@id:t)&quot;14950&quot;&gt;&gt;&lt;r(@id:32)&quot;&quot;&lt;f(@id:v)&quot;3&quot;&gt;&lt;f(@id:t)&quot;15200&quot;&gt;&gt;&lt;r(@id:33)&quot;&quot;&lt;f(@id:v)&quot;4&quot;&gt;&lt;f(@id:t)&quot;18050&quot;&gt;&gt;&lt;r(@id:34)&quot;&quot;&lt;f(@id:v)&quot;3&quot;&gt;&lt;f(@id:t)&quot;26050&quot;&gt;&gt;&lt;r(@id:35)&quot;&quot;&lt;f(@id:v)&quot;1&quot;&gt;&lt;f(@id:t)&quot;28250&quot;&gt;&gt;&gt;&lt;d(@id:Q-01)&quot;&quot;&lt;r(@id:1)&quot;&quot;&lt;f(@id:v)&quot;2&quot;&gt;&lt;f(@id:t)&quot;11550&quot;&gt;&gt;&lt;r(@id:31)&quot;&quot;&lt;f(@id:v)&quot;2&quot;&gt;&lt;f(@id:t)&quot;11300&quot;&gt;&gt;&lt;r(@id:4)&quot;&quot;&lt;f(@id:v)&quot;1&quot;&gt;&lt;f(@id:t)&quot;12600&quot;&gt;&gt;&lt;r(@id:2)&quot;&quot;&lt;f(@id:v)&quot;4&quot;&gt;&lt;f(@id:t)&quot;13000&quot;&gt;&gt;&lt;r(@id:30)&quot;&quot;&lt;f(@id:v)&quot;1&quot;&gt;&lt;f(@id:t)&quot;13050&quot;&gt;&gt;&lt;r(@id:8)&quot;&quot;&lt;f(@id:v)&quot;2&quot;&gt;&lt;f(@id:t)&quot;15300&quot;&gt;&gt;&lt;r(@id:19)&quot;&quot;&lt;f(@id:v)&quot;3&quot;&gt;&lt;f(@id:t)&quot;15550&quot;&gt;&gt;&lt;r(@id:10)&quot;&quot;&lt;f(@id:v)&quot;2&quot;&gt;&lt;f(@id:t)&quot;14850&quot;&gt;&gt;&lt;r(@id:11)&quot;&quot;&lt;f(@id:v)&quot;4&quot;&gt;&lt;f(@id:t)&quot;15550&quot;&gt;&gt;&lt;r(@id:23)&quot;&quot;&lt;f(@id:v)&quot;6&quot;&gt;&lt;f(@id:t)&quot;14900&quot;&gt;&gt;&lt;r(@id:7)&quot;&quot;&lt;f(@id:v)&quot;4&quot;&gt;&lt;f(@id:t)&quot;16200&quot;&gt;&gt;&lt;r(@id:5)&quot;&quot;&lt;f(@id:v)&quot;1&quot;&gt;&lt;f(@id:t)&quot;14750&quot;&gt;&gt;&lt;r(@id:3)&quot;&quot;&lt;f(@id:v)&quot;1&quot;&gt;&lt;f(@id:t)&quot;16000&quot;&gt;&gt;&lt;r(@id:12)&quot;&quot;&lt;f(@id:v)&quot;2&quot;&gt;&lt;f(@id:t)&quot;15550&quot;&gt;&gt;&lt;r(@id:16)&quot;&quot;&lt;f(@id:v)&quot;3&quot;&gt;&lt;f(@id:t)&quot;16750&quot;&gt;&gt;&lt;r(@id:20)&quot;&quot;&lt;f(@id:v)&quot;6&quot;&gt;&lt;f(@id:t)&quot;17300&quot;&gt;&gt;&lt;r(@id:9)&quot;&quot;&lt;f(@id:v)&quot;2&quot;&gt;&lt;f(@id:t)&quot;14050&quot;&gt;&gt;&lt;r(@id:29)&quot;&quot;&lt;f(@id:v)&quot;2&quot;&gt;&lt;f(@id:t)&quot;16850&quot;&gt;&gt;&lt;r(@id:13)&quot;&quot;&lt;f(@id:v)&quot;6&quot;&gt;&lt;f(@id:t)&quot;18750&quot;&gt;&gt;&lt;r(@id:27)&quot;&quot;&lt;f(@id:v)&quot;4&quot;&gt;&lt;f(@id:t)&quot;19200&quot;&gt;&gt;&lt;r(@id:24)&quot;&quot;&lt;f(@id:v)&quot;2&quot;&gt;&lt;f(@id:t)&quot;22350&quot;&gt;&gt;&lt;r(@id:32)&quot;&quot;&lt;f(@id:v)&quot;2&quot;&gt;&lt;f(@id:t)&quot;23900&quot;&gt;&gt;&lt;r(@id:6)&quot;&quot;&lt;f(@id:v)&quot;2&quot;&gt;&lt;f(@id:t)&quot;24700&quot;&gt;&gt;&lt;r(@id:26)&quot;&quot;&lt;f(@id:v)&quot;2&quot;&gt;&lt;f(@id:t)&quot;23750&quot;&gt;&gt;&lt;r(@id:22)&quot;&quot;&lt;f(@id:v)&quot;1&quot;&gt;&lt;f(@id:t)&quot;24450&quot;&gt;&gt;&lt;r(@id:36)&quot;&quot;&lt;f(@id:v)&quot;6&quot;&gt;&lt;f(@id:t)&quot;24750&quot;&gt;&gt;&lt;r(@id:34)&quot;&quot;&lt;f(@id:v)&quot;1&quot;&gt;&lt;f(@id:t)&quot;26050&quot;&gt;&gt;&lt;r(@id:17)&quot;&quot;&lt;f(@id:v)&quot;1&quot;&gt;&lt;f(@id:t)&quot;26800&quot;&gt;&gt;&lt;r(@id:33)&quot;&quot;&lt;f(@id:v)&quot;2&quot;&gt;&lt;f(@id:t)&quot;28350&quot;&gt;&gt;&lt;r(@id:14)&quot;&quot;&lt;f(@id:v)&quot;2&quot;&gt;&lt;f(@id:t)&quot;28300&quot;&gt;&gt;&lt;r(@id:21)&quot;&quot;&lt;f(@id:v)&quot;3&quot;&gt;&lt;f(@id:t)&quot;27600&quot;&gt;&gt;&lt;r(@id:35)&quot;&quot;&lt;f(@id:v)&quot;4&quot;&gt;&lt;f(@id:t)&quot;29850&quot;&gt;&gt;&lt;r(@id:15)&quot;&quot;&lt;f(@id:v)&quot;5&quot;&gt;&lt;f(@id:t)&quot;29600&quot;&gt;&gt;&lt;r(@id:25)&quot;&quot;&lt;f(@id:v)&quot;1&quot;&gt;&lt;f(@id:t)&quot;33050&quot;&gt;&gt;&lt;r(@id:18)&quot;&quot;&lt;f(@id:v)&quot;3&quot;&gt;&lt;f(@id:t)&quot;32200&quot;&gt;&gt;&lt;r(@id:28)&quot;&quot;&lt;f(@id:v)&quot;2&quot;&gt;&lt;f(@id:t)&quot;34150&quot;&gt;&gt;&gt;&lt;d(@id:Q-02)&quot;&quot;&lt;r(@id:7)&quot;&quot;&lt;f(@id:v)&quot;3&quot;&gt;&lt;f(@id:t)&quot;7750&quot;&gt;&gt;&lt;r(@id:31)&quot;&quot;&lt;f(@id:v)&quot;1&quot;&gt;&lt;f(@id:t)&quot;10500&quot;&gt;&gt;&lt;r(@id:34)&quot;&quot;&lt;f(@id:v)&quot;3&quot;&gt;&lt;f(@id:t)&quot;12250&quot;&gt;&gt;&lt;r(@id:24)&quot;&quot;&lt;f(@id:v)&quot;2&quot;&gt;&lt;f(@id:t)&quot;12250&quot;&gt;&gt;&lt;r(@id:5)&quot;&quot;&lt;f(@id:v)&quot;3&quot;&gt;&lt;f(@id:t)&quot;12500&quot;&gt;&gt;&lt;r(@id:36)&quot;&quot;&lt;f(@id:v)&quot;2&quot;&gt;&lt;f(@id:t)&quot;13100&quot;&gt;&gt;&lt;r(@id:19)&quot;&quot;&lt;f(@id:v)&quot;4&quot;&gt;&lt;f(@id:t)&quot;13000&quot;&gt;&gt;&lt;r(@id:20)&quot;&quot;&lt;f(@id:v)&quot;4&quot;&gt;&lt;f(@id:t)&quot;13150&quot;&gt;&gt;&lt;r(@id:11)&quot;&quot;&lt;f(@id:v)&quot;2&quot;&gt;&lt;f(@id:t)&quot;13500&quot;&gt;&gt;&lt;r(@id:23)&quot;&quot;&lt;f(@id:v)&quot;1&quot;&gt;&lt;f(@id:t)&quot;13700&quot;&gt;&gt;&lt;r(@id:35)&quot;&quot;&lt;f(@id:v)&quot;5&quot;&gt;&lt;f(@id:t)&quot;14550&quot;&gt;&gt;&lt;r(@id:1)&quot;&quot;&lt;f(@id:v)&quot;3&quot;&gt;&lt;f(@id:t)&quot;14100&quot;&gt;&gt;&lt;r(@id:12)&quot;&quot;&lt;f(@id:v)&quot;5&quot;&gt;&lt;f(@id:t)&quot;14000&quot;&gt;&gt;&lt;r(@id:4)&quot;&quot;&lt;f(@id:v)&quot;3&quot;&gt;&lt;f(@id:t)&quot;15500&quot;&gt;&gt;&lt;r(@id:32)&quot;&quot;&lt;f(@id:v)&quot;1&quot;&gt;&lt;f(@id:t)&quot;15600&quot;&gt;&gt;&lt;r(@id:33)&quot;&quot;&lt;f(@id:v)&quot;5&quot;&gt;&lt;f(@id:t)&quot;16500&quot;&gt;&gt;&lt;r(@id:16)&quot;&quot;&lt;f(@id:v)&quot;1&quot;&gt;&lt;f(@id:t)&quot;17050&quot;&gt;&gt;&lt;r(@id:3)&quot;&quot;&lt;f(@id:v)&quot;4&quot;&gt;&lt;f(@id:t)&quot;18450&quot;&gt;&gt;&lt;r(@id:30)&quot;&quot;&lt;f(@id:v)&quot;3&quot;&gt;&lt;f(@id:t)&quot;17750&quot;&gt;&gt;&lt;r(@id:21)&quot;&quot;&lt;f(@id:v)&quot;3&quot;&gt;&lt;f(@id:t)&quot;17750&quot;&gt;&gt;&lt;r(@id:29)&quot;&quot;&lt;f(@id:v)&quot;3&quot;&gt;&lt;f(@id:t)&quot;19400&quot;&gt;&gt;&lt;r(@id:17)&quot;&quot;&lt;f(@id:v)&quot;4&quot;&gt;&lt;f(@id:t)&quot;18900&quot;&gt;&gt;&lt;r(@id:14)&quot;&quot;&lt;f(@id:v)&quot;5&quot;&gt;&lt;f(@id:t)&quot;19750&quot;&gt;&gt;&lt;r(@id:25)&quot;&quot;&lt;f(@id:v)&quot;2&quot;&gt;&lt;f(@id:t)&quot;20000&quot;&gt;&gt;&lt;r(@id:13)&quot;&quot;&lt;f(@id:v)&quot;1&quot;&gt;&lt;f(@id:t)&quot;20750&quot;&gt;&gt;&lt;r(@id:9)&quot;&quot;&lt;f(@id:v)&quot;3&quot;&gt;&lt;f(@id:t)&quot;21900&quot;&gt;&gt;&lt;r(@id:28)&quot;&quot;&lt;f(@id:v)&quot;3&quot;&gt;&lt;f(@id:t)&quot;21000&quot;&gt;&gt;&lt;r(@id:6)&quot;&quot;&lt;f(@id:v)&quot;3&quot;&gt;&lt;f(@id:t)&quot;22150&quot;&gt;&gt;&lt;r(@id:27)&quot;&quot;&lt;f(@id:v)&quot;2&quot;&gt;&lt;f(@id:t)&quot;22250&quot;&gt;&gt;&lt;r(@id:2)&quot;&quot;&lt;f(@id:v)&quot;4&quot;&gt;&lt;f(@id:t)&quot;23050&quot;&gt;&gt;&lt;r(@id:15)&quot;&quot;&lt;f(@id:v)&quot;4&quot;&gt;&lt;f(@id:t)&quot;25400&quot;&gt;&gt;&lt;r(@id:18)&quot;&quot;&lt;f(@id:v)&quot;5&quot;&gt;&lt;f(@id:t)&quot;24800&quot;&gt;&gt;&lt;r(@id:10)&quot;&quot;&lt;f(@id:v)&quot;5&quot;&gt;&lt;f(@id:t)&quot;26550&quot;&gt;&gt;&lt;r(@id:26)&quot;&quot;&lt;f(@id:v)&quot;3&quot;&gt;&lt;f(@id:t)&quot;27000&quot;&gt;&gt;&lt;r(@id:8)&quot;&quot;&lt;f(@id:v)&quot;2&quot;&gt;&lt;f(@id:t)&quot;27750&quot;&gt;&gt;&lt;r(@id:22)&quot;&quot;&lt;f(@id:v)&quot;3&quot;&gt;&lt;f(@id:t)&quot;33000&quot;&gt;&gt;&gt;&lt;d(@id:Q-03)&quot;&quot;&lt;r(@id:7)&quot;&quot;&lt;f(@id:v)&quot;5&quot;&gt;&lt;f(@id:t)&quot;8200&quot;&gt;&gt;&lt;r(@id:3)&quot;&quot;&lt;f(@id:v)&quot;5&quot;&gt;&lt;f(@id:t)&quot;11450&quot;&gt;&gt;&lt;r(@id:19)&quot;&quot;&lt;f(@id:v)&quot;5&quot;&gt;&lt;f(@id:t)&quot;12200&quot;&gt;&gt;&lt;r(@id:20)&quot;&quot;&lt;f(@id:v)&quot;5&quot;&gt;&lt;f(@id:t)&quot;11700&quot;&gt;&gt;&lt;r(@id:27)&quot;&quot;&lt;f(@id:v)&quot;5&quot;&gt;&lt;f(@id:t)&quot;12650&quot;&gt;&gt;&lt;r(@id:6)&quot;&quot;&lt;f(@id:v)&quot;3&quot;&gt;&lt;f(@id:t)&quot;13300&quot;&gt;&gt;&lt;r(@id:13)&quot;&quot;&lt;f(@id:v)&quot;5&quot;&gt;&lt;f(@id:t)&quot;13850&quot;&gt;&gt;&lt;r(@id:14)&quot;&quot;&lt;f(@id:v)&quot;5&quot;&gt;&lt;f(@id:t)&quot;15200&quot;&gt;&gt;&lt;r(@id:1)&quot;&quot;&lt;f(@id:v)&quot;5&quot;&gt;&lt;f(@id:t)&quot;13650&quot;&gt;&gt;&lt;r(@id:12)&quot;&quot;&lt;f(@id:v)&quot;4&quot;&gt;&lt;f(@id:t)&quot;14000&quot;&gt;&gt;&lt;r(@id:18)&quot;&quot;&lt;f(@id:v)&quot;5&quot;&gt;&lt;f(@id:t)&quot;16650&quot;&gt;&gt;&lt;r(@id:34)&quot;&quot;&lt;f(@id:v)&quot;5&quot;&gt;&lt;f(@id:t)&quot;16600&quot;&gt;&gt;&lt;r(@id:17)&quot;&quot;&lt;f(@id:v)&quot;5&quot;&gt;&lt;f(@id:t)&quot;16550&quot;&gt;&gt;&lt;r(@id:32)&quot;&quot;&lt;f(@id:v)&quot;5&quot;&gt;&lt;f(@id:t)&quot;17350&quot;&gt;&gt;&lt;r(@id:23)&quot;&quot;&lt;f(@id:v)&quot;5&quot;&gt;&lt;f(@id:t)&quot;14950&quot;&gt;&gt;&lt;r(@id:26)&quot;&quot;&lt;f(@id:v)&quot;5&quot;&gt;&lt;f(@id:t)&quot;18450&quot;&gt;&gt;&lt;r(@id:29)&quot;&quot;&lt;f(@id:v)&quot;4&quot;&gt;&lt;f(@id:t)&quot;19000&quot;&gt;&gt;&lt;r(@id:30)&quot;&quot;&lt;f(@id:v)&quot;5&quot;&gt;&lt;f(@id:t)&quot;18000&quot;&gt;&gt;&lt;r(@id:8)&quot;&quot;&lt;f(@id:v)&quot;5&quot;&gt;&lt;f(@id:t)&quot;20750&quot;&gt;&gt;&lt;r(@id:4)&quot;&quot;&lt;f(@id:v)&quot;3&quot;&gt;&lt;f(@id:t)&quot;21550&quot;&gt;&gt;&lt;r(@id:11)&quot;&quot;&lt;f(@id:v)&quot;5&quot;&gt;&lt;f(@id:t)&quot;20150&quot;&gt;&gt;&lt;r(@id:15)&quot;&quot;&lt;f(@id:v)&quot;1&quot;&gt;&lt;f(@id:t)&quot;22950&quot;&gt;&gt;&lt;r(@id:24)&quot;&quot;&lt;f(@id:v)&quot;3&quot;&gt;&lt;f(@id:t)&quot;23750&quot;&gt;&gt;&lt;r(@id:16)&quot;&quot;&lt;f(@id:v)&quot;3&quot;&gt;&lt;f(@id:t)&quot;23400&quot;&gt;&gt;&lt;r(@id:33)&quot;&quot;&lt;f(@id:v)&quot;4&quot;&gt;&lt;f(@id:t)&quot;25150&quot;&gt;&gt;&lt;r(@id:21)&quot;&quot;&lt;f(@id:v)&quot;5&quot;&gt;&lt;f(@id:t)&quot;25150&quot;&gt;&gt;&lt;r(@id:28)&quot;&quot;&lt;f(@id:v)&quot;5&quot;&gt;&lt;f(@id:t)&quot;25850&quot;&gt;&gt;&lt;r(@id:10)&quot;&quot;&lt;f(@id:v)&quot;1&quot;&gt;&lt;f(@id:t)&quot;26200&quot;&gt;&gt;&lt;r(@id:25)&quot;&quot;&lt;f(@id:v)&quot;1&quot;&gt;&lt;f(@id:t)&quot;26800&quot;&gt;&gt;&lt;r(@id:36)&quot;&quot;&lt;f(@id:v)&quot;3&quot;&gt;&lt;f(@id:t)&quot;27500&quot;&gt;&gt;&lt;r(@id:5)&quot;&quot;&lt;f(@id:v)&quot;5&quot;&gt;&lt;f(@id:t)&quot;29000&quot;&gt;&gt;&lt;r(@id:37)&quot;&quot;&lt;f(@id:v)&quot;1&quot;&gt;&lt;f(@id:t)&quot;26250&quot;&gt;&gt;&lt;r(@id:2)&quot;&quot;&lt;f(@id:v)&quot;5&quot;&gt;&lt;f(@id:t)&quot;32500&quot;&gt;&gt;&gt;&lt;d(@id:Q-04)&quot;&quot;&lt;r(@id:32)&quot;&quot;&lt;f(@id:v)&quot;4&quot;&gt;&lt;f(@id:t)&quot;11700&quot;&gt;&gt;&lt;r(@id:29)&quot;&quot;&lt;f(@id:v)&quot;4&quot;&gt;&lt;f(@id:t)&quot;12600&quot;&gt;&gt;&lt;r(@id:2)&quot;&quot;&lt;f(@id:v)&quot;4&quot;&gt;&lt;f(@id:t)&quot;15300&quot;&gt;&gt;&lt;r(@id:19)&quot;&quot;&lt;f(@id:v)&quot;2&quot;&gt;&lt;f(@id:t)&quot;15650&quot;&gt;&gt;&lt;r(@id:10)&quot;&quot;&lt;f(@id:v)&quot;2&quot;&gt;&lt;f(@id:t)&quot;18700&quot;&gt;&gt;&lt;r(@id:6)&quot;&quot;&lt;f(@id:v)&quot;2&quot;&gt;&lt;f(@id:t)&quot;19250&quot;&gt;&gt;&lt;r(@id:34)&quot;&quot;&lt;f(@id:v)&quot;4&quot;&gt;&lt;f(@id:t)&quot;18800&quot;&gt;&gt;&lt;r(@id:4)&quot;&quot;&lt;f(@id:v)&quot;4&quot;&gt;&lt;f(@id:t)&quot;19700&quot;&gt;&gt;&lt;r(@id:24)&quot;&quot;&lt;f(@id:v)&quot;4&quot;&gt;&lt;f(@id:t)&quot;19800&quot;&gt;&gt;&lt;r(@id:3)&quot;&quot;&lt;f(@id:v)&quot;1&quot;&gt;&lt;f(@id:t)&quot;20800&quot;&gt;&gt;&lt;r(@id:25)&quot;&quot;&lt;f(@id:v)&quot;2&quot;&gt;&lt;f(@id:t)&quot;21250&quot;&gt;&gt;&lt;r(@id:35)&quot;&quot;&lt;f(@id:v)&quot;2&quot;&gt;&lt;f(@id:t)&quot;21500&quot;&gt;&gt;&lt;r(@id:1)&quot;&quot;&lt;f(@id:v)&quot;2&quot;&gt;&lt;f(@id:t)&quot;22700&quot;&gt;&gt;&lt;r(@id:23)&quot;&quot;&lt;f(@id:v)&quot;2&quot;&gt;&lt;f(@id:t)&quot;22850&quot;&gt;&gt;&lt;r(@id:37)&quot;&quot;&lt;f(@id:v)&quot;1&quot;&gt;&lt;f(@id:t)&quot;22350&quot;&gt;&gt;&lt;r(@id:9)&quot;&quot;&lt;f(@id:v)&quot;4&quot;&gt;&lt;f(@id:t)&quot;24950&quot;&gt;&gt;&lt;r(@id:18)&quot;&quot;&lt;f(@id:v)&quot;3&quot;&gt;&lt;f(@id:t)&quot;24900&quot;&gt;&gt;&lt;r(@id:12)&quot;&quot;&lt;f(@id:v)&quot;6&quot;&gt;&lt;f(@id:t)&quot;34100&quot;&gt;&gt;&lt;r(@id:16)&quot;&quot;&lt;f(@id:v)&quot;6&quot;&gt;&lt;f(@id:t)&quot;24600&quot;&gt;&gt;&lt;r(@id:20)&quot;&quot;&lt;f(@id:v)&quot;1&quot;&gt;&lt;f(@id:t)&quot;24550&quot;&gt;&gt;&lt;r(@id:14)&quot;&quot;&lt;f(@id:v)&quot;3&quot;&gt;&lt;f(@id:t)&quot;24800&quot;&gt;&gt;&lt;r(@id:15)&quot;&quot;&lt;f(@id:v)&quot;4&quot;&gt;&lt;f(@id:t)&quot;21400&quot;&gt;&gt;&lt;r(@id:26)&quot;&quot;&lt;f(@id:v)&quot;4&quot;&gt;&lt;f(@id:t)&quot;26100&quot;&gt;&gt;&lt;r(@id:13)&quot;&quot;&lt;f(@id:v)&quot;1&quot;&gt;&lt;f(@id:t)&quot;26100&quot;&gt;&gt;&lt;r(@id:27)&quot;&quot;&lt;f(@id:v)&quot;1&quot;&gt;&lt;f(@id:t)&quot;26350&quot;&gt;&gt;&lt;r(@id:21)&quot;&quot;&lt;f(@id:v)&quot;2&quot;&gt;&lt;f(@id:t)&quot;26500&quot;&gt;&gt;&lt;r(@id:7)&quot;&quot;&lt;f(@id:v)&quot;2&quot;&gt;&lt;f(@id:t)&quot;26400&quot;&gt;&gt;&lt;r(@id:17)&quot;&quot;&lt;f(@id:v)&quot;4&quot;&gt;&lt;f(@id:t)&quot;26550&quot;&gt;&gt;&lt;r(@id:11)&quot;&quot;&lt;f(@id:v)&quot;1&quot;&gt;&lt;f(@id:t)&quot;28500&quot;&gt;&gt;&lt;r(@id:8)&quot;&quot;&lt;f(@id:v)&quot;1&quot;&gt;&lt;f(@id:t)&quot;29050&quot;&gt;&gt;&lt;r(@id:5)&quot;&quot;&lt;f(@id:v)&quot;1&quot;&gt;&lt;f(@id:t)&quot;28950&quot;&gt;&gt;&lt;r(@id:22)&quot;&quot;&lt;f(@id:v)&quot;3&quot;&gt;&lt;f(@id:t)&quot;30500&quot;&gt;&gt;&lt;r(@id:36)&quot;&quot;&lt;f(@id:v)&quot;2&quot;&gt;&lt;f(@id:t)&quot;30900&quot;&gt;&gt;&lt;r(@id:30)&quot;&quot;&lt;f(@id:v)&quot;2&quot;&gt;&lt;f(@id:t)&quot;26700&quot;&gt;&gt;&lt;r(@id:28)&quot;&quot;&lt;f(@id:v)&quot;2&quot;&gt;&lt;f(@id:t)&quot;31150&quot;&gt;&gt;&gt;&lt;d(@id:Eval-01)&quot;&quot;&lt;r(@id:8)&quot;&quot;&lt;f(@id:v)&quot;2&quot;&gt;&lt;f(@id:t)&quot;4750&quot;&gt;&gt;&lt;r(@id:3)&quot;&quot;&lt;f(@id:v)&quot;1&quot;&gt;&lt;f(@id:t)&quot;5950&quot;&gt;&gt;&lt;r(@id:9)&quot;&quot;&lt;f(@id:v)&quot;1&quot;&gt;&lt;f(@id:t)&quot;5750&quot;&gt;&gt;&lt;r(@id:5)&quot;&quot;&lt;f(@id:v)&quot;2&quot;&gt;&lt;f(@id:t)&quot;6850&quot;&gt;&gt;&lt;r(@id:25)&quot;&quot;&lt;f(@id:v)&quot;1&quot;&gt;&lt;f(@id:t)&quot;4150&quot;&gt;&gt;&lt;r(@id:17)&quot;&quot;&lt;f(@id:v)&quot;1&quot;&gt;&lt;f(@id:t)&quot;7600&quot;&gt;&gt;&lt;r(@id:32)&quot;&quot;&lt;f(@id:v)&quot;1&quot;&gt;&lt;f(@id:t)&quot;8600&quot;&gt;&gt;&lt;r(@id:6)&quot;&quot;&lt;f(@id:v)&quot;2&quot;&gt;&lt;f(@id:t)&quot;8850&quot;&gt;&gt;&lt;r(@id:15)&quot;&quot;&lt;f(@id:v)&quot;3&quot;&gt;&lt;f(@id:t)&quot;9450&quot;&gt;&gt;&lt;r(@id:10)&quot;&quot;&lt;f(@id:v)&quot;1&quot;&gt;&lt;f(@id:t)&quot;11800&quot;&gt;&gt;&lt;r(@id:36)&quot;&quot;&lt;f(@id:v)&quot;2&quot;&gt;&lt;f(@id:t)&quot;11800&quot;&gt;&gt;&lt;r(@id:4)&quot;&quot;&lt;f(@id:v)&quot;1&quot;&gt;&lt;f(@id:t)&quot;12400&quot;&gt;&gt;&lt;r(@id:18)&quot;&quot;&lt;f(@id:v)&quot;3&quot;&gt;&lt;f(@id:t)&quot;14700&quot;&gt;&gt;&lt;r(@id:35)&quot;&quot;&lt;f(@id:v)&quot;2&quot;&gt;&lt;f(@id:t)&quot;15050&quot;&gt;&gt;&lt;r(@id:13)&quot;&quot;&lt;f(@id:v)&quot;2&quot;&gt;&lt;f(@id:t)&quot;15200&quot;&gt;&gt;&lt;r(@id:28)&quot;&quot;&lt;f(@id:v)&quot;2&quot;&gt;&lt;f(@id:t)&quot;16350&quot;&gt;&gt;&lt;r(@id:11)&quot;&quot;&lt;f(@id:v)&quot;2&quot;&gt;&lt;f(@id:t)&quot;18300&quot;&gt;&gt;&lt;r(@id:22)&quot;&quot;&lt;f(@id:v)&quot;2&quot;&gt;&lt;f(@id:t)&quot;17550&quot;&gt;&gt;&lt;r(@id:19)&quot;&quot;&lt;f(@id:v)&quot;1&quot;&gt;&lt;f(@id:t)&quot;19200&quot;&gt;&gt;&lt;r(@id:27)&quot;&quot;&lt;f(@id:v)&quot;2&quot;&gt;&lt;f(@id:t)&quot;19600&quot;&gt;&gt;&lt;r(@id:20)&quot;&quot;&lt;f(@id:v)&quot;1&quot;&gt;&lt;f(@id:t)&quot;20750&quot;&gt;&gt;&lt;r(@id:12)&quot;&quot;&lt;f(@id:v)&quot;2&quot;&gt;&lt;f(@id:t)&quot;22100&quot;&gt;&gt;&lt;r(@id:26)&quot;&quot;&lt;f(@id:v)&quot;1&quot;&gt;&lt;f(@id:t)&quot;22800&quot;&gt;&gt;&lt;r(@id:29)&quot;&quot;&lt;f(@id:v)&quot;3&quot;&gt;&lt;f(@id:t)&quot;25300&quot;&gt;&gt;&lt;r(@id:23)&quot;&quot;&lt;f(@id:v)&quot;3&quot;&gt;&lt;f(@id:t)&quot;30150&quot;&gt;&gt;&lt;r(@id:24)&quot;&quot;&lt;f(@id:v)&quot;3&quot;&gt;&lt;f(@id:t)&quot;29450&quot;&gt;&gt;&lt;r(@id:33)&quot;&quot;&lt;f(@id:v)&quot;2&quot;&gt;&lt;f(@id:t)&quot;29800&quot;&gt;&gt;&lt;r(@id:14)&quot;&quot;&lt;f(@id:v)&quot;1&quot;&gt;&lt;f(@id:t)&quot;29050&quot;&gt;&gt;&lt;r(@id:37)&quot;&quot;&lt;f(@id:v)&quot;4&quot;&gt;&lt;f(@id:t)&quot;28550&quot;&gt;&gt;&lt;r(@id:1)&quot;&quot;&lt;f(@id:v)&quot;2&quot;&gt;&lt;f(@id:t)&quot;33400&quot;&gt;&gt;&lt;r(@id:38)&quot;&quot;&lt;f(@id:v)&quot;2&quot;&gt;&lt;f(@id:t)&quot;40150&quot;&gt;&gt;&gt;&lt;d(@id:Eval-02)&quot;&quot;&lt;r(@id:9)&quot;&quot;&lt;f(@id:v)&quot;1&quot;&gt;&lt;f(@id:t)&quot;4150&quot;&gt;&gt;&lt;r(@id:31)&quot;&quot;&lt;f(@id:v)&quot;1&quot;&gt;&lt;f(@id:t)&quot;4400&quot;&gt;&gt;&lt;r(@id:13)&quot;&quot;&lt;f(@id:v)&quot;2&quot;&gt;&lt;f(@id:t)&quot;4850&quot;&gt;&gt;&lt;r(@id:10)&quot;&quot;&lt;f(@id:v)&quot;2&quot;&gt;&lt;f(@id:t)&quot;6450&quot;&gt;&gt;&lt;r(@id:20)&quot;&quot;&lt;f(@id:v)&quot;1&quot;&gt;&lt;f(@id:t)&quot;7200&quot;&gt;&gt;&lt;r(@id:11)&quot;&quot;&lt;f(@id:v)&quot;2&quot;&gt;&lt;f(@id:t)&quot;7300&quot;&gt;&gt;&lt;r(@id:32)&quot;&quot;&lt;f(@id:v)&quot;2&quot;&gt;&lt;f(@id:t)&quot;5650&quot;&gt;&gt;&lt;r(@id:18)&quot;&quot;&lt;f(@id:v)&quot;2&quot;&gt;&lt;f(@id:t)&quot;7650&quot;&gt;&gt;&lt;r(@id:17)&quot;&quot;&lt;f(@id:v)&quot;2&quot;&gt;&lt;f(@id:t)&quot;7450&quot;&gt;&gt;&lt;r(@id:26)&quot;&quot;&lt;f(@id:v)&quot;1&quot;&gt;&lt;f(@id:t)&quot;8150&quot;&gt;&gt;&lt;r(@id:37)&quot;&quot;&lt;f(@id:v)&quot;3&quot;&gt;&lt;f(@id:t)&quot;7500&quot;&gt;&gt;&lt;r(@id:5)&quot;&quot;&lt;f(@id:v)&quot;2&quot;&gt;&lt;f(@id:t)&quot;8950&quot;&gt;&gt;&lt;r(@id:12)&quot;&quot;&lt;f(@id:v)&quot;2&quot;&gt;&lt;f(@id:t)&quot;9500&quot;&gt;&gt;&lt;r(@id:35)&quot;&quot;&lt;f(@id:v)&quot;3&quot;&gt;&lt;f(@id:t)&quot;10050&quot;&gt;&gt;&lt;r(@id:6)&quot;&quot;&lt;f(@id:v)&quot;1&quot;&gt;&lt;f(@id:t)&quot;10500&quot;&gt;&gt;&lt;r(@id:3)&quot;&quot;&lt;f(@id:v)&quot;3&quot;&gt;&lt;f(@id:t)&quot;10900&quot;&gt;&gt;&lt;r(@id:36)&quot;&quot;&lt;f(@id:v)&quot;3&quot;&gt;&lt;f(@id:t)&quot;10550&quot;&gt;&gt;&lt;r(@id:4)&quot;&quot;&lt;f(@id:v)&quot;3&quot;&gt;&lt;f(@id:t)&quot;11100&quot;&gt;&gt;&lt;r(@id:22)&quot;&quot;&lt;f(@id:v)&quot;2&quot;&gt;&lt;f(@id:t)&quot;11350&quot;&gt;&gt;&lt;r(@id:14)&quot;&quot;&lt;f(@id:v)&quot;1&quot;&gt;&lt;f(@id:t)&quot;10900&quot;&gt;&gt;&lt;r(@id:21)&quot;&quot;&lt;f(@id:v)&quot;1&quot;&gt;&lt;f(@id:t)&quot;11000&quot;&gt;&gt;&lt;r(@id:25)&quot;&quot;&lt;f(@id:v)&quot;2&quot;&gt;&lt;f(@id:t)&quot;10000&quot;&gt;&gt;&lt;r(@id:15)&quot;&quot;&lt;f(@id:v)&quot;3&quot;&gt;&lt;f(@id:t)&quot;11750&quot;&gt;&gt;&lt;r(@id:38)&quot;&quot;&lt;f(@id:v)&quot;3&quot;&gt;&lt;f(@id:t)&quot;12350&quot;&gt;&gt;&lt;r(@id:27)&quot;&quot;&lt;f(@id:v)&quot;2&quot;&gt;&lt;f(@id:t)&quot;12900&quot;&gt;&gt;&lt;r(@id:29)&quot;&quot;&lt;f(@id:v)&quot;1&quot;&gt;&lt;f(@id:t)&quot;12100&quot;&gt;&gt;&lt;r(@id:8)&quot;&quot;&lt;f(@id:v)&quot;2&quot;&gt;&lt;f(@id:t)&quot;12900&quot;&gt;&gt;&lt;r(@id:24)&quot;&quot;&lt;f(@id:v)&quot;4&quot;&gt;&lt;f(@id:t)&quot;14150&quot;&gt;&gt;&lt;r(@id:33)&quot;&quot;&lt;f(@id:v)&quot;2&quot;&gt;&lt;f(@id:t)&quot;15350&quot;&gt;&gt;&lt;r(@id:23)&quot;&quot;&lt;f(@id:v)&quot;3&quot;&gt;&lt;f(@id:t)&quot;16500&quot;&gt;&gt;&lt;r(@id:19)&quot;&quot;&lt;f(@id:v)&quot;2&quot;&gt;&lt;f(@id:t)&quot;17550&quot;&gt;&gt;&lt;r(@id:28)&quot;&quot;&lt;f(@id:v)&quot;3&quot;&gt;&lt;f(@id:t)&quot;17000&quot;&gt;&gt;&gt;&lt;d(@id:Eval-03)&quot;&quot;&lt;r(@id:31)&quot;&quot;&lt;f(@id:v)&quot;1&quot;&gt;&lt;f(@id:t)&quot;4400&quot;&gt;&gt;&lt;r(@id:10)&quot;&quot;&lt;f(@id:v)&quot;1&quot;&gt;&lt;f(@id:t)&quot;4500&quot;&gt;&gt;&lt;r(@id:6)&quot;&quot;&lt;f(@id:v)&quot;2&quot;&gt;&lt;f(@id:t)&quot;5450&quot;&gt;&gt;&lt;r(@id:12)&quot;&quot;&lt;f(@id:v)&quot;2&quot;&gt;&lt;f(@id:t)&quot;5600&quot;&gt;&gt;&lt;r(@id:4)&quot;&quot;&lt;f(@id:v)&quot;1&quot;&gt;&lt;f(@id:t)&quot;6450&quot;&gt;&gt;&lt;r(@id:11)&quot;&quot;&lt;f(@id:v)&quot;2&quot;&gt;&lt;f(@id:t)&quot;6400&quot;&gt;&gt;&lt;r(@id:14)&quot;&quot;&lt;f(@id:v)&quot;4&quot;&gt;&lt;f(@id:t)&quot;6600&quot;&gt;&gt;&lt;r(@id:37)&quot;&quot;&lt;f(@id:v)&quot;3&quot;&gt;&lt;f(@id:t)&quot;6600&quot;&gt;&gt;&lt;r(@id:35)&quot;&quot;&lt;f(@id:v)&quot;3&quot;&gt;&lt;f(@id:t)&quot;8350&quot;&gt;&gt;&lt;r(@id:29)&quot;&quot;&lt;f(@id:v)&quot;4&quot;&gt;&lt;f(@id:t)&quot;7700&quot;&gt;&gt;&lt;r(@id:36)&quot;&quot;&lt;f(@id:v)&quot;2&quot;&gt;&lt;f(@id:t)&quot;6850&quot;&gt;&gt;&lt;r(@id:32)&quot;&quot;&lt;f(@id:v)&quot;2&quot;&gt;&lt;f(@id:t)&quot;7650&quot;&gt;&gt;&lt;r(@id:27)&quot;&quot;&lt;f(@id:v)&quot;2&quot;&gt;&lt;f(@id:t)&quot;9050&quot;&gt;&gt;&lt;r(@id:9)&quot;&quot;&lt;f(@id:v)&quot;1&quot;&gt;&lt;f(@id:t)&quot;9250&quot;&gt;&gt;&lt;r(@id:38)&quot;&quot;&lt;f(@id:v)&quot;2&quot;&gt;&lt;f(@id:t)&quot;10900&quot;&gt;&gt;&lt;r(@id:17)&quot;&quot;&lt;f(@id:v)&quot;2&quot;&gt;&lt;f(@id:t)&quot;11000&quot;&gt;&gt;&lt;r(@id:33)&quot;&quot;&lt;f(@id:v)&quot;2&quot;&gt;&lt;f(@id:t)&quot;11100&quot;&gt;&gt;&lt;r(@id:13)&quot;&quot;&lt;f(@id:v)&quot;3&quot;&gt;&lt;f(@id:t)&quot;10650&quot;&gt;&gt;&lt;r(@id:19)&quot;&quot;&lt;f(@id:v)&quot;3&quot;&gt;&lt;f(@id:t)&quot;11650&quot;&gt;&gt;&lt;r(@id:23)&quot;&quot;&lt;f(@id:v)&quot;2&quot;&gt;&lt;f(@id:t)&quot;12350&quot;&gt;&gt;&lt;r(@id:20)&quot;&quot;&lt;f(@id:v)&quot;2&quot;&gt;&lt;f(@id:t)&quot;11800&quot;&gt;&gt;&lt;r(@id:24)&quot;&quot;&lt;f(@id:v)&quot;2&quot;&gt;&lt;f(@id:t)&quot;12300&quot;&gt;&gt;&lt;r(@id:21)&quot;&quot;&lt;f(@id:v)&quot;1&quot;&gt;&lt;f(@id:t)&quot;11650&quot;&gt;&gt;&lt;r(@id:5)&quot;&quot;&lt;f(@id:v)&quot;3&quot;&gt;&lt;f(@id:t)&quot;11750&quot;&gt;&gt;&lt;r(@id:26)&quot;&quot;&lt;f(@id:v)&quot;1&quot;&gt;&lt;f(@id:t)&quot;12750&quot;&gt;&gt;&lt;r(@id:3)&quot;&quot;&lt;f(@id:v)&quot;2&quot;&gt;&lt;f(@id:t)&quot;12100&quot;&gt;&gt;&lt;r(@id:15)&quot;&quot;&lt;f(@id:v)&quot;3&quot;&gt;&lt;f(@id:t)&quot;13100&quot;&gt;&gt;&lt;r(@id:18)&quot;&quot;&lt;f(@id:v)&quot;4&quot;&gt;&lt;f(@id:t)&quot;14850&quot;&gt;&gt;&lt;r(@id:22)&quot;&quot;&lt;f(@id:v)&quot;3&quot;&gt;&lt;f(@id:t)&quot;15450&quot;&gt;&gt;&lt;r(@id:8)&quot;&quot;&lt;f(@id:v)&quot;2&quot;&gt;&lt;f(@id:t)&quot;17300&quot;&gt;&gt;&lt;r(@id:28)&quot;&quot;&lt;f(@id:v)&quot;2&quot;&gt;&lt;f(@id:t)&quot;20900&quot;&gt;&gt;&lt;r(@id:25)&quot;&quot;&lt;f(@id:v)&quot;3&quot;&gt;&lt;f(@id:t)&quot;22300&quot;&gt;&gt;&gt;&gt;&lt;transceivers&quot;&quot;&lt;t(@id:1@tt:InnovisionBase@n:Transceiver 1)&quot;&quot;&lt;f(@id:c)&quot;1&quot;&gt;&lt;f(@id:comType)&quot;Usb&quot;&gt;&lt;f(@id:com)&quot;[Auto]&quot;&gt;&lt;f(@id:bl)&quot;Normal&quot;&gt;&lt;f(@id:dm)&quot;false&quot;&gt;&lt;f(@id:dp)&quot;false&quot;&gt;&lt;f(@id:kMin)&quot;1&quot;&gt;&lt;f(@id:kMax)&quot;200&quot;&gt;&lt;f(@id:pt)&quot;Off&quot;&gt;&lt;f(@id:pl)&quot;EuMax&quot;&gt;&lt;f(@id:rs)&quot;true&quot;&gt;&lt;f(@id:rr)&quot;false&quot;&gt;&lt;f(@id:sr)&quot;true&quot;&gt;&lt;f(@id:ss)&quot;true&quot;&gt;&lt;f(@id:wa)&quot;Off&quot;&gt;&gt;&gt;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CLOCKTEMPLATE" val="true"/>
  <p:tag name="KPISTOPSPOLLING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CLOCKTEMPLATE" val="true"/>
  <p:tag name="KPISTOPSPOLLING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CLOCKTEMPLATE" val="true"/>
  <p:tag name="KPISTOPSPOLLING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CLOCKTEMPLATE" val="true"/>
  <p:tag name="KPISTOPSPOLLING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CLOCKTEMPLATE" val="true"/>
  <p:tag name="KPISTOPSPOLLING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PI_HAS_CHART" val="false"/>
</p:tagLst>
</file>

<file path=ppt/theme/theme1.xml><?xml version="1.0" encoding="utf-8"?>
<a:theme xmlns:a="http://schemas.openxmlformats.org/drawingml/2006/main" name="Office Theme">
  <a:themeElements>
    <a:clrScheme name="MCD Redesign+Exp">
      <a:dk1>
        <a:sysClr val="windowText" lastClr="000000"/>
      </a:dk1>
      <a:lt1>
        <a:srgbClr val="FFFFFF"/>
      </a:lt1>
      <a:dk2>
        <a:srgbClr val="3A5675"/>
      </a:dk2>
      <a:lt2>
        <a:srgbClr val="C9CFAD"/>
      </a:lt2>
      <a:accent1>
        <a:srgbClr val="D5CC89"/>
      </a:accent1>
      <a:accent2>
        <a:srgbClr val="CA825C"/>
      </a:accent2>
      <a:accent3>
        <a:srgbClr val="C9CFAD"/>
      </a:accent3>
      <a:accent4>
        <a:srgbClr val="803353"/>
      </a:accent4>
      <a:accent5>
        <a:srgbClr val="706D6D"/>
      </a:accent5>
      <a:accent6>
        <a:srgbClr val="3A5675"/>
      </a:accent6>
      <a:hlink>
        <a:srgbClr val="215E9E"/>
      </a:hlink>
      <a:folHlink>
        <a:srgbClr val="215E9E"/>
      </a:folHlink>
    </a:clrScheme>
    <a:fontScheme name="MCD Redesign+Exp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MCD Redesign+Exp">
      <a:dk1>
        <a:sysClr val="windowText" lastClr="000000"/>
      </a:dk1>
      <a:lt1>
        <a:srgbClr val="FFFFFF"/>
      </a:lt1>
      <a:dk2>
        <a:srgbClr val="3A5675"/>
      </a:dk2>
      <a:lt2>
        <a:srgbClr val="C9CFAD"/>
      </a:lt2>
      <a:accent1>
        <a:srgbClr val="D5CC89"/>
      </a:accent1>
      <a:accent2>
        <a:srgbClr val="CA825C"/>
      </a:accent2>
      <a:accent3>
        <a:srgbClr val="C9CFAD"/>
      </a:accent3>
      <a:accent4>
        <a:srgbClr val="803353"/>
      </a:accent4>
      <a:accent5>
        <a:srgbClr val="706D6D"/>
      </a:accent5>
      <a:accent6>
        <a:srgbClr val="3A5675"/>
      </a:accent6>
      <a:hlink>
        <a:srgbClr val="215E9E"/>
      </a:hlink>
      <a:folHlink>
        <a:srgbClr val="215E9E"/>
      </a:folHlink>
    </a:clrScheme>
    <a:fontScheme name="MCD Redesign+Exp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MCD Redesign+Exp">
      <a:dk1>
        <a:sysClr val="windowText" lastClr="000000"/>
      </a:dk1>
      <a:lt1>
        <a:srgbClr val="FFFFFF"/>
      </a:lt1>
      <a:dk2>
        <a:srgbClr val="3A5675"/>
      </a:dk2>
      <a:lt2>
        <a:srgbClr val="C9CFAD"/>
      </a:lt2>
      <a:accent1>
        <a:srgbClr val="D5CC89"/>
      </a:accent1>
      <a:accent2>
        <a:srgbClr val="CA825C"/>
      </a:accent2>
      <a:accent3>
        <a:srgbClr val="C9CFAD"/>
      </a:accent3>
      <a:accent4>
        <a:srgbClr val="803353"/>
      </a:accent4>
      <a:accent5>
        <a:srgbClr val="706D6D"/>
      </a:accent5>
      <a:accent6>
        <a:srgbClr val="3A5675"/>
      </a:accent6>
      <a:hlink>
        <a:srgbClr val="215E9E"/>
      </a:hlink>
      <a:folHlink>
        <a:srgbClr val="215E9E"/>
      </a:folHlink>
    </a:clrScheme>
    <a:fontScheme name="MCD Redesign+Exp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MCD Redesign+Exp">
      <a:dk1>
        <a:sysClr val="windowText" lastClr="000000"/>
      </a:dk1>
      <a:lt1>
        <a:srgbClr val="FFFFFF"/>
      </a:lt1>
      <a:dk2>
        <a:srgbClr val="3A5675"/>
      </a:dk2>
      <a:lt2>
        <a:srgbClr val="C9CFAD"/>
      </a:lt2>
      <a:accent1>
        <a:srgbClr val="D5CC89"/>
      </a:accent1>
      <a:accent2>
        <a:srgbClr val="CA825C"/>
      </a:accent2>
      <a:accent3>
        <a:srgbClr val="C9CFAD"/>
      </a:accent3>
      <a:accent4>
        <a:srgbClr val="803353"/>
      </a:accent4>
      <a:accent5>
        <a:srgbClr val="706D6D"/>
      </a:accent5>
      <a:accent6>
        <a:srgbClr val="3A5675"/>
      </a:accent6>
      <a:hlink>
        <a:srgbClr val="215E9E"/>
      </a:hlink>
      <a:folHlink>
        <a:srgbClr val="215E9E"/>
      </a:folHlink>
    </a:clrScheme>
    <a:fontScheme name="MCD Redesign+Exp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MCD Redesign+Exp">
      <a:dk1>
        <a:sysClr val="windowText" lastClr="000000"/>
      </a:dk1>
      <a:lt1>
        <a:srgbClr val="FFFFFF"/>
      </a:lt1>
      <a:dk2>
        <a:srgbClr val="3A5675"/>
      </a:dk2>
      <a:lt2>
        <a:srgbClr val="C9CFAD"/>
      </a:lt2>
      <a:accent1>
        <a:srgbClr val="D5CC89"/>
      </a:accent1>
      <a:accent2>
        <a:srgbClr val="CA825C"/>
      </a:accent2>
      <a:accent3>
        <a:srgbClr val="C9CFAD"/>
      </a:accent3>
      <a:accent4>
        <a:srgbClr val="803353"/>
      </a:accent4>
      <a:accent5>
        <a:srgbClr val="706D6D"/>
      </a:accent5>
      <a:accent6>
        <a:srgbClr val="3A5675"/>
      </a:accent6>
      <a:hlink>
        <a:srgbClr val="215E9E"/>
      </a:hlink>
      <a:folHlink>
        <a:srgbClr val="215E9E"/>
      </a:folHlink>
    </a:clrScheme>
    <a:fontScheme name="MCD Redesign+Exp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7CE997FD3CD348A5795633270F1B59" ma:contentTypeVersion="12" ma:contentTypeDescription="Create a new document." ma:contentTypeScope="" ma:versionID="06514bb59e5531c53d280d60b11456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def788e2aa1fcb741b4b2455d64f9d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85EA6E-F163-4CCB-85EB-64F77C41DED6}"/>
</file>

<file path=customXml/itemProps2.xml><?xml version="1.0" encoding="utf-8"?>
<ds:datastoreItem xmlns:ds="http://schemas.openxmlformats.org/officeDocument/2006/customXml" ds:itemID="{263D07C6-ABA4-4CF1-8088-0F50EA8BECCF}"/>
</file>

<file path=customXml/itemProps3.xml><?xml version="1.0" encoding="utf-8"?>
<ds:datastoreItem xmlns:ds="http://schemas.openxmlformats.org/officeDocument/2006/customXml" ds:itemID="{B74BE3D9-EBFB-49E1-A8F5-06FE0A6745F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989</Words>
  <Application>Microsoft Office PowerPoint</Application>
  <PresentationFormat>On-screen Show (4:3)</PresentationFormat>
  <Paragraphs>185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Office Theme</vt:lpstr>
      <vt:lpstr>2_Office Theme</vt:lpstr>
      <vt:lpstr>1_Office Theme</vt:lpstr>
      <vt:lpstr>3_Office Theme</vt:lpstr>
      <vt:lpstr>4_Office Theme</vt:lpstr>
      <vt:lpstr>Alaska Medicaid Redesign Initiative</vt:lpstr>
      <vt:lpstr>Today’s Agenda</vt:lpstr>
      <vt:lpstr>Introductions</vt:lpstr>
      <vt:lpstr>Background</vt:lpstr>
      <vt:lpstr> Medicaid and Medicare</vt:lpstr>
      <vt:lpstr>Medicaid in Alaska</vt:lpstr>
      <vt:lpstr>Medicaid in Alaska</vt:lpstr>
      <vt:lpstr>Medicaid in Alaska</vt:lpstr>
      <vt:lpstr>Medicaid in Alaska</vt:lpstr>
      <vt:lpstr>DHSS Medicaid Reform Highlights</vt:lpstr>
      <vt:lpstr>Medicaid Redesign  </vt:lpstr>
      <vt:lpstr>DHSS Goals for Medicaid Redesign</vt:lpstr>
      <vt:lpstr>Draft Vision of a High Functioning  Health Care System for Alaska</vt:lpstr>
      <vt:lpstr>Key Factors Shaping Alaska’s  Current Health Care System </vt:lpstr>
      <vt:lpstr>“REDESIGN” = New Care and Payment Models</vt:lpstr>
      <vt:lpstr>Models of Care: Options for Consideration</vt:lpstr>
      <vt:lpstr>Discussion</vt:lpstr>
      <vt:lpstr>Questions for Group Discussion</vt:lpstr>
      <vt:lpstr>Ways to Stay Informed about the Project</vt:lpstr>
      <vt:lpstr>Thank You for Participating!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2015-09-03T20:40:27Z</dcterms:created>
  <dcterms:modified xsi:type="dcterms:W3CDTF">2015-09-25T21:41:10Z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0x010100087CE997FD3CD348A5795633270F1B59</vt:lpwstr>
  </property>
  <property fmtid="{D5CDD505-2E9C-101B-9397-08002B2CF9AE}" pid="3" name="Order">
    <vt:r8>39200</vt:r8>
  </property>
</Properties>
</file>