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Slides/notesSlide2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22" r:id="rId2"/>
    <p:sldId id="304" r:id="rId3"/>
    <p:sldId id="270" r:id="rId4"/>
    <p:sldId id="280" r:id="rId5"/>
    <p:sldId id="275" r:id="rId6"/>
    <p:sldId id="286" r:id="rId7"/>
    <p:sldId id="276" r:id="rId8"/>
    <p:sldId id="285" r:id="rId9"/>
    <p:sldId id="314" r:id="rId10"/>
    <p:sldId id="315" r:id="rId11"/>
    <p:sldId id="287" r:id="rId12"/>
    <p:sldId id="317" r:id="rId13"/>
    <p:sldId id="316" r:id="rId14"/>
    <p:sldId id="312" r:id="rId15"/>
    <p:sldId id="293" r:id="rId16"/>
    <p:sldId id="295" r:id="rId17"/>
    <p:sldId id="296" r:id="rId18"/>
    <p:sldId id="325" r:id="rId19"/>
    <p:sldId id="326" r:id="rId20"/>
    <p:sldId id="319" r:id="rId21"/>
    <p:sldId id="318" r:id="rId22"/>
    <p:sldId id="328" r:id="rId23"/>
    <p:sldId id="307"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1DA2A"/>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75387" autoAdjust="0"/>
  </p:normalViewPr>
  <p:slideViewPr>
    <p:cSldViewPr>
      <p:cViewPr>
        <p:scale>
          <a:sx n="91" d="100"/>
          <a:sy n="91" d="100"/>
        </p:scale>
        <p:origin x="-1114" y="-58"/>
      </p:cViewPr>
      <p:guideLst>
        <p:guide orient="horz" pos="2160"/>
        <p:guide pos="2880"/>
      </p:guideLst>
    </p:cSldViewPr>
  </p:slideViewPr>
  <p:notesTextViewPr>
    <p:cViewPr>
      <p:scale>
        <a:sx n="100" d="100"/>
        <a:sy n="100" d="100"/>
      </p:scale>
      <p:origin x="0" y="0"/>
    </p:cViewPr>
  </p:notesTextViewPr>
  <p:notesViewPr>
    <p:cSldViewPr>
      <p:cViewPr varScale="1">
        <p:scale>
          <a:sx n="31" d="100"/>
          <a:sy n="31" d="100"/>
        </p:scale>
        <p:origin x="-160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D4CE128-362C-426D-9D4D-53F86D36D13E}" type="datetimeFigureOut">
              <a:rPr lang="en-US" smtClean="0"/>
              <a:pPr/>
              <a:t>9/29/2015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3E4EDE1-C6A8-41F5-B3CF-EFC633985C4F}" type="slidenum">
              <a:rPr lang="en-US" smtClean="0"/>
              <a:pPr/>
              <a:t>‹#›</a:t>
            </a:fld>
            <a:endParaRPr lang="en-US" dirty="0"/>
          </a:p>
        </p:txBody>
      </p:sp>
    </p:spTree>
    <p:extLst>
      <p:ext uri="{BB962C8B-B14F-4D97-AF65-F5344CB8AC3E}">
        <p14:creationId xmlns:p14="http://schemas.microsoft.com/office/powerpoint/2010/main" val="3638150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91E04BC-4B20-4ACD-BDE7-91DE7D31C21E}" type="datetimeFigureOut">
              <a:rPr lang="en-US" smtClean="0"/>
              <a:pPr/>
              <a:t>9/29/2015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C25A4D0-FFE0-4F07-AEFD-1A302E24CE6B}" type="slidenum">
              <a:rPr lang="en-US" smtClean="0"/>
              <a:pPr/>
              <a:t>‹#›</a:t>
            </a:fld>
            <a:endParaRPr lang="en-US" dirty="0"/>
          </a:p>
        </p:txBody>
      </p:sp>
    </p:spTree>
    <p:extLst>
      <p:ext uri="{BB962C8B-B14F-4D97-AF65-F5344CB8AC3E}">
        <p14:creationId xmlns:p14="http://schemas.microsoft.com/office/powerpoint/2010/main" val="3955986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25A4D0-FFE0-4F07-AEFD-1A302E24CE6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ADRD Education and Support program is a statewide resource center that provides training, information, education and support to individuals who experience dementia, family members, and care providers throughout the state. </a:t>
            </a:r>
          </a:p>
          <a:p>
            <a:r>
              <a:rPr lang="en-US" dirty="0" smtClean="0"/>
              <a:t>Quick</a:t>
            </a:r>
            <a:r>
              <a:rPr lang="en-US" baseline="0" dirty="0" smtClean="0"/>
              <a:t> facts: </a:t>
            </a:r>
          </a:p>
          <a:p>
            <a:r>
              <a:rPr lang="en-US" baseline="0" dirty="0" smtClean="0"/>
              <a:t>One agency</a:t>
            </a:r>
          </a:p>
          <a:p>
            <a:r>
              <a:rPr lang="en-US" baseline="0" dirty="0" smtClean="0"/>
              <a:t>Statewide education and training by the Alzheimer’s Disease Resource Agency</a:t>
            </a:r>
            <a:endParaRPr lang="en-US" dirty="0" smtClean="0"/>
          </a:p>
          <a:p>
            <a:endParaRPr lang="en-US" b="0" dirty="0"/>
          </a:p>
        </p:txBody>
      </p:sp>
      <p:sp>
        <p:nvSpPr>
          <p:cNvPr id="4" name="Slide Number Placeholder 3"/>
          <p:cNvSpPr>
            <a:spLocks noGrp="1"/>
          </p:cNvSpPr>
          <p:nvPr>
            <p:ph type="sldNum" sz="quarter" idx="10"/>
          </p:nvPr>
        </p:nvSpPr>
        <p:spPr/>
        <p:txBody>
          <a:bodyPr/>
          <a:lstStyle/>
          <a:p>
            <a:fld id="{1C25A4D0-FFE0-4F07-AEFD-1A302E24CE6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1" dirty="0" smtClean="0"/>
              <a:t>Senior Residential Services </a:t>
            </a:r>
            <a:r>
              <a:rPr lang="en-US" dirty="0" smtClean="0"/>
              <a:t>program provides grant funding to support residential living services (Assisted Living) to frail elders in rural and remote areas  - these are people who do not have access to the State system of Pioneer Homes or other Long Term care facilities in their communities or regions.  Assisted living facilities allow elders to remain with their families and communities. </a:t>
            </a:r>
          </a:p>
          <a:p>
            <a:pPr defTabSz="931774">
              <a:defRPr/>
            </a:pPr>
            <a:endParaRPr lang="en-US" dirty="0" smtClean="0"/>
          </a:p>
          <a:p>
            <a:pPr defTabSz="931774">
              <a:defRPr/>
            </a:pPr>
            <a:r>
              <a:rPr lang="en-US" dirty="0" smtClean="0"/>
              <a:t>Residents receive individual support in a residential setting that includes social and cultural activities.  For example, </a:t>
            </a:r>
          </a:p>
          <a:p>
            <a:pPr defTabSz="931774">
              <a:defRPr/>
            </a:pPr>
            <a:r>
              <a:rPr lang="en-US" dirty="0" smtClean="0"/>
              <a:t>In .. Elders were included in the traditional subsistence fishing activities- managing the smoking of fish in a site next to the home [supervised by local fire department!]</a:t>
            </a:r>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C25A4D0-FFE0-4F07-AEFD-1A302E24CE6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11"/>
              </a:spcBef>
            </a:pPr>
            <a:r>
              <a:rPr lang="en-US" dirty="0" smtClean="0"/>
              <a:t>Quick Facts:</a:t>
            </a:r>
          </a:p>
          <a:p>
            <a:pPr>
              <a:spcBef>
                <a:spcPts val="611"/>
              </a:spcBef>
            </a:pPr>
            <a:r>
              <a:rPr lang="en-US" dirty="0" smtClean="0"/>
              <a:t>FY2013 Funding: $123,000- $93,000 for grants, $ 20,000 for Medication Education Program..</a:t>
            </a:r>
          </a:p>
          <a:p>
            <a:pPr>
              <a:spcBef>
                <a:spcPts val="611"/>
              </a:spcBef>
            </a:pPr>
            <a:r>
              <a:rPr lang="en-US" dirty="0" smtClean="0"/>
              <a:t>Per new congressional requirements, this years RFP was withdrawn and revised to meet the evidence-based programming requirement. </a:t>
            </a:r>
          </a:p>
          <a:p>
            <a:pPr>
              <a:spcBef>
                <a:spcPts val="611"/>
              </a:spcBef>
            </a:pPr>
            <a:endParaRPr lang="en-US" dirty="0" smtClean="0"/>
          </a:p>
          <a:p>
            <a:pPr>
              <a:spcBef>
                <a:spcPts val="611"/>
              </a:spcBef>
            </a:pPr>
            <a:r>
              <a:rPr lang="en-US" dirty="0" smtClean="0"/>
              <a:t>This is a challenge for Alaska as many require professional facilitation = which is lacking in most communities, and a ‘critical mass’ for sustainability. </a:t>
            </a:r>
          </a:p>
          <a:p>
            <a:pPr>
              <a:spcBef>
                <a:spcPts val="611"/>
              </a:spcBef>
            </a:pPr>
            <a:endParaRPr lang="en-US" dirty="0" smtClean="0"/>
          </a:p>
          <a:p>
            <a:pPr>
              <a:spcBef>
                <a:spcPts val="611"/>
              </a:spcBef>
            </a:pPr>
            <a:r>
              <a:rPr lang="en-US" dirty="0" smtClean="0"/>
              <a:t>Despite very limited funding, Alaska Senior Centers have provided a large ‘match’ to provide the important physical activity programs for Older adults. </a:t>
            </a:r>
          </a:p>
          <a:p>
            <a:pPr>
              <a:spcBef>
                <a:spcPts val="611"/>
              </a:spcBef>
            </a:pPr>
            <a:endParaRPr lang="en-US" dirty="0" smtClean="0"/>
          </a:p>
          <a:p>
            <a:pPr>
              <a:spcBef>
                <a:spcPts val="611"/>
              </a:spcBef>
            </a:pPr>
            <a:r>
              <a:rPr lang="en-US" dirty="0" smtClean="0"/>
              <a:t>New medication education program – on-line and hard copy- 4 sessions aimed at helping Older Alaskans avoid medication error, get maximum benefit from medications. </a:t>
            </a:r>
          </a:p>
          <a:p>
            <a:pPr>
              <a:spcBef>
                <a:spcPts val="611"/>
              </a:spcBef>
            </a:pPr>
            <a:r>
              <a:rPr lang="en-US" dirty="0" smtClean="0"/>
              <a:t># of Providers: 5</a:t>
            </a:r>
          </a:p>
          <a:p>
            <a:pPr>
              <a:spcBef>
                <a:spcPts val="611"/>
              </a:spcBef>
            </a:pPr>
            <a:r>
              <a:rPr lang="en-US" dirty="0" smtClean="0"/>
              <a:t># served (FY2012): this is a best estimate.  These are unregistered services. Until 2013, the majority of activities have been counted under ‘nutrition education’ with others reported under health education or health services to individuals. </a:t>
            </a:r>
          </a:p>
          <a:p>
            <a:endParaRPr lang="en-US" dirty="0"/>
          </a:p>
        </p:txBody>
      </p:sp>
      <p:sp>
        <p:nvSpPr>
          <p:cNvPr id="4" name="Slide Number Placeholder 3"/>
          <p:cNvSpPr>
            <a:spLocks noGrp="1"/>
          </p:cNvSpPr>
          <p:nvPr>
            <p:ph type="sldNum" sz="quarter" idx="10"/>
          </p:nvPr>
        </p:nvSpPr>
        <p:spPr/>
        <p:txBody>
          <a:bodyPr/>
          <a:lstStyle/>
          <a:p>
            <a:fld id="{1C25A4D0-FFE0-4F07-AEFD-1A302E24CE6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p>
          <a:p>
            <a:r>
              <a:rPr lang="en-US" b="1" dirty="0" smtClean="0"/>
              <a:t>Aging and Disability Resource Centers (ADRC)</a:t>
            </a:r>
            <a:endParaRPr lang="en-US" dirty="0" smtClean="0"/>
          </a:p>
          <a:p>
            <a:r>
              <a:rPr lang="en-US" dirty="0" smtClean="0"/>
              <a:t> </a:t>
            </a:r>
          </a:p>
          <a:p>
            <a:r>
              <a:rPr lang="en-US" dirty="0" smtClean="0"/>
              <a:t>Alaska’s ADRC’s provides information, assistance and options counseling to connect seniors, people with disabilities, and caregivers with long-term services and supports of their choice. The ADRC network serves Alaskan’s statewide , regardless of age, disability or income level, through regional sites.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1C25A4D0-FFE0-4F07-AEFD-1A302E24CE6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rtl="0" eaLnBrk="1" latinLnBrk="0" hangingPunct="1"/>
            <a:r>
              <a:rPr lang="en-US" dirty="0" smtClean="0"/>
              <a:t>Medicare Information Office:</a:t>
            </a:r>
          </a:p>
          <a:p>
            <a:pPr rtl="0" eaLnBrk="1" latinLnBrk="0" hangingPunct="1"/>
            <a:r>
              <a:rPr lang="en-US" dirty="0" smtClean="0"/>
              <a:t>Provides one-on–one counseling and public education to Alaskan’s and their caregivers about Medicare.  Assists with enrollment, coordination of benefits, choosing a prescription drug plan, and understanding Medicare premiums, and co-insurance costs and related Medicare, Medicaid, Disability and Social Security Issues.  </a:t>
            </a:r>
          </a:p>
          <a:p>
            <a:pPr rtl="0" eaLnBrk="1" latinLnBrk="0" hangingPunct="1"/>
            <a:endParaRPr lang="en-US" dirty="0" smtClean="0"/>
          </a:p>
          <a:p>
            <a:pPr rtl="0" eaLnBrk="1" latinLnBrk="0" hangingPunct="1"/>
            <a:r>
              <a:rPr lang="en-US" dirty="0" smtClean="0"/>
              <a:t>The volunteer staff also teach how to spot and report Medicare errors, waste and fraud.</a:t>
            </a:r>
            <a:r>
              <a:rPr lang="en-US" b="1" dirty="0" smtClean="0"/>
              <a:t> </a:t>
            </a:r>
          </a:p>
          <a:p>
            <a:pPr rtl="0" eaLnBrk="1" latinLnBrk="0" hangingPunct="1"/>
            <a:endParaRPr lang="en-US" dirty="0" smtClean="0"/>
          </a:p>
          <a:p>
            <a:pPr rtl="0" eaLnBrk="1" latinLnBrk="0" hangingPunct="1"/>
            <a:r>
              <a:rPr lang="en-US" dirty="0" smtClean="0"/>
              <a:t>The Medicare Information Office has two full time state staff who provide direct assistance to beneficiaries as well as provide training to volunteers and grantees throughout the state.</a:t>
            </a:r>
          </a:p>
          <a:p>
            <a:pPr rtl="0" eaLnBrk="1" latinLnBrk="0" hangingPunct="1"/>
            <a:r>
              <a:rPr lang="en-US" dirty="0" smtClean="0"/>
              <a:t> </a:t>
            </a:r>
          </a:p>
          <a:p>
            <a:pPr rtl="0" eaLnBrk="1" latinLnBrk="0" hangingPunct="1"/>
            <a:r>
              <a:rPr lang="en-US" dirty="0" smtClean="0"/>
              <a:t>Judith Bendersky is the manager of this program. </a:t>
            </a:r>
          </a:p>
          <a:p>
            <a:pPr rtl="0" eaLnBrk="1" latinLnBrk="0" hangingPunct="1"/>
            <a:endParaRPr lang="en-US" dirty="0"/>
          </a:p>
        </p:txBody>
      </p:sp>
      <p:sp>
        <p:nvSpPr>
          <p:cNvPr id="4" name="Slide Number Placeholder 3"/>
          <p:cNvSpPr>
            <a:spLocks noGrp="1"/>
          </p:cNvSpPr>
          <p:nvPr>
            <p:ph type="sldNum" sz="quarter" idx="10"/>
          </p:nvPr>
        </p:nvSpPr>
        <p:spPr/>
        <p:txBody>
          <a:bodyPr/>
          <a:lstStyle/>
          <a:p>
            <a:fld id="{1C25A4D0-FFE0-4F07-AEFD-1A302E24CE6B}"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Service</a:t>
            </a:r>
            <a:r>
              <a:rPr lang="en-US" b="1" baseline="0" dirty="0" smtClean="0"/>
              <a:t> Delivery Challenges in Alaska</a:t>
            </a:r>
          </a:p>
          <a:p>
            <a:r>
              <a:rPr lang="en-US" baseline="0" dirty="0" smtClean="0"/>
              <a:t>Size – see the comparison map  </a:t>
            </a:r>
          </a:p>
          <a:p>
            <a:r>
              <a:rPr lang="en-US" dirty="0" smtClean="0">
                <a:solidFill>
                  <a:srgbClr val="1F497D"/>
                </a:solidFill>
                <a:latin typeface="Arial" pitchFamily="34" charset="0"/>
                <a:ea typeface="Calibri" pitchFamily="34" charset="0"/>
                <a:cs typeface="Arial" pitchFamily="34" charset="0"/>
              </a:rPr>
              <a:t>Distance</a:t>
            </a:r>
            <a:endParaRPr lang="en-US" baseline="0" dirty="0" smtClean="0"/>
          </a:p>
          <a:p>
            <a:endParaRPr lang="en-US" dirty="0" smtClean="0"/>
          </a:p>
          <a:p>
            <a:pPr defTabSz="931774" eaLnBrk="0" fontAlgn="base" hangingPunct="0">
              <a:spcBef>
                <a:spcPct val="0"/>
              </a:spcBef>
              <a:spcAft>
                <a:spcPct val="0"/>
              </a:spcAft>
            </a:pPr>
            <a:r>
              <a:rPr lang="en-US" dirty="0" smtClean="0">
                <a:solidFill>
                  <a:srgbClr val="1F497D"/>
                </a:solidFill>
                <a:latin typeface="Arial" pitchFamily="34" charset="0"/>
                <a:ea typeface="Calibri" pitchFamily="34" charset="0"/>
                <a:cs typeface="Arial" pitchFamily="34" charset="0"/>
              </a:rPr>
              <a:t>-Transportation -</a:t>
            </a:r>
            <a:endParaRPr lang="en-US" sz="1100" dirty="0" smtClean="0">
              <a:latin typeface="Arial" pitchFamily="34" charset="0"/>
            </a:endParaRPr>
          </a:p>
          <a:p>
            <a:pPr defTabSz="931774" eaLnBrk="0" fontAlgn="base" hangingPunct="0">
              <a:spcBef>
                <a:spcPct val="0"/>
              </a:spcBef>
              <a:spcAft>
                <a:spcPct val="0"/>
              </a:spcAft>
            </a:pPr>
            <a:r>
              <a:rPr lang="en-US" dirty="0" smtClean="0">
                <a:solidFill>
                  <a:srgbClr val="1F497D"/>
                </a:solidFill>
                <a:latin typeface="Arial" pitchFamily="34" charset="0"/>
                <a:ea typeface="Calibri" pitchFamily="34" charset="0"/>
                <a:cs typeface="Arial" pitchFamily="34" charset="0"/>
              </a:rPr>
              <a:t>-Weather (obviously)</a:t>
            </a:r>
            <a:endParaRPr lang="en-US" sz="1100" dirty="0" smtClean="0">
              <a:latin typeface="Arial" pitchFamily="34" charset="0"/>
            </a:endParaRPr>
          </a:p>
          <a:p>
            <a:pPr defTabSz="931774" eaLnBrk="0" fontAlgn="base" hangingPunct="0">
              <a:spcBef>
                <a:spcPct val="0"/>
              </a:spcBef>
              <a:spcAft>
                <a:spcPct val="0"/>
              </a:spcAft>
            </a:pPr>
            <a:r>
              <a:rPr lang="en-US" dirty="0" smtClean="0">
                <a:solidFill>
                  <a:srgbClr val="1F497D"/>
                </a:solidFill>
                <a:latin typeface="Arial" pitchFamily="34" charset="0"/>
                <a:ea typeface="Calibri" pitchFamily="34" charset="0"/>
                <a:cs typeface="Arial" pitchFamily="34" charset="0"/>
              </a:rPr>
              <a:t>-Lack of infrastructure </a:t>
            </a:r>
            <a:endParaRPr lang="en-US" sz="1100" dirty="0" smtClean="0">
              <a:latin typeface="Arial" pitchFamily="34" charset="0"/>
            </a:endParaRPr>
          </a:p>
          <a:p>
            <a:pPr defTabSz="931774" eaLnBrk="0" fontAlgn="base" hangingPunct="0">
              <a:spcBef>
                <a:spcPct val="0"/>
              </a:spcBef>
              <a:spcAft>
                <a:spcPct val="0"/>
              </a:spcAft>
            </a:pPr>
            <a:r>
              <a:rPr lang="en-US" dirty="0" smtClean="0">
                <a:solidFill>
                  <a:srgbClr val="1F497D"/>
                </a:solidFill>
                <a:latin typeface="Arial" pitchFamily="34" charset="0"/>
                <a:ea typeface="Calibri" pitchFamily="34" charset="0"/>
                <a:cs typeface="Arial" pitchFamily="34" charset="0"/>
              </a:rPr>
              <a:t>-Workforce – Direct Care Personnel, health care providers</a:t>
            </a:r>
            <a:endParaRPr lang="en-US" sz="1100" dirty="0" smtClean="0">
              <a:latin typeface="Arial" pitchFamily="34" charset="0"/>
            </a:endParaRPr>
          </a:p>
          <a:p>
            <a:pPr defTabSz="931774" eaLnBrk="0" fontAlgn="base" hangingPunct="0">
              <a:spcBef>
                <a:spcPct val="0"/>
              </a:spcBef>
              <a:spcAft>
                <a:spcPct val="0"/>
              </a:spcAft>
            </a:pPr>
            <a:r>
              <a:rPr lang="en-US" dirty="0" smtClean="0">
                <a:solidFill>
                  <a:srgbClr val="1F497D"/>
                </a:solidFill>
                <a:latin typeface="Arial" pitchFamily="34" charset="0"/>
                <a:ea typeface="Calibri" pitchFamily="34" charset="0"/>
                <a:cs typeface="Arial" pitchFamily="34" charset="0"/>
              </a:rPr>
              <a:t>-Cost of living - </a:t>
            </a:r>
            <a:endParaRPr lang="en-US" sz="1800" dirty="0" smtClean="0">
              <a:latin typeface="Arial" pitchFamily="34" charset="0"/>
            </a:endParaRPr>
          </a:p>
        </p:txBody>
      </p:sp>
      <p:sp>
        <p:nvSpPr>
          <p:cNvPr id="4" name="Slide Number Placeholder 3"/>
          <p:cNvSpPr>
            <a:spLocks noGrp="1"/>
          </p:cNvSpPr>
          <p:nvPr>
            <p:ph type="sldNum" sz="quarter" idx="10"/>
          </p:nvPr>
        </p:nvSpPr>
        <p:spPr/>
        <p:txBody>
          <a:bodyPr/>
          <a:lstStyle/>
          <a:p>
            <a:fld id="{1C25A4D0-FFE0-4F07-AEFD-1A302E24CE6B}"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Getting around..</a:t>
            </a:r>
          </a:p>
          <a:p>
            <a:r>
              <a:rPr lang="en-US" baseline="0" dirty="0" smtClean="0"/>
              <a:t>The road system is limited… many communities are ‘off the road’ and can only be reached by air or boat. </a:t>
            </a:r>
          </a:p>
          <a:p>
            <a:endParaRPr lang="en-US" baseline="0" dirty="0" smtClean="0"/>
          </a:p>
          <a:p>
            <a:r>
              <a:rPr lang="en-US" baseline="0" dirty="0" smtClean="0"/>
              <a:t>The yellow is state ferry system which serves then southern coastal communities. </a:t>
            </a:r>
          </a:p>
          <a:p>
            <a:r>
              <a:rPr lang="en-US" baseline="0" dirty="0" smtClean="0"/>
              <a:t>Cross-hatched line is pipeline. </a:t>
            </a:r>
          </a:p>
          <a:p>
            <a:r>
              <a:rPr lang="en-US" baseline="0" dirty="0" smtClean="0"/>
              <a:t>Railway running from Fairbanks to Seward [parallel the road</a:t>
            </a:r>
          </a:p>
          <a:p>
            <a:r>
              <a:rPr lang="en-US" baseline="0" dirty="0" smtClean="0"/>
              <a:t>The distances and isolation add to costs,  particularly as supply barges can not reach northern communities during winter. </a:t>
            </a:r>
          </a:p>
          <a:p>
            <a:r>
              <a:rPr lang="en-US" baseline="0" dirty="0" smtClean="0"/>
              <a:t>For example: quart of milk: Bethel, Barrow, Unalekleet </a:t>
            </a:r>
          </a:p>
          <a:p>
            <a:r>
              <a:rPr lang="en-US" baseline="0" dirty="0" smtClean="0"/>
              <a:t>Gas: Bethel, Barrow, Unalekleet </a:t>
            </a:r>
          </a:p>
        </p:txBody>
      </p:sp>
      <p:sp>
        <p:nvSpPr>
          <p:cNvPr id="4" name="Slide Number Placeholder 3"/>
          <p:cNvSpPr>
            <a:spLocks noGrp="1"/>
          </p:cNvSpPr>
          <p:nvPr>
            <p:ph type="sldNum" sz="quarter" idx="10"/>
          </p:nvPr>
        </p:nvSpPr>
        <p:spPr/>
        <p:txBody>
          <a:bodyPr/>
          <a:lstStyle/>
          <a:p>
            <a:fld id="{1C25A4D0-FFE0-4F07-AEFD-1A302E24CE6B}"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small, isolated</a:t>
            </a:r>
            <a:r>
              <a:rPr lang="en-US" baseline="0" dirty="0" smtClean="0"/>
              <a:t> communities: accessible only by air or boat. </a:t>
            </a:r>
          </a:p>
          <a:p>
            <a:r>
              <a:rPr lang="en-US" baseline="0" dirty="0" smtClean="0"/>
              <a:t>Economies of scale are not possible and many of these communities lack trained personnel to manage and provide services. </a:t>
            </a:r>
          </a:p>
          <a:p>
            <a:endParaRPr lang="en-US" baseline="0" dirty="0" smtClean="0"/>
          </a:p>
          <a:p>
            <a:r>
              <a:rPr lang="en-US" baseline="0" dirty="0" smtClean="0"/>
              <a:t>The distances and isolation add to costs of basic necessities,  particularly as supply barges can not reach western communities during winter – from around late march to October. </a:t>
            </a:r>
          </a:p>
          <a:p>
            <a:r>
              <a:rPr lang="en-US" baseline="0" dirty="0" smtClean="0"/>
              <a:t>For example: A gallon of milk: Bethel,</a:t>
            </a:r>
            <a:r>
              <a:rPr lang="en-US" dirty="0" smtClean="0"/>
              <a:t> A gallon of milk that costs $3.00 in Anchorage can cost $6.89 in Bethel, around $ 9.00</a:t>
            </a:r>
            <a:r>
              <a:rPr lang="en-US" baseline="0" dirty="0" smtClean="0"/>
              <a:t> in Barrow, $7.30 in Nome and </a:t>
            </a:r>
            <a:r>
              <a:rPr lang="en-US" dirty="0" smtClean="0"/>
              <a:t>$9.49 in Kotzebue </a:t>
            </a:r>
          </a:p>
          <a:p>
            <a:endParaRPr lang="en-US" baseline="0" dirty="0" smtClean="0"/>
          </a:p>
          <a:p>
            <a:pPr defTabSz="931774">
              <a:defRPr/>
            </a:pPr>
            <a:r>
              <a:rPr lang="en-US" baseline="0" dirty="0" smtClean="0"/>
              <a:t>In January 2012, Heating fuel – which is one of the main sources of heat- averaged from a subsidized $1.74 /gallon in north slope region, to more than $6.50 /gallon in western Alaska. </a:t>
            </a:r>
          </a:p>
          <a:p>
            <a:endParaRPr lang="en-US" baseline="0" dirty="0" smtClean="0"/>
          </a:p>
          <a:p>
            <a:r>
              <a:rPr lang="en-US" b="1" baseline="0" dirty="0" smtClean="0"/>
              <a:t>Click for next picture: </a:t>
            </a:r>
          </a:p>
          <a:p>
            <a:pPr defTabSz="931774">
              <a:defRPr/>
            </a:pPr>
            <a:endParaRPr lang="en-US" baseline="0" dirty="0" smtClean="0"/>
          </a:p>
          <a:p>
            <a:pPr defTabSz="931774">
              <a:defRPr/>
            </a:pPr>
            <a:r>
              <a:rPr lang="en-US" baseline="0" dirty="0" smtClean="0"/>
              <a:t>Gasoline ranged from $4.10 to $9.65/gallon. </a:t>
            </a:r>
          </a:p>
          <a:p>
            <a:pPr defTabSz="931774">
              <a:defRPr/>
            </a:pPr>
            <a:endParaRPr lang="en-US" baseline="0" dirty="0" smtClean="0"/>
          </a:p>
          <a:p>
            <a:pPr defTabSz="931774">
              <a:defRPr/>
            </a:pPr>
            <a:r>
              <a:rPr lang="en-US" baseline="0" dirty="0" smtClean="0"/>
              <a:t>You can imagine how this affects the needs of older Alaskans on fixed incomes- and our service providers. </a:t>
            </a:r>
          </a:p>
        </p:txBody>
      </p:sp>
      <p:sp>
        <p:nvSpPr>
          <p:cNvPr id="4" name="Slide Number Placeholder 3"/>
          <p:cNvSpPr>
            <a:spLocks noGrp="1"/>
          </p:cNvSpPr>
          <p:nvPr>
            <p:ph type="sldNum" sz="quarter" idx="10"/>
          </p:nvPr>
        </p:nvSpPr>
        <p:spPr/>
        <p:txBody>
          <a:bodyPr/>
          <a:lstStyle/>
          <a:p>
            <a:fld id="{1C25A4D0-FFE0-4F07-AEFD-1A302E24CE6B}"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latin typeface="Arial" charset="0"/>
              </a:rPr>
              <a:t>The adult client is in charge of decision making</a:t>
            </a:r>
          </a:p>
          <a:p>
            <a:pPr>
              <a:defRPr/>
            </a:pPr>
            <a:endParaRPr lang="en-US" dirty="0" smtClean="0">
              <a:latin typeface="Arial" charset="0"/>
            </a:endParaRPr>
          </a:p>
          <a:p>
            <a:pPr>
              <a:defRPr/>
            </a:pPr>
            <a:r>
              <a:rPr lang="en-US" dirty="0" smtClean="0">
                <a:latin typeface="Arial" charset="0"/>
              </a:rPr>
              <a:t>Freedom is more important than safety</a:t>
            </a:r>
          </a:p>
          <a:p>
            <a:pPr>
              <a:defRPr/>
            </a:pPr>
            <a:endParaRPr lang="en-US" dirty="0" smtClean="0">
              <a:latin typeface="Arial" charset="0"/>
            </a:endParaRPr>
          </a:p>
          <a:p>
            <a:pPr>
              <a:defRPr/>
            </a:pPr>
            <a:r>
              <a:rPr lang="en-US" dirty="0" smtClean="0">
                <a:latin typeface="Arial" charset="0"/>
              </a:rPr>
              <a:t>Every adult has the right to make bad choices</a:t>
            </a:r>
          </a:p>
          <a:p>
            <a:pPr>
              <a:defRPr/>
            </a:pPr>
            <a:endParaRPr lang="en-US" dirty="0" smtClean="0">
              <a:latin typeface="Arial" charset="0"/>
            </a:endParaRPr>
          </a:p>
          <a:p>
            <a:pPr>
              <a:defRPr/>
            </a:pPr>
            <a:r>
              <a:rPr lang="en-US" dirty="0" smtClean="0">
                <a:latin typeface="Arial" charset="0"/>
              </a:rPr>
              <a:t>Seek to achieve: freedom, safety, least disruption of lifestyle, and least restrictive care alternatives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C25A4D0-FFE0-4F07-AEFD-1A302E24CE6B}"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U.S. Administration on Aging awarded the Elder Abuse Prevention Interventions Program grant to the State of Alaska Adult Protective Services (APS) unit.  The amount awarded is $1,004.605.00 over a 3-year period.  This is the first ever grant applied for by APS and is one of only eight award recipients across the United States.  Under this grant, APS will develop and operate an Elder Services Case Management section within APS </a:t>
            </a:r>
            <a:r>
              <a:rPr lang="en-US" sz="1200" b="1" kern="1200" dirty="0" smtClean="0">
                <a:solidFill>
                  <a:schemeClr val="tx1"/>
                </a:solidFill>
                <a:latin typeface="+mn-lt"/>
                <a:ea typeface="+mn-ea"/>
                <a:cs typeface="+mn-cs"/>
              </a:rPr>
              <a:t>to determine if Critical Time Intervention (CTI), an evidenced based case management model, prevents elder abuse, neglect and exploitation.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project will focus on implementing and testing the CTI intervention with a selected target population residing in Anchorage.  </a:t>
            </a:r>
            <a:r>
              <a:rPr lang="en-US" sz="1200" b="1" kern="1200" dirty="0" smtClean="0">
                <a:solidFill>
                  <a:schemeClr val="tx1"/>
                </a:solidFill>
                <a:latin typeface="+mn-lt"/>
                <a:ea typeface="+mn-ea"/>
                <a:cs typeface="+mn-cs"/>
              </a:rPr>
              <a:t>The population to be served are elders 60 years are older that have been identified as high risk for experiencing abuse, neglect or exploitation in the future and those elders who have been found to have experienced abuse, neglect and exploitation through an APS investigation </a:t>
            </a:r>
            <a:r>
              <a:rPr lang="en-US" sz="1200" kern="1200" dirty="0" smtClean="0">
                <a:solidFill>
                  <a:schemeClr val="tx1"/>
                </a:solidFill>
                <a:latin typeface="+mn-lt"/>
                <a:ea typeface="+mn-ea"/>
                <a:cs typeface="+mn-cs"/>
              </a:rPr>
              <a:t>and require case management services to prevent future reoccurrence of maltreatment.   The APS Elder Services Case Management section will consist of three case managers.  The case managers will work in conjunction with APS Protective Service Specialists (Investigators) to ensure the health, safety and well-being of vulnerable adults. </a:t>
            </a:r>
          </a:p>
          <a:p>
            <a:endParaRPr lang="en-US" b="0" dirty="0"/>
          </a:p>
        </p:txBody>
      </p:sp>
      <p:sp>
        <p:nvSpPr>
          <p:cNvPr id="4" name="Slide Number Placeholder 3"/>
          <p:cNvSpPr>
            <a:spLocks noGrp="1"/>
          </p:cNvSpPr>
          <p:nvPr>
            <p:ph type="sldNum" sz="quarter" idx="10"/>
          </p:nvPr>
        </p:nvSpPr>
        <p:spPr/>
        <p:txBody>
          <a:bodyPr/>
          <a:lstStyle/>
          <a:p>
            <a:fld id="{1C25A4D0-FFE0-4F07-AEFD-1A302E24CE6B}"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25A4D0-FFE0-4F07-AEFD-1A302E24CE6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Personal Care Assistance </a:t>
            </a:r>
            <a:r>
              <a:rPr lang="en-US" baseline="0" dirty="0" smtClean="0"/>
              <a:t>Program in Alaska 2007-2012 –6 years</a:t>
            </a:r>
            <a:endParaRPr lang="en-US" dirty="0" smtClean="0"/>
          </a:p>
          <a:p>
            <a:r>
              <a:rPr lang="en-US" dirty="0" smtClean="0"/>
              <a:t>From</a:t>
            </a:r>
            <a:r>
              <a:rPr lang="en-US" baseline="0" dirty="0" smtClean="0"/>
              <a:t> FY2007 through 2014 the program costs increased by 31.5%; we served 29.4% more individuals; and cost per participant rose by 1.6%.</a:t>
            </a:r>
          </a:p>
        </p:txBody>
      </p:sp>
      <p:sp>
        <p:nvSpPr>
          <p:cNvPr id="4" name="Slide Number Placeholder 3"/>
          <p:cNvSpPr>
            <a:spLocks noGrp="1"/>
          </p:cNvSpPr>
          <p:nvPr>
            <p:ph type="sldNum" sz="quarter" idx="10"/>
          </p:nvPr>
        </p:nvSpPr>
        <p:spPr/>
        <p:txBody>
          <a:bodyPr/>
          <a:lstStyle/>
          <a:p>
            <a:fld id="{1C25A4D0-FFE0-4F07-AEFD-1A302E24CE6B}"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ALI Waiver</a:t>
            </a:r>
            <a:r>
              <a:rPr lang="en-US" baseline="0" dirty="0" smtClean="0"/>
              <a:t> Program</a:t>
            </a:r>
            <a:endParaRPr lang="en-US" dirty="0" smtClean="0"/>
          </a:p>
          <a:p>
            <a:r>
              <a:rPr lang="en-US" dirty="0" smtClean="0"/>
              <a:t>From</a:t>
            </a:r>
            <a:r>
              <a:rPr lang="en-US" baseline="0" dirty="0" smtClean="0"/>
              <a:t> FY2012 through 2014 the program costs decreased by 18.2%; serve 8.1% fewer individuals; and cost per participant decreased by 10.9%.</a:t>
            </a:r>
          </a:p>
          <a:p>
            <a:r>
              <a:rPr lang="en-US" baseline="0" dirty="0" smtClean="0"/>
              <a:t>Do not have numbers for 60 and older broken out at this time.</a:t>
            </a:r>
            <a:endParaRPr lang="en-US" dirty="0"/>
          </a:p>
        </p:txBody>
      </p:sp>
      <p:sp>
        <p:nvSpPr>
          <p:cNvPr id="4" name="Slide Number Placeholder 3"/>
          <p:cNvSpPr>
            <a:spLocks noGrp="1"/>
          </p:cNvSpPr>
          <p:nvPr>
            <p:ph type="sldNum" sz="quarter" idx="10"/>
          </p:nvPr>
        </p:nvSpPr>
        <p:spPr/>
        <p:txBody>
          <a:bodyPr/>
          <a:lstStyle/>
          <a:p>
            <a:fld id="{1C25A4D0-FFE0-4F07-AEFD-1A302E24CE6B}"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1C25A4D0-FFE0-4F07-AEFD-1A302E24CE6B}"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provide data re: numbers served and costs of these important services.  But it’s in the stories from our grantees that we really understand the meaning of these services in the lives of older Alaskans, their caregivers and their communities: </a:t>
            </a:r>
          </a:p>
          <a:p>
            <a:endParaRPr lang="en-US" dirty="0" smtClean="0"/>
          </a:p>
          <a:p>
            <a:r>
              <a:rPr lang="en-US" dirty="0" smtClean="0"/>
              <a:t>Each quarter</a:t>
            </a:r>
            <a:r>
              <a:rPr lang="en-US" baseline="0" dirty="0" smtClean="0"/>
              <a:t> we receive stories from grantees, illustrating the difference that grant services have made in the wellbeing of their clients and caregivers. </a:t>
            </a:r>
          </a:p>
          <a:p>
            <a:pPr>
              <a:buFontTx/>
              <a:buChar char="-"/>
            </a:pPr>
            <a:r>
              <a:rPr lang="en-US" baseline="0" dirty="0" smtClean="0"/>
              <a:t>We hear that ‘services assist them to live independently, avoid or delay placing aged family members into nursing care facilities – which often means leaving the community in which they've spent their lives.  </a:t>
            </a:r>
          </a:p>
          <a:p>
            <a:pPr>
              <a:buFontTx/>
              <a:buChar char="-"/>
            </a:pPr>
            <a:r>
              <a:rPr lang="en-US" baseline="0" dirty="0" smtClean="0"/>
              <a:t>We hear that legal services prevent loss of homes, financial abuse, and help clients to obtain benefits essential to independence and wellbeing. </a:t>
            </a:r>
          </a:p>
          <a:p>
            <a:pPr>
              <a:buFontTx/>
              <a:buChar char="-"/>
            </a:pPr>
            <a:r>
              <a:rPr lang="en-US" baseline="0" dirty="0" smtClean="0"/>
              <a:t>We hear that services improve the health status of clients, through better nutrition,  physical activity and creative cognitive engagement, through transportation that ensures access to needed services  and decreases social isolation. </a:t>
            </a:r>
          </a:p>
          <a:p>
            <a:pPr>
              <a:buFontTx/>
              <a:buChar char="-"/>
            </a:pPr>
            <a:r>
              <a:rPr lang="en-US" baseline="0" dirty="0" smtClean="0"/>
              <a:t> We hear that the congregate meals provide important nutrition, social sharing, .. And even decrease in blood pressure and cholesterol!  Home delivered meals not only provide food to those unable to leave their homes: the delivery drivers also provide important  personal contact and an eye on the welfare of clients.</a:t>
            </a:r>
          </a:p>
          <a:p>
            <a:pPr>
              <a:buFontTx/>
              <a:buChar char="-"/>
            </a:pPr>
            <a:r>
              <a:rPr lang="en-US" baseline="0" dirty="0" smtClean="0"/>
              <a:t> We hear how the many many hours of service provided by Senior Volunteers benefit their communities and provide a sense of pride and continuing contribution. </a:t>
            </a:r>
          </a:p>
          <a:p>
            <a:pPr>
              <a:buFontTx/>
              <a:buChar char="-"/>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C25A4D0-FFE0-4F07-AEFD-1A302E24CE6B}"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Alaska’s Senior grant programs provide services to older Alaskan’s helping them maintain independence and remain in their homes. </a:t>
            </a:r>
          </a:p>
          <a:p>
            <a:pPr defTabSz="931774">
              <a:defRPr/>
            </a:pPr>
            <a:endParaRPr lang="en-US" dirty="0" smtClean="0"/>
          </a:p>
          <a:p>
            <a:pPr defTabSz="931774">
              <a:defRPr/>
            </a:pPr>
            <a:r>
              <a:rPr lang="en-US" dirty="0" smtClean="0"/>
              <a:t>Services are available to individuals 60 and older, through delivery is targeted to the most vulnerable elderly.</a:t>
            </a:r>
          </a:p>
          <a:p>
            <a:endParaRPr lang="en-US" dirty="0" smtClean="0"/>
          </a:p>
          <a:p>
            <a:r>
              <a:rPr lang="en-US" dirty="0" smtClean="0"/>
              <a:t>The program targets adults who are 60 years of age or older in greatest economic and/or social need attention to low-income minorities, those in rural areas</a:t>
            </a:r>
          </a:p>
          <a:p>
            <a:r>
              <a:rPr lang="en-US" dirty="0" smtClean="0"/>
              <a:t>are targeted for need, age is the only requirement for the congregate nutrition program; those receiving home meals must also be homebound. </a:t>
            </a:r>
          </a:p>
          <a:p>
            <a:pPr defTabSz="931774">
              <a:defRPr/>
            </a:pPr>
            <a:endParaRPr lang="en-US" dirty="0" smtClean="0"/>
          </a:p>
          <a:p>
            <a:pPr defTabSz="931774">
              <a:defRPr/>
            </a:pPr>
            <a:r>
              <a:rPr lang="en-US" dirty="0" smtClean="0"/>
              <a:t>The Aging Services Network provides a range of community based services designed to enhance both the quality of life and social intersection and reduce the effects of disability for homebound and more active seniors. </a:t>
            </a:r>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C25A4D0-FFE0-4F07-AEFD-1A302E24CE6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latin typeface="Times New Roman"/>
                <a:ea typeface="Calibri"/>
                <a:cs typeface="Times New Roman"/>
              </a:rPr>
              <a:t>Senior Grant programs provide support to </a:t>
            </a:r>
            <a:r>
              <a:rPr lang="en-US" b="1" dirty="0" smtClean="0">
                <a:latin typeface="Times New Roman"/>
                <a:ea typeface="Calibri"/>
                <a:cs typeface="Times New Roman"/>
              </a:rPr>
              <a:t>older Alaskan’s </a:t>
            </a:r>
            <a:r>
              <a:rPr lang="en-US" dirty="0" smtClean="0">
                <a:latin typeface="Times New Roman"/>
                <a:ea typeface="Calibri"/>
                <a:cs typeface="Times New Roman"/>
              </a:rPr>
              <a:t>and </a:t>
            </a:r>
            <a:r>
              <a:rPr lang="en-US" b="1" dirty="0" smtClean="0">
                <a:latin typeface="Times New Roman"/>
                <a:ea typeface="Calibri"/>
                <a:cs typeface="Times New Roman"/>
              </a:rPr>
              <a:t>their caregivers </a:t>
            </a:r>
            <a:r>
              <a:rPr lang="en-US" dirty="0" smtClean="0">
                <a:latin typeface="Times New Roman"/>
                <a:ea typeface="Calibri"/>
                <a:cs typeface="Times New Roman"/>
              </a:rPr>
              <a:t>who may not qualify for other programs,  but still need support to remain in their homes and communities. </a:t>
            </a:r>
          </a:p>
          <a:p>
            <a:pPr defTabSz="931774">
              <a:defRPr/>
            </a:pPr>
            <a:endParaRPr lang="en-US" dirty="0" smtClean="0">
              <a:latin typeface="Times New Roman"/>
              <a:ea typeface="Calibri"/>
              <a:cs typeface="Times New Roman"/>
            </a:endParaRPr>
          </a:p>
          <a:p>
            <a:pPr defTabSz="931774">
              <a:defRPr/>
            </a:pPr>
            <a:r>
              <a:rPr lang="en-US" dirty="0" smtClean="0">
                <a:latin typeface="Times New Roman"/>
                <a:ea typeface="Calibri"/>
                <a:cs typeface="Times New Roman"/>
              </a:rPr>
              <a:t>Services are targeted to older Alaskan’s who are at risk for nursing home placement.  </a:t>
            </a:r>
          </a:p>
          <a:p>
            <a:pPr defTabSz="931774">
              <a:defRPr/>
            </a:pPr>
            <a:endParaRPr lang="en-US" dirty="0" smtClean="0">
              <a:latin typeface="Times New Roman"/>
              <a:ea typeface="Calibri"/>
              <a:cs typeface="Times New Roman"/>
            </a:endParaRPr>
          </a:p>
          <a:p>
            <a:pPr defTabSz="931774">
              <a:defRPr/>
            </a:pPr>
            <a:r>
              <a:rPr lang="en-US" dirty="0" smtClean="0">
                <a:latin typeface="Times New Roman"/>
                <a:ea typeface="Calibri"/>
                <a:cs typeface="Times New Roman"/>
              </a:rPr>
              <a:t>Nursing Home predictors include: Live alone, 75 and over, low income, rural, difficulty performing activities of daily living because of certain health conditions.</a:t>
            </a:r>
            <a:endParaRPr lang="en-US" dirty="0" smtClean="0">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1C25A4D0-FFE0-4F07-AEFD-1A302E24CE6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Programs and Funding</a:t>
            </a:r>
          </a:p>
          <a:p>
            <a:r>
              <a:rPr lang="en-US" dirty="0" smtClean="0"/>
              <a:t>Over $13 million in State and Federal funds are awarded annually to local providers through the Senior Grants program. 	</a:t>
            </a:r>
          </a:p>
          <a:p>
            <a:r>
              <a:rPr lang="en-US" dirty="0" smtClean="0"/>
              <a:t>This slides shows the range of grant services supported.. In the following slides, I”ll be giving some of the details about each.</a:t>
            </a:r>
          </a:p>
          <a:p>
            <a:endParaRPr lang="en-US" dirty="0" smtClean="0"/>
          </a:p>
          <a:p>
            <a:r>
              <a:rPr lang="en-US" dirty="0" smtClean="0"/>
              <a:t>Briefly: Grant programs include:</a:t>
            </a:r>
          </a:p>
          <a:p>
            <a:pPr marL="931774" lvl="2" indent="-232943">
              <a:buFont typeface="+mj-lt"/>
              <a:buAutoNum type="arabicPeriod"/>
            </a:pPr>
            <a:r>
              <a:rPr lang="en-US" sz="1800" dirty="0" smtClean="0"/>
              <a:t>Adult Day Care</a:t>
            </a:r>
          </a:p>
          <a:p>
            <a:pPr marL="931774" lvl="2" indent="-232943">
              <a:buFont typeface="+mj-lt"/>
              <a:buAutoNum type="arabicPeriod"/>
            </a:pPr>
            <a:r>
              <a:rPr lang="en-US" sz="1800" dirty="0" smtClean="0"/>
              <a:t>Aging and Disability Resource Centers</a:t>
            </a:r>
          </a:p>
          <a:p>
            <a:pPr marL="931774" lvl="2" indent="-232943">
              <a:buFont typeface="+mj-lt"/>
              <a:buAutoNum type="arabicPeriod"/>
            </a:pPr>
            <a:r>
              <a:rPr lang="en-US" sz="1800" dirty="0" smtClean="0"/>
              <a:t>Alzheimer’s Disease and Related Disorders Education and Support</a:t>
            </a:r>
          </a:p>
          <a:p>
            <a:pPr marL="931774" lvl="2" indent="-232943">
              <a:buFont typeface="+mj-lt"/>
              <a:buAutoNum type="arabicPeriod"/>
            </a:pPr>
            <a:r>
              <a:rPr lang="en-US" sz="1800" dirty="0" smtClean="0"/>
              <a:t>Health Promotion and Disease Prevention</a:t>
            </a:r>
          </a:p>
          <a:p>
            <a:pPr marL="931774" lvl="2" indent="-232943" defTabSz="931774">
              <a:buFont typeface="+mj-lt"/>
              <a:buAutoNum type="arabicPeriod"/>
              <a:defRPr/>
            </a:pPr>
            <a:r>
              <a:rPr lang="en-US" sz="1800" dirty="0" smtClean="0"/>
              <a:t>Medicare Information Office</a:t>
            </a:r>
          </a:p>
          <a:p>
            <a:pPr marL="931774" lvl="2" indent="-232943" defTabSz="931774">
              <a:buFont typeface="+mj-lt"/>
              <a:buAutoNum type="arabicPeriod"/>
              <a:defRPr/>
            </a:pPr>
            <a:r>
              <a:rPr lang="en-US" sz="1800" dirty="0" smtClean="0"/>
              <a:t>Nursing Facility Transition Program</a:t>
            </a:r>
          </a:p>
          <a:p>
            <a:pPr marL="931774" lvl="2" indent="-232943" defTabSz="931774">
              <a:buFont typeface="+mj-lt"/>
              <a:buAutoNum type="arabicPeriod"/>
              <a:defRPr/>
            </a:pPr>
            <a:r>
              <a:rPr lang="en-US" sz="1800" dirty="0" smtClean="0"/>
              <a:t>National Family Caregiver Support Program</a:t>
            </a:r>
          </a:p>
          <a:p>
            <a:pPr marL="931774" lvl="2" indent="-232943" defTabSz="931774">
              <a:buFont typeface="+mj-lt"/>
              <a:buAutoNum type="arabicPeriod"/>
              <a:defRPr/>
            </a:pPr>
            <a:r>
              <a:rPr lang="en-US" sz="1800" dirty="0" smtClean="0"/>
              <a:t>Nutrition, Transportation and Support Services</a:t>
            </a:r>
          </a:p>
          <a:p>
            <a:pPr marL="931774" lvl="2" indent="-232943">
              <a:buFont typeface="+mj-lt"/>
              <a:buAutoNum type="arabicPeriod"/>
            </a:pPr>
            <a:r>
              <a:rPr lang="en-US" sz="1800" dirty="0" smtClean="0"/>
              <a:t>Senior In-Home</a:t>
            </a:r>
          </a:p>
          <a:p>
            <a:pPr marL="931774" lvl="2" indent="-232943">
              <a:buFont typeface="+mj-lt"/>
              <a:buAutoNum type="arabicPeriod"/>
            </a:pPr>
            <a:r>
              <a:rPr lang="en-US" sz="1800" dirty="0" smtClean="0"/>
              <a:t>Senior Residential Services</a:t>
            </a:r>
          </a:p>
          <a:p>
            <a:endParaRPr lang="en-US" dirty="0"/>
          </a:p>
        </p:txBody>
      </p:sp>
      <p:sp>
        <p:nvSpPr>
          <p:cNvPr id="4" name="Slide Number Placeholder 3"/>
          <p:cNvSpPr>
            <a:spLocks noGrp="1"/>
          </p:cNvSpPr>
          <p:nvPr>
            <p:ph type="sldNum" sz="quarter" idx="10"/>
          </p:nvPr>
        </p:nvSpPr>
        <p:spPr/>
        <p:txBody>
          <a:bodyPr/>
          <a:lstStyle/>
          <a:p>
            <a:fld id="{1C25A4D0-FFE0-4F07-AEFD-1A302E24CE6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Nutrition, Transportation and Support Services program provides a range of community based services to Alaskan’s 60 and over including: home delivered and congregate meals, nutrition education and counseling, transportation, homemaker services, legal assistance, media, volunteer opportunities, information and assistance and outreach.  </a:t>
            </a:r>
          </a:p>
          <a:p>
            <a:endParaRPr lang="en-US" dirty="0" smtClean="0"/>
          </a:p>
          <a:p>
            <a:r>
              <a:rPr lang="en-US" dirty="0" smtClean="0"/>
              <a:t>Many of our NTS grantees deliver services through local Senior Center’s which serve as a focal point in the community for Older Alaskans to engage in healthy meaningful activities.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C25A4D0-FFE0-4F07-AEFD-1A302E24CE6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Senior In-Home Services program provides case management (includes….) , chore, ( includes…. Respite (examples: ) and supplemental services (examples…) to vulnerable seniors 60 and over who need assistance in order to remain in their homes.  Services are targeted to individuals who are low income, experience Alzheimer’s Disease or Related Disorders, frailty due to aging or other cognitive or physically disabling conditions.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C25A4D0-FFE0-4F07-AEFD-1A302E24CE6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Adult Day Care is a center based program that provides supervision and a secure environment for individuals experience Alzheimer’s Disease or Related Disorders, physical, emotional and/or other cognitive impairments.  A variety of therapeutic activities are provided to support optimal mental and physical functioning.</a:t>
            </a:r>
          </a:p>
          <a:p>
            <a:r>
              <a:rPr lang="en-US" dirty="0" smtClean="0"/>
              <a:t>The program also provides an alternative for caregivers who need to work during the day.  Increasing numbers of programs are providing some weekend services. </a:t>
            </a:r>
          </a:p>
          <a:p>
            <a:endParaRPr lang="en-US" dirty="0" smtClean="0"/>
          </a:p>
        </p:txBody>
      </p:sp>
      <p:sp>
        <p:nvSpPr>
          <p:cNvPr id="4" name="Slide Number Placeholder 3"/>
          <p:cNvSpPr>
            <a:spLocks noGrp="1"/>
          </p:cNvSpPr>
          <p:nvPr>
            <p:ph type="sldNum" sz="quarter" idx="10"/>
          </p:nvPr>
        </p:nvSpPr>
        <p:spPr/>
        <p:txBody>
          <a:bodyPr/>
          <a:lstStyle/>
          <a:p>
            <a:fld id="{1C25A4D0-FFE0-4F07-AEFD-1A302E24CE6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National Family Caregiver Support Program provides support and assistance to unpaid caregivers of individuals 60 and over and to Grandparents raising grandchildren to provide relief from emotional, physical, and financial stress.  Services include information about available services, assistance in gaining access to services, support groups, training, counseling, respite and supplemental services.</a:t>
            </a:r>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fld id="{1C25A4D0-FFE0-4F07-AEFD-1A302E24CE6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27A3FB-D97A-4E05-95A2-04AAC249C5F0}" type="datetimeFigureOut">
              <a:rPr lang="en-US" smtClean="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C593A-633E-4135-BA1A-71EE8A52352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7A3FB-D97A-4E05-95A2-04AAC249C5F0}" type="datetimeFigureOut">
              <a:rPr lang="en-US" smtClean="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C593A-633E-4135-BA1A-71EE8A52352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7A3FB-D97A-4E05-95A2-04AAC249C5F0}" type="datetimeFigureOut">
              <a:rPr lang="en-US" smtClean="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C593A-633E-4135-BA1A-71EE8A52352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7A3FB-D97A-4E05-95A2-04AAC249C5F0}" type="datetimeFigureOut">
              <a:rPr lang="en-US" smtClean="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C593A-633E-4135-BA1A-71EE8A52352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7A3FB-D97A-4E05-95A2-04AAC249C5F0}" type="datetimeFigureOut">
              <a:rPr lang="en-US" smtClean="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C593A-633E-4135-BA1A-71EE8A52352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27A3FB-D97A-4E05-95A2-04AAC249C5F0}" type="datetimeFigureOut">
              <a:rPr lang="en-US" smtClean="0"/>
              <a:pPr/>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C593A-633E-4135-BA1A-71EE8A52352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27A3FB-D97A-4E05-95A2-04AAC249C5F0}" type="datetimeFigureOut">
              <a:rPr lang="en-US" smtClean="0"/>
              <a:pPr/>
              <a:t>9/29/2015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BC593A-633E-4135-BA1A-71EE8A52352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27A3FB-D97A-4E05-95A2-04AAC249C5F0}" type="datetimeFigureOut">
              <a:rPr lang="en-US" smtClean="0"/>
              <a:pPr/>
              <a:t>9/29/2015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BC593A-633E-4135-BA1A-71EE8A52352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7A3FB-D97A-4E05-95A2-04AAC249C5F0}" type="datetimeFigureOut">
              <a:rPr lang="en-US" smtClean="0"/>
              <a:pPr/>
              <a:t>9/29/2015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BC593A-633E-4135-BA1A-71EE8A52352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7A3FB-D97A-4E05-95A2-04AAC249C5F0}" type="datetimeFigureOut">
              <a:rPr lang="en-US" smtClean="0"/>
              <a:pPr/>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C593A-633E-4135-BA1A-71EE8A52352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7A3FB-D97A-4E05-95A2-04AAC249C5F0}" type="datetimeFigureOut">
              <a:rPr lang="en-US" smtClean="0"/>
              <a:pPr/>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C593A-633E-4135-BA1A-71EE8A52352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7A3FB-D97A-4E05-95A2-04AAC249C5F0}" type="datetimeFigureOut">
              <a:rPr lang="en-US" smtClean="0"/>
              <a:pPr/>
              <a:t>9/29/2015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C593A-633E-4135-BA1A-71EE8A52352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jpe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8.jpeg"/><Relationship Id="rId7"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9144000" cy="6858000"/>
          </a:xfrm>
          <a:prstGeom prst="roundRect">
            <a:avLst/>
          </a:prstGeom>
          <a:blipFill dpi="0" rotWithShape="1">
            <a:blip r:embed="rId3" cstate="print">
              <a:alphaModFix amt="34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lumMod val="95000"/>
                  <a:lumOff val="5000"/>
                </a:schemeClr>
              </a:solidFill>
            </a:endParaRPr>
          </a:p>
        </p:txBody>
      </p:sp>
      <p:sp>
        <p:nvSpPr>
          <p:cNvPr id="4" name="Title 1"/>
          <p:cNvSpPr txBox="1">
            <a:spLocks/>
          </p:cNvSpPr>
          <p:nvPr/>
        </p:nvSpPr>
        <p:spPr>
          <a:xfrm>
            <a:off x="381000" y="685800"/>
            <a:ext cx="8077200" cy="2057400"/>
          </a:xfrm>
          <a:prstGeom prst="rect">
            <a:avLst/>
          </a:prstGeom>
        </p:spPr>
        <p:txBody>
          <a:bodyPr>
            <a:noAutofit/>
          </a:bodyPr>
          <a:lstStyle/>
          <a:p>
            <a:pPr marL="0" marR="0" lvl="0" indent="0" algn="ctr" defTabSz="914400" rtl="0" eaLnBrk="1" fontAlgn="auto" latinLnBrk="0" hangingPunct="1">
              <a:lnSpc>
                <a:spcPts val="5900"/>
              </a:lnSpc>
              <a:spcBef>
                <a:spcPct val="0"/>
              </a:spcBef>
              <a:spcAft>
                <a:spcPts val="0"/>
              </a:spcAft>
              <a:buClrTx/>
              <a:buSzTx/>
              <a:buFontTx/>
              <a:buNone/>
              <a:tabLst/>
              <a:defRPr/>
            </a:pPr>
            <a:r>
              <a:rPr kumimoji="0" lang="en-US" sz="4800" b="1" i="0" u="none" strike="noStrike" kern="1200" cap="small" spc="0" normalizeH="0" baseline="0" noProof="0" dirty="0" smtClean="0">
                <a:ln>
                  <a:noFill/>
                </a:ln>
                <a:solidFill>
                  <a:schemeClr val="tx1"/>
                </a:solidFill>
                <a:effectLst/>
                <a:uLnTx/>
                <a:uFillTx/>
                <a:latin typeface="+mj-lt"/>
                <a:ea typeface="+mj-ea"/>
                <a:cs typeface="+mj-cs"/>
              </a:rPr>
              <a:t>Division of Senior &amp; Disabilities Services </a:t>
            </a:r>
          </a:p>
          <a:p>
            <a:pPr marL="0" marR="0" lvl="0" indent="0" algn="ctr" defTabSz="914400" rtl="0" eaLnBrk="1" fontAlgn="auto" latinLnBrk="0" hangingPunct="1">
              <a:lnSpc>
                <a:spcPts val="5900"/>
              </a:lnSpc>
              <a:spcBef>
                <a:spcPct val="0"/>
              </a:spcBef>
              <a:spcAft>
                <a:spcPts val="0"/>
              </a:spcAft>
              <a:buClrTx/>
              <a:buSzTx/>
              <a:buFontTx/>
              <a:buNone/>
              <a:tabLst/>
              <a:defRPr/>
            </a:pPr>
            <a:endParaRPr lang="en-US" sz="6000" b="1" cap="small" dirty="0" smtClean="0">
              <a:latin typeface="+mj-lt"/>
              <a:ea typeface="+mj-ea"/>
              <a:cs typeface="+mj-cs"/>
            </a:endParaRPr>
          </a:p>
          <a:p>
            <a:pPr marL="0" marR="0" lvl="0" indent="0" algn="ctr" defTabSz="914400" rtl="0" eaLnBrk="1" fontAlgn="auto" latinLnBrk="0" hangingPunct="1">
              <a:lnSpc>
                <a:spcPts val="5900"/>
              </a:lnSpc>
              <a:spcBef>
                <a:spcPct val="0"/>
              </a:spcBef>
              <a:spcAft>
                <a:spcPts val="0"/>
              </a:spcAft>
              <a:buClrTx/>
              <a:buSzTx/>
              <a:buFontTx/>
              <a:buNone/>
              <a:tabLst/>
              <a:defRPr/>
            </a:pPr>
            <a:r>
              <a:rPr lang="en-US" sz="2800" b="1" cap="small" dirty="0" smtClean="0">
                <a:latin typeface="+mj-lt"/>
                <a:ea typeface="+mj-ea"/>
                <a:cs typeface="+mj-cs"/>
              </a:rPr>
              <a:t>Director Duane Mayes</a:t>
            </a:r>
            <a:endParaRPr kumimoji="0" lang="en-US" sz="2800" b="1" i="0" u="none" strike="noStrike" kern="1200" cap="small"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ts val="5900"/>
              </a:lnSpc>
              <a:spcBef>
                <a:spcPct val="0"/>
              </a:spcBef>
              <a:spcAft>
                <a:spcPts val="0"/>
              </a:spcAft>
              <a:buClrTx/>
              <a:buSzTx/>
              <a:buFontTx/>
              <a:buNone/>
              <a:tabLst/>
              <a:defRPr/>
            </a:pPr>
            <a:r>
              <a:rPr kumimoji="0" lang="en-US" sz="6000" b="1" i="0" u="none" strike="noStrike" kern="1200" cap="small" spc="0" normalizeH="0" baseline="0" noProof="0" dirty="0" smtClean="0">
                <a:ln>
                  <a:noFill/>
                </a:ln>
                <a:solidFill>
                  <a:schemeClr val="tx1"/>
                </a:solidFill>
                <a:effectLst/>
                <a:uLnTx/>
                <a:uFillTx/>
                <a:latin typeface="+mj-lt"/>
                <a:ea typeface="+mj-ea"/>
                <a:cs typeface="+mj-cs"/>
              </a:rPr>
              <a:t/>
            </a:r>
            <a:br>
              <a:rPr kumimoji="0" lang="en-US" sz="6000" b="1" i="0" u="none" strike="noStrike" kern="1200" cap="small" spc="0" normalizeH="0" baseline="0" noProof="0" dirty="0" smtClean="0">
                <a:ln>
                  <a:noFill/>
                </a:ln>
                <a:solidFill>
                  <a:schemeClr val="tx1"/>
                </a:solidFill>
                <a:effectLst/>
                <a:uLnTx/>
                <a:uFillTx/>
                <a:latin typeface="+mj-lt"/>
                <a:ea typeface="+mj-ea"/>
                <a:cs typeface="+mj-cs"/>
              </a:rPr>
            </a:br>
            <a:endParaRPr kumimoji="0" lang="en-US" sz="6000" b="1" i="0" u="none" strike="noStrike" kern="1200" cap="small" spc="0" normalizeH="0" baseline="0" noProof="0" dirty="0">
              <a:ln>
                <a:noFill/>
              </a:ln>
              <a:solidFill>
                <a:schemeClr val="tx1"/>
              </a:solidFill>
              <a:effectLst/>
              <a:uLnTx/>
              <a:uFillTx/>
              <a:latin typeface="+mj-lt"/>
              <a:ea typeface="+mj-ea"/>
              <a:cs typeface="+mj-cs"/>
            </a:endParaRPr>
          </a:p>
        </p:txBody>
      </p:sp>
      <p:pic>
        <p:nvPicPr>
          <p:cNvPr id="1029" name="Picture 5"/>
          <p:cNvPicPr>
            <a:picLocks noChangeAspect="1" noChangeArrowheads="1"/>
          </p:cNvPicPr>
          <p:nvPr/>
        </p:nvPicPr>
        <p:blipFill>
          <a:blip r:embed="rId4" cstate="print"/>
          <a:srcRect/>
          <a:stretch>
            <a:fillRect/>
          </a:stretch>
        </p:blipFill>
        <p:spPr bwMode="auto">
          <a:xfrm>
            <a:off x="3810000" y="4343400"/>
            <a:ext cx="1393260" cy="144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228600"/>
            <a:ext cx="9144000" cy="6553200"/>
          </a:xfrm>
          <a:prstGeom prst="roundRect">
            <a:avLst/>
          </a:prstGeom>
          <a:blipFill dpi="0" rotWithShape="1">
            <a:blip r:embed="rId3" cstate="print">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838200" y="304800"/>
            <a:ext cx="7924800" cy="646331"/>
          </a:xfrm>
          <a:prstGeom prst="rect">
            <a:avLst/>
          </a:prstGeom>
          <a:noFill/>
        </p:spPr>
        <p:txBody>
          <a:bodyPr wrap="square" rtlCol="0">
            <a:spAutoFit/>
          </a:bodyPr>
          <a:lstStyle/>
          <a:p>
            <a:r>
              <a:rPr lang="en-US" sz="3600" b="1" dirty="0" smtClean="0"/>
              <a:t> ADRD Education and Support program </a:t>
            </a:r>
            <a:endParaRPr lang="en-US" sz="3600" b="1" dirty="0"/>
          </a:p>
        </p:txBody>
      </p:sp>
      <p:sp>
        <p:nvSpPr>
          <p:cNvPr id="7" name="TextBox 6"/>
          <p:cNvSpPr txBox="1"/>
          <p:nvPr/>
        </p:nvSpPr>
        <p:spPr>
          <a:xfrm>
            <a:off x="914400" y="1143000"/>
            <a:ext cx="7239000" cy="2062103"/>
          </a:xfrm>
          <a:prstGeom prst="rect">
            <a:avLst/>
          </a:prstGeom>
          <a:noFill/>
        </p:spPr>
        <p:txBody>
          <a:bodyPr wrap="square" rtlCol="0">
            <a:spAutoFit/>
          </a:bodyPr>
          <a:lstStyle/>
          <a:p>
            <a:r>
              <a:rPr lang="en-US" sz="3200" b="1" dirty="0" smtClean="0"/>
              <a:t>Statewide Resource Center serving:</a:t>
            </a:r>
          </a:p>
          <a:p>
            <a:pPr>
              <a:buFont typeface="Arial" pitchFamily="34" charset="0"/>
              <a:buChar char="•"/>
            </a:pPr>
            <a:r>
              <a:rPr lang="en-US" sz="3200" b="1" dirty="0" smtClean="0"/>
              <a:t> Individuals who experience dementia </a:t>
            </a:r>
          </a:p>
          <a:p>
            <a:pPr>
              <a:buFont typeface="Arial" pitchFamily="34" charset="0"/>
              <a:buChar char="•"/>
            </a:pPr>
            <a:r>
              <a:rPr lang="en-US" sz="3200" b="1" dirty="0" smtClean="0"/>
              <a:t> Family members</a:t>
            </a:r>
          </a:p>
          <a:p>
            <a:pPr>
              <a:buFont typeface="Arial" pitchFamily="34" charset="0"/>
              <a:buChar char="•"/>
            </a:pPr>
            <a:r>
              <a:rPr lang="en-US" sz="3200" b="1" dirty="0" smtClean="0"/>
              <a:t> Care providers</a:t>
            </a:r>
            <a:endParaRPr lang="en-US" sz="3200" b="1" dirty="0"/>
          </a:p>
        </p:txBody>
      </p:sp>
      <p:sp>
        <p:nvSpPr>
          <p:cNvPr id="8" name="TextBox 7"/>
          <p:cNvSpPr txBox="1"/>
          <p:nvPr/>
        </p:nvSpPr>
        <p:spPr>
          <a:xfrm>
            <a:off x="838200" y="3696831"/>
            <a:ext cx="8153400" cy="2246769"/>
          </a:xfrm>
          <a:prstGeom prst="rect">
            <a:avLst/>
          </a:prstGeom>
          <a:noFill/>
        </p:spPr>
        <p:txBody>
          <a:bodyPr wrap="square" rtlCol="0">
            <a:spAutoFit/>
          </a:bodyPr>
          <a:lstStyle/>
          <a:p>
            <a:pPr>
              <a:buFont typeface="Courier New" pitchFamily="49" charset="0"/>
              <a:buChar char="o"/>
            </a:pPr>
            <a:r>
              <a:rPr lang="en-US" sz="2800" b="1" dirty="0" smtClean="0"/>
              <a:t> Training for family and   professional care providers</a:t>
            </a:r>
          </a:p>
          <a:p>
            <a:pPr>
              <a:buFont typeface="Courier New" pitchFamily="49" charset="0"/>
              <a:buChar char="o"/>
            </a:pPr>
            <a:r>
              <a:rPr lang="en-US" sz="2800" b="1" dirty="0" smtClean="0"/>
              <a:t>  Information, education  and support</a:t>
            </a:r>
          </a:p>
          <a:p>
            <a:pPr>
              <a:buFont typeface="Courier New" pitchFamily="49" charset="0"/>
              <a:buChar char="o"/>
            </a:pPr>
            <a:r>
              <a:rPr lang="en-US" sz="2800" b="1" dirty="0" smtClean="0"/>
              <a:t>  Counseling</a:t>
            </a:r>
          </a:p>
          <a:p>
            <a:pPr>
              <a:buFont typeface="Courier New" pitchFamily="49" charset="0"/>
              <a:buChar char="o"/>
            </a:pPr>
            <a:r>
              <a:rPr lang="en-US" sz="2800" b="1" dirty="0" smtClean="0"/>
              <a:t>  Social events </a:t>
            </a:r>
          </a:p>
          <a:p>
            <a:pPr>
              <a:buFont typeface="Courier New" pitchFamily="49" charset="0"/>
              <a:buChar char="o"/>
            </a:pPr>
            <a:r>
              <a:rPr lang="en-US" sz="2800" b="1" dirty="0" smtClean="0"/>
              <a:t> Community outreach </a:t>
            </a:r>
            <a:endParaRPr lang="en-US" sz="2800" b="1" dirty="0"/>
          </a:p>
        </p:txBody>
      </p:sp>
      <p:sp>
        <p:nvSpPr>
          <p:cNvPr id="11" name="TextBox 10"/>
          <p:cNvSpPr txBox="1"/>
          <p:nvPr/>
        </p:nvSpPr>
        <p:spPr>
          <a:xfrm>
            <a:off x="838200" y="3210580"/>
            <a:ext cx="5715000" cy="523220"/>
          </a:xfrm>
          <a:prstGeom prst="rect">
            <a:avLst/>
          </a:prstGeom>
          <a:noFill/>
        </p:spPr>
        <p:txBody>
          <a:bodyPr wrap="square" rtlCol="0">
            <a:spAutoFit/>
          </a:bodyPr>
          <a:lstStyle/>
          <a:p>
            <a:r>
              <a:rPr lang="en-US" sz="2800" b="1" dirty="0" smtClean="0"/>
              <a:t>Services  include:</a:t>
            </a:r>
            <a:endParaRPr lang="en-US" sz="2800" b="1" dirty="0"/>
          </a:p>
        </p:txBody>
      </p:sp>
      <p:sp>
        <p:nvSpPr>
          <p:cNvPr id="6" name="Rounded Rectangle 5"/>
          <p:cNvSpPr/>
          <p:nvPr/>
        </p:nvSpPr>
        <p:spPr>
          <a:xfrm>
            <a:off x="5257800" y="4953000"/>
            <a:ext cx="3124200" cy="16685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b="1" dirty="0">
                <a:solidFill>
                  <a:schemeClr val="tx1"/>
                </a:solidFill>
              </a:rPr>
              <a:t>Quick Facts</a:t>
            </a:r>
            <a:r>
              <a:rPr lang="en-US" b="1" dirty="0" smtClean="0">
                <a:solidFill>
                  <a:schemeClr val="tx1"/>
                </a:solidFill>
              </a:rPr>
              <a:t>:</a:t>
            </a:r>
          </a:p>
          <a:p>
            <a:pPr>
              <a:spcBef>
                <a:spcPts val="600"/>
              </a:spcBef>
            </a:pPr>
            <a:r>
              <a:rPr lang="en-US" sz="2000" b="1" dirty="0" smtClean="0">
                <a:solidFill>
                  <a:schemeClr val="tx1"/>
                </a:solidFill>
              </a:rPr>
              <a:t>FY2016</a:t>
            </a:r>
            <a:r>
              <a:rPr lang="en-US" sz="2000" b="1" dirty="0">
                <a:solidFill>
                  <a:schemeClr val="tx1"/>
                </a:solidFill>
              </a:rPr>
              <a:t>: </a:t>
            </a:r>
            <a:r>
              <a:rPr lang="en-US" sz="2000" b="1" dirty="0" smtClean="0">
                <a:solidFill>
                  <a:schemeClr val="tx1"/>
                </a:solidFill>
              </a:rPr>
              <a:t>$346,036</a:t>
            </a:r>
          </a:p>
          <a:p>
            <a:pPr>
              <a:spcBef>
                <a:spcPts val="600"/>
              </a:spcBef>
            </a:pPr>
            <a:r>
              <a:rPr lang="en-US" sz="2000" b="1" dirty="0" smtClean="0">
                <a:solidFill>
                  <a:schemeClr val="tx1"/>
                </a:solidFill>
              </a:rPr>
              <a:t># Trainings statewide: 214</a:t>
            </a:r>
          </a:p>
          <a:p>
            <a:pPr>
              <a:spcBef>
                <a:spcPts val="600"/>
              </a:spcBef>
            </a:pPr>
            <a:endParaRPr lang="en-US" sz="2000" b="1"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9144000" cy="6858000"/>
          </a:xfrm>
          <a:prstGeom prst="roundRect">
            <a:avLst/>
          </a:prstGeom>
          <a:blipFill dpi="0" rotWithShape="1">
            <a:blip r:embed="rId3" cstate="print">
              <a:alphaModFix amt="2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219200" y="304800"/>
            <a:ext cx="6553200" cy="707886"/>
          </a:xfrm>
          <a:prstGeom prst="rect">
            <a:avLst/>
          </a:prstGeom>
          <a:noFill/>
        </p:spPr>
        <p:txBody>
          <a:bodyPr wrap="square" rtlCol="0">
            <a:spAutoFit/>
          </a:bodyPr>
          <a:lstStyle/>
          <a:p>
            <a:r>
              <a:rPr lang="en-US" sz="4000" b="1" dirty="0" smtClean="0"/>
              <a:t>Senior Residential Services</a:t>
            </a:r>
            <a:endParaRPr lang="en-US" sz="4000" b="1" dirty="0"/>
          </a:p>
        </p:txBody>
      </p:sp>
      <p:sp>
        <p:nvSpPr>
          <p:cNvPr id="7" name="TextBox 6"/>
          <p:cNvSpPr txBox="1"/>
          <p:nvPr/>
        </p:nvSpPr>
        <p:spPr>
          <a:xfrm>
            <a:off x="990600" y="1524000"/>
            <a:ext cx="7086600" cy="1569660"/>
          </a:xfrm>
          <a:prstGeom prst="rect">
            <a:avLst/>
          </a:prstGeom>
          <a:noFill/>
        </p:spPr>
        <p:txBody>
          <a:bodyPr wrap="square" rtlCol="0">
            <a:spAutoFit/>
          </a:bodyPr>
          <a:lstStyle/>
          <a:p>
            <a:pPr>
              <a:buFont typeface="Arial" pitchFamily="34" charset="0"/>
              <a:buChar char="•"/>
            </a:pPr>
            <a:r>
              <a:rPr lang="en-US" sz="3200" b="1" dirty="0" smtClean="0"/>
              <a:t>  Residential living services </a:t>
            </a:r>
          </a:p>
          <a:p>
            <a:r>
              <a:rPr lang="en-US" sz="3200" b="1" dirty="0" smtClean="0"/>
              <a:t>   (Assisted Living) for  frail elders </a:t>
            </a:r>
          </a:p>
          <a:p>
            <a:r>
              <a:rPr lang="en-US" sz="3200" b="1" dirty="0" smtClean="0"/>
              <a:t>  in rural and remote areas</a:t>
            </a:r>
            <a:endParaRPr lang="en-US" sz="3200" b="1" dirty="0"/>
          </a:p>
        </p:txBody>
      </p:sp>
      <p:sp>
        <p:nvSpPr>
          <p:cNvPr id="8" name="Rounded Rectangle 7"/>
          <p:cNvSpPr/>
          <p:nvPr/>
        </p:nvSpPr>
        <p:spPr>
          <a:xfrm>
            <a:off x="685800" y="3810000"/>
            <a:ext cx="3276600" cy="2667000"/>
          </a:xfrm>
          <a:prstGeom prst="round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5334000" y="4648200"/>
            <a:ext cx="35814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638800" y="4751219"/>
            <a:ext cx="4191000" cy="1954381"/>
          </a:xfrm>
          <a:prstGeom prst="rect">
            <a:avLst/>
          </a:prstGeom>
          <a:noFill/>
        </p:spPr>
        <p:txBody>
          <a:bodyPr wrap="square" rtlCol="0">
            <a:spAutoFit/>
          </a:bodyPr>
          <a:lstStyle/>
          <a:p>
            <a:pPr>
              <a:spcBef>
                <a:spcPts val="600"/>
              </a:spcBef>
            </a:pPr>
            <a:r>
              <a:rPr lang="en-US" sz="2200" b="1" dirty="0" smtClean="0"/>
              <a:t>Quick Facts:</a:t>
            </a:r>
          </a:p>
          <a:p>
            <a:pPr>
              <a:spcBef>
                <a:spcPts val="600"/>
              </a:spcBef>
            </a:pPr>
            <a:r>
              <a:rPr lang="en-US" sz="2200" b="1" dirty="0" smtClean="0"/>
              <a:t>FY2016 Funding: $584,000</a:t>
            </a:r>
          </a:p>
          <a:p>
            <a:pPr>
              <a:spcBef>
                <a:spcPts val="600"/>
              </a:spcBef>
            </a:pPr>
            <a:r>
              <a:rPr lang="en-US" sz="2200" b="1" dirty="0" smtClean="0"/>
              <a:t># of Providers: 3</a:t>
            </a:r>
          </a:p>
          <a:p>
            <a:pPr>
              <a:spcBef>
                <a:spcPts val="600"/>
              </a:spcBef>
            </a:pPr>
            <a:r>
              <a:rPr lang="en-US" sz="2200" b="1" dirty="0" smtClean="0"/>
              <a:t># served: 28</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 y="3276600"/>
            <a:ext cx="4114800" cy="3581400"/>
          </a:xfrm>
          <a:prstGeom prst="roundRect">
            <a:avLst/>
          </a:prstGeom>
          <a:blipFill dpi="0" rotWithShape="1">
            <a:blip r:embed="rId3" cstate="print">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85800" y="304800"/>
            <a:ext cx="7391400" cy="1077218"/>
          </a:xfrm>
          <a:prstGeom prst="rect">
            <a:avLst/>
          </a:prstGeom>
          <a:noFill/>
        </p:spPr>
        <p:txBody>
          <a:bodyPr wrap="square" rtlCol="0">
            <a:spAutoFit/>
          </a:bodyPr>
          <a:lstStyle/>
          <a:p>
            <a:r>
              <a:rPr lang="en-US" sz="3200" b="1" dirty="0" smtClean="0"/>
              <a:t>Health Promotion and Disease Prevention</a:t>
            </a:r>
          </a:p>
          <a:p>
            <a:endParaRPr lang="en-US" sz="3200" b="1" dirty="0"/>
          </a:p>
        </p:txBody>
      </p:sp>
      <p:sp>
        <p:nvSpPr>
          <p:cNvPr id="4" name="Rounded Rectangle 3"/>
          <p:cNvSpPr/>
          <p:nvPr/>
        </p:nvSpPr>
        <p:spPr>
          <a:xfrm>
            <a:off x="4038600" y="1066800"/>
            <a:ext cx="4800600" cy="2971800"/>
          </a:xfrm>
          <a:prstGeom prst="roundRect">
            <a:avLst/>
          </a:prstGeom>
          <a:blipFill dpi="0" rotWithShape="1">
            <a:blip r:embed="rId4" cstate="print">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4419600" y="3810000"/>
            <a:ext cx="3886200" cy="3048000"/>
          </a:xfrm>
          <a:prstGeom prst="roundRect">
            <a:avLst/>
          </a:prstGeom>
          <a:blipFill dpi="0" rotWithShape="1">
            <a:blip r:embed="rId5" cstate="print">
              <a:alphaModFix amt="1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381000" y="990600"/>
            <a:ext cx="3505200" cy="2362200"/>
          </a:xfrm>
          <a:prstGeom prst="roundRect">
            <a:avLst/>
          </a:prstGeom>
          <a:blipFill dpi="0" rotWithShape="1">
            <a:blip r:embed="rId6" cstate="print">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066800" y="914400"/>
            <a:ext cx="7239000" cy="2739211"/>
          </a:xfrm>
          <a:prstGeom prst="rect">
            <a:avLst/>
          </a:prstGeom>
          <a:noFill/>
        </p:spPr>
        <p:txBody>
          <a:bodyPr wrap="square" rtlCol="0">
            <a:spAutoFit/>
          </a:bodyPr>
          <a:lstStyle/>
          <a:p>
            <a:r>
              <a:rPr lang="en-US" sz="2800" b="1" dirty="0" smtClean="0"/>
              <a:t>Adopting Evidence-based programs </a:t>
            </a:r>
          </a:p>
          <a:p>
            <a:pPr lvl="1">
              <a:buFont typeface="Arial" pitchFamily="34" charset="0"/>
              <a:buChar char="•"/>
            </a:pPr>
            <a:r>
              <a:rPr lang="en-US" sz="2400" b="1" dirty="0" smtClean="0"/>
              <a:t> Chronic Disease Self Management, </a:t>
            </a:r>
          </a:p>
          <a:p>
            <a:pPr lvl="1">
              <a:buFont typeface="Arial" pitchFamily="34" charset="0"/>
              <a:buChar char="•"/>
            </a:pPr>
            <a:r>
              <a:rPr lang="en-US" sz="2400" b="1" dirty="0" smtClean="0"/>
              <a:t>Tai Chi, </a:t>
            </a:r>
          </a:p>
          <a:p>
            <a:pPr lvl="1">
              <a:buFont typeface="Arial" pitchFamily="34" charset="0"/>
              <a:buChar char="•"/>
            </a:pPr>
            <a:r>
              <a:rPr lang="en-US" sz="2400" b="1" dirty="0" smtClean="0"/>
              <a:t> Falls Prevention , </a:t>
            </a:r>
          </a:p>
          <a:p>
            <a:pPr lvl="1">
              <a:buFont typeface="Arial" pitchFamily="34" charset="0"/>
              <a:buChar char="•"/>
            </a:pPr>
            <a:r>
              <a:rPr lang="en-US" sz="2400" b="1" dirty="0" smtClean="0"/>
              <a:t> other physical activity </a:t>
            </a:r>
          </a:p>
          <a:p>
            <a:pPr lvl="1">
              <a:buFont typeface="Arial" pitchFamily="34" charset="0"/>
              <a:buChar char="•"/>
            </a:pPr>
            <a:r>
              <a:rPr lang="en-US" sz="2400" b="1" dirty="0" smtClean="0"/>
              <a:t>Building health self-management skills among participants</a:t>
            </a:r>
            <a:endParaRPr lang="en-US" sz="2400" b="1" dirty="0"/>
          </a:p>
        </p:txBody>
      </p:sp>
      <p:sp>
        <p:nvSpPr>
          <p:cNvPr id="11" name="TextBox 10"/>
          <p:cNvSpPr txBox="1"/>
          <p:nvPr/>
        </p:nvSpPr>
        <p:spPr>
          <a:xfrm>
            <a:off x="7315200" y="3048000"/>
            <a:ext cx="184731" cy="369332"/>
          </a:xfrm>
          <a:prstGeom prst="rect">
            <a:avLst/>
          </a:prstGeom>
          <a:noFill/>
        </p:spPr>
        <p:txBody>
          <a:bodyPr wrap="none" rtlCol="0">
            <a:spAutoFit/>
          </a:bodyPr>
          <a:lstStyle/>
          <a:p>
            <a:endParaRPr lang="en-US" dirty="0"/>
          </a:p>
        </p:txBody>
      </p:sp>
      <p:sp>
        <p:nvSpPr>
          <p:cNvPr id="14" name="Rounded Rectangle 13"/>
          <p:cNvSpPr/>
          <p:nvPr/>
        </p:nvSpPr>
        <p:spPr>
          <a:xfrm>
            <a:off x="5181600" y="4114800"/>
            <a:ext cx="3733800" cy="243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486400" y="4258032"/>
            <a:ext cx="3429000" cy="1446550"/>
          </a:xfrm>
          <a:prstGeom prst="rect">
            <a:avLst/>
          </a:prstGeom>
          <a:noFill/>
        </p:spPr>
        <p:txBody>
          <a:bodyPr wrap="square" rtlCol="0">
            <a:spAutoFit/>
          </a:bodyPr>
          <a:lstStyle/>
          <a:p>
            <a:pPr>
              <a:spcBef>
                <a:spcPts val="600"/>
              </a:spcBef>
            </a:pPr>
            <a:r>
              <a:rPr lang="en-US" sz="2000" b="1" dirty="0" smtClean="0"/>
              <a:t>Quick Facts:</a:t>
            </a:r>
          </a:p>
          <a:p>
            <a:pPr>
              <a:spcBef>
                <a:spcPts val="600"/>
              </a:spcBef>
            </a:pPr>
            <a:r>
              <a:rPr lang="en-US" sz="2000" b="1" dirty="0" smtClean="0"/>
              <a:t>FY2016 Funding: $143,661</a:t>
            </a:r>
          </a:p>
          <a:p>
            <a:pPr>
              <a:spcBef>
                <a:spcPts val="600"/>
              </a:spcBef>
            </a:pPr>
            <a:r>
              <a:rPr lang="en-US" sz="2000" b="1" dirty="0" smtClean="0"/>
              <a:t># served FY2015:  299</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0"/>
            <a:ext cx="8839200" cy="6858000"/>
          </a:xfrm>
          <a:prstGeom prst="roundRect">
            <a:avLst/>
          </a:prstGeom>
          <a:blipFill dpi="0" rotWithShape="1">
            <a:blip r:embed="rId3" cstate="print">
              <a:alphaModFix amt="18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0" y="0"/>
            <a:ext cx="9144000" cy="6858000"/>
          </a:xfrm>
          <a:prstGeom prst="roundRect">
            <a:avLst>
              <a:gd name="adj" fmla="val 15936"/>
            </a:avLst>
          </a:prstGeom>
          <a:blipFill>
            <a:blip r:embed="rId3" cstate="print">
              <a:lum bright="22000" contrast="-41000"/>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TextBox 10"/>
          <p:cNvSpPr txBox="1"/>
          <p:nvPr/>
        </p:nvSpPr>
        <p:spPr>
          <a:xfrm>
            <a:off x="228600" y="1600200"/>
            <a:ext cx="6019800" cy="4278094"/>
          </a:xfrm>
          <a:prstGeom prst="rect">
            <a:avLst/>
          </a:prstGeom>
          <a:noFill/>
        </p:spPr>
        <p:txBody>
          <a:bodyPr wrap="square" rtlCol="0">
            <a:spAutoFit/>
          </a:bodyPr>
          <a:lstStyle/>
          <a:p>
            <a:pPr marL="174625" indent="-174625">
              <a:buFont typeface="Arial" pitchFamily="34" charset="0"/>
              <a:buChar char="•"/>
            </a:pPr>
            <a:r>
              <a:rPr lang="en-US" sz="3200" b="1" dirty="0" smtClean="0"/>
              <a:t>ADRC network serves Alaskan’s statewide, regardless of age, disability or income level</a:t>
            </a:r>
          </a:p>
          <a:p>
            <a:pPr>
              <a:spcBef>
                <a:spcPts val="600"/>
              </a:spcBef>
              <a:buFont typeface="Arial" pitchFamily="34" charset="0"/>
              <a:buChar char="•"/>
            </a:pPr>
            <a:endParaRPr lang="en-US" sz="1100" b="1" dirty="0" smtClean="0"/>
          </a:p>
          <a:p>
            <a:pPr marL="174625" indent="-174625">
              <a:buFont typeface="Arial" pitchFamily="34" charset="0"/>
              <a:buChar char="•"/>
            </a:pPr>
            <a:r>
              <a:rPr lang="en-US" sz="3200" b="1" dirty="0" smtClean="0"/>
              <a:t>Regional network connects seniors, people with disabilities, and caregivers with long-term services and  supports of </a:t>
            </a:r>
          </a:p>
          <a:p>
            <a:pPr marL="174625" indent="-174625"/>
            <a:r>
              <a:rPr lang="en-US" sz="3200" b="1" dirty="0" smtClean="0"/>
              <a:t>  their choice </a:t>
            </a:r>
          </a:p>
        </p:txBody>
      </p:sp>
      <p:sp>
        <p:nvSpPr>
          <p:cNvPr id="4" name="Rounded Rectangle 3"/>
          <p:cNvSpPr/>
          <p:nvPr/>
        </p:nvSpPr>
        <p:spPr>
          <a:xfrm>
            <a:off x="4876800" y="5029200"/>
            <a:ext cx="36576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845269" y="5065986"/>
            <a:ext cx="36576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Funding </a:t>
            </a:r>
            <a:r>
              <a:rPr lang="en-US" b="1" dirty="0">
                <a:solidFill>
                  <a:schemeClr val="tx1"/>
                </a:solidFill>
              </a:rPr>
              <a:t>FY2016: $1,087,785</a:t>
            </a:r>
          </a:p>
          <a:p>
            <a:r>
              <a:rPr lang="en-US" b="1" dirty="0">
                <a:solidFill>
                  <a:schemeClr val="tx1"/>
                </a:solidFill>
              </a:rPr>
              <a:t># of Providers: 5</a:t>
            </a:r>
          </a:p>
          <a:p>
            <a:r>
              <a:rPr lang="en-US" b="1" dirty="0">
                <a:solidFill>
                  <a:schemeClr val="tx1"/>
                </a:solidFill>
              </a:rPr>
              <a:t># served in FY2015: </a:t>
            </a:r>
            <a:r>
              <a:rPr lang="en-US" b="1" dirty="0" smtClean="0">
                <a:solidFill>
                  <a:schemeClr val="tx1"/>
                </a:solidFill>
              </a:rPr>
              <a:t>15,909</a:t>
            </a:r>
          </a:p>
          <a:p>
            <a:r>
              <a:rPr lang="en-US" b="1" dirty="0" smtClean="0">
                <a:solidFill>
                  <a:schemeClr val="tx1"/>
                </a:solidFill>
              </a:rPr>
              <a:t># served in </a:t>
            </a:r>
            <a:r>
              <a:rPr lang="en-US" b="1" dirty="0" err="1" smtClean="0">
                <a:solidFill>
                  <a:schemeClr val="tx1"/>
                </a:solidFill>
              </a:rPr>
              <a:t>ADRC</a:t>
            </a:r>
            <a:r>
              <a:rPr lang="en-US" b="1" dirty="0" smtClean="0">
                <a:solidFill>
                  <a:schemeClr val="tx1"/>
                </a:solidFill>
              </a:rPr>
              <a:t> First Pilot Project: 291</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9144000" cy="6858000"/>
          </a:xfrm>
          <a:prstGeom prst="roundRect">
            <a:avLst/>
          </a:prstGeom>
          <a:blipFill dpi="0" rotWithShape="1">
            <a:blip r:embed="rId3" cstate="print">
              <a:alphaModFix amt="25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0" y="2362200"/>
            <a:ext cx="9144000" cy="4495800"/>
          </a:xfrm>
          <a:prstGeom prst="roundRect">
            <a:avLst/>
          </a:prstGeom>
          <a:solidFill>
            <a:schemeClr val="accent2">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52400" y="2514600"/>
            <a:ext cx="8534400" cy="3154710"/>
          </a:xfrm>
          <a:prstGeom prst="rect">
            <a:avLst/>
          </a:prstGeom>
          <a:solidFill>
            <a:schemeClr val="accent2">
              <a:lumMod val="40000"/>
              <a:lumOff val="60000"/>
              <a:alpha val="1000"/>
            </a:schemeClr>
          </a:solidFill>
        </p:spPr>
        <p:txBody>
          <a:bodyPr wrap="square" rtlCol="0">
            <a:spAutoFit/>
          </a:bodyPr>
          <a:lstStyle/>
          <a:p>
            <a:pPr algn="ctr"/>
            <a:r>
              <a:rPr lang="en-US" sz="3000" b="1" dirty="0" smtClean="0"/>
              <a:t>One-on-one counseling and public education on Medicare</a:t>
            </a:r>
            <a:r>
              <a:rPr lang="en-US" sz="2800" b="1" dirty="0" smtClean="0"/>
              <a:t> </a:t>
            </a:r>
            <a:r>
              <a:rPr lang="en-US" sz="2600" b="1" dirty="0" smtClean="0"/>
              <a:t> </a:t>
            </a:r>
          </a:p>
          <a:p>
            <a:pPr marL="225425">
              <a:spcBef>
                <a:spcPts val="600"/>
              </a:spcBef>
              <a:buFont typeface="Arial" pitchFamily="34" charset="0"/>
              <a:buChar char="•"/>
            </a:pPr>
            <a:r>
              <a:rPr lang="en-US" sz="2600" b="1" dirty="0" smtClean="0"/>
              <a:t>  Assist with enrollment, coordination of benefits: </a:t>
            </a:r>
            <a:endParaRPr lang="en-US" sz="2400" b="1" dirty="0" smtClean="0"/>
          </a:p>
          <a:p>
            <a:pPr marL="1139825" lvl="1" indent="-231775">
              <a:spcBef>
                <a:spcPts val="600"/>
              </a:spcBef>
              <a:buFont typeface="Courier New" pitchFamily="49" charset="0"/>
              <a:buChar char="o"/>
            </a:pPr>
            <a:r>
              <a:rPr lang="en-US" sz="2200" b="1" dirty="0" smtClean="0"/>
              <a:t>Choosing a prescription drug plan, Part B and </a:t>
            </a:r>
            <a:r>
              <a:rPr lang="en-US" sz="2200" b="1" dirty="0" err="1" smtClean="0"/>
              <a:t>Medi</a:t>
            </a:r>
            <a:r>
              <a:rPr lang="en-US" sz="2200" b="1" dirty="0" smtClean="0"/>
              <a:t>-gap plan</a:t>
            </a:r>
          </a:p>
          <a:p>
            <a:pPr marL="1139825" lvl="1" indent="-231775">
              <a:spcBef>
                <a:spcPts val="600"/>
              </a:spcBef>
              <a:buFont typeface="Courier New" pitchFamily="49" charset="0"/>
              <a:buChar char="o"/>
            </a:pPr>
            <a:r>
              <a:rPr lang="en-US" sz="2200" b="1" dirty="0" smtClean="0"/>
              <a:t> Understanding Medicare premiums, and co-insurance </a:t>
            </a:r>
          </a:p>
          <a:p>
            <a:pPr marL="1139825" lvl="1" indent="-231775">
              <a:spcBef>
                <a:spcPts val="600"/>
              </a:spcBef>
            </a:pPr>
            <a:r>
              <a:rPr lang="en-US" sz="2200" b="1" dirty="0" smtClean="0"/>
              <a:t>    costs</a:t>
            </a:r>
          </a:p>
          <a:p>
            <a:pPr marL="1139825" lvl="1" indent="-231775">
              <a:spcBef>
                <a:spcPts val="600"/>
              </a:spcBef>
              <a:buFont typeface="Courier New" pitchFamily="49" charset="0"/>
              <a:buChar char="o"/>
            </a:pPr>
            <a:r>
              <a:rPr lang="en-US" sz="2200" b="1" dirty="0" smtClean="0"/>
              <a:t> Additional benefits: Medicaid, Disability, and Social Security </a:t>
            </a:r>
            <a:endParaRPr lang="en-US" sz="2200" b="1" dirty="0"/>
          </a:p>
        </p:txBody>
      </p:sp>
      <p:sp>
        <p:nvSpPr>
          <p:cNvPr id="7" name="Round Diagonal Corner Rectangle 6"/>
          <p:cNvSpPr/>
          <p:nvPr/>
        </p:nvSpPr>
        <p:spPr>
          <a:xfrm>
            <a:off x="4800600" y="5715000"/>
            <a:ext cx="4343400" cy="11430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800600" y="5715000"/>
            <a:ext cx="4343400" cy="830997"/>
          </a:xfrm>
          <a:prstGeom prst="rect">
            <a:avLst/>
          </a:prstGeom>
          <a:noFill/>
        </p:spPr>
        <p:txBody>
          <a:bodyPr wrap="square" rtlCol="0">
            <a:spAutoFit/>
          </a:bodyPr>
          <a:lstStyle/>
          <a:p>
            <a:endParaRPr lang="en-US" sz="1600" b="1" dirty="0" smtClean="0"/>
          </a:p>
          <a:p>
            <a:pPr algn="ctr"/>
            <a:r>
              <a:rPr lang="en-US" sz="1600" b="1" dirty="0" smtClean="0"/>
              <a:t># Served by the Medicare Information Office and Medicare Counseling Grantees: 8987</a:t>
            </a:r>
            <a:endParaRPr lang="en-US" sz="1600" b="1" dirty="0"/>
          </a:p>
        </p:txBody>
      </p:sp>
      <p:sp>
        <p:nvSpPr>
          <p:cNvPr id="4" name="Rounded Rectangle 3"/>
          <p:cNvSpPr/>
          <p:nvPr/>
        </p:nvSpPr>
        <p:spPr>
          <a:xfrm>
            <a:off x="533400" y="0"/>
            <a:ext cx="8001000" cy="2057400"/>
          </a:xfrm>
          <a:prstGeom prst="roundRect">
            <a:avLst/>
          </a:prstGeom>
          <a:blipFill dpi="0" rotWithShape="1">
            <a:blip r:embed="rId4" cstate="print"/>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50000" y="50000"/>
                                    </p:animScale>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00"/>
                                        <p:tgtEl>
                                          <p:spTgt spid="5"/>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304800"/>
            <a:ext cx="9144000" cy="6248400"/>
          </a:xfrm>
          <a:prstGeom prst="round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63500">
                  <a:schemeClr val="accent6">
                    <a:satMod val="175000"/>
                    <a:alpha val="40000"/>
                  </a:schemeClr>
                </a:glow>
              </a:effectLst>
            </a:endParaRPr>
          </a:p>
        </p:txBody>
      </p:sp>
      <p:sp>
        <p:nvSpPr>
          <p:cNvPr id="10" name="TextBox 9"/>
          <p:cNvSpPr txBox="1"/>
          <p:nvPr/>
        </p:nvSpPr>
        <p:spPr>
          <a:xfrm>
            <a:off x="457200" y="2590800"/>
            <a:ext cx="8077200" cy="769441"/>
          </a:xfrm>
          <a:prstGeom prst="rect">
            <a:avLst/>
          </a:prstGeom>
          <a:solidFill>
            <a:schemeClr val="bg2">
              <a:lumMod val="20000"/>
              <a:lumOff val="80000"/>
            </a:schemeClr>
          </a:solidFill>
        </p:spPr>
        <p:txBody>
          <a:bodyPr wrap="square" rtlCol="0">
            <a:spAutoFit/>
          </a:bodyPr>
          <a:lstStyle/>
          <a:p>
            <a:pPr algn="ctr"/>
            <a:r>
              <a:rPr lang="en-US" sz="4400" b="1" dirty="0" smtClean="0"/>
              <a:t>Delivering Services in Alaska </a:t>
            </a:r>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1000"/>
                                  </p:stCondLst>
                                  <p:childTnLst>
                                    <p:animEffect transition="out" filter="fad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228600"/>
            <a:ext cx="9144000" cy="6477000"/>
          </a:xfrm>
          <a:prstGeom prst="round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9144000" cy="6858000"/>
          </a:xfrm>
          <a:prstGeom prst="round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0" y="0"/>
            <a:ext cx="9144000" cy="6858000"/>
          </a:xfrm>
          <a:prstGeom prst="round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0"/>
            <a:ext cx="9144000" cy="6858000"/>
          </a:xfrm>
          <a:prstGeom prst="roundRect">
            <a:avLst/>
          </a:prstGeom>
          <a:blipFill dpi="0" rotWithShape="1">
            <a:blip r:embed="rId3" cstate="print">
              <a:alphaModFix amt="34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p:txBody>
      </p:sp>
      <p:sp>
        <p:nvSpPr>
          <p:cNvPr id="3" name="TextBox 2"/>
          <p:cNvSpPr txBox="1"/>
          <p:nvPr/>
        </p:nvSpPr>
        <p:spPr>
          <a:xfrm>
            <a:off x="838200" y="457200"/>
            <a:ext cx="7696200" cy="1077218"/>
          </a:xfrm>
          <a:prstGeom prst="rect">
            <a:avLst/>
          </a:prstGeom>
          <a:noFill/>
        </p:spPr>
        <p:txBody>
          <a:bodyPr wrap="square" rtlCol="0">
            <a:spAutoFit/>
          </a:bodyPr>
          <a:lstStyle/>
          <a:p>
            <a:pPr algn="ctr"/>
            <a:r>
              <a:rPr lang="en-US" sz="3600" b="1" dirty="0" smtClean="0"/>
              <a:t>SDS’ APS Unit:  Guiding Principles</a:t>
            </a:r>
          </a:p>
          <a:p>
            <a:endParaRPr lang="en-US" sz="2800" dirty="0"/>
          </a:p>
        </p:txBody>
      </p:sp>
      <p:sp>
        <p:nvSpPr>
          <p:cNvPr id="6" name="TextBox 5"/>
          <p:cNvSpPr txBox="1"/>
          <p:nvPr/>
        </p:nvSpPr>
        <p:spPr>
          <a:xfrm>
            <a:off x="1066800" y="1981200"/>
            <a:ext cx="7086600" cy="3893374"/>
          </a:xfrm>
          <a:prstGeom prst="rect">
            <a:avLst/>
          </a:prstGeom>
          <a:noFill/>
        </p:spPr>
        <p:txBody>
          <a:bodyPr wrap="square" rtlCol="0">
            <a:spAutoFit/>
          </a:bodyPr>
          <a:lstStyle/>
          <a:p>
            <a:pPr marL="342900" indent="-342900">
              <a:spcBef>
                <a:spcPts val="600"/>
              </a:spcBef>
              <a:buFont typeface="Arial" pitchFamily="34" charset="0"/>
              <a:buChar char="•"/>
            </a:pPr>
            <a:r>
              <a:rPr lang="en-US" sz="2800" b="1" dirty="0" smtClean="0"/>
              <a:t>The adult client makes decisions</a:t>
            </a:r>
          </a:p>
          <a:p>
            <a:pPr marL="342900" indent="-342900">
              <a:spcBef>
                <a:spcPts val="600"/>
              </a:spcBef>
              <a:buFont typeface="Arial" pitchFamily="34" charset="0"/>
              <a:buChar char="•"/>
            </a:pPr>
            <a:r>
              <a:rPr lang="en-US" sz="2800" b="1" dirty="0" smtClean="0"/>
              <a:t>Freedom is more important than safety</a:t>
            </a:r>
          </a:p>
          <a:p>
            <a:pPr marL="342900" indent="-342900">
              <a:spcBef>
                <a:spcPts val="600"/>
              </a:spcBef>
              <a:buFont typeface="Arial" pitchFamily="34" charset="0"/>
              <a:buChar char="•"/>
            </a:pPr>
            <a:r>
              <a:rPr lang="en-US" sz="2800" b="1" dirty="0" smtClean="0"/>
              <a:t>Every adult has the right to make bad choices</a:t>
            </a:r>
          </a:p>
          <a:p>
            <a:pPr marL="342900" indent="-342900">
              <a:spcBef>
                <a:spcPts val="600"/>
              </a:spcBef>
              <a:buFont typeface="Arial" pitchFamily="34" charset="0"/>
              <a:buChar char="•"/>
            </a:pPr>
            <a:r>
              <a:rPr lang="en-US" sz="2800" b="1" dirty="0" smtClean="0"/>
              <a:t>Seek to achieve: freedom, safety, least disruption of lifestyle, and least restrictive care alternatives.</a:t>
            </a:r>
          </a:p>
          <a:p>
            <a:endParaRPr lang="en-US" dirty="0" smtClean="0"/>
          </a:p>
          <a:p>
            <a:endParaRPr lang="en-US" dirty="0"/>
          </a:p>
        </p:txBody>
      </p:sp>
      <p:sp>
        <p:nvSpPr>
          <p:cNvPr id="5" name="Freeform 4"/>
          <p:cNvSpPr/>
          <p:nvPr/>
        </p:nvSpPr>
        <p:spPr>
          <a:xfrm rot="20610749">
            <a:off x="6401016" y="5072323"/>
            <a:ext cx="2590800" cy="1447800"/>
          </a:xfrm>
          <a:custGeom>
            <a:avLst/>
            <a:gdLst>
              <a:gd name="connsiteX0" fmla="*/ 0 w 3505200"/>
              <a:gd name="connsiteY0" fmla="*/ 1143000 h 2286000"/>
              <a:gd name="connsiteX1" fmla="*/ 795213 w 3505200"/>
              <a:gd name="connsiteY1" fmla="*/ 185612 h 2286000"/>
              <a:gd name="connsiteX2" fmla="*/ 1752602 w 3505200"/>
              <a:gd name="connsiteY2" fmla="*/ 2 h 2286000"/>
              <a:gd name="connsiteX3" fmla="*/ 2709992 w 3505200"/>
              <a:gd name="connsiteY3" fmla="*/ 185614 h 2286000"/>
              <a:gd name="connsiteX4" fmla="*/ 3505201 w 3505200"/>
              <a:gd name="connsiteY4" fmla="*/ 1143005 h 2286000"/>
              <a:gd name="connsiteX5" fmla="*/ 2709990 w 3505200"/>
              <a:gd name="connsiteY5" fmla="*/ 2100394 h 2286000"/>
              <a:gd name="connsiteX6" fmla="*/ 1752601 w 3505200"/>
              <a:gd name="connsiteY6" fmla="*/ 2286005 h 2286000"/>
              <a:gd name="connsiteX7" fmla="*/ 795212 w 3505200"/>
              <a:gd name="connsiteY7" fmla="*/ 2100393 h 2286000"/>
              <a:gd name="connsiteX8" fmla="*/ 2 w 3505200"/>
              <a:gd name="connsiteY8" fmla="*/ 1143003 h 2286000"/>
              <a:gd name="connsiteX9" fmla="*/ 0 w 3505200"/>
              <a:gd name="connsiteY9" fmla="*/ 1143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5200" h="2286000">
                <a:moveTo>
                  <a:pt x="0" y="1143000"/>
                </a:moveTo>
                <a:cubicBezTo>
                  <a:pt x="1" y="756742"/>
                  <a:pt x="299127" y="396612"/>
                  <a:pt x="795213" y="185612"/>
                </a:cubicBezTo>
                <a:cubicBezTo>
                  <a:pt x="1079983" y="64491"/>
                  <a:pt x="1412623" y="1"/>
                  <a:pt x="1752602" y="2"/>
                </a:cubicBezTo>
                <a:cubicBezTo>
                  <a:pt x="2092581" y="2"/>
                  <a:pt x="2425221" y="64492"/>
                  <a:pt x="2709992" y="185614"/>
                </a:cubicBezTo>
                <a:cubicBezTo>
                  <a:pt x="3206078" y="396615"/>
                  <a:pt x="3505203" y="756746"/>
                  <a:pt x="3505201" y="1143005"/>
                </a:cubicBezTo>
                <a:cubicBezTo>
                  <a:pt x="3505201" y="1529264"/>
                  <a:pt x="3206076" y="1889393"/>
                  <a:pt x="2709990" y="2100394"/>
                </a:cubicBezTo>
                <a:cubicBezTo>
                  <a:pt x="2425220" y="2221515"/>
                  <a:pt x="2092580" y="2286005"/>
                  <a:pt x="1752601" y="2286005"/>
                </a:cubicBezTo>
                <a:cubicBezTo>
                  <a:pt x="1412622" y="2286005"/>
                  <a:pt x="1079982" y="2221515"/>
                  <a:pt x="795212" y="2100393"/>
                </a:cubicBezTo>
                <a:cubicBezTo>
                  <a:pt x="299126" y="1889392"/>
                  <a:pt x="1" y="1529262"/>
                  <a:pt x="2" y="1143003"/>
                </a:cubicBezTo>
                <a:cubicBezTo>
                  <a:pt x="1" y="1143002"/>
                  <a:pt x="1" y="1143001"/>
                  <a:pt x="0" y="1143000"/>
                </a:cubicBezTo>
                <a:close/>
              </a:path>
            </a:pathLst>
          </a:cu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0"/>
            <a:ext cx="9144000" cy="6858000"/>
          </a:xfrm>
          <a:prstGeom prst="roundRect">
            <a:avLst/>
          </a:prstGeom>
          <a:blipFill dpi="0" rotWithShape="1">
            <a:blip r:embed="rId3" cstate="print">
              <a:alphaModFix amt="34000"/>
              <a:lum bright="15000" contrast="-2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lumMod val="95000"/>
                  <a:lumOff val="5000"/>
                </a:schemeClr>
              </a:solidFill>
            </a:endParaRPr>
          </a:p>
        </p:txBody>
      </p:sp>
      <p:sp>
        <p:nvSpPr>
          <p:cNvPr id="4" name="TextBox 3"/>
          <p:cNvSpPr txBox="1"/>
          <p:nvPr/>
        </p:nvSpPr>
        <p:spPr>
          <a:xfrm>
            <a:off x="914400" y="609600"/>
            <a:ext cx="7543800" cy="646331"/>
          </a:xfrm>
          <a:prstGeom prst="rect">
            <a:avLst/>
          </a:prstGeom>
          <a:noFill/>
        </p:spPr>
        <p:txBody>
          <a:bodyPr wrap="square" rtlCol="0">
            <a:spAutoFit/>
          </a:bodyPr>
          <a:lstStyle/>
          <a:p>
            <a:r>
              <a:rPr lang="en-US" sz="3600" b="1" dirty="0" smtClean="0"/>
              <a:t>Elder Abuse Prevention Grant Award</a:t>
            </a:r>
            <a:endParaRPr lang="en-US" sz="3600" b="1" dirty="0"/>
          </a:p>
        </p:txBody>
      </p:sp>
      <p:sp>
        <p:nvSpPr>
          <p:cNvPr id="7" name="TextBox 6"/>
          <p:cNvSpPr txBox="1"/>
          <p:nvPr/>
        </p:nvSpPr>
        <p:spPr>
          <a:xfrm>
            <a:off x="609600" y="1600200"/>
            <a:ext cx="8305800" cy="3970318"/>
          </a:xfrm>
          <a:prstGeom prst="rect">
            <a:avLst/>
          </a:prstGeom>
          <a:noFill/>
        </p:spPr>
        <p:txBody>
          <a:bodyPr wrap="square" rtlCol="0">
            <a:spAutoFit/>
          </a:bodyPr>
          <a:lstStyle/>
          <a:p>
            <a:pPr marL="339725" indent="-339725">
              <a:spcBef>
                <a:spcPts val="600"/>
              </a:spcBef>
              <a:spcAft>
                <a:spcPts val="600"/>
              </a:spcAft>
              <a:buFont typeface="Arial" pitchFamily="34" charset="0"/>
              <a:buChar char="•"/>
            </a:pPr>
            <a:r>
              <a:rPr lang="en-US" sz="2400" b="1" dirty="0" smtClean="0"/>
              <a:t>Adult Protective Services awarded $1,004,605 – 3 year period</a:t>
            </a:r>
          </a:p>
          <a:p>
            <a:pPr marL="339725" indent="-339725">
              <a:spcBef>
                <a:spcPts val="600"/>
              </a:spcBef>
              <a:spcAft>
                <a:spcPts val="600"/>
              </a:spcAft>
              <a:buFont typeface="Arial" pitchFamily="34" charset="0"/>
              <a:buChar char="•"/>
            </a:pPr>
            <a:r>
              <a:rPr lang="en-US" sz="2400" b="1" dirty="0" smtClean="0"/>
              <a:t>One of 8 awards nationwide</a:t>
            </a:r>
          </a:p>
          <a:p>
            <a:pPr marL="339725" indent="-339725">
              <a:spcBef>
                <a:spcPts val="600"/>
              </a:spcBef>
              <a:spcAft>
                <a:spcPts val="600"/>
              </a:spcAft>
              <a:buFont typeface="Arial" pitchFamily="34" charset="0"/>
              <a:buChar char="•"/>
            </a:pPr>
            <a:r>
              <a:rPr lang="en-US" sz="2400" b="1" dirty="0" smtClean="0"/>
              <a:t>APS will develop and operate an Elder Services Case Management section within APS to determine if Critical Time Intervention (CTI) prevents elder abuse, neglect and exploitation.</a:t>
            </a:r>
          </a:p>
          <a:p>
            <a:pPr marL="1254125" lvl="2" indent="-339725">
              <a:spcBef>
                <a:spcPts val="600"/>
              </a:spcBef>
              <a:spcAft>
                <a:spcPts val="600"/>
              </a:spcAft>
              <a:buFont typeface="+mj-lt"/>
              <a:buAutoNum type="arabicParenR"/>
            </a:pPr>
            <a:r>
              <a:rPr lang="en-US" sz="2000" b="1" dirty="0" smtClean="0"/>
              <a:t>Population to be served:  elders 60 years and older identified as high risk for abuse, neglect or exploitation in future</a:t>
            </a:r>
          </a:p>
          <a:p>
            <a:pPr>
              <a:spcBef>
                <a:spcPts val="600"/>
              </a:spcBef>
              <a:spcAft>
                <a:spcPts val="600"/>
              </a:spcAft>
            </a:pPr>
            <a:r>
              <a:rPr lang="en-US" sz="2800" b="1" dirty="0" smtClean="0"/>
              <a:t>    </a:t>
            </a:r>
            <a:endParaRPr lang="en-US" sz="2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 y="0"/>
            <a:ext cx="8686800" cy="6858000"/>
          </a:xfrm>
          <a:prstGeom prst="roundRect">
            <a:avLst/>
          </a:prstGeom>
          <a:blipFill dpi="0" rotWithShape="1">
            <a:blip r:embed="rId3" cstate="print">
              <a:alphaModFix amt="2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33400" y="1430953"/>
            <a:ext cx="8001000" cy="4862870"/>
          </a:xfrm>
          <a:prstGeom prst="rect">
            <a:avLst/>
          </a:prstGeom>
          <a:noFill/>
        </p:spPr>
        <p:txBody>
          <a:bodyPr wrap="square" rtlCol="0">
            <a:spAutoFit/>
          </a:bodyPr>
          <a:lstStyle/>
          <a:p>
            <a:pPr lvl="1">
              <a:lnSpc>
                <a:spcPct val="150000"/>
              </a:lnSpc>
              <a:buFont typeface="Arial" pitchFamily="34" charset="0"/>
              <a:buChar char="•"/>
            </a:pPr>
            <a:r>
              <a:rPr lang="en-US" sz="2800" b="1" dirty="0" smtClean="0"/>
              <a:t> Administration on Community Living</a:t>
            </a:r>
          </a:p>
          <a:p>
            <a:pPr lvl="1">
              <a:lnSpc>
                <a:spcPct val="150000"/>
              </a:lnSpc>
              <a:buFont typeface="Arial" pitchFamily="34" charset="0"/>
              <a:buChar char="•"/>
            </a:pPr>
            <a:endParaRPr lang="en-US" sz="800" b="1" dirty="0" smtClean="0"/>
          </a:p>
          <a:p>
            <a:pPr lvl="1">
              <a:buFont typeface="Arial" pitchFamily="34" charset="0"/>
              <a:buChar char="•"/>
            </a:pPr>
            <a:r>
              <a:rPr lang="en-US" sz="2800" b="1" dirty="0" smtClean="0"/>
              <a:t> DHSS/Division of Senior and Disabilities Services </a:t>
            </a:r>
          </a:p>
          <a:p>
            <a:pPr lvl="1">
              <a:lnSpc>
                <a:spcPct val="150000"/>
              </a:lnSpc>
              <a:buFont typeface="Arial" pitchFamily="34" charset="0"/>
              <a:buChar char="•"/>
            </a:pPr>
            <a:r>
              <a:rPr lang="en-US" sz="2800" b="1" dirty="0" smtClean="0"/>
              <a:t> Tribal Partners</a:t>
            </a:r>
          </a:p>
          <a:p>
            <a:pPr lvl="1">
              <a:lnSpc>
                <a:spcPct val="150000"/>
              </a:lnSpc>
              <a:buFont typeface="Arial" pitchFamily="34" charset="0"/>
              <a:buChar char="•"/>
            </a:pPr>
            <a:r>
              <a:rPr lang="en-US" sz="2800" b="1" dirty="0" smtClean="0"/>
              <a:t> Alaska Commission on Aging (ACOA)</a:t>
            </a:r>
          </a:p>
          <a:p>
            <a:pPr lvl="1">
              <a:lnSpc>
                <a:spcPct val="150000"/>
              </a:lnSpc>
              <a:buFont typeface="Arial" pitchFamily="34" charset="0"/>
              <a:buChar char="•"/>
            </a:pPr>
            <a:r>
              <a:rPr lang="en-US" sz="2800" b="1" dirty="0" smtClean="0"/>
              <a:t>  Local providers</a:t>
            </a:r>
          </a:p>
          <a:p>
            <a:pPr lvl="1">
              <a:lnSpc>
                <a:spcPct val="150000"/>
              </a:lnSpc>
              <a:buFont typeface="Arial" pitchFamily="34" charset="0"/>
              <a:buChar char="•"/>
            </a:pPr>
            <a:r>
              <a:rPr lang="en-US" sz="2800" b="1" smtClean="0"/>
              <a:t>  Caregivers</a:t>
            </a:r>
            <a:endParaRPr lang="en-US" sz="2800" b="1" dirty="0" smtClean="0"/>
          </a:p>
          <a:p>
            <a:pPr lvl="1">
              <a:lnSpc>
                <a:spcPct val="150000"/>
              </a:lnSpc>
              <a:buFont typeface="Arial" pitchFamily="34" charset="0"/>
              <a:buChar char="•"/>
            </a:pPr>
            <a:r>
              <a:rPr lang="en-US" sz="2800" b="1" dirty="0" smtClean="0"/>
              <a:t> Older Alaskans</a:t>
            </a:r>
          </a:p>
          <a:p>
            <a:endParaRPr lang="en-US" dirty="0"/>
          </a:p>
        </p:txBody>
      </p:sp>
      <p:sp>
        <p:nvSpPr>
          <p:cNvPr id="4" name="Rectangle 3"/>
          <p:cNvSpPr>
            <a:spLocks noChangeArrowheads="1"/>
          </p:cNvSpPr>
          <p:nvPr/>
        </p:nvSpPr>
        <p:spPr bwMode="auto">
          <a:xfrm>
            <a:off x="381000" y="685800"/>
            <a:ext cx="8149154"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ea typeface="Calibri" pitchFamily="34" charset="0"/>
                <a:cs typeface="Times New Roman" pitchFamily="18" charset="0"/>
              </a:rPr>
              <a:t>Alaska’s Aging Services Network includes:</a:t>
            </a:r>
            <a:endParaRPr kumimoji="0" lang="en-US" sz="3600" b="1" i="0"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0"/>
            <a:ext cx="8991600" cy="6858000"/>
          </a:xfrm>
          <a:prstGeom prst="roundRect">
            <a:avLst/>
          </a:prstGeom>
          <a:blipFill dpi="0" rotWithShape="1">
            <a:blip r:embed="rId3" cstate="print">
              <a:alphaModFix amt="34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1"/>
              </a:solidFill>
            </a:endParaRPr>
          </a:p>
        </p:txBody>
      </p:sp>
      <p:sp>
        <p:nvSpPr>
          <p:cNvPr id="4" name="Title 1"/>
          <p:cNvSpPr txBox="1">
            <a:spLocks/>
          </p:cNvSpPr>
          <p:nvPr/>
        </p:nvSpPr>
        <p:spPr>
          <a:xfrm>
            <a:off x="685800" y="228600"/>
            <a:ext cx="7772400" cy="1371600"/>
          </a:xfrm>
          <a:prstGeom prst="rect">
            <a:avLst/>
          </a:prstGeom>
        </p:spPr>
        <p:txBody>
          <a:bodyPr>
            <a:noAutofit/>
          </a:bodyPr>
          <a:lstStyle/>
          <a:p>
            <a:pPr marL="0" marR="0" lvl="0" indent="0" algn="ctr" defTabSz="914400" rtl="0" eaLnBrk="1" fontAlgn="auto" latinLnBrk="0" hangingPunct="1">
              <a:lnSpc>
                <a:spcPts val="4800"/>
              </a:lnSpc>
              <a:spcBef>
                <a:spcPct val="0"/>
              </a:spcBef>
              <a:spcAft>
                <a:spcPts val="0"/>
              </a:spcAft>
              <a:buClrTx/>
              <a:buSzTx/>
              <a:buFontTx/>
              <a:buNone/>
              <a:tabLst/>
              <a:defRPr/>
            </a:pPr>
            <a:r>
              <a:rPr kumimoji="0" lang="en-US" sz="4000" b="1" i="0" u="none" strike="noStrike" kern="1200" cap="small" spc="0" normalizeH="0" baseline="0" noProof="0" dirty="0" smtClean="0">
                <a:ln>
                  <a:noFill/>
                </a:ln>
                <a:solidFill>
                  <a:schemeClr val="tx1"/>
                </a:solidFill>
                <a:effectLst/>
                <a:uLnTx/>
                <a:uFillTx/>
                <a:latin typeface="+mj-lt"/>
                <a:ea typeface="+mj-ea"/>
                <a:cs typeface="+mj-cs"/>
              </a:rPr>
              <a:t>Personal Care Assistance </a:t>
            </a:r>
            <a:r>
              <a:rPr kumimoji="0" lang="en-US" sz="4000" b="1" i="0" u="none" strike="noStrike" kern="1200" cap="small" spc="0" normalizeH="0" noProof="0" dirty="0" smtClean="0">
                <a:ln>
                  <a:noFill/>
                </a:ln>
                <a:solidFill>
                  <a:schemeClr val="tx1"/>
                </a:solidFill>
                <a:effectLst/>
                <a:uLnTx/>
                <a:uFillTx/>
                <a:latin typeface="+mj-lt"/>
                <a:ea typeface="+mj-ea"/>
                <a:cs typeface="+mj-cs"/>
              </a:rPr>
              <a:t>Program</a:t>
            </a:r>
          </a:p>
          <a:p>
            <a:pPr marL="0" marR="0" lvl="0" indent="0" algn="ctr" defTabSz="914400" rtl="0" eaLnBrk="1" fontAlgn="auto" latinLnBrk="0" hangingPunct="1">
              <a:lnSpc>
                <a:spcPts val="4800"/>
              </a:lnSpc>
              <a:spcBef>
                <a:spcPct val="0"/>
              </a:spcBef>
              <a:spcAft>
                <a:spcPts val="0"/>
              </a:spcAft>
              <a:buClrTx/>
              <a:buSzTx/>
              <a:buFontTx/>
              <a:buNone/>
              <a:tabLst/>
              <a:defRPr/>
            </a:pPr>
            <a:r>
              <a:rPr kumimoji="0" lang="en-US" sz="4000" b="1" i="0" u="none" strike="noStrike" kern="1200" cap="small" spc="0" normalizeH="0" noProof="0" dirty="0" smtClean="0">
                <a:ln>
                  <a:noFill/>
                </a:ln>
                <a:solidFill>
                  <a:schemeClr val="tx1"/>
                </a:solidFill>
                <a:effectLst/>
                <a:uLnTx/>
                <a:uFillTx/>
                <a:latin typeface="+mj-lt"/>
                <a:ea typeface="+mj-ea"/>
                <a:cs typeface="+mj-cs"/>
              </a:rPr>
              <a:t> FY2007 - FY2014</a:t>
            </a:r>
          </a:p>
          <a:p>
            <a:pPr marL="0" marR="0" lvl="0" indent="0" algn="ctr" defTabSz="914400" rtl="0" eaLnBrk="1" fontAlgn="auto" latinLnBrk="0" hangingPunct="1">
              <a:lnSpc>
                <a:spcPts val="5900"/>
              </a:lnSpc>
              <a:spcBef>
                <a:spcPct val="0"/>
              </a:spcBef>
              <a:spcAft>
                <a:spcPts val="0"/>
              </a:spcAft>
              <a:buClrTx/>
              <a:buSzTx/>
              <a:buFontTx/>
              <a:buNone/>
              <a:tabLst/>
              <a:defRPr/>
            </a:pPr>
            <a:endParaRPr kumimoji="0" lang="en-US" sz="2800" b="1" i="0" u="none" strike="noStrike" kern="1200" cap="small" spc="0" normalizeH="0" noProof="0" dirty="0" smtClean="0">
              <a:ln>
                <a:noFill/>
              </a:ln>
              <a:solidFill>
                <a:schemeClr val="tx1"/>
              </a:solidFill>
              <a:effectLst/>
              <a:uLnTx/>
              <a:uFillTx/>
              <a:ea typeface="+mj-ea"/>
              <a:cs typeface="+mj-cs"/>
            </a:endParaRPr>
          </a:p>
          <a:p>
            <a:pPr marL="0" marR="0" lvl="0" indent="0" algn="ctr" defTabSz="914400" rtl="0" eaLnBrk="1" fontAlgn="auto" latinLnBrk="0" hangingPunct="1">
              <a:lnSpc>
                <a:spcPts val="5900"/>
              </a:lnSpc>
              <a:spcBef>
                <a:spcPct val="0"/>
              </a:spcBef>
              <a:spcAft>
                <a:spcPts val="0"/>
              </a:spcAft>
              <a:buClrTx/>
              <a:buSzTx/>
              <a:buFontTx/>
              <a:buNone/>
              <a:tabLst/>
              <a:defRPr/>
            </a:pPr>
            <a:endParaRPr kumimoji="0" lang="en-US" sz="6000" b="1" i="0" u="none" strike="noStrike" kern="1200" cap="small" spc="0" normalizeH="0" baseline="0" noProof="0" dirty="0">
              <a:ln>
                <a:noFill/>
              </a:ln>
              <a:solidFill>
                <a:schemeClr val="tx1"/>
              </a:solidFill>
              <a:effectLst/>
              <a:uLnTx/>
              <a:uFillTx/>
              <a:ea typeface="+mj-ea"/>
              <a:cs typeface="+mj-cs"/>
            </a:endParaRPr>
          </a:p>
        </p:txBody>
      </p:sp>
      <p:sp>
        <p:nvSpPr>
          <p:cNvPr id="10" name="Oval 9"/>
          <p:cNvSpPr/>
          <p:nvPr/>
        </p:nvSpPr>
        <p:spPr>
          <a:xfrm rot="534756">
            <a:off x="6960952" y="1480914"/>
            <a:ext cx="1524000" cy="1447800"/>
          </a:xfrm>
          <a:prstGeom prst="ellipse">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609600" y="1143000"/>
            <a:ext cx="1676400" cy="1524000"/>
          </a:xfrm>
          <a:prstGeom prst="roundRect">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1560513"/>
            <a:ext cx="3193971" cy="220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0456" y="3962400"/>
            <a:ext cx="3154344" cy="227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15768" y="3969822"/>
            <a:ext cx="3166232" cy="2278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9144000" cy="6858000"/>
          </a:xfrm>
          <a:prstGeom prst="roundRect">
            <a:avLst/>
          </a:prstGeom>
          <a:blipFill dpi="0" rotWithShape="1">
            <a:blip r:embed="rId3" cstate="print">
              <a:alphaModFix amt="34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1"/>
              </a:solidFill>
            </a:endParaRPr>
          </a:p>
        </p:txBody>
      </p:sp>
      <p:sp>
        <p:nvSpPr>
          <p:cNvPr id="4" name="Title 1"/>
          <p:cNvSpPr txBox="1">
            <a:spLocks/>
          </p:cNvSpPr>
          <p:nvPr/>
        </p:nvSpPr>
        <p:spPr>
          <a:xfrm>
            <a:off x="304800" y="228600"/>
            <a:ext cx="7772400" cy="1447800"/>
          </a:xfrm>
          <a:prstGeom prst="rect">
            <a:avLst/>
          </a:prstGeom>
        </p:spPr>
        <p:txBody>
          <a:bodyPr>
            <a:noAutofit/>
          </a:bodyPr>
          <a:lstStyle/>
          <a:p>
            <a:pPr marL="0" marR="0" lvl="0" indent="0" algn="ctr" defTabSz="914400" rtl="0" eaLnBrk="1" fontAlgn="auto" latinLnBrk="0" hangingPunct="1">
              <a:lnSpc>
                <a:spcPts val="4800"/>
              </a:lnSpc>
              <a:spcBef>
                <a:spcPct val="0"/>
              </a:spcBef>
              <a:spcAft>
                <a:spcPts val="0"/>
              </a:spcAft>
              <a:buClrTx/>
              <a:buSzTx/>
              <a:buFontTx/>
              <a:buNone/>
              <a:tabLst/>
              <a:defRPr/>
            </a:pPr>
            <a:r>
              <a:rPr kumimoji="0" lang="en-US" sz="4000" b="1" i="0" u="none" strike="noStrike" kern="1200" cap="small" spc="0" normalizeH="0" baseline="0" noProof="0" dirty="0" smtClean="0">
                <a:ln>
                  <a:noFill/>
                </a:ln>
                <a:solidFill>
                  <a:schemeClr val="tx1"/>
                </a:solidFill>
                <a:effectLst/>
                <a:uLnTx/>
                <a:uFillTx/>
                <a:latin typeface="+mj-lt"/>
                <a:ea typeface="+mj-ea"/>
                <a:cs typeface="+mj-cs"/>
              </a:rPr>
              <a:t>Alaskans Living Independently </a:t>
            </a:r>
            <a:r>
              <a:rPr kumimoji="0" lang="en-US" sz="4000" b="1" i="0" u="none" strike="noStrike" kern="1200" cap="small" spc="0" normalizeH="0" noProof="0" dirty="0" smtClean="0">
                <a:ln>
                  <a:noFill/>
                </a:ln>
                <a:solidFill>
                  <a:schemeClr val="tx1"/>
                </a:solidFill>
                <a:effectLst/>
                <a:uLnTx/>
                <a:uFillTx/>
                <a:latin typeface="+mj-lt"/>
                <a:ea typeface="+mj-ea"/>
                <a:cs typeface="+mj-cs"/>
              </a:rPr>
              <a:t>FY2012 - FY2014</a:t>
            </a:r>
          </a:p>
          <a:p>
            <a:pPr marL="0" marR="0" lvl="0" indent="0" algn="ctr" defTabSz="914400" rtl="0" eaLnBrk="1" fontAlgn="auto" latinLnBrk="0" hangingPunct="1">
              <a:lnSpc>
                <a:spcPts val="5900"/>
              </a:lnSpc>
              <a:spcBef>
                <a:spcPct val="0"/>
              </a:spcBef>
              <a:spcAft>
                <a:spcPts val="0"/>
              </a:spcAft>
              <a:buClrTx/>
              <a:buSzTx/>
              <a:buFontTx/>
              <a:buNone/>
              <a:tabLst/>
              <a:defRPr/>
            </a:pPr>
            <a:endParaRPr kumimoji="0" lang="en-US" sz="2800" b="1" i="0" u="none" strike="noStrike" kern="1200" cap="small" spc="0" normalizeH="0" noProof="0" dirty="0" smtClean="0">
              <a:ln>
                <a:noFill/>
              </a:ln>
              <a:solidFill>
                <a:schemeClr val="tx1"/>
              </a:solidFill>
              <a:effectLst/>
              <a:uLnTx/>
              <a:uFillTx/>
              <a:ea typeface="+mj-ea"/>
              <a:cs typeface="+mj-cs"/>
            </a:endParaRPr>
          </a:p>
          <a:p>
            <a:pPr marL="0" marR="0" lvl="0" indent="0" algn="ctr" defTabSz="914400" rtl="0" eaLnBrk="1" fontAlgn="auto" latinLnBrk="0" hangingPunct="1">
              <a:lnSpc>
                <a:spcPts val="5900"/>
              </a:lnSpc>
              <a:spcBef>
                <a:spcPct val="0"/>
              </a:spcBef>
              <a:spcAft>
                <a:spcPts val="0"/>
              </a:spcAft>
              <a:buClrTx/>
              <a:buSzTx/>
              <a:buFontTx/>
              <a:buNone/>
              <a:tabLst/>
              <a:defRPr/>
            </a:pPr>
            <a:endParaRPr kumimoji="0" lang="en-US" sz="6000" b="1" i="0" u="none" strike="noStrike" kern="1200" cap="small" spc="0" normalizeH="0" baseline="0" noProof="0" dirty="0">
              <a:ln>
                <a:noFill/>
              </a:ln>
              <a:solidFill>
                <a:schemeClr val="tx1"/>
              </a:solidFill>
              <a:effectLst/>
              <a:uLnTx/>
              <a:uFillTx/>
              <a:ea typeface="+mj-ea"/>
              <a:cs typeface="+mj-cs"/>
            </a:endParaRPr>
          </a:p>
        </p:txBody>
      </p:sp>
      <p:sp>
        <p:nvSpPr>
          <p:cNvPr id="7" name="Rounded Rectangle 6"/>
          <p:cNvSpPr/>
          <p:nvPr/>
        </p:nvSpPr>
        <p:spPr>
          <a:xfrm rot="21023219">
            <a:off x="886458" y="1772940"/>
            <a:ext cx="2209800" cy="1676400"/>
          </a:xfrm>
          <a:prstGeom prst="round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4441" y="1470345"/>
            <a:ext cx="3225673" cy="234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6843" y="3955641"/>
            <a:ext cx="3174157" cy="2353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4066" y="3978656"/>
            <a:ext cx="3197934" cy="2345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0"/>
            <a:ext cx="9144000" cy="6858000"/>
          </a:xfrm>
          <a:prstGeom prst="roundRect">
            <a:avLst/>
          </a:prstGeom>
          <a:blipFill dpi="0" rotWithShape="1">
            <a:blip r:embed="rId3" cstate="print">
              <a:alphaModFix amt="34000"/>
              <a:lum/>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lumMod val="95000"/>
                  <a:lumOff val="5000"/>
                </a:schemeClr>
              </a:solidFill>
            </a:endParaRPr>
          </a:p>
        </p:txBody>
      </p:sp>
      <p:sp>
        <p:nvSpPr>
          <p:cNvPr id="4" name="TextBox 3"/>
          <p:cNvSpPr txBox="1"/>
          <p:nvPr/>
        </p:nvSpPr>
        <p:spPr>
          <a:xfrm>
            <a:off x="914400" y="609600"/>
            <a:ext cx="7543800" cy="584775"/>
          </a:xfrm>
          <a:prstGeom prst="rect">
            <a:avLst/>
          </a:prstGeom>
          <a:noFill/>
        </p:spPr>
        <p:txBody>
          <a:bodyPr wrap="square" rtlCol="0">
            <a:spAutoFit/>
          </a:bodyPr>
          <a:lstStyle/>
          <a:p>
            <a:pPr algn="ctr"/>
            <a:r>
              <a:rPr lang="en-US" sz="3200" b="1" dirty="0" err="1" smtClean="0"/>
              <a:t>DSDS</a:t>
            </a:r>
            <a:r>
              <a:rPr lang="en-US" sz="3200" b="1" dirty="0" smtClean="0"/>
              <a:t> Quality Improvement</a:t>
            </a:r>
            <a:r>
              <a:rPr lang="en-US" sz="3200" b="1" dirty="0"/>
              <a:t> </a:t>
            </a:r>
            <a:r>
              <a:rPr lang="en-US" sz="3200" b="1" dirty="0" smtClean="0"/>
              <a:t>Priorities</a:t>
            </a:r>
          </a:p>
        </p:txBody>
      </p:sp>
      <p:sp>
        <p:nvSpPr>
          <p:cNvPr id="7" name="TextBox 6"/>
          <p:cNvSpPr txBox="1"/>
          <p:nvPr/>
        </p:nvSpPr>
        <p:spPr>
          <a:xfrm>
            <a:off x="609600" y="2057400"/>
            <a:ext cx="8305800" cy="4031873"/>
          </a:xfrm>
          <a:prstGeom prst="rect">
            <a:avLst/>
          </a:prstGeom>
          <a:noFill/>
        </p:spPr>
        <p:txBody>
          <a:bodyPr wrap="square" rtlCol="0">
            <a:spAutoFit/>
          </a:bodyPr>
          <a:lstStyle/>
          <a:p>
            <a:pPr marL="339725" indent="-339725">
              <a:spcBef>
                <a:spcPts val="600"/>
              </a:spcBef>
              <a:spcAft>
                <a:spcPts val="600"/>
              </a:spcAft>
              <a:buFont typeface="Arial" pitchFamily="34" charset="0"/>
              <a:buChar char="•"/>
            </a:pPr>
            <a:r>
              <a:rPr lang="en-US" sz="2800" b="1" dirty="0" smtClean="0"/>
              <a:t>Automated Service Plan </a:t>
            </a:r>
          </a:p>
          <a:p>
            <a:pPr marL="339725" indent="-339725">
              <a:spcBef>
                <a:spcPts val="600"/>
              </a:spcBef>
              <a:spcAft>
                <a:spcPts val="600"/>
              </a:spcAft>
              <a:buFont typeface="Arial" pitchFamily="34" charset="0"/>
              <a:buChar char="•"/>
            </a:pPr>
            <a:r>
              <a:rPr lang="en-US" sz="2800" b="1" dirty="0" smtClean="0"/>
              <a:t>Conflict Free Care Coordination</a:t>
            </a:r>
          </a:p>
          <a:p>
            <a:pPr marL="339725" indent="-339725">
              <a:spcBef>
                <a:spcPts val="600"/>
              </a:spcBef>
              <a:spcAft>
                <a:spcPts val="600"/>
              </a:spcAft>
              <a:buFont typeface="Arial" pitchFamily="34" charset="0"/>
              <a:buChar char="•"/>
            </a:pPr>
            <a:r>
              <a:rPr lang="en-US" sz="2800" b="1" dirty="0" err="1" smtClean="0"/>
              <a:t>ADRC</a:t>
            </a:r>
            <a:r>
              <a:rPr lang="en-US" sz="2800" b="1" dirty="0" smtClean="0"/>
              <a:t> First Pilot Project – Phase II</a:t>
            </a:r>
          </a:p>
          <a:p>
            <a:pPr marL="339725" indent="-339725">
              <a:spcBef>
                <a:spcPts val="600"/>
              </a:spcBef>
              <a:spcAft>
                <a:spcPts val="600"/>
              </a:spcAft>
              <a:buFont typeface="Arial" pitchFamily="34" charset="0"/>
              <a:buChar char="•"/>
            </a:pPr>
            <a:r>
              <a:rPr lang="en-US" sz="2800" b="1" dirty="0" smtClean="0"/>
              <a:t>Medicaid Reform – 1915i and 1915k</a:t>
            </a:r>
          </a:p>
          <a:p>
            <a:pPr marL="339725" indent="-339725">
              <a:spcBef>
                <a:spcPts val="600"/>
              </a:spcBef>
              <a:spcAft>
                <a:spcPts val="600"/>
              </a:spcAft>
              <a:buFont typeface="Arial" pitchFamily="34" charset="0"/>
              <a:buChar char="•"/>
            </a:pPr>
            <a:r>
              <a:rPr lang="en-US" sz="2800" b="1" dirty="0" smtClean="0"/>
              <a:t>Telehealth</a:t>
            </a:r>
          </a:p>
          <a:p>
            <a:pPr marL="339725" indent="-339725">
              <a:spcBef>
                <a:spcPts val="600"/>
              </a:spcBef>
              <a:spcAft>
                <a:spcPts val="600"/>
              </a:spcAft>
              <a:buFont typeface="Arial" pitchFamily="34" charset="0"/>
              <a:buChar char="•"/>
            </a:pPr>
            <a:r>
              <a:rPr lang="en-US" sz="2800" b="1" dirty="0" smtClean="0"/>
              <a:t>Acuity Rate project</a:t>
            </a:r>
          </a:p>
          <a:p>
            <a:pPr marL="339725" indent="-339725">
              <a:spcBef>
                <a:spcPts val="600"/>
              </a:spcBef>
              <a:spcAft>
                <a:spcPts val="600"/>
              </a:spcAft>
              <a:buFont typeface="Arial" pitchFamily="34" charset="0"/>
              <a:buChar char="•"/>
            </a:pPr>
            <a:endParaRPr lang="en-US" sz="28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5943600" y="0"/>
            <a:ext cx="2895600" cy="2819400"/>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rot="21031056">
            <a:off x="434068" y="932052"/>
            <a:ext cx="2209800" cy="1752600"/>
          </a:xfrm>
          <a:prstGeom prst="roundRect">
            <a:avLst>
              <a:gd name="adj" fmla="val 24120"/>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rot="506178">
            <a:off x="6854253" y="3725542"/>
            <a:ext cx="2133600" cy="2286000"/>
          </a:xfrm>
          <a:prstGeom prst="roundRect">
            <a:avLst>
              <a:gd name="adj" fmla="val 12994"/>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4038600" y="4038600"/>
            <a:ext cx="2438400" cy="2590800"/>
          </a:xfrm>
          <a:prstGeom prst="roundRect">
            <a:avLst/>
          </a:prstGeom>
          <a:blipFill>
            <a:blip r:embed="rId6"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2971800" y="0"/>
            <a:ext cx="2362200" cy="2133600"/>
          </a:xfrm>
          <a:prstGeom prst="roundRect">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0" y="3505200"/>
            <a:ext cx="3124200" cy="2971800"/>
          </a:xfrm>
          <a:prstGeom prst="ellipse">
            <a:avLst/>
          </a:prstGeom>
          <a:blipFill>
            <a:blip r:embed="rId8"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rot="21138971">
            <a:off x="1432980" y="2378750"/>
            <a:ext cx="6035485" cy="1323439"/>
          </a:xfrm>
          <a:prstGeom prst="rect">
            <a:avLst/>
          </a:prstGeom>
          <a:noFill/>
        </p:spPr>
        <p:txBody>
          <a:bodyPr wrap="square" lIns="91440" tIns="45720" rIns="91440" bIns="45720">
            <a:spAutoFit/>
          </a:bodyPr>
          <a:lstStyle/>
          <a:p>
            <a:pPr algn="ctr"/>
            <a:r>
              <a:rPr lang="en-US" sz="8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cript MT Bold" pitchFamily="66" charset="0"/>
              </a:rPr>
              <a:t>Thank you</a:t>
            </a:r>
            <a:endParaRPr lang="en-US" sz="8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cript MT Bold"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xit" presetSubtype="0" fill="hold" grpId="1" nodeType="afterEffect">
                                  <p:stCondLst>
                                    <p:cond delay="0"/>
                                  </p:stCondLst>
                                  <p:childTnLst>
                                    <p:animEffect transition="out" filter="fade">
                                      <p:cBhvr>
                                        <p:cTn id="10" dur="2000"/>
                                        <p:tgtEl>
                                          <p:spTgt spid="11"/>
                                        </p:tgtEl>
                                      </p:cBhvr>
                                    </p:animEffect>
                                    <p:set>
                                      <p:cBhvr>
                                        <p:cTn id="11" dur="1" fill="hold">
                                          <p:stCondLst>
                                            <p:cond delay="1999"/>
                                          </p:stCondLst>
                                        </p:cTn>
                                        <p:tgtEl>
                                          <p:spTgt spid="11"/>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2000"/>
                                        <p:tgtEl>
                                          <p:spTgt spid="16"/>
                                        </p:tgtEl>
                                      </p:cBhvr>
                                    </p:animEffect>
                                  </p:childTnLst>
                                </p:cTn>
                              </p:par>
                            </p:childTnLst>
                          </p:cTn>
                        </p:par>
                        <p:par>
                          <p:cTn id="15" fill="hold">
                            <p:stCondLst>
                              <p:cond delay="3000"/>
                            </p:stCondLst>
                            <p:childTnLst>
                              <p:par>
                                <p:cTn id="16" presetID="10" presetClass="exit" presetSubtype="0" fill="hold" grpId="1" nodeType="afterEffect">
                                  <p:stCondLst>
                                    <p:cond delay="0"/>
                                  </p:stCondLst>
                                  <p:childTnLst>
                                    <p:animEffect transition="out" filter="fade">
                                      <p:cBhvr>
                                        <p:cTn id="17" dur="2000"/>
                                        <p:tgtEl>
                                          <p:spTgt spid="16"/>
                                        </p:tgtEl>
                                      </p:cBhvr>
                                    </p:animEffect>
                                    <p:set>
                                      <p:cBhvr>
                                        <p:cTn id="18" dur="1" fill="hold">
                                          <p:stCondLst>
                                            <p:cond delay="1999"/>
                                          </p:stCondLst>
                                        </p:cTn>
                                        <p:tgtEl>
                                          <p:spTgt spid="16"/>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000"/>
                                        <p:tgtEl>
                                          <p:spTgt spid="17"/>
                                        </p:tgtEl>
                                      </p:cBhvr>
                                    </p:animEffect>
                                  </p:childTnLst>
                                </p:cTn>
                              </p:par>
                            </p:childTnLst>
                          </p:cTn>
                        </p:par>
                        <p:par>
                          <p:cTn id="22" fill="hold">
                            <p:stCondLst>
                              <p:cond delay="5000"/>
                            </p:stCondLst>
                            <p:childTnLst>
                              <p:par>
                                <p:cTn id="23" presetID="10" presetClass="exit" presetSubtype="0" fill="hold" grpId="1" nodeType="afterEffect">
                                  <p:stCondLst>
                                    <p:cond delay="0"/>
                                  </p:stCondLst>
                                  <p:childTnLst>
                                    <p:animEffect transition="out" filter="fade">
                                      <p:cBhvr>
                                        <p:cTn id="24" dur="2000"/>
                                        <p:tgtEl>
                                          <p:spTgt spid="17"/>
                                        </p:tgtEl>
                                      </p:cBhvr>
                                    </p:animEffect>
                                    <p:set>
                                      <p:cBhvr>
                                        <p:cTn id="25" dur="1" fill="hold">
                                          <p:stCondLst>
                                            <p:cond delay="1999"/>
                                          </p:stCondLst>
                                        </p:cTn>
                                        <p:tgtEl>
                                          <p:spTgt spid="17"/>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000"/>
                                        <p:tgtEl>
                                          <p:spTgt spid="19"/>
                                        </p:tgtEl>
                                      </p:cBhvr>
                                    </p:animEffect>
                                  </p:childTnLst>
                                </p:cTn>
                              </p:par>
                            </p:childTnLst>
                          </p:cTn>
                        </p:par>
                        <p:par>
                          <p:cTn id="29" fill="hold">
                            <p:stCondLst>
                              <p:cond delay="7000"/>
                            </p:stCondLst>
                            <p:childTnLst>
                              <p:par>
                                <p:cTn id="30" presetID="10" presetClass="exit" presetSubtype="0" fill="hold" grpId="1" nodeType="afterEffect">
                                  <p:stCondLst>
                                    <p:cond delay="0"/>
                                  </p:stCondLst>
                                  <p:childTnLst>
                                    <p:animEffect transition="out" filter="fade">
                                      <p:cBhvr>
                                        <p:cTn id="31" dur="2000"/>
                                        <p:tgtEl>
                                          <p:spTgt spid="19"/>
                                        </p:tgtEl>
                                      </p:cBhvr>
                                    </p:animEffect>
                                    <p:set>
                                      <p:cBhvr>
                                        <p:cTn id="32" dur="1" fill="hold">
                                          <p:stCondLst>
                                            <p:cond delay="1999"/>
                                          </p:stCondLst>
                                        </p:cTn>
                                        <p:tgtEl>
                                          <p:spTgt spid="19"/>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2000"/>
                                        <p:tgtEl>
                                          <p:spTgt spid="21"/>
                                        </p:tgtEl>
                                      </p:cBhvr>
                                    </p:animEffect>
                                  </p:childTnLst>
                                </p:cTn>
                              </p:par>
                            </p:childTnLst>
                          </p:cTn>
                        </p:par>
                        <p:par>
                          <p:cTn id="36" fill="hold">
                            <p:stCondLst>
                              <p:cond delay="9000"/>
                            </p:stCondLst>
                            <p:childTnLst>
                              <p:par>
                                <p:cTn id="37" presetID="10" presetClass="exit" presetSubtype="0" fill="hold" grpId="1" nodeType="afterEffect">
                                  <p:stCondLst>
                                    <p:cond delay="0"/>
                                  </p:stCondLst>
                                  <p:childTnLst>
                                    <p:animEffect transition="out" filter="fade">
                                      <p:cBhvr>
                                        <p:cTn id="38" dur="2000"/>
                                        <p:tgtEl>
                                          <p:spTgt spid="21"/>
                                        </p:tgtEl>
                                      </p:cBhvr>
                                    </p:animEffect>
                                    <p:set>
                                      <p:cBhvr>
                                        <p:cTn id="39" dur="1" fill="hold">
                                          <p:stCondLst>
                                            <p:cond delay="1999"/>
                                          </p:stCondLst>
                                        </p:cTn>
                                        <p:tgtEl>
                                          <p:spTgt spid="21"/>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2000"/>
                                        <p:tgtEl>
                                          <p:spTgt spid="24"/>
                                        </p:tgtEl>
                                      </p:cBhvr>
                                    </p:animEffect>
                                  </p:childTnLst>
                                </p:cTn>
                              </p:par>
                            </p:childTnLst>
                          </p:cTn>
                        </p:par>
                        <p:par>
                          <p:cTn id="43" fill="hold">
                            <p:stCondLst>
                              <p:cond delay="11000"/>
                            </p:stCondLst>
                            <p:childTnLst>
                              <p:par>
                                <p:cTn id="44" presetID="10" presetClass="exit" presetSubtype="0" fill="hold" grpId="1" nodeType="afterEffect">
                                  <p:stCondLst>
                                    <p:cond delay="0"/>
                                  </p:stCondLst>
                                  <p:childTnLst>
                                    <p:animEffect transition="out" filter="fade">
                                      <p:cBhvr>
                                        <p:cTn id="45" dur="2000"/>
                                        <p:tgtEl>
                                          <p:spTgt spid="24"/>
                                        </p:tgtEl>
                                      </p:cBhvr>
                                    </p:animEffect>
                                    <p:set>
                                      <p:cBhvr>
                                        <p:cTn id="46" dur="1" fill="hold">
                                          <p:stCondLst>
                                            <p:cond delay="1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6" grpId="0" animBg="1"/>
      <p:bldP spid="16" grpId="1" animBg="1"/>
      <p:bldP spid="17" grpId="0" animBg="1"/>
      <p:bldP spid="17" grpId="1" animBg="1"/>
      <p:bldP spid="19" grpId="0" animBg="1"/>
      <p:bldP spid="19" grpId="1" animBg="1"/>
      <p:bldP spid="21" grpId="0" animBg="1"/>
      <p:bldP spid="21" grpId="1" animBg="1"/>
      <p:bldP spid="24" grpId="0" animBg="1"/>
      <p:bldP spid="2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6781800" y="1295400"/>
            <a:ext cx="2362200" cy="1676400"/>
          </a:xfrm>
          <a:prstGeom prst="ellipse">
            <a:avLst/>
          </a:prstGeom>
          <a:blipFill dpi="0" rotWithShape="1">
            <a:blip r:embed="rId3" cstate="print">
              <a:alphaModFix amt="5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p:cNvSpPr/>
          <p:nvPr/>
        </p:nvSpPr>
        <p:spPr>
          <a:xfrm>
            <a:off x="0" y="0"/>
            <a:ext cx="9144000" cy="6858000"/>
          </a:xfrm>
          <a:prstGeom prst="roundRect">
            <a:avLst/>
          </a:prstGeom>
          <a:blipFill dpi="0" rotWithShape="1">
            <a:blip r:embed="rId4" cstate="print">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lumMod val="95000"/>
                  <a:lumOff val="5000"/>
                </a:schemeClr>
              </a:solidFill>
            </a:endParaRPr>
          </a:p>
        </p:txBody>
      </p:sp>
      <p:sp>
        <p:nvSpPr>
          <p:cNvPr id="9" name="TextBox 8"/>
          <p:cNvSpPr txBox="1"/>
          <p:nvPr/>
        </p:nvSpPr>
        <p:spPr>
          <a:xfrm>
            <a:off x="533400" y="725031"/>
            <a:ext cx="8534400" cy="2246769"/>
          </a:xfrm>
          <a:prstGeom prst="rect">
            <a:avLst/>
          </a:prstGeom>
          <a:noFill/>
        </p:spPr>
        <p:txBody>
          <a:bodyPr wrap="square" rtlCol="0">
            <a:spAutoFit/>
          </a:bodyPr>
          <a:lstStyle/>
          <a:p>
            <a:r>
              <a:rPr lang="en-US" sz="4400" b="1" u="sng" dirty="0" smtClean="0"/>
              <a:t>Goals: </a:t>
            </a:r>
          </a:p>
          <a:p>
            <a:pPr>
              <a:buFont typeface="Arial" pitchFamily="34" charset="0"/>
              <a:buChar char="•"/>
            </a:pPr>
            <a:r>
              <a:rPr lang="en-US" sz="4000" b="1" dirty="0" smtClean="0"/>
              <a:t> Maintain Independence</a:t>
            </a:r>
          </a:p>
          <a:p>
            <a:endParaRPr lang="en-US" sz="1600" b="1" dirty="0" smtClean="0"/>
          </a:p>
          <a:p>
            <a:pPr>
              <a:buFont typeface="Arial" pitchFamily="34" charset="0"/>
              <a:buChar char="•"/>
            </a:pPr>
            <a:r>
              <a:rPr lang="en-US" sz="4000" b="1" dirty="0" smtClean="0"/>
              <a:t> Remain in own home and community  </a:t>
            </a:r>
            <a:endParaRPr lang="en-US" sz="4000" b="1" dirty="0"/>
          </a:p>
        </p:txBody>
      </p:sp>
      <p:sp>
        <p:nvSpPr>
          <p:cNvPr id="10" name="TextBox 9"/>
          <p:cNvSpPr txBox="1"/>
          <p:nvPr/>
        </p:nvSpPr>
        <p:spPr>
          <a:xfrm>
            <a:off x="609600" y="3352800"/>
            <a:ext cx="7620000" cy="2246769"/>
          </a:xfrm>
          <a:prstGeom prst="rect">
            <a:avLst/>
          </a:prstGeom>
          <a:noFill/>
        </p:spPr>
        <p:txBody>
          <a:bodyPr wrap="square" rtlCol="0">
            <a:spAutoFit/>
          </a:bodyPr>
          <a:lstStyle/>
          <a:p>
            <a:r>
              <a:rPr lang="en-US" sz="4400" b="1" u="sng" dirty="0" smtClean="0"/>
              <a:t>Services for: </a:t>
            </a:r>
          </a:p>
          <a:p>
            <a:pPr>
              <a:buFont typeface="Arial" pitchFamily="34" charset="0"/>
              <a:buChar char="•"/>
            </a:pPr>
            <a:r>
              <a:rPr lang="en-US" sz="4000" b="1" dirty="0" smtClean="0"/>
              <a:t> Age 60 and older</a:t>
            </a:r>
          </a:p>
          <a:p>
            <a:endParaRPr lang="en-US" sz="1600" dirty="0" smtClean="0"/>
          </a:p>
          <a:p>
            <a:pPr>
              <a:buFont typeface="Arial" pitchFamily="34" charset="0"/>
              <a:buChar char="•"/>
            </a:pPr>
            <a:r>
              <a:rPr lang="en-US" sz="4000" b="1" dirty="0" smtClean="0"/>
              <a:t> Priority: Most Vulnerable Elderly </a:t>
            </a:r>
            <a:endParaRPr lang="en-US" sz="4000" b="1" dirty="0"/>
          </a:p>
        </p:txBody>
      </p:sp>
      <p:sp>
        <p:nvSpPr>
          <p:cNvPr id="18" name="Oval 17"/>
          <p:cNvSpPr/>
          <p:nvPr/>
        </p:nvSpPr>
        <p:spPr>
          <a:xfrm>
            <a:off x="914400" y="5181600"/>
            <a:ext cx="2438400" cy="1676400"/>
          </a:xfrm>
          <a:prstGeom prst="ellipse">
            <a:avLst/>
          </a:prstGeom>
          <a:blipFill dpi="0" rotWithShape="1">
            <a:blip r:embed="rId5" cstate="print">
              <a:alphaModFix amt="4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4800600" y="0"/>
            <a:ext cx="2133600" cy="1905000"/>
          </a:xfrm>
          <a:prstGeom prst="ellipse">
            <a:avLst/>
          </a:prstGeom>
          <a:blipFill dpi="0" rotWithShape="1">
            <a:blip r:embed="rId6" cstate="print">
              <a:alphaModFix amt="3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9144000" cy="6858000"/>
          </a:xfrm>
          <a:prstGeom prst="roundRect">
            <a:avLst/>
          </a:prstGeom>
          <a:blipFill dpi="0" rotWithShape="1">
            <a:blip r:embed="rId3" cstate="print">
              <a:alphaModFix amt="22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lumMod val="95000"/>
                  <a:lumOff val="5000"/>
                </a:schemeClr>
              </a:solidFill>
            </a:endParaRPr>
          </a:p>
        </p:txBody>
      </p:sp>
      <p:sp>
        <p:nvSpPr>
          <p:cNvPr id="5" name="TextBox 4"/>
          <p:cNvSpPr txBox="1"/>
          <p:nvPr/>
        </p:nvSpPr>
        <p:spPr>
          <a:xfrm>
            <a:off x="685800" y="533400"/>
            <a:ext cx="7772400" cy="1569660"/>
          </a:xfrm>
          <a:prstGeom prst="rect">
            <a:avLst/>
          </a:prstGeom>
          <a:noFill/>
        </p:spPr>
        <p:txBody>
          <a:bodyPr wrap="square" rtlCol="0">
            <a:spAutoFit/>
          </a:bodyPr>
          <a:lstStyle/>
          <a:p>
            <a:pPr algn="ctr"/>
            <a:r>
              <a:rPr lang="en-US" sz="3600" b="1" dirty="0" smtClean="0"/>
              <a:t>Services help Older Alaskans remain </a:t>
            </a:r>
          </a:p>
          <a:p>
            <a:pPr algn="ctr"/>
            <a:r>
              <a:rPr lang="en-US" sz="3600" b="1" dirty="0" smtClean="0"/>
              <a:t>in their homes and communities</a:t>
            </a:r>
            <a:endParaRPr lang="en-US" sz="3600" b="1" dirty="0"/>
          </a:p>
          <a:p>
            <a:r>
              <a:rPr lang="en-US" sz="2400" b="1" dirty="0" smtClean="0"/>
              <a:t>Priority Groups-</a:t>
            </a:r>
          </a:p>
        </p:txBody>
      </p:sp>
      <p:sp>
        <p:nvSpPr>
          <p:cNvPr id="7" name="TextBox 6"/>
          <p:cNvSpPr txBox="1"/>
          <p:nvPr/>
        </p:nvSpPr>
        <p:spPr>
          <a:xfrm>
            <a:off x="1066800" y="2057400"/>
            <a:ext cx="7391400" cy="4524315"/>
          </a:xfrm>
          <a:prstGeom prst="rect">
            <a:avLst/>
          </a:prstGeom>
          <a:noFill/>
        </p:spPr>
        <p:txBody>
          <a:bodyPr wrap="square" rtlCol="0">
            <a:spAutoFit/>
          </a:bodyPr>
          <a:lstStyle/>
          <a:p>
            <a:pPr>
              <a:buFont typeface="Arial" pitchFamily="34" charset="0"/>
              <a:buChar char="•"/>
            </a:pPr>
            <a:r>
              <a:rPr lang="en-US" sz="3600" b="1" dirty="0" smtClean="0">
                <a:ea typeface="Calibri"/>
                <a:cs typeface="Times New Roman"/>
              </a:rPr>
              <a:t>  75 and over</a:t>
            </a:r>
          </a:p>
          <a:p>
            <a:pPr>
              <a:buFont typeface="Arial" pitchFamily="34" charset="0"/>
              <a:buChar char="•"/>
            </a:pPr>
            <a:r>
              <a:rPr lang="en-US" sz="3600" b="1" dirty="0" smtClean="0">
                <a:ea typeface="Calibri"/>
                <a:cs typeface="Times New Roman"/>
              </a:rPr>
              <a:t>  Live alone</a:t>
            </a:r>
          </a:p>
          <a:p>
            <a:pPr>
              <a:buFont typeface="Arial" pitchFamily="34" charset="0"/>
              <a:buChar char="•"/>
            </a:pPr>
            <a:r>
              <a:rPr lang="en-US" sz="3600" b="1" dirty="0" smtClean="0">
                <a:ea typeface="Calibri"/>
                <a:cs typeface="Times New Roman"/>
              </a:rPr>
              <a:t>  Low income</a:t>
            </a:r>
          </a:p>
          <a:p>
            <a:pPr>
              <a:buFont typeface="Arial" pitchFamily="34" charset="0"/>
              <a:buChar char="•"/>
            </a:pPr>
            <a:r>
              <a:rPr lang="en-US" sz="3600" b="1" dirty="0" smtClean="0">
                <a:ea typeface="Calibri"/>
                <a:cs typeface="Times New Roman"/>
              </a:rPr>
              <a:t>  Rural</a:t>
            </a:r>
          </a:p>
          <a:p>
            <a:pPr>
              <a:buFont typeface="Arial" pitchFamily="34" charset="0"/>
              <a:buChar char="•"/>
            </a:pPr>
            <a:r>
              <a:rPr lang="en-US" sz="3600" b="1" dirty="0" smtClean="0">
                <a:ea typeface="Calibri"/>
                <a:cs typeface="Times New Roman"/>
              </a:rPr>
              <a:t>  Difficulty performing activities of</a:t>
            </a:r>
          </a:p>
          <a:p>
            <a:pPr indent="-274320"/>
            <a:r>
              <a:rPr lang="en-US" sz="3600" b="1" dirty="0" smtClean="0">
                <a:ea typeface="Calibri"/>
                <a:cs typeface="Times New Roman"/>
              </a:rPr>
              <a:t>    daily living  due to certain    </a:t>
            </a:r>
          </a:p>
          <a:p>
            <a:pPr indent="-274320"/>
            <a:r>
              <a:rPr lang="en-US" sz="3600" b="1" dirty="0" smtClean="0">
                <a:ea typeface="Calibri"/>
                <a:cs typeface="Times New Roman"/>
              </a:rPr>
              <a:t>    health conditions</a:t>
            </a:r>
          </a:p>
          <a:p>
            <a:endParaRPr lang="en-US" sz="3600" b="1" dirty="0"/>
          </a:p>
        </p:txBody>
      </p:sp>
      <p:sp>
        <p:nvSpPr>
          <p:cNvPr id="12" name="Oval 11"/>
          <p:cNvSpPr/>
          <p:nvPr/>
        </p:nvSpPr>
        <p:spPr>
          <a:xfrm>
            <a:off x="6629400" y="1524000"/>
            <a:ext cx="2057400" cy="1676400"/>
          </a:xfrm>
          <a:prstGeom prst="ellipse">
            <a:avLst/>
          </a:prstGeom>
          <a:blipFill dpi="0" rotWithShape="1">
            <a:blip r:embed="rId4" cstate="print">
              <a:alphaModFix amt="4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4800600" y="1905000"/>
            <a:ext cx="2286000" cy="2209800"/>
          </a:xfrm>
          <a:prstGeom prst="ellipse">
            <a:avLst/>
          </a:prstGeom>
          <a:blipFill dpi="0" rotWithShape="1">
            <a:blip r:embed="rId5" cstate="print">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705600" y="5257800"/>
            <a:ext cx="2133600" cy="1600200"/>
          </a:xfrm>
          <a:prstGeom prst="ellipse">
            <a:avLst/>
          </a:prstGeom>
          <a:blipFill dpi="0" rotWithShape="1">
            <a:blip r:embed="rId6" cstate="print">
              <a:alphaModFix amt="4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76200"/>
            <a:ext cx="8686800" cy="6553200"/>
          </a:xfrm>
          <a:prstGeom prst="roundRect">
            <a:avLst/>
          </a:prstGeom>
          <a:blipFill dpi="0" rotWithShape="1">
            <a:blip r:embed="rId3" cstate="print">
              <a:alphaModFix amt="34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lumMod val="95000"/>
                  <a:lumOff val="5000"/>
                </a:schemeClr>
              </a:solidFill>
            </a:endParaRPr>
          </a:p>
        </p:txBody>
      </p:sp>
      <p:sp>
        <p:nvSpPr>
          <p:cNvPr id="3" name="TextBox 2"/>
          <p:cNvSpPr txBox="1"/>
          <p:nvPr/>
        </p:nvSpPr>
        <p:spPr>
          <a:xfrm>
            <a:off x="990600" y="457201"/>
            <a:ext cx="7086600" cy="1384995"/>
          </a:xfrm>
          <a:prstGeom prst="rect">
            <a:avLst/>
          </a:prstGeom>
          <a:noFill/>
        </p:spPr>
        <p:txBody>
          <a:bodyPr wrap="square" rtlCol="0">
            <a:spAutoFit/>
          </a:bodyPr>
          <a:lstStyle/>
          <a:p>
            <a:pPr algn="ctr"/>
            <a:r>
              <a:rPr lang="en-US" sz="4000" b="1" dirty="0" smtClean="0"/>
              <a:t>Programs and Funding</a:t>
            </a:r>
          </a:p>
          <a:p>
            <a:pPr algn="ctr"/>
            <a:endParaRPr lang="en-US" sz="4400" dirty="0"/>
          </a:p>
        </p:txBody>
      </p:sp>
      <p:sp>
        <p:nvSpPr>
          <p:cNvPr id="4" name="TextBox 3"/>
          <p:cNvSpPr txBox="1"/>
          <p:nvPr/>
        </p:nvSpPr>
        <p:spPr>
          <a:xfrm>
            <a:off x="685800" y="1120914"/>
            <a:ext cx="7848600" cy="707886"/>
          </a:xfrm>
          <a:prstGeom prst="rect">
            <a:avLst/>
          </a:prstGeom>
          <a:noFill/>
        </p:spPr>
        <p:txBody>
          <a:bodyPr wrap="square" rtlCol="0">
            <a:spAutoFit/>
          </a:bodyPr>
          <a:lstStyle/>
          <a:p>
            <a:r>
              <a:rPr lang="en-US" sz="4000" dirty="0" smtClean="0"/>
              <a:t>&gt;  </a:t>
            </a:r>
            <a:r>
              <a:rPr lang="en-US" sz="3600" b="1" dirty="0" smtClean="0"/>
              <a:t>$13 million in State and Federal funds</a:t>
            </a:r>
            <a:endParaRPr lang="en-US" sz="3600" b="1" dirty="0"/>
          </a:p>
        </p:txBody>
      </p:sp>
      <p:sp>
        <p:nvSpPr>
          <p:cNvPr id="6" name="TextBox 5"/>
          <p:cNvSpPr txBox="1"/>
          <p:nvPr/>
        </p:nvSpPr>
        <p:spPr>
          <a:xfrm>
            <a:off x="914400" y="1905000"/>
            <a:ext cx="7620000" cy="3785652"/>
          </a:xfrm>
          <a:prstGeom prst="rect">
            <a:avLst/>
          </a:prstGeom>
          <a:noFill/>
        </p:spPr>
        <p:txBody>
          <a:bodyPr wrap="square" rtlCol="0">
            <a:spAutoFit/>
          </a:bodyPr>
          <a:lstStyle/>
          <a:p>
            <a:pPr lvl="2" indent="-228600">
              <a:buFont typeface="Arial" pitchFamily="34" charset="0"/>
              <a:buChar char="•"/>
            </a:pPr>
            <a:r>
              <a:rPr lang="en-US" sz="2400" b="1" dirty="0" smtClean="0"/>
              <a:t> Adult Day Care</a:t>
            </a:r>
          </a:p>
          <a:p>
            <a:pPr lvl="2" indent="-228600">
              <a:buFont typeface="Arial" pitchFamily="34" charset="0"/>
              <a:buChar char="•"/>
            </a:pPr>
            <a:r>
              <a:rPr lang="en-US" sz="2400" b="1" dirty="0" smtClean="0"/>
              <a:t> Aging and Disability Resource Centers</a:t>
            </a:r>
          </a:p>
          <a:p>
            <a:pPr lvl="2" indent="-228600">
              <a:buFont typeface="Arial" pitchFamily="34" charset="0"/>
              <a:buChar char="•"/>
            </a:pPr>
            <a:r>
              <a:rPr lang="en-US" sz="2400" b="1" dirty="0" smtClean="0"/>
              <a:t> Alzheimer’s Disease and Related Disorders     Education and Support</a:t>
            </a:r>
          </a:p>
          <a:p>
            <a:pPr lvl="2" indent="-228600">
              <a:buFont typeface="Arial" pitchFamily="34" charset="0"/>
              <a:buChar char="•"/>
            </a:pPr>
            <a:r>
              <a:rPr lang="en-US" sz="2400" b="1" dirty="0" smtClean="0"/>
              <a:t> Health Promotion and Disease Prevention</a:t>
            </a:r>
          </a:p>
          <a:p>
            <a:pPr lvl="2" indent="-228600">
              <a:buFont typeface="Arial" pitchFamily="34" charset="0"/>
              <a:buChar char="•"/>
              <a:defRPr/>
            </a:pPr>
            <a:r>
              <a:rPr lang="en-US" sz="2400" b="1" dirty="0" smtClean="0"/>
              <a:t> Medicare Information Office</a:t>
            </a:r>
          </a:p>
          <a:p>
            <a:pPr lvl="2" indent="-228600">
              <a:buFont typeface="Arial" pitchFamily="34" charset="0"/>
              <a:buChar char="•"/>
              <a:defRPr/>
            </a:pPr>
            <a:r>
              <a:rPr lang="en-US" sz="2400" b="1" dirty="0" smtClean="0"/>
              <a:t>National Family Caregiver Support Program</a:t>
            </a:r>
          </a:p>
          <a:p>
            <a:pPr lvl="2" indent="-228600">
              <a:buFont typeface="Arial" pitchFamily="34" charset="0"/>
              <a:buChar char="•"/>
              <a:defRPr/>
            </a:pPr>
            <a:r>
              <a:rPr lang="en-US" sz="2400" b="1" dirty="0" smtClean="0"/>
              <a:t> Nutrition, Transportation and Support Services</a:t>
            </a:r>
          </a:p>
          <a:p>
            <a:pPr lvl="2" indent="-228600">
              <a:buFont typeface="Arial" pitchFamily="34" charset="0"/>
              <a:buChar char="•"/>
            </a:pPr>
            <a:r>
              <a:rPr lang="en-US" sz="2400" b="1" dirty="0" smtClean="0"/>
              <a:t> Senior In-Home</a:t>
            </a:r>
          </a:p>
          <a:p>
            <a:pPr lvl="2" indent="-228600">
              <a:buFont typeface="Arial" pitchFamily="34" charset="0"/>
              <a:buChar char="•"/>
            </a:pPr>
            <a:r>
              <a:rPr lang="en-US" sz="2400" b="1" dirty="0" smtClean="0"/>
              <a:t> Senior Residential Services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0"/>
            <a:ext cx="9144000" cy="6858000"/>
          </a:xfrm>
          <a:prstGeom prst="roundRect">
            <a:avLst/>
          </a:prstGeom>
          <a:blipFill dpi="0" rotWithShape="1">
            <a:blip r:embed="rId3" cstate="print">
              <a:alphaModFix amt="34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a:p>
            <a:endParaRPr lang="en-US" sz="2800" b="1" dirty="0" smtClean="0">
              <a:solidFill>
                <a:schemeClr val="tx1"/>
              </a:solidFill>
            </a:endParaRPr>
          </a:p>
        </p:txBody>
      </p:sp>
      <p:sp>
        <p:nvSpPr>
          <p:cNvPr id="3" name="TextBox 2"/>
          <p:cNvSpPr txBox="1"/>
          <p:nvPr/>
        </p:nvSpPr>
        <p:spPr>
          <a:xfrm>
            <a:off x="838200" y="244495"/>
            <a:ext cx="7696200" cy="1508105"/>
          </a:xfrm>
          <a:prstGeom prst="rect">
            <a:avLst/>
          </a:prstGeom>
          <a:noFill/>
        </p:spPr>
        <p:txBody>
          <a:bodyPr wrap="square" rtlCol="0">
            <a:spAutoFit/>
          </a:bodyPr>
          <a:lstStyle/>
          <a:p>
            <a:pPr algn="ctr"/>
            <a:r>
              <a:rPr lang="en-US" sz="3200" b="1" dirty="0" smtClean="0"/>
              <a:t>Nutrition, Transportation, </a:t>
            </a:r>
          </a:p>
          <a:p>
            <a:pPr algn="ctr"/>
            <a:r>
              <a:rPr lang="en-US" sz="3200" b="1" dirty="0" smtClean="0"/>
              <a:t>and Support Services </a:t>
            </a:r>
          </a:p>
          <a:p>
            <a:endParaRPr lang="en-US" sz="2800" dirty="0"/>
          </a:p>
        </p:txBody>
      </p:sp>
      <p:sp>
        <p:nvSpPr>
          <p:cNvPr id="6" name="TextBox 5"/>
          <p:cNvSpPr txBox="1"/>
          <p:nvPr/>
        </p:nvSpPr>
        <p:spPr>
          <a:xfrm>
            <a:off x="533400" y="1676400"/>
            <a:ext cx="4267200" cy="4801314"/>
          </a:xfrm>
          <a:prstGeom prst="rect">
            <a:avLst/>
          </a:prstGeom>
          <a:noFill/>
        </p:spPr>
        <p:txBody>
          <a:bodyPr wrap="square" rtlCol="0">
            <a:spAutoFit/>
          </a:bodyPr>
          <a:lstStyle/>
          <a:p>
            <a:pPr marL="342900" indent="-342900">
              <a:spcBef>
                <a:spcPts val="600"/>
              </a:spcBef>
              <a:buFont typeface="Arial" pitchFamily="34" charset="0"/>
              <a:buChar char="•"/>
            </a:pPr>
            <a:r>
              <a:rPr lang="en-US" sz="2400" b="1" dirty="0" smtClean="0"/>
              <a:t>Congregate meals </a:t>
            </a:r>
          </a:p>
          <a:p>
            <a:pPr marL="342900" indent="-342900">
              <a:spcBef>
                <a:spcPts val="600"/>
              </a:spcBef>
              <a:buFont typeface="Arial" pitchFamily="34" charset="0"/>
              <a:buChar char="•"/>
            </a:pPr>
            <a:r>
              <a:rPr lang="en-US" sz="2400" b="1" dirty="0" smtClean="0"/>
              <a:t>Home delivered meals</a:t>
            </a:r>
          </a:p>
          <a:p>
            <a:pPr marL="342900" indent="-342900">
              <a:spcBef>
                <a:spcPts val="600"/>
              </a:spcBef>
              <a:buFont typeface="Arial" pitchFamily="34" charset="0"/>
              <a:buChar char="•"/>
            </a:pPr>
            <a:r>
              <a:rPr lang="en-US" sz="2400" b="1" dirty="0" smtClean="0"/>
              <a:t>Nutrition education, counseling</a:t>
            </a:r>
          </a:p>
          <a:p>
            <a:pPr marL="342900" indent="-342900">
              <a:spcBef>
                <a:spcPts val="600"/>
              </a:spcBef>
              <a:buFont typeface="Arial" pitchFamily="34" charset="0"/>
              <a:buChar char="•"/>
            </a:pPr>
            <a:r>
              <a:rPr lang="en-US" sz="2400" b="1" dirty="0" smtClean="0"/>
              <a:t>Transportation </a:t>
            </a:r>
          </a:p>
          <a:p>
            <a:pPr marL="342900" indent="-342900">
              <a:spcBef>
                <a:spcPts val="600"/>
              </a:spcBef>
              <a:buFont typeface="Arial" pitchFamily="34" charset="0"/>
              <a:buChar char="•"/>
            </a:pPr>
            <a:r>
              <a:rPr lang="en-US" sz="2400" b="1" dirty="0" smtClean="0"/>
              <a:t>Assisted transportation</a:t>
            </a:r>
          </a:p>
          <a:p>
            <a:pPr marL="342900" indent="-342900">
              <a:spcBef>
                <a:spcPts val="600"/>
              </a:spcBef>
              <a:buFont typeface="Arial" pitchFamily="34" charset="0"/>
              <a:buChar char="•"/>
            </a:pPr>
            <a:r>
              <a:rPr lang="en-US" sz="2400" b="1" dirty="0" smtClean="0"/>
              <a:t>Legal Services</a:t>
            </a:r>
          </a:p>
          <a:p>
            <a:pPr marL="342900" indent="-342900">
              <a:spcBef>
                <a:spcPts val="600"/>
              </a:spcBef>
              <a:buFont typeface="Arial" pitchFamily="34" charset="0"/>
              <a:buChar char="•"/>
            </a:pPr>
            <a:r>
              <a:rPr lang="en-US" sz="2400" b="1" dirty="0" smtClean="0"/>
              <a:t>Senior Volunteer, Senior Companion, Foster Grandparents</a:t>
            </a:r>
          </a:p>
          <a:p>
            <a:endParaRPr lang="en-US" dirty="0" smtClean="0"/>
          </a:p>
          <a:p>
            <a:endParaRPr lang="en-US" dirty="0"/>
          </a:p>
        </p:txBody>
      </p:sp>
      <p:sp>
        <p:nvSpPr>
          <p:cNvPr id="8" name="TextBox 7"/>
          <p:cNvSpPr txBox="1"/>
          <p:nvPr/>
        </p:nvSpPr>
        <p:spPr>
          <a:xfrm>
            <a:off x="4267200" y="1676400"/>
            <a:ext cx="4038600" cy="2462213"/>
          </a:xfrm>
          <a:prstGeom prst="rect">
            <a:avLst/>
          </a:prstGeom>
          <a:noFill/>
        </p:spPr>
        <p:txBody>
          <a:bodyPr wrap="square" rtlCol="0">
            <a:spAutoFit/>
          </a:bodyPr>
          <a:lstStyle/>
          <a:p>
            <a:pPr marL="342900" indent="-342900">
              <a:spcBef>
                <a:spcPts val="600"/>
              </a:spcBef>
              <a:buFont typeface="Arial" pitchFamily="34" charset="0"/>
              <a:buChar char="•"/>
            </a:pPr>
            <a:r>
              <a:rPr lang="en-US" sz="2400" b="1" dirty="0" smtClean="0"/>
              <a:t>Outreach, information and assistance </a:t>
            </a:r>
          </a:p>
          <a:p>
            <a:pPr marL="342900" indent="-342900">
              <a:spcBef>
                <a:spcPts val="600"/>
              </a:spcBef>
              <a:buFont typeface="Arial" pitchFamily="34" charset="0"/>
              <a:buChar char="•"/>
            </a:pPr>
            <a:r>
              <a:rPr lang="en-US" sz="2400" b="1" dirty="0" smtClean="0"/>
              <a:t>Media – Senior Voice newspaper</a:t>
            </a:r>
          </a:p>
          <a:p>
            <a:pPr marL="342900" indent="-342900">
              <a:spcBef>
                <a:spcPts val="600"/>
              </a:spcBef>
              <a:buFont typeface="Arial" pitchFamily="34" charset="0"/>
              <a:buChar char="•"/>
            </a:pPr>
            <a:r>
              <a:rPr lang="en-US" sz="2400" b="1" dirty="0" smtClean="0"/>
              <a:t>Homemaker</a:t>
            </a:r>
          </a:p>
          <a:p>
            <a:endParaRPr lang="en-US" sz="2400" dirty="0"/>
          </a:p>
        </p:txBody>
      </p:sp>
      <p:sp>
        <p:nvSpPr>
          <p:cNvPr id="10" name="Rounded Rectangle 9"/>
          <p:cNvSpPr/>
          <p:nvPr/>
        </p:nvSpPr>
        <p:spPr>
          <a:xfrm>
            <a:off x="4572000" y="4724400"/>
            <a:ext cx="42672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800600" y="4905851"/>
            <a:ext cx="3962400" cy="1723549"/>
          </a:xfrm>
          <a:prstGeom prst="rect">
            <a:avLst/>
          </a:prstGeom>
          <a:noFill/>
        </p:spPr>
        <p:txBody>
          <a:bodyPr wrap="square" rtlCol="0">
            <a:spAutoFit/>
          </a:bodyPr>
          <a:lstStyle/>
          <a:p>
            <a:r>
              <a:rPr lang="en-US" sz="2200" b="1" i="1" dirty="0" smtClean="0"/>
              <a:t>Quick Facts:</a:t>
            </a:r>
          </a:p>
          <a:p>
            <a:r>
              <a:rPr lang="en-US" sz="2200" b="1" dirty="0" smtClean="0"/>
              <a:t> NTS Grants include state and federal funding.</a:t>
            </a:r>
          </a:p>
          <a:p>
            <a:r>
              <a:rPr lang="en-US" sz="2200" b="1" dirty="0" smtClean="0"/>
              <a:t>$6,621,729 in FY2016.</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0"/>
            <a:ext cx="9144000" cy="6858000"/>
          </a:xfrm>
          <a:prstGeom prst="roundRect">
            <a:avLst/>
          </a:prstGeom>
          <a:blipFill dpi="0" rotWithShape="1">
            <a:blip r:embed="rId3" cstate="print">
              <a:alphaModFix amt="22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371600" y="533400"/>
            <a:ext cx="6324600" cy="707886"/>
          </a:xfrm>
          <a:prstGeom prst="rect">
            <a:avLst/>
          </a:prstGeom>
          <a:noFill/>
        </p:spPr>
        <p:txBody>
          <a:bodyPr wrap="square" rtlCol="0">
            <a:spAutoFit/>
          </a:bodyPr>
          <a:lstStyle/>
          <a:p>
            <a:pPr algn="ctr"/>
            <a:r>
              <a:rPr lang="en-US" sz="4000" b="1" dirty="0" smtClean="0"/>
              <a:t>Senior In-Home Services </a:t>
            </a:r>
            <a:endParaRPr lang="en-US" sz="4000" b="1" dirty="0"/>
          </a:p>
        </p:txBody>
      </p:sp>
      <p:sp>
        <p:nvSpPr>
          <p:cNvPr id="10" name="TextBox 9"/>
          <p:cNvSpPr txBox="1"/>
          <p:nvPr/>
        </p:nvSpPr>
        <p:spPr>
          <a:xfrm>
            <a:off x="990600" y="1219200"/>
            <a:ext cx="6781800" cy="3330464"/>
          </a:xfrm>
          <a:prstGeom prst="rect">
            <a:avLst/>
          </a:prstGeom>
          <a:noFill/>
        </p:spPr>
        <p:txBody>
          <a:bodyPr wrap="square" rtlCol="0">
            <a:spAutoFit/>
          </a:bodyPr>
          <a:lstStyle/>
          <a:p>
            <a:pPr marL="742950" indent="-742950">
              <a:lnSpc>
                <a:spcPct val="150000"/>
              </a:lnSpc>
              <a:buFont typeface="Arial" pitchFamily="34" charset="0"/>
              <a:buChar char="•"/>
            </a:pPr>
            <a:r>
              <a:rPr lang="en-US" sz="3600" b="1" dirty="0" smtClean="0"/>
              <a:t>Case management</a:t>
            </a:r>
          </a:p>
          <a:p>
            <a:pPr marL="742950" indent="-742950">
              <a:lnSpc>
                <a:spcPct val="150000"/>
              </a:lnSpc>
              <a:buFont typeface="Arial" pitchFamily="34" charset="0"/>
              <a:buChar char="•"/>
            </a:pPr>
            <a:r>
              <a:rPr lang="en-US" sz="3600" b="1" dirty="0" smtClean="0"/>
              <a:t>Chore</a:t>
            </a:r>
          </a:p>
          <a:p>
            <a:pPr marL="742950" indent="-742950">
              <a:lnSpc>
                <a:spcPct val="150000"/>
              </a:lnSpc>
              <a:buFont typeface="Arial" pitchFamily="34" charset="0"/>
              <a:buChar char="•"/>
            </a:pPr>
            <a:r>
              <a:rPr lang="en-US" sz="3600" b="1" dirty="0" smtClean="0"/>
              <a:t>Respite for caregivers</a:t>
            </a:r>
          </a:p>
          <a:p>
            <a:pPr marL="742950" indent="-742950">
              <a:lnSpc>
                <a:spcPct val="150000"/>
              </a:lnSpc>
              <a:buFont typeface="Arial" pitchFamily="34" charset="0"/>
              <a:buChar char="•"/>
            </a:pPr>
            <a:r>
              <a:rPr lang="en-US" sz="3600" b="1" dirty="0" smtClean="0"/>
              <a:t>Supplemental services</a:t>
            </a:r>
            <a:endParaRPr lang="en-US" sz="3600" b="1" dirty="0"/>
          </a:p>
        </p:txBody>
      </p:sp>
      <p:sp>
        <p:nvSpPr>
          <p:cNvPr id="8" name="Rounded Rectangle 7"/>
          <p:cNvSpPr/>
          <p:nvPr/>
        </p:nvSpPr>
        <p:spPr>
          <a:xfrm>
            <a:off x="5181600" y="4572000"/>
            <a:ext cx="3657600" cy="220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181600" y="4724399"/>
            <a:ext cx="3886200" cy="1538883"/>
          </a:xfrm>
          <a:prstGeom prst="rect">
            <a:avLst/>
          </a:prstGeom>
          <a:noFill/>
        </p:spPr>
        <p:txBody>
          <a:bodyPr wrap="square" rtlCol="0">
            <a:spAutoFit/>
          </a:bodyPr>
          <a:lstStyle/>
          <a:p>
            <a:pPr>
              <a:spcBef>
                <a:spcPts val="600"/>
              </a:spcBef>
            </a:pPr>
            <a:r>
              <a:rPr lang="en-US" sz="2200" b="1" dirty="0" smtClean="0"/>
              <a:t>Quick Facts:</a:t>
            </a:r>
          </a:p>
          <a:p>
            <a:pPr>
              <a:spcBef>
                <a:spcPts val="600"/>
              </a:spcBef>
            </a:pPr>
            <a:r>
              <a:rPr lang="en-US" sz="2200" b="1" dirty="0" smtClean="0"/>
              <a:t>FY2016 Funding: $2,851,868</a:t>
            </a:r>
          </a:p>
          <a:p>
            <a:pPr>
              <a:spcBef>
                <a:spcPts val="600"/>
              </a:spcBef>
            </a:pPr>
            <a:r>
              <a:rPr lang="en-US" sz="2200" b="1" dirty="0" smtClean="0"/>
              <a:t># served in FY2015: 1560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0"/>
            <a:ext cx="9144000" cy="6858000"/>
          </a:xfrm>
          <a:prstGeom prst="roundRect">
            <a:avLst/>
          </a:prstGeom>
          <a:blipFill dpi="0" rotWithShape="1">
            <a:blip r:embed="rId3" cstate="print">
              <a:alphaModFix amt="24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43000" y="457200"/>
            <a:ext cx="6400800" cy="646331"/>
          </a:xfrm>
          <a:prstGeom prst="rect">
            <a:avLst/>
          </a:prstGeom>
          <a:noFill/>
        </p:spPr>
        <p:txBody>
          <a:bodyPr wrap="square" rtlCol="0">
            <a:spAutoFit/>
          </a:bodyPr>
          <a:lstStyle/>
          <a:p>
            <a:pPr algn="ctr"/>
            <a:r>
              <a:rPr lang="en-US" sz="3600" b="1" dirty="0" smtClean="0"/>
              <a:t>Adult Day Care </a:t>
            </a:r>
            <a:endParaRPr lang="en-US" sz="3600" b="1" dirty="0"/>
          </a:p>
        </p:txBody>
      </p:sp>
      <p:sp>
        <p:nvSpPr>
          <p:cNvPr id="10" name="TextBox 9"/>
          <p:cNvSpPr txBox="1"/>
          <p:nvPr/>
        </p:nvSpPr>
        <p:spPr>
          <a:xfrm>
            <a:off x="381000" y="1371600"/>
            <a:ext cx="8382000" cy="3554819"/>
          </a:xfrm>
          <a:prstGeom prst="rect">
            <a:avLst/>
          </a:prstGeom>
          <a:noFill/>
        </p:spPr>
        <p:txBody>
          <a:bodyPr wrap="square" rtlCol="0">
            <a:spAutoFit/>
          </a:bodyPr>
          <a:lstStyle/>
          <a:p>
            <a:pPr>
              <a:spcBef>
                <a:spcPts val="600"/>
              </a:spcBef>
              <a:buFont typeface="Arial" pitchFamily="34" charset="0"/>
              <a:buChar char="•"/>
            </a:pPr>
            <a:r>
              <a:rPr lang="en-US" sz="3200" dirty="0" smtClean="0"/>
              <a:t> </a:t>
            </a:r>
            <a:r>
              <a:rPr lang="en-US" sz="2400" dirty="0" smtClean="0"/>
              <a:t>Center- based program that provides </a:t>
            </a:r>
          </a:p>
          <a:p>
            <a:pPr>
              <a:spcBef>
                <a:spcPts val="600"/>
              </a:spcBef>
            </a:pPr>
            <a:r>
              <a:rPr lang="en-US" sz="2400" dirty="0" smtClean="0"/>
              <a:t>   therapeutic activities in a secure </a:t>
            </a:r>
          </a:p>
          <a:p>
            <a:pPr>
              <a:spcBef>
                <a:spcPts val="600"/>
              </a:spcBef>
            </a:pPr>
            <a:r>
              <a:rPr lang="en-US" sz="2400" dirty="0" smtClean="0"/>
              <a:t>  environment </a:t>
            </a:r>
          </a:p>
          <a:p>
            <a:pPr>
              <a:spcBef>
                <a:spcPts val="600"/>
              </a:spcBef>
            </a:pPr>
            <a:endParaRPr lang="en-US" sz="2400" dirty="0" smtClean="0"/>
          </a:p>
          <a:p>
            <a:pPr marL="342900" indent="-342900">
              <a:spcBef>
                <a:spcPts val="600"/>
              </a:spcBef>
              <a:buFont typeface="Arial" panose="020B0604020202020204" pitchFamily="34" charset="0"/>
              <a:buChar char="•"/>
            </a:pPr>
            <a:r>
              <a:rPr lang="en-US" sz="2400" dirty="0" smtClean="0"/>
              <a:t>For individuals who experience Alzheimer’s Disease or related disorders, physical, emotional and/or other cognitive impairments. </a:t>
            </a:r>
          </a:p>
          <a:p>
            <a:pPr>
              <a:spcBef>
                <a:spcPts val="600"/>
              </a:spcBef>
            </a:pPr>
            <a:r>
              <a:rPr lang="en-US" sz="2400" dirty="0" smtClean="0"/>
              <a:t> </a:t>
            </a:r>
            <a:endParaRPr lang="en-US" sz="2400" dirty="0"/>
          </a:p>
        </p:txBody>
      </p:sp>
      <p:sp>
        <p:nvSpPr>
          <p:cNvPr id="8" name="Rounded Rectangle 7"/>
          <p:cNvSpPr/>
          <p:nvPr/>
        </p:nvSpPr>
        <p:spPr>
          <a:xfrm>
            <a:off x="5486400" y="4419600"/>
            <a:ext cx="3505200"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715000" y="4486632"/>
            <a:ext cx="3733800" cy="1831271"/>
          </a:xfrm>
          <a:prstGeom prst="rect">
            <a:avLst/>
          </a:prstGeom>
          <a:noFill/>
        </p:spPr>
        <p:txBody>
          <a:bodyPr wrap="square" rtlCol="0">
            <a:spAutoFit/>
          </a:bodyPr>
          <a:lstStyle/>
          <a:p>
            <a:pPr>
              <a:spcBef>
                <a:spcPts val="600"/>
              </a:spcBef>
            </a:pPr>
            <a:r>
              <a:rPr lang="en-US" sz="2000" b="1" dirty="0" smtClean="0"/>
              <a:t>Quick Facts:</a:t>
            </a:r>
          </a:p>
          <a:p>
            <a:pPr>
              <a:spcBef>
                <a:spcPts val="600"/>
              </a:spcBef>
            </a:pPr>
            <a:r>
              <a:rPr lang="en-US" sz="2000" b="1" dirty="0" smtClean="0"/>
              <a:t>FY2016 Funding: $1,724,490</a:t>
            </a:r>
          </a:p>
          <a:p>
            <a:pPr>
              <a:spcBef>
                <a:spcPts val="600"/>
              </a:spcBef>
            </a:pPr>
            <a:r>
              <a:rPr lang="en-US" sz="2000" b="1" dirty="0" smtClean="0"/>
              <a:t># served in FY2015:  430</a:t>
            </a:r>
          </a:p>
          <a:p>
            <a:pPr>
              <a:spcBef>
                <a:spcPts val="600"/>
              </a:spcBef>
            </a:pPr>
            <a:r>
              <a:rPr lang="en-US" sz="2000" b="1" dirty="0" smtClean="0"/>
              <a:t>Individuals with ADRD: 70%</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0"/>
            <a:ext cx="9144000" cy="6858000"/>
          </a:xfrm>
          <a:prstGeom prst="roundRect">
            <a:avLst/>
          </a:prstGeom>
          <a:blipFill dpi="0" rotWithShape="1">
            <a:blip r:embed="rId3" cstate="print">
              <a:alphaModFix amt="28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04800" y="533400"/>
            <a:ext cx="8534400" cy="646331"/>
          </a:xfrm>
          <a:prstGeom prst="rect">
            <a:avLst/>
          </a:prstGeom>
          <a:noFill/>
        </p:spPr>
        <p:txBody>
          <a:bodyPr wrap="square" rtlCol="0">
            <a:spAutoFit/>
          </a:bodyPr>
          <a:lstStyle/>
          <a:p>
            <a:r>
              <a:rPr lang="en-US" sz="3600" b="1" dirty="0" smtClean="0"/>
              <a:t>National Family Caregiver Support Program </a:t>
            </a:r>
            <a:endParaRPr lang="en-US" sz="3600" b="1" dirty="0"/>
          </a:p>
        </p:txBody>
      </p:sp>
      <p:sp>
        <p:nvSpPr>
          <p:cNvPr id="9" name="TextBox 8"/>
          <p:cNvSpPr txBox="1"/>
          <p:nvPr/>
        </p:nvSpPr>
        <p:spPr>
          <a:xfrm>
            <a:off x="685800" y="3337679"/>
            <a:ext cx="6553200" cy="3139321"/>
          </a:xfrm>
          <a:prstGeom prst="rect">
            <a:avLst/>
          </a:prstGeom>
          <a:noFill/>
        </p:spPr>
        <p:txBody>
          <a:bodyPr wrap="square" rtlCol="0">
            <a:spAutoFit/>
          </a:bodyPr>
          <a:lstStyle/>
          <a:p>
            <a:pPr>
              <a:spcBef>
                <a:spcPts val="600"/>
              </a:spcBef>
              <a:buFont typeface="Courier New" pitchFamily="49" charset="0"/>
              <a:buChar char="o"/>
            </a:pPr>
            <a:r>
              <a:rPr lang="en-US" sz="2400" b="1" dirty="0" smtClean="0"/>
              <a:t>  Information about available services</a:t>
            </a:r>
          </a:p>
          <a:p>
            <a:pPr>
              <a:spcBef>
                <a:spcPts val="600"/>
              </a:spcBef>
              <a:buFont typeface="Courier New" pitchFamily="49" charset="0"/>
              <a:buChar char="o"/>
            </a:pPr>
            <a:r>
              <a:rPr lang="en-US" sz="2400" b="1" dirty="0" smtClean="0"/>
              <a:t>  Assistance in gaining access to services </a:t>
            </a:r>
          </a:p>
          <a:p>
            <a:pPr>
              <a:spcBef>
                <a:spcPts val="600"/>
              </a:spcBef>
              <a:buFont typeface="Courier New" pitchFamily="49" charset="0"/>
              <a:buChar char="o"/>
            </a:pPr>
            <a:r>
              <a:rPr lang="en-US" sz="2400" b="1" dirty="0" smtClean="0"/>
              <a:t>  Support groups</a:t>
            </a:r>
          </a:p>
          <a:p>
            <a:pPr>
              <a:spcBef>
                <a:spcPts val="600"/>
              </a:spcBef>
              <a:buFont typeface="Courier New" pitchFamily="49" charset="0"/>
              <a:buChar char="o"/>
            </a:pPr>
            <a:r>
              <a:rPr lang="en-US" sz="2400" b="1" dirty="0" smtClean="0"/>
              <a:t>  Training</a:t>
            </a:r>
          </a:p>
          <a:p>
            <a:pPr>
              <a:spcBef>
                <a:spcPts val="600"/>
              </a:spcBef>
              <a:buFont typeface="Courier New" pitchFamily="49" charset="0"/>
              <a:buChar char="o"/>
            </a:pPr>
            <a:r>
              <a:rPr lang="en-US" sz="2400" b="1" dirty="0" smtClean="0"/>
              <a:t>  Counseling</a:t>
            </a:r>
          </a:p>
          <a:p>
            <a:pPr>
              <a:spcBef>
                <a:spcPts val="600"/>
              </a:spcBef>
              <a:buFont typeface="Courier New" pitchFamily="49" charset="0"/>
              <a:buChar char="o"/>
            </a:pPr>
            <a:r>
              <a:rPr lang="en-US" sz="2400" b="1" dirty="0" smtClean="0"/>
              <a:t>  Respite </a:t>
            </a:r>
          </a:p>
          <a:p>
            <a:pPr>
              <a:spcBef>
                <a:spcPts val="600"/>
              </a:spcBef>
              <a:buFont typeface="Courier New" pitchFamily="49" charset="0"/>
              <a:buChar char="o"/>
            </a:pPr>
            <a:r>
              <a:rPr lang="en-US" sz="2400" b="1" dirty="0" smtClean="0"/>
              <a:t>  Supplemental services</a:t>
            </a:r>
            <a:endParaRPr lang="en-US" sz="2400" b="1" dirty="0"/>
          </a:p>
        </p:txBody>
      </p:sp>
      <p:sp>
        <p:nvSpPr>
          <p:cNvPr id="10" name="TextBox 9"/>
          <p:cNvSpPr txBox="1"/>
          <p:nvPr/>
        </p:nvSpPr>
        <p:spPr>
          <a:xfrm>
            <a:off x="609600" y="1295400"/>
            <a:ext cx="7086600" cy="1538883"/>
          </a:xfrm>
          <a:prstGeom prst="rect">
            <a:avLst/>
          </a:prstGeom>
          <a:noFill/>
        </p:spPr>
        <p:txBody>
          <a:bodyPr wrap="square" rtlCol="0">
            <a:spAutoFit/>
          </a:bodyPr>
          <a:lstStyle/>
          <a:p>
            <a:pPr>
              <a:spcBef>
                <a:spcPts val="600"/>
              </a:spcBef>
            </a:pPr>
            <a:r>
              <a:rPr lang="en-US" sz="2800" b="1" dirty="0" smtClean="0"/>
              <a:t>Services to :</a:t>
            </a:r>
          </a:p>
          <a:p>
            <a:pPr>
              <a:spcBef>
                <a:spcPts val="600"/>
              </a:spcBef>
              <a:buFont typeface="Arial" pitchFamily="34" charset="0"/>
              <a:buChar char="•"/>
            </a:pPr>
            <a:r>
              <a:rPr lang="en-US" sz="2800" b="1" dirty="0" smtClean="0"/>
              <a:t>  Unpaid caregivers of individuals 60 and over</a:t>
            </a:r>
          </a:p>
          <a:p>
            <a:pPr>
              <a:spcBef>
                <a:spcPts val="600"/>
              </a:spcBef>
              <a:buFont typeface="Arial" pitchFamily="34" charset="0"/>
              <a:buChar char="•"/>
            </a:pPr>
            <a:r>
              <a:rPr lang="en-US" sz="2800" b="1" dirty="0" smtClean="0"/>
              <a:t>  Grandparents raising grandchildren</a:t>
            </a:r>
            <a:endParaRPr lang="en-US" sz="2800" b="1" dirty="0"/>
          </a:p>
        </p:txBody>
      </p:sp>
      <p:sp>
        <p:nvSpPr>
          <p:cNvPr id="12" name="Rounded Rectangle 11"/>
          <p:cNvSpPr/>
          <p:nvPr/>
        </p:nvSpPr>
        <p:spPr>
          <a:xfrm>
            <a:off x="4876800" y="4572000"/>
            <a:ext cx="4191000"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09600" y="2895600"/>
            <a:ext cx="5715000" cy="523220"/>
          </a:xfrm>
          <a:prstGeom prst="rect">
            <a:avLst/>
          </a:prstGeom>
          <a:noFill/>
        </p:spPr>
        <p:txBody>
          <a:bodyPr wrap="square" rtlCol="0">
            <a:spAutoFit/>
          </a:bodyPr>
          <a:lstStyle/>
          <a:p>
            <a:r>
              <a:rPr lang="en-US" sz="2800" b="1" dirty="0" smtClean="0"/>
              <a:t>Services  include:</a:t>
            </a:r>
            <a:endParaRPr lang="en-US" sz="2800" b="1" dirty="0"/>
          </a:p>
        </p:txBody>
      </p:sp>
      <p:sp>
        <p:nvSpPr>
          <p:cNvPr id="13" name="TextBox 12"/>
          <p:cNvSpPr txBox="1"/>
          <p:nvPr/>
        </p:nvSpPr>
        <p:spPr>
          <a:xfrm>
            <a:off x="5029200" y="4692387"/>
            <a:ext cx="4267200" cy="1892826"/>
          </a:xfrm>
          <a:prstGeom prst="rect">
            <a:avLst/>
          </a:prstGeom>
          <a:noFill/>
        </p:spPr>
        <p:txBody>
          <a:bodyPr wrap="square" rtlCol="0">
            <a:spAutoFit/>
          </a:bodyPr>
          <a:lstStyle/>
          <a:p>
            <a:pPr>
              <a:spcBef>
                <a:spcPts val="600"/>
              </a:spcBef>
            </a:pPr>
            <a:r>
              <a:rPr lang="en-US" sz="2000" b="1" dirty="0" smtClean="0"/>
              <a:t>Quick Facts:</a:t>
            </a:r>
          </a:p>
          <a:p>
            <a:pPr>
              <a:spcBef>
                <a:spcPts val="600"/>
              </a:spcBef>
            </a:pPr>
            <a:r>
              <a:rPr lang="en-US" sz="2000" b="1" dirty="0" smtClean="0"/>
              <a:t>Includes State and Federal Funding</a:t>
            </a:r>
          </a:p>
          <a:p>
            <a:pPr>
              <a:spcBef>
                <a:spcPts val="600"/>
              </a:spcBef>
            </a:pPr>
            <a:r>
              <a:rPr lang="en-US" sz="2200" b="1" dirty="0" smtClean="0"/>
              <a:t>FY2016: $1,002,804</a:t>
            </a:r>
          </a:p>
          <a:p>
            <a:pPr>
              <a:spcBef>
                <a:spcPts val="600"/>
              </a:spcBef>
            </a:pPr>
            <a:r>
              <a:rPr lang="en-US" sz="2000" b="1" dirty="0" smtClean="0"/>
              <a:t># Caregivers Served FY2015: 1118</a:t>
            </a:r>
          </a:p>
          <a:p>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ysClr val="windowText" lastClr="000000"/>
      </a:dk1>
      <a:lt1>
        <a:srgbClr val="FFFFFF"/>
      </a:lt1>
      <a:dk2>
        <a:srgbClr val="009999"/>
      </a:dk2>
      <a:lt2>
        <a:srgbClr val="BDB196"/>
      </a:lt2>
      <a:accent1>
        <a:srgbClr val="FFD965"/>
      </a:accent1>
      <a:accent2>
        <a:srgbClr val="FFC000"/>
      </a:accent2>
      <a:accent3>
        <a:srgbClr val="A28E6A"/>
      </a:accent3>
      <a:accent4>
        <a:srgbClr val="956251"/>
      </a:accent4>
      <a:accent5>
        <a:srgbClr val="54B8C2"/>
      </a:accent5>
      <a:accent6>
        <a:srgbClr val="7A10D2"/>
      </a:accent6>
      <a:hlink>
        <a:srgbClr val="3D40C3"/>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7CE997FD3CD348A5795633270F1B59" ma:contentTypeVersion="12" ma:contentTypeDescription="Create a new document." ma:contentTypeScope="" ma:versionID="06514bb59e5531c53d280d60b11456a5">
  <xsd:schema xmlns:xsd="http://www.w3.org/2001/XMLSchema" xmlns:xs="http://www.w3.org/2001/XMLSchema" xmlns:p="http://schemas.microsoft.com/office/2006/metadata/properties" xmlns:ns1="http://schemas.microsoft.com/sharepoint/v3" targetNamespace="http://schemas.microsoft.com/office/2006/metadata/properties" ma:root="true" ma:fieldsID="8def788e2aa1fcb741b4b2455d64f9d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FF8298A-67A2-4614-95F5-21433A74DE26}"/>
</file>

<file path=customXml/itemProps2.xml><?xml version="1.0" encoding="utf-8"?>
<ds:datastoreItem xmlns:ds="http://schemas.openxmlformats.org/officeDocument/2006/customXml" ds:itemID="{1FE3B600-CE1D-41B2-8564-DFD596BF1702}"/>
</file>

<file path=customXml/itemProps3.xml><?xml version="1.0" encoding="utf-8"?>
<ds:datastoreItem xmlns:ds="http://schemas.openxmlformats.org/officeDocument/2006/customXml" ds:itemID="{722EDDEA-682E-4ECC-84FB-BB655E6749C1}"/>
</file>

<file path=docProps/app.xml><?xml version="1.0" encoding="utf-8"?>
<Properties xmlns="http://schemas.openxmlformats.org/officeDocument/2006/extended-properties" xmlns:vt="http://schemas.openxmlformats.org/officeDocument/2006/docPropsVTypes">
  <TotalTime>2747</TotalTime>
  <Words>2350</Words>
  <Application>Microsoft Office PowerPoint</Application>
  <PresentationFormat>On-screen Show (4:3)</PresentationFormat>
  <Paragraphs>327</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Health and Social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Grantasty Island!!</dc:title>
  <dc:creator>nejamieson</dc:creator>
  <cp:lastModifiedBy>Daniello, Denise L</cp:lastModifiedBy>
  <cp:revision>405</cp:revision>
  <dcterms:created xsi:type="dcterms:W3CDTF">2012-08-01T19:56:48Z</dcterms:created>
  <dcterms:modified xsi:type="dcterms:W3CDTF">2015-09-29T23:18:36Z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0x010100087CE997FD3CD348A5795633270F1B59</vt:lpwstr>
  </property>
  <property fmtid="{D5CDD505-2E9C-101B-9397-08002B2CF9AE}" pid="3" name="Order">
    <vt:r8>39700</vt:r8>
  </property>
</Properties>
</file>