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1" d="100"/>
          <a:sy n="91" d="100"/>
        </p:scale>
        <p:origin x="-216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0A87-75AD-884F-8305-4270429ABA7A}" type="datetimeFigureOut">
              <a:rPr lang="en-US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6994-F9B7-D343-93DD-EEED8A9A5D3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0A87-75AD-884F-8305-4270429ABA7A}" type="datetimeFigureOut">
              <a:rPr lang="en-US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6994-F9B7-D343-93DD-EEED8A9A5D3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0A87-75AD-884F-8305-4270429ABA7A}" type="datetimeFigureOut">
              <a:rPr lang="en-US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6994-F9B7-D343-93DD-EEED8A9A5D3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0A87-75AD-884F-8305-4270429ABA7A}" type="datetimeFigureOut">
              <a:rPr lang="en-US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6994-F9B7-D343-93DD-EEED8A9A5D3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0A87-75AD-884F-8305-4270429ABA7A}" type="datetimeFigureOut">
              <a:rPr lang="en-US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6994-F9B7-D343-93DD-EEED8A9A5D3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0A87-75AD-884F-8305-4270429ABA7A}" type="datetimeFigureOut">
              <a:rPr lang="en-US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6994-F9B7-D343-93DD-EEED8A9A5D3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0A87-75AD-884F-8305-4270429ABA7A}" type="datetimeFigureOut">
              <a:rPr lang="en-US"/>
              <a:pPr/>
              <a:t>4/21/2016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6994-F9B7-D343-93DD-EEED8A9A5D3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0A87-75AD-884F-8305-4270429ABA7A}" type="datetimeFigureOut">
              <a:rPr lang="en-US"/>
              <a:pPr/>
              <a:t>4/21/2016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6994-F9B7-D343-93DD-EEED8A9A5D3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0A87-75AD-884F-8305-4270429ABA7A}" type="datetimeFigureOut">
              <a:rPr lang="en-US"/>
              <a:pPr/>
              <a:t>4/21/2016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6994-F9B7-D343-93DD-EEED8A9A5D3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0A87-75AD-884F-8305-4270429ABA7A}" type="datetimeFigureOut">
              <a:rPr lang="en-US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6994-F9B7-D343-93DD-EEED8A9A5D3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0A87-75AD-884F-8305-4270429ABA7A}" type="datetimeFigureOut">
              <a:rPr lang="en-US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6994-F9B7-D343-93DD-EEED8A9A5D3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40A87-75AD-884F-8305-4270429ABA7A}" type="datetimeFigureOut">
              <a:rPr lang="en-US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16994-F9B7-D343-93DD-EEED8A9A5D3B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.pd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d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6350" y="0"/>
            <a:ext cx="68707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886" y="601000"/>
            <a:ext cx="4452668" cy="935530"/>
          </a:xfrm>
        </p:spPr>
        <p:txBody>
          <a:bodyPr>
            <a:normAutofit/>
          </a:bodyPr>
          <a:lstStyle/>
          <a:p>
            <a:r>
              <a:rPr lang="en-US" sz="5500" b="1">
                <a:solidFill>
                  <a:schemeClr val="bg1"/>
                </a:solidFill>
                <a:latin typeface="Century Gothic"/>
                <a:cs typeface="Century Gothic"/>
              </a:rPr>
              <a:t>PROTECTING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871821"/>
            <a:ext cx="6858000" cy="363483"/>
          </a:xfrm>
        </p:spPr>
        <p:txBody>
          <a:bodyPr>
            <a:noAutofit/>
          </a:bodyPr>
          <a:lstStyle/>
          <a:p>
            <a:r>
              <a:rPr lang="en-US" sz="4000" b="1" baseline="3000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Making the Workplace Tobacco Free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24745" y="1077258"/>
            <a:ext cx="4211263" cy="935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OUR PEOPLE</a:t>
            </a:r>
          </a:p>
        </p:txBody>
      </p:sp>
      <p:pic>
        <p:nvPicPr>
          <p:cNvPr id="6" name="Picture 5" descr="Quitline Logo_blue Quit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397288" y="7726409"/>
            <a:ext cx="3048000" cy="10619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21620"/>
            <a:ext cx="6869340" cy="935530"/>
          </a:xfrm>
        </p:spPr>
        <p:txBody>
          <a:bodyPr>
            <a:normAutofit/>
          </a:bodyPr>
          <a:lstStyle/>
          <a:p>
            <a:r>
              <a:rPr lang="en-US" sz="8000" b="1" baseline="30000">
                <a:solidFill>
                  <a:schemeClr val="bg1"/>
                </a:solidFill>
                <a:latin typeface="Century Gothic"/>
                <a:cs typeface="Century Gothic"/>
              </a:rPr>
              <a:t>TALK TO STAFF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90642" y="1354788"/>
            <a:ext cx="5121741" cy="1196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200" baseline="30000">
                <a:latin typeface="Century Gothic"/>
                <a:cs typeface="Century Gothic"/>
              </a:rPr>
              <a:t>Staff preparation is one of the most important steps in ensuring a smooth transition to become a tobacco-free workplace. These steps will help your employees understand and deal with the transition.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963061" y="2862581"/>
            <a:ext cx="3707052" cy="788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200" baseline="30000">
                <a:solidFill>
                  <a:srgbClr val="66954D"/>
                </a:solidFill>
                <a:latin typeface="Century Gothic"/>
                <a:cs typeface="Century Gothic"/>
              </a:rPr>
              <a:t>Hold an informal meeting to overview the details of the resolution/policy passed on (insert date).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979380" y="3968874"/>
            <a:ext cx="3690733" cy="788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200" baseline="30000">
                <a:solidFill>
                  <a:srgbClr val="66954D"/>
                </a:solidFill>
                <a:latin typeface="Century Gothic"/>
                <a:cs typeface="Century Gothic"/>
              </a:rPr>
              <a:t>Discuss employees’ attitudes toward tobacco restrictions and the dangers of secondhand smoke/vapor.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979380" y="5046139"/>
            <a:ext cx="4103955" cy="788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200" baseline="30000">
                <a:solidFill>
                  <a:srgbClr val="66954D"/>
                </a:solidFill>
                <a:latin typeface="Century Gothic"/>
                <a:cs typeface="Century Gothic"/>
              </a:rPr>
              <a:t>Involve staff in preparing the worksite and property and allow them to have a sense of responsibility with the resolution.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961680" y="6146085"/>
            <a:ext cx="4103955" cy="788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200" baseline="30000">
                <a:solidFill>
                  <a:srgbClr val="66954D"/>
                </a:solidFill>
                <a:latin typeface="Century Gothic"/>
                <a:cs typeface="Century Gothic"/>
              </a:rPr>
              <a:t>Remind employees that a positive mindset and message should be sent to customers to ensure a smooth transition.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961680" y="7291385"/>
            <a:ext cx="3889875" cy="788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200" baseline="30000">
                <a:solidFill>
                  <a:srgbClr val="66954D"/>
                </a:solidFill>
                <a:latin typeface="Century Gothic"/>
                <a:cs typeface="Century Gothic"/>
              </a:rPr>
              <a:t>Focus on the health aspects and benefits of becoming tobacco free. Provide staff with resources and incentives to quit tobacco.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0" y="8652144"/>
            <a:ext cx="6858000" cy="491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baseline="30000">
                <a:latin typeface="Century Gothic"/>
                <a:cs typeface="Century Gothic"/>
              </a:rPr>
              <a:t>Contact (insert name) for more information (phone number).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0280"/>
            <a:ext cx="6869340" cy="935530"/>
          </a:xfrm>
        </p:spPr>
        <p:txBody>
          <a:bodyPr>
            <a:normAutofit/>
          </a:bodyPr>
          <a:lstStyle/>
          <a:p>
            <a:r>
              <a:rPr lang="en-US" sz="7200" b="1" baseline="30000">
                <a:solidFill>
                  <a:schemeClr val="bg1"/>
                </a:solidFill>
                <a:latin typeface="Century Gothic"/>
                <a:cs typeface="Century Gothic"/>
              </a:rPr>
              <a:t>TALK TO CUSTOMERS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90642" y="1354788"/>
            <a:ext cx="5121741" cy="1196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200" baseline="30000">
                <a:latin typeface="Century Gothic"/>
                <a:cs typeface="Century Gothic"/>
              </a:rPr>
              <a:t>It’s important for staff to know the basic facts about the resolution/policy and be able to answer customer questions. Here are some respectful and polite phrases to use with customers using tobacco on your property.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963061" y="2936965"/>
            <a:ext cx="4102574" cy="646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200" baseline="3000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latin typeface="Century Gothic"/>
                <a:cs typeface="Century Gothic"/>
              </a:rPr>
              <a:t>“I’m sorry, but you’ll have to put out your cigarette. We are covered by a tobacco-free workplace resolution.”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979380" y="4025574"/>
            <a:ext cx="4291763" cy="788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200" baseline="30000">
                <a:solidFill>
                  <a:schemeClr val="accent1"/>
                </a:solidFill>
                <a:latin typeface="Century Gothic"/>
                <a:cs typeface="Century Gothic"/>
              </a:rPr>
              <a:t>“Our policy requires that no smoking or chew tobacco be allowed on workplace property. Your cooperation is appreciated.”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979380" y="5204899"/>
            <a:ext cx="4103955" cy="788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200" baseline="30000">
                <a:solidFill>
                  <a:schemeClr val="accent1"/>
                </a:solidFill>
                <a:latin typeface="Century Gothic"/>
                <a:cs typeface="Century Gothic"/>
              </a:rPr>
              <a:t>“Excuse me, did you know that we have a tobacco-free workplace? Thank you for respecting this policy.”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961680" y="6327525"/>
            <a:ext cx="4309463" cy="788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200" baseline="30000">
                <a:solidFill>
                  <a:schemeClr val="accent1"/>
                </a:solidFill>
                <a:latin typeface="Century Gothic"/>
                <a:cs typeface="Century Gothic"/>
              </a:rPr>
              <a:t>“This worksite has a tobacco-free policy. Please remember to leave tobacco behind when coming here.”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961680" y="7438805"/>
            <a:ext cx="4309463" cy="788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baseline="30000">
                <a:solidFill>
                  <a:schemeClr val="accent1"/>
                </a:solidFill>
                <a:latin typeface="Century Gothic"/>
                <a:cs typeface="Century Gothic"/>
              </a:rPr>
              <a:t>“Thank you for not smoking. Smoke-free air protects the health of our youth and      Tribal members.”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0" y="8652144"/>
            <a:ext cx="6858000" cy="491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baseline="30000">
                <a:latin typeface="Century Gothic"/>
                <a:cs typeface="Century Gothic"/>
              </a:rPr>
              <a:t>Contact (insert name) for more information (phone number).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0280"/>
            <a:ext cx="6869340" cy="935530"/>
          </a:xfrm>
        </p:spPr>
        <p:txBody>
          <a:bodyPr>
            <a:normAutofit/>
          </a:bodyPr>
          <a:lstStyle/>
          <a:p>
            <a:r>
              <a:rPr lang="en-US" sz="6700" b="1" baseline="30000">
                <a:solidFill>
                  <a:schemeClr val="bg1"/>
                </a:solidFill>
                <a:latin typeface="Century Gothic"/>
                <a:cs typeface="Century Gothic"/>
              </a:rPr>
              <a:t>PREPARE THE PROPERTY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560829" y="2846245"/>
            <a:ext cx="2504805" cy="929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200" baseline="30000">
                <a:latin typeface="Century Gothic"/>
                <a:cs typeface="Century Gothic"/>
              </a:rPr>
              <a:t>Remove all ashtrays, matchbooks and other tobacco paraphernalia. Offer gum or mints!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921920" y="4036928"/>
            <a:ext cx="2614173" cy="941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200" baseline="30000">
                <a:latin typeface="Century Gothic"/>
                <a:cs typeface="Century Gothic"/>
              </a:rPr>
              <a:t>Post, “No Tobacco” or </a:t>
            </a:r>
          </a:p>
          <a:p>
            <a:r>
              <a:rPr lang="en-US" sz="2200" baseline="30000">
                <a:latin typeface="Century Gothic"/>
                <a:cs typeface="Century Gothic"/>
              </a:rPr>
              <a:t>“No Smoking” signs. If your policy covers e-cigarettes, include this on your signs.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526808" y="5284279"/>
            <a:ext cx="2948459" cy="788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200" baseline="30000">
                <a:latin typeface="Century Gothic"/>
                <a:cs typeface="Century Gothic"/>
              </a:rPr>
              <a:t>Practice respectfully asking customers to not use tobacco on workplace property.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859620" y="6815105"/>
            <a:ext cx="2346843" cy="116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200" baseline="30000">
                <a:latin typeface="Century Gothic"/>
                <a:cs typeface="Century Gothic"/>
              </a:rPr>
              <a:t>Create cards with your tobacco-free policy </a:t>
            </a:r>
          </a:p>
          <a:p>
            <a:r>
              <a:rPr lang="en-US" sz="2200" baseline="30000">
                <a:latin typeface="Century Gothic"/>
                <a:cs typeface="Century Gothic"/>
              </a:rPr>
              <a:t>and tobacco quit information to hand </a:t>
            </a:r>
          </a:p>
          <a:p>
            <a:r>
              <a:rPr lang="en-US" sz="2200" baseline="30000">
                <a:latin typeface="Century Gothic"/>
                <a:cs typeface="Century Gothic"/>
              </a:rPr>
              <a:t>out to tobacco users.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0" y="8652144"/>
            <a:ext cx="6858000" cy="491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baseline="30000">
                <a:latin typeface="Century Gothic"/>
                <a:cs typeface="Century Gothic"/>
              </a:rPr>
              <a:t>Contact (insert name) for more information (phone number).</a:t>
            </a: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1292787" y="1354788"/>
            <a:ext cx="4762896" cy="1196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200" baseline="30000">
                <a:latin typeface="Century Gothic"/>
                <a:cs typeface="Century Gothic"/>
              </a:rPr>
              <a:t>It may seem obvious, but preparing your Tribal worksite is one of the first steps in creating a tobacco-free environment. Here are four easy steps to make your workplace tobacco free.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F8B0AE573A9447BECCF0A9A4D47E2B" ma:contentTypeVersion="8" ma:contentTypeDescription="Create a new document." ma:contentTypeScope="" ma:versionID="2c15a11497c80bc6915be68bb777e58f">
  <xsd:schema xmlns:xsd="http://www.w3.org/2001/XMLSchema" xmlns:xs="http://www.w3.org/2001/XMLSchema" xmlns:p="http://schemas.microsoft.com/office/2006/metadata/properties" xmlns:ns1="http://schemas.microsoft.com/sharepoint/v3" xmlns:ns2="8a0771c3-7101-497d-9dbc-cecf36003d1d" targetNamespace="http://schemas.microsoft.com/office/2006/metadata/properties" ma:root="true" ma:fieldsID="46877c0991daa39117286b69023a750f" ns1:_="" ns2:_="">
    <xsd:import namespace="http://schemas.microsoft.com/sharepoint/v3"/>
    <xsd:import namespace="8a0771c3-7101-497d-9dbc-cecf36003d1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resource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0771c3-7101-497d-9dbc-cecf36003d1d" elementFormDefault="qualified">
    <xsd:import namespace="http://schemas.microsoft.com/office/2006/documentManagement/types"/>
    <xsd:import namespace="http://schemas.microsoft.com/office/infopath/2007/PartnerControls"/>
    <xsd:element name="resource_x0020_type" ma:index="10" nillable="true" ma:displayName="Resource Type" ma:description="The type of resource - public, partner, provider, state, data." ma:internalName="resource_x0020_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ublic"/>
                    <xsd:enumeration value="partner"/>
                    <xsd:enumeration value="provider"/>
                    <xsd:enumeration value="state"/>
                    <xsd:enumeration value="data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resource_x0020_type xmlns="8a0771c3-7101-497d-9dbc-cecf36003d1d"/>
  </documentManagement>
</p:properties>
</file>

<file path=customXml/itemProps1.xml><?xml version="1.0" encoding="utf-8"?>
<ds:datastoreItem xmlns:ds="http://schemas.openxmlformats.org/officeDocument/2006/customXml" ds:itemID="{4590A0FC-9580-4341-9A84-E9049AE601BB}"/>
</file>

<file path=customXml/itemProps2.xml><?xml version="1.0" encoding="utf-8"?>
<ds:datastoreItem xmlns:ds="http://schemas.openxmlformats.org/officeDocument/2006/customXml" ds:itemID="{74DD1E54-2EBE-4911-983C-19E85FDF79F1}"/>
</file>

<file path=customXml/itemProps3.xml><?xml version="1.0" encoding="utf-8"?>
<ds:datastoreItem xmlns:ds="http://schemas.openxmlformats.org/officeDocument/2006/customXml" ds:itemID="{DE019F06-CA66-4822-8383-93A118EA448D}"/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420</Words>
  <Application>Microsoft Office PowerPoint</Application>
  <PresentationFormat>On-screen Show (4:3)</PresentationFormat>
  <Paragraphs>29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PROTECTING</vt:lpstr>
      <vt:lpstr>TALK TO STAFF</vt:lpstr>
      <vt:lpstr>TALK TO CUSTOMERS</vt:lpstr>
      <vt:lpstr>PREPARE THE PROPERTY</vt:lpstr>
    </vt:vector>
  </TitlesOfParts>
  <Company>Walsh Sheppard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Alaska Tobacco Prevention and Control Program - Tobacco-Free Implementation Toolkit for Tribes</dc:title>
  <dc:creator>Terra Walsh;Alaska Tobacco Prevention and Control Program</dc:creator>
  <cp:keywords>Alaska Department of Health and Social Services, Division of Public Health, Section of Chronic Disease Prevention and Health Promotion, Tobacco Prevention and Control Program - Tobacco-Free Implementation Toolkit for Tribes</cp:keywords>
  <cp:lastModifiedBy>Bates, Julie A</cp:lastModifiedBy>
  <cp:revision>33</cp:revision>
  <cp:lastPrinted>2014-09-29T19:37:21Z</cp:lastPrinted>
  <dcterms:created xsi:type="dcterms:W3CDTF">2014-09-29T19:52:51Z</dcterms:created>
  <dcterms:modified xsi:type="dcterms:W3CDTF">2016-04-22T02:09:56Z</dcterms:modified>
  <cp:category>Alaska Department of Health and Social Services, Division of Public Health, Section of Chronic Disease Prevention and Health Promotion, Tobacco Prevention and Control Program - Tobacco-Free Implementation Toolkit for Tribes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0x0101003DF8B0AE573A9447BECCF0A9A4D47E2B</vt:lpwstr>
  </property>
  <property fmtid="{D5CDD505-2E9C-101B-9397-08002B2CF9AE}" pid="3" name="Order">
    <vt:r8>143900</vt:r8>
  </property>
</Properties>
</file>