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34.xml" ContentType="application/vnd.openxmlformats-officedocument.presentationml.slide+xml"/>
  <Override PartName="/ppt/slides/slide3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39.xml" ContentType="application/vnd.openxmlformats-officedocument.presentationml.slide+xml"/>
  <Override PartName="/ppt/slides/slide19.xml" ContentType="application/vnd.openxmlformats-officedocument.presentationml.slide+xml"/>
  <Override PartName="/ppt/slides/slide40.xml" ContentType="application/vnd.openxmlformats-officedocument.presentationml.slide+xml"/>
  <Override PartName="/ppt/slides/slide18.xml" ContentType="application/vnd.openxmlformats-officedocument.presentationml.slide+xml"/>
  <Override PartName="/ppt/slides/slide4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4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8.xml" ContentType="application/vnd.openxmlformats-officedocument.presentationml.slide+xml"/>
  <Override PartName="/ppt/slides/slide42.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15.xml" ContentType="application/vnd.openxmlformats-officedocument.presentationml.slide+xml"/>
  <Override PartName="/ppt/slides/slide44.xml" ContentType="application/vnd.openxmlformats-officedocument.presentationml.slide+xml"/>
  <Override PartName="/ppt/slides/slide14.xml" ContentType="application/vnd.openxmlformats-officedocument.presentationml.slide+xml"/>
  <Override PartName="/ppt/slides/slide46.xml" ContentType="application/vnd.openxmlformats-officedocument.presentationml.slide+xml"/>
  <Override PartName="/ppt/slides/slide13.xml" ContentType="application/vnd.openxmlformats-officedocument.presentationml.slide+xml"/>
  <Override PartName="/ppt/slides/slide4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8.xml" ContentType="application/vnd.openxmlformats-officedocument.presentationml.slideLayout+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4.xml" ContentType="application/vnd.openxmlformats-officedocument.presentationml.slideLayout+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charts/chart4.xml" ContentType="application/vnd.openxmlformats-officedocument.drawingml.chart+xml"/>
  <Override PartName="/ppt/charts/chart3.xml" ContentType="application/vnd.openxmlformats-officedocument.drawingml.chart+xml"/>
  <Override PartName="/ppt/charts/chart1.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charts/chart2.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49" r:id="rId2"/>
  </p:sldMasterIdLst>
  <p:notesMasterIdLst>
    <p:notesMasterId r:id="rId51"/>
  </p:notesMasterIdLst>
  <p:handoutMasterIdLst>
    <p:handoutMasterId r:id="rId52"/>
  </p:handoutMasterIdLst>
  <p:sldIdLst>
    <p:sldId id="256" r:id="rId3"/>
    <p:sldId id="297" r:id="rId4"/>
    <p:sldId id="257" r:id="rId5"/>
    <p:sldId id="258" r:id="rId6"/>
    <p:sldId id="299" r:id="rId7"/>
    <p:sldId id="298" r:id="rId8"/>
    <p:sldId id="310" r:id="rId9"/>
    <p:sldId id="301" r:id="rId10"/>
    <p:sldId id="305" r:id="rId11"/>
    <p:sldId id="302" r:id="rId12"/>
    <p:sldId id="307" r:id="rId13"/>
    <p:sldId id="306" r:id="rId14"/>
    <p:sldId id="311" r:id="rId15"/>
    <p:sldId id="259" r:id="rId16"/>
    <p:sldId id="312" r:id="rId17"/>
    <p:sldId id="260" r:id="rId18"/>
    <p:sldId id="308" r:id="rId19"/>
    <p:sldId id="263" r:id="rId20"/>
    <p:sldId id="264" r:id="rId21"/>
    <p:sldId id="265" r:id="rId22"/>
    <p:sldId id="266" r:id="rId23"/>
    <p:sldId id="313" r:id="rId24"/>
    <p:sldId id="267" r:id="rId25"/>
    <p:sldId id="309" r:id="rId26"/>
    <p:sldId id="315" r:id="rId27"/>
    <p:sldId id="273" r:id="rId28"/>
    <p:sldId id="272" r:id="rId29"/>
    <p:sldId id="325" r:id="rId30"/>
    <p:sldId id="329" r:id="rId31"/>
    <p:sldId id="274" r:id="rId32"/>
    <p:sldId id="317" r:id="rId33"/>
    <p:sldId id="318" r:id="rId34"/>
    <p:sldId id="319" r:id="rId35"/>
    <p:sldId id="314" r:id="rId36"/>
    <p:sldId id="277" r:id="rId37"/>
    <p:sldId id="330" r:id="rId38"/>
    <p:sldId id="293" r:id="rId39"/>
    <p:sldId id="320" r:id="rId40"/>
    <p:sldId id="294" r:id="rId41"/>
    <p:sldId id="321" r:id="rId42"/>
    <p:sldId id="295" r:id="rId43"/>
    <p:sldId id="322" r:id="rId44"/>
    <p:sldId id="296" r:id="rId45"/>
    <p:sldId id="323" r:id="rId46"/>
    <p:sldId id="292" r:id="rId47"/>
    <p:sldId id="280" r:id="rId48"/>
    <p:sldId id="326" r:id="rId49"/>
    <p:sldId id="281" r:id="rId50"/>
  </p:sldIdLst>
  <p:sldSz cx="9144000" cy="6858000" type="screen4x3"/>
  <p:notesSz cx="9601200" cy="7315200"/>
  <p:embeddedFontLst>
    <p:embeddedFont>
      <p:font typeface="Calibri" pitchFamily="34" charset="0"/>
      <p:regular r:id="rId53"/>
      <p:bold r:id="rId54"/>
      <p:italic r:id="rId55"/>
      <p:boldItalic r:id="rId56"/>
    </p:embeddedFont>
    <p:embeddedFont>
      <p:font typeface="Garamond" pitchFamily="18" charset="0"/>
      <p:regular r:id="rId57"/>
      <p:bold r:id="rId58"/>
      <p:italic r:id="rId59"/>
    </p:embeddedFont>
    <p:embeddedFont>
      <p:font typeface="Tw Cen MT" pitchFamily="34" charset="0"/>
      <p:regular r:id="rId60"/>
      <p:bold r:id="rId61"/>
      <p:italic r:id="rId62"/>
      <p:boldItalic r:id="rId63"/>
    </p:embeddedFont>
    <p:embeddedFont>
      <p:font typeface="Gill Sans MT Condensed" pitchFamily="34" charset="0"/>
      <p:regular r:id="rId64"/>
    </p:embeddedFont>
    <p:embeddedFont>
      <p:font typeface="Wingdings 2" pitchFamily="18" charset="2"/>
      <p:regular r:id="rId65"/>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00"/>
    <a:srgbClr val="008080"/>
    <a:srgbClr val="F8F8F8"/>
    <a:srgbClr val="993300"/>
    <a:srgbClr val="FF0066"/>
    <a:srgbClr val="CC6600"/>
    <a:srgbClr val="00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09" autoAdjust="0"/>
  </p:normalViewPr>
  <p:slideViewPr>
    <p:cSldViewPr>
      <p:cViewPr varScale="1">
        <p:scale>
          <a:sx n="73" d="100"/>
          <a:sy n="73" d="100"/>
        </p:scale>
        <p:origin x="-1238"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1.fntdata"/><Relationship Id="rId68"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72"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3.fntdata"/></Relationships>
</file>

<file path=ppt/charts/_rels/chart1.xml.rels><?xml version="1.0" encoding="UTF-8" standalone="yes"?>
<Relationships xmlns="http://schemas.openxmlformats.org/package/2006/relationships"><Relationship Id="rId1" Type="http://schemas.openxmlformats.org/officeDocument/2006/relationships/oleObject" Target="file:///\\HSSMF05ANC\CDPHP\Shared\Programs\Tobacco\Disparities\Evaluation%20Stuff\LEAD%20Strategic%20Plan_Data_0302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SSMF05ANC\CDPHP\Shared\Programs\Tobacco\Disparities\Evaluation%20Stuff\LEAD%20Strategic%20Plan_Data_0302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SSMF05ANC\CDPHP\Shared\Programs\Tobacco\Disparities\Evaluation%20Stuff\LEAD%20Strategic%20Plan_Data_0302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SSMF05ANC\CDPHP\Shared\Programs\Tobacco\Disparities\Evaluation%20Stuff\LEAD%20Strategic%20Plan_Data_0302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hart>
    <c:plotArea>
      <c:layout/>
      <c:barChart>
        <c:barDir val="bar"/>
        <c:grouping val="clustered"/>
        <c:ser>
          <c:idx val="0"/>
          <c:order val="0"/>
          <c:spPr>
            <a:ln>
              <a:solidFill>
                <a:schemeClr val="tx1"/>
              </a:solidFill>
            </a:ln>
          </c:spPr>
          <c:dPt>
            <c:idx val="0"/>
            <c:spPr>
              <a:solidFill>
                <a:schemeClr val="accent5">
                  <a:lumMod val="75000"/>
                </a:schemeClr>
              </a:solidFill>
              <a:ln>
                <a:solidFill>
                  <a:schemeClr val="tx1"/>
                </a:solidFill>
              </a:ln>
            </c:spPr>
          </c:dPt>
          <c:dPt>
            <c:idx val="1"/>
            <c:spPr>
              <a:solidFill>
                <a:schemeClr val="accent5">
                  <a:lumMod val="75000"/>
                </a:schemeClr>
              </a:solidFill>
              <a:ln>
                <a:solidFill>
                  <a:schemeClr val="tx1"/>
                </a:solidFill>
              </a:ln>
            </c:spPr>
          </c:dPt>
          <c:dPt>
            <c:idx val="2"/>
            <c:spPr>
              <a:solidFill>
                <a:schemeClr val="accent5">
                  <a:lumMod val="75000"/>
                </a:schemeClr>
              </a:solidFill>
              <a:ln>
                <a:solidFill>
                  <a:schemeClr val="tx1"/>
                </a:solidFill>
              </a:ln>
            </c:spPr>
          </c:dPt>
          <c:dPt>
            <c:idx val="4"/>
            <c:spPr>
              <a:solidFill>
                <a:schemeClr val="accent3">
                  <a:lumMod val="40000"/>
                  <a:lumOff val="60000"/>
                </a:schemeClr>
              </a:solidFill>
              <a:ln>
                <a:solidFill>
                  <a:schemeClr val="tx1"/>
                </a:solidFill>
              </a:ln>
            </c:spPr>
          </c:dPt>
          <c:dPt>
            <c:idx val="5"/>
            <c:spPr>
              <a:solidFill>
                <a:schemeClr val="accent3">
                  <a:lumMod val="40000"/>
                  <a:lumOff val="60000"/>
                </a:schemeClr>
              </a:solidFill>
              <a:ln>
                <a:solidFill>
                  <a:schemeClr val="tx1"/>
                </a:solidFill>
              </a:ln>
            </c:spPr>
          </c:dPt>
          <c:dPt>
            <c:idx val="7"/>
            <c:spPr>
              <a:solidFill>
                <a:srgbClr val="00B050"/>
              </a:solidFill>
              <a:ln>
                <a:solidFill>
                  <a:schemeClr val="tx1"/>
                </a:solidFill>
              </a:ln>
            </c:spPr>
          </c:dPt>
          <c:dPt>
            <c:idx val="8"/>
            <c:spPr>
              <a:solidFill>
                <a:srgbClr val="00B050"/>
              </a:solidFill>
              <a:ln>
                <a:solidFill>
                  <a:schemeClr val="tx1"/>
                </a:solidFill>
              </a:ln>
            </c:spPr>
          </c:dPt>
          <c:dPt>
            <c:idx val="10"/>
            <c:spPr>
              <a:solidFill>
                <a:schemeClr val="accent2">
                  <a:lumMod val="75000"/>
                </a:schemeClr>
              </a:solidFill>
              <a:ln>
                <a:solidFill>
                  <a:schemeClr val="tx1"/>
                </a:solidFill>
              </a:ln>
            </c:spPr>
          </c:dPt>
          <c:dPt>
            <c:idx val="11"/>
            <c:spPr>
              <a:solidFill>
                <a:schemeClr val="accent2">
                  <a:lumMod val="75000"/>
                </a:schemeClr>
              </a:solidFill>
              <a:ln>
                <a:solidFill>
                  <a:schemeClr val="tx1"/>
                </a:solidFill>
              </a:ln>
            </c:spPr>
          </c:dPt>
          <c:dPt>
            <c:idx val="13"/>
            <c:spPr>
              <a:solidFill>
                <a:schemeClr val="accent1"/>
              </a:solidFill>
              <a:ln>
                <a:solidFill>
                  <a:schemeClr val="tx1"/>
                </a:solidFill>
              </a:ln>
            </c:spPr>
          </c:dPt>
          <c:dLbls>
            <c:showVal val="1"/>
          </c:dLbls>
          <c:cat>
            <c:strRef>
              <c:f>Disp_Smoke!$A$2:$A$15</c:f>
              <c:strCache>
                <c:ptCount val="14"/>
                <c:pt idx="0">
                  <c:v>55 and older</c:v>
                </c:pt>
                <c:pt idx="1">
                  <c:v>30-54</c:v>
                </c:pt>
                <c:pt idx="2">
                  <c:v>Age 18-29</c:v>
                </c:pt>
                <c:pt idx="4">
                  <c:v>Females</c:v>
                </c:pt>
                <c:pt idx="5">
                  <c:v>Males</c:v>
                </c:pt>
                <c:pt idx="7">
                  <c:v>Higher SES (non-Native)</c:v>
                </c:pt>
                <c:pt idx="8">
                  <c:v>Low SES (non-Native)</c:v>
                </c:pt>
                <c:pt idx="10">
                  <c:v>Non-Native</c:v>
                </c:pt>
                <c:pt idx="11">
                  <c:v>Alaska Native</c:v>
                </c:pt>
                <c:pt idx="13">
                  <c:v>All Adults</c:v>
                </c:pt>
              </c:strCache>
            </c:strRef>
          </c:cat>
          <c:val>
            <c:numRef>
              <c:f>Disp_Smoke!$B$2:$B$15</c:f>
              <c:numCache>
                <c:formatCode>0%</c:formatCode>
                <c:ptCount val="14"/>
                <c:pt idx="0">
                  <c:v>0.14000000000000001</c:v>
                </c:pt>
                <c:pt idx="1">
                  <c:v>0.22000000000000003</c:v>
                </c:pt>
                <c:pt idx="2">
                  <c:v>0.30000000000000004</c:v>
                </c:pt>
                <c:pt idx="4">
                  <c:v>0.2</c:v>
                </c:pt>
                <c:pt idx="5">
                  <c:v>0.24000000000000002</c:v>
                </c:pt>
                <c:pt idx="7">
                  <c:v>0.15000000000000002</c:v>
                </c:pt>
                <c:pt idx="8">
                  <c:v>0.35000000000000003</c:v>
                </c:pt>
                <c:pt idx="10">
                  <c:v>0.19000000000000003</c:v>
                </c:pt>
                <c:pt idx="11">
                  <c:v>0.43000000000000005</c:v>
                </c:pt>
                <c:pt idx="13">
                  <c:v>0.22000000000000003</c:v>
                </c:pt>
              </c:numCache>
            </c:numRef>
          </c:val>
        </c:ser>
        <c:gapWidth val="50"/>
        <c:axId val="102580992"/>
        <c:axId val="102582528"/>
      </c:barChart>
      <c:catAx>
        <c:axId val="102580992"/>
        <c:scaling>
          <c:orientation val="minMax"/>
        </c:scaling>
        <c:axPos val="l"/>
        <c:tickLblPos val="nextTo"/>
        <c:crossAx val="102582528"/>
        <c:crosses val="autoZero"/>
        <c:auto val="1"/>
        <c:lblAlgn val="ctr"/>
        <c:lblOffset val="100"/>
      </c:catAx>
      <c:valAx>
        <c:axId val="102582528"/>
        <c:scaling>
          <c:orientation val="minMax"/>
          <c:max val="0.5"/>
        </c:scaling>
        <c:axPos val="b"/>
        <c:majorGridlines>
          <c:spPr>
            <a:ln>
              <a:solidFill>
                <a:schemeClr val="bg1">
                  <a:lumMod val="75000"/>
                </a:schemeClr>
              </a:solidFill>
              <a:prstDash val="sysDot"/>
            </a:ln>
          </c:spPr>
        </c:majorGridlines>
        <c:numFmt formatCode="0%" sourceLinked="1"/>
        <c:tickLblPos val="nextTo"/>
        <c:crossAx val="102580992"/>
        <c:crosses val="autoZero"/>
        <c:crossBetween val="between"/>
        <c:majorUnit val="0.1"/>
      </c:valAx>
      <c:spPr>
        <a:ln w="25400">
          <a:solidFill>
            <a:schemeClr val="tx1"/>
          </a:solidFill>
        </a:ln>
      </c:spPr>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
  <c:chart>
    <c:plotArea>
      <c:layout/>
      <c:barChart>
        <c:barDir val="bar"/>
        <c:grouping val="clustered"/>
        <c:ser>
          <c:idx val="0"/>
          <c:order val="0"/>
          <c:spPr>
            <a:ln>
              <a:solidFill>
                <a:schemeClr val="tx1"/>
              </a:solidFill>
            </a:ln>
          </c:spPr>
          <c:dPt>
            <c:idx val="0"/>
            <c:spPr>
              <a:solidFill>
                <a:schemeClr val="accent5">
                  <a:lumMod val="75000"/>
                </a:schemeClr>
              </a:solidFill>
              <a:ln>
                <a:solidFill>
                  <a:schemeClr val="tx1"/>
                </a:solidFill>
              </a:ln>
            </c:spPr>
          </c:dPt>
          <c:dPt>
            <c:idx val="1"/>
            <c:spPr>
              <a:solidFill>
                <a:schemeClr val="accent5">
                  <a:lumMod val="75000"/>
                </a:schemeClr>
              </a:solidFill>
              <a:ln>
                <a:solidFill>
                  <a:schemeClr val="tx1"/>
                </a:solidFill>
              </a:ln>
            </c:spPr>
          </c:dPt>
          <c:dPt>
            <c:idx val="2"/>
            <c:spPr>
              <a:solidFill>
                <a:schemeClr val="accent5">
                  <a:lumMod val="75000"/>
                </a:schemeClr>
              </a:solidFill>
              <a:ln>
                <a:solidFill>
                  <a:schemeClr val="tx1"/>
                </a:solidFill>
              </a:ln>
            </c:spPr>
          </c:dPt>
          <c:dPt>
            <c:idx val="4"/>
            <c:spPr>
              <a:solidFill>
                <a:schemeClr val="accent3">
                  <a:lumMod val="40000"/>
                  <a:lumOff val="60000"/>
                </a:schemeClr>
              </a:solidFill>
              <a:ln>
                <a:solidFill>
                  <a:schemeClr val="tx1"/>
                </a:solidFill>
              </a:ln>
            </c:spPr>
          </c:dPt>
          <c:dPt>
            <c:idx val="5"/>
            <c:spPr>
              <a:solidFill>
                <a:schemeClr val="accent3">
                  <a:lumMod val="40000"/>
                  <a:lumOff val="60000"/>
                </a:schemeClr>
              </a:solidFill>
              <a:ln>
                <a:solidFill>
                  <a:schemeClr val="tx1"/>
                </a:solidFill>
              </a:ln>
            </c:spPr>
          </c:dPt>
          <c:dPt>
            <c:idx val="7"/>
            <c:spPr>
              <a:solidFill>
                <a:srgbClr val="00B050"/>
              </a:solidFill>
              <a:ln>
                <a:solidFill>
                  <a:schemeClr val="tx1"/>
                </a:solidFill>
              </a:ln>
            </c:spPr>
          </c:dPt>
          <c:dPt>
            <c:idx val="8"/>
            <c:spPr>
              <a:solidFill>
                <a:srgbClr val="00B050"/>
              </a:solidFill>
              <a:ln>
                <a:solidFill>
                  <a:schemeClr val="tx1"/>
                </a:solidFill>
              </a:ln>
            </c:spPr>
          </c:dPt>
          <c:dPt>
            <c:idx val="10"/>
            <c:spPr>
              <a:solidFill>
                <a:schemeClr val="accent2">
                  <a:lumMod val="75000"/>
                </a:schemeClr>
              </a:solidFill>
              <a:ln>
                <a:solidFill>
                  <a:schemeClr val="tx1"/>
                </a:solidFill>
              </a:ln>
            </c:spPr>
          </c:dPt>
          <c:dPt>
            <c:idx val="11"/>
            <c:spPr>
              <a:solidFill>
                <a:schemeClr val="accent2">
                  <a:lumMod val="75000"/>
                </a:schemeClr>
              </a:solidFill>
              <a:ln>
                <a:solidFill>
                  <a:schemeClr val="tx1"/>
                </a:solidFill>
              </a:ln>
            </c:spPr>
          </c:dPt>
          <c:dPt>
            <c:idx val="13"/>
            <c:spPr>
              <a:solidFill>
                <a:schemeClr val="accent1"/>
              </a:solidFill>
              <a:ln>
                <a:solidFill>
                  <a:schemeClr val="tx1"/>
                </a:solidFill>
              </a:ln>
            </c:spPr>
          </c:dPt>
          <c:dLbls>
            <c:showVal val="1"/>
          </c:dLbls>
          <c:cat>
            <c:strRef>
              <c:f>Disp_Smokeless!$A$2:$A$15</c:f>
              <c:strCache>
                <c:ptCount val="14"/>
                <c:pt idx="0">
                  <c:v>55 and older</c:v>
                </c:pt>
                <c:pt idx="1">
                  <c:v>30-54</c:v>
                </c:pt>
                <c:pt idx="2">
                  <c:v>Age 18-29</c:v>
                </c:pt>
                <c:pt idx="4">
                  <c:v>Females</c:v>
                </c:pt>
                <c:pt idx="5">
                  <c:v>Males</c:v>
                </c:pt>
                <c:pt idx="7">
                  <c:v>Higher SES (non-Native)</c:v>
                </c:pt>
                <c:pt idx="8">
                  <c:v>Low SES (non-Native)</c:v>
                </c:pt>
                <c:pt idx="10">
                  <c:v>Non-Native</c:v>
                </c:pt>
                <c:pt idx="11">
                  <c:v>Alaska Native</c:v>
                </c:pt>
                <c:pt idx="13">
                  <c:v>All Adults</c:v>
                </c:pt>
              </c:strCache>
            </c:strRef>
          </c:cat>
          <c:val>
            <c:numRef>
              <c:f>Disp_Smokeless!$B$2:$B$15</c:f>
              <c:numCache>
                <c:formatCode>0%</c:formatCode>
                <c:ptCount val="14"/>
                <c:pt idx="0">
                  <c:v>2.0000000000000004E-2</c:v>
                </c:pt>
                <c:pt idx="1">
                  <c:v>6.0000000000000005E-2</c:v>
                </c:pt>
                <c:pt idx="2">
                  <c:v>6.0000000000000005E-2</c:v>
                </c:pt>
                <c:pt idx="4">
                  <c:v>1.0000000000000002E-2</c:v>
                </c:pt>
                <c:pt idx="5">
                  <c:v>9.0000000000000011E-2</c:v>
                </c:pt>
                <c:pt idx="7">
                  <c:v>0.05</c:v>
                </c:pt>
                <c:pt idx="8">
                  <c:v>3.0000000000000002E-2</c:v>
                </c:pt>
                <c:pt idx="10">
                  <c:v>4.0000000000000008E-2</c:v>
                </c:pt>
                <c:pt idx="11">
                  <c:v>0.12000000000000001</c:v>
                </c:pt>
                <c:pt idx="13">
                  <c:v>0.05</c:v>
                </c:pt>
              </c:numCache>
            </c:numRef>
          </c:val>
        </c:ser>
        <c:gapWidth val="50"/>
        <c:axId val="103483264"/>
        <c:axId val="103484800"/>
      </c:barChart>
      <c:catAx>
        <c:axId val="103483264"/>
        <c:scaling>
          <c:orientation val="minMax"/>
        </c:scaling>
        <c:axPos val="l"/>
        <c:tickLblPos val="nextTo"/>
        <c:crossAx val="103484800"/>
        <c:crosses val="autoZero"/>
        <c:auto val="1"/>
        <c:lblAlgn val="ctr"/>
        <c:lblOffset val="100"/>
      </c:catAx>
      <c:valAx>
        <c:axId val="103484800"/>
        <c:scaling>
          <c:orientation val="minMax"/>
          <c:max val="0.2"/>
        </c:scaling>
        <c:axPos val="b"/>
        <c:majorGridlines>
          <c:spPr>
            <a:ln>
              <a:solidFill>
                <a:schemeClr val="bg1">
                  <a:lumMod val="75000"/>
                </a:schemeClr>
              </a:solidFill>
              <a:prstDash val="sysDot"/>
            </a:ln>
          </c:spPr>
        </c:majorGridlines>
        <c:numFmt formatCode="0%" sourceLinked="1"/>
        <c:tickLblPos val="nextTo"/>
        <c:crossAx val="103483264"/>
        <c:crosses val="autoZero"/>
        <c:crossBetween val="between"/>
        <c:majorUnit val="0.05"/>
      </c:valAx>
      <c:spPr>
        <a:ln w="25400">
          <a:solidFill>
            <a:schemeClr val="tx1"/>
          </a:solidFill>
        </a:ln>
      </c:spPr>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8442942273725215E-2"/>
          <c:y val="3.6551514611066295E-2"/>
          <c:w val="0.87273109043253239"/>
          <c:h val="0.84839022564490063"/>
        </c:manualLayout>
      </c:layout>
      <c:barChart>
        <c:barDir val="col"/>
        <c:grouping val="clustered"/>
        <c:ser>
          <c:idx val="0"/>
          <c:order val="0"/>
          <c:tx>
            <c:strRef>
              <c:f>Disp_Youth_1!$B$2</c:f>
              <c:strCache>
                <c:ptCount val="1"/>
                <c:pt idx="0">
                  <c:v>Alaska Native</c:v>
                </c:pt>
              </c:strCache>
            </c:strRef>
          </c:tx>
          <c:spPr>
            <a:ln>
              <a:solidFill>
                <a:prstClr val="black"/>
              </a:solidFill>
            </a:ln>
          </c:spPr>
          <c:dLbls>
            <c:dLblPos val="outEnd"/>
            <c:showVal val="1"/>
          </c:dLbls>
          <c:cat>
            <c:strRef>
              <c:f>Disp_Youth_1!$A$3:$A$4</c:f>
              <c:strCache>
                <c:ptCount val="2"/>
                <c:pt idx="0">
                  <c:v>Boys</c:v>
                </c:pt>
                <c:pt idx="1">
                  <c:v>Girls</c:v>
                </c:pt>
              </c:strCache>
            </c:strRef>
          </c:cat>
          <c:val>
            <c:numRef>
              <c:f>Disp_Youth_1!$B$3:$B$4</c:f>
              <c:numCache>
                <c:formatCode>0%</c:formatCode>
                <c:ptCount val="2"/>
                <c:pt idx="0">
                  <c:v>0.21900000000000003</c:v>
                </c:pt>
                <c:pt idx="1">
                  <c:v>0.16800000000000001</c:v>
                </c:pt>
              </c:numCache>
            </c:numRef>
          </c:val>
        </c:ser>
        <c:ser>
          <c:idx val="1"/>
          <c:order val="1"/>
          <c:tx>
            <c:strRef>
              <c:f>Disp_Youth_1!$C$2</c:f>
              <c:strCache>
                <c:ptCount val="1"/>
                <c:pt idx="0">
                  <c:v>White</c:v>
                </c:pt>
              </c:strCache>
            </c:strRef>
          </c:tx>
          <c:spPr>
            <a:ln>
              <a:solidFill>
                <a:prstClr val="black"/>
              </a:solidFill>
            </a:ln>
          </c:spPr>
          <c:dLbls>
            <c:showVal val="1"/>
          </c:dLbls>
          <c:cat>
            <c:strRef>
              <c:f>Disp_Youth_1!$A$3:$A$4</c:f>
              <c:strCache>
                <c:ptCount val="2"/>
                <c:pt idx="0">
                  <c:v>Boys</c:v>
                </c:pt>
                <c:pt idx="1">
                  <c:v>Girls</c:v>
                </c:pt>
              </c:strCache>
            </c:strRef>
          </c:cat>
          <c:val>
            <c:numRef>
              <c:f>Disp_Youth_1!$C$3:$C$4</c:f>
              <c:numCache>
                <c:formatCode>0%</c:formatCode>
                <c:ptCount val="2"/>
                <c:pt idx="0">
                  <c:v>0.14400000000000002</c:v>
                </c:pt>
                <c:pt idx="1">
                  <c:v>3.4000000000000002E-2</c:v>
                </c:pt>
              </c:numCache>
            </c:numRef>
          </c:val>
        </c:ser>
        <c:ser>
          <c:idx val="2"/>
          <c:order val="2"/>
          <c:tx>
            <c:strRef>
              <c:f>Disp_Youth_1!$D$2</c:f>
              <c:strCache>
                <c:ptCount val="1"/>
                <c:pt idx="0">
                  <c:v>Other Races</c:v>
                </c:pt>
              </c:strCache>
            </c:strRef>
          </c:tx>
          <c:spPr>
            <a:ln>
              <a:solidFill>
                <a:schemeClr val="tx1"/>
              </a:solidFill>
            </a:ln>
          </c:spPr>
          <c:dLbls>
            <c:dLblPos val="outEnd"/>
            <c:showVal val="1"/>
          </c:dLbls>
          <c:cat>
            <c:strRef>
              <c:f>Disp_Youth_1!$A$3:$A$4</c:f>
              <c:strCache>
                <c:ptCount val="2"/>
                <c:pt idx="0">
                  <c:v>Boys</c:v>
                </c:pt>
                <c:pt idx="1">
                  <c:v>Girls</c:v>
                </c:pt>
              </c:strCache>
            </c:strRef>
          </c:cat>
          <c:val>
            <c:numRef>
              <c:f>Disp_Youth_1!$D$3:$D$4</c:f>
              <c:numCache>
                <c:formatCode>0%</c:formatCode>
                <c:ptCount val="2"/>
                <c:pt idx="0">
                  <c:v>0.13900000000000001</c:v>
                </c:pt>
                <c:pt idx="1">
                  <c:v>3.6999999999999998E-2</c:v>
                </c:pt>
              </c:numCache>
            </c:numRef>
          </c:val>
        </c:ser>
        <c:axId val="103536128"/>
        <c:axId val="103537664"/>
      </c:barChart>
      <c:catAx>
        <c:axId val="103536128"/>
        <c:scaling>
          <c:orientation val="minMax"/>
        </c:scaling>
        <c:axPos val="b"/>
        <c:tickLblPos val="nextTo"/>
        <c:crossAx val="103537664"/>
        <c:crosses val="autoZero"/>
        <c:auto val="1"/>
        <c:lblAlgn val="ctr"/>
        <c:lblOffset val="100"/>
      </c:catAx>
      <c:valAx>
        <c:axId val="103537664"/>
        <c:scaling>
          <c:orientation val="minMax"/>
          <c:max val="0.5"/>
        </c:scaling>
        <c:axPos val="l"/>
        <c:majorGridlines>
          <c:spPr>
            <a:ln>
              <a:solidFill>
                <a:schemeClr val="bg1">
                  <a:lumMod val="75000"/>
                </a:schemeClr>
              </a:solidFill>
              <a:prstDash val="sysDot"/>
            </a:ln>
          </c:spPr>
        </c:majorGridlines>
        <c:numFmt formatCode="0%" sourceLinked="0"/>
        <c:tickLblPos val="nextTo"/>
        <c:crossAx val="103536128"/>
        <c:crosses val="autoZero"/>
        <c:crossBetween val="between"/>
        <c:majorUnit val="0.1"/>
      </c:valAx>
      <c:spPr>
        <a:noFill/>
        <a:ln w="25400">
          <a:solidFill>
            <a:prstClr val="black"/>
          </a:solidFill>
        </a:ln>
      </c:spPr>
    </c:plotArea>
    <c:legend>
      <c:legendPos val="tr"/>
      <c:layout>
        <c:manualLayout>
          <c:xMode val="edge"/>
          <c:yMode val="edge"/>
          <c:x val="0.5090568678915135"/>
          <c:y val="6.0185185185185147E-2"/>
          <c:w val="0.45205424321959758"/>
          <c:h val="0.10763305628463175"/>
        </c:manualLayout>
      </c:layout>
      <c:overlay val="1"/>
    </c:legend>
    <c:plotVisOnly val="1"/>
    <c:dispBlanksAs val="gap"/>
  </c:chart>
  <c:spPr>
    <a:ln>
      <a:solidFill>
        <a:schemeClr val="tx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5703314863419847E-2"/>
          <c:y val="5.2464865942390103E-2"/>
          <c:w val="0.88125630760801366"/>
          <c:h val="0.78516861025283269"/>
        </c:manualLayout>
      </c:layout>
      <c:barChart>
        <c:barDir val="col"/>
        <c:grouping val="clustered"/>
        <c:ser>
          <c:idx val="0"/>
          <c:order val="0"/>
          <c:tx>
            <c:strRef>
              <c:f>Disp_Youth_2!$A$2</c:f>
              <c:strCache>
                <c:ptCount val="1"/>
                <c:pt idx="0">
                  <c:v>1995</c:v>
                </c:pt>
              </c:strCache>
            </c:strRef>
          </c:tx>
          <c:dLbls>
            <c:showVal val="1"/>
          </c:dLbls>
          <c:cat>
            <c:strRef>
              <c:f>Disp_Youth_2!$B$1:$D$1</c:f>
              <c:strCache>
                <c:ptCount val="3"/>
                <c:pt idx="0">
                  <c:v>Alaska Native</c:v>
                </c:pt>
                <c:pt idx="1">
                  <c:v>White</c:v>
                </c:pt>
                <c:pt idx="2">
                  <c:v>Other Race Groups</c:v>
                </c:pt>
              </c:strCache>
            </c:strRef>
          </c:cat>
          <c:val>
            <c:numRef>
              <c:f>Disp_Youth_2!$B$2:$D$2</c:f>
              <c:numCache>
                <c:formatCode>0%</c:formatCode>
                <c:ptCount val="3"/>
                <c:pt idx="0">
                  <c:v>0.62000000000000011</c:v>
                </c:pt>
                <c:pt idx="1">
                  <c:v>0.34</c:v>
                </c:pt>
                <c:pt idx="2">
                  <c:v>0.24000000000000002</c:v>
                </c:pt>
              </c:numCache>
            </c:numRef>
          </c:val>
        </c:ser>
        <c:ser>
          <c:idx val="1"/>
          <c:order val="1"/>
          <c:tx>
            <c:strRef>
              <c:f>Disp_Youth_2!$A$3</c:f>
              <c:strCache>
                <c:ptCount val="1"/>
                <c:pt idx="0">
                  <c:v>2003</c:v>
                </c:pt>
              </c:strCache>
            </c:strRef>
          </c:tx>
          <c:dLbls>
            <c:showVal val="1"/>
          </c:dLbls>
          <c:cat>
            <c:strRef>
              <c:f>Disp_Youth_2!$B$1:$D$1</c:f>
              <c:strCache>
                <c:ptCount val="3"/>
                <c:pt idx="0">
                  <c:v>Alaska Native</c:v>
                </c:pt>
                <c:pt idx="1">
                  <c:v>White</c:v>
                </c:pt>
                <c:pt idx="2">
                  <c:v>Other Race Groups</c:v>
                </c:pt>
              </c:strCache>
            </c:strRef>
          </c:cat>
          <c:val>
            <c:numRef>
              <c:f>Disp_Youth_2!$B$3:$D$3</c:f>
              <c:numCache>
                <c:formatCode>0%</c:formatCode>
                <c:ptCount val="3"/>
                <c:pt idx="0">
                  <c:v>0.44</c:v>
                </c:pt>
                <c:pt idx="1">
                  <c:v>0.12000000000000001</c:v>
                </c:pt>
                <c:pt idx="2">
                  <c:v>0.12000000000000001</c:v>
                </c:pt>
              </c:numCache>
            </c:numRef>
          </c:val>
        </c:ser>
        <c:ser>
          <c:idx val="2"/>
          <c:order val="2"/>
          <c:tx>
            <c:strRef>
              <c:f>Disp_Youth_2!$A$4</c:f>
              <c:strCache>
                <c:ptCount val="1"/>
                <c:pt idx="0">
                  <c:v>2007</c:v>
                </c:pt>
              </c:strCache>
            </c:strRef>
          </c:tx>
          <c:dLbls>
            <c:showVal val="1"/>
          </c:dLbls>
          <c:cat>
            <c:strRef>
              <c:f>Disp_Youth_2!$B$1:$D$1</c:f>
              <c:strCache>
                <c:ptCount val="3"/>
                <c:pt idx="0">
                  <c:v>Alaska Native</c:v>
                </c:pt>
                <c:pt idx="1">
                  <c:v>White</c:v>
                </c:pt>
                <c:pt idx="2">
                  <c:v>Other Race Groups</c:v>
                </c:pt>
              </c:strCache>
            </c:strRef>
          </c:cat>
          <c:val>
            <c:numRef>
              <c:f>Disp_Youth_2!$B$4:$D$4</c:f>
              <c:numCache>
                <c:formatCode>0%</c:formatCode>
                <c:ptCount val="3"/>
                <c:pt idx="0">
                  <c:v>0.32000000000000006</c:v>
                </c:pt>
                <c:pt idx="1">
                  <c:v>0.14000000000000001</c:v>
                </c:pt>
                <c:pt idx="2">
                  <c:v>7.0000000000000021E-2</c:v>
                </c:pt>
              </c:numCache>
            </c:numRef>
          </c:val>
        </c:ser>
        <c:ser>
          <c:idx val="3"/>
          <c:order val="3"/>
          <c:tx>
            <c:strRef>
              <c:f>Disp_Youth_2!$A$5</c:f>
              <c:strCache>
                <c:ptCount val="1"/>
                <c:pt idx="0">
                  <c:v>2009</c:v>
                </c:pt>
              </c:strCache>
            </c:strRef>
          </c:tx>
          <c:dLbls>
            <c:showVal val="1"/>
          </c:dLbls>
          <c:cat>
            <c:strRef>
              <c:f>Disp_Youth_2!$B$1:$D$1</c:f>
              <c:strCache>
                <c:ptCount val="3"/>
                <c:pt idx="0">
                  <c:v>Alaska Native</c:v>
                </c:pt>
                <c:pt idx="1">
                  <c:v>White</c:v>
                </c:pt>
                <c:pt idx="2">
                  <c:v>Other Race Groups</c:v>
                </c:pt>
              </c:strCache>
            </c:strRef>
          </c:cat>
          <c:val>
            <c:numRef>
              <c:f>Disp_Youth_2!$B$5:$D$5</c:f>
              <c:numCache>
                <c:formatCode>0%</c:formatCode>
                <c:ptCount val="3"/>
                <c:pt idx="0">
                  <c:v>0.25</c:v>
                </c:pt>
                <c:pt idx="1">
                  <c:v>0.14000000000000001</c:v>
                </c:pt>
                <c:pt idx="2">
                  <c:v>0.1</c:v>
                </c:pt>
              </c:numCache>
            </c:numRef>
          </c:val>
        </c:ser>
        <c:axId val="104032896"/>
        <c:axId val="104055168"/>
      </c:barChart>
      <c:catAx>
        <c:axId val="104032896"/>
        <c:scaling>
          <c:orientation val="minMax"/>
        </c:scaling>
        <c:axPos val="b"/>
        <c:numFmt formatCode="General" sourceLinked="1"/>
        <c:tickLblPos val="nextTo"/>
        <c:crossAx val="104055168"/>
        <c:crosses val="autoZero"/>
        <c:auto val="1"/>
        <c:lblAlgn val="ctr"/>
        <c:lblOffset val="100"/>
      </c:catAx>
      <c:valAx>
        <c:axId val="104055168"/>
        <c:scaling>
          <c:orientation val="minMax"/>
          <c:max val="1"/>
        </c:scaling>
        <c:axPos val="l"/>
        <c:majorGridlines>
          <c:spPr>
            <a:ln>
              <a:prstDash val="sysDot"/>
            </a:ln>
          </c:spPr>
        </c:majorGridlines>
        <c:numFmt formatCode="0%" sourceLinked="1"/>
        <c:tickLblPos val="nextTo"/>
        <c:crossAx val="104032896"/>
        <c:crosses val="autoZero"/>
        <c:crossBetween val="between"/>
        <c:majorUnit val="0.2"/>
      </c:valAx>
      <c:spPr>
        <a:noFill/>
        <a:ln w="25400">
          <a:solidFill>
            <a:schemeClr val="tx1"/>
          </a:solidFill>
        </a:ln>
      </c:spPr>
    </c:plotArea>
    <c:legend>
      <c:legendPos val="tr"/>
      <c:layout>
        <c:manualLayout>
          <c:xMode val="edge"/>
          <c:yMode val="edge"/>
          <c:x val="0.57291921843103111"/>
          <c:y val="7.5949367088607597E-2"/>
          <c:w val="0.3979000857216099"/>
          <c:h val="6.8909930562477156E-2"/>
        </c:manualLayout>
      </c:layout>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82F60B31-B123-4523-BA81-17EFB960BEAE}" type="datetimeFigureOut">
              <a:rPr lang="en-US" smtClean="0"/>
              <a:pPr/>
              <a:t>8/3/2011</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0DF9FB0E-BB48-4B10-A46C-542FF7A73261}" type="slidenum">
              <a:rPr lang="en-US" smtClean="0"/>
              <a:pPr/>
              <a:t>‹#›</a:t>
            </a:fld>
            <a:endParaRPr lang="en-US"/>
          </a:p>
        </p:txBody>
      </p:sp>
    </p:spTree>
    <p:extLst>
      <p:ext uri="{BB962C8B-B14F-4D97-AF65-F5344CB8AC3E}">
        <p14:creationId xmlns:p14="http://schemas.microsoft.com/office/powerpoint/2010/main" xmlns="" val="76472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atin typeface="Arial" charset="0"/>
              </a:defRPr>
            </a:lvl1pPr>
          </a:lstStyle>
          <a:p>
            <a:pPr>
              <a:defRPr/>
            </a:pPr>
            <a:fld id="{700C1E59-284A-4C8C-9076-047FF6BDC93A}" type="datetimeFigureOut">
              <a:rPr lang="en-US"/>
              <a:pPr>
                <a:defRPr/>
              </a:pPr>
              <a:t>8/3/2011</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atin typeface="Arial" charset="0"/>
              </a:defRPr>
            </a:lvl1pPr>
          </a:lstStyle>
          <a:p>
            <a:pPr>
              <a:defRPr/>
            </a:pPr>
            <a:fld id="{223AD1FD-EF1C-4684-8BA5-ECAA6999D678}" type="slidenum">
              <a:rPr lang="en-US"/>
              <a:pPr>
                <a:defRPr/>
              </a:pPr>
              <a:t>‹#›</a:t>
            </a:fld>
            <a:endParaRPr lang="en-US"/>
          </a:p>
        </p:txBody>
      </p:sp>
    </p:spTree>
    <p:extLst>
      <p:ext uri="{BB962C8B-B14F-4D97-AF65-F5344CB8AC3E}">
        <p14:creationId xmlns:p14="http://schemas.microsoft.com/office/powerpoint/2010/main" xmlns="" val="581500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kbriefintervention.or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b="1" smtClean="0">
                <a:latin typeface="Myriad Pro"/>
              </a:rPr>
              <a:t>LEAD Executive Committee:</a:t>
            </a:r>
            <a:r>
              <a:rPr lang="en-US" smtClean="0">
                <a:latin typeface="Myriad Pro"/>
              </a:rPr>
              <a:t> This leadership group is made up of high-level decision-makers who ultimately sign off on the direction of the strategic plan, endorse the effort and champion the implementation plan.</a:t>
            </a:r>
          </a:p>
          <a:p>
            <a:pPr eaLnBrk="1" hangingPunct="1">
              <a:spcBef>
                <a:spcPct val="0"/>
              </a:spcBef>
              <a:buFontTx/>
              <a:buChar char="•"/>
            </a:pPr>
            <a:endParaRPr lang="en-US" b="1" smtClean="0">
              <a:latin typeface="Myriad Pro"/>
            </a:endParaRPr>
          </a:p>
          <a:p>
            <a:pPr eaLnBrk="1" hangingPunct="1">
              <a:spcBef>
                <a:spcPct val="0"/>
              </a:spcBef>
              <a:buFontTx/>
              <a:buChar char="•"/>
            </a:pPr>
            <a:r>
              <a:rPr lang="en-US" b="1" smtClean="0">
                <a:latin typeface="Myriad Pro"/>
              </a:rPr>
              <a:t>LEAD Planning Team:</a:t>
            </a:r>
            <a:r>
              <a:rPr lang="en-US" smtClean="0">
                <a:latin typeface="Myriad Pro"/>
              </a:rPr>
              <a:t> This team focuses on the efficient revision of the </a:t>
            </a:r>
            <a:r>
              <a:rPr lang="en-US" i="1" smtClean="0">
                <a:latin typeface="Myriad Pro"/>
              </a:rPr>
              <a:t>Alaska Strategic Plan for Eliminating Tobacco-related Disparities</a:t>
            </a:r>
            <a:r>
              <a:rPr lang="en-US" smtClean="0">
                <a:latin typeface="Myriad Pro"/>
              </a:rPr>
              <a:t>. The team has a strong understanding of tobacco-related disparities in their regions or beneficiary groups and can champion the implementation of the strategic plan.</a:t>
            </a:r>
          </a:p>
          <a:p>
            <a:pPr eaLnBrk="1" hangingPunct="1">
              <a:spcBef>
                <a:spcPct val="0"/>
              </a:spcBef>
              <a:buFontTx/>
              <a:buChar char="•"/>
            </a:pPr>
            <a:endParaRPr lang="en-US" b="1" smtClean="0">
              <a:latin typeface="Myriad Pro"/>
            </a:endParaRPr>
          </a:p>
          <a:p>
            <a:pPr eaLnBrk="1" hangingPunct="1">
              <a:spcBef>
                <a:spcPct val="0"/>
              </a:spcBef>
              <a:buFontTx/>
              <a:buChar char="•"/>
            </a:pPr>
            <a:r>
              <a:rPr lang="en-US" b="1" smtClean="0">
                <a:latin typeface="Myriad Pro"/>
              </a:rPr>
              <a:t>LEAD Workgroup:</a:t>
            </a:r>
            <a:r>
              <a:rPr lang="en-US" smtClean="0">
                <a:latin typeface="Myriad Pro"/>
              </a:rPr>
              <a:t> This broad interest group addresses disparities in tobacco use by helping implement the disparities plan. The group stays informed throughout the process through e-newsletters, monthly teleconferences, webpage, etc. The LEAD workgroup remains a statewide workgroup that represents and advocates for disparate populations.</a:t>
            </a:r>
          </a:p>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13CD3E-8F9A-4451-B6E1-F7D7573F7590}"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362480" indent="-362480" eaLnBrk="1" fontAlgn="auto" hangingPunct="1">
              <a:spcBef>
                <a:spcPts val="0"/>
              </a:spcBef>
              <a:spcAft>
                <a:spcPts val="0"/>
              </a:spcAft>
              <a:defRPr/>
            </a:pPr>
            <a:r>
              <a:rPr lang="en-US" dirty="0" smtClean="0">
                <a:latin typeface="Myriad Pro" pitchFamily="34" charset="0"/>
              </a:rPr>
              <a:t>Ranking of Top Strategies</a:t>
            </a:r>
          </a:p>
          <a:p>
            <a:pPr marL="362480" indent="-362480" eaLnBrk="1" fontAlgn="auto" hangingPunct="1">
              <a:spcBef>
                <a:spcPts val="0"/>
              </a:spcBef>
              <a:spcAft>
                <a:spcPts val="0"/>
              </a:spcAft>
              <a:defRPr/>
            </a:pPr>
            <a:endParaRPr lang="en-US" dirty="0" smtClean="0">
              <a:latin typeface="Myriad Pro" pitchFamily="34" charset="0"/>
            </a:endParaRPr>
          </a:p>
          <a:p>
            <a:pPr marL="362480" indent="-362480" eaLnBrk="1" fontAlgn="auto" hangingPunct="1">
              <a:spcBef>
                <a:spcPts val="0"/>
              </a:spcBef>
              <a:spcAft>
                <a:spcPts val="0"/>
              </a:spcAft>
              <a:buFontTx/>
              <a:buChar char="•"/>
              <a:defRPr/>
            </a:pPr>
            <a:r>
              <a:rPr lang="en-US" dirty="0" smtClean="0">
                <a:latin typeface="Myriad Pro" pitchFamily="34" charset="0"/>
              </a:rPr>
              <a:t>Alaska Native: Increase the number of leaders in the Alaska Native community that support, role model, and promote tobacco-free and </a:t>
            </a:r>
            <a:r>
              <a:rPr lang="en-US" dirty="0" err="1" smtClean="0">
                <a:latin typeface="Myriad Pro" pitchFamily="34" charset="0"/>
              </a:rPr>
              <a:t>smokefree</a:t>
            </a:r>
            <a:r>
              <a:rPr lang="en-US" dirty="0" smtClean="0">
                <a:latin typeface="Myriad Pro" pitchFamily="34" charset="0"/>
              </a:rPr>
              <a:t> lifestyles, primarily by implementing comprehensive tobacco-free policies at events where there is a large participation of Alaska Natives.</a:t>
            </a:r>
          </a:p>
          <a:p>
            <a:pPr marL="362480" indent="-362480" eaLnBrk="1" fontAlgn="auto" hangingPunct="1">
              <a:spcBef>
                <a:spcPts val="0"/>
              </a:spcBef>
              <a:spcAft>
                <a:spcPts val="0"/>
              </a:spcAft>
              <a:buFontTx/>
              <a:buChar char="•"/>
              <a:defRPr/>
            </a:pPr>
            <a:r>
              <a:rPr lang="en-US" dirty="0" smtClean="0">
                <a:latin typeface="Myriad Pro" pitchFamily="34" charset="0"/>
              </a:rPr>
              <a:t>People of low socioeconomic status: Distribute tobacco education materials with all low-income assistance programs (e.g. WIC, TANF, Medicaid, and energy assistance mailings and publications).</a:t>
            </a:r>
          </a:p>
          <a:p>
            <a:pPr marL="362480" indent="-362480" eaLnBrk="1" fontAlgn="auto" hangingPunct="1">
              <a:spcBef>
                <a:spcPts val="0"/>
              </a:spcBef>
              <a:spcAft>
                <a:spcPts val="0"/>
              </a:spcAft>
              <a:buFontTx/>
              <a:buChar char="•"/>
              <a:defRPr/>
            </a:pPr>
            <a:r>
              <a:rPr lang="en-US" dirty="0" smtClean="0">
                <a:latin typeface="Myriad Pro" pitchFamily="34" charset="0"/>
              </a:rPr>
              <a:t>People of low socioeconomic status: Strengthen and enforce tobacco-free alternative school policies – smokeless and </a:t>
            </a:r>
            <a:r>
              <a:rPr lang="en-US" dirty="0" err="1" smtClean="0">
                <a:latin typeface="Myriad Pro" pitchFamily="34" charset="0"/>
              </a:rPr>
              <a:t>smokefree</a:t>
            </a:r>
            <a:r>
              <a:rPr lang="en-US" dirty="0" smtClean="0">
                <a:latin typeface="Myriad Pro" pitchFamily="34" charset="0"/>
              </a:rPr>
              <a:t> campuses, school grounds, parking lots.</a:t>
            </a:r>
          </a:p>
          <a:p>
            <a:pPr marL="362480" indent="-362480" eaLnBrk="1" fontAlgn="auto" hangingPunct="1">
              <a:spcBef>
                <a:spcPts val="0"/>
              </a:spcBef>
              <a:spcAft>
                <a:spcPts val="0"/>
              </a:spcAft>
              <a:buFontTx/>
              <a:buChar char="•"/>
              <a:defRPr/>
            </a:pPr>
            <a:r>
              <a:rPr lang="en-US" dirty="0" smtClean="0">
                <a:latin typeface="Myriad Pro" pitchFamily="34" charset="0"/>
              </a:rPr>
              <a:t>Young Adults aged18-29: Develop web-based tobacco prevention messaging using social networking sites.</a:t>
            </a:r>
          </a:p>
          <a:p>
            <a:pPr marL="362480" indent="-362480" eaLnBrk="1" fontAlgn="auto" hangingPunct="1">
              <a:spcBef>
                <a:spcPts val="0"/>
              </a:spcBef>
              <a:spcAft>
                <a:spcPts val="0"/>
              </a:spcAft>
              <a:buFontTx/>
              <a:buChar char="•"/>
              <a:defRPr/>
            </a:pPr>
            <a:r>
              <a:rPr lang="en-US" dirty="0" smtClean="0">
                <a:latin typeface="Myriad Pro" pitchFamily="34" charset="0"/>
              </a:rPr>
              <a:t>Alaska Native: Identify and encourage Alaska Native youth role models to speak out against tobacco use and lead by example.</a:t>
            </a:r>
          </a:p>
          <a:p>
            <a:pPr eaLnBrk="1" fontAlgn="auto" hangingPunct="1">
              <a:spcBef>
                <a:spcPts val="0"/>
              </a:spcBef>
              <a:spcAft>
                <a:spcPts val="0"/>
              </a:spcAft>
              <a:defRPr/>
            </a:pP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915458-F973-41AE-852D-470189E6619C}" type="slidenum">
              <a:rPr lang="en-US" smtClean="0">
                <a:latin typeface="Arial" pitchFamily="34" charset="0"/>
              </a:rPr>
              <a:pPr/>
              <a:t>30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marL="362480" indent="-362480" eaLnBrk="1" hangingPunct="1">
              <a:spcBef>
                <a:spcPct val="0"/>
              </a:spcBef>
            </a:pPr>
            <a:r>
              <a:rPr lang="en-US" smtClean="0">
                <a:latin typeface="Myriad Pro"/>
              </a:rPr>
              <a:t>Ranking of Top Strategies</a:t>
            </a:r>
          </a:p>
          <a:p>
            <a:pPr marL="362480" indent="-362480" eaLnBrk="1" hangingPunct="1">
              <a:spcBef>
                <a:spcPct val="0"/>
              </a:spcBef>
            </a:pPr>
            <a:endParaRPr lang="en-US" smtClean="0">
              <a:latin typeface="Myriad Pro"/>
            </a:endParaRPr>
          </a:p>
          <a:p>
            <a:pPr marL="362480" indent="-362480" eaLnBrk="1" hangingPunct="1">
              <a:spcBef>
                <a:spcPct val="0"/>
              </a:spcBef>
              <a:buFontTx/>
              <a:buChar char="•"/>
            </a:pPr>
            <a:r>
              <a:rPr lang="en-US" smtClean="0">
                <a:latin typeface="Myriad Pro"/>
              </a:rPr>
              <a:t>People of low socioeconomic status: Work with Community Health Centers and other health professionals who serve low-income patients to institute ‘Ask, Advise, Refer’ for tobacco use at every visit. Track and increase the rate of health care provider advice and referral for intensive tobacco cessation counseling.</a:t>
            </a:r>
          </a:p>
          <a:p>
            <a:pPr marL="362480" indent="-362480" eaLnBrk="1" hangingPunct="1">
              <a:spcBef>
                <a:spcPct val="0"/>
              </a:spcBef>
              <a:buFontTx/>
              <a:buChar char="•"/>
            </a:pPr>
            <a:r>
              <a:rPr lang="en-US" smtClean="0">
                <a:latin typeface="Myriad Pro"/>
              </a:rPr>
              <a:t>Alaska Native: Engage Alaska Native regional and village corporations and other major employers of Alaska Native adults to implement worksite programs to incentivize quitting, specifically targeting tribal leadership.</a:t>
            </a:r>
          </a:p>
          <a:p>
            <a:pPr marL="362480" indent="-362480" eaLnBrk="1" hangingPunct="1">
              <a:spcBef>
                <a:spcPct val="0"/>
              </a:spcBef>
              <a:buFontTx/>
              <a:buChar char="•"/>
            </a:pPr>
            <a:r>
              <a:rPr lang="en-US" smtClean="0">
                <a:latin typeface="Myriad Pro"/>
              </a:rPr>
              <a:t>Cross-cutting/affects all priority populations: Increase tobacco cessation messaging, resources, and interventions for disparate populations.  </a:t>
            </a:r>
          </a:p>
          <a:p>
            <a:pPr marL="362480" indent="-362480" eaLnBrk="1" hangingPunct="1">
              <a:spcBef>
                <a:spcPct val="0"/>
              </a:spcBef>
              <a:buFontTx/>
              <a:buChar char="•"/>
            </a:pPr>
            <a:r>
              <a:rPr lang="en-US" smtClean="0">
                <a:latin typeface="Myriad Pro"/>
              </a:rPr>
              <a:t>Cross-cutting/affects all priority populations: Increase use of Alaska’s Tobacco Quit Line among disparate populations.</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2C27AF-25FC-4A1F-B96A-FA87B2072690}" type="slidenum">
              <a:rPr lang="en-US" smtClean="0">
                <a:latin typeface="Arial" pitchFamily="34" charset="0"/>
              </a:rPr>
              <a:pPr/>
              <a:t>31</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marL="362480" indent="-362480" eaLnBrk="1" hangingPunct="1">
              <a:spcBef>
                <a:spcPct val="0"/>
              </a:spcBef>
            </a:pPr>
            <a:r>
              <a:rPr lang="en-US" smtClean="0">
                <a:latin typeface="Myriad Pro"/>
              </a:rPr>
              <a:t>Ranking of Top Strategies</a:t>
            </a:r>
          </a:p>
          <a:p>
            <a:pPr marL="362480" indent="-362480" eaLnBrk="1" hangingPunct="1">
              <a:spcBef>
                <a:spcPct val="0"/>
              </a:spcBef>
            </a:pPr>
            <a:endParaRPr lang="en-US" smtClean="0">
              <a:latin typeface="Myriad Pro"/>
            </a:endParaRPr>
          </a:p>
          <a:p>
            <a:pPr marL="362480" indent="-362480" eaLnBrk="1" hangingPunct="1">
              <a:spcBef>
                <a:spcPct val="0"/>
              </a:spcBef>
              <a:buFontTx/>
              <a:buChar char="•"/>
            </a:pPr>
            <a:r>
              <a:rPr lang="en-US" smtClean="0">
                <a:latin typeface="Myriad Pro"/>
              </a:rPr>
              <a:t>Young Adults aged 18-29 Implement, enforce, and expand comprehensive tobacco-free campus policies among colleges, community colleges, and vocational school campuses.</a:t>
            </a:r>
          </a:p>
          <a:p>
            <a:pPr marL="362480" indent="-362480" eaLnBrk="1" hangingPunct="1">
              <a:spcBef>
                <a:spcPct val="0"/>
              </a:spcBef>
              <a:buFontTx/>
              <a:buChar char="•"/>
            </a:pPr>
            <a:r>
              <a:rPr lang="en-US" smtClean="0">
                <a:latin typeface="Myriad Pro"/>
              </a:rPr>
              <a:t>Alaska Native People Implement and enforce comprehensive tobacco-free campus policies among Alaska Native Regional and Village Corporations, Regional Housing Authorities, Tribal Health Corporations, Tribal Council Chambers, etc.</a:t>
            </a:r>
          </a:p>
          <a:p>
            <a:pPr marL="362480" indent="-362480" eaLnBrk="1" hangingPunct="1">
              <a:spcBef>
                <a:spcPct val="0"/>
              </a:spcBef>
              <a:buFontTx/>
              <a:buChar char="•"/>
            </a:pPr>
            <a:r>
              <a:rPr lang="en-US" smtClean="0">
                <a:latin typeface="Myriad Pro"/>
              </a:rPr>
              <a:t>People of low SES Work with low income housing providers, and transitional housing providers to establish and enforce smokefree housing policies.</a:t>
            </a:r>
          </a:p>
          <a:p>
            <a:pPr marL="362480" indent="-362480" eaLnBrk="1" hangingPunct="1">
              <a:spcBef>
                <a:spcPct val="0"/>
              </a:spcBef>
              <a:buFontTx/>
              <a:buChar char="•"/>
            </a:pPr>
            <a:r>
              <a:rPr lang="en-US" smtClean="0">
                <a:latin typeface="Myriad Pro"/>
              </a:rPr>
              <a:t>Cross-cutting/affects all priority populations:  Increase the reach of smokefree media to all disparate groups.</a:t>
            </a:r>
          </a:p>
          <a:p>
            <a:pPr marL="362480" indent="-362480" eaLnBrk="1" hangingPunct="1">
              <a:spcBef>
                <a:spcPct val="0"/>
              </a:spcBef>
              <a:buFontTx/>
              <a:buChar char="•"/>
            </a:pPr>
            <a:r>
              <a:rPr lang="en-US" smtClean="0">
                <a:latin typeface="Myriad Pro"/>
              </a:rPr>
              <a:t>Young Adults aged 18-29</a:t>
            </a:r>
            <a:r>
              <a:rPr lang="en-US" b="1" smtClean="0">
                <a:latin typeface="Myriad Pro"/>
              </a:rPr>
              <a:t> </a:t>
            </a:r>
            <a:r>
              <a:rPr lang="en-US" smtClean="0">
                <a:latin typeface="Myriad Pro"/>
              </a:rPr>
              <a:t>Implement and enforce comprehensive tobacco-free campus policies in alternatives schools.</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21A455-AD59-4390-B521-2309FF359151}" type="slidenum">
              <a:rPr lang="en-US" smtClean="0">
                <a:latin typeface="Arial" pitchFamily="34" charset="0"/>
              </a:rPr>
              <a:pPr/>
              <a:t>32</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362480" indent="-362480" eaLnBrk="1" hangingPunct="1">
              <a:spcBef>
                <a:spcPct val="0"/>
              </a:spcBef>
            </a:pPr>
            <a:r>
              <a:rPr lang="en-US" smtClean="0">
                <a:latin typeface="Myriad Pro"/>
              </a:rPr>
              <a:t>Ranking of Top Strategies:</a:t>
            </a:r>
          </a:p>
          <a:p>
            <a:pPr marL="362480" indent="-362480" eaLnBrk="1" hangingPunct="1">
              <a:spcBef>
                <a:spcPct val="0"/>
              </a:spcBef>
            </a:pPr>
            <a:endParaRPr lang="en-US" smtClean="0">
              <a:latin typeface="Myriad Pro"/>
            </a:endParaRPr>
          </a:p>
          <a:p>
            <a:pPr marL="362480" indent="-362480" eaLnBrk="1" hangingPunct="1">
              <a:spcBef>
                <a:spcPct val="0"/>
              </a:spcBef>
              <a:buFontTx/>
              <a:buChar char="•"/>
            </a:pPr>
            <a:r>
              <a:rPr lang="en-US" smtClean="0">
                <a:latin typeface="Myriad Pro"/>
              </a:rPr>
              <a:t>People in Behavioral Health/Substance Abuse/Correctional Institutions: Integrate language into State Division of Behavioral Health regulations to: 1st allow tobacco cessation treatment to be a reimbursable service for substance abuse and behavioral health providers and 2nd require that state funded substance abuse and behavioral health facilities and correctional facility programs implement and enforce comprehensive tobacco-free campus policies.</a:t>
            </a:r>
          </a:p>
          <a:p>
            <a:pPr marL="362480" indent="-362480" eaLnBrk="1" hangingPunct="1">
              <a:spcBef>
                <a:spcPct val="0"/>
              </a:spcBef>
              <a:buFontTx/>
              <a:buChar char="•"/>
            </a:pPr>
            <a:r>
              <a:rPr lang="en-US" smtClean="0">
                <a:latin typeface="Myriad Pro"/>
              </a:rPr>
              <a:t>Other groups with suspected disparities (e.g. ethnic minorities, immigrant populations, etc.): Determine method for gathering data and add new data sets to BRFSS.</a:t>
            </a:r>
          </a:p>
          <a:p>
            <a:pPr marL="362480" indent="-362480" eaLnBrk="1" hangingPunct="1">
              <a:spcBef>
                <a:spcPct val="0"/>
              </a:spcBef>
              <a:buFontTx/>
              <a:buChar char="•"/>
            </a:pPr>
            <a:r>
              <a:rPr lang="en-US" smtClean="0">
                <a:latin typeface="Myriad Pro"/>
              </a:rPr>
              <a:t>LGBT People: Targeted public outreach at events and venues statewide that have a high participation of LGBT people (e.g. Pride Fest, World AIDS Day, etc.) and work with organizations serving LGBT people. </a:t>
            </a:r>
          </a:p>
          <a:p>
            <a:pPr marL="362480" indent="-362480" eaLnBrk="1" hangingPunct="1">
              <a:spcBef>
                <a:spcPct val="0"/>
              </a:spcBef>
              <a:buFontTx/>
              <a:buChar char="•"/>
            </a:pPr>
            <a:r>
              <a:rPr lang="en-US" smtClean="0">
                <a:latin typeface="Myriad Pro"/>
              </a:rPr>
              <a:t>People in Behavioral Health/Substance Abuse/Correctional Institutions: Implement and enforce comprehensive tobacco-free campus policies at private behavioral health, substance abuse and correctional facility treatment sites.</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A4CD23-3E96-49A2-A3B5-FAFB0A1531B6}" type="slidenum">
              <a:rPr lang="en-US" smtClean="0">
                <a:latin typeface="Arial" pitchFamily="34" charset="0"/>
              </a:rPr>
              <a:pPr/>
              <a:t>33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Myriad Pro"/>
              </a:rPr>
              <a:t>The LEAD Planning Team developed action plans for the top strategy in each goal area.  Top strategies will remain in place until each strategy has been fully implemented and sustained.  Action plans for each top strategy will be reviewed and updated as progress is made.   </a:t>
            </a:r>
          </a:p>
          <a:p>
            <a:pPr eaLnBrk="1" hangingPunct="1">
              <a:spcBef>
                <a:spcPct val="0"/>
              </a:spcBef>
            </a:pPr>
            <a:r>
              <a:rPr lang="en-US" smtClean="0">
                <a:solidFill>
                  <a:srgbClr val="FF0066"/>
                </a:solidFill>
                <a:latin typeface="Myriad Pro"/>
              </a:rPr>
              <a:t>While multiple strategies developed for each goal only the top strategy was action planned.</a:t>
            </a:r>
          </a:p>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0D7A45-7DC5-410B-B19C-0EFF0BEB802F}" type="slidenum">
              <a:rPr lang="en-US" smtClean="0">
                <a:latin typeface="Arial" pitchFamily="34" charset="0"/>
              </a:rPr>
              <a:pPr/>
              <a:t>35</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362480" indent="-362480" fontAlgn="auto" hangingPunct="1">
              <a:spcBef>
                <a:spcPts val="0"/>
              </a:spcBef>
              <a:spcAft>
                <a:spcPts val="0"/>
              </a:spcAft>
              <a:buFont typeface="+mj-lt"/>
              <a:buAutoNum type="arabicPeriod"/>
              <a:defRPr/>
            </a:pPr>
            <a:r>
              <a:rPr lang="en-US" dirty="0" smtClean="0">
                <a:latin typeface="Myriad Pro" pitchFamily="34" charset="0"/>
              </a:rPr>
              <a:t>Establish LEAD subgroup.</a:t>
            </a:r>
          </a:p>
          <a:p>
            <a:pPr marL="362480" indent="-362480" fontAlgn="auto" hangingPunct="1">
              <a:spcBef>
                <a:spcPts val="0"/>
              </a:spcBef>
              <a:spcAft>
                <a:spcPts val="0"/>
              </a:spcAft>
              <a:buFont typeface="+mj-lt"/>
              <a:buAutoNum type="arabicPeriod"/>
              <a:defRPr/>
            </a:pPr>
            <a:r>
              <a:rPr lang="en-US" dirty="0" smtClean="0">
                <a:latin typeface="Myriad Pro" pitchFamily="34" charset="0"/>
              </a:rPr>
              <a:t>Engage the Alaska Primary Care Association. Inventory CHCs and other health professionals who serve low-income individuals outside of the tribal health network.</a:t>
            </a:r>
          </a:p>
          <a:p>
            <a:pPr marL="362480" indent="-362480" fontAlgn="auto" hangingPunct="1">
              <a:spcBef>
                <a:spcPts val="0"/>
              </a:spcBef>
              <a:spcAft>
                <a:spcPts val="0"/>
              </a:spcAft>
              <a:buFont typeface="+mj-lt"/>
              <a:buAutoNum type="arabicPeriod"/>
              <a:defRPr/>
            </a:pPr>
            <a:r>
              <a:rPr lang="en-US" dirty="0" smtClean="0">
                <a:latin typeface="Myriad Pro" pitchFamily="34" charset="0"/>
              </a:rPr>
              <a:t>Determine mechanism for identifying which CHCs to target in year one outside of tribal health.</a:t>
            </a:r>
          </a:p>
          <a:p>
            <a:pPr marL="362480" indent="-362480" fontAlgn="auto" hangingPunct="1">
              <a:spcBef>
                <a:spcPts val="0"/>
              </a:spcBef>
              <a:spcAft>
                <a:spcPts val="0"/>
              </a:spcAft>
              <a:buFont typeface="+mj-lt"/>
              <a:buAutoNum type="arabicPeriod"/>
              <a:defRPr/>
            </a:pPr>
            <a:r>
              <a:rPr lang="en-US" dirty="0" smtClean="0">
                <a:latin typeface="Myriad Pro" pitchFamily="34" charset="0"/>
              </a:rPr>
              <a:t>Inventory electronic health record (EHR)/AAR capacity.</a:t>
            </a:r>
          </a:p>
          <a:p>
            <a:pPr marL="362480" indent="-362480" fontAlgn="auto" hangingPunct="1">
              <a:spcBef>
                <a:spcPts val="0"/>
              </a:spcBef>
              <a:spcAft>
                <a:spcPts val="0"/>
              </a:spcAft>
              <a:buFont typeface="+mj-lt"/>
              <a:buAutoNum type="arabicPeriod"/>
              <a:defRPr/>
            </a:pPr>
            <a:r>
              <a:rPr lang="en-US" dirty="0" smtClean="0">
                <a:latin typeface="Myriad Pro" pitchFamily="34" charset="0"/>
              </a:rPr>
              <a:t>Investigate successful models (KANA) to replicate/adapt.</a:t>
            </a:r>
          </a:p>
          <a:p>
            <a:pPr marL="362480" indent="-362480" fontAlgn="auto" hangingPunct="1">
              <a:spcBef>
                <a:spcPts val="0"/>
              </a:spcBef>
              <a:spcAft>
                <a:spcPts val="0"/>
              </a:spcAft>
              <a:buFont typeface="+mj-lt"/>
              <a:buAutoNum type="arabicPeriod"/>
              <a:defRPr/>
            </a:pPr>
            <a:r>
              <a:rPr lang="en-US" dirty="0" smtClean="0">
                <a:latin typeface="Myriad Pro" pitchFamily="34" charset="0"/>
              </a:rPr>
              <a:t>Advocate – meet with CHC leaders/Alaska Primary Care Association.</a:t>
            </a:r>
          </a:p>
          <a:p>
            <a:pPr marL="362480" indent="-362480" fontAlgn="auto" hangingPunct="1">
              <a:spcBef>
                <a:spcPts val="0"/>
              </a:spcBef>
              <a:spcAft>
                <a:spcPts val="0"/>
              </a:spcAft>
              <a:buFont typeface="+mj-lt"/>
              <a:buAutoNum type="arabicPeriod"/>
              <a:defRPr/>
            </a:pPr>
            <a:r>
              <a:rPr lang="en-US" dirty="0" smtClean="0">
                <a:latin typeface="Myriad Pro" pitchFamily="34" charset="0"/>
              </a:rPr>
              <a:t>Expand online training (</a:t>
            </a:r>
            <a:r>
              <a:rPr lang="en-US" u="sng" dirty="0" smtClean="0">
                <a:latin typeface="Myriad Pro" pitchFamily="34" charset="0"/>
                <a:hlinkClick r:id="rId3"/>
              </a:rPr>
              <a:t>akbriefintervention.org</a:t>
            </a:r>
            <a:r>
              <a:rPr lang="en-US" dirty="0" smtClean="0">
                <a:latin typeface="Myriad Pro" pitchFamily="34" charset="0"/>
              </a:rPr>
              <a:t>) for providers, i.e. CHC specific, dental &amp; behavioral health.</a:t>
            </a:r>
          </a:p>
          <a:p>
            <a:pPr eaLnBrk="1" fontAlgn="auto" hangingPunct="1">
              <a:spcBef>
                <a:spcPts val="0"/>
              </a:spcBef>
              <a:spcAft>
                <a:spcPts val="0"/>
              </a:spcAft>
              <a:defRPr/>
            </a:pPr>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D133F-D3CD-4F7E-971E-D805FD201437}" type="slidenum">
              <a:rPr lang="en-US" smtClean="0">
                <a:latin typeface="Arial" pitchFamily="34" charset="0"/>
              </a:rPr>
              <a:pPr/>
              <a:t>39</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362480" indent="-362480" fontAlgn="auto" hangingPunct="1">
              <a:spcBef>
                <a:spcPts val="0"/>
              </a:spcBef>
              <a:spcAft>
                <a:spcPts val="0"/>
              </a:spcAft>
              <a:buFont typeface="+mj-lt"/>
              <a:buAutoNum type="arabicPeriod"/>
              <a:defRPr/>
            </a:pPr>
            <a:r>
              <a:rPr lang="en-US" dirty="0" smtClean="0">
                <a:latin typeface="Myriad Pro" pitchFamily="34" charset="0"/>
              </a:rPr>
              <a:t>Establish a LEAD subgroup</a:t>
            </a:r>
          </a:p>
          <a:p>
            <a:pPr marL="362480" indent="-362480" fontAlgn="auto" hangingPunct="1">
              <a:spcBef>
                <a:spcPts val="0"/>
              </a:spcBef>
              <a:spcAft>
                <a:spcPts val="0"/>
              </a:spcAft>
              <a:buFont typeface="+mj-lt"/>
              <a:buAutoNum type="arabicPeriod"/>
              <a:defRPr/>
            </a:pPr>
            <a:r>
              <a:rPr lang="en-US" dirty="0" smtClean="0">
                <a:latin typeface="Myriad Pro" pitchFamily="34" charset="0"/>
              </a:rPr>
              <a:t>Identify/Inventory vocational schools in Alaska</a:t>
            </a:r>
          </a:p>
          <a:p>
            <a:pPr marL="362480" indent="-362480" fontAlgn="auto" hangingPunct="1">
              <a:spcBef>
                <a:spcPts val="0"/>
              </a:spcBef>
              <a:spcAft>
                <a:spcPts val="0"/>
              </a:spcAft>
              <a:buFont typeface="+mj-lt"/>
              <a:buAutoNum type="arabicPeriod"/>
              <a:defRPr/>
            </a:pPr>
            <a:r>
              <a:rPr lang="en-US" dirty="0" smtClean="0">
                <a:latin typeface="Myriad Pro" pitchFamily="34" charset="0"/>
              </a:rPr>
              <a:t>Inventory tobacco free campus policies at identified schools</a:t>
            </a:r>
          </a:p>
          <a:p>
            <a:pPr marL="362480" indent="-362480" fontAlgn="auto" hangingPunct="1">
              <a:spcBef>
                <a:spcPts val="0"/>
              </a:spcBef>
              <a:spcAft>
                <a:spcPts val="0"/>
              </a:spcAft>
              <a:buFont typeface="+mj-lt"/>
              <a:buAutoNum type="arabicPeriod"/>
              <a:defRPr/>
            </a:pPr>
            <a:r>
              <a:rPr lang="en-US" dirty="0" smtClean="0">
                <a:latin typeface="Myriad Pro" pitchFamily="34" charset="0"/>
              </a:rPr>
              <a:t>Determine which schools to target in year one and which might have assistance from a community grantee or a student/staff champion</a:t>
            </a:r>
          </a:p>
          <a:p>
            <a:pPr marL="362480" indent="-362480" fontAlgn="auto" hangingPunct="1">
              <a:spcBef>
                <a:spcPts val="0"/>
              </a:spcBef>
              <a:spcAft>
                <a:spcPts val="0"/>
              </a:spcAft>
              <a:buFont typeface="+mj-lt"/>
              <a:buAutoNum type="arabicPeriod"/>
              <a:defRPr/>
            </a:pPr>
            <a:r>
              <a:rPr lang="en-US" dirty="0" smtClean="0">
                <a:latin typeface="Myriad Pro" pitchFamily="34" charset="0"/>
              </a:rPr>
              <a:t>Supply educational services and cessation services (or materials)</a:t>
            </a:r>
          </a:p>
          <a:p>
            <a:pPr marL="362480" indent="-362480" fontAlgn="auto" hangingPunct="1">
              <a:spcBef>
                <a:spcPts val="0"/>
              </a:spcBef>
              <a:spcAft>
                <a:spcPts val="0"/>
              </a:spcAft>
              <a:buFont typeface="+mj-lt"/>
              <a:buAutoNum type="arabicPeriod"/>
              <a:defRPr/>
            </a:pPr>
            <a:r>
              <a:rPr lang="en-US" dirty="0" smtClean="0">
                <a:latin typeface="Myriad Pro" pitchFamily="34" charset="0"/>
              </a:rPr>
              <a:t>Assist school leadership in developing and enforcing tobacco free campus policies</a:t>
            </a:r>
          </a:p>
          <a:p>
            <a:pPr eaLnBrk="1" fontAlgn="auto" hangingPunct="1">
              <a:spcBef>
                <a:spcPts val="0"/>
              </a:spcBef>
              <a:spcAft>
                <a:spcPts val="0"/>
              </a:spcAft>
              <a:defRPr/>
            </a:pPr>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422FCD-E415-4EBA-8827-273A9DB5DD7F}" type="slidenum">
              <a:rPr lang="en-US" smtClean="0">
                <a:latin typeface="Arial" pitchFamily="34" charset="0"/>
              </a:rPr>
              <a:pPr/>
              <a:t>41</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362480" indent="-362480" fontAlgn="auto" hangingPunct="1">
              <a:spcBef>
                <a:spcPts val="0"/>
              </a:spcBef>
              <a:spcAft>
                <a:spcPts val="0"/>
              </a:spcAft>
              <a:buFont typeface="+mj-lt"/>
              <a:buAutoNum type="arabicPeriod"/>
              <a:defRPr/>
            </a:pPr>
            <a:r>
              <a:rPr lang="en-US" dirty="0" smtClean="0">
                <a:latin typeface="Myriad Pro" pitchFamily="34" charset="0"/>
              </a:rPr>
              <a:t>Propose action plan to existing LEAD Nicotine Addiction in Behavioral Health (NABH) subgroup</a:t>
            </a:r>
          </a:p>
          <a:p>
            <a:pPr marL="362480" indent="-362480" fontAlgn="auto" hangingPunct="1">
              <a:spcBef>
                <a:spcPts val="0"/>
              </a:spcBef>
              <a:spcAft>
                <a:spcPts val="0"/>
              </a:spcAft>
              <a:buFont typeface="+mj-lt"/>
              <a:buAutoNum type="arabicPeriod"/>
              <a:defRPr/>
            </a:pPr>
            <a:r>
              <a:rPr lang="en-US" dirty="0" smtClean="0">
                <a:latin typeface="Myriad Pro" pitchFamily="34" charset="0"/>
              </a:rPr>
              <a:t>Meet with DBH leaders to get buy-in</a:t>
            </a:r>
          </a:p>
          <a:p>
            <a:pPr marL="362480" indent="-362480" fontAlgn="auto" hangingPunct="1">
              <a:spcBef>
                <a:spcPts val="0"/>
              </a:spcBef>
              <a:spcAft>
                <a:spcPts val="0"/>
              </a:spcAft>
              <a:buFont typeface="+mj-lt"/>
              <a:buAutoNum type="arabicPeriod"/>
              <a:defRPr/>
            </a:pPr>
            <a:r>
              <a:rPr lang="en-US" dirty="0" smtClean="0">
                <a:latin typeface="Myriad Pro" pitchFamily="34" charset="0"/>
              </a:rPr>
              <a:t>Adoption of curriculum into counselor certification (Alaska Commission on Behavioral Health Certification Board + CDC)</a:t>
            </a:r>
          </a:p>
          <a:p>
            <a:pPr marL="362480" indent="-362480" fontAlgn="auto" hangingPunct="1">
              <a:spcBef>
                <a:spcPts val="0"/>
              </a:spcBef>
              <a:spcAft>
                <a:spcPts val="0"/>
              </a:spcAft>
              <a:buFont typeface="+mj-lt"/>
              <a:buAutoNum type="arabicPeriod"/>
              <a:defRPr/>
            </a:pPr>
            <a:r>
              <a:rPr lang="en-US" dirty="0" smtClean="0">
                <a:latin typeface="Myriad Pro" pitchFamily="34" charset="0"/>
              </a:rPr>
              <a:t>Develop curriculum dissemination plan – Present at the Annual School on Addictions Conference</a:t>
            </a:r>
          </a:p>
          <a:p>
            <a:pPr marL="362480" indent="-362480" fontAlgn="auto" hangingPunct="1">
              <a:spcBef>
                <a:spcPts val="0"/>
              </a:spcBef>
              <a:spcAft>
                <a:spcPts val="0"/>
              </a:spcAft>
              <a:buFont typeface="+mj-lt"/>
              <a:buAutoNum type="arabicPeriod"/>
              <a:defRPr/>
            </a:pPr>
            <a:r>
              <a:rPr lang="en-US" dirty="0" smtClean="0">
                <a:latin typeface="Myriad Pro" pitchFamily="34" charset="0"/>
              </a:rPr>
              <a:t>Inventory reimbursement + current </a:t>
            </a:r>
            <a:r>
              <a:rPr lang="en-US" dirty="0" err="1" smtClean="0">
                <a:latin typeface="Myriad Pro" pitchFamily="34" charset="0"/>
              </a:rPr>
              <a:t>smokefree</a:t>
            </a:r>
            <a:r>
              <a:rPr lang="en-US" dirty="0" smtClean="0">
                <a:latin typeface="Myriad Pro" pitchFamily="34" charset="0"/>
              </a:rPr>
              <a:t> policies of state funded facilities</a:t>
            </a:r>
          </a:p>
          <a:p>
            <a:pPr marL="362480" indent="-362480" fontAlgn="auto" hangingPunct="1">
              <a:spcBef>
                <a:spcPts val="0"/>
              </a:spcBef>
              <a:spcAft>
                <a:spcPts val="0"/>
              </a:spcAft>
              <a:buFont typeface="+mj-lt"/>
              <a:buAutoNum type="arabicPeriod"/>
              <a:defRPr/>
            </a:pPr>
            <a:r>
              <a:rPr lang="en-US" dirty="0" smtClean="0">
                <a:latin typeface="Myriad Pro" pitchFamily="34" charset="0"/>
              </a:rPr>
              <a:t>Determine mechanism for identifying which state funded substance abuse/behavioral health facilities to target in year one</a:t>
            </a:r>
          </a:p>
          <a:p>
            <a:pPr marL="362480" indent="-362480" fontAlgn="auto" hangingPunct="1">
              <a:spcBef>
                <a:spcPts val="0"/>
              </a:spcBef>
              <a:spcAft>
                <a:spcPts val="0"/>
              </a:spcAft>
              <a:buFont typeface="+mj-lt"/>
              <a:buAutoNum type="arabicPeriod"/>
              <a:defRPr/>
            </a:pPr>
            <a:r>
              <a:rPr lang="en-US" dirty="0" smtClean="0">
                <a:latin typeface="Myriad Pro" pitchFamily="34" charset="0"/>
              </a:rPr>
              <a:t>Investigate successful models (Rainforest Recovery) to replicate/adapt</a:t>
            </a:r>
          </a:p>
          <a:p>
            <a:pPr eaLnBrk="1" fontAlgn="auto" hangingPunct="1">
              <a:spcBef>
                <a:spcPts val="0"/>
              </a:spcBef>
              <a:spcAft>
                <a:spcPts val="0"/>
              </a:spcAft>
              <a:defRPr/>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BE1759-F48F-4E80-B29F-09D80B93DD78}" type="slidenum">
              <a:rPr lang="en-US" smtClean="0">
                <a:latin typeface="Arial" pitchFamily="34" charset="0"/>
              </a:rPr>
              <a:pPr/>
              <a:t>43</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0000" lnSpcReduction="20000"/>
          </a:bodyPr>
          <a:lstStyle/>
          <a:p>
            <a:pPr eaLnBrk="1" fontAlgn="auto" hangingPunct="1">
              <a:spcBef>
                <a:spcPts val="0"/>
              </a:spcBef>
              <a:spcAft>
                <a:spcPts val="0"/>
              </a:spcAft>
              <a:defRPr/>
            </a:pPr>
            <a:r>
              <a:rPr lang="en-US" dirty="0" smtClean="0">
                <a:latin typeface="Myriad Pro" pitchFamily="34" charset="0"/>
              </a:rPr>
              <a:t>The LEAD Planning Team developed action plans for the top strategy in each goal area.  Top strategies will remain in place until each strategy has been fully implemented and sustained.  Action plans for each top strategy will be reviewed and updated as progress is made.   </a:t>
            </a:r>
          </a:p>
          <a:p>
            <a:pPr eaLnBrk="1" fontAlgn="auto" hangingPunct="1">
              <a:spcBef>
                <a:spcPts val="0"/>
              </a:spcBef>
              <a:spcAft>
                <a:spcPts val="0"/>
              </a:spcAft>
              <a:defRPr/>
            </a:pPr>
            <a:r>
              <a:rPr lang="en-US" dirty="0" smtClean="0">
                <a:solidFill>
                  <a:srgbClr val="FF0066"/>
                </a:solidFill>
                <a:latin typeface="Myriad Pro" pitchFamily="34" charset="0"/>
              </a:rPr>
              <a:t>While multiple strategies developed for each goal only the top strategy was action planned.  4 more slides with all the action plans.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latin typeface="Myriad Pro" pitchFamily="34" charset="0"/>
              </a:rPr>
              <a:t>The Following groups and individuals participated in the update of the </a:t>
            </a:r>
            <a:r>
              <a:rPr lang="en-US" i="1" dirty="0" smtClean="0">
                <a:latin typeface="Myriad Pro" pitchFamily="34" charset="0"/>
              </a:rPr>
              <a:t>Alaska Strategic Plan for Eliminating Tobacco-Related Disparities </a:t>
            </a:r>
            <a:endParaRPr lang="en-US" dirty="0" smtClean="0">
              <a:latin typeface="Myriad Pro" pitchFamily="34" charset="0"/>
            </a:endParaRPr>
          </a:p>
          <a:p>
            <a:pPr eaLnBrk="1" fontAlgn="auto" hangingPunct="1">
              <a:spcBef>
                <a:spcPts val="0"/>
              </a:spcBef>
              <a:spcAft>
                <a:spcPts val="0"/>
              </a:spcAft>
              <a:defRPr/>
            </a:pPr>
            <a:r>
              <a:rPr lang="en-US" dirty="0" smtClean="0">
                <a:latin typeface="Myriad Pro" pitchFamily="34" charset="0"/>
              </a:rPr>
              <a:t>Executive Committee</a:t>
            </a:r>
          </a:p>
          <a:p>
            <a:pPr eaLnBrk="1" fontAlgn="auto" hangingPunct="1">
              <a:spcBef>
                <a:spcPts val="0"/>
              </a:spcBef>
              <a:spcAft>
                <a:spcPts val="0"/>
              </a:spcAft>
              <a:defRPr/>
            </a:pPr>
            <a:r>
              <a:rPr lang="en-US" dirty="0" smtClean="0">
                <a:latin typeface="Myriad Pro" pitchFamily="34" charset="0"/>
              </a:rPr>
              <a:t>Brandon Biddle, Alaska Native Health Board </a:t>
            </a:r>
          </a:p>
          <a:p>
            <a:pPr eaLnBrk="1" fontAlgn="auto" hangingPunct="1">
              <a:spcBef>
                <a:spcPts val="0"/>
              </a:spcBef>
              <a:spcAft>
                <a:spcPts val="0"/>
              </a:spcAft>
              <a:defRPr/>
            </a:pPr>
            <a:r>
              <a:rPr lang="en-US" dirty="0" smtClean="0">
                <a:latin typeface="Myriad Pro" pitchFamily="34" charset="0"/>
              </a:rPr>
              <a:t>Dr. Gary Ferguson, Alaska Native Tribal Health Consortium and Alaska Native Tobacco Advisory Group</a:t>
            </a:r>
          </a:p>
          <a:p>
            <a:pPr eaLnBrk="1" fontAlgn="auto" hangingPunct="1">
              <a:spcBef>
                <a:spcPts val="0"/>
              </a:spcBef>
              <a:spcAft>
                <a:spcPts val="0"/>
              </a:spcAft>
              <a:defRPr/>
            </a:pPr>
            <a:r>
              <a:rPr lang="en-US" dirty="0" smtClean="0">
                <a:latin typeface="Myriad Pro" pitchFamily="34" charset="0"/>
              </a:rPr>
              <a:t>Emily </a:t>
            </a:r>
            <a:r>
              <a:rPr lang="en-US" dirty="0" err="1" smtClean="0">
                <a:latin typeface="Myriad Pro" pitchFamily="34" charset="0"/>
              </a:rPr>
              <a:t>Nenon</a:t>
            </a:r>
            <a:r>
              <a:rPr lang="en-US" dirty="0" smtClean="0">
                <a:latin typeface="Myriad Pro" pitchFamily="34" charset="0"/>
              </a:rPr>
              <a:t>, American Cancer Society Cancer Action Network</a:t>
            </a:r>
          </a:p>
          <a:p>
            <a:pPr eaLnBrk="1" fontAlgn="auto" hangingPunct="1">
              <a:spcBef>
                <a:spcPts val="0"/>
              </a:spcBef>
              <a:spcAft>
                <a:spcPts val="0"/>
              </a:spcAft>
              <a:defRPr/>
            </a:pPr>
            <a:r>
              <a:rPr lang="en-US" dirty="0" smtClean="0">
                <a:latin typeface="Myriad Pro" pitchFamily="34" charset="0"/>
              </a:rPr>
              <a:t>Andrea </a:t>
            </a:r>
            <a:r>
              <a:rPr lang="en-US" dirty="0" err="1" smtClean="0">
                <a:latin typeface="Myriad Pro" pitchFamily="34" charset="0"/>
              </a:rPr>
              <a:t>Fenaughty</a:t>
            </a:r>
            <a:r>
              <a:rPr lang="en-US" dirty="0" smtClean="0">
                <a:latin typeface="Myriad Pro" pitchFamily="34" charset="0"/>
              </a:rPr>
              <a:t>, State of Alaska Section of Chronic Disease Prevention and Health Promotion</a:t>
            </a:r>
          </a:p>
          <a:p>
            <a:pPr eaLnBrk="1" fontAlgn="auto" hangingPunct="1">
              <a:spcBef>
                <a:spcPts val="0"/>
              </a:spcBef>
              <a:spcAft>
                <a:spcPts val="0"/>
              </a:spcAft>
              <a:defRPr/>
            </a:pPr>
            <a:r>
              <a:rPr lang="en-US" dirty="0" smtClean="0">
                <a:latin typeface="Myriad Pro" pitchFamily="34" charset="0"/>
              </a:rPr>
              <a:t>Planning Team</a:t>
            </a:r>
          </a:p>
          <a:p>
            <a:pPr eaLnBrk="1" fontAlgn="auto" hangingPunct="1">
              <a:spcBef>
                <a:spcPts val="0"/>
              </a:spcBef>
              <a:spcAft>
                <a:spcPts val="0"/>
              </a:spcAft>
              <a:defRPr/>
            </a:pPr>
            <a:r>
              <a:rPr lang="en-US" dirty="0" smtClean="0">
                <a:latin typeface="Myriad Pro" pitchFamily="34" charset="0"/>
              </a:rPr>
              <a:t>Pearl Brower, </a:t>
            </a:r>
            <a:r>
              <a:rPr lang="en-US" dirty="0" err="1" smtClean="0">
                <a:latin typeface="Myriad Pro" pitchFamily="34" charset="0"/>
              </a:rPr>
              <a:t>Ilisagvik</a:t>
            </a:r>
            <a:r>
              <a:rPr lang="en-US" dirty="0" smtClean="0">
                <a:latin typeface="Myriad Pro" pitchFamily="34" charset="0"/>
              </a:rPr>
              <a:t> College</a:t>
            </a:r>
          </a:p>
          <a:p>
            <a:pPr eaLnBrk="1" fontAlgn="auto" hangingPunct="1">
              <a:spcBef>
                <a:spcPts val="0"/>
              </a:spcBef>
              <a:spcAft>
                <a:spcPts val="0"/>
              </a:spcAft>
              <a:defRPr/>
            </a:pPr>
            <a:r>
              <a:rPr lang="en-US" dirty="0" smtClean="0">
                <a:latin typeface="Myriad Pro" pitchFamily="34" charset="0"/>
              </a:rPr>
              <a:t>Joie Brown, </a:t>
            </a:r>
            <a:r>
              <a:rPr lang="en-US" dirty="0" err="1" smtClean="0">
                <a:latin typeface="Myriad Pro" pitchFamily="34" charset="0"/>
              </a:rPr>
              <a:t>RurAL</a:t>
            </a:r>
            <a:r>
              <a:rPr lang="en-US" dirty="0" smtClean="0">
                <a:latin typeface="Myriad Pro" pitchFamily="34" charset="0"/>
              </a:rPr>
              <a:t> CAP</a:t>
            </a:r>
          </a:p>
          <a:p>
            <a:pPr eaLnBrk="1" fontAlgn="auto" hangingPunct="1">
              <a:spcBef>
                <a:spcPts val="0"/>
              </a:spcBef>
              <a:spcAft>
                <a:spcPts val="0"/>
              </a:spcAft>
              <a:defRPr/>
            </a:pPr>
            <a:r>
              <a:rPr lang="en-US" dirty="0" smtClean="0">
                <a:latin typeface="Myriad Pro" pitchFamily="34" charset="0"/>
              </a:rPr>
              <a:t>Dana Diehl, Alaska Tobacco Prevention &amp; Control Program</a:t>
            </a:r>
          </a:p>
          <a:p>
            <a:pPr eaLnBrk="1" fontAlgn="auto" hangingPunct="1">
              <a:spcBef>
                <a:spcPts val="0"/>
              </a:spcBef>
              <a:spcAft>
                <a:spcPts val="0"/>
              </a:spcAft>
              <a:defRPr/>
            </a:pPr>
            <a:r>
              <a:rPr lang="en-US" dirty="0" smtClean="0">
                <a:latin typeface="Myriad Pro" pitchFamily="34" charset="0"/>
              </a:rPr>
              <a:t>Erin </a:t>
            </a:r>
            <a:r>
              <a:rPr lang="en-US" dirty="0" err="1" smtClean="0">
                <a:latin typeface="Myriad Pro" pitchFamily="34" charset="0"/>
              </a:rPr>
              <a:t>Edin</a:t>
            </a:r>
            <a:r>
              <a:rPr lang="en-US" dirty="0" smtClean="0">
                <a:latin typeface="Myriad Pro" pitchFamily="34" charset="0"/>
              </a:rPr>
              <a:t>, Kids’ Corps Inc.</a:t>
            </a:r>
          </a:p>
          <a:p>
            <a:pPr eaLnBrk="1" fontAlgn="auto" hangingPunct="1">
              <a:spcBef>
                <a:spcPts val="0"/>
              </a:spcBef>
              <a:spcAft>
                <a:spcPts val="0"/>
              </a:spcAft>
              <a:defRPr/>
            </a:pPr>
            <a:r>
              <a:rPr lang="en-US" dirty="0" smtClean="0">
                <a:latin typeface="Myriad Pro" pitchFamily="34" charset="0"/>
              </a:rPr>
              <a:t>Bette </a:t>
            </a:r>
            <a:r>
              <a:rPr lang="en-US" dirty="0" err="1" smtClean="0">
                <a:latin typeface="Myriad Pro" pitchFamily="34" charset="0"/>
              </a:rPr>
              <a:t>Fenn</a:t>
            </a:r>
            <a:r>
              <a:rPr lang="en-US" dirty="0" smtClean="0">
                <a:latin typeface="Myriad Pro" pitchFamily="34" charset="0"/>
              </a:rPr>
              <a:t>, University of Alaska Anchorage Student Health Clinic</a:t>
            </a:r>
          </a:p>
          <a:p>
            <a:pPr eaLnBrk="1" fontAlgn="auto" hangingPunct="1">
              <a:spcBef>
                <a:spcPts val="0"/>
              </a:spcBef>
              <a:spcAft>
                <a:spcPts val="0"/>
              </a:spcAft>
              <a:defRPr/>
            </a:pPr>
            <a:r>
              <a:rPr lang="en-US" dirty="0" smtClean="0">
                <a:latin typeface="Myriad Pro" pitchFamily="34" charset="0"/>
              </a:rPr>
              <a:t>Gabriel Garcia, PhD, University of Alaska Anchorage Department of Health Sciences</a:t>
            </a:r>
          </a:p>
          <a:p>
            <a:pPr eaLnBrk="1" fontAlgn="auto" hangingPunct="1">
              <a:spcBef>
                <a:spcPts val="0"/>
              </a:spcBef>
              <a:spcAft>
                <a:spcPts val="0"/>
              </a:spcAft>
              <a:defRPr/>
            </a:pPr>
            <a:r>
              <a:rPr lang="en-US" dirty="0" smtClean="0">
                <a:latin typeface="Myriad Pro" pitchFamily="34" charset="0"/>
              </a:rPr>
              <a:t>Kelly Keyes, RN, Norton Sound Health Corporation </a:t>
            </a:r>
          </a:p>
          <a:p>
            <a:pPr eaLnBrk="1" fontAlgn="auto" hangingPunct="1">
              <a:spcBef>
                <a:spcPts val="0"/>
              </a:spcBef>
              <a:spcAft>
                <a:spcPts val="0"/>
              </a:spcAft>
              <a:defRPr/>
            </a:pPr>
            <a:r>
              <a:rPr lang="en-US" dirty="0" err="1" smtClean="0">
                <a:latin typeface="Myriad Pro" pitchFamily="34" charset="0"/>
              </a:rPr>
              <a:t>LaRita</a:t>
            </a:r>
            <a:r>
              <a:rPr lang="en-US" dirty="0" smtClean="0">
                <a:latin typeface="Myriad Pro" pitchFamily="34" charset="0"/>
              </a:rPr>
              <a:t> </a:t>
            </a:r>
            <a:r>
              <a:rPr lang="en-US" dirty="0" err="1" smtClean="0">
                <a:latin typeface="Myriad Pro" pitchFamily="34" charset="0"/>
              </a:rPr>
              <a:t>Laktonen</a:t>
            </a:r>
            <a:r>
              <a:rPr lang="en-US" dirty="0" smtClean="0">
                <a:latin typeface="Myriad Pro" pitchFamily="34" charset="0"/>
              </a:rPr>
              <a:t>, </a:t>
            </a:r>
            <a:r>
              <a:rPr lang="en-US" dirty="0" err="1" smtClean="0">
                <a:latin typeface="Myriad Pro" pitchFamily="34" charset="0"/>
              </a:rPr>
              <a:t>Southcentral</a:t>
            </a:r>
            <a:r>
              <a:rPr lang="en-US" dirty="0" smtClean="0">
                <a:latin typeface="Myriad Pro" pitchFamily="34" charset="0"/>
              </a:rPr>
              <a:t> Foundation and Cook Inlet Native Head Start</a:t>
            </a:r>
          </a:p>
          <a:p>
            <a:pPr eaLnBrk="1" fontAlgn="auto" hangingPunct="1">
              <a:spcBef>
                <a:spcPts val="0"/>
              </a:spcBef>
              <a:spcAft>
                <a:spcPts val="0"/>
              </a:spcAft>
              <a:defRPr/>
            </a:pPr>
            <a:r>
              <a:rPr lang="en-US" dirty="0" smtClean="0">
                <a:latin typeface="Myriad Pro" pitchFamily="34" charset="0"/>
              </a:rPr>
              <a:t>Connie </a:t>
            </a:r>
            <a:r>
              <a:rPr lang="en-US" dirty="0" err="1" smtClean="0">
                <a:latin typeface="Myriad Pro" pitchFamily="34" charset="0"/>
              </a:rPr>
              <a:t>Markis</a:t>
            </a:r>
            <a:r>
              <a:rPr lang="en-US" dirty="0" smtClean="0">
                <a:latin typeface="Myriad Pro" pitchFamily="34" charset="0"/>
              </a:rPr>
              <a:t>, Anchorage Neighborhood Health Center, Healthcare for the Homeless</a:t>
            </a:r>
          </a:p>
          <a:p>
            <a:pPr eaLnBrk="1" fontAlgn="auto" hangingPunct="1">
              <a:spcBef>
                <a:spcPts val="0"/>
              </a:spcBef>
              <a:spcAft>
                <a:spcPts val="0"/>
              </a:spcAft>
              <a:defRPr/>
            </a:pPr>
            <a:r>
              <a:rPr lang="en-US" dirty="0" smtClean="0">
                <a:latin typeface="Myriad Pro" pitchFamily="34" charset="0"/>
              </a:rPr>
              <a:t>Ella Morris, </a:t>
            </a:r>
            <a:r>
              <a:rPr lang="en-US" dirty="0" err="1" smtClean="0">
                <a:latin typeface="Myriad Pro" pitchFamily="34" charset="0"/>
              </a:rPr>
              <a:t>RurAL</a:t>
            </a:r>
            <a:r>
              <a:rPr lang="en-US" dirty="0" smtClean="0">
                <a:latin typeface="Myriad Pro" pitchFamily="34" charset="0"/>
              </a:rPr>
              <a:t> CAP</a:t>
            </a:r>
          </a:p>
          <a:p>
            <a:pPr eaLnBrk="1" fontAlgn="auto" hangingPunct="1">
              <a:spcBef>
                <a:spcPts val="0"/>
              </a:spcBef>
              <a:spcAft>
                <a:spcPts val="0"/>
              </a:spcAft>
              <a:defRPr/>
            </a:pPr>
            <a:r>
              <a:rPr lang="en-US" dirty="0" smtClean="0">
                <a:latin typeface="Myriad Pro" pitchFamily="34" charset="0"/>
              </a:rPr>
              <a:t>Laura Muller, American Lung Association-Alaska</a:t>
            </a:r>
          </a:p>
          <a:p>
            <a:pPr eaLnBrk="1" fontAlgn="auto" hangingPunct="1">
              <a:spcBef>
                <a:spcPts val="0"/>
              </a:spcBef>
              <a:spcAft>
                <a:spcPts val="0"/>
              </a:spcAft>
              <a:defRPr/>
            </a:pPr>
            <a:r>
              <a:rPr lang="en-US" dirty="0" smtClean="0">
                <a:latin typeface="Myriad Pro" pitchFamily="34" charset="0"/>
              </a:rPr>
              <a:t>Caroline </a:t>
            </a:r>
            <a:r>
              <a:rPr lang="en-US" dirty="0" err="1" smtClean="0">
                <a:latin typeface="Myriad Pro" pitchFamily="34" charset="0"/>
              </a:rPr>
              <a:t>Nevak</a:t>
            </a:r>
            <a:r>
              <a:rPr lang="en-US" dirty="0" smtClean="0">
                <a:latin typeface="Myriad Pro" pitchFamily="34" charset="0"/>
              </a:rPr>
              <a:t>, Aleutian Pribilof Islands Association, Inc.</a:t>
            </a:r>
          </a:p>
          <a:p>
            <a:pPr eaLnBrk="1" fontAlgn="auto" hangingPunct="1">
              <a:spcBef>
                <a:spcPts val="0"/>
              </a:spcBef>
              <a:spcAft>
                <a:spcPts val="0"/>
              </a:spcAft>
              <a:defRPr/>
            </a:pPr>
            <a:r>
              <a:rPr lang="en-US" dirty="0" err="1" smtClean="0">
                <a:latin typeface="Myriad Pro" pitchFamily="34" charset="0"/>
              </a:rPr>
              <a:t>Danya</a:t>
            </a:r>
            <a:r>
              <a:rPr lang="en-US" dirty="0" smtClean="0">
                <a:latin typeface="Myriad Pro" pitchFamily="34" charset="0"/>
              </a:rPr>
              <a:t> Olson, Galena Clinic</a:t>
            </a:r>
          </a:p>
          <a:p>
            <a:pPr eaLnBrk="1" fontAlgn="auto" hangingPunct="1">
              <a:spcBef>
                <a:spcPts val="0"/>
              </a:spcBef>
              <a:spcAft>
                <a:spcPts val="0"/>
              </a:spcAft>
              <a:defRPr/>
            </a:pPr>
            <a:r>
              <a:rPr lang="en-US" dirty="0" smtClean="0">
                <a:latin typeface="Myriad Pro" pitchFamily="34" charset="0"/>
              </a:rPr>
              <a:t>Michael Powell, State of Alaska Division of Behavioral Health</a:t>
            </a:r>
          </a:p>
          <a:p>
            <a:pPr eaLnBrk="1" fontAlgn="auto" hangingPunct="1">
              <a:spcBef>
                <a:spcPts val="0"/>
              </a:spcBef>
              <a:spcAft>
                <a:spcPts val="0"/>
              </a:spcAft>
              <a:defRPr/>
            </a:pPr>
            <a:r>
              <a:rPr lang="en-US" dirty="0" smtClean="0">
                <a:latin typeface="Myriad Pro" pitchFamily="34" charset="0"/>
              </a:rPr>
              <a:t>Andrea Thomas, Southeast Alaska Regional Health Consortium</a:t>
            </a:r>
          </a:p>
          <a:p>
            <a:pPr eaLnBrk="1" fontAlgn="auto" hangingPunct="1">
              <a:spcBef>
                <a:spcPts val="0"/>
              </a:spcBef>
              <a:spcAft>
                <a:spcPts val="0"/>
              </a:spcAft>
              <a:defRPr/>
            </a:pPr>
            <a:r>
              <a:rPr lang="en-US" dirty="0" smtClean="0">
                <a:latin typeface="Myriad Pro" pitchFamily="34" charset="0"/>
              </a:rPr>
              <a:t>Persons Interviewed</a:t>
            </a:r>
          </a:p>
          <a:p>
            <a:pPr eaLnBrk="1" fontAlgn="auto" hangingPunct="1">
              <a:spcBef>
                <a:spcPts val="0"/>
              </a:spcBef>
              <a:spcAft>
                <a:spcPts val="0"/>
              </a:spcAft>
              <a:defRPr/>
            </a:pPr>
            <a:r>
              <a:rPr lang="en-US" dirty="0" smtClean="0">
                <a:latin typeface="Myriad Pro" pitchFamily="34" charset="0"/>
              </a:rPr>
              <a:t>Joie Brown, Rural Alaska Community Action Program, Inc. </a:t>
            </a:r>
          </a:p>
          <a:p>
            <a:pPr eaLnBrk="1" fontAlgn="auto" hangingPunct="1">
              <a:spcBef>
                <a:spcPts val="0"/>
              </a:spcBef>
              <a:spcAft>
                <a:spcPts val="0"/>
              </a:spcAft>
              <a:defRPr/>
            </a:pPr>
            <a:r>
              <a:rPr lang="en-US" dirty="0" smtClean="0">
                <a:latin typeface="Myriad Pro" pitchFamily="34" charset="0"/>
              </a:rPr>
              <a:t>Susan Brown, Centers for Disease Control and Prevention</a:t>
            </a:r>
          </a:p>
          <a:p>
            <a:pPr eaLnBrk="1" fontAlgn="auto" hangingPunct="1">
              <a:spcBef>
                <a:spcPts val="0"/>
              </a:spcBef>
              <a:spcAft>
                <a:spcPts val="0"/>
              </a:spcAft>
              <a:defRPr/>
            </a:pPr>
            <a:r>
              <a:rPr lang="en-US" dirty="0" smtClean="0">
                <a:latin typeface="Myriad Pro" pitchFamily="34" charset="0"/>
              </a:rPr>
              <a:t>Andrea </a:t>
            </a:r>
            <a:r>
              <a:rPr lang="en-US" dirty="0" err="1" smtClean="0">
                <a:latin typeface="Myriad Pro" pitchFamily="34" charset="0"/>
              </a:rPr>
              <a:t>Fenaughty</a:t>
            </a:r>
            <a:r>
              <a:rPr lang="en-US" dirty="0" smtClean="0">
                <a:latin typeface="Myriad Pro" pitchFamily="34" charset="0"/>
              </a:rPr>
              <a:t>, State of Alaska Section of Chronic Disease Prevention and Health Promotion </a:t>
            </a:r>
          </a:p>
          <a:p>
            <a:pPr eaLnBrk="1" fontAlgn="auto" hangingPunct="1">
              <a:spcBef>
                <a:spcPts val="0"/>
              </a:spcBef>
              <a:spcAft>
                <a:spcPts val="0"/>
              </a:spcAft>
              <a:defRPr/>
            </a:pPr>
            <a:r>
              <a:rPr lang="en-US" dirty="0" smtClean="0">
                <a:latin typeface="Myriad Pro" pitchFamily="34" charset="0"/>
              </a:rPr>
              <a:t>Gary Ferguson, Alaska Native Tribal Health Consortium</a:t>
            </a:r>
          </a:p>
          <a:p>
            <a:pPr eaLnBrk="1" fontAlgn="auto" hangingPunct="1">
              <a:spcBef>
                <a:spcPts val="0"/>
              </a:spcBef>
              <a:spcAft>
                <a:spcPts val="0"/>
              </a:spcAft>
              <a:defRPr/>
            </a:pPr>
            <a:r>
              <a:rPr lang="en-US" dirty="0" smtClean="0">
                <a:latin typeface="Myriad Pro" pitchFamily="34" charset="0"/>
              </a:rPr>
              <a:t>Gabriel Garcia, University of Alaska Anchorage</a:t>
            </a:r>
          </a:p>
          <a:p>
            <a:pPr eaLnBrk="1" fontAlgn="auto" hangingPunct="1">
              <a:spcBef>
                <a:spcPts val="0"/>
              </a:spcBef>
              <a:spcAft>
                <a:spcPts val="0"/>
              </a:spcAft>
              <a:defRPr/>
            </a:pPr>
            <a:r>
              <a:rPr lang="en-US" dirty="0" smtClean="0">
                <a:latin typeface="Myriad Pro" pitchFamily="34" charset="0"/>
              </a:rPr>
              <a:t>Wendy Hamilton, National Council on Alcoholism and Drug Dependence</a:t>
            </a:r>
          </a:p>
          <a:p>
            <a:pPr eaLnBrk="1" fontAlgn="auto" hangingPunct="1">
              <a:spcBef>
                <a:spcPts val="0"/>
              </a:spcBef>
              <a:spcAft>
                <a:spcPts val="0"/>
              </a:spcAft>
              <a:defRPr/>
            </a:pPr>
            <a:r>
              <a:rPr lang="en-US" dirty="0" err="1" smtClean="0">
                <a:latin typeface="Myriad Pro" pitchFamily="34" charset="0"/>
              </a:rPr>
              <a:t>LaRita</a:t>
            </a:r>
            <a:r>
              <a:rPr lang="en-US" dirty="0" smtClean="0">
                <a:latin typeface="Myriad Pro" pitchFamily="34" charset="0"/>
              </a:rPr>
              <a:t> </a:t>
            </a:r>
            <a:r>
              <a:rPr lang="en-US" dirty="0" err="1" smtClean="0">
                <a:latin typeface="Myriad Pro" pitchFamily="34" charset="0"/>
              </a:rPr>
              <a:t>Laktonen</a:t>
            </a:r>
            <a:r>
              <a:rPr lang="en-US" dirty="0" smtClean="0">
                <a:latin typeface="Myriad Pro" pitchFamily="34" charset="0"/>
              </a:rPr>
              <a:t>, </a:t>
            </a:r>
            <a:r>
              <a:rPr lang="en-US" dirty="0" err="1" smtClean="0">
                <a:latin typeface="Myriad Pro" pitchFamily="34" charset="0"/>
              </a:rPr>
              <a:t>Southcentral</a:t>
            </a:r>
            <a:r>
              <a:rPr lang="en-US" dirty="0" smtClean="0">
                <a:latin typeface="Myriad Pro" pitchFamily="34" charset="0"/>
              </a:rPr>
              <a:t> Foundation-Health Education</a:t>
            </a:r>
          </a:p>
          <a:p>
            <a:pPr eaLnBrk="1" fontAlgn="auto" hangingPunct="1">
              <a:spcBef>
                <a:spcPts val="0"/>
              </a:spcBef>
              <a:spcAft>
                <a:spcPts val="0"/>
              </a:spcAft>
              <a:defRPr/>
            </a:pPr>
            <a:r>
              <a:rPr lang="en-US" dirty="0" err="1" smtClean="0">
                <a:latin typeface="Myriad Pro" pitchFamily="34" charset="0"/>
              </a:rPr>
              <a:t>Luci</a:t>
            </a:r>
            <a:r>
              <a:rPr lang="en-US" dirty="0" smtClean="0">
                <a:latin typeface="Myriad Pro" pitchFamily="34" charset="0"/>
              </a:rPr>
              <a:t> Longoria, State of Oregon Public Health Division</a:t>
            </a:r>
          </a:p>
          <a:p>
            <a:pPr eaLnBrk="1" fontAlgn="auto" hangingPunct="1">
              <a:spcBef>
                <a:spcPts val="0"/>
              </a:spcBef>
              <a:spcAft>
                <a:spcPts val="0"/>
              </a:spcAft>
              <a:defRPr/>
            </a:pPr>
            <a:r>
              <a:rPr lang="en-US" dirty="0" smtClean="0">
                <a:latin typeface="Myriad Pro" pitchFamily="34" charset="0"/>
              </a:rPr>
              <a:t>Connie </a:t>
            </a:r>
            <a:r>
              <a:rPr lang="en-US" dirty="0" err="1" smtClean="0">
                <a:latin typeface="Myriad Pro" pitchFamily="34" charset="0"/>
              </a:rPr>
              <a:t>Markis</a:t>
            </a:r>
            <a:r>
              <a:rPr lang="en-US" dirty="0" smtClean="0">
                <a:latin typeface="Myriad Pro" pitchFamily="34" charset="0"/>
              </a:rPr>
              <a:t>, Anchorage Neighborhood Health Center, Healthcare for the Homeless</a:t>
            </a:r>
          </a:p>
          <a:p>
            <a:pPr eaLnBrk="1" fontAlgn="auto" hangingPunct="1">
              <a:spcBef>
                <a:spcPts val="0"/>
              </a:spcBef>
              <a:spcAft>
                <a:spcPts val="0"/>
              </a:spcAft>
              <a:defRPr/>
            </a:pPr>
            <a:r>
              <a:rPr lang="en-US" dirty="0" smtClean="0">
                <a:latin typeface="Myriad Pro" pitchFamily="34" charset="0"/>
              </a:rPr>
              <a:t>Laura Muller, American Lung Association-Alaska</a:t>
            </a:r>
          </a:p>
          <a:p>
            <a:pPr eaLnBrk="1" fontAlgn="auto" hangingPunct="1">
              <a:spcBef>
                <a:spcPts val="0"/>
              </a:spcBef>
              <a:spcAft>
                <a:spcPts val="0"/>
              </a:spcAft>
              <a:defRPr/>
            </a:pPr>
            <a:r>
              <a:rPr lang="en-US" dirty="0" smtClean="0">
                <a:latin typeface="Myriad Pro" pitchFamily="34" charset="0"/>
              </a:rPr>
              <a:t>Emily </a:t>
            </a:r>
            <a:r>
              <a:rPr lang="en-US" dirty="0" err="1" smtClean="0">
                <a:latin typeface="Myriad Pro" pitchFamily="34" charset="0"/>
              </a:rPr>
              <a:t>Nenon</a:t>
            </a:r>
            <a:r>
              <a:rPr lang="en-US" dirty="0" smtClean="0">
                <a:latin typeface="Myriad Pro" pitchFamily="34" charset="0"/>
              </a:rPr>
              <a:t>, American Cancer Society</a:t>
            </a:r>
          </a:p>
          <a:p>
            <a:pPr eaLnBrk="1" fontAlgn="auto" hangingPunct="1">
              <a:spcBef>
                <a:spcPts val="0"/>
              </a:spcBef>
              <a:spcAft>
                <a:spcPts val="0"/>
              </a:spcAft>
              <a:defRPr/>
            </a:pPr>
            <a:r>
              <a:rPr lang="en-US" dirty="0" smtClean="0">
                <a:latin typeface="Myriad Pro" pitchFamily="34" charset="0"/>
              </a:rPr>
              <a:t>Erin Peterson, State of Alaska Tobacco Prevention and Control Program </a:t>
            </a:r>
          </a:p>
          <a:p>
            <a:pPr eaLnBrk="1" fontAlgn="auto" hangingPunct="1">
              <a:spcBef>
                <a:spcPts val="0"/>
              </a:spcBef>
              <a:spcAft>
                <a:spcPts val="0"/>
              </a:spcAft>
              <a:defRPr/>
            </a:pPr>
            <a:r>
              <a:rPr lang="en-US" dirty="0" smtClean="0">
                <a:latin typeface="Myriad Pro" pitchFamily="34" charset="0"/>
              </a:rPr>
              <a:t>Barbara </a:t>
            </a:r>
            <a:r>
              <a:rPr lang="en-US" dirty="0" err="1" smtClean="0">
                <a:latin typeface="Myriad Pro" pitchFamily="34" charset="0"/>
              </a:rPr>
              <a:t>Pizacani</a:t>
            </a:r>
            <a:r>
              <a:rPr lang="en-US" dirty="0" smtClean="0">
                <a:latin typeface="Myriad Pro" pitchFamily="34" charset="0"/>
              </a:rPr>
              <a:t>, Program Design &amp; Evaluation Services</a:t>
            </a:r>
          </a:p>
          <a:p>
            <a:pPr eaLnBrk="1" fontAlgn="auto" hangingPunct="1">
              <a:spcBef>
                <a:spcPts val="0"/>
              </a:spcBef>
              <a:spcAft>
                <a:spcPts val="0"/>
              </a:spcAft>
              <a:defRPr/>
            </a:pPr>
            <a:r>
              <a:rPr lang="en-US" dirty="0" smtClean="0">
                <a:latin typeface="Myriad Pro" pitchFamily="34" charset="0"/>
              </a:rPr>
              <a:t>Tom </a:t>
            </a:r>
            <a:r>
              <a:rPr lang="en-US" dirty="0" err="1" smtClean="0">
                <a:latin typeface="Myriad Pro" pitchFamily="34" charset="0"/>
              </a:rPr>
              <a:t>Rachal</a:t>
            </a:r>
            <a:r>
              <a:rPr lang="en-US" dirty="0" smtClean="0">
                <a:latin typeface="Myriad Pro" pitchFamily="34" charset="0"/>
              </a:rPr>
              <a:t>, Community Member</a:t>
            </a:r>
          </a:p>
          <a:p>
            <a:pPr eaLnBrk="1" fontAlgn="auto" hangingPunct="1">
              <a:spcBef>
                <a:spcPts val="0"/>
              </a:spcBef>
              <a:spcAft>
                <a:spcPts val="0"/>
              </a:spcAft>
              <a:defRPr/>
            </a:pPr>
            <a:r>
              <a:rPr lang="en-US" dirty="0" smtClean="0">
                <a:latin typeface="Myriad Pro" pitchFamily="34" charset="0"/>
              </a:rPr>
              <a:t>Andrea Thomas, Southeast Alaska Regional Health Consortium</a:t>
            </a:r>
          </a:p>
          <a:p>
            <a:pPr eaLnBrk="1" fontAlgn="auto" hangingPunct="1">
              <a:spcBef>
                <a:spcPts val="0"/>
              </a:spcBef>
              <a:spcAft>
                <a:spcPts val="0"/>
              </a:spcAft>
              <a:defRPr/>
            </a:pPr>
            <a:r>
              <a:rPr lang="en-US" dirty="0" smtClean="0">
                <a:latin typeface="Myriad Pro" pitchFamily="34" charset="0"/>
              </a:rPr>
              <a:t>Marilynn Thorson, Bristol Bay Area Health Corporation </a:t>
            </a:r>
          </a:p>
          <a:p>
            <a:pPr eaLnBrk="1" fontAlgn="auto" hangingPunct="1">
              <a:spcBef>
                <a:spcPts val="0"/>
              </a:spcBef>
              <a:spcAft>
                <a:spcPts val="0"/>
              </a:spcAft>
              <a:defRPr/>
            </a:pPr>
            <a:r>
              <a:rPr lang="en-US" dirty="0" smtClean="0">
                <a:latin typeface="Myriad Pro" pitchFamily="34" charset="0"/>
              </a:rPr>
              <a:t>Laurie Weise, </a:t>
            </a:r>
            <a:r>
              <a:rPr lang="en-US" dirty="0" err="1" smtClean="0">
                <a:latin typeface="Myriad Pro" pitchFamily="34" charset="0"/>
              </a:rPr>
              <a:t>Southcentral</a:t>
            </a:r>
            <a:r>
              <a:rPr lang="en-US" dirty="0" smtClean="0">
                <a:latin typeface="Myriad Pro" pitchFamily="34" charset="0"/>
              </a:rPr>
              <a:t> Foundation-Health Education</a:t>
            </a:r>
          </a:p>
          <a:p>
            <a:pPr eaLnBrk="1" fontAlgn="auto" hangingPunct="1">
              <a:spcBef>
                <a:spcPts val="0"/>
              </a:spcBef>
              <a:spcAft>
                <a:spcPts val="0"/>
              </a:spcAft>
              <a:defRPr/>
            </a:pPr>
            <a:r>
              <a:rPr lang="en-US" dirty="0" smtClean="0">
                <a:latin typeface="Myriad Pro" pitchFamily="34" charset="0"/>
              </a:rPr>
              <a:t>Consultants </a:t>
            </a:r>
          </a:p>
          <a:p>
            <a:pPr eaLnBrk="1" fontAlgn="auto" hangingPunct="1">
              <a:spcBef>
                <a:spcPts val="0"/>
              </a:spcBef>
              <a:spcAft>
                <a:spcPts val="0"/>
              </a:spcAft>
              <a:defRPr/>
            </a:pPr>
            <a:r>
              <a:rPr lang="en-US" dirty="0" smtClean="0">
                <a:latin typeface="Myriad Pro" pitchFamily="34" charset="0"/>
              </a:rPr>
              <a:t>Agnew::Beck</a:t>
            </a:r>
          </a:p>
          <a:p>
            <a:pPr eaLnBrk="1" fontAlgn="auto" hangingPunct="1">
              <a:spcBef>
                <a:spcPts val="0"/>
              </a:spcBef>
              <a:spcAft>
                <a:spcPts val="0"/>
              </a:spcAft>
              <a:defRPr/>
            </a:pPr>
            <a:r>
              <a:rPr lang="en-US" dirty="0" smtClean="0">
                <a:latin typeface="Myriad Pro" pitchFamily="34" charset="0"/>
              </a:rPr>
              <a:t>Program Design and Evaluation Services</a:t>
            </a:r>
          </a:p>
          <a:p>
            <a:pPr eaLnBrk="1" fontAlgn="auto" hangingPunct="1">
              <a:spcBef>
                <a:spcPts val="0"/>
              </a:spcBef>
              <a:spcAft>
                <a:spcPts val="0"/>
              </a:spcAft>
              <a:defRPr/>
            </a:pPr>
            <a:r>
              <a:rPr lang="en-US" dirty="0" smtClean="0">
                <a:latin typeface="Myriad Pro" pitchFamily="34" charset="0"/>
              </a:rPr>
              <a:t>State of Alaska Tobacco Prevention and Control Program Staff</a:t>
            </a:r>
          </a:p>
          <a:p>
            <a:pPr eaLnBrk="1" fontAlgn="auto" hangingPunct="1">
              <a:spcBef>
                <a:spcPts val="0"/>
              </a:spcBef>
              <a:spcAft>
                <a:spcPts val="0"/>
              </a:spcAft>
              <a:defRPr/>
            </a:pPr>
            <a:r>
              <a:rPr lang="en-US" dirty="0" smtClean="0">
                <a:latin typeface="Myriad Pro" pitchFamily="34" charset="0"/>
              </a:rPr>
              <a:t> Matthew </a:t>
            </a:r>
            <a:r>
              <a:rPr lang="en-US" dirty="0" err="1" smtClean="0">
                <a:latin typeface="Myriad Pro" pitchFamily="34" charset="0"/>
              </a:rPr>
              <a:t>Bobo</a:t>
            </a:r>
            <a:endParaRPr lang="en-US" dirty="0" smtClean="0">
              <a:latin typeface="Myriad Pro" pitchFamily="34" charset="0"/>
            </a:endParaRPr>
          </a:p>
          <a:p>
            <a:pPr eaLnBrk="1" fontAlgn="auto" hangingPunct="1">
              <a:spcBef>
                <a:spcPts val="0"/>
              </a:spcBef>
              <a:spcAft>
                <a:spcPts val="0"/>
              </a:spcAft>
              <a:defRPr/>
            </a:pPr>
            <a:r>
              <a:rPr lang="en-US" dirty="0" smtClean="0">
                <a:latin typeface="Myriad Pro" pitchFamily="34" charset="0"/>
              </a:rPr>
              <a:t>Dana Diehl</a:t>
            </a:r>
          </a:p>
          <a:p>
            <a:pPr eaLnBrk="1" fontAlgn="auto" hangingPunct="1">
              <a:spcBef>
                <a:spcPts val="0"/>
              </a:spcBef>
              <a:spcAft>
                <a:spcPts val="0"/>
              </a:spcAft>
              <a:defRPr/>
            </a:pPr>
            <a:r>
              <a:rPr lang="en-US" dirty="0" smtClean="0">
                <a:latin typeface="Myriad Pro" pitchFamily="34" charset="0"/>
              </a:rPr>
              <a:t>Jessica </a:t>
            </a:r>
            <a:r>
              <a:rPr lang="en-US" dirty="0" err="1" smtClean="0">
                <a:latin typeface="Myriad Pro" pitchFamily="34" charset="0"/>
              </a:rPr>
              <a:t>Harvill</a:t>
            </a:r>
            <a:endParaRPr lang="en-US" dirty="0" smtClean="0">
              <a:latin typeface="Myriad Pro" pitchFamily="34" charset="0"/>
            </a:endParaRPr>
          </a:p>
          <a:p>
            <a:pPr eaLnBrk="1" fontAlgn="auto" hangingPunct="1">
              <a:spcBef>
                <a:spcPts val="0"/>
              </a:spcBef>
              <a:spcAft>
                <a:spcPts val="0"/>
              </a:spcAft>
              <a:defRPr/>
            </a:pPr>
            <a:r>
              <a:rPr lang="en-US" dirty="0" smtClean="0">
                <a:latin typeface="Myriad Pro" pitchFamily="34" charset="0"/>
              </a:rPr>
              <a:t>Alexandria </a:t>
            </a:r>
            <a:r>
              <a:rPr lang="en-US" dirty="0" err="1" smtClean="0">
                <a:latin typeface="Myriad Pro" pitchFamily="34" charset="0"/>
              </a:rPr>
              <a:t>Modigh</a:t>
            </a:r>
            <a:r>
              <a:rPr lang="en-US" dirty="0" smtClean="0">
                <a:latin typeface="Myriad Pro" pitchFamily="34" charset="0"/>
              </a:rPr>
              <a:t>-Hicks</a:t>
            </a:r>
          </a:p>
          <a:p>
            <a:pPr eaLnBrk="1" fontAlgn="auto" hangingPunct="1">
              <a:spcBef>
                <a:spcPts val="0"/>
              </a:spcBef>
              <a:spcAft>
                <a:spcPts val="0"/>
              </a:spcAft>
              <a:defRPr/>
            </a:pPr>
            <a:r>
              <a:rPr lang="en-US" dirty="0" smtClean="0">
                <a:latin typeface="Myriad Pro" pitchFamily="34" charset="0"/>
              </a:rPr>
              <a:t>Lauren Kelsey</a:t>
            </a:r>
          </a:p>
          <a:p>
            <a:pPr eaLnBrk="1" fontAlgn="auto" hangingPunct="1">
              <a:spcBef>
                <a:spcPts val="0"/>
              </a:spcBef>
              <a:spcAft>
                <a:spcPts val="0"/>
              </a:spcAft>
              <a:defRPr/>
            </a:pPr>
            <a:r>
              <a:rPr lang="en-US" dirty="0" smtClean="0">
                <a:latin typeface="Myriad Pro" pitchFamily="34" charset="0"/>
              </a:rPr>
              <a:t>Alison Kulas</a:t>
            </a:r>
          </a:p>
          <a:p>
            <a:pPr eaLnBrk="1" fontAlgn="auto" hangingPunct="1">
              <a:spcBef>
                <a:spcPts val="0"/>
              </a:spcBef>
              <a:spcAft>
                <a:spcPts val="0"/>
              </a:spcAft>
              <a:defRPr/>
            </a:pPr>
            <a:r>
              <a:rPr lang="en-US" dirty="0" smtClean="0">
                <a:latin typeface="Myriad Pro" pitchFamily="34" charset="0"/>
              </a:rPr>
              <a:t>Erin Peterson</a:t>
            </a:r>
          </a:p>
          <a:p>
            <a:pPr eaLnBrk="1" fontAlgn="auto" hangingPunct="1">
              <a:spcBef>
                <a:spcPts val="0"/>
              </a:spcBef>
              <a:spcAft>
                <a:spcPts val="0"/>
              </a:spcAft>
              <a:defRPr/>
            </a:pPr>
            <a:r>
              <a:rPr lang="en-US" dirty="0" smtClean="0">
                <a:latin typeface="Myriad Pro" pitchFamily="34" charset="0"/>
              </a:rPr>
              <a:t>Joanne </a:t>
            </a:r>
            <a:r>
              <a:rPr lang="en-US" dirty="0" err="1" smtClean="0">
                <a:latin typeface="Myriad Pro" pitchFamily="34" charset="0"/>
              </a:rPr>
              <a:t>Zito-Brause</a:t>
            </a:r>
            <a:endParaRPr lang="en-US" dirty="0" smtClean="0">
              <a:latin typeface="Myriad Pro" pitchFamily="34" charset="0"/>
            </a:endParaRPr>
          </a:p>
          <a:p>
            <a:pPr eaLnBrk="1" fontAlgn="auto" hangingPunct="1">
              <a:spcBef>
                <a:spcPts val="0"/>
              </a:spcBef>
              <a:spcAft>
                <a:spcPts val="0"/>
              </a:spcAft>
              <a:defRPr/>
            </a:pPr>
            <a:r>
              <a:rPr lang="en-US" dirty="0" smtClean="0">
                <a:solidFill>
                  <a:srgbClr val="FF0066"/>
                </a:solidFill>
                <a:latin typeface="Myriad Pro" pitchFamily="34" charset="0"/>
              </a:rPr>
              <a:t>Maybe we don’t have to include all these names on the </a:t>
            </a:r>
            <a:r>
              <a:rPr lang="en-US" dirty="0" err="1" smtClean="0">
                <a:solidFill>
                  <a:srgbClr val="FF0066"/>
                </a:solidFill>
                <a:latin typeface="Myriad Pro" pitchFamily="34" charset="0"/>
              </a:rPr>
              <a:t>ppt</a:t>
            </a:r>
            <a:r>
              <a:rPr lang="en-US" dirty="0" smtClean="0">
                <a:solidFill>
                  <a:srgbClr val="FF0066"/>
                </a:solidFill>
                <a:latin typeface="Myriad Pro" pitchFamily="34" charset="0"/>
              </a:rPr>
              <a:t> or they could just be the final slide that we don’t talk about much.</a:t>
            </a:r>
          </a:p>
          <a:p>
            <a:pPr eaLnBrk="1" fontAlgn="auto" hangingPunct="1">
              <a:spcBef>
                <a:spcPts val="0"/>
              </a:spcBef>
              <a:spcAft>
                <a:spcPts val="0"/>
              </a:spcAft>
              <a:defRPr/>
            </a:pP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029FB0-8F96-4A55-B6C6-EEEDA9FD192F}" type="slidenum">
              <a:rPr lang="en-US" smtClean="0">
                <a:latin typeface="Arial" pitchFamily="34" charset="0"/>
              </a:rPr>
              <a:pPr/>
              <a:t>48</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Myriad Pro"/>
              </a:rPr>
              <a:t>The planning process began in September 2010. Over the course of the planning process, the planning team had two in-person intensive workshops and three teleconferences. The Executive Committee met twice to review plan drafts and evaluate the process. The planning team consists of people from organizations that represent disparate populations primarily from the Alaska Native and low socioeconomic status target populations. Other members represent the behavioral health community, Head Start and early childhood programs for low income Alaskans, LBGT community, evaluation and data specialists, and key staff from the Tobacco Prevention and Control Program and the Section of Chronic Disease Prevention and Health Promotion. </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9D1A45-8E7E-4DB0-A3C9-E3F2C131724F}"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i="1" smtClean="0">
                <a:latin typeface="Myriad Pro"/>
              </a:rPr>
              <a:t> </a:t>
            </a:r>
            <a:r>
              <a:rPr lang="en-US" sz="1500" b="1" i="1">
                <a:latin typeface="Myriad Pro"/>
              </a:rPr>
              <a:t>Prevalence</a:t>
            </a:r>
            <a:r>
              <a:rPr lang="en-US" i="1" smtClean="0">
                <a:latin typeface="Myriad Pro"/>
              </a:rPr>
              <a:t> </a:t>
            </a:r>
            <a:r>
              <a:rPr lang="en-US" smtClean="0">
                <a:latin typeface="Myriad Pro"/>
              </a:rPr>
              <a:t>is the rate of tobacco use. Prevalence rates demonstrate which groups use tobacco compared to others.  In Alaska, Alaska Native people, people with low socioeconomic status, and young adults aged 18-29 use tobacco at much higher rates than the general population.</a:t>
            </a:r>
            <a:endParaRPr lang="en-US" i="1" smtClean="0">
              <a:latin typeface="Myriad Pro"/>
            </a:endParaRPr>
          </a:p>
          <a:p>
            <a:pPr eaLnBrk="1" hangingPunct="1">
              <a:spcBef>
                <a:spcPct val="0"/>
              </a:spcBef>
              <a:buFontTx/>
              <a:buChar char="•"/>
            </a:pPr>
            <a:endParaRPr lang="en-US" i="1" smtClean="0">
              <a:latin typeface="Myriad Pro"/>
            </a:endParaRPr>
          </a:p>
          <a:p>
            <a:pPr eaLnBrk="1" hangingPunct="1">
              <a:spcBef>
                <a:spcPct val="0"/>
              </a:spcBef>
              <a:buFontTx/>
              <a:buChar char="•"/>
            </a:pPr>
            <a:r>
              <a:rPr lang="en-US" i="1" smtClean="0">
                <a:latin typeface="Myriad Pro"/>
              </a:rPr>
              <a:t> </a:t>
            </a:r>
            <a:r>
              <a:rPr lang="en-US" b="1" i="1" smtClean="0">
                <a:latin typeface="Myriad Pro"/>
              </a:rPr>
              <a:t>Morbidity/Mortality</a:t>
            </a:r>
            <a:r>
              <a:rPr lang="en-US" b="1" smtClean="0">
                <a:latin typeface="Myriad Pro"/>
              </a:rPr>
              <a:t> </a:t>
            </a:r>
            <a:r>
              <a:rPr lang="en-US" smtClean="0">
                <a:latin typeface="Myriad Pro"/>
              </a:rPr>
              <a:t>refers to the impact of illness and death from tobacco use. Morbidity and Mortality can increase due to factors such as access to health care, interactions with risk factors that may be more prevalent in specific populations, the type of cigarette smoked, and type and amount of tobacco used. For instance, Alaska Natives have higher rates of mortality compared to US whites for tobacco-related conditions, including cancer, heart disease, stroke and Chronic Obstructive Pulmonary Disease (COPD).</a:t>
            </a:r>
            <a:endParaRPr lang="en-US" i="1" smtClean="0">
              <a:latin typeface="Myriad Pro"/>
            </a:endParaRPr>
          </a:p>
          <a:p>
            <a:pPr eaLnBrk="1" hangingPunct="1">
              <a:spcBef>
                <a:spcPct val="0"/>
              </a:spcBef>
              <a:buFontTx/>
              <a:buChar char="•"/>
            </a:pPr>
            <a:endParaRPr lang="en-US" i="1" smtClean="0">
              <a:latin typeface="Myriad Pro"/>
            </a:endParaRPr>
          </a:p>
          <a:p>
            <a:pPr eaLnBrk="1" hangingPunct="1">
              <a:spcBef>
                <a:spcPct val="0"/>
              </a:spcBef>
              <a:buFontTx/>
              <a:buChar char="•"/>
            </a:pPr>
            <a:r>
              <a:rPr lang="en-US" i="1" smtClean="0">
                <a:latin typeface="Myriad Pro"/>
              </a:rPr>
              <a:t> </a:t>
            </a:r>
            <a:r>
              <a:rPr lang="en-US" sz="1500" b="1" i="1">
                <a:latin typeface="Myriad Pro"/>
              </a:rPr>
              <a:t>Increased Vulnerability</a:t>
            </a:r>
            <a:r>
              <a:rPr lang="en-US" smtClean="0">
                <a:latin typeface="Myriad Pro"/>
              </a:rPr>
              <a:t> relates to populations that are particularly impacted by smoking. For example, pregnant women have increased vulnerability because tobacco use burdens the developing child with increased risk of low birth rate, fetal death, and early childhood disease.</a:t>
            </a:r>
          </a:p>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ECBB67-EC75-4B27-8D95-E17400481F23}"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Myriad Pro"/>
              </a:rPr>
              <a:t>It is important to note the LEAD workgroup will continue tobacco prevention and control efforts that also impact other population groups (e.g. behavioral health clients, Lesbian, Gay, Bisexual, Transgender, refugee populations, etc.). The current planning effort is a building block to develop strategies and concrete action steps that lead to reducing tobacco use among disparate populations in Alaska.</a:t>
            </a:r>
          </a:p>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F7A8A1-E643-460B-88FF-2DD8167150D0}"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3AD1FD-EF1C-4684-8BA5-ECAA6999D678}" type="slidenum">
              <a:rPr lang="en-US" smtClean="0"/>
              <a:pPr>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LEAD planning team used a number of criteria to identify strategies relevant to Alaska communities and proven to have the greatest impact on a population as a whole. As the diagram below shows, working at this population level – the “changing the context”</a:t>
            </a:r>
          </a:p>
          <a:p>
            <a:pPr eaLnBrk="1" hangingPunct="1">
              <a:spcBef>
                <a:spcPct val="0"/>
              </a:spcBef>
            </a:pPr>
            <a:r>
              <a:rPr lang="en-US" smtClean="0"/>
              <a:t>level – affords the greatest impact for the least cost. Primary among those is prioritizing population-based public health strategies that fit within this “changing the context”  category, in order to achieve the greatest impact for the least cost.</a:t>
            </a:r>
            <a:endParaRPr lang="en-US" smtClean="0">
              <a:solidFill>
                <a:srgbClr val="FF0066"/>
              </a:solidFill>
              <a:latin typeface="Myriad Pro"/>
            </a:endParaRPr>
          </a:p>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9832A1-6D11-4C06-99B9-2011A6C7261A}"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z="1500" b="1">
                <a:latin typeface="Myriad Pro"/>
              </a:rPr>
              <a:t>Expand Partnerships to include…</a:t>
            </a:r>
            <a:endParaRPr lang="en-US" sz="1500">
              <a:latin typeface="Myriad Pro"/>
            </a:endParaRPr>
          </a:p>
          <a:p>
            <a:pPr lvl="1" eaLnBrk="1" hangingPunct="1">
              <a:spcBef>
                <a:spcPct val="0"/>
              </a:spcBef>
              <a:buFontTx/>
              <a:buChar char="•"/>
            </a:pPr>
            <a:r>
              <a:rPr lang="en-US" sz="1500">
                <a:latin typeface="Myriad Pro"/>
              </a:rPr>
              <a:t> Individuals, organizations, and institutions that represent and work with the priority populations identified in this plan, specifically:</a:t>
            </a:r>
          </a:p>
          <a:p>
            <a:pPr lvl="1" eaLnBrk="1" hangingPunct="1">
              <a:spcBef>
                <a:spcPct val="0"/>
              </a:spcBef>
              <a:buFontTx/>
              <a:buChar char="•"/>
            </a:pPr>
            <a:r>
              <a:rPr lang="en-US" sz="1500">
                <a:latin typeface="Myriad Pro"/>
              </a:rPr>
              <a:t> Alaska Native people and organizations serving Alaska Native people. </a:t>
            </a:r>
          </a:p>
          <a:p>
            <a:pPr lvl="1" eaLnBrk="1" hangingPunct="1">
              <a:spcBef>
                <a:spcPct val="0"/>
              </a:spcBef>
              <a:buFontTx/>
              <a:buChar char="•"/>
            </a:pPr>
            <a:r>
              <a:rPr lang="en-US" sz="1500">
                <a:latin typeface="Myriad Pro"/>
              </a:rPr>
              <a:t> People of low socioeconomic status and organizations serving people of low socioeconomic status.</a:t>
            </a:r>
          </a:p>
          <a:p>
            <a:pPr lvl="1" eaLnBrk="1" hangingPunct="1">
              <a:spcBef>
                <a:spcPct val="0"/>
              </a:spcBef>
              <a:buFontTx/>
              <a:buChar char="•"/>
            </a:pPr>
            <a:r>
              <a:rPr lang="en-US" sz="1500">
                <a:latin typeface="Myriad Pro"/>
              </a:rPr>
              <a:t> Young adults and organizations serving young adults.</a:t>
            </a:r>
          </a:p>
          <a:p>
            <a:pPr lvl="1" eaLnBrk="1" hangingPunct="1">
              <a:spcBef>
                <a:spcPct val="0"/>
              </a:spcBef>
              <a:buFontTx/>
              <a:buChar char="•"/>
            </a:pPr>
            <a:r>
              <a:rPr lang="en-US" sz="1500">
                <a:latin typeface="Myriad Pro"/>
              </a:rPr>
              <a:t> Alaska Native Tobacco Advisory Group (ANTAG) to provide a quarterly or bi-annual tobacco prevention update to Alaska Native Health Board (ANHB) Regional Health Directors</a:t>
            </a:r>
          </a:p>
          <a:p>
            <a:pPr lvl="1" eaLnBrk="1" hangingPunct="1">
              <a:spcBef>
                <a:spcPct val="0"/>
              </a:spcBef>
              <a:buFontTx/>
              <a:buChar char="•"/>
            </a:pPr>
            <a:r>
              <a:rPr lang="en-US" sz="1500">
                <a:latin typeface="Myriad Pro"/>
              </a:rPr>
              <a:t> Representation from the priority populations identified in this plan to join the LEAD workgroup.</a:t>
            </a:r>
            <a:endParaRPr lang="en-US" sz="1500" b="1">
              <a:latin typeface="Myriad Pro"/>
            </a:endParaRPr>
          </a:p>
          <a:p>
            <a:pPr eaLnBrk="1" hangingPunct="1">
              <a:spcBef>
                <a:spcPct val="0"/>
              </a:spcBef>
              <a:buFontTx/>
              <a:buChar char="•"/>
            </a:pPr>
            <a:r>
              <a:rPr lang="en-US" sz="1500" b="1">
                <a:latin typeface="Myriad Pro"/>
              </a:rPr>
              <a:t> Targeted Media + Outreach</a:t>
            </a:r>
          </a:p>
          <a:p>
            <a:pPr eaLnBrk="1" hangingPunct="1">
              <a:spcBef>
                <a:spcPct val="0"/>
              </a:spcBef>
              <a:buFontTx/>
              <a:buChar char="•"/>
            </a:pPr>
            <a:r>
              <a:rPr lang="en-US" sz="1500" b="1">
                <a:latin typeface="Myriad Pro"/>
              </a:rPr>
              <a:t> Data, Evaluation + Best Practices</a:t>
            </a:r>
          </a:p>
          <a:p>
            <a:pPr eaLnBrk="1" hangingPunct="1">
              <a:spcBef>
                <a:spcPct val="0"/>
              </a:spcBef>
              <a:buFontTx/>
              <a:buChar char="•"/>
            </a:pPr>
            <a:r>
              <a:rPr lang="en-US" sz="1500" b="1">
                <a:latin typeface="Myriad Pro"/>
              </a:rPr>
              <a:t> Policy</a:t>
            </a:r>
          </a:p>
          <a:p>
            <a:pPr eaLnBrk="1" hangingPunct="1">
              <a:spcBef>
                <a:spcPct val="0"/>
              </a:spcBef>
              <a:buFontTx/>
              <a:buChar char="•"/>
            </a:pPr>
            <a:r>
              <a:rPr lang="en-US" sz="1500" b="1">
                <a:latin typeface="Myriad Pro"/>
              </a:rPr>
              <a:t> Funding + Capacity Building  </a:t>
            </a:r>
            <a:endParaRPr lang="en-US" sz="1500">
              <a:latin typeface="Myriad Pro"/>
            </a:endParaRPr>
          </a:p>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152504-CA17-45D4-98AF-AA43FB796124}" type="slidenum">
              <a:rPr lang="en-US" smtClean="0">
                <a:latin typeface="Arial" pitchFamily="34" charset="0"/>
              </a:rPr>
              <a:pPr/>
              <a:t>27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z="1500" b="1" dirty="0">
                <a:latin typeface="Myriad Pro"/>
              </a:rPr>
              <a:t>Expand Partnerships to include…</a:t>
            </a:r>
            <a:endParaRPr lang="en-US" sz="1500" dirty="0">
              <a:latin typeface="Myriad Pro"/>
            </a:endParaRPr>
          </a:p>
          <a:p>
            <a:pPr lvl="1" eaLnBrk="1" hangingPunct="1">
              <a:spcBef>
                <a:spcPct val="0"/>
              </a:spcBef>
              <a:buFontTx/>
              <a:buChar char="•"/>
            </a:pPr>
            <a:r>
              <a:rPr lang="en-US" sz="1500" dirty="0">
                <a:latin typeface="Myriad Pro"/>
              </a:rPr>
              <a:t> Individuals, organizations, and institutions that represent and work with the priority populations identified in this plan, specifically:</a:t>
            </a:r>
          </a:p>
          <a:p>
            <a:pPr lvl="1" eaLnBrk="1" hangingPunct="1">
              <a:spcBef>
                <a:spcPct val="0"/>
              </a:spcBef>
              <a:buFontTx/>
              <a:buChar char="•"/>
            </a:pPr>
            <a:r>
              <a:rPr lang="en-US" sz="1500" dirty="0">
                <a:latin typeface="Myriad Pro"/>
              </a:rPr>
              <a:t> Alaska Native people and organizations serving Alaska Native people. </a:t>
            </a:r>
          </a:p>
          <a:p>
            <a:pPr lvl="1" eaLnBrk="1" hangingPunct="1">
              <a:spcBef>
                <a:spcPct val="0"/>
              </a:spcBef>
              <a:buFontTx/>
              <a:buChar char="•"/>
            </a:pPr>
            <a:r>
              <a:rPr lang="en-US" sz="1500" dirty="0">
                <a:latin typeface="Myriad Pro"/>
              </a:rPr>
              <a:t> People of low socioeconomic status and organizations serving people of low socioeconomic status.</a:t>
            </a:r>
          </a:p>
          <a:p>
            <a:pPr lvl="1" eaLnBrk="1" hangingPunct="1">
              <a:spcBef>
                <a:spcPct val="0"/>
              </a:spcBef>
              <a:buFontTx/>
              <a:buChar char="•"/>
            </a:pPr>
            <a:r>
              <a:rPr lang="en-US" sz="1500" dirty="0">
                <a:latin typeface="Myriad Pro"/>
              </a:rPr>
              <a:t> Young adults and organizations serving young adults.</a:t>
            </a:r>
          </a:p>
          <a:p>
            <a:pPr lvl="1" eaLnBrk="1" hangingPunct="1">
              <a:spcBef>
                <a:spcPct val="0"/>
              </a:spcBef>
              <a:buFontTx/>
              <a:buChar char="•"/>
            </a:pPr>
            <a:r>
              <a:rPr lang="en-US" sz="1500" dirty="0">
                <a:latin typeface="Myriad Pro"/>
              </a:rPr>
              <a:t> Alaska Native Tobacco Advisory Group (ANTAG) to provide a quarterly or bi-annual tobacco prevention update to Alaska Native Health Board (ANHB) Regional Health Directors</a:t>
            </a:r>
          </a:p>
          <a:p>
            <a:pPr lvl="1" eaLnBrk="1" hangingPunct="1">
              <a:spcBef>
                <a:spcPct val="0"/>
              </a:spcBef>
              <a:buFontTx/>
              <a:buChar char="•"/>
            </a:pPr>
            <a:r>
              <a:rPr lang="en-US" sz="1500" dirty="0">
                <a:latin typeface="Myriad Pro"/>
              </a:rPr>
              <a:t> Representation from the priority populations identified in this plan to join the LEAD workgroup.</a:t>
            </a:r>
            <a:endParaRPr lang="en-US" sz="1500" b="1" dirty="0">
              <a:latin typeface="Myriad Pro"/>
            </a:endParaRPr>
          </a:p>
          <a:p>
            <a:pPr eaLnBrk="1" hangingPunct="1">
              <a:spcBef>
                <a:spcPct val="0"/>
              </a:spcBef>
              <a:buFontTx/>
              <a:buChar char="•"/>
            </a:pPr>
            <a:r>
              <a:rPr lang="en-US" sz="1500" b="1" dirty="0">
                <a:latin typeface="Myriad Pro"/>
              </a:rPr>
              <a:t> Targeted Media + Outreach</a:t>
            </a:r>
          </a:p>
          <a:p>
            <a:pPr eaLnBrk="1" hangingPunct="1">
              <a:spcBef>
                <a:spcPct val="0"/>
              </a:spcBef>
              <a:buFontTx/>
              <a:buChar char="•"/>
            </a:pPr>
            <a:r>
              <a:rPr lang="en-US" sz="1500" b="1" dirty="0">
                <a:latin typeface="Myriad Pro"/>
              </a:rPr>
              <a:t> Data, Evaluation + Best Practices</a:t>
            </a:r>
          </a:p>
          <a:p>
            <a:pPr eaLnBrk="1" hangingPunct="1">
              <a:spcBef>
                <a:spcPct val="0"/>
              </a:spcBef>
              <a:buFontTx/>
              <a:buChar char="•"/>
            </a:pPr>
            <a:r>
              <a:rPr lang="en-US" sz="1500" b="1" dirty="0">
                <a:latin typeface="Myriad Pro"/>
              </a:rPr>
              <a:t> Policy</a:t>
            </a:r>
          </a:p>
          <a:p>
            <a:pPr eaLnBrk="1" hangingPunct="1">
              <a:spcBef>
                <a:spcPct val="0"/>
              </a:spcBef>
              <a:buFontTx/>
              <a:buChar char="•"/>
            </a:pPr>
            <a:r>
              <a:rPr lang="en-US" sz="1500" b="1" dirty="0">
                <a:latin typeface="Myriad Pro"/>
              </a:rPr>
              <a:t> Funding + Capacity Building  </a:t>
            </a:r>
            <a:endParaRPr lang="en-US" sz="1500" dirty="0">
              <a:latin typeface="Myriad Pro"/>
            </a:endParaRPr>
          </a:p>
          <a:p>
            <a:pPr eaLnBrk="1" hangingPunct="1">
              <a:spcBef>
                <a:spcPct val="0"/>
              </a:spcBef>
            </a:pP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152504-CA17-45D4-98AF-AA43FB796124}" type="slidenum">
              <a:rPr lang="en-US" smtClean="0">
                <a:latin typeface="Arial" pitchFamily="34" charset="0"/>
              </a:rPr>
              <a:pPr/>
              <a:t>28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z="1500" b="1" dirty="0">
                <a:latin typeface="Myriad Pro"/>
              </a:rPr>
              <a:t>Expand Partnerships to include…</a:t>
            </a:r>
            <a:endParaRPr lang="en-US" sz="1500" dirty="0">
              <a:latin typeface="Myriad Pro"/>
            </a:endParaRPr>
          </a:p>
          <a:p>
            <a:pPr lvl="1" eaLnBrk="1" hangingPunct="1">
              <a:spcBef>
                <a:spcPct val="0"/>
              </a:spcBef>
              <a:buFontTx/>
              <a:buChar char="•"/>
            </a:pPr>
            <a:r>
              <a:rPr lang="en-US" sz="1500" dirty="0">
                <a:latin typeface="Myriad Pro"/>
              </a:rPr>
              <a:t> Individuals, organizations, and institutions that represent and work with the priority populations identified in this plan, specifically:</a:t>
            </a:r>
          </a:p>
          <a:p>
            <a:pPr lvl="1" eaLnBrk="1" hangingPunct="1">
              <a:spcBef>
                <a:spcPct val="0"/>
              </a:spcBef>
              <a:buFontTx/>
              <a:buChar char="•"/>
            </a:pPr>
            <a:r>
              <a:rPr lang="en-US" sz="1500" dirty="0">
                <a:latin typeface="Myriad Pro"/>
              </a:rPr>
              <a:t> Alaska Native people and organizations serving Alaska Native people. </a:t>
            </a:r>
          </a:p>
          <a:p>
            <a:pPr lvl="1" eaLnBrk="1" hangingPunct="1">
              <a:spcBef>
                <a:spcPct val="0"/>
              </a:spcBef>
              <a:buFontTx/>
              <a:buChar char="•"/>
            </a:pPr>
            <a:r>
              <a:rPr lang="en-US" sz="1500" dirty="0">
                <a:latin typeface="Myriad Pro"/>
              </a:rPr>
              <a:t> People of low socioeconomic status and organizations serving people of low socioeconomic status.</a:t>
            </a:r>
          </a:p>
          <a:p>
            <a:pPr lvl="1" eaLnBrk="1" hangingPunct="1">
              <a:spcBef>
                <a:spcPct val="0"/>
              </a:spcBef>
              <a:buFontTx/>
              <a:buChar char="•"/>
            </a:pPr>
            <a:r>
              <a:rPr lang="en-US" sz="1500" dirty="0">
                <a:latin typeface="Myriad Pro"/>
              </a:rPr>
              <a:t> Young adults and organizations serving young adults.</a:t>
            </a:r>
          </a:p>
          <a:p>
            <a:pPr lvl="1" eaLnBrk="1" hangingPunct="1">
              <a:spcBef>
                <a:spcPct val="0"/>
              </a:spcBef>
              <a:buFontTx/>
              <a:buChar char="•"/>
            </a:pPr>
            <a:r>
              <a:rPr lang="en-US" sz="1500" dirty="0">
                <a:latin typeface="Myriad Pro"/>
              </a:rPr>
              <a:t> Alaska Native Tobacco Advisory Group (ANTAG) to provide a quarterly or bi-annual tobacco prevention update to Alaska Native Health Board (ANHB) Regional Health Directors</a:t>
            </a:r>
          </a:p>
          <a:p>
            <a:pPr lvl="1" eaLnBrk="1" hangingPunct="1">
              <a:spcBef>
                <a:spcPct val="0"/>
              </a:spcBef>
              <a:buFontTx/>
              <a:buChar char="•"/>
            </a:pPr>
            <a:r>
              <a:rPr lang="en-US" sz="1500" dirty="0">
                <a:latin typeface="Myriad Pro"/>
              </a:rPr>
              <a:t> Representation from the priority populations identified in this plan to join the LEAD workgroup.</a:t>
            </a:r>
            <a:endParaRPr lang="en-US" sz="1500" b="1" dirty="0">
              <a:latin typeface="Myriad Pro"/>
            </a:endParaRPr>
          </a:p>
          <a:p>
            <a:pPr eaLnBrk="1" hangingPunct="1">
              <a:spcBef>
                <a:spcPct val="0"/>
              </a:spcBef>
              <a:buFontTx/>
              <a:buChar char="•"/>
            </a:pPr>
            <a:r>
              <a:rPr lang="en-US" sz="1500" b="1" dirty="0">
                <a:latin typeface="Myriad Pro"/>
              </a:rPr>
              <a:t> Targeted Media + Outreach</a:t>
            </a:r>
          </a:p>
          <a:p>
            <a:pPr eaLnBrk="1" hangingPunct="1">
              <a:spcBef>
                <a:spcPct val="0"/>
              </a:spcBef>
              <a:buFontTx/>
              <a:buChar char="•"/>
            </a:pPr>
            <a:r>
              <a:rPr lang="en-US" sz="1500" b="1" dirty="0">
                <a:latin typeface="Myriad Pro"/>
              </a:rPr>
              <a:t> Data, Evaluation + Best Practices</a:t>
            </a:r>
          </a:p>
          <a:p>
            <a:pPr eaLnBrk="1" hangingPunct="1">
              <a:spcBef>
                <a:spcPct val="0"/>
              </a:spcBef>
              <a:buFontTx/>
              <a:buChar char="•"/>
            </a:pPr>
            <a:r>
              <a:rPr lang="en-US" sz="1500" b="1" dirty="0">
                <a:latin typeface="Myriad Pro"/>
              </a:rPr>
              <a:t> Policy</a:t>
            </a:r>
          </a:p>
          <a:p>
            <a:pPr eaLnBrk="1" hangingPunct="1">
              <a:spcBef>
                <a:spcPct val="0"/>
              </a:spcBef>
              <a:buFontTx/>
              <a:buChar char="•"/>
            </a:pPr>
            <a:r>
              <a:rPr lang="en-US" sz="1500" b="1" dirty="0">
                <a:latin typeface="Myriad Pro"/>
              </a:rPr>
              <a:t> Funding + Capacity Building  </a:t>
            </a:r>
            <a:endParaRPr lang="en-US" sz="1500" dirty="0">
              <a:latin typeface="Myriad Pro"/>
            </a:endParaRPr>
          </a:p>
          <a:p>
            <a:pPr eaLnBrk="1" hangingPunct="1">
              <a:spcBef>
                <a:spcPct val="0"/>
              </a:spcBef>
            </a:pP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152504-CA17-45D4-98AF-AA43FB796124}" type="slidenum">
              <a:rPr lang="en-US" smtClean="0">
                <a:latin typeface="Arial" pitchFamily="34" charset="0"/>
              </a:rPr>
              <a:pPr/>
              <a:t>29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FF6600">
                <a:alpha val="65000"/>
              </a:srgbClr>
            </a:gs>
            <a:gs pos="50000">
              <a:schemeClr val="bg1"/>
            </a:gs>
            <a:gs pos="100000">
              <a:srgbClr val="FFEBFA"/>
            </a:gs>
          </a:gsLst>
          <a:lin ang="162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
              <a:srgbClr val="FF6600">
                <a:alpha val="65000"/>
              </a:srgbClr>
            </a:gs>
            <a:gs pos="50000">
              <a:schemeClr val="bg1"/>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5" name="Rectangle 4"/>
          <p:cNvSpPr/>
          <p:nvPr userDrawn="1"/>
        </p:nvSpPr>
        <p:spPr>
          <a:xfrm>
            <a:off x="0" y="6553200"/>
            <a:ext cx="9144000" cy="76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6324600"/>
            <a:ext cx="9144000" cy="22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Rectangle 6"/>
          <p:cNvSpPr>
            <a:spLocks noChangeArrowheads="1"/>
          </p:cNvSpPr>
          <p:nvPr userDrawn="1"/>
        </p:nvSpPr>
        <p:spPr bwMode="auto">
          <a:xfrm flipV="1">
            <a:off x="0" y="6507163"/>
            <a:ext cx="9144000" cy="46037"/>
          </a:xfrm>
          <a:prstGeom prst="rect">
            <a:avLst/>
          </a:prstGeom>
          <a:solidFill>
            <a:srgbClr val="FF6600"/>
          </a:solidFill>
          <a:ln w="25400" algn="ctr">
            <a:noFill/>
            <a:miter lim="800000"/>
            <a:headEnd/>
            <a:tailEnd/>
          </a:ln>
        </p:spPr>
        <p:txBody>
          <a:bodyPr rot="10800000" anchor="ctr"/>
          <a:lstStyle/>
          <a:p>
            <a:pPr algn="ctr"/>
            <a:endParaRPr lang="en-US">
              <a:solidFill>
                <a:srgbClr val="FFFFFF"/>
              </a:solidFill>
              <a:latin typeface="Tw Cen MT" pitchFamily="34" charset="0"/>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a:solidFill>
            <a:schemeClr val="tx1"/>
          </a:solidFill>
          <a:latin typeface="+mn-lt"/>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mn-lt"/>
        </a:defRPr>
      </a:lvl5pPr>
      <a:lvl6pPr marL="2286000" indent="-228600" algn="l" rtl="0" fontAlgn="base">
        <a:spcBef>
          <a:spcPts val="400"/>
        </a:spcBef>
        <a:spcAft>
          <a:spcPct val="0"/>
        </a:spcAft>
        <a:buClr>
          <a:srgbClr val="D8B25C"/>
        </a:buClr>
        <a:buSzPct val="65000"/>
        <a:buFont typeface="Wingdings" pitchFamily="2" charset="2"/>
        <a:buChar char=""/>
        <a:defRPr sz="2000">
          <a:solidFill>
            <a:schemeClr val="tx1"/>
          </a:solidFill>
          <a:latin typeface="+mn-lt"/>
        </a:defRPr>
      </a:lvl6pPr>
      <a:lvl7pPr marL="2743200" indent="-228600" algn="l" rtl="0" fontAlgn="base">
        <a:spcBef>
          <a:spcPts val="400"/>
        </a:spcBef>
        <a:spcAft>
          <a:spcPct val="0"/>
        </a:spcAft>
        <a:buClr>
          <a:srgbClr val="D8B25C"/>
        </a:buClr>
        <a:buSzPct val="65000"/>
        <a:buFont typeface="Wingdings" pitchFamily="2" charset="2"/>
        <a:buChar char=""/>
        <a:defRPr sz="2000">
          <a:solidFill>
            <a:schemeClr val="tx1"/>
          </a:solidFill>
          <a:latin typeface="+mn-lt"/>
        </a:defRPr>
      </a:lvl7pPr>
      <a:lvl8pPr marL="3200400" indent="-228600" algn="l" rtl="0" fontAlgn="base">
        <a:spcBef>
          <a:spcPts val="400"/>
        </a:spcBef>
        <a:spcAft>
          <a:spcPct val="0"/>
        </a:spcAft>
        <a:buClr>
          <a:srgbClr val="D8B25C"/>
        </a:buClr>
        <a:buSzPct val="65000"/>
        <a:buFont typeface="Wingdings" pitchFamily="2" charset="2"/>
        <a:buChar char=""/>
        <a:defRPr sz="2000">
          <a:solidFill>
            <a:schemeClr val="tx1"/>
          </a:solidFill>
          <a:latin typeface="+mn-lt"/>
        </a:defRPr>
      </a:lvl8pPr>
      <a:lvl9pPr marL="3657600" indent="-228600" algn="l" rtl="0" fontAlgn="base">
        <a:spcBef>
          <a:spcPts val="400"/>
        </a:spcBef>
        <a:spcAft>
          <a:spcPct val="0"/>
        </a:spcAft>
        <a:buClr>
          <a:srgbClr val="D8B25C"/>
        </a:buClr>
        <a:buSzPct val="6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4" descr="LEAD banner.  Leadership for Eliminating Alaskan Disparities.  Image of a diverse group of teenage girls walking with umbrellas in the rain in Kotzebue, Alaska."/>
          <p:cNvPicPr>
            <a:picLocks noChangeAspect="1" noChangeArrowheads="1"/>
          </p:cNvPicPr>
          <p:nvPr/>
        </p:nvPicPr>
        <p:blipFill>
          <a:blip r:embed="rId2" cstate="print"/>
          <a:srcRect/>
          <a:stretch>
            <a:fillRect/>
          </a:stretch>
        </p:blipFill>
        <p:spPr bwMode="auto">
          <a:xfrm>
            <a:off x="0" y="0"/>
            <a:ext cx="9156700" cy="2438400"/>
          </a:xfrm>
          <a:prstGeom prst="rect">
            <a:avLst/>
          </a:prstGeom>
          <a:noFill/>
          <a:ln w="9525">
            <a:noFill/>
            <a:miter lim="800000"/>
            <a:headEnd/>
            <a:tailEnd/>
          </a:ln>
        </p:spPr>
      </p:pic>
      <p:sp>
        <p:nvSpPr>
          <p:cNvPr id="9" name="Rectangle 8"/>
          <p:cNvSpPr/>
          <p:nvPr/>
        </p:nvSpPr>
        <p:spPr>
          <a:xfrm>
            <a:off x="0" y="2438400"/>
            <a:ext cx="9144000" cy="2590800"/>
          </a:xfrm>
          <a:prstGeom prst="rect">
            <a:avLst/>
          </a:prstGeom>
          <a:solidFill>
            <a:srgbClr val="FF66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5257800"/>
            <a:ext cx="9144000" cy="1600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3" name="Title 1"/>
          <p:cNvSpPr>
            <a:spLocks noGrp="1"/>
          </p:cNvSpPr>
          <p:nvPr>
            <p:ph type="ctrTitle"/>
          </p:nvPr>
        </p:nvSpPr>
        <p:spPr bwMode="auto">
          <a:xfrm>
            <a:off x="0" y="2438400"/>
            <a:ext cx="9144000" cy="2590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6000" b="1" dirty="0" smtClean="0">
                <a:latin typeface="Myriad Pro"/>
              </a:rPr>
              <a:t>UPDATE </a:t>
            </a:r>
            <a:r>
              <a:rPr lang="en-US" dirty="0" smtClean="0">
                <a:latin typeface="Myriad Pro"/>
              </a:rPr>
              <a:t>to the</a:t>
            </a:r>
            <a:r>
              <a:rPr lang="en-US" b="1" dirty="0" smtClean="0"/>
              <a:t/>
            </a:r>
            <a:br>
              <a:rPr lang="en-US" b="1" dirty="0" smtClean="0"/>
            </a:br>
            <a:r>
              <a:rPr lang="en-US" b="1" dirty="0" smtClean="0">
                <a:latin typeface="Garamond" pitchFamily="18" charset="0"/>
              </a:rPr>
              <a:t>Alaska Strategic Plan </a:t>
            </a:r>
            <a:r>
              <a:rPr lang="en-US" i="1" dirty="0" smtClean="0">
                <a:latin typeface="Garamond" pitchFamily="18" charset="0"/>
              </a:rPr>
              <a:t>for </a:t>
            </a:r>
            <a:r>
              <a:rPr lang="en-US" b="1" dirty="0" smtClean="0">
                <a:latin typeface="Garamond" pitchFamily="18" charset="0"/>
              </a:rPr>
              <a:t>Eliminating Tobacco-Related Disparities </a:t>
            </a:r>
          </a:p>
        </p:txBody>
      </p:sp>
      <p:sp>
        <p:nvSpPr>
          <p:cNvPr id="3" name="Subtitle 2"/>
          <p:cNvSpPr>
            <a:spLocks noGrp="1"/>
          </p:cNvSpPr>
          <p:nvPr>
            <p:ph type="subTitle" idx="1"/>
          </p:nvPr>
        </p:nvSpPr>
        <p:spPr>
          <a:xfrm>
            <a:off x="0" y="5334000"/>
            <a:ext cx="9144000" cy="1524000"/>
          </a:xfrm>
        </p:spPr>
        <p:txBody>
          <a:bodyPr vert="horz" lIns="91440" tIns="45720" rIns="91440" bIns="45720" rtlCol="0">
            <a:normAutofit fontScale="92500" lnSpcReduction="10000"/>
          </a:bodyPr>
          <a:lstStyle/>
          <a:p>
            <a:pPr eaLnBrk="1" fontAlgn="auto" hangingPunct="1">
              <a:spcAft>
                <a:spcPts val="0"/>
              </a:spcAft>
              <a:defRPr/>
            </a:pPr>
            <a:r>
              <a:rPr lang="en-US" sz="2400" dirty="0" smtClean="0">
                <a:solidFill>
                  <a:schemeClr val="bg1"/>
                </a:solidFill>
                <a:latin typeface="Myriad Pro" pitchFamily="34" charset="0"/>
              </a:rPr>
              <a:t>Prepared for: </a:t>
            </a:r>
            <a:br>
              <a:rPr lang="en-US" sz="2400" dirty="0" smtClean="0">
                <a:solidFill>
                  <a:schemeClr val="bg1"/>
                </a:solidFill>
                <a:latin typeface="Myriad Pro" pitchFamily="34" charset="0"/>
              </a:rPr>
            </a:br>
            <a:r>
              <a:rPr lang="en-US" sz="2400" dirty="0" smtClean="0">
                <a:solidFill>
                  <a:schemeClr val="bg1"/>
                </a:solidFill>
                <a:latin typeface="Myriad Pro" pitchFamily="34" charset="0"/>
              </a:rPr>
              <a:t>State of Alaska Tobacco Prevention and Control Program</a:t>
            </a:r>
          </a:p>
          <a:p>
            <a:pPr eaLnBrk="1" fontAlgn="auto" hangingPunct="1">
              <a:spcAft>
                <a:spcPts val="0"/>
              </a:spcAft>
              <a:defRPr/>
            </a:pPr>
            <a:r>
              <a:rPr lang="en-US" sz="1900" dirty="0" smtClean="0">
                <a:solidFill>
                  <a:schemeClr val="bg1"/>
                </a:solidFill>
                <a:latin typeface="Garamond" pitchFamily="18" charset="0"/>
              </a:rPr>
              <a:t>LEAD is a Statewide workgroup that represents and advocates for disparate populations </a:t>
            </a:r>
            <a:br>
              <a:rPr lang="en-US" sz="1900" dirty="0" smtClean="0">
                <a:solidFill>
                  <a:schemeClr val="bg1"/>
                </a:solidFill>
                <a:latin typeface="Garamond" pitchFamily="18" charset="0"/>
              </a:rPr>
            </a:br>
            <a:r>
              <a:rPr lang="en-US" sz="1900" dirty="0" smtClean="0">
                <a:solidFill>
                  <a:schemeClr val="bg1"/>
                </a:solidFill>
                <a:latin typeface="Garamond" pitchFamily="18" charset="0"/>
              </a:rPr>
              <a:t>in partnership with the Alaska Tobacco Control Alliance (ATCA) and </a:t>
            </a:r>
            <a:br>
              <a:rPr lang="en-US" sz="1900" dirty="0" smtClean="0">
                <a:solidFill>
                  <a:schemeClr val="bg1"/>
                </a:solidFill>
                <a:latin typeface="Garamond" pitchFamily="18" charset="0"/>
              </a:rPr>
            </a:br>
            <a:r>
              <a:rPr lang="en-US" sz="1900" dirty="0" smtClean="0">
                <a:solidFill>
                  <a:schemeClr val="bg1"/>
                </a:solidFill>
                <a:latin typeface="Garamond" pitchFamily="18" charset="0"/>
              </a:rPr>
              <a:t>the State of Alaska Tobacco Prevention and Control Program (TPC).</a:t>
            </a:r>
          </a:p>
        </p:txBody>
      </p:sp>
      <p:sp>
        <p:nvSpPr>
          <p:cNvPr id="6" name="Rectangle 5"/>
          <p:cNvSpPr/>
          <p:nvPr/>
        </p:nvSpPr>
        <p:spPr>
          <a:xfrm>
            <a:off x="0" y="5029200"/>
            <a:ext cx="9144000" cy="22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a:spLocks noChangeArrowheads="1"/>
          </p:cNvSpPr>
          <p:nvPr/>
        </p:nvSpPr>
        <p:spPr bwMode="auto">
          <a:xfrm flipV="1">
            <a:off x="0" y="5211763"/>
            <a:ext cx="9144000" cy="46037"/>
          </a:xfrm>
          <a:prstGeom prst="rect">
            <a:avLst/>
          </a:prstGeom>
          <a:solidFill>
            <a:srgbClr val="FF6600"/>
          </a:solidFill>
          <a:ln w="25400" algn="ctr">
            <a:noFill/>
            <a:miter lim="800000"/>
            <a:headEnd/>
            <a:tailEnd/>
          </a:ln>
        </p:spPr>
        <p:txBody>
          <a:bodyPr rot="10800000" anchor="ctr"/>
          <a:lstStyle/>
          <a:p>
            <a:pPr algn="ctr" fontAlgn="auto">
              <a:spcBef>
                <a:spcPts val="0"/>
              </a:spcBef>
              <a:spcAft>
                <a:spcPts val="0"/>
              </a:spcAft>
              <a:defRPr/>
            </a:pPr>
            <a:endParaRPr lang="en-US">
              <a:solidFill>
                <a:schemeClr val="lt1"/>
              </a:solidFill>
              <a:latin typeface="+mn-lt"/>
            </a:endParaRPr>
          </a:p>
        </p:txBody>
      </p:sp>
      <p:sp>
        <p:nvSpPr>
          <p:cNvPr id="6151" name="TextBox 8"/>
          <p:cNvSpPr txBox="1">
            <a:spLocks noChangeArrowheads="1"/>
          </p:cNvSpPr>
          <p:nvPr/>
        </p:nvSpPr>
        <p:spPr bwMode="auto">
          <a:xfrm>
            <a:off x="152400" y="0"/>
            <a:ext cx="4724400" cy="2124075"/>
          </a:xfrm>
          <a:prstGeom prst="rect">
            <a:avLst/>
          </a:prstGeom>
          <a:noFill/>
          <a:ln w="9525">
            <a:noFill/>
            <a:miter lim="800000"/>
            <a:headEnd/>
            <a:tailEnd/>
          </a:ln>
        </p:spPr>
        <p:txBody>
          <a:bodyPr>
            <a:spAutoFit/>
          </a:bodyPr>
          <a:lstStyle/>
          <a:p>
            <a:pPr>
              <a:defRPr/>
            </a:pPr>
            <a:r>
              <a:rPr lang="en-US" sz="6000" b="1" dirty="0">
                <a:solidFill>
                  <a:srgbClr val="003366"/>
                </a:solidFill>
                <a:latin typeface="Myriad Pro" pitchFamily="34" charset="0"/>
              </a:rPr>
              <a:t>LEAD</a:t>
            </a:r>
          </a:p>
          <a:p>
            <a:pPr>
              <a:defRPr/>
            </a:pPr>
            <a:endParaRPr lang="en-US" b="1" dirty="0">
              <a:latin typeface="Garamond" pitchFamily="18" charset="0"/>
            </a:endParaRPr>
          </a:p>
          <a:p>
            <a:pPr>
              <a:defRPr/>
            </a:pPr>
            <a:r>
              <a:rPr lang="en-US" b="1" dirty="0">
                <a:effectLst>
                  <a:glow rad="101600">
                    <a:schemeClr val="bg1">
                      <a:alpha val="60000"/>
                    </a:schemeClr>
                  </a:glow>
                </a:effectLst>
                <a:latin typeface="Garamond" pitchFamily="18" charset="0"/>
              </a:rPr>
              <a:t>Leadership </a:t>
            </a:r>
            <a:r>
              <a:rPr lang="en-US" i="1" dirty="0">
                <a:effectLst>
                  <a:glow rad="101600">
                    <a:schemeClr val="bg1">
                      <a:alpha val="60000"/>
                    </a:schemeClr>
                  </a:glow>
                </a:effectLst>
                <a:latin typeface="Garamond" pitchFamily="18" charset="0"/>
              </a:rPr>
              <a:t>for</a:t>
            </a:r>
            <a:r>
              <a:rPr lang="en-US" b="1" dirty="0">
                <a:effectLst>
                  <a:glow rad="101600">
                    <a:schemeClr val="bg1">
                      <a:alpha val="60000"/>
                    </a:schemeClr>
                  </a:glow>
                </a:effectLst>
                <a:latin typeface="Garamond" pitchFamily="18" charset="0"/>
              </a:rPr>
              <a:t> </a:t>
            </a:r>
          </a:p>
          <a:p>
            <a:pPr>
              <a:defRPr/>
            </a:pPr>
            <a:r>
              <a:rPr lang="en-US" b="1" dirty="0">
                <a:effectLst>
                  <a:glow rad="101600">
                    <a:schemeClr val="bg1">
                      <a:alpha val="60000"/>
                    </a:schemeClr>
                  </a:glow>
                </a:effectLst>
                <a:latin typeface="Garamond" pitchFamily="18" charset="0"/>
              </a:rPr>
              <a:t>Eliminating </a:t>
            </a:r>
          </a:p>
          <a:p>
            <a:pPr>
              <a:defRPr/>
            </a:pPr>
            <a:r>
              <a:rPr lang="en-US" b="1" dirty="0" smtClean="0">
                <a:effectLst>
                  <a:glow rad="101600">
                    <a:schemeClr val="bg1">
                      <a:alpha val="60000"/>
                    </a:schemeClr>
                  </a:glow>
                </a:effectLst>
                <a:latin typeface="Garamond" pitchFamily="18" charset="0"/>
              </a:rPr>
              <a:t>Alaskan </a:t>
            </a:r>
            <a:r>
              <a:rPr lang="en-US" b="1" dirty="0">
                <a:effectLst>
                  <a:glow rad="101600">
                    <a:schemeClr val="bg1">
                      <a:alpha val="60000"/>
                    </a:schemeClr>
                  </a:glow>
                </a:effectLst>
                <a:latin typeface="Garamond" pitchFamily="18" charset="0"/>
              </a:rPr>
              <a:t>Disparities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7" name="Picture 2" descr="Image showing the Strategic Plan Participants and how the overlap.  The largest square represents the LEAD Workgroup: Statewide broad interest group stays informed about plan progress during update process, continues to act as conduit for information dissemination and implementation of plan strategies, and as advocates for disparate poplulations.  A square a quarter of the size of the LEAD Workgroup overlapping this group which represents the LEAD Planning Team: Worked together to review data and hash out details, using intimate knowledge of tobacco-related disparities in their groups.  Can champion the implementation of the strategic plan.  A smaller square filling up a quarter of this group represents the LEAD Executive Committee: Provided Leadership, direction and endorsement for policies and implementation strategies developed in plan."/>
          <p:cNvPicPr>
            <a:picLocks noChangeAspect="1" noChangeArrowheads="1"/>
          </p:cNvPicPr>
          <p:nvPr/>
        </p:nvPicPr>
        <p:blipFill>
          <a:blip r:embed="rId3" cstate="print"/>
          <a:srcRect r="2931"/>
          <a:stretch>
            <a:fillRect/>
          </a:stretch>
        </p:blipFill>
        <p:spPr bwMode="auto">
          <a:xfrm>
            <a:off x="0" y="0"/>
            <a:ext cx="9144000" cy="6096000"/>
          </a:xfrm>
          <a:prstGeom prst="rect">
            <a:avLst/>
          </a:prstGeom>
          <a:noFill/>
          <a:ln w="9525">
            <a:noFill/>
            <a:miter lim="800000"/>
            <a:headEnd/>
            <a:tailEnd/>
          </a:ln>
        </p:spPr>
      </p:pic>
      <p:sp>
        <p:nvSpPr>
          <p:cNvPr id="11266" name="Text Box 5"/>
          <p:cNvSpPr txBox="1">
            <a:spLocks noChangeArrowheads="1"/>
          </p:cNvSpPr>
          <p:nvPr/>
        </p:nvSpPr>
        <p:spPr bwMode="auto">
          <a:xfrm>
            <a:off x="228600" y="6096000"/>
            <a:ext cx="8305800" cy="519112"/>
          </a:xfrm>
          <a:prstGeom prst="rect">
            <a:avLst/>
          </a:prstGeom>
          <a:noFill/>
          <a:ln w="9525">
            <a:noFill/>
            <a:miter lim="800000"/>
            <a:headEnd/>
            <a:tailEnd/>
          </a:ln>
        </p:spPr>
        <p:txBody>
          <a:bodyPr>
            <a:spAutoFit/>
          </a:bodyPr>
          <a:lstStyle/>
          <a:p>
            <a:pPr>
              <a:spcBef>
                <a:spcPct val="50000"/>
              </a:spcBef>
            </a:pPr>
            <a:r>
              <a:rPr lang="en-US" sz="2800" b="1" dirty="0">
                <a:latin typeface="Myriad Pro"/>
              </a:rPr>
              <a:t>Strategic Plan Participants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
              <a:srgbClr val="00B050"/>
            </a:gs>
            <a:gs pos="50000">
              <a:schemeClr val="bg1"/>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57200" y="1295400"/>
            <a:ext cx="8229600" cy="5386090"/>
          </a:xfrm>
          <a:prstGeom prst="rect">
            <a:avLst/>
          </a:prstGeom>
          <a:noFill/>
          <a:ln w="9525">
            <a:noFill/>
            <a:miter lim="800000"/>
            <a:headEnd/>
            <a:tailEnd/>
          </a:ln>
        </p:spPr>
        <p:txBody>
          <a:bodyPr>
            <a:spAutoFit/>
          </a:bodyPr>
          <a:lstStyle/>
          <a:p>
            <a:pPr marL="228600" lvl="1" indent="-228600">
              <a:spcBef>
                <a:spcPts val="600"/>
              </a:spcBef>
              <a:spcAft>
                <a:spcPts val="600"/>
              </a:spcAft>
              <a:buFontTx/>
              <a:buChar char="•"/>
            </a:pPr>
            <a:r>
              <a:rPr lang="en-US" sz="2400" b="1" dirty="0">
                <a:latin typeface="Myriad Pro"/>
              </a:rPr>
              <a:t>Be representative.</a:t>
            </a:r>
            <a:br>
              <a:rPr lang="en-US" sz="2400" b="1" dirty="0">
                <a:latin typeface="Myriad Pro"/>
              </a:rPr>
            </a:br>
            <a:r>
              <a:rPr lang="en-US" sz="2400" dirty="0">
                <a:latin typeface="Myriad Pro"/>
              </a:rPr>
              <a:t>Members of disparately affected groups must be part of the planning team and assist with implementation.</a:t>
            </a:r>
            <a:endParaRPr lang="en-US" sz="2400" b="1" dirty="0">
              <a:latin typeface="Myriad Pro"/>
            </a:endParaRPr>
          </a:p>
          <a:p>
            <a:pPr marL="228600" lvl="1" indent="-228600">
              <a:spcBef>
                <a:spcPts val="600"/>
              </a:spcBef>
              <a:spcAft>
                <a:spcPts val="600"/>
              </a:spcAft>
              <a:buFontTx/>
              <a:buChar char="•"/>
            </a:pPr>
            <a:r>
              <a:rPr lang="en-US" sz="2400" dirty="0">
                <a:latin typeface="Myriad Pro"/>
              </a:rPr>
              <a:t>The planning team consists of:</a:t>
            </a:r>
          </a:p>
          <a:p>
            <a:pPr marL="685800" lvl="2" indent="-228600">
              <a:spcBef>
                <a:spcPts val="600"/>
              </a:spcBef>
              <a:spcAft>
                <a:spcPts val="600"/>
              </a:spcAft>
              <a:buFontTx/>
              <a:buChar char="•"/>
            </a:pPr>
            <a:r>
              <a:rPr lang="en-US" dirty="0">
                <a:latin typeface="Myriad Pro"/>
              </a:rPr>
              <a:t>Organizations primarily representing Alaska Native </a:t>
            </a:r>
            <a:r>
              <a:rPr lang="en-US" dirty="0" smtClean="0">
                <a:latin typeface="Myriad Pro"/>
              </a:rPr>
              <a:t>people and </a:t>
            </a:r>
            <a:r>
              <a:rPr lang="en-US" dirty="0">
                <a:latin typeface="Myriad Pro"/>
              </a:rPr>
              <a:t>low socioeconomic status target </a:t>
            </a:r>
            <a:r>
              <a:rPr lang="en-US" dirty="0" smtClean="0">
                <a:latin typeface="Myriad Pro"/>
              </a:rPr>
              <a:t>populations</a:t>
            </a:r>
          </a:p>
          <a:p>
            <a:pPr marL="685800" lvl="2" indent="-228600">
              <a:spcBef>
                <a:spcPts val="600"/>
              </a:spcBef>
              <a:spcAft>
                <a:spcPts val="600"/>
              </a:spcAft>
              <a:buFontTx/>
              <a:buChar char="•"/>
            </a:pPr>
            <a:r>
              <a:rPr lang="en-US" dirty="0" smtClean="0">
                <a:latin typeface="Myriad Pro"/>
              </a:rPr>
              <a:t>Organizations representing young </a:t>
            </a:r>
            <a:r>
              <a:rPr lang="en-US" dirty="0">
                <a:latin typeface="Myriad Pro"/>
              </a:rPr>
              <a:t>a</a:t>
            </a:r>
            <a:r>
              <a:rPr lang="en-US" dirty="0" smtClean="0">
                <a:latin typeface="Myriad Pro"/>
              </a:rPr>
              <a:t>dults</a:t>
            </a:r>
            <a:endParaRPr lang="en-US" dirty="0">
              <a:latin typeface="Myriad Pro"/>
            </a:endParaRPr>
          </a:p>
          <a:p>
            <a:pPr marL="685800" lvl="2" indent="-228600">
              <a:spcBef>
                <a:spcPts val="600"/>
              </a:spcBef>
              <a:spcAft>
                <a:spcPts val="600"/>
              </a:spcAft>
              <a:buFontTx/>
              <a:buChar char="•"/>
            </a:pPr>
            <a:r>
              <a:rPr lang="en-US" dirty="0" smtClean="0">
                <a:latin typeface="Myriad Pro"/>
              </a:rPr>
              <a:t>Behavioral </a:t>
            </a:r>
            <a:r>
              <a:rPr lang="en-US" dirty="0">
                <a:latin typeface="Myriad Pro"/>
              </a:rPr>
              <a:t>health community</a:t>
            </a:r>
          </a:p>
          <a:p>
            <a:pPr marL="685800" lvl="2" indent="-228600">
              <a:spcBef>
                <a:spcPts val="600"/>
              </a:spcBef>
              <a:spcAft>
                <a:spcPts val="600"/>
              </a:spcAft>
              <a:buFontTx/>
              <a:buChar char="•"/>
            </a:pPr>
            <a:r>
              <a:rPr lang="en-US" dirty="0">
                <a:latin typeface="Myriad Pro"/>
              </a:rPr>
              <a:t>Head Start and early childhood programs for low income Alaskans</a:t>
            </a:r>
          </a:p>
          <a:p>
            <a:pPr marL="685800" lvl="2" indent="-228600">
              <a:spcBef>
                <a:spcPts val="600"/>
              </a:spcBef>
              <a:spcAft>
                <a:spcPts val="600"/>
              </a:spcAft>
              <a:buFontTx/>
              <a:buChar char="•"/>
            </a:pPr>
            <a:r>
              <a:rPr lang="en-US" dirty="0" smtClean="0">
                <a:latin typeface="Myriad Pro"/>
              </a:rPr>
              <a:t>evaluation </a:t>
            </a:r>
            <a:r>
              <a:rPr lang="en-US" dirty="0">
                <a:latin typeface="Myriad Pro"/>
              </a:rPr>
              <a:t>and data specialists</a:t>
            </a:r>
          </a:p>
          <a:p>
            <a:pPr marL="685800" lvl="2" indent="-228600">
              <a:spcBef>
                <a:spcPts val="600"/>
              </a:spcBef>
              <a:spcAft>
                <a:spcPts val="600"/>
              </a:spcAft>
              <a:buFontTx/>
              <a:buChar char="•"/>
            </a:pPr>
            <a:r>
              <a:rPr lang="en-US" dirty="0">
                <a:latin typeface="Myriad Pro"/>
              </a:rPr>
              <a:t>Staff from the Tobacco Prevention and Control Program and the Section of Chronic Disease Prevention and Health Promotion.</a:t>
            </a:r>
          </a:p>
          <a:p>
            <a:pPr marL="228600" lvl="1" indent="-228600">
              <a:spcBef>
                <a:spcPts val="600"/>
              </a:spcBef>
              <a:spcAft>
                <a:spcPts val="600"/>
              </a:spcAft>
              <a:buFontTx/>
              <a:buChar char="•"/>
            </a:pPr>
            <a:endParaRPr lang="en-US" sz="2400" dirty="0">
              <a:latin typeface="Myriad Pro"/>
            </a:endParaRPr>
          </a:p>
        </p:txBody>
      </p:sp>
      <p:sp>
        <p:nvSpPr>
          <p:cNvPr id="12291"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Guiding Principle #1</a:t>
            </a:r>
            <a:endParaRPr lang="en-US" sz="2800">
              <a:latin typeface="Garamond" pitchFamily="18" charset="0"/>
            </a:endParaRPr>
          </a:p>
        </p:txBody>
      </p:sp>
      <p:sp>
        <p:nvSpPr>
          <p:cNvPr id="4" name="Rectangle 3"/>
          <p:cNvSpPr/>
          <p:nvPr/>
        </p:nvSpPr>
        <p:spPr>
          <a:xfrm>
            <a:off x="7696200" y="228600"/>
            <a:ext cx="609600" cy="6096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8610600" y="1219200"/>
            <a:ext cx="533400" cy="533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382000" y="0"/>
            <a:ext cx="304800" cy="304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133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6" name="Picture 2" descr="Strategic Plan Process - image of an arrow moving through icons representing the circular process:  &#10;&#10;1) Conduct Program Assessment (Document review, interviews, research on best practices. Determine preliminary issues to address during strategic planning process). &#10;&#10;2) Form Planning &amp; Executive Teams (Include key stakeholders, representatives from disparately impacted communities, and decision-makers to advocate for and implement the plan).&#10;&#10;3) Planning Team Meeting - Sept 16-17, 2010 (Define vision, review data, identify preliminary goals and strategies).&#10;&#10;4) Draft Plan (Consultant synthesizes work of Planning Team.  With TPC Program, works to develop Draft Disparities Plan matrix.  Executive Committee reviews.  Planning Team reviews). &#10;&#10;5) Planning Team Meeting - Dec 9-10, 2010 (Prioritize and Action Plan).&#10;&#10;6) Revise + Finalize Plan &#10;&#10;7) Share + Implement the Final Plan"/>
          <p:cNvPicPr>
            <a:picLocks noChangeAspect="1" noChangeArrowheads="1"/>
          </p:cNvPicPr>
          <p:nvPr/>
        </p:nvPicPr>
        <p:blipFill>
          <a:blip r:embed="rId3" cstate="print"/>
          <a:srcRect/>
          <a:stretch>
            <a:fillRect/>
          </a:stretch>
        </p:blipFill>
        <p:spPr bwMode="auto">
          <a:xfrm>
            <a:off x="381001" y="152400"/>
            <a:ext cx="8441944" cy="6400800"/>
          </a:xfrm>
          <a:prstGeom prst="rect">
            <a:avLst/>
          </a:prstGeom>
          <a:noFill/>
        </p:spPr>
      </p:pic>
      <p:sp>
        <p:nvSpPr>
          <p:cNvPr id="13315" name="Text Box 5"/>
          <p:cNvSpPr txBox="1">
            <a:spLocks noChangeArrowheads="1"/>
          </p:cNvSpPr>
          <p:nvPr/>
        </p:nvSpPr>
        <p:spPr bwMode="auto">
          <a:xfrm>
            <a:off x="76200" y="6262688"/>
            <a:ext cx="8305800" cy="519112"/>
          </a:xfrm>
          <a:prstGeom prst="rect">
            <a:avLst/>
          </a:prstGeom>
          <a:noFill/>
          <a:ln w="9525">
            <a:noFill/>
            <a:miter lim="800000"/>
            <a:headEnd/>
            <a:tailEnd/>
          </a:ln>
        </p:spPr>
        <p:txBody>
          <a:bodyPr>
            <a:spAutoFit/>
          </a:bodyPr>
          <a:lstStyle/>
          <a:p>
            <a:pPr>
              <a:spcBef>
                <a:spcPct val="50000"/>
              </a:spcBef>
            </a:pPr>
            <a:r>
              <a:rPr lang="en-US" sz="2800" b="1" dirty="0">
                <a:latin typeface="Myriad Pro"/>
              </a:rPr>
              <a:t>Strategic Plan Process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
              <a:srgbClr val="008080"/>
            </a:gs>
            <a:gs pos="50000">
              <a:schemeClr val="bg1"/>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0" y="228600"/>
            <a:ext cx="9144000" cy="1508125"/>
          </a:xfrm>
          <a:prstGeom prst="rect">
            <a:avLst/>
          </a:prstGeom>
          <a:noFill/>
          <a:ln w="9525">
            <a:noFill/>
            <a:miter lim="800000"/>
            <a:headEnd/>
            <a:tailEnd/>
          </a:ln>
        </p:spPr>
        <p:txBody>
          <a:bodyPr>
            <a:spAutoFit/>
          </a:bodyPr>
          <a:lstStyle/>
          <a:p>
            <a:r>
              <a:rPr lang="en-US" sz="6000" b="1">
                <a:solidFill>
                  <a:srgbClr val="003366"/>
                </a:solidFill>
                <a:latin typeface="Myriad Pro"/>
              </a:rPr>
              <a:t> DISPARITIES + DATA</a:t>
            </a:r>
          </a:p>
          <a:p>
            <a:r>
              <a:rPr lang="en-US" sz="3200" b="1">
                <a:latin typeface="Garamond" pitchFamily="18" charset="0"/>
              </a:rPr>
              <a:t>	</a:t>
            </a:r>
          </a:p>
        </p:txBody>
      </p:sp>
      <p:sp>
        <p:nvSpPr>
          <p:cNvPr id="8" name="Rectangle 7"/>
          <p:cNvSpPr/>
          <p:nvPr/>
        </p:nvSpPr>
        <p:spPr>
          <a:xfrm>
            <a:off x="6324600" y="1676400"/>
            <a:ext cx="1143000" cy="1143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8534400" y="0"/>
            <a:ext cx="609600" cy="60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8153400" y="533400"/>
            <a:ext cx="304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162800" y="2895600"/>
            <a:ext cx="609600" cy="6096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43" name="Picture 4" descr="Alaska Native Father and pre-teen son sit on their fishing boat docked on Prince of Whales Island community.&#10;&#10;"/>
          <p:cNvPicPr>
            <a:picLocks noChangeAspect="1" noChangeArrowheads="1"/>
          </p:cNvPicPr>
          <p:nvPr/>
        </p:nvPicPr>
        <p:blipFill>
          <a:blip r:embed="rId2" cstate="print"/>
          <a:srcRect/>
          <a:stretch>
            <a:fillRect/>
          </a:stretch>
        </p:blipFill>
        <p:spPr bwMode="auto">
          <a:xfrm>
            <a:off x="0" y="2133600"/>
            <a:ext cx="6238875"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819400" y="1905000"/>
            <a:ext cx="5410200" cy="3970338"/>
          </a:xfrm>
          <a:prstGeom prst="rect">
            <a:avLst/>
          </a:prstGeom>
          <a:noFill/>
          <a:ln w="9525">
            <a:noFill/>
            <a:miter lim="800000"/>
            <a:headEnd/>
            <a:tailEnd/>
          </a:ln>
        </p:spPr>
        <p:txBody>
          <a:bodyPr>
            <a:spAutoFit/>
          </a:bodyPr>
          <a:lstStyle/>
          <a:p>
            <a:pPr algn="ctr"/>
            <a:r>
              <a:rPr lang="en-US" sz="2800" b="1" i="1">
                <a:solidFill>
                  <a:srgbClr val="993300"/>
                </a:solidFill>
                <a:latin typeface="Myriad Pro"/>
              </a:rPr>
              <a:t>Health disparities are differences in the incidence, prevalence, mortality, and burden of diseases and other adverse health conditions that exist among specific population groups in the United States.</a:t>
            </a:r>
          </a:p>
          <a:p>
            <a:pPr algn="ctr"/>
            <a:endParaRPr lang="en-US" sz="2800" b="1" i="1">
              <a:solidFill>
                <a:srgbClr val="993300"/>
              </a:solidFill>
              <a:latin typeface="Myriad Pro"/>
            </a:endParaRPr>
          </a:p>
          <a:p>
            <a:pPr algn="ctr"/>
            <a:r>
              <a:rPr lang="en-US" sz="2800" b="1" i="1">
                <a:solidFill>
                  <a:srgbClr val="993300"/>
                </a:solidFill>
                <a:latin typeface="Myriad Pro"/>
              </a:rPr>
              <a:t>– </a:t>
            </a:r>
            <a:r>
              <a:rPr lang="en-US" sz="2800">
                <a:solidFill>
                  <a:srgbClr val="993300"/>
                </a:solidFill>
                <a:latin typeface="Myriad Pro"/>
              </a:rPr>
              <a:t>National Institutes of Health (NIH)</a:t>
            </a:r>
          </a:p>
        </p:txBody>
      </p:sp>
      <p:sp>
        <p:nvSpPr>
          <p:cNvPr id="15363"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Defining Health Disparities</a:t>
            </a:r>
            <a:endParaRPr lang="en-US" sz="2800">
              <a:latin typeface="Garamond" pitchFamily="18" charset="0"/>
            </a:endParaRPr>
          </a:p>
        </p:txBody>
      </p:sp>
      <p:sp>
        <p:nvSpPr>
          <p:cNvPr id="5" name="Rectangle 4"/>
          <p:cNvSpPr/>
          <p:nvPr/>
        </p:nvSpPr>
        <p:spPr>
          <a:xfrm>
            <a:off x="0" y="1447800"/>
            <a:ext cx="609600" cy="609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914400" y="2438400"/>
            <a:ext cx="533400" cy="533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85800" y="1219200"/>
            <a:ext cx="304800" cy="3048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dirty="0" smtClean="0">
                <a:latin typeface="Myriad Pro"/>
              </a:rPr>
              <a:t>Defining Disparities</a:t>
            </a:r>
            <a:endParaRPr lang="en-US" sz="2800" dirty="0">
              <a:latin typeface="Garamond" pitchFamily="18" charset="0"/>
            </a:endParaRPr>
          </a:p>
        </p:txBody>
      </p:sp>
      <p:sp>
        <p:nvSpPr>
          <p:cNvPr id="16387" name="Rectangle 3"/>
          <p:cNvSpPr>
            <a:spLocks noChangeArrowheads="1"/>
          </p:cNvSpPr>
          <p:nvPr/>
        </p:nvSpPr>
        <p:spPr bwMode="auto">
          <a:xfrm>
            <a:off x="1143000" y="1676400"/>
            <a:ext cx="7391400" cy="3878263"/>
          </a:xfrm>
          <a:prstGeom prst="rect">
            <a:avLst/>
          </a:prstGeom>
          <a:noFill/>
          <a:ln w="9525">
            <a:noFill/>
            <a:miter lim="800000"/>
            <a:headEnd/>
            <a:tailEnd/>
          </a:ln>
        </p:spPr>
        <p:txBody>
          <a:bodyPr>
            <a:spAutoFit/>
          </a:bodyPr>
          <a:lstStyle/>
          <a:p>
            <a:pPr>
              <a:spcBef>
                <a:spcPts val="600"/>
              </a:spcBef>
              <a:spcAft>
                <a:spcPts val="600"/>
              </a:spcAft>
            </a:pPr>
            <a:r>
              <a:rPr lang="en-US" sz="2800" b="1">
                <a:latin typeface="Myriad Pro"/>
              </a:rPr>
              <a:t>Factors Contributing to Tobacco-Related Health Disparities</a:t>
            </a:r>
            <a:endParaRPr lang="en-US" sz="2800">
              <a:latin typeface="Myriad Pro"/>
            </a:endParaRPr>
          </a:p>
          <a:p>
            <a:pPr marL="228600" lvl="1" indent="-228600">
              <a:spcBef>
                <a:spcPts val="600"/>
              </a:spcBef>
              <a:spcAft>
                <a:spcPts val="600"/>
              </a:spcAft>
              <a:buFontTx/>
              <a:buChar char="•"/>
            </a:pPr>
            <a:r>
              <a:rPr lang="en-US" sz="2800" i="1">
                <a:latin typeface="Myriad Pro"/>
              </a:rPr>
              <a:t> </a:t>
            </a:r>
            <a:r>
              <a:rPr lang="en-US" sz="2800">
                <a:latin typeface="Myriad Pro"/>
              </a:rPr>
              <a:t>Tobacco Company Targeting</a:t>
            </a:r>
          </a:p>
          <a:p>
            <a:pPr marL="228600" lvl="1" indent="-228600">
              <a:spcBef>
                <a:spcPts val="600"/>
              </a:spcBef>
              <a:spcAft>
                <a:spcPts val="600"/>
              </a:spcAft>
              <a:buFontTx/>
              <a:buChar char="•"/>
            </a:pPr>
            <a:r>
              <a:rPr lang="en-US" sz="2800">
                <a:latin typeface="Myriad Pro"/>
              </a:rPr>
              <a:t> Culture</a:t>
            </a:r>
          </a:p>
          <a:p>
            <a:pPr marL="228600" lvl="1" indent="-228600">
              <a:spcBef>
                <a:spcPts val="600"/>
              </a:spcBef>
              <a:spcAft>
                <a:spcPts val="600"/>
              </a:spcAft>
              <a:buFontTx/>
              <a:buChar char="•"/>
            </a:pPr>
            <a:r>
              <a:rPr lang="en-US" sz="2800">
                <a:latin typeface="Myriad Pro"/>
              </a:rPr>
              <a:t> Work Environment</a:t>
            </a:r>
          </a:p>
          <a:p>
            <a:pPr marL="228600" lvl="1" indent="-228600">
              <a:spcBef>
                <a:spcPts val="600"/>
              </a:spcBef>
              <a:spcAft>
                <a:spcPts val="600"/>
              </a:spcAft>
              <a:buFontTx/>
              <a:buChar char="•"/>
            </a:pPr>
            <a:r>
              <a:rPr lang="en-US" sz="2800">
                <a:latin typeface="Myriad Pro"/>
              </a:rPr>
              <a:t> Access to Treatment</a:t>
            </a:r>
          </a:p>
          <a:p>
            <a:pPr marL="228600" lvl="1" indent="-228600">
              <a:spcBef>
                <a:spcPts val="600"/>
              </a:spcBef>
              <a:spcAft>
                <a:spcPts val="600"/>
              </a:spcAft>
              <a:buFontTx/>
              <a:buChar char="•"/>
            </a:pPr>
            <a:r>
              <a:rPr lang="en-US" sz="2800">
                <a:latin typeface="Myriad Pro"/>
              </a:rPr>
              <a:t> Type of Tobacco</a:t>
            </a:r>
          </a:p>
        </p:txBody>
      </p:sp>
      <p:sp>
        <p:nvSpPr>
          <p:cNvPr id="5" name="Rectangle 4"/>
          <p:cNvSpPr/>
          <p:nvPr/>
        </p:nvSpPr>
        <p:spPr>
          <a:xfrm>
            <a:off x="3810000" y="228600"/>
            <a:ext cx="609600" cy="609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610600" y="1219200"/>
            <a:ext cx="533400" cy="5334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95800" y="0"/>
            <a:ext cx="304800" cy="304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447800" y="1219200"/>
            <a:ext cx="7239000" cy="5324535"/>
          </a:xfrm>
          <a:prstGeom prst="rect">
            <a:avLst/>
          </a:prstGeom>
          <a:noFill/>
          <a:ln w="9525">
            <a:noFill/>
            <a:miter lim="800000"/>
            <a:headEnd/>
            <a:tailEnd/>
          </a:ln>
        </p:spPr>
        <p:txBody>
          <a:bodyPr>
            <a:spAutoFit/>
          </a:bodyPr>
          <a:lstStyle/>
          <a:p>
            <a:pPr marL="228600" indent="-228600">
              <a:spcAft>
                <a:spcPts val="1800"/>
              </a:spcAft>
              <a:buFontTx/>
              <a:buChar char="•"/>
            </a:pPr>
            <a:r>
              <a:rPr lang="en-US" sz="2800" i="1" dirty="0">
                <a:latin typeface="Myriad Pro"/>
              </a:rPr>
              <a:t> </a:t>
            </a:r>
            <a:r>
              <a:rPr lang="en-US" sz="2800" b="1" i="1" dirty="0">
                <a:latin typeface="Myriad Pro"/>
              </a:rPr>
              <a:t>Prevalence</a:t>
            </a:r>
            <a:r>
              <a:rPr lang="en-US" sz="2800" i="1" dirty="0">
                <a:latin typeface="Myriad Pro"/>
              </a:rPr>
              <a:t> </a:t>
            </a:r>
            <a:br>
              <a:rPr lang="en-US" sz="2800" i="1" dirty="0">
                <a:latin typeface="Myriad Pro"/>
              </a:rPr>
            </a:br>
            <a:r>
              <a:rPr lang="en-US" sz="2800" dirty="0">
                <a:latin typeface="Myriad Pro"/>
              </a:rPr>
              <a:t>the rate of tobacco use</a:t>
            </a:r>
            <a:br>
              <a:rPr lang="en-US" sz="2800" dirty="0">
                <a:latin typeface="Myriad Pro"/>
              </a:rPr>
            </a:br>
            <a:r>
              <a:rPr lang="en-US" sz="2800" dirty="0">
                <a:latin typeface="Myriad Pro"/>
              </a:rPr>
              <a:t> </a:t>
            </a:r>
            <a:r>
              <a:rPr lang="en-US" sz="2000" dirty="0">
                <a:latin typeface="Myriad Pro"/>
              </a:rPr>
              <a:t>Example: young adults aged 18-29 smoke at higher </a:t>
            </a:r>
            <a:r>
              <a:rPr lang="en-US" sz="2000" dirty="0" smtClean="0">
                <a:latin typeface="Myriad Pro"/>
              </a:rPr>
              <a:t>rates compared to the general population</a:t>
            </a:r>
            <a:endParaRPr lang="en-US" sz="2000" dirty="0">
              <a:latin typeface="Myriad Pro"/>
            </a:endParaRPr>
          </a:p>
          <a:p>
            <a:pPr marL="228600" indent="-228600">
              <a:spcBef>
                <a:spcPts val="600"/>
              </a:spcBef>
              <a:spcAft>
                <a:spcPts val="1800"/>
              </a:spcAft>
              <a:buFontTx/>
              <a:buChar char="•"/>
            </a:pPr>
            <a:r>
              <a:rPr lang="en-US" sz="2800" i="1" dirty="0">
                <a:latin typeface="Myriad Pro"/>
              </a:rPr>
              <a:t> </a:t>
            </a:r>
            <a:r>
              <a:rPr lang="en-US" sz="2800" b="1" i="1" dirty="0" smtClean="0">
                <a:latin typeface="Myriad Pro"/>
              </a:rPr>
              <a:t>Morbidity/Mortality</a:t>
            </a:r>
            <a:r>
              <a:rPr lang="en-US" sz="2800" b="1" dirty="0">
                <a:latin typeface="Myriad Pro"/>
              </a:rPr>
              <a:t/>
            </a:r>
            <a:br>
              <a:rPr lang="en-US" sz="2800" b="1" dirty="0">
                <a:latin typeface="Myriad Pro"/>
              </a:rPr>
            </a:br>
            <a:r>
              <a:rPr lang="en-US" sz="2800" dirty="0">
                <a:latin typeface="Myriad Pro"/>
              </a:rPr>
              <a:t>illness and death from tobacco use</a:t>
            </a:r>
            <a:br>
              <a:rPr lang="en-US" sz="2800" dirty="0">
                <a:latin typeface="Myriad Pro"/>
              </a:rPr>
            </a:br>
            <a:r>
              <a:rPr lang="en-US" sz="2800" dirty="0">
                <a:latin typeface="Myriad Pro"/>
              </a:rPr>
              <a:t> </a:t>
            </a:r>
            <a:r>
              <a:rPr lang="en-US" sz="2000" dirty="0">
                <a:latin typeface="Myriad Pro"/>
              </a:rPr>
              <a:t>Example: Alaska Natives have higher rates of </a:t>
            </a:r>
            <a:r>
              <a:rPr lang="en-US" sz="2000" dirty="0" smtClean="0">
                <a:latin typeface="Myriad Pro"/>
              </a:rPr>
              <a:t>cancer</a:t>
            </a:r>
            <a:endParaRPr lang="en-US" sz="2000" dirty="0">
              <a:latin typeface="Myriad Pro"/>
            </a:endParaRPr>
          </a:p>
          <a:p>
            <a:pPr marL="228600" indent="-228600">
              <a:spcBef>
                <a:spcPts val="600"/>
              </a:spcBef>
              <a:spcAft>
                <a:spcPts val="1800"/>
              </a:spcAft>
              <a:buFontTx/>
              <a:buChar char="•"/>
            </a:pPr>
            <a:r>
              <a:rPr lang="en-US" sz="2800" b="1" i="1" dirty="0">
                <a:latin typeface="Myriad Pro"/>
              </a:rPr>
              <a:t>Increased Vulnerability</a:t>
            </a:r>
            <a:r>
              <a:rPr lang="en-US" sz="2800" dirty="0">
                <a:latin typeface="Myriad Pro"/>
              </a:rPr>
              <a:t/>
            </a:r>
            <a:br>
              <a:rPr lang="en-US" sz="2800" dirty="0">
                <a:latin typeface="Myriad Pro"/>
              </a:rPr>
            </a:br>
            <a:r>
              <a:rPr lang="en-US" sz="2800" dirty="0">
                <a:latin typeface="Myriad Pro"/>
              </a:rPr>
              <a:t>populations that are particularly impacted by smoking</a:t>
            </a:r>
            <a:br>
              <a:rPr lang="en-US" sz="2800" dirty="0">
                <a:latin typeface="Myriad Pro"/>
              </a:rPr>
            </a:br>
            <a:r>
              <a:rPr lang="en-US" sz="2800" dirty="0">
                <a:latin typeface="Myriad Pro"/>
              </a:rPr>
              <a:t> </a:t>
            </a:r>
            <a:r>
              <a:rPr lang="en-US" sz="2000" dirty="0">
                <a:latin typeface="Myriad Pro"/>
              </a:rPr>
              <a:t>Example: pregnant women have increased vulnerability</a:t>
            </a:r>
            <a:endParaRPr lang="en-US" sz="2800" dirty="0">
              <a:latin typeface="Myriad Pro"/>
            </a:endParaRPr>
          </a:p>
        </p:txBody>
      </p:sp>
      <p:sp>
        <p:nvSpPr>
          <p:cNvPr id="17411"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r>
              <a:rPr lang="en-US" sz="2800" b="1">
                <a:latin typeface="Myriad Pro"/>
              </a:rPr>
              <a:t>Factors Used to Identify Priority Populations</a:t>
            </a:r>
          </a:p>
        </p:txBody>
      </p:sp>
      <p:sp>
        <p:nvSpPr>
          <p:cNvPr id="4" name="Rectangle 3"/>
          <p:cNvSpPr/>
          <p:nvPr/>
        </p:nvSpPr>
        <p:spPr>
          <a:xfrm>
            <a:off x="0" y="1219200"/>
            <a:ext cx="609600" cy="60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8001000" y="914400"/>
            <a:ext cx="533400" cy="533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696200" y="457200"/>
            <a:ext cx="304800" cy="3048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
              <a:srgbClr val="00B050"/>
            </a:gs>
            <a:gs pos="50000">
              <a:schemeClr val="bg1"/>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457200" y="1447800"/>
            <a:ext cx="8229600" cy="4554538"/>
          </a:xfrm>
          <a:prstGeom prst="rect">
            <a:avLst/>
          </a:prstGeom>
          <a:noFill/>
          <a:ln w="9525">
            <a:noFill/>
            <a:miter lim="800000"/>
            <a:headEnd/>
            <a:tailEnd/>
          </a:ln>
        </p:spPr>
        <p:txBody>
          <a:bodyPr>
            <a:spAutoFit/>
          </a:bodyPr>
          <a:lstStyle/>
          <a:p>
            <a:pPr marL="228600" lvl="1" indent="-228600">
              <a:spcBef>
                <a:spcPts val="600"/>
              </a:spcBef>
              <a:spcAft>
                <a:spcPts val="600"/>
              </a:spcAft>
              <a:buSzPct val="100000"/>
              <a:buFontTx/>
              <a:buChar char="•"/>
            </a:pPr>
            <a:r>
              <a:rPr lang="en-US" sz="2400" b="1" dirty="0">
                <a:latin typeface="Myriad Pro"/>
              </a:rPr>
              <a:t>Identify target populations and focus for implementation.</a:t>
            </a:r>
          </a:p>
          <a:p>
            <a:pPr marL="228600" lvl="1" indent="-228600">
              <a:spcBef>
                <a:spcPts val="600"/>
              </a:spcBef>
              <a:spcAft>
                <a:spcPts val="600"/>
              </a:spcAft>
              <a:buSzPct val="100000"/>
              <a:buFontTx/>
              <a:buChar char="•"/>
            </a:pPr>
            <a:r>
              <a:rPr lang="en-US" sz="2400" b="1" dirty="0">
                <a:latin typeface="Myriad Pro"/>
              </a:rPr>
              <a:t>Use data to drive planning efforts.</a:t>
            </a:r>
            <a:br>
              <a:rPr lang="en-US" sz="2400" b="1" dirty="0">
                <a:latin typeface="Myriad Pro"/>
              </a:rPr>
            </a:br>
            <a:endParaRPr lang="en-US" sz="2400" b="1" dirty="0">
              <a:latin typeface="Myriad Pro"/>
            </a:endParaRPr>
          </a:p>
          <a:p>
            <a:pPr marL="228600" lvl="1" indent="-228600">
              <a:spcBef>
                <a:spcPts val="600"/>
              </a:spcBef>
              <a:spcAft>
                <a:spcPts val="600"/>
              </a:spcAft>
              <a:buSzPct val="100000"/>
              <a:buFontTx/>
              <a:buChar char="•"/>
            </a:pPr>
            <a:r>
              <a:rPr lang="en-US" sz="2400" dirty="0">
                <a:latin typeface="Myriad Pro"/>
              </a:rPr>
              <a:t>Plan used data to determine focus on </a:t>
            </a:r>
            <a:r>
              <a:rPr lang="en-US" sz="2400" b="1" dirty="0">
                <a:ln>
                  <a:solidFill>
                    <a:srgbClr val="000000"/>
                  </a:solidFill>
                </a:ln>
                <a:solidFill>
                  <a:srgbClr val="00B050"/>
                </a:solidFill>
                <a:latin typeface="Myriad Pro"/>
              </a:rPr>
              <a:t>3 populations </a:t>
            </a:r>
            <a:r>
              <a:rPr lang="en-US" sz="2400" dirty="0">
                <a:latin typeface="Myriad Pro"/>
              </a:rPr>
              <a:t>in Alaska which are known to have the highest tobacco use prevalence rates:</a:t>
            </a:r>
          </a:p>
          <a:p>
            <a:pPr marL="685800" lvl="2" indent="-228600">
              <a:spcBef>
                <a:spcPts val="600"/>
              </a:spcBef>
              <a:spcAft>
                <a:spcPts val="600"/>
              </a:spcAft>
              <a:buFont typeface="Arial" pitchFamily="34" charset="0"/>
              <a:buChar char="•"/>
            </a:pPr>
            <a:r>
              <a:rPr lang="en-US" sz="2400" dirty="0">
                <a:latin typeface="Myriad Pro"/>
              </a:rPr>
              <a:t>Alaska Native adults,</a:t>
            </a:r>
          </a:p>
          <a:p>
            <a:pPr marL="685800" lvl="2" indent="-228600">
              <a:spcBef>
                <a:spcPts val="600"/>
              </a:spcBef>
              <a:spcAft>
                <a:spcPts val="600"/>
              </a:spcAft>
              <a:buFont typeface="Arial" pitchFamily="34" charset="0"/>
              <a:buChar char="•"/>
            </a:pPr>
            <a:r>
              <a:rPr lang="en-US" sz="2400" dirty="0">
                <a:latin typeface="Myriad Pro"/>
              </a:rPr>
              <a:t>Adults of low socioeconomic status (Low SES), and</a:t>
            </a:r>
          </a:p>
          <a:p>
            <a:pPr marL="685800" lvl="2" indent="-228600">
              <a:spcBef>
                <a:spcPts val="600"/>
              </a:spcBef>
              <a:spcAft>
                <a:spcPts val="600"/>
              </a:spcAft>
              <a:buFont typeface="Arial" pitchFamily="34" charset="0"/>
              <a:buChar char="•"/>
            </a:pPr>
            <a:r>
              <a:rPr lang="en-US" sz="2400" dirty="0">
                <a:latin typeface="Myriad Pro"/>
              </a:rPr>
              <a:t>Young adults aged 18-29.</a:t>
            </a:r>
          </a:p>
        </p:txBody>
      </p:sp>
      <p:sp>
        <p:nvSpPr>
          <p:cNvPr id="18435"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dirty="0">
                <a:latin typeface="Myriad Pro"/>
              </a:rPr>
              <a:t>Guiding Principle #3 and #4</a:t>
            </a:r>
            <a:endParaRPr lang="en-US" sz="2800" dirty="0">
              <a:latin typeface="Garamond" pitchFamily="18" charset="0"/>
            </a:endParaRPr>
          </a:p>
        </p:txBody>
      </p:sp>
      <p:sp>
        <p:nvSpPr>
          <p:cNvPr id="4" name="Rectangle 3"/>
          <p:cNvSpPr/>
          <p:nvPr/>
        </p:nvSpPr>
        <p:spPr>
          <a:xfrm>
            <a:off x="8534400" y="381000"/>
            <a:ext cx="609600" cy="609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381000" y="0"/>
            <a:ext cx="533400" cy="533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381000"/>
            <a:ext cx="304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Data Illustrates Need</a:t>
            </a:r>
            <a:endParaRPr lang="en-US" sz="2800">
              <a:latin typeface="Garamond" pitchFamily="18" charset="0"/>
            </a:endParaRPr>
          </a:p>
        </p:txBody>
      </p:sp>
      <p:sp>
        <p:nvSpPr>
          <p:cNvPr id="19460" name="Text Box 2"/>
          <p:cNvSpPr txBox="1">
            <a:spLocks noChangeArrowheads="1"/>
          </p:cNvSpPr>
          <p:nvPr/>
        </p:nvSpPr>
        <p:spPr bwMode="auto">
          <a:xfrm>
            <a:off x="457200" y="1219200"/>
            <a:ext cx="8534400" cy="457200"/>
          </a:xfrm>
          <a:prstGeom prst="rect">
            <a:avLst/>
          </a:prstGeom>
          <a:noFill/>
          <a:ln w="9525">
            <a:noFill/>
            <a:miter lim="800000"/>
            <a:headEnd/>
            <a:tailEnd/>
          </a:ln>
        </p:spPr>
        <p:txBody>
          <a:bodyPr/>
          <a:lstStyle/>
          <a:p>
            <a:r>
              <a:rPr lang="en-US" sz="2400" dirty="0">
                <a:latin typeface="Myriad Pro"/>
              </a:rPr>
              <a:t>Disparities in Adult Smoking, 2008</a:t>
            </a:r>
          </a:p>
        </p:txBody>
      </p:sp>
      <p:sp>
        <p:nvSpPr>
          <p:cNvPr id="19461" name="Rectangle 6"/>
          <p:cNvSpPr>
            <a:spLocks noChangeArrowheads="1"/>
          </p:cNvSpPr>
          <p:nvPr/>
        </p:nvSpPr>
        <p:spPr bwMode="auto">
          <a:xfrm>
            <a:off x="152400" y="4800600"/>
            <a:ext cx="1600200" cy="1754188"/>
          </a:xfrm>
          <a:prstGeom prst="rect">
            <a:avLst/>
          </a:prstGeom>
          <a:noFill/>
          <a:ln w="9525">
            <a:noFill/>
            <a:miter lim="800000"/>
            <a:headEnd/>
            <a:tailEnd/>
          </a:ln>
        </p:spPr>
        <p:txBody>
          <a:bodyPr>
            <a:spAutoFit/>
          </a:bodyPr>
          <a:lstStyle/>
          <a:p>
            <a:pPr>
              <a:spcAft>
                <a:spcPts val="600"/>
              </a:spcAft>
            </a:pPr>
            <a:r>
              <a:rPr lang="en-US" dirty="0">
                <a:latin typeface="Myriad Pro"/>
              </a:rPr>
              <a:t>Source: Alaska Behavioral Risk Factor Surveillance System (AK BRFSS)</a:t>
            </a:r>
          </a:p>
        </p:txBody>
      </p:sp>
      <p:graphicFrame>
        <p:nvGraphicFramePr>
          <p:cNvPr id="6" name="Chart 5" descr="Bar graph illustrating the disparities in adult smoking in Alaska by Race, SES, Gender, and Age.&#10;&#10;Percentage of Alaskan Adults Who Currently Smoke, 2008 &#10;55 and older 14%&#10;30-54 22%&#10;Age 18-29 30%&#10; &#10;Females 20%&#10;Males 24%&#10; &#10;Higher SES (non-Native) 15%&#10;Low SES (non-Native) 35%&#10; &#10;Non-Native 19%&#10;Alaska Native 43%&#10; &#10;All Adults 22%&#10;"/>
          <p:cNvGraphicFramePr/>
          <p:nvPr/>
        </p:nvGraphicFramePr>
        <p:xfrm>
          <a:off x="1828800" y="1600200"/>
          <a:ext cx="70104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Text Box 7"/>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Data Illustrates Need</a:t>
            </a:r>
            <a:endParaRPr lang="en-US" sz="2800">
              <a:latin typeface="Garamond" pitchFamily="18" charset="0"/>
            </a:endParaRPr>
          </a:p>
        </p:txBody>
      </p:sp>
      <p:sp>
        <p:nvSpPr>
          <p:cNvPr id="21509" name="Text Box 2"/>
          <p:cNvSpPr txBox="1">
            <a:spLocks noChangeAspect="1" noChangeArrowheads="1"/>
          </p:cNvSpPr>
          <p:nvPr/>
        </p:nvSpPr>
        <p:spPr bwMode="auto">
          <a:xfrm>
            <a:off x="787296" y="1458913"/>
            <a:ext cx="7594704" cy="446087"/>
          </a:xfrm>
          <a:prstGeom prst="rect">
            <a:avLst/>
          </a:prstGeom>
          <a:noFill/>
          <a:ln w="9525">
            <a:noFill/>
            <a:miter lim="800000"/>
            <a:headEnd/>
            <a:tailEnd/>
          </a:ln>
        </p:spPr>
        <p:txBody>
          <a:bodyPr/>
          <a:lstStyle/>
          <a:p>
            <a:r>
              <a:rPr lang="en-US" sz="2400" dirty="0" smtClean="0">
                <a:latin typeface="Myriad Pro"/>
              </a:rPr>
              <a:t>Disparities </a:t>
            </a:r>
            <a:r>
              <a:rPr lang="en-US" sz="2400" dirty="0">
                <a:latin typeface="Myriad Pro"/>
              </a:rPr>
              <a:t>in Adult Smokeless Use, AK BRFSS 2008</a:t>
            </a:r>
          </a:p>
          <a:p>
            <a:endParaRPr lang="en-US" dirty="0"/>
          </a:p>
        </p:txBody>
      </p:sp>
      <p:graphicFrame>
        <p:nvGraphicFramePr>
          <p:cNvPr id="8" name="Chart 7" descr="Bar graph illustrating the disparities of smokeless tobacco use in Alaska by Age, Race, SES, Gender and Age.&#10;&#10;Percentage of Adults Who Currently Use Smokeless Tobacco, Alaska, 2006-2008 &#10; &#10;55 and older 2%&#10;30-54 6%&#10;Age 18-29 6%&#10; &#10;Females 1%&#10;Males 9%&#10; &#10;Higher SES (non-Native) 5%&#10;Low SES (non-Native) 3%&#10; &#10;Non-Native 4%&#10;Alaska Native 12%&#10; &#10;All Adults 5%"/>
          <p:cNvGraphicFramePr/>
          <p:nvPr/>
        </p:nvGraphicFramePr>
        <p:xfrm>
          <a:off x="1447800" y="1828801"/>
          <a:ext cx="6686551"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685800" y="1371600"/>
            <a:ext cx="2819400" cy="3646488"/>
          </a:xfrm>
          <a:prstGeom prst="rect">
            <a:avLst/>
          </a:prstGeom>
          <a:noFill/>
          <a:ln w="9525">
            <a:noFill/>
            <a:miter lim="800000"/>
            <a:headEnd/>
            <a:tailEnd/>
          </a:ln>
        </p:spPr>
        <p:txBody>
          <a:bodyPr>
            <a:spAutoFit/>
          </a:bodyPr>
          <a:lstStyle/>
          <a:p>
            <a:pPr marL="228600" indent="-228600">
              <a:spcBef>
                <a:spcPct val="50000"/>
              </a:spcBef>
              <a:buFont typeface="Arial" pitchFamily="34" charset="0"/>
              <a:buChar char="•"/>
            </a:pPr>
            <a:r>
              <a:rPr lang="en-US" sz="2200">
                <a:latin typeface="Myriad Pro"/>
              </a:rPr>
              <a:t>About LEAD </a:t>
            </a:r>
          </a:p>
          <a:p>
            <a:pPr marL="228600" indent="-228600">
              <a:spcBef>
                <a:spcPct val="50000"/>
              </a:spcBef>
              <a:buFont typeface="Arial" pitchFamily="34" charset="0"/>
              <a:buChar char="•"/>
            </a:pPr>
            <a:r>
              <a:rPr lang="en-US" sz="2200">
                <a:latin typeface="Myriad Pro"/>
              </a:rPr>
              <a:t>The Planning Process</a:t>
            </a:r>
          </a:p>
          <a:p>
            <a:pPr marL="228600" indent="-228600">
              <a:spcBef>
                <a:spcPct val="50000"/>
              </a:spcBef>
              <a:buFont typeface="Arial" pitchFamily="34" charset="0"/>
              <a:buChar char="•"/>
            </a:pPr>
            <a:r>
              <a:rPr lang="en-US" sz="2200">
                <a:latin typeface="Myriad Pro"/>
              </a:rPr>
              <a:t>Health Disparities + Data</a:t>
            </a:r>
          </a:p>
          <a:p>
            <a:pPr marL="228600" indent="-228600">
              <a:spcBef>
                <a:spcPct val="50000"/>
              </a:spcBef>
              <a:buFont typeface="Arial" pitchFamily="34" charset="0"/>
              <a:buChar char="•"/>
            </a:pPr>
            <a:r>
              <a:rPr lang="en-US" sz="2200">
                <a:latin typeface="Myriad Pro"/>
              </a:rPr>
              <a:t>Goals + Strategies</a:t>
            </a:r>
          </a:p>
          <a:p>
            <a:pPr marL="228600" indent="-228600">
              <a:spcBef>
                <a:spcPct val="50000"/>
              </a:spcBef>
              <a:buFont typeface="Arial" pitchFamily="34" charset="0"/>
              <a:buChar char="•"/>
            </a:pPr>
            <a:r>
              <a:rPr lang="en-US" sz="2200">
                <a:latin typeface="Myriad Pro"/>
              </a:rPr>
              <a:t>Taking Action</a:t>
            </a:r>
          </a:p>
          <a:p>
            <a:pPr marL="228600" indent="-228600">
              <a:spcBef>
                <a:spcPct val="50000"/>
              </a:spcBef>
            </a:pPr>
            <a:endParaRPr lang="en-US" sz="2200">
              <a:latin typeface="Myriad Pro"/>
            </a:endParaRPr>
          </a:p>
        </p:txBody>
      </p:sp>
      <p:sp>
        <p:nvSpPr>
          <p:cNvPr id="3075" name="Text Box 7"/>
          <p:cNvSpPr txBox="1">
            <a:spLocks noChangeArrowheads="1"/>
          </p:cNvSpPr>
          <p:nvPr/>
        </p:nvSpPr>
        <p:spPr bwMode="auto">
          <a:xfrm>
            <a:off x="381000" y="623888"/>
            <a:ext cx="8305800" cy="523875"/>
          </a:xfrm>
          <a:prstGeom prst="rect">
            <a:avLst/>
          </a:prstGeom>
          <a:noFill/>
          <a:ln w="9525">
            <a:noFill/>
            <a:miter lim="800000"/>
            <a:headEnd/>
            <a:tailEnd/>
          </a:ln>
        </p:spPr>
        <p:txBody>
          <a:bodyPr>
            <a:spAutoFit/>
          </a:bodyPr>
          <a:lstStyle/>
          <a:p>
            <a:pPr>
              <a:spcBef>
                <a:spcPct val="50000"/>
              </a:spcBef>
            </a:pPr>
            <a:r>
              <a:rPr lang="en-US" sz="2800" b="1">
                <a:latin typeface="Myriad Pro"/>
              </a:rPr>
              <a:t>In This Presentation</a:t>
            </a:r>
          </a:p>
        </p:txBody>
      </p:sp>
      <p:pic>
        <p:nvPicPr>
          <p:cNvPr id="3076" name="Picture 4" descr="Alaska Native Grandmother sits with her two teenage Granddaughters, holding a newborn and glowing with pride."/>
          <p:cNvPicPr>
            <a:picLocks noChangeAspect="1" noChangeArrowheads="1"/>
          </p:cNvPicPr>
          <p:nvPr/>
        </p:nvPicPr>
        <p:blipFill>
          <a:blip r:embed="rId2" cstate="print">
            <a:lum bright="12000"/>
          </a:blip>
          <a:srcRect/>
          <a:stretch>
            <a:fillRect/>
          </a:stretch>
        </p:blipFill>
        <p:spPr bwMode="auto">
          <a:xfrm>
            <a:off x="3581400" y="1458913"/>
            <a:ext cx="5562600" cy="4862512"/>
          </a:xfrm>
          <a:prstGeom prst="rect">
            <a:avLst/>
          </a:prstGeom>
          <a:noFill/>
          <a:ln w="9525">
            <a:noFill/>
            <a:miter lim="800000"/>
            <a:headEnd/>
            <a:tailEnd/>
          </a:ln>
        </p:spPr>
      </p:pic>
      <p:sp>
        <p:nvSpPr>
          <p:cNvPr id="5" name="Rectangle 4"/>
          <p:cNvSpPr/>
          <p:nvPr/>
        </p:nvSpPr>
        <p:spPr>
          <a:xfrm>
            <a:off x="3505200" y="0"/>
            <a:ext cx="609600" cy="6096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1219200"/>
            <a:ext cx="533400"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038600" y="685800"/>
            <a:ext cx="304800" cy="304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0" name="Rectangle 7"/>
          <p:cNvSpPr>
            <a:spLocks noChangeArrowheads="1"/>
          </p:cNvSpPr>
          <p:nvPr/>
        </p:nvSpPr>
        <p:spPr bwMode="auto">
          <a:xfrm>
            <a:off x="152400" y="5257800"/>
            <a:ext cx="3429000" cy="954088"/>
          </a:xfrm>
          <a:prstGeom prst="rect">
            <a:avLst/>
          </a:prstGeom>
          <a:noFill/>
          <a:ln w="9525">
            <a:noFill/>
            <a:miter lim="800000"/>
            <a:headEnd/>
            <a:tailEnd/>
          </a:ln>
        </p:spPr>
        <p:txBody>
          <a:bodyPr>
            <a:spAutoFit/>
          </a:bodyPr>
          <a:lstStyle/>
          <a:p>
            <a:r>
              <a:rPr lang="en-US" sz="1400">
                <a:latin typeface="Garamond" pitchFamily="18" charset="0"/>
              </a:rPr>
              <a:t>Prepared for the Leadership for Eliminating Alaskan Disparities (LEAD) Workgroup and </a:t>
            </a:r>
          </a:p>
          <a:p>
            <a:r>
              <a:rPr lang="en-US" sz="1400">
                <a:latin typeface="Garamond" pitchFamily="18" charset="0"/>
              </a:rPr>
              <a:t>the State of Alaska Tobacco Prevention and Control Program by Agnew::Beck Consulting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7"/>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Data Illustrates Need</a:t>
            </a:r>
            <a:endParaRPr lang="en-US" sz="2800">
              <a:latin typeface="Garamond" pitchFamily="18" charset="0"/>
            </a:endParaRPr>
          </a:p>
        </p:txBody>
      </p:sp>
      <p:sp>
        <p:nvSpPr>
          <p:cNvPr id="22533" name="Text Box 2"/>
          <p:cNvSpPr txBox="1">
            <a:spLocks noChangeArrowheads="1"/>
          </p:cNvSpPr>
          <p:nvPr/>
        </p:nvSpPr>
        <p:spPr bwMode="auto">
          <a:xfrm>
            <a:off x="1143000" y="1143000"/>
            <a:ext cx="7467600" cy="434975"/>
          </a:xfrm>
          <a:prstGeom prst="rect">
            <a:avLst/>
          </a:prstGeom>
          <a:noFill/>
          <a:ln w="9525">
            <a:noFill/>
            <a:miter lim="800000"/>
            <a:headEnd/>
            <a:tailEnd/>
          </a:ln>
        </p:spPr>
        <p:txBody>
          <a:bodyPr/>
          <a:lstStyle/>
          <a:p>
            <a:r>
              <a:rPr lang="en-US" sz="2400" dirty="0" smtClean="0">
                <a:latin typeface="Myriad Pro"/>
              </a:rPr>
              <a:t>Disparities </a:t>
            </a:r>
            <a:r>
              <a:rPr lang="en-US" sz="2400" dirty="0">
                <a:latin typeface="Myriad Pro"/>
              </a:rPr>
              <a:t>in Youth Smokeless Use, AK YRBS 2009</a:t>
            </a:r>
          </a:p>
          <a:p>
            <a:pPr>
              <a:spcAft>
                <a:spcPts val="600"/>
              </a:spcAft>
            </a:pPr>
            <a:endParaRPr lang="en-US" sz="800" dirty="0">
              <a:latin typeface="Gill Sans MT Condensed" pitchFamily="34" charset="0"/>
            </a:endParaRPr>
          </a:p>
          <a:p>
            <a:endParaRPr lang="en-US" dirty="0"/>
          </a:p>
        </p:txBody>
      </p:sp>
      <p:graphicFrame>
        <p:nvGraphicFramePr>
          <p:cNvPr id="6" name="Chart 5" descr="Bar graph illustrating Percentage of Alaskan Youth Who Use Smokeless, by Race Group and Gender, 2007 and 2009 based on the AK YRBS report.&#10;&#10;Gender Alaska Native / White / Other Races     &#10;Boys - 22% / 14% / 14%     &#10;Girls - 17% / 3% / 4%     &#10;"/>
          <p:cNvGraphicFramePr/>
          <p:nvPr>
            <p:extLst>
              <p:ext uri="{D42A27DB-BD31-4B8C-83A1-F6EECF244321}">
                <p14:modId xmlns:p14="http://schemas.microsoft.com/office/powerpoint/2010/main" xmlns="" val="735189991"/>
              </p:ext>
            </p:extLst>
          </p:nvPr>
        </p:nvGraphicFramePr>
        <p:xfrm>
          <a:off x="1219200" y="1643063"/>
          <a:ext cx="7038975" cy="50625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Text Box 7"/>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Data Illustrates Need</a:t>
            </a:r>
            <a:endParaRPr lang="en-US" sz="2800">
              <a:latin typeface="Garamond" pitchFamily="18" charset="0"/>
            </a:endParaRPr>
          </a:p>
        </p:txBody>
      </p:sp>
      <p:sp>
        <p:nvSpPr>
          <p:cNvPr id="23556" name="Text Box 2"/>
          <p:cNvSpPr txBox="1">
            <a:spLocks noChangeAspect="1" noChangeArrowheads="1"/>
          </p:cNvSpPr>
          <p:nvPr/>
        </p:nvSpPr>
        <p:spPr bwMode="auto">
          <a:xfrm>
            <a:off x="533400" y="1066800"/>
            <a:ext cx="8153401" cy="990600"/>
          </a:xfrm>
          <a:prstGeom prst="rect">
            <a:avLst/>
          </a:prstGeom>
          <a:noFill/>
          <a:ln w="9525">
            <a:noFill/>
            <a:miter lim="800000"/>
            <a:headEnd/>
            <a:tailEnd/>
          </a:ln>
        </p:spPr>
        <p:txBody>
          <a:bodyPr/>
          <a:lstStyle/>
          <a:p>
            <a:r>
              <a:rPr lang="en-US" sz="2400" dirty="0" smtClean="0">
                <a:latin typeface="Myriad Pro"/>
              </a:rPr>
              <a:t>High </a:t>
            </a:r>
            <a:r>
              <a:rPr lang="en-US" sz="2400" dirty="0">
                <a:latin typeface="Myriad Pro"/>
              </a:rPr>
              <a:t>School Smoking Prevalence by Race and </a:t>
            </a:r>
            <a:r>
              <a:rPr lang="en-US" sz="2400" dirty="0" smtClean="0">
                <a:latin typeface="Myriad Pro"/>
              </a:rPr>
              <a:t>Year </a:t>
            </a:r>
          </a:p>
          <a:p>
            <a:r>
              <a:rPr lang="en-US" sz="2400" dirty="0" smtClean="0">
                <a:latin typeface="Myriad Pro"/>
              </a:rPr>
              <a:t>1995-2009</a:t>
            </a:r>
            <a:r>
              <a:rPr lang="en-US" sz="1200" dirty="0" smtClean="0">
                <a:latin typeface="Garamond" pitchFamily="18" charset="0"/>
              </a:rPr>
              <a:t> </a:t>
            </a:r>
            <a:r>
              <a:rPr lang="en-US" sz="1600" dirty="0" smtClean="0">
                <a:latin typeface="Gill Sans MT Condensed" pitchFamily="34" charset="0"/>
              </a:rPr>
              <a:t>Source</a:t>
            </a:r>
            <a:r>
              <a:rPr lang="en-US" sz="1600" dirty="0">
                <a:latin typeface="Gill Sans MT Condensed" pitchFamily="34" charset="0"/>
              </a:rPr>
              <a:t>: Youth Risk Behavior Survey</a:t>
            </a:r>
          </a:p>
          <a:p>
            <a:endParaRPr lang="en-US" dirty="0"/>
          </a:p>
        </p:txBody>
      </p:sp>
      <p:graphicFrame>
        <p:nvGraphicFramePr>
          <p:cNvPr id="6" name="Chart 5" descr="Bar Graph Showing the prevelance of smoking by Race based on data collected for the Youth Risk Behavior Survey in 1995, 2003, 2007, 2009.&#10;&#10;Alaska Native / White / Other Race Groups&#10;1995  62% / 34% / 24%&#10;2003 44% / 12% / 12%&#10;2007 32% / 14% / 7%&#10;2009 25% / 14% / 10%&#10;"/>
          <p:cNvGraphicFramePr/>
          <p:nvPr/>
        </p:nvGraphicFramePr>
        <p:xfrm>
          <a:off x="990600" y="1828800"/>
          <a:ext cx="71628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008080"/>
            </a:gs>
            <a:gs pos="50000">
              <a:schemeClr val="bg1"/>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4578" name="TextBox 8"/>
          <p:cNvSpPr txBox="1">
            <a:spLocks noChangeArrowheads="1"/>
          </p:cNvSpPr>
          <p:nvPr/>
        </p:nvSpPr>
        <p:spPr bwMode="auto">
          <a:xfrm>
            <a:off x="228600" y="228600"/>
            <a:ext cx="8915400" cy="1508125"/>
          </a:xfrm>
          <a:prstGeom prst="rect">
            <a:avLst/>
          </a:prstGeom>
          <a:noFill/>
          <a:ln w="9525">
            <a:noFill/>
            <a:miter lim="800000"/>
            <a:headEnd/>
            <a:tailEnd/>
          </a:ln>
        </p:spPr>
        <p:txBody>
          <a:bodyPr>
            <a:spAutoFit/>
          </a:bodyPr>
          <a:lstStyle/>
          <a:p>
            <a:r>
              <a:rPr lang="en-US" sz="6000" b="1">
                <a:solidFill>
                  <a:srgbClr val="003366"/>
                </a:solidFill>
                <a:latin typeface="Myriad Pro"/>
              </a:rPr>
              <a:t>GOALS + STRATEGIES</a:t>
            </a:r>
          </a:p>
          <a:p>
            <a:r>
              <a:rPr lang="en-US" sz="3200" b="1">
                <a:latin typeface="Garamond" pitchFamily="18" charset="0"/>
              </a:rPr>
              <a:t>	</a:t>
            </a:r>
          </a:p>
        </p:txBody>
      </p:sp>
      <p:sp>
        <p:nvSpPr>
          <p:cNvPr id="8" name="Rectangle 7"/>
          <p:cNvSpPr/>
          <p:nvPr/>
        </p:nvSpPr>
        <p:spPr>
          <a:xfrm>
            <a:off x="6324600" y="1676400"/>
            <a:ext cx="1143000" cy="1143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8610600" y="0"/>
            <a:ext cx="533400"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696200" y="1219200"/>
            <a:ext cx="304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162800" y="2895600"/>
            <a:ext cx="609600" cy="6096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3" name="Picture 4" descr="Young Alaska Native mother holding her small child close and smiling."/>
          <p:cNvPicPr>
            <a:picLocks noChangeAspect="1" noChangeArrowheads="1"/>
          </p:cNvPicPr>
          <p:nvPr/>
        </p:nvPicPr>
        <p:blipFill>
          <a:blip r:embed="rId2" cstate="print"/>
          <a:srcRect/>
          <a:stretch>
            <a:fillRect/>
          </a:stretch>
        </p:blipFill>
        <p:spPr bwMode="auto">
          <a:xfrm>
            <a:off x="0" y="2133600"/>
            <a:ext cx="6238875"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838200" y="1219200"/>
            <a:ext cx="8001000" cy="830263"/>
          </a:xfrm>
          <a:prstGeom prst="rect">
            <a:avLst/>
          </a:prstGeom>
          <a:noFill/>
          <a:ln w="9525">
            <a:noFill/>
            <a:miter lim="800000"/>
            <a:headEnd/>
            <a:tailEnd/>
          </a:ln>
        </p:spPr>
        <p:txBody>
          <a:bodyPr>
            <a:spAutoFit/>
          </a:bodyPr>
          <a:lstStyle/>
          <a:p>
            <a:r>
              <a:rPr lang="en-US" sz="2400">
                <a:latin typeface="Myriad Pro"/>
              </a:rPr>
              <a:t>Working at the population level – the “changing the context” level – affords the greatest impact for the least cost.</a:t>
            </a:r>
          </a:p>
        </p:txBody>
      </p:sp>
      <p:sp>
        <p:nvSpPr>
          <p:cNvPr id="25603"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Intervention Pyramid</a:t>
            </a:r>
            <a:endParaRPr lang="en-US" sz="2800">
              <a:latin typeface="Garamond" pitchFamily="18" charset="0"/>
            </a:endParaRPr>
          </a:p>
        </p:txBody>
      </p:sp>
      <p:sp>
        <p:nvSpPr>
          <p:cNvPr id="25604" name="Rectangle 8"/>
          <p:cNvSpPr>
            <a:spLocks noChangeArrowheads="1"/>
          </p:cNvSpPr>
          <p:nvPr/>
        </p:nvSpPr>
        <p:spPr bwMode="auto">
          <a:xfrm>
            <a:off x="0" y="5376863"/>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5606" name="Rectangle 5"/>
          <p:cNvSpPr>
            <a:spLocks noChangeArrowheads="1"/>
          </p:cNvSpPr>
          <p:nvPr/>
        </p:nvSpPr>
        <p:spPr bwMode="auto">
          <a:xfrm>
            <a:off x="2514600" y="6550025"/>
            <a:ext cx="6629400" cy="307975"/>
          </a:xfrm>
          <a:prstGeom prst="rect">
            <a:avLst/>
          </a:prstGeom>
          <a:noFill/>
          <a:ln w="9525">
            <a:noFill/>
            <a:miter lim="800000"/>
            <a:headEnd/>
            <a:tailEnd/>
          </a:ln>
        </p:spPr>
        <p:txBody>
          <a:bodyPr>
            <a:spAutoFit/>
          </a:bodyPr>
          <a:lstStyle/>
          <a:p>
            <a:pPr algn="r"/>
            <a:r>
              <a:rPr lang="en-US" sz="1400">
                <a:latin typeface="Myriad Pro"/>
              </a:rPr>
              <a:t>Graphic  adapted from US Centers for Disease Control (CDC) by Agnew::Beck</a:t>
            </a:r>
          </a:p>
        </p:txBody>
      </p:sp>
      <p:pic>
        <p:nvPicPr>
          <p:cNvPr id="2050" name="Picture 2" descr="Illustration of the Intervention Pyramic showing the factors that impact intervention and success.&#10;&#10;Top (Smallest Impact) - Counseling + Education (Examples: One-on-one + small group Education, Health Fairs).&#10;&#10;Next to Top (Small Impact) - Clinical Interventions. &#10;&#10;Middle (Medium Impact) - Long-Lasting Protective Interventions (Examples: NRT, Pharmacotherapy, Provider Brief Interventions).&#10;&#10;Next to Bottom (Large Impact) - Changing Context (Examples: Smokefree Laws, Tobacco Tax, Workplace Policies).&#10; &#10;Bottom (Largest Impact) - Socioeconomic Factors (Example: Poverty, Education, Housing, Inequality).&#10;"/>
          <p:cNvPicPr>
            <a:picLocks noChangeAspect="1" noChangeArrowheads="1"/>
          </p:cNvPicPr>
          <p:nvPr/>
        </p:nvPicPr>
        <p:blipFill>
          <a:blip r:embed="rId3" cstate="print"/>
          <a:srcRect r="10664"/>
          <a:stretch>
            <a:fillRect/>
          </a:stretch>
        </p:blipFill>
        <p:spPr bwMode="auto">
          <a:xfrm>
            <a:off x="206707" y="2309812"/>
            <a:ext cx="8937293" cy="40909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over image of Alaskan Partnerships - Statewide Plan to Reduce Tobacco Addicition and Exposure - December 2007&#10;&#10;Prepared by the  Alaska Tobacco Prevention and Control (TPC) Program and the statewide Alaska Tobacco Control Alliance (ATCA) with assitance from Agnew::Beck Consulting and Foraker Group."/>
          <p:cNvPicPr>
            <a:picLocks noChangeAspect="1"/>
          </p:cNvPicPr>
          <p:nvPr/>
        </p:nvPicPr>
        <p:blipFill>
          <a:blip r:embed="rId2" cstate="print">
            <a:extLst>
              <a:ext uri="{28A0092B-C50C-407E-A947-70E740481C1C}">
                <a14:useLocalDpi xmlns:a14="http://schemas.microsoft.com/office/drawing/2010/main" xmlns="" val="0"/>
              </a:ext>
            </a:extLst>
          </a:blip>
          <a:srcRect l="2313" b="5337"/>
          <a:stretch>
            <a:fillRect/>
          </a:stretch>
        </p:blipFill>
        <p:spPr>
          <a:xfrm>
            <a:off x="5257800" y="3883643"/>
            <a:ext cx="3657601" cy="2773875"/>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26626" name="Text Box 4" descr="Alaska Tobacco Prevention and Control (TPC) Program and the statewide Alaska Tobacco Control Alliance (ATCA)"/>
          <p:cNvSpPr txBox="1">
            <a:spLocks noChangeArrowheads="1"/>
          </p:cNvSpPr>
          <p:nvPr/>
        </p:nvSpPr>
        <p:spPr bwMode="auto">
          <a:xfrm>
            <a:off x="457200" y="1371600"/>
            <a:ext cx="8001000" cy="2831544"/>
          </a:xfrm>
          <a:prstGeom prst="rect">
            <a:avLst/>
          </a:prstGeom>
          <a:noFill/>
          <a:ln w="9525">
            <a:noFill/>
            <a:miter lim="800000"/>
            <a:headEnd/>
            <a:tailEnd/>
          </a:ln>
        </p:spPr>
        <p:txBody>
          <a:bodyPr wrap="square">
            <a:spAutoFit/>
          </a:bodyPr>
          <a:lstStyle/>
          <a:p>
            <a:pPr marL="228600" indent="-228600">
              <a:spcBef>
                <a:spcPts val="600"/>
              </a:spcBef>
              <a:spcAft>
                <a:spcPts val="600"/>
              </a:spcAft>
              <a:buFont typeface="Arial" pitchFamily="34" charset="0"/>
              <a:buChar char="•"/>
            </a:pPr>
            <a:r>
              <a:rPr lang="en-US" sz="2800" dirty="0">
                <a:latin typeface="Myriad Pro"/>
              </a:rPr>
              <a:t>The plan is designed to compliment and strengthen existing efforts.</a:t>
            </a:r>
          </a:p>
          <a:p>
            <a:pPr marL="228600" indent="-228600">
              <a:spcBef>
                <a:spcPts val="600"/>
              </a:spcBef>
              <a:spcAft>
                <a:spcPts val="600"/>
              </a:spcAft>
              <a:buFont typeface="Arial" pitchFamily="34" charset="0"/>
              <a:buChar char="•"/>
            </a:pPr>
            <a:r>
              <a:rPr lang="en-US" sz="2800" dirty="0">
                <a:latin typeface="Myriad Pro"/>
              </a:rPr>
              <a:t>Organized around the goals of the </a:t>
            </a:r>
            <a:r>
              <a:rPr lang="en-US" sz="2800" b="1" dirty="0">
                <a:ln>
                  <a:solidFill>
                    <a:srgbClr val="000000"/>
                  </a:solidFill>
                </a:ln>
                <a:solidFill>
                  <a:srgbClr val="008080"/>
                </a:solidFill>
                <a:latin typeface="Myriad Pro"/>
              </a:rPr>
              <a:t>Alaska Tobacco Prevention and Control (TPC) Program </a:t>
            </a:r>
            <a:r>
              <a:rPr lang="en-US" sz="2800" dirty="0">
                <a:latin typeface="Myriad Pro"/>
              </a:rPr>
              <a:t>and the statewide </a:t>
            </a:r>
            <a:r>
              <a:rPr lang="en-US" sz="2800" b="1" dirty="0">
                <a:ln>
                  <a:solidFill>
                    <a:srgbClr val="000000"/>
                  </a:solidFill>
                </a:ln>
                <a:solidFill>
                  <a:srgbClr val="993300"/>
                </a:solidFill>
                <a:latin typeface="Myriad Pro"/>
              </a:rPr>
              <a:t>Alaska Tobacco Control Alliance</a:t>
            </a:r>
            <a:r>
              <a:rPr lang="en-US" sz="2800" dirty="0">
                <a:latin typeface="Myriad Pro"/>
              </a:rPr>
              <a:t> (ATCA).</a:t>
            </a:r>
          </a:p>
        </p:txBody>
      </p:sp>
      <p:sp>
        <p:nvSpPr>
          <p:cNvPr id="26627"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Alignment with Existing Efforts</a:t>
            </a:r>
            <a:endParaRPr lang="en-US" sz="2800">
              <a:latin typeface="Garamond"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LEAD Plan Goals</a:t>
            </a:r>
            <a:endParaRPr lang="en-US" sz="2800">
              <a:latin typeface="Garamond" pitchFamily="18" charset="0"/>
            </a:endParaRPr>
          </a:p>
        </p:txBody>
      </p:sp>
      <p:sp>
        <p:nvSpPr>
          <p:cNvPr id="4" name="Rectangle 3"/>
          <p:cNvSpPr/>
          <p:nvPr/>
        </p:nvSpPr>
        <p:spPr>
          <a:xfrm>
            <a:off x="1219200" y="1295400"/>
            <a:ext cx="6172200" cy="4232275"/>
          </a:xfrm>
          <a:prstGeom prst="rect">
            <a:avLst/>
          </a:prstGeom>
        </p:spPr>
        <p:txBody>
          <a:bodyPr>
            <a:spAutoFit/>
          </a:bodyPr>
          <a:lstStyle/>
          <a:p>
            <a:pPr>
              <a:spcBef>
                <a:spcPts val="0"/>
              </a:spcBef>
              <a:spcAft>
                <a:spcPts val="1800"/>
              </a:spcAft>
              <a:defRPr/>
            </a:pPr>
            <a:r>
              <a:rPr lang="en-US" sz="2800" b="1" dirty="0">
                <a:ln>
                  <a:solidFill>
                    <a:srgbClr val="000000"/>
                  </a:solidFill>
                </a:ln>
                <a:solidFill>
                  <a:srgbClr val="008080"/>
                </a:solidFill>
                <a:latin typeface="Myriad Pro" pitchFamily="34" charset="0"/>
              </a:rPr>
              <a:t>GOAL 1: </a:t>
            </a:r>
            <a:r>
              <a:rPr lang="en-US" sz="2800" dirty="0">
                <a:latin typeface="Myriad Pro" pitchFamily="34" charset="0"/>
              </a:rPr>
              <a:t>Prevent initiation of tobacco use among young people.</a:t>
            </a:r>
          </a:p>
          <a:p>
            <a:pPr>
              <a:spcBef>
                <a:spcPts val="0"/>
              </a:spcBef>
              <a:spcAft>
                <a:spcPts val="1800"/>
              </a:spcAft>
              <a:defRPr/>
            </a:pPr>
            <a:r>
              <a:rPr lang="en-US" sz="2800" b="1" dirty="0">
                <a:ln>
                  <a:solidFill>
                    <a:srgbClr val="000000"/>
                  </a:solidFill>
                </a:ln>
                <a:solidFill>
                  <a:srgbClr val="FF6600"/>
                </a:solidFill>
                <a:latin typeface="Myriad Pro" pitchFamily="34" charset="0"/>
              </a:rPr>
              <a:t>GOAL 2: </a:t>
            </a:r>
            <a:r>
              <a:rPr lang="en-US" sz="2800" dirty="0">
                <a:latin typeface="Myriad Pro" pitchFamily="34" charset="0"/>
              </a:rPr>
              <a:t>Promote cessation of tobacco use among youth and adults.</a:t>
            </a:r>
          </a:p>
          <a:p>
            <a:pPr>
              <a:spcBef>
                <a:spcPts val="0"/>
              </a:spcBef>
              <a:spcAft>
                <a:spcPts val="1800"/>
              </a:spcAft>
              <a:defRPr/>
            </a:pPr>
            <a:r>
              <a:rPr lang="en-US" sz="2800" b="1" dirty="0">
                <a:ln>
                  <a:solidFill>
                    <a:srgbClr val="000000"/>
                  </a:solidFill>
                </a:ln>
                <a:solidFill>
                  <a:srgbClr val="00B050"/>
                </a:solidFill>
                <a:latin typeface="Myriad Pro" pitchFamily="34" charset="0"/>
              </a:rPr>
              <a:t>GOAL 3: </a:t>
            </a:r>
            <a:r>
              <a:rPr lang="en-US" sz="2800" dirty="0">
                <a:latin typeface="Myriad Pro" pitchFamily="34" charset="0"/>
              </a:rPr>
              <a:t>Protect the public from exposure to secondhand smoke.</a:t>
            </a:r>
          </a:p>
          <a:p>
            <a:pPr>
              <a:spcBef>
                <a:spcPts val="0"/>
              </a:spcBef>
              <a:spcAft>
                <a:spcPts val="1800"/>
              </a:spcAft>
              <a:defRPr/>
            </a:pPr>
            <a:r>
              <a:rPr lang="en-US" sz="2800" b="1" dirty="0">
                <a:ln>
                  <a:solidFill>
                    <a:srgbClr val="000000"/>
                  </a:solidFill>
                </a:ln>
                <a:solidFill>
                  <a:schemeClr val="accent1">
                    <a:lumMod val="75000"/>
                  </a:schemeClr>
                </a:solidFill>
                <a:latin typeface="Myriad Pro" pitchFamily="34" charset="0"/>
              </a:rPr>
              <a:t>GOAL 4: </a:t>
            </a:r>
            <a:r>
              <a:rPr lang="en-US" sz="2800" dirty="0">
                <a:latin typeface="Myriad Pro" pitchFamily="34" charset="0"/>
              </a:rPr>
              <a:t>Identify and eliminate tobacco-related disparities.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609600" y="1524000"/>
            <a:ext cx="4267200" cy="4678363"/>
          </a:xfrm>
          <a:prstGeom prst="rect">
            <a:avLst/>
          </a:prstGeom>
          <a:noFill/>
          <a:ln w="9525">
            <a:noFill/>
            <a:miter lim="800000"/>
            <a:headEnd/>
            <a:tailEnd/>
          </a:ln>
        </p:spPr>
        <p:txBody>
          <a:bodyPr>
            <a:spAutoFit/>
          </a:bodyPr>
          <a:lstStyle/>
          <a:p>
            <a:pPr marL="228600" indent="-228600">
              <a:spcBef>
                <a:spcPts val="600"/>
              </a:spcBef>
              <a:spcAft>
                <a:spcPts val="600"/>
              </a:spcAft>
            </a:pPr>
            <a:r>
              <a:rPr lang="en-US" sz="2800" dirty="0">
                <a:latin typeface="Myriad Pro"/>
              </a:rPr>
              <a:t>Strategic planning entailed:</a:t>
            </a:r>
          </a:p>
          <a:p>
            <a:pPr marL="228600" indent="-228600">
              <a:spcBef>
                <a:spcPts val="600"/>
              </a:spcBef>
              <a:spcAft>
                <a:spcPts val="600"/>
              </a:spcAft>
              <a:buFont typeface="Arial" pitchFamily="34" charset="0"/>
              <a:buChar char="•"/>
            </a:pPr>
            <a:r>
              <a:rPr lang="en-US" sz="2400" dirty="0">
                <a:latin typeface="Myriad Pro"/>
              </a:rPr>
              <a:t>Build from 4 goals.</a:t>
            </a:r>
          </a:p>
          <a:p>
            <a:pPr marL="228600" indent="-228600">
              <a:spcBef>
                <a:spcPts val="600"/>
              </a:spcBef>
              <a:spcAft>
                <a:spcPts val="600"/>
              </a:spcAft>
              <a:buFont typeface="Arial" pitchFamily="34" charset="0"/>
              <a:buChar char="•"/>
            </a:pPr>
            <a:r>
              <a:rPr lang="en-US" sz="2400" dirty="0">
                <a:latin typeface="Myriad Pro"/>
              </a:rPr>
              <a:t>Create “on the ground” strategies for each goal.</a:t>
            </a:r>
          </a:p>
          <a:p>
            <a:pPr marL="228600" indent="-228600">
              <a:spcBef>
                <a:spcPts val="600"/>
              </a:spcBef>
              <a:spcAft>
                <a:spcPts val="600"/>
              </a:spcAft>
              <a:buFont typeface="Arial" pitchFamily="34" charset="0"/>
              <a:buChar char="•"/>
            </a:pPr>
            <a:r>
              <a:rPr lang="en-US" sz="2400" dirty="0">
                <a:latin typeface="Myriad Pro"/>
              </a:rPr>
              <a:t>Prioritize strategies. </a:t>
            </a:r>
          </a:p>
          <a:p>
            <a:pPr marL="228600" indent="-228600">
              <a:spcBef>
                <a:spcPts val="600"/>
              </a:spcBef>
              <a:spcAft>
                <a:spcPts val="600"/>
              </a:spcAft>
              <a:buFont typeface="Arial" pitchFamily="34" charset="0"/>
              <a:buChar char="•"/>
            </a:pPr>
            <a:r>
              <a:rPr lang="en-US" sz="2400" dirty="0">
                <a:latin typeface="Myriad Pro"/>
              </a:rPr>
              <a:t>Refine and rank strategies.</a:t>
            </a:r>
          </a:p>
          <a:p>
            <a:pPr marL="228600" indent="-228600">
              <a:spcBef>
                <a:spcPts val="600"/>
              </a:spcBef>
              <a:spcAft>
                <a:spcPts val="600"/>
              </a:spcAft>
              <a:buFont typeface="Arial" pitchFamily="34" charset="0"/>
              <a:buChar char="•"/>
            </a:pPr>
            <a:r>
              <a:rPr lang="en-US" sz="2400" dirty="0">
                <a:latin typeface="Myriad Pro"/>
              </a:rPr>
              <a:t>Develop detailed action plans for top priority strategies.</a:t>
            </a:r>
          </a:p>
        </p:txBody>
      </p:sp>
      <p:sp>
        <p:nvSpPr>
          <p:cNvPr id="28675"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How Goals, Strategies + Actions Fit Together</a:t>
            </a:r>
            <a:endParaRPr lang="en-US" sz="2800">
              <a:latin typeface="Garamond" pitchFamily="18" charset="0"/>
            </a:endParaRPr>
          </a:p>
        </p:txBody>
      </p:sp>
      <p:grpSp>
        <p:nvGrpSpPr>
          <p:cNvPr id="28676" name="Group 12"/>
          <p:cNvGrpSpPr>
            <a:grpSpLocks/>
          </p:cNvGrpSpPr>
          <p:nvPr/>
        </p:nvGrpSpPr>
        <p:grpSpPr bwMode="auto">
          <a:xfrm>
            <a:off x="4800600" y="3276600"/>
            <a:ext cx="4038600" cy="2384425"/>
            <a:chOff x="4800600" y="3276600"/>
            <a:chExt cx="4038600" cy="2384286"/>
          </a:xfrm>
        </p:grpSpPr>
        <p:sp>
          <p:nvSpPr>
            <p:cNvPr id="28677" name="TextBox 5"/>
            <p:cNvSpPr txBox="1">
              <a:spLocks noChangeArrowheads="1"/>
            </p:cNvSpPr>
            <p:nvPr/>
          </p:nvSpPr>
          <p:spPr bwMode="auto">
            <a:xfrm>
              <a:off x="4800600" y="3276600"/>
              <a:ext cx="2667000" cy="707886"/>
            </a:xfrm>
            <a:prstGeom prst="rect">
              <a:avLst/>
            </a:prstGeom>
            <a:solidFill>
              <a:srgbClr val="008080"/>
            </a:solidFill>
            <a:ln w="9525">
              <a:noFill/>
              <a:miter lim="800000"/>
              <a:headEnd/>
              <a:tailEnd/>
            </a:ln>
          </p:spPr>
          <p:txBody>
            <a:bodyPr>
              <a:spAutoFit/>
            </a:bodyPr>
            <a:lstStyle/>
            <a:p>
              <a:pPr algn="ctr"/>
              <a:r>
                <a:rPr lang="en-US" sz="4000" b="1" dirty="0">
                  <a:solidFill>
                    <a:schemeClr val="bg1"/>
                  </a:solidFill>
                  <a:latin typeface="Myriad Pro"/>
                </a:rPr>
                <a:t>GOAL</a:t>
              </a:r>
            </a:p>
          </p:txBody>
        </p:sp>
        <p:sp>
          <p:nvSpPr>
            <p:cNvPr id="28678" name="TextBox 6" descr="Image illustrating the structure of the LEAD plan and how the Goals, Strategies and Actions fit together creating an Action driven plan. &#10;&#10;GOAL &gt; STRATEGY &gt; ACTION"/>
            <p:cNvSpPr txBox="1">
              <a:spLocks noChangeArrowheads="1"/>
            </p:cNvSpPr>
            <p:nvPr/>
          </p:nvSpPr>
          <p:spPr bwMode="auto">
            <a:xfrm>
              <a:off x="5486400" y="4114800"/>
              <a:ext cx="2667000" cy="707886"/>
            </a:xfrm>
            <a:prstGeom prst="rect">
              <a:avLst/>
            </a:prstGeom>
            <a:solidFill>
              <a:srgbClr val="FF6600"/>
            </a:solidFill>
            <a:ln w="9525">
              <a:noFill/>
              <a:miter lim="800000"/>
              <a:headEnd/>
              <a:tailEnd/>
            </a:ln>
          </p:spPr>
          <p:txBody>
            <a:bodyPr>
              <a:spAutoFit/>
            </a:bodyPr>
            <a:lstStyle/>
            <a:p>
              <a:pPr algn="ctr"/>
              <a:r>
                <a:rPr lang="en-US" sz="4000" b="1" dirty="0">
                  <a:solidFill>
                    <a:schemeClr val="bg1"/>
                  </a:solidFill>
                  <a:latin typeface="Myriad Pro"/>
                </a:rPr>
                <a:t>Strategy</a:t>
              </a:r>
            </a:p>
          </p:txBody>
        </p:sp>
        <p:sp>
          <p:nvSpPr>
            <p:cNvPr id="28679" name="TextBox 7"/>
            <p:cNvSpPr txBox="1">
              <a:spLocks noChangeArrowheads="1"/>
            </p:cNvSpPr>
            <p:nvPr/>
          </p:nvSpPr>
          <p:spPr bwMode="auto">
            <a:xfrm>
              <a:off x="6172200" y="4953000"/>
              <a:ext cx="2667000" cy="707886"/>
            </a:xfrm>
            <a:prstGeom prst="rect">
              <a:avLst/>
            </a:prstGeom>
            <a:solidFill>
              <a:srgbClr val="00B050"/>
            </a:solidFill>
            <a:ln w="9525">
              <a:noFill/>
              <a:miter lim="800000"/>
              <a:headEnd/>
              <a:tailEnd/>
            </a:ln>
          </p:spPr>
          <p:txBody>
            <a:bodyPr>
              <a:spAutoFit/>
            </a:bodyPr>
            <a:lstStyle/>
            <a:p>
              <a:pPr algn="ctr"/>
              <a:r>
                <a:rPr lang="en-US" sz="4000" b="1">
                  <a:solidFill>
                    <a:schemeClr val="bg1"/>
                  </a:solidFill>
                  <a:latin typeface="Myriad Pro"/>
                </a:rPr>
                <a:t>Action</a:t>
              </a:r>
            </a:p>
          </p:txBody>
        </p:sp>
        <p:sp>
          <p:nvSpPr>
            <p:cNvPr id="11" name="Bent-Up Arrow 10"/>
            <p:cNvSpPr/>
            <p:nvPr/>
          </p:nvSpPr>
          <p:spPr>
            <a:xfrm rot="5400000">
              <a:off x="4933964" y="3981396"/>
              <a:ext cx="495271" cy="457200"/>
            </a:xfrm>
            <a:prstGeom prst="bentUp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Bent-Up Arrow 11"/>
            <p:cNvSpPr/>
            <p:nvPr/>
          </p:nvSpPr>
          <p:spPr>
            <a:xfrm rot="5400000">
              <a:off x="5619764" y="4819547"/>
              <a:ext cx="495271" cy="457200"/>
            </a:xfrm>
            <a:prstGeom prst="bentUp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762000" y="1752600"/>
            <a:ext cx="7086600" cy="3139321"/>
          </a:xfrm>
          <a:prstGeom prst="rect">
            <a:avLst/>
          </a:prstGeom>
          <a:noFill/>
          <a:ln w="9525">
            <a:noFill/>
            <a:miter lim="800000"/>
            <a:headEnd/>
            <a:tailEnd/>
          </a:ln>
        </p:spPr>
        <p:txBody>
          <a:bodyPr wrap="square">
            <a:spAutoFit/>
          </a:bodyPr>
          <a:lstStyle/>
          <a:p>
            <a:pPr marL="228600" indent="-228600">
              <a:spcAft>
                <a:spcPts val="600"/>
              </a:spcAft>
              <a:buFont typeface="Arial" pitchFamily="34" charset="0"/>
              <a:buChar char="•"/>
            </a:pPr>
            <a:r>
              <a:rPr lang="en-US" sz="2400" dirty="0">
                <a:latin typeface="Myriad Pro"/>
              </a:rPr>
              <a:t>In addition to “On the Ground” strategies</a:t>
            </a:r>
          </a:p>
          <a:p>
            <a:pPr marL="228600" indent="-228600">
              <a:spcAft>
                <a:spcPts val="600"/>
              </a:spcAft>
              <a:buFont typeface="Arial" pitchFamily="34" charset="0"/>
              <a:buChar char="•"/>
            </a:pPr>
            <a:r>
              <a:rPr lang="en-US" sz="2400" dirty="0">
                <a:latin typeface="Myriad Pro"/>
              </a:rPr>
              <a:t>Broad-based, management-level strategies</a:t>
            </a:r>
          </a:p>
          <a:p>
            <a:pPr marL="228600" indent="-228600">
              <a:spcAft>
                <a:spcPts val="600"/>
              </a:spcAft>
              <a:buFont typeface="Arial" pitchFamily="34" charset="0"/>
              <a:buChar char="•"/>
            </a:pPr>
            <a:r>
              <a:rPr lang="en-US" sz="2400" dirty="0">
                <a:latin typeface="Myriad Pro"/>
              </a:rPr>
              <a:t>Based on 2007 LEAD Strategic Plan</a:t>
            </a:r>
          </a:p>
          <a:p>
            <a:pPr marL="228600" indent="-228600">
              <a:spcAft>
                <a:spcPts val="600"/>
              </a:spcAft>
              <a:buFont typeface="Arial" pitchFamily="34" charset="0"/>
              <a:buChar char="•"/>
            </a:pPr>
            <a:r>
              <a:rPr lang="en-US" sz="2400" dirty="0">
                <a:latin typeface="Myriad Pro"/>
              </a:rPr>
              <a:t>Implemented by:</a:t>
            </a:r>
          </a:p>
          <a:p>
            <a:pPr marL="685800" lvl="1" indent="-228600">
              <a:spcAft>
                <a:spcPts val="600"/>
              </a:spcAft>
              <a:buFont typeface="Arial" pitchFamily="34" charset="0"/>
              <a:buChar char="•"/>
            </a:pPr>
            <a:r>
              <a:rPr lang="en-US" sz="2400" dirty="0">
                <a:latin typeface="Myriad Pro"/>
              </a:rPr>
              <a:t>State agencies</a:t>
            </a:r>
          </a:p>
          <a:p>
            <a:pPr marL="685800" lvl="1" indent="-228600">
              <a:spcAft>
                <a:spcPts val="600"/>
              </a:spcAft>
              <a:buFont typeface="Arial" pitchFamily="34" charset="0"/>
              <a:buChar char="•"/>
            </a:pPr>
            <a:r>
              <a:rPr lang="en-US" sz="2400" dirty="0">
                <a:latin typeface="Myriad Pro"/>
              </a:rPr>
              <a:t>Tribal health networks</a:t>
            </a:r>
          </a:p>
          <a:p>
            <a:pPr marL="685800" lvl="1" indent="-228600">
              <a:spcAft>
                <a:spcPts val="600"/>
              </a:spcAft>
              <a:buFont typeface="Arial" pitchFamily="34" charset="0"/>
              <a:buChar char="•"/>
            </a:pPr>
            <a:r>
              <a:rPr lang="en-US" sz="2400" dirty="0">
                <a:latin typeface="Myriad Pro"/>
              </a:rPr>
              <a:t>Advocacy groups</a:t>
            </a:r>
          </a:p>
        </p:txBody>
      </p:sp>
      <p:sp>
        <p:nvSpPr>
          <p:cNvPr id="29699"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dirty="0">
                <a:latin typeface="Myriad Pro"/>
              </a:rPr>
              <a:t>High Level Strategies</a:t>
            </a:r>
            <a:endParaRPr lang="en-US" sz="2800" dirty="0">
              <a:latin typeface="Garamond" pitchFamily="18" charset="0"/>
            </a:endParaRPr>
          </a:p>
        </p:txBody>
      </p:sp>
      <p:sp>
        <p:nvSpPr>
          <p:cNvPr id="5" name="Rectangle 4"/>
          <p:cNvSpPr/>
          <p:nvPr/>
        </p:nvSpPr>
        <p:spPr>
          <a:xfrm>
            <a:off x="4191000" y="0"/>
            <a:ext cx="609600" cy="60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4724400"/>
            <a:ext cx="533400" cy="533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648200" y="685800"/>
            <a:ext cx="304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descr="Image of the Strategic Plan for Eliminating Tobacco-Related Disparities - Alaska Department of Health and Social Services - cover image show a large group of diverse Alaskans playing blanket toss in a Northern coastal community of Alaska."/>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3048000"/>
            <a:ext cx="2793882" cy="3611276"/>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dirty="0">
                <a:latin typeface="Myriad Pro"/>
              </a:rPr>
              <a:t>High Level Strategies</a:t>
            </a:r>
            <a:endParaRPr lang="en-US" sz="2800" dirty="0">
              <a:latin typeface="Garamond" pitchFamily="18" charset="0"/>
            </a:endParaRPr>
          </a:p>
        </p:txBody>
      </p:sp>
      <p:sp>
        <p:nvSpPr>
          <p:cNvPr id="4" name="Rectangle 3"/>
          <p:cNvSpPr/>
          <p:nvPr/>
        </p:nvSpPr>
        <p:spPr>
          <a:xfrm>
            <a:off x="1219200" y="1905000"/>
            <a:ext cx="6934200" cy="2862322"/>
          </a:xfrm>
          <a:prstGeom prst="rect">
            <a:avLst/>
          </a:prstGeom>
        </p:spPr>
        <p:txBody>
          <a:bodyPr wrap="square">
            <a:spAutoFit/>
          </a:bodyPr>
          <a:lstStyle/>
          <a:p>
            <a:pPr marL="228600" lvl="1" indent="-228600">
              <a:spcAft>
                <a:spcPts val="600"/>
              </a:spcAft>
              <a:buFont typeface="Arial" pitchFamily="34" charset="0"/>
              <a:buChar char="•"/>
              <a:defRPr/>
            </a:pPr>
            <a:r>
              <a:rPr lang="en-US" sz="3200" i="1" dirty="0" smtClean="0">
                <a:latin typeface="Myriad Pro" pitchFamily="34" charset="0"/>
              </a:rPr>
              <a:t>Expand </a:t>
            </a:r>
            <a:r>
              <a:rPr lang="en-US" sz="3200" i="1" dirty="0">
                <a:latin typeface="Myriad Pro" pitchFamily="34" charset="0"/>
              </a:rPr>
              <a:t>Partnerships</a:t>
            </a:r>
          </a:p>
          <a:p>
            <a:pPr marL="228600" lvl="1" indent="-228600">
              <a:spcAft>
                <a:spcPts val="600"/>
              </a:spcAft>
              <a:buFont typeface="Arial" pitchFamily="34" charset="0"/>
              <a:buChar char="•"/>
              <a:defRPr/>
            </a:pPr>
            <a:r>
              <a:rPr lang="en-US" sz="3200" i="1" dirty="0">
                <a:latin typeface="Myriad Pro" pitchFamily="34" charset="0"/>
              </a:rPr>
              <a:t>Targeted Media + Outreach</a:t>
            </a:r>
          </a:p>
          <a:p>
            <a:pPr marL="228600" indent="-228600">
              <a:spcAft>
                <a:spcPts val="600"/>
              </a:spcAft>
              <a:buFont typeface="Arial" pitchFamily="34" charset="0"/>
              <a:buChar char="•"/>
              <a:defRPr/>
            </a:pPr>
            <a:r>
              <a:rPr lang="en-US" sz="3200" i="1" dirty="0" smtClean="0">
                <a:latin typeface="Myriad Pro" pitchFamily="34" charset="0"/>
              </a:rPr>
              <a:t>Data</a:t>
            </a:r>
            <a:r>
              <a:rPr lang="en-US" sz="3200" i="1" dirty="0">
                <a:latin typeface="Myriad Pro" pitchFamily="34" charset="0"/>
              </a:rPr>
              <a:t>, Evaluation + Best Practices</a:t>
            </a:r>
          </a:p>
          <a:p>
            <a:pPr marL="228600" indent="-228600">
              <a:spcAft>
                <a:spcPts val="600"/>
              </a:spcAft>
              <a:buFont typeface="Arial" pitchFamily="34" charset="0"/>
              <a:buChar char="•"/>
              <a:defRPr/>
            </a:pPr>
            <a:r>
              <a:rPr lang="en-US" sz="3200" i="1" dirty="0" smtClean="0">
                <a:latin typeface="Myriad Pro" pitchFamily="34" charset="0"/>
              </a:rPr>
              <a:t>Policy</a:t>
            </a:r>
            <a:endParaRPr lang="en-US" sz="3200" i="1" dirty="0">
              <a:latin typeface="Myriad Pro" pitchFamily="34" charset="0"/>
            </a:endParaRPr>
          </a:p>
          <a:p>
            <a:pPr marL="228600" indent="-228600">
              <a:spcAft>
                <a:spcPts val="600"/>
              </a:spcAft>
              <a:buFont typeface="Arial" pitchFamily="34" charset="0"/>
              <a:buChar char="•"/>
              <a:defRPr/>
            </a:pPr>
            <a:r>
              <a:rPr lang="en-US" sz="3200" i="1" dirty="0" smtClean="0">
                <a:latin typeface="Myriad Pro" pitchFamily="34" charset="0"/>
              </a:rPr>
              <a:t>Funding </a:t>
            </a:r>
            <a:r>
              <a:rPr lang="en-US" sz="3200" i="1" dirty="0">
                <a:latin typeface="Myriad Pro" pitchFamily="34" charset="0"/>
              </a:rPr>
              <a:t>+ Capacity Building </a:t>
            </a:r>
            <a:r>
              <a:rPr lang="en-US" sz="2400" i="1" dirty="0">
                <a:latin typeface="Myriad Pro" pitchFamily="34" charset="0"/>
              </a:rPr>
              <a:t> </a:t>
            </a:r>
          </a:p>
        </p:txBody>
      </p:sp>
      <p:sp>
        <p:nvSpPr>
          <p:cNvPr id="5" name="Rectangle 4"/>
          <p:cNvSpPr/>
          <p:nvPr/>
        </p:nvSpPr>
        <p:spPr>
          <a:xfrm>
            <a:off x="4191000" y="0"/>
            <a:ext cx="609600" cy="60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4724400"/>
            <a:ext cx="533400" cy="533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648200" y="685800"/>
            <a:ext cx="304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dirty="0" smtClean="0">
                <a:latin typeface="Myriad Pro"/>
              </a:rPr>
              <a:t>On the Ground Strategies</a:t>
            </a:r>
            <a:endParaRPr lang="en-US" sz="2800" dirty="0">
              <a:latin typeface="Garamond" pitchFamily="18" charset="0"/>
            </a:endParaRPr>
          </a:p>
        </p:txBody>
      </p:sp>
      <p:sp>
        <p:nvSpPr>
          <p:cNvPr id="4" name="Rectangle 3"/>
          <p:cNvSpPr/>
          <p:nvPr/>
        </p:nvSpPr>
        <p:spPr>
          <a:xfrm>
            <a:off x="685800" y="1219200"/>
            <a:ext cx="8001000" cy="5863144"/>
          </a:xfrm>
          <a:prstGeom prst="rect">
            <a:avLst/>
          </a:prstGeom>
        </p:spPr>
        <p:txBody>
          <a:bodyPr wrap="square">
            <a:spAutoFit/>
          </a:bodyPr>
          <a:lstStyle/>
          <a:p>
            <a:pPr marL="228600" lvl="0" indent="-228600">
              <a:spcAft>
                <a:spcPts val="600"/>
              </a:spcAft>
              <a:buFontTx/>
              <a:buChar char="•"/>
              <a:defRPr/>
            </a:pPr>
            <a:r>
              <a:rPr lang="en-US" sz="2400" b="1" i="1" dirty="0" smtClean="0">
                <a:ln>
                  <a:solidFill>
                    <a:srgbClr val="000000"/>
                  </a:solidFill>
                </a:ln>
                <a:solidFill>
                  <a:srgbClr val="008080"/>
                </a:solidFill>
                <a:latin typeface="Myriad Pro" pitchFamily="34" charset="0"/>
              </a:rPr>
              <a:t>Goal 1 (Youth Prevention)</a:t>
            </a:r>
            <a:r>
              <a:rPr lang="en-US" sz="2400" b="1" dirty="0">
                <a:ln>
                  <a:solidFill>
                    <a:srgbClr val="000000"/>
                  </a:solidFill>
                </a:ln>
                <a:solidFill>
                  <a:srgbClr val="008080"/>
                </a:solidFill>
                <a:latin typeface="Myriad Pro" pitchFamily="34" charset="0"/>
              </a:rPr>
              <a:t> </a:t>
            </a:r>
            <a:r>
              <a:rPr lang="en-US" sz="2000" dirty="0">
                <a:latin typeface="Myriad Pro" pitchFamily="34" charset="0"/>
              </a:rPr>
              <a:t>Increase the number of leaders in the Alaska Native community that support, role model, and promote tobacco-free and </a:t>
            </a:r>
            <a:r>
              <a:rPr lang="en-US" sz="2000" dirty="0" err="1">
                <a:latin typeface="Myriad Pro" pitchFamily="34" charset="0"/>
              </a:rPr>
              <a:t>smokefree</a:t>
            </a:r>
            <a:r>
              <a:rPr lang="en-US" sz="2000" dirty="0">
                <a:latin typeface="Myriad Pro" pitchFamily="34" charset="0"/>
              </a:rPr>
              <a:t> lifestyles, primarily by implementing tobacco-free policies at events with an extensive participation of Alaska Native people</a:t>
            </a:r>
            <a:r>
              <a:rPr lang="en-US" sz="2000" dirty="0" smtClean="0">
                <a:latin typeface="Myriad Pro" pitchFamily="34" charset="0"/>
              </a:rPr>
              <a:t>.</a:t>
            </a:r>
            <a:endParaRPr lang="en-US" sz="3200" i="1" dirty="0">
              <a:latin typeface="Myriad Pro" pitchFamily="34" charset="0"/>
            </a:endParaRPr>
          </a:p>
          <a:p>
            <a:pPr marL="228600" lvl="0" indent="-228600">
              <a:spcAft>
                <a:spcPts val="600"/>
              </a:spcAft>
              <a:buFontTx/>
              <a:buChar char="•"/>
              <a:defRPr/>
            </a:pPr>
            <a:r>
              <a:rPr lang="en-US" sz="2400" b="1" i="1" dirty="0" smtClean="0">
                <a:ln>
                  <a:solidFill>
                    <a:srgbClr val="000000"/>
                  </a:solidFill>
                </a:ln>
                <a:solidFill>
                  <a:srgbClr val="FF6600"/>
                </a:solidFill>
                <a:latin typeface="Myriad Pro" pitchFamily="34" charset="0"/>
              </a:rPr>
              <a:t>Goal 2 (Cessation)</a:t>
            </a:r>
            <a:r>
              <a:rPr lang="en-US" sz="2400" b="1" dirty="0">
                <a:ln>
                  <a:solidFill>
                    <a:srgbClr val="000000"/>
                  </a:solidFill>
                </a:ln>
                <a:solidFill>
                  <a:srgbClr val="FF6600"/>
                </a:solidFill>
                <a:latin typeface="Myriad Pro" pitchFamily="34" charset="0"/>
              </a:rPr>
              <a:t> </a:t>
            </a:r>
            <a:r>
              <a:rPr lang="en-US" sz="2000" dirty="0">
                <a:latin typeface="Myriad Pro" pitchFamily="34" charset="0"/>
              </a:rPr>
              <a:t>Work with community health centers and other health professionals who serve low-income patients to institute “Ask – Advise – Refer” for tobacco use at every visit</a:t>
            </a:r>
            <a:r>
              <a:rPr lang="en-US" sz="2000" dirty="0" smtClean="0">
                <a:latin typeface="Myriad Pro" pitchFamily="34" charset="0"/>
              </a:rPr>
              <a:t>.</a:t>
            </a:r>
            <a:endParaRPr lang="en-US" sz="2000" i="1" dirty="0" smtClean="0">
              <a:latin typeface="Myriad Pro" pitchFamily="34" charset="0"/>
            </a:endParaRPr>
          </a:p>
          <a:p>
            <a:pPr marL="228600" lvl="0" indent="-228600">
              <a:spcAft>
                <a:spcPts val="600"/>
              </a:spcAft>
              <a:buFontTx/>
              <a:buChar char="•"/>
              <a:defRPr/>
            </a:pPr>
            <a:r>
              <a:rPr lang="en-US" sz="2400" b="1" i="1" dirty="0" smtClean="0">
                <a:ln>
                  <a:solidFill>
                    <a:srgbClr val="000000"/>
                  </a:solidFill>
                </a:ln>
                <a:solidFill>
                  <a:srgbClr val="00B050"/>
                </a:solidFill>
                <a:latin typeface="Myriad Pro" pitchFamily="34" charset="0"/>
              </a:rPr>
              <a:t>Goal 3 (</a:t>
            </a:r>
            <a:r>
              <a:rPr lang="en-US" sz="2400" b="1" i="1" dirty="0" err="1" smtClean="0">
                <a:ln>
                  <a:solidFill>
                    <a:srgbClr val="000000"/>
                  </a:solidFill>
                </a:ln>
                <a:solidFill>
                  <a:srgbClr val="00B050"/>
                </a:solidFill>
                <a:latin typeface="Myriad Pro" pitchFamily="34" charset="0"/>
              </a:rPr>
              <a:t>Smokefree</a:t>
            </a:r>
            <a:r>
              <a:rPr lang="en-US" sz="2400" b="1" i="1" dirty="0">
                <a:ln>
                  <a:solidFill>
                    <a:srgbClr val="000000"/>
                  </a:solidFill>
                </a:ln>
                <a:solidFill>
                  <a:srgbClr val="00B050"/>
                </a:solidFill>
                <a:latin typeface="Myriad Pro" pitchFamily="34" charset="0"/>
              </a:rPr>
              <a:t> </a:t>
            </a:r>
            <a:r>
              <a:rPr lang="en-US" sz="2400" b="1" i="1" dirty="0" smtClean="0">
                <a:ln>
                  <a:solidFill>
                    <a:srgbClr val="000000"/>
                  </a:solidFill>
                </a:ln>
                <a:solidFill>
                  <a:srgbClr val="00B050"/>
                </a:solidFill>
                <a:latin typeface="Myriad Pro" pitchFamily="34" charset="0"/>
              </a:rPr>
              <a:t>Air)</a:t>
            </a:r>
            <a:r>
              <a:rPr lang="en-US" sz="2400" b="1" dirty="0">
                <a:ln>
                  <a:solidFill>
                    <a:srgbClr val="000000"/>
                  </a:solidFill>
                </a:ln>
                <a:solidFill>
                  <a:srgbClr val="00B050"/>
                </a:solidFill>
                <a:latin typeface="Myriad Pro" pitchFamily="34" charset="0"/>
              </a:rPr>
              <a:t> </a:t>
            </a:r>
            <a:r>
              <a:rPr lang="en-US" sz="2000" dirty="0">
                <a:latin typeface="Myriad Pro" pitchFamily="34" charset="0"/>
              </a:rPr>
              <a:t>Expand comprehensive tobacco-free campus policies among colleges, community colleges and vocational schools campuses</a:t>
            </a:r>
            <a:r>
              <a:rPr lang="en-US" sz="2000" dirty="0" smtClean="0">
                <a:latin typeface="Myriad Pro" pitchFamily="34" charset="0"/>
              </a:rPr>
              <a:t>.</a:t>
            </a:r>
            <a:endParaRPr lang="en-US" sz="3200" i="1" dirty="0">
              <a:latin typeface="Myriad Pro" pitchFamily="34" charset="0"/>
            </a:endParaRPr>
          </a:p>
          <a:p>
            <a:pPr marL="228600" lvl="0" indent="-228600">
              <a:spcAft>
                <a:spcPts val="0"/>
              </a:spcAft>
              <a:buFontTx/>
              <a:buChar char="•"/>
              <a:defRPr/>
            </a:pPr>
            <a:r>
              <a:rPr lang="en-US" sz="2400" b="1" i="1" dirty="0" smtClean="0">
                <a:ln>
                  <a:solidFill>
                    <a:srgbClr val="000000"/>
                  </a:solidFill>
                </a:ln>
                <a:solidFill>
                  <a:schemeClr val="accent5">
                    <a:lumMod val="50000"/>
                  </a:schemeClr>
                </a:solidFill>
                <a:latin typeface="Myriad Pro" pitchFamily="34" charset="0"/>
              </a:rPr>
              <a:t>Goal 4 (Identify Disparities)</a:t>
            </a:r>
            <a:r>
              <a:rPr lang="en-US" sz="2400" b="1" dirty="0">
                <a:ln>
                  <a:solidFill>
                    <a:srgbClr val="000000"/>
                  </a:solidFill>
                </a:ln>
                <a:solidFill>
                  <a:schemeClr val="accent5">
                    <a:lumMod val="50000"/>
                  </a:schemeClr>
                </a:solidFill>
                <a:latin typeface="Myriad Pro" pitchFamily="34" charset="0"/>
              </a:rPr>
              <a:t> </a:t>
            </a:r>
            <a:r>
              <a:rPr lang="en-US" sz="2000" dirty="0">
                <a:latin typeface="Myriad Pro" pitchFamily="34" charset="0"/>
              </a:rPr>
              <a:t>Change policies for state-funded substance abuse and behavioral health providers and correctional facilities to: </a:t>
            </a:r>
          </a:p>
          <a:p>
            <a:pPr marL="685800" lvl="1" indent="-228600">
              <a:spcAft>
                <a:spcPts val="0"/>
              </a:spcAft>
              <a:buFontTx/>
              <a:buChar char="•"/>
              <a:defRPr/>
            </a:pPr>
            <a:r>
              <a:rPr lang="en-US" sz="2000" dirty="0">
                <a:latin typeface="Myriad Pro" pitchFamily="34" charset="0"/>
              </a:rPr>
              <a:t>Make tobacco cessation treatment a reimbursable </a:t>
            </a:r>
            <a:r>
              <a:rPr lang="en-US" sz="2000" dirty="0" smtClean="0">
                <a:latin typeface="Myriad Pro" pitchFamily="34" charset="0"/>
              </a:rPr>
              <a:t>service</a:t>
            </a:r>
          </a:p>
          <a:p>
            <a:pPr marL="685800" lvl="1" indent="-228600">
              <a:spcAft>
                <a:spcPts val="0"/>
              </a:spcAft>
              <a:buFontTx/>
              <a:buChar char="•"/>
              <a:defRPr/>
            </a:pPr>
            <a:r>
              <a:rPr lang="en-US" sz="2000" dirty="0" smtClean="0">
                <a:latin typeface="Myriad Pro" pitchFamily="34" charset="0"/>
              </a:rPr>
              <a:t>Implement </a:t>
            </a:r>
            <a:r>
              <a:rPr lang="en-US" sz="2000" dirty="0">
                <a:latin typeface="Myriad Pro" pitchFamily="34" charset="0"/>
              </a:rPr>
              <a:t>comprehensive tobacco-free policies. </a:t>
            </a:r>
          </a:p>
          <a:p>
            <a:pPr marL="228600" indent="-228600">
              <a:spcAft>
                <a:spcPts val="600"/>
              </a:spcAft>
              <a:buFont typeface="Arial" pitchFamily="34" charset="0"/>
              <a:buChar char="•"/>
              <a:defRPr/>
            </a:pPr>
            <a:endParaRPr lang="en-US" sz="2400" i="1" dirty="0">
              <a:latin typeface="Myriad Pro" pitchFamily="34" charset="0"/>
            </a:endParaRPr>
          </a:p>
        </p:txBody>
      </p:sp>
      <p:sp>
        <p:nvSpPr>
          <p:cNvPr id="5" name="Rectangle 4"/>
          <p:cNvSpPr/>
          <p:nvPr/>
        </p:nvSpPr>
        <p:spPr>
          <a:xfrm>
            <a:off x="4191000" y="0"/>
            <a:ext cx="609600" cy="60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4724400"/>
            <a:ext cx="533400" cy="533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953000" y="685800"/>
            <a:ext cx="304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1457175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
              <a:srgbClr val="008080"/>
            </a:gs>
            <a:gs pos="50000">
              <a:schemeClr val="bg1"/>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304800" y="1981200"/>
            <a:ext cx="8382000" cy="3600450"/>
          </a:xfrm>
          <a:prstGeom prst="rect">
            <a:avLst/>
          </a:prstGeom>
          <a:noFill/>
          <a:ln w="9525">
            <a:noFill/>
            <a:miter lim="800000"/>
            <a:headEnd/>
            <a:tailEnd/>
          </a:ln>
        </p:spPr>
        <p:txBody>
          <a:bodyPr>
            <a:spAutoFit/>
          </a:bodyPr>
          <a:lstStyle/>
          <a:p>
            <a:pPr marL="228600" indent="-228600">
              <a:spcBef>
                <a:spcPct val="50000"/>
              </a:spcBef>
              <a:buFont typeface="Arial" pitchFamily="34" charset="0"/>
              <a:buChar char="•"/>
            </a:pPr>
            <a:r>
              <a:rPr lang="en-US" sz="2400">
                <a:latin typeface="Myriad Pro"/>
              </a:rPr>
              <a:t>Addresses tobacco-related disparities in Alaskan populations</a:t>
            </a:r>
          </a:p>
          <a:p>
            <a:pPr marL="228600" indent="-228600">
              <a:spcBef>
                <a:spcPct val="50000"/>
              </a:spcBef>
              <a:buFont typeface="Arial" pitchFamily="34" charset="0"/>
              <a:buChar char="•"/>
            </a:pPr>
            <a:r>
              <a:rPr lang="en-US" sz="2400">
                <a:latin typeface="Myriad Pro"/>
              </a:rPr>
              <a:t>Developed the </a:t>
            </a:r>
            <a:r>
              <a:rPr lang="en-US" sz="2400" i="1">
                <a:latin typeface="Myriad Pro"/>
              </a:rPr>
              <a:t>Alaska Strategic Plan for Eliminating </a:t>
            </a:r>
            <a:br>
              <a:rPr lang="en-US" sz="2400" i="1">
                <a:latin typeface="Myriad Pro"/>
              </a:rPr>
            </a:br>
            <a:r>
              <a:rPr lang="en-US" sz="2400" i="1">
                <a:latin typeface="Myriad Pro"/>
              </a:rPr>
              <a:t>Tobacco-Related Disparities</a:t>
            </a:r>
            <a:r>
              <a:rPr lang="en-US" sz="2400">
                <a:latin typeface="Myriad Pro"/>
              </a:rPr>
              <a:t> in 2007</a:t>
            </a:r>
          </a:p>
          <a:p>
            <a:pPr marL="228600" indent="-228600">
              <a:spcBef>
                <a:spcPct val="50000"/>
              </a:spcBef>
              <a:buFont typeface="Arial" pitchFamily="34" charset="0"/>
              <a:buChar char="•"/>
            </a:pPr>
            <a:r>
              <a:rPr lang="en-US" sz="2400">
                <a:latin typeface="Myriad Pro"/>
              </a:rPr>
              <a:t>In 2010, the Alaska Tobacco Prevention and Control (TPC) Program reconvened a LEAD strategic planning team</a:t>
            </a:r>
          </a:p>
          <a:p>
            <a:pPr marL="228600" indent="-228600">
              <a:spcBef>
                <a:spcPct val="50000"/>
              </a:spcBef>
              <a:buFont typeface="Arial" pitchFamily="34" charset="0"/>
              <a:buChar char="•"/>
            </a:pPr>
            <a:r>
              <a:rPr lang="en-US" sz="2400">
                <a:latin typeface="Myriad Pro"/>
              </a:rPr>
              <a:t>Planning Team built on the work of the original plan, focusing on the development of detailed strategies and action steps to move the LEAD workgroup to implementation.</a:t>
            </a:r>
          </a:p>
        </p:txBody>
      </p:sp>
      <p:sp>
        <p:nvSpPr>
          <p:cNvPr id="4099" name="TextBox 8"/>
          <p:cNvSpPr txBox="1">
            <a:spLocks noChangeArrowheads="1"/>
          </p:cNvSpPr>
          <p:nvPr/>
        </p:nvSpPr>
        <p:spPr bwMode="auto">
          <a:xfrm>
            <a:off x="0" y="228600"/>
            <a:ext cx="9144000" cy="1508125"/>
          </a:xfrm>
          <a:prstGeom prst="rect">
            <a:avLst/>
          </a:prstGeom>
          <a:noFill/>
          <a:ln w="9525">
            <a:noFill/>
            <a:miter lim="800000"/>
            <a:headEnd/>
            <a:tailEnd/>
          </a:ln>
        </p:spPr>
        <p:txBody>
          <a:bodyPr>
            <a:spAutoFit/>
          </a:bodyPr>
          <a:lstStyle/>
          <a:p>
            <a:r>
              <a:rPr lang="en-US" sz="6000" b="1" dirty="0">
                <a:solidFill>
                  <a:srgbClr val="003366"/>
                </a:solidFill>
                <a:latin typeface="Myriad Pro"/>
              </a:rPr>
              <a:t> ABOUT LEAD </a:t>
            </a:r>
          </a:p>
          <a:p>
            <a:r>
              <a:rPr lang="en-US" sz="3200" b="1" dirty="0">
                <a:latin typeface="Garamond" pitchFamily="18" charset="0"/>
              </a:rPr>
              <a:t>	Leadership </a:t>
            </a:r>
            <a:r>
              <a:rPr lang="en-US" sz="3200" i="1" dirty="0">
                <a:latin typeface="Garamond" pitchFamily="18" charset="0"/>
              </a:rPr>
              <a:t>for</a:t>
            </a:r>
            <a:r>
              <a:rPr lang="en-US" sz="3200" b="1" dirty="0">
                <a:latin typeface="Garamond" pitchFamily="18" charset="0"/>
              </a:rPr>
              <a:t> Eliminating </a:t>
            </a:r>
            <a:r>
              <a:rPr lang="en-US" sz="3200" b="1" dirty="0" smtClean="0">
                <a:latin typeface="Garamond" pitchFamily="18" charset="0"/>
              </a:rPr>
              <a:t>Alaskan </a:t>
            </a:r>
            <a:r>
              <a:rPr lang="en-US" sz="3200" b="1" dirty="0">
                <a:latin typeface="Garamond" pitchFamily="18" charset="0"/>
              </a:rPr>
              <a:t>Disparities</a:t>
            </a:r>
          </a:p>
        </p:txBody>
      </p:sp>
      <p:sp>
        <p:nvSpPr>
          <p:cNvPr id="8" name="Rectangle 7"/>
          <p:cNvSpPr/>
          <p:nvPr/>
        </p:nvSpPr>
        <p:spPr>
          <a:xfrm>
            <a:off x="0" y="1219200"/>
            <a:ext cx="533400" cy="533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8534400" y="0"/>
            <a:ext cx="609600" cy="60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8153400" y="533400"/>
            <a:ext cx="304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762000" y="1143000"/>
            <a:ext cx="8382000" cy="4970591"/>
          </a:xfrm>
          <a:prstGeom prst="rect">
            <a:avLst/>
          </a:prstGeom>
          <a:noFill/>
          <a:ln w="9525">
            <a:noFill/>
            <a:miter lim="800000"/>
            <a:headEnd/>
            <a:tailEnd/>
          </a:ln>
        </p:spPr>
        <p:txBody>
          <a:bodyPr wrap="square">
            <a:spAutoFit/>
          </a:bodyPr>
          <a:lstStyle/>
          <a:p>
            <a:pPr marL="342900" indent="-342900">
              <a:defRPr/>
            </a:pPr>
            <a:r>
              <a:rPr lang="en-US" sz="2400" b="1" dirty="0">
                <a:ln>
                  <a:solidFill>
                    <a:schemeClr val="tx1"/>
                  </a:solidFill>
                </a:ln>
                <a:solidFill>
                  <a:srgbClr val="008080"/>
                </a:solidFill>
                <a:latin typeface="Myriad Pro" pitchFamily="34" charset="0"/>
              </a:rPr>
              <a:t>GOAL </a:t>
            </a:r>
            <a:r>
              <a:rPr lang="en-US" sz="2400" b="1" dirty="0" smtClean="0">
                <a:ln>
                  <a:solidFill>
                    <a:schemeClr val="tx1"/>
                  </a:solidFill>
                </a:ln>
                <a:solidFill>
                  <a:srgbClr val="008080"/>
                </a:solidFill>
                <a:latin typeface="Myriad Pro" pitchFamily="34" charset="0"/>
              </a:rPr>
              <a:t>1: </a:t>
            </a:r>
            <a:r>
              <a:rPr lang="en-US" sz="2400" dirty="0" smtClean="0">
                <a:latin typeface="Myriad Pro" pitchFamily="34" charset="0"/>
              </a:rPr>
              <a:t>Prevent initiation of tobacco use among young people.</a:t>
            </a:r>
            <a:endParaRPr lang="en-US" sz="2400" dirty="0">
              <a:latin typeface="Myriad Pro" pitchFamily="34" charset="0"/>
            </a:endParaRPr>
          </a:p>
          <a:p>
            <a:pPr marL="342900" indent="-342900">
              <a:spcBef>
                <a:spcPts val="600"/>
              </a:spcBef>
              <a:defRPr/>
            </a:pPr>
            <a:r>
              <a:rPr lang="en-US" sz="2400" b="1" dirty="0" smtClean="0">
                <a:latin typeface="Myriad Pro" pitchFamily="34" charset="0"/>
              </a:rPr>
              <a:t>Top Strategy:</a:t>
            </a:r>
            <a:endParaRPr lang="en-US" sz="2400" b="1" dirty="0">
              <a:latin typeface="Myriad Pro" pitchFamily="34" charset="0"/>
            </a:endParaRPr>
          </a:p>
          <a:p>
            <a:pPr marL="228600" indent="-228600">
              <a:spcAft>
                <a:spcPts val="600"/>
              </a:spcAft>
              <a:buFontTx/>
              <a:buChar char="•"/>
              <a:defRPr/>
            </a:pPr>
            <a:r>
              <a:rPr lang="en-US" sz="2400" b="1" dirty="0" smtClean="0">
                <a:ln>
                  <a:solidFill>
                    <a:schemeClr val="tx1"/>
                  </a:solidFill>
                </a:ln>
                <a:solidFill>
                  <a:srgbClr val="008080"/>
                </a:solidFill>
                <a:latin typeface="Myriad Pro" pitchFamily="34" charset="0"/>
              </a:rPr>
              <a:t>Increase the number of leaders in the Alaska Native community that support, role model, and promote tobacco-free and </a:t>
            </a:r>
            <a:r>
              <a:rPr lang="en-US" sz="2400" b="1" dirty="0" err="1" smtClean="0">
                <a:ln>
                  <a:solidFill>
                    <a:schemeClr val="tx1"/>
                  </a:solidFill>
                </a:ln>
                <a:solidFill>
                  <a:srgbClr val="008080"/>
                </a:solidFill>
                <a:latin typeface="Myriad Pro" pitchFamily="34" charset="0"/>
              </a:rPr>
              <a:t>smokefree</a:t>
            </a:r>
            <a:r>
              <a:rPr lang="en-US" sz="2400" b="1" dirty="0" smtClean="0">
                <a:ln>
                  <a:solidFill>
                    <a:schemeClr val="tx1"/>
                  </a:solidFill>
                </a:ln>
                <a:solidFill>
                  <a:srgbClr val="008080"/>
                </a:solidFill>
                <a:latin typeface="Myriad Pro" pitchFamily="34" charset="0"/>
              </a:rPr>
              <a:t> lifestyles, primarily by implementing tobacco-free policies at events with an extensive participation of Alaska Native people.</a:t>
            </a:r>
          </a:p>
          <a:p>
            <a:pPr marL="228600" indent="-228600">
              <a:spcAft>
                <a:spcPts val="600"/>
              </a:spcAft>
              <a:buFontTx/>
              <a:buChar char="•"/>
              <a:defRPr/>
            </a:pPr>
            <a:r>
              <a:rPr lang="en-US" sz="2000" dirty="0" smtClean="0">
                <a:latin typeface="Myriad Pro" pitchFamily="34" charset="0"/>
              </a:rPr>
              <a:t>Distribute </a:t>
            </a:r>
            <a:r>
              <a:rPr lang="en-US" sz="2000" dirty="0">
                <a:latin typeface="Myriad Pro" pitchFamily="34" charset="0"/>
              </a:rPr>
              <a:t>tobacco education materials with all low-income assistance programs.</a:t>
            </a:r>
          </a:p>
          <a:p>
            <a:pPr marL="228600" indent="-228600">
              <a:spcAft>
                <a:spcPts val="600"/>
              </a:spcAft>
              <a:buFontTx/>
              <a:buChar char="•"/>
              <a:defRPr/>
            </a:pPr>
            <a:r>
              <a:rPr lang="en-US" sz="2000" dirty="0">
                <a:latin typeface="Myriad Pro" pitchFamily="34" charset="0"/>
              </a:rPr>
              <a:t>Strengthen and enforce tobacco-free alternative school policies .</a:t>
            </a:r>
          </a:p>
          <a:p>
            <a:pPr marL="228600" indent="-228600">
              <a:spcAft>
                <a:spcPts val="600"/>
              </a:spcAft>
              <a:buFontTx/>
              <a:buChar char="•"/>
              <a:defRPr/>
            </a:pPr>
            <a:r>
              <a:rPr lang="en-US" sz="2000" dirty="0">
                <a:latin typeface="Myriad Pro" pitchFamily="34" charset="0"/>
              </a:rPr>
              <a:t>Use social networking sites to convey tobacco prevention messages.</a:t>
            </a:r>
          </a:p>
          <a:p>
            <a:pPr marL="228600" indent="-228600">
              <a:spcAft>
                <a:spcPts val="600"/>
              </a:spcAft>
              <a:buFontTx/>
              <a:buChar char="•"/>
              <a:defRPr/>
            </a:pPr>
            <a:r>
              <a:rPr lang="en-US" sz="2000" dirty="0">
                <a:latin typeface="Myriad Pro" pitchFamily="34" charset="0"/>
              </a:rPr>
              <a:t>Identify and encourage Alaska Native youth role models.</a:t>
            </a:r>
          </a:p>
        </p:txBody>
      </p:sp>
      <p:sp>
        <p:nvSpPr>
          <p:cNvPr id="30723"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On the Ground Strategies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762000" y="1143000"/>
            <a:ext cx="7924800" cy="4832092"/>
          </a:xfrm>
          <a:prstGeom prst="rect">
            <a:avLst/>
          </a:prstGeom>
          <a:noFill/>
          <a:ln w="9525">
            <a:noFill/>
            <a:miter lim="800000"/>
            <a:headEnd/>
            <a:tailEnd/>
          </a:ln>
        </p:spPr>
        <p:txBody>
          <a:bodyPr>
            <a:spAutoFit/>
          </a:bodyPr>
          <a:lstStyle/>
          <a:p>
            <a:pPr marL="342900" indent="-342900">
              <a:defRPr/>
            </a:pPr>
            <a:r>
              <a:rPr lang="en-US" sz="2400" b="1" dirty="0">
                <a:ln>
                  <a:solidFill>
                    <a:schemeClr val="tx1"/>
                  </a:solidFill>
                </a:ln>
                <a:solidFill>
                  <a:srgbClr val="FF6600"/>
                </a:solidFill>
                <a:latin typeface="Myriad Pro" pitchFamily="34" charset="0"/>
              </a:rPr>
              <a:t>GOAL 2: </a:t>
            </a:r>
            <a:r>
              <a:rPr lang="en-US" sz="2400" dirty="0">
                <a:latin typeface="Myriad Pro" pitchFamily="34" charset="0"/>
              </a:rPr>
              <a:t>Promote cessation of tobacco use among youth and adults.</a:t>
            </a:r>
          </a:p>
          <a:p>
            <a:pPr marL="342900" indent="-342900">
              <a:spcBef>
                <a:spcPts val="600"/>
              </a:spcBef>
              <a:defRPr/>
            </a:pPr>
            <a:r>
              <a:rPr lang="en-US" sz="2400" b="1" dirty="0">
                <a:latin typeface="Myriad Pro" pitchFamily="34" charset="0"/>
              </a:rPr>
              <a:t>Strategies:</a:t>
            </a:r>
          </a:p>
          <a:p>
            <a:pPr marL="228600" indent="-228600">
              <a:spcAft>
                <a:spcPts val="600"/>
              </a:spcAft>
              <a:buFontTx/>
              <a:buChar char="•"/>
              <a:defRPr/>
            </a:pPr>
            <a:r>
              <a:rPr lang="en-US" sz="2400" b="1" dirty="0">
                <a:ln>
                  <a:solidFill>
                    <a:schemeClr val="tx1"/>
                  </a:solidFill>
                </a:ln>
                <a:solidFill>
                  <a:srgbClr val="FF6600"/>
                </a:solidFill>
                <a:latin typeface="Myriad Pro" pitchFamily="34" charset="0"/>
              </a:rPr>
              <a:t>Work with </a:t>
            </a:r>
            <a:r>
              <a:rPr lang="en-US" sz="2400" b="1" dirty="0" smtClean="0">
                <a:ln>
                  <a:solidFill>
                    <a:schemeClr val="tx1"/>
                  </a:solidFill>
                </a:ln>
                <a:solidFill>
                  <a:srgbClr val="FF6600"/>
                </a:solidFill>
                <a:latin typeface="Myriad Pro" pitchFamily="34" charset="0"/>
              </a:rPr>
              <a:t>community health </a:t>
            </a:r>
            <a:r>
              <a:rPr lang="en-US" sz="2400" b="1" dirty="0">
                <a:ln>
                  <a:solidFill>
                    <a:schemeClr val="tx1"/>
                  </a:solidFill>
                </a:ln>
                <a:solidFill>
                  <a:srgbClr val="FF6600"/>
                </a:solidFill>
                <a:latin typeface="Myriad Pro" pitchFamily="34" charset="0"/>
              </a:rPr>
              <a:t>centers </a:t>
            </a:r>
            <a:r>
              <a:rPr lang="en-US" sz="2400" b="1" dirty="0" smtClean="0">
                <a:ln>
                  <a:solidFill>
                    <a:schemeClr val="tx1"/>
                  </a:solidFill>
                </a:ln>
                <a:solidFill>
                  <a:srgbClr val="FF6600"/>
                </a:solidFill>
                <a:latin typeface="Myriad Pro" pitchFamily="34" charset="0"/>
              </a:rPr>
              <a:t>and other health professionals who serve low-income patients to institute “Ask </a:t>
            </a:r>
            <a:r>
              <a:rPr lang="en-US" sz="2400" b="1" dirty="0">
                <a:ln>
                  <a:solidFill>
                    <a:schemeClr val="tx1"/>
                  </a:solidFill>
                </a:ln>
                <a:solidFill>
                  <a:srgbClr val="FF6600"/>
                </a:solidFill>
                <a:latin typeface="Myriad Pro" pitchFamily="34" charset="0"/>
              </a:rPr>
              <a:t>– Advise – </a:t>
            </a:r>
            <a:r>
              <a:rPr lang="en-US" sz="2400" b="1" dirty="0" smtClean="0">
                <a:ln>
                  <a:solidFill>
                    <a:schemeClr val="tx1"/>
                  </a:solidFill>
                </a:ln>
                <a:solidFill>
                  <a:srgbClr val="FF6600"/>
                </a:solidFill>
                <a:latin typeface="Myriad Pro" pitchFamily="34" charset="0"/>
              </a:rPr>
              <a:t>Refer” for tobacco use at every visit.</a:t>
            </a:r>
            <a:endParaRPr lang="en-US" sz="2400" b="1" dirty="0">
              <a:ln>
                <a:solidFill>
                  <a:schemeClr val="tx1"/>
                </a:solidFill>
              </a:ln>
              <a:solidFill>
                <a:srgbClr val="FF6600"/>
              </a:solidFill>
              <a:latin typeface="Myriad Pro" pitchFamily="34" charset="0"/>
            </a:endParaRPr>
          </a:p>
          <a:p>
            <a:pPr marL="228600" indent="-228600">
              <a:spcAft>
                <a:spcPts val="600"/>
              </a:spcAft>
              <a:buFontTx/>
              <a:buChar char="•"/>
              <a:defRPr/>
            </a:pPr>
            <a:r>
              <a:rPr lang="en-US" sz="2000" dirty="0" smtClean="0">
                <a:latin typeface="Myriad Pro" pitchFamily="34" charset="0"/>
              </a:rPr>
              <a:t>Institute worksite programs to incentivize quitting among employers of Alaska Native people.</a:t>
            </a:r>
            <a:endParaRPr lang="en-US" sz="2000" dirty="0">
              <a:latin typeface="Myriad Pro" pitchFamily="34" charset="0"/>
            </a:endParaRPr>
          </a:p>
          <a:p>
            <a:pPr marL="228600" indent="-228600">
              <a:spcAft>
                <a:spcPts val="600"/>
              </a:spcAft>
              <a:buFontTx/>
              <a:buChar char="•"/>
              <a:defRPr/>
            </a:pPr>
            <a:r>
              <a:rPr lang="en-US" sz="2000" dirty="0">
                <a:latin typeface="Myriad Pro" pitchFamily="34" charset="0"/>
              </a:rPr>
              <a:t>Increase tobacco cessation messaging, resources, and interventions for disparate populations.</a:t>
            </a:r>
          </a:p>
          <a:p>
            <a:pPr marL="228600" indent="-228600">
              <a:spcAft>
                <a:spcPts val="600"/>
              </a:spcAft>
              <a:buFontTx/>
              <a:buChar char="•"/>
              <a:defRPr/>
            </a:pPr>
            <a:r>
              <a:rPr lang="en-US" sz="2000" dirty="0">
                <a:latin typeface="Myriad Pro" pitchFamily="34" charset="0"/>
              </a:rPr>
              <a:t>Increase use of Alaska’s Tobacco Quit Line among disparate populations.</a:t>
            </a:r>
          </a:p>
        </p:txBody>
      </p:sp>
      <p:sp>
        <p:nvSpPr>
          <p:cNvPr id="31747"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On the Ground Strategies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762000" y="1143000"/>
            <a:ext cx="7924800" cy="4231928"/>
          </a:xfrm>
          <a:prstGeom prst="rect">
            <a:avLst/>
          </a:prstGeom>
          <a:noFill/>
          <a:ln w="9525">
            <a:noFill/>
            <a:miter lim="800000"/>
            <a:headEnd/>
            <a:tailEnd/>
          </a:ln>
        </p:spPr>
        <p:txBody>
          <a:bodyPr>
            <a:spAutoFit/>
          </a:bodyPr>
          <a:lstStyle/>
          <a:p>
            <a:pPr marL="342900" indent="-342900">
              <a:defRPr/>
            </a:pPr>
            <a:r>
              <a:rPr lang="en-US" sz="2400" b="1" dirty="0">
                <a:ln>
                  <a:solidFill>
                    <a:schemeClr val="tx1"/>
                  </a:solidFill>
                </a:ln>
                <a:solidFill>
                  <a:srgbClr val="00B050"/>
                </a:solidFill>
                <a:latin typeface="Myriad Pro" pitchFamily="34" charset="0"/>
              </a:rPr>
              <a:t>GOAL 3:</a:t>
            </a:r>
            <a:r>
              <a:rPr lang="en-US" sz="2400" b="1" dirty="0">
                <a:ln>
                  <a:solidFill>
                    <a:schemeClr val="tx1"/>
                  </a:solidFill>
                </a:ln>
                <a:solidFill>
                  <a:srgbClr val="FF6600"/>
                </a:solidFill>
                <a:latin typeface="Myriad Pro" pitchFamily="34" charset="0"/>
              </a:rPr>
              <a:t> </a:t>
            </a:r>
            <a:r>
              <a:rPr lang="en-US" sz="2400" dirty="0">
                <a:latin typeface="Myriad Pro" pitchFamily="34" charset="0"/>
              </a:rPr>
              <a:t>Protect the public from exposure to secondhand smoke.</a:t>
            </a:r>
          </a:p>
          <a:p>
            <a:pPr marL="342900" indent="-342900">
              <a:spcBef>
                <a:spcPts val="600"/>
              </a:spcBef>
              <a:defRPr/>
            </a:pPr>
            <a:r>
              <a:rPr lang="en-US" sz="2400" b="1" dirty="0">
                <a:latin typeface="Myriad Pro" pitchFamily="34" charset="0"/>
              </a:rPr>
              <a:t>Strategies:</a:t>
            </a:r>
          </a:p>
          <a:p>
            <a:pPr marL="228600" indent="-228600">
              <a:spcAft>
                <a:spcPts val="600"/>
              </a:spcAft>
              <a:buFontTx/>
              <a:buChar char="•"/>
              <a:defRPr/>
            </a:pPr>
            <a:r>
              <a:rPr lang="en-US" sz="2400" b="1" dirty="0">
                <a:ln>
                  <a:solidFill>
                    <a:srgbClr val="000000"/>
                  </a:solidFill>
                </a:ln>
                <a:solidFill>
                  <a:srgbClr val="00B050"/>
                </a:solidFill>
                <a:latin typeface="Myriad Pro" pitchFamily="34" charset="0"/>
              </a:rPr>
              <a:t>Expand comprehensive tobacco-free campus </a:t>
            </a:r>
            <a:r>
              <a:rPr lang="en-US" sz="2400" b="1" dirty="0" smtClean="0">
                <a:ln>
                  <a:solidFill>
                    <a:srgbClr val="000000"/>
                  </a:solidFill>
                </a:ln>
                <a:solidFill>
                  <a:srgbClr val="00B050"/>
                </a:solidFill>
                <a:latin typeface="Myriad Pro" pitchFamily="34" charset="0"/>
              </a:rPr>
              <a:t>policies among colleges, community colleges and vocational schools campuses.</a:t>
            </a:r>
            <a:endParaRPr lang="en-US" sz="2400" b="1" dirty="0">
              <a:ln>
                <a:solidFill>
                  <a:srgbClr val="000000"/>
                </a:solidFill>
              </a:ln>
              <a:solidFill>
                <a:srgbClr val="00B050"/>
              </a:solidFill>
              <a:latin typeface="Myriad Pro" pitchFamily="34" charset="0"/>
            </a:endParaRPr>
          </a:p>
          <a:p>
            <a:pPr marL="228600" indent="-228600">
              <a:spcAft>
                <a:spcPts val="600"/>
              </a:spcAft>
              <a:buFontTx/>
              <a:buChar char="•"/>
              <a:defRPr/>
            </a:pPr>
            <a:r>
              <a:rPr lang="en-US" sz="2000" dirty="0">
                <a:latin typeface="Myriad Pro" pitchFamily="34" charset="0"/>
              </a:rPr>
              <a:t>Initiate tobacco-free policies at Alaska Native employer worksites.</a:t>
            </a:r>
          </a:p>
          <a:p>
            <a:pPr marL="228600" indent="-228600">
              <a:spcAft>
                <a:spcPts val="600"/>
              </a:spcAft>
              <a:buFontTx/>
              <a:buChar char="•"/>
              <a:defRPr/>
            </a:pPr>
            <a:r>
              <a:rPr lang="en-US" sz="2000" dirty="0">
                <a:latin typeface="Myriad Pro" pitchFamily="34" charset="0"/>
              </a:rPr>
              <a:t>Increase </a:t>
            </a:r>
            <a:r>
              <a:rPr lang="en-US" sz="2000" dirty="0" err="1">
                <a:latin typeface="Myriad Pro" pitchFamily="34" charset="0"/>
              </a:rPr>
              <a:t>smokefree</a:t>
            </a:r>
            <a:r>
              <a:rPr lang="en-US" sz="2000" dirty="0">
                <a:latin typeface="Myriad Pro" pitchFamily="34" charset="0"/>
              </a:rPr>
              <a:t> housing policies in low income housing.</a:t>
            </a:r>
          </a:p>
          <a:p>
            <a:pPr marL="228600" indent="-228600">
              <a:spcAft>
                <a:spcPts val="600"/>
              </a:spcAft>
              <a:buFontTx/>
              <a:buChar char="•"/>
              <a:defRPr/>
            </a:pPr>
            <a:r>
              <a:rPr lang="en-US" sz="2000" dirty="0">
                <a:latin typeface="Myriad Pro" pitchFamily="34" charset="0"/>
              </a:rPr>
              <a:t>Increase reach of </a:t>
            </a:r>
            <a:r>
              <a:rPr lang="en-US" sz="2000" dirty="0" err="1">
                <a:latin typeface="Myriad Pro" pitchFamily="34" charset="0"/>
              </a:rPr>
              <a:t>smokefree</a:t>
            </a:r>
            <a:r>
              <a:rPr lang="en-US" sz="2000" dirty="0">
                <a:latin typeface="Myriad Pro" pitchFamily="34" charset="0"/>
              </a:rPr>
              <a:t> media to disparate groups.</a:t>
            </a:r>
          </a:p>
          <a:p>
            <a:pPr marL="228600" indent="-228600">
              <a:spcAft>
                <a:spcPts val="600"/>
              </a:spcAft>
              <a:buFontTx/>
              <a:buChar char="•"/>
              <a:defRPr/>
            </a:pPr>
            <a:r>
              <a:rPr lang="en-US" sz="2000" dirty="0">
                <a:latin typeface="Myriad Pro" pitchFamily="34" charset="0"/>
              </a:rPr>
              <a:t>Implement and enforce comprehensive tobacco-free campus policies in alternatives schools.</a:t>
            </a:r>
          </a:p>
        </p:txBody>
      </p:sp>
      <p:sp>
        <p:nvSpPr>
          <p:cNvPr id="32771"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On the Ground Strategies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762000" y="1132840"/>
            <a:ext cx="8153400" cy="5570756"/>
          </a:xfrm>
          <a:prstGeom prst="rect">
            <a:avLst/>
          </a:prstGeom>
          <a:noFill/>
          <a:ln w="9525">
            <a:noFill/>
            <a:miter lim="800000"/>
            <a:headEnd/>
            <a:tailEnd/>
          </a:ln>
        </p:spPr>
        <p:txBody>
          <a:bodyPr>
            <a:spAutoFit/>
          </a:bodyPr>
          <a:lstStyle/>
          <a:p>
            <a:pPr marL="342900" indent="-342900">
              <a:defRPr/>
            </a:pPr>
            <a:r>
              <a:rPr lang="en-US" sz="2400" b="1" dirty="0">
                <a:ln>
                  <a:solidFill>
                    <a:schemeClr val="tx1"/>
                  </a:solidFill>
                </a:ln>
                <a:solidFill>
                  <a:schemeClr val="accent5">
                    <a:lumMod val="50000"/>
                  </a:schemeClr>
                </a:solidFill>
                <a:latin typeface="Myriad Pro" pitchFamily="34" charset="0"/>
              </a:rPr>
              <a:t>GOAL 4:</a:t>
            </a:r>
            <a:r>
              <a:rPr lang="en-US" sz="2400" b="1" dirty="0">
                <a:ln>
                  <a:solidFill>
                    <a:schemeClr val="tx1"/>
                  </a:solidFill>
                </a:ln>
                <a:solidFill>
                  <a:srgbClr val="FF6600"/>
                </a:solidFill>
                <a:latin typeface="Myriad Pro" pitchFamily="34" charset="0"/>
              </a:rPr>
              <a:t> </a:t>
            </a:r>
            <a:r>
              <a:rPr lang="en-US" sz="2400" dirty="0">
                <a:latin typeface="Myriad Pro" pitchFamily="34" charset="0"/>
              </a:rPr>
              <a:t>Identify tobacco-related disparities for the following populations.</a:t>
            </a:r>
          </a:p>
          <a:p>
            <a:pPr marL="342900" indent="-342900">
              <a:spcBef>
                <a:spcPts val="600"/>
              </a:spcBef>
              <a:defRPr/>
            </a:pPr>
            <a:r>
              <a:rPr lang="en-US" sz="2400" b="1" dirty="0">
                <a:latin typeface="Myriad Pro" pitchFamily="34" charset="0"/>
              </a:rPr>
              <a:t>Strategies:</a:t>
            </a:r>
          </a:p>
          <a:p>
            <a:pPr marL="228600" indent="-228600">
              <a:spcAft>
                <a:spcPts val="0"/>
              </a:spcAft>
              <a:buFontTx/>
              <a:buChar char="•"/>
              <a:defRPr/>
            </a:pPr>
            <a:r>
              <a:rPr lang="en-US" sz="2400" b="1" dirty="0">
                <a:ln>
                  <a:solidFill>
                    <a:schemeClr val="tx1"/>
                  </a:solidFill>
                </a:ln>
                <a:solidFill>
                  <a:schemeClr val="accent5">
                    <a:lumMod val="50000"/>
                  </a:schemeClr>
                </a:solidFill>
                <a:latin typeface="Myriad Pro" pitchFamily="34" charset="0"/>
              </a:rPr>
              <a:t>Change policies for state-funded substance abuse and behavioral health providers and correctional facilities to: </a:t>
            </a:r>
          </a:p>
          <a:p>
            <a:pPr marL="685800" lvl="1" indent="-228600">
              <a:spcAft>
                <a:spcPts val="0"/>
              </a:spcAft>
              <a:buFontTx/>
              <a:buChar char="•"/>
              <a:defRPr/>
            </a:pPr>
            <a:r>
              <a:rPr lang="en-US" sz="2400" b="1" dirty="0">
                <a:ln>
                  <a:solidFill>
                    <a:schemeClr val="tx1"/>
                  </a:solidFill>
                </a:ln>
                <a:solidFill>
                  <a:schemeClr val="accent5">
                    <a:lumMod val="50000"/>
                  </a:schemeClr>
                </a:solidFill>
                <a:latin typeface="Myriad Pro" pitchFamily="34" charset="0"/>
              </a:rPr>
              <a:t>Make tobacco cessation treatment a reimbursable service, and</a:t>
            </a:r>
          </a:p>
          <a:p>
            <a:pPr marL="685800" lvl="1" indent="-228600">
              <a:spcAft>
                <a:spcPts val="0"/>
              </a:spcAft>
              <a:buFontTx/>
              <a:buChar char="•"/>
              <a:defRPr/>
            </a:pPr>
            <a:r>
              <a:rPr lang="en-US" sz="2400" b="1" dirty="0">
                <a:ln>
                  <a:solidFill>
                    <a:schemeClr val="tx1"/>
                  </a:solidFill>
                </a:ln>
                <a:solidFill>
                  <a:schemeClr val="accent5">
                    <a:lumMod val="50000"/>
                  </a:schemeClr>
                </a:solidFill>
                <a:latin typeface="Myriad Pro" pitchFamily="34" charset="0"/>
              </a:rPr>
              <a:t>Implement comprehensive tobacco-free policies. </a:t>
            </a:r>
          </a:p>
          <a:p>
            <a:pPr marL="228600" indent="-228600">
              <a:spcAft>
                <a:spcPts val="600"/>
              </a:spcAft>
              <a:buFontTx/>
              <a:buChar char="•"/>
              <a:defRPr/>
            </a:pPr>
            <a:r>
              <a:rPr lang="en-US" sz="2000" dirty="0">
                <a:latin typeface="Myriad Pro" pitchFamily="34" charset="0"/>
              </a:rPr>
              <a:t>Gather data.</a:t>
            </a:r>
          </a:p>
          <a:p>
            <a:pPr marL="228600" indent="-228600">
              <a:spcAft>
                <a:spcPts val="600"/>
              </a:spcAft>
              <a:buFontTx/>
              <a:buChar char="•"/>
              <a:defRPr/>
            </a:pPr>
            <a:r>
              <a:rPr lang="en-US" sz="2000" dirty="0">
                <a:latin typeface="Myriad Pro" pitchFamily="34" charset="0"/>
              </a:rPr>
              <a:t>Target outreach to LGBT events and organizations.</a:t>
            </a:r>
          </a:p>
          <a:p>
            <a:pPr marL="228600" indent="-228600">
              <a:spcAft>
                <a:spcPts val="600"/>
              </a:spcAft>
              <a:buFontTx/>
              <a:buChar char="•"/>
              <a:defRPr/>
            </a:pPr>
            <a:r>
              <a:rPr lang="en-US" sz="2000" dirty="0">
                <a:latin typeface="Myriad Pro" pitchFamily="34" charset="0"/>
              </a:rPr>
              <a:t>Increase reach of </a:t>
            </a:r>
            <a:r>
              <a:rPr lang="en-US" sz="2000" dirty="0" err="1">
                <a:latin typeface="Myriad Pro" pitchFamily="34" charset="0"/>
              </a:rPr>
              <a:t>smokefree</a:t>
            </a:r>
            <a:r>
              <a:rPr lang="en-US" sz="2000" dirty="0">
                <a:latin typeface="Myriad Pro" pitchFamily="34" charset="0"/>
              </a:rPr>
              <a:t> media to disparate groups.</a:t>
            </a:r>
          </a:p>
          <a:p>
            <a:pPr marL="228600" indent="-228600">
              <a:spcAft>
                <a:spcPts val="600"/>
              </a:spcAft>
              <a:buFontTx/>
              <a:buChar char="•"/>
              <a:defRPr/>
            </a:pPr>
            <a:r>
              <a:rPr lang="en-US" sz="2000" dirty="0">
                <a:latin typeface="Myriad Pro" pitchFamily="34" charset="0"/>
              </a:rPr>
              <a:t>Implement comprehensive tobacco-free campus policies at private behavioral health, substance abuse and correctional facility treatment sites.</a:t>
            </a:r>
          </a:p>
        </p:txBody>
      </p:sp>
      <p:sp>
        <p:nvSpPr>
          <p:cNvPr id="33795"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On the Ground Strategies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008080"/>
            </a:gs>
            <a:gs pos="50000">
              <a:schemeClr val="bg1"/>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34818" name="TextBox 8"/>
          <p:cNvSpPr txBox="1">
            <a:spLocks noChangeArrowheads="1"/>
          </p:cNvSpPr>
          <p:nvPr/>
        </p:nvSpPr>
        <p:spPr bwMode="auto">
          <a:xfrm>
            <a:off x="228600" y="228600"/>
            <a:ext cx="8915400" cy="1508125"/>
          </a:xfrm>
          <a:prstGeom prst="rect">
            <a:avLst/>
          </a:prstGeom>
          <a:noFill/>
          <a:ln w="9525">
            <a:noFill/>
            <a:miter lim="800000"/>
            <a:headEnd/>
            <a:tailEnd/>
          </a:ln>
        </p:spPr>
        <p:txBody>
          <a:bodyPr>
            <a:spAutoFit/>
          </a:bodyPr>
          <a:lstStyle/>
          <a:p>
            <a:r>
              <a:rPr lang="en-US" sz="6000" b="1">
                <a:solidFill>
                  <a:srgbClr val="003366"/>
                </a:solidFill>
                <a:latin typeface="Myriad Pro"/>
              </a:rPr>
              <a:t>TAKING ACTION</a:t>
            </a:r>
          </a:p>
          <a:p>
            <a:r>
              <a:rPr lang="en-US" sz="3200" b="1">
                <a:latin typeface="Garamond" pitchFamily="18" charset="0"/>
              </a:rPr>
              <a:t>	</a:t>
            </a:r>
          </a:p>
        </p:txBody>
      </p:sp>
      <p:sp>
        <p:nvSpPr>
          <p:cNvPr id="8" name="Rectangle 7"/>
          <p:cNvSpPr/>
          <p:nvPr/>
        </p:nvSpPr>
        <p:spPr>
          <a:xfrm>
            <a:off x="6324600" y="1676400"/>
            <a:ext cx="1143000" cy="1143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8534400" y="0"/>
            <a:ext cx="609600" cy="60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8153400" y="533400"/>
            <a:ext cx="304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162800" y="2895600"/>
            <a:ext cx="609600" cy="6096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4823" name="Picture 4" descr="Young adult Alaska Native couple walks home from the store with gorcery bag."/>
          <p:cNvPicPr>
            <a:picLocks noChangeAspect="1" noChangeArrowheads="1"/>
          </p:cNvPicPr>
          <p:nvPr/>
        </p:nvPicPr>
        <p:blipFill>
          <a:blip r:embed="rId2" cstate="print"/>
          <a:srcRect/>
          <a:stretch>
            <a:fillRect/>
          </a:stretch>
        </p:blipFill>
        <p:spPr bwMode="auto">
          <a:xfrm>
            <a:off x="0" y="2362200"/>
            <a:ext cx="6238875"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
              <a:srgbClr val="00B050"/>
            </a:gs>
            <a:gs pos="50000">
              <a:schemeClr val="bg1"/>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457200" y="1219200"/>
            <a:ext cx="8229600" cy="3493264"/>
          </a:xfrm>
          <a:prstGeom prst="rect">
            <a:avLst/>
          </a:prstGeom>
          <a:noFill/>
          <a:ln w="9525">
            <a:noFill/>
            <a:miter lim="800000"/>
            <a:headEnd/>
            <a:tailEnd/>
          </a:ln>
        </p:spPr>
        <p:txBody>
          <a:bodyPr wrap="square">
            <a:spAutoFit/>
          </a:bodyPr>
          <a:lstStyle/>
          <a:p>
            <a:pPr marL="228600" lvl="1" indent="-228600">
              <a:spcBef>
                <a:spcPts val="600"/>
              </a:spcBef>
              <a:spcAft>
                <a:spcPts val="600"/>
              </a:spcAft>
              <a:buSzPct val="100000"/>
              <a:buFontTx/>
              <a:buChar char="•"/>
            </a:pPr>
            <a:r>
              <a:rPr lang="en-US" sz="2400" b="1" dirty="0">
                <a:latin typeface="Myriad Pro"/>
              </a:rPr>
              <a:t>Be action-oriented and efficient.</a:t>
            </a:r>
          </a:p>
          <a:p>
            <a:pPr marL="228600" lvl="1" indent="-228600">
              <a:spcBef>
                <a:spcPts val="600"/>
              </a:spcBef>
              <a:spcAft>
                <a:spcPts val="600"/>
              </a:spcAft>
              <a:buSzPct val="100000"/>
              <a:buFontTx/>
              <a:buChar char="•"/>
            </a:pPr>
            <a:r>
              <a:rPr lang="en-US" sz="2400" dirty="0" smtClean="0">
                <a:latin typeface="Myriad Pro"/>
              </a:rPr>
              <a:t>Action plans were created for the top strategy under each goal and include clear</a:t>
            </a:r>
            <a:r>
              <a:rPr lang="en-US" sz="2400" dirty="0">
                <a:latin typeface="Myriad Pro"/>
              </a:rPr>
              <a:t>, time-framed, concrete steps for taking action </a:t>
            </a:r>
          </a:p>
          <a:p>
            <a:pPr marL="228600" lvl="1" indent="-228600">
              <a:spcBef>
                <a:spcPts val="600"/>
              </a:spcBef>
              <a:spcAft>
                <a:spcPts val="600"/>
              </a:spcAft>
              <a:buSzPct val="100000"/>
              <a:buFontTx/>
              <a:buChar char="•"/>
            </a:pPr>
            <a:r>
              <a:rPr lang="en-US" sz="2400" dirty="0">
                <a:latin typeface="Myriad Pro"/>
              </a:rPr>
              <a:t>Each action plan includes: </a:t>
            </a:r>
            <a:r>
              <a:rPr lang="en-US" sz="2400" dirty="0" smtClean="0">
                <a:latin typeface="Myriad Pro"/>
              </a:rPr>
              <a:t>Action Item, Who’s Responsible, By When, Cost </a:t>
            </a:r>
            <a:r>
              <a:rPr lang="en-US" sz="2400" dirty="0">
                <a:latin typeface="Myriad Pro"/>
              </a:rPr>
              <a:t>+ Available </a:t>
            </a:r>
            <a:r>
              <a:rPr lang="en-US" sz="2400" dirty="0" smtClean="0">
                <a:latin typeface="Myriad Pro"/>
              </a:rPr>
              <a:t>Resources, Progress Measures, Collaborators </a:t>
            </a:r>
            <a:r>
              <a:rPr lang="en-US" sz="2400" dirty="0">
                <a:latin typeface="Myriad Pro"/>
              </a:rPr>
              <a:t>+ Key Contacts</a:t>
            </a:r>
          </a:p>
          <a:p>
            <a:endParaRPr lang="en-US" sz="2800" dirty="0">
              <a:solidFill>
                <a:srgbClr val="FF0066"/>
              </a:solidFill>
              <a:latin typeface="Myriad Pro"/>
            </a:endParaRPr>
          </a:p>
        </p:txBody>
      </p:sp>
      <p:sp>
        <p:nvSpPr>
          <p:cNvPr id="35843" name="Text Box 5"/>
          <p:cNvSpPr txBox="1">
            <a:spLocks noChangeArrowheads="1"/>
          </p:cNvSpPr>
          <p:nvPr/>
        </p:nvSpPr>
        <p:spPr bwMode="auto">
          <a:xfrm>
            <a:off x="381000" y="623888"/>
            <a:ext cx="8305800" cy="523220"/>
          </a:xfrm>
          <a:prstGeom prst="rect">
            <a:avLst/>
          </a:prstGeom>
          <a:noFill/>
          <a:ln w="9525">
            <a:noFill/>
            <a:miter lim="800000"/>
            <a:headEnd/>
            <a:tailEnd/>
          </a:ln>
        </p:spPr>
        <p:txBody>
          <a:bodyPr>
            <a:spAutoFit/>
          </a:bodyPr>
          <a:lstStyle/>
          <a:p>
            <a:pPr>
              <a:spcBef>
                <a:spcPct val="50000"/>
              </a:spcBef>
            </a:pPr>
            <a:r>
              <a:rPr lang="en-US" sz="2800" b="1" dirty="0" smtClean="0">
                <a:latin typeface="Myriad Pro"/>
              </a:rPr>
              <a:t>Guiding Principle #2: Taking Action</a:t>
            </a:r>
            <a:endParaRPr lang="en-US" sz="2800" dirty="0">
              <a:latin typeface="Garamond" pitchFamily="18" charset="0"/>
            </a:endParaRPr>
          </a:p>
        </p:txBody>
      </p:sp>
      <p:grpSp>
        <p:nvGrpSpPr>
          <p:cNvPr id="35844" name="Group 3"/>
          <p:cNvGrpSpPr>
            <a:grpSpLocks/>
          </p:cNvGrpSpPr>
          <p:nvPr/>
        </p:nvGrpSpPr>
        <p:grpSpPr bwMode="auto">
          <a:xfrm>
            <a:off x="3505200" y="4267200"/>
            <a:ext cx="5181600" cy="2384425"/>
            <a:chOff x="4800600" y="3276600"/>
            <a:chExt cx="5181600" cy="2384286"/>
          </a:xfrm>
        </p:grpSpPr>
        <p:sp>
          <p:nvSpPr>
            <p:cNvPr id="35845" name="TextBox 4" descr="Image illustrating the action-oriented plan.&#10;&#10;GOAL &gt; TOP STRATEGY &gt; ACTION PLAN"/>
            <p:cNvSpPr txBox="1">
              <a:spLocks noChangeArrowheads="1"/>
            </p:cNvSpPr>
            <p:nvPr/>
          </p:nvSpPr>
          <p:spPr bwMode="auto">
            <a:xfrm>
              <a:off x="4800600" y="3276600"/>
              <a:ext cx="2667000" cy="707886"/>
            </a:xfrm>
            <a:prstGeom prst="rect">
              <a:avLst/>
            </a:prstGeom>
            <a:solidFill>
              <a:srgbClr val="008080"/>
            </a:solidFill>
            <a:ln w="9525">
              <a:noFill/>
              <a:miter lim="800000"/>
              <a:headEnd/>
              <a:tailEnd/>
            </a:ln>
          </p:spPr>
          <p:txBody>
            <a:bodyPr>
              <a:spAutoFit/>
            </a:bodyPr>
            <a:lstStyle/>
            <a:p>
              <a:pPr algn="ctr"/>
              <a:r>
                <a:rPr lang="en-US" sz="4000" b="1" dirty="0">
                  <a:solidFill>
                    <a:schemeClr val="bg1"/>
                  </a:solidFill>
                  <a:latin typeface="Myriad Pro"/>
                </a:rPr>
                <a:t>GOAL</a:t>
              </a:r>
            </a:p>
          </p:txBody>
        </p:sp>
        <p:sp>
          <p:nvSpPr>
            <p:cNvPr id="35846" name="TextBox 5"/>
            <p:cNvSpPr txBox="1">
              <a:spLocks noChangeArrowheads="1"/>
            </p:cNvSpPr>
            <p:nvPr/>
          </p:nvSpPr>
          <p:spPr bwMode="auto">
            <a:xfrm>
              <a:off x="5486400" y="4114800"/>
              <a:ext cx="3276600" cy="707886"/>
            </a:xfrm>
            <a:prstGeom prst="rect">
              <a:avLst/>
            </a:prstGeom>
            <a:solidFill>
              <a:srgbClr val="FF6600"/>
            </a:solidFill>
            <a:ln w="9525">
              <a:noFill/>
              <a:miter lim="800000"/>
              <a:headEnd/>
              <a:tailEnd/>
            </a:ln>
          </p:spPr>
          <p:txBody>
            <a:bodyPr>
              <a:spAutoFit/>
            </a:bodyPr>
            <a:lstStyle/>
            <a:p>
              <a:pPr algn="ctr"/>
              <a:r>
                <a:rPr lang="en-US" sz="4000" b="1" dirty="0">
                  <a:solidFill>
                    <a:schemeClr val="bg1"/>
                  </a:solidFill>
                  <a:latin typeface="Myriad Pro"/>
                </a:rPr>
                <a:t>Top Strategy</a:t>
              </a:r>
            </a:p>
          </p:txBody>
        </p:sp>
        <p:sp>
          <p:nvSpPr>
            <p:cNvPr id="35847" name="TextBox 6"/>
            <p:cNvSpPr txBox="1">
              <a:spLocks noChangeArrowheads="1"/>
            </p:cNvSpPr>
            <p:nvPr/>
          </p:nvSpPr>
          <p:spPr bwMode="auto">
            <a:xfrm>
              <a:off x="6172200" y="4953000"/>
              <a:ext cx="3810000" cy="707886"/>
            </a:xfrm>
            <a:prstGeom prst="rect">
              <a:avLst/>
            </a:prstGeom>
            <a:solidFill>
              <a:srgbClr val="00B050"/>
            </a:solidFill>
            <a:ln w="9525">
              <a:noFill/>
              <a:miter lim="800000"/>
              <a:headEnd/>
              <a:tailEnd/>
            </a:ln>
          </p:spPr>
          <p:txBody>
            <a:bodyPr>
              <a:spAutoFit/>
            </a:bodyPr>
            <a:lstStyle/>
            <a:p>
              <a:pPr algn="ctr"/>
              <a:r>
                <a:rPr lang="en-US" sz="4000" b="1">
                  <a:solidFill>
                    <a:schemeClr val="bg1"/>
                  </a:solidFill>
                  <a:latin typeface="Myriad Pro"/>
                </a:rPr>
                <a:t>Action Plan</a:t>
              </a:r>
            </a:p>
          </p:txBody>
        </p:sp>
        <p:sp>
          <p:nvSpPr>
            <p:cNvPr id="8" name="Bent-Up Arrow 7" descr="Arrow pointing from GOAL to TOP STRATEGY."/>
            <p:cNvSpPr/>
            <p:nvPr/>
          </p:nvSpPr>
          <p:spPr>
            <a:xfrm rot="5400000">
              <a:off x="4933964" y="3981396"/>
              <a:ext cx="495271" cy="457200"/>
            </a:xfrm>
            <a:prstGeom prst="bentUp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Bent-Up Arrow 8" descr="Arrow pointing from TOP STRATEGY to ACTION PLAN."/>
            <p:cNvSpPr/>
            <p:nvPr/>
          </p:nvSpPr>
          <p:spPr>
            <a:xfrm rot="5400000">
              <a:off x="5619764" y="4819547"/>
              <a:ext cx="495271" cy="457200"/>
            </a:xfrm>
            <a:prstGeom prst="bentUp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639762"/>
          </a:xfrm>
        </p:spPr>
        <p:txBody>
          <a:bodyPr/>
          <a:lstStyle/>
          <a:p>
            <a:r>
              <a:rPr lang="en-US" sz="2800" b="1" dirty="0" smtClean="0">
                <a:solidFill>
                  <a:schemeClr val="tx1"/>
                </a:solidFill>
                <a:latin typeface="Myriad Pro"/>
              </a:rPr>
              <a:t>Sample Action Plan</a:t>
            </a:r>
            <a:endParaRPr lang="en-US" sz="2800" b="1" dirty="0">
              <a:solidFill>
                <a:schemeClr val="tx1"/>
              </a:solidFill>
              <a:latin typeface="Myriad Pro"/>
            </a:endParaRPr>
          </a:p>
        </p:txBody>
      </p:sp>
      <p:pic>
        <p:nvPicPr>
          <p:cNvPr id="4" name="Content Placeholder 3" descr="Image of the Sample Action Plan:  &#10;&#10;Goal I: Prevent initiation of tobacco use among young people.  &#10;Priority Population: Alaska Native People&#10;&#10;Priority Strategy:  Increase the number of leaders in the Alaska Native community that support, role model, and promote tobacco-free and smoke-free lifestyles, primarily by implementing comprehensive tobacco-free policies at events where there is a large participation of Alaska Natives.&#10;&#10;Column 1: Action Item - What is the concrete task or action needed to carry us closer to the strategy?&#10;Column 2: Who - Who (agency, organization, person) is responsible for carrying out the action?&#10;Column 3: When - When will it happen?  Is there a deadline? Immediate mid-range, long-term?&#10;Column 4: Cost + Resources - What resources will help you complete the action item: funding, staff? Identify the resources you need.  Is there a specific cost associated? &#10;Column 5: Progress - What is success? How do we measure it? How are we doing? Is it happening? Are we succeeding? &#10;Column 6: Collaborators/Contacts &#10;&#10;Blank rows below (only 5 shown) to fill in the identified Action Items and corresponding information.  "/>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4007" t="6542" r="3846" b="10710"/>
          <a:stretch/>
        </p:blipFill>
        <p:spPr>
          <a:xfrm>
            <a:off x="1003300" y="1155700"/>
            <a:ext cx="7302500" cy="5067300"/>
          </a:xfr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14229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533400" y="1143000"/>
            <a:ext cx="8153400" cy="2862263"/>
          </a:xfrm>
          <a:prstGeom prst="rect">
            <a:avLst/>
          </a:prstGeom>
          <a:noFill/>
          <a:ln w="9525">
            <a:noFill/>
            <a:miter lim="800000"/>
            <a:headEnd/>
            <a:tailEnd/>
          </a:ln>
        </p:spPr>
        <p:txBody>
          <a:bodyPr>
            <a:spAutoFit/>
          </a:bodyPr>
          <a:lstStyle/>
          <a:p>
            <a:pPr eaLnBrk="0"/>
            <a:r>
              <a:rPr lang="en-US" sz="2000" b="1">
                <a:solidFill>
                  <a:srgbClr val="008080"/>
                </a:solidFill>
                <a:latin typeface="Myriad Pro"/>
              </a:rPr>
              <a:t>Goal 1: </a:t>
            </a:r>
            <a:r>
              <a:rPr lang="en-US" sz="2000" i="1">
                <a:latin typeface="Myriad Pro"/>
              </a:rPr>
              <a:t>Prevent initiation of tobacco use among young people.</a:t>
            </a:r>
          </a:p>
          <a:p>
            <a:pPr eaLnBrk="0"/>
            <a:r>
              <a:rPr lang="en-US" sz="2000" b="1">
                <a:latin typeface="Myriad Pro"/>
              </a:rPr>
              <a:t>Priority Population: </a:t>
            </a:r>
            <a:r>
              <a:rPr lang="en-US" sz="2000" b="1" i="1">
                <a:latin typeface="Myriad Pro"/>
              </a:rPr>
              <a:t>Alaska Native People</a:t>
            </a:r>
          </a:p>
          <a:p>
            <a:pPr eaLnBrk="0"/>
            <a:endParaRPr lang="en-US" sz="2000" b="1" i="1">
              <a:latin typeface="Myriad Pro"/>
            </a:endParaRPr>
          </a:p>
          <a:p>
            <a:pPr eaLnBrk="0"/>
            <a:r>
              <a:rPr lang="en-US" sz="2000">
                <a:latin typeface="Myriad Pro"/>
              </a:rPr>
              <a:t>Priority Strategy:</a:t>
            </a:r>
          </a:p>
          <a:p>
            <a:pPr eaLnBrk="0"/>
            <a:r>
              <a:rPr lang="en-US" sz="2000" b="1">
                <a:solidFill>
                  <a:srgbClr val="008080"/>
                </a:solidFill>
                <a:latin typeface="Myriad Pro"/>
              </a:rPr>
              <a:t>Increase the number of leaders in the Alaska Native community that support, role model, and promote tobacco-free and smokefree lifestyles, primarily by implementing comprehensive tobacco-free policies at events where there is a large participation of Alaska Natives.</a:t>
            </a:r>
          </a:p>
          <a:p>
            <a:pPr eaLnBrk="0"/>
            <a:endParaRPr lang="en-US" sz="2000">
              <a:latin typeface="Myriad Pro"/>
            </a:endParaRPr>
          </a:p>
        </p:txBody>
      </p:sp>
      <p:sp>
        <p:nvSpPr>
          <p:cNvPr id="36867"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Taking Action</a:t>
            </a:r>
            <a:endParaRPr lang="en-US" sz="2800">
              <a:latin typeface="Garamond"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533400" y="1143000"/>
            <a:ext cx="8153400" cy="5478423"/>
          </a:xfrm>
          <a:prstGeom prst="rect">
            <a:avLst/>
          </a:prstGeom>
          <a:noFill/>
          <a:ln w="9525">
            <a:noFill/>
            <a:miter lim="800000"/>
            <a:headEnd/>
            <a:tailEnd/>
          </a:ln>
        </p:spPr>
        <p:txBody>
          <a:bodyPr>
            <a:spAutoFit/>
          </a:bodyPr>
          <a:lstStyle/>
          <a:p>
            <a:pPr marL="342900" indent="-342900" eaLnBrk="0">
              <a:spcAft>
                <a:spcPts val="1200"/>
              </a:spcAft>
              <a:buFont typeface="Tw Cen MT" pitchFamily="34" charset="0"/>
              <a:buAutoNum type="arabicPeriod"/>
            </a:pPr>
            <a:r>
              <a:rPr lang="en-US" sz="2000" dirty="0" smtClean="0">
                <a:latin typeface="Myriad Pro"/>
              </a:rPr>
              <a:t>Identify </a:t>
            </a:r>
            <a:r>
              <a:rPr lang="en-US" sz="2000" dirty="0">
                <a:latin typeface="Myriad Pro"/>
              </a:rPr>
              <a:t>target events and dates, e.g. Elders &amp; Youth Conference at Alaska Federation of Natives Convention, Southeast Alaska Grand Camp, Indian Education Conference, Rural Providers Conference, NYLC.</a:t>
            </a:r>
          </a:p>
          <a:p>
            <a:pPr marL="342900" indent="-342900" eaLnBrk="0">
              <a:spcAft>
                <a:spcPts val="1200"/>
              </a:spcAft>
              <a:buFont typeface="Tw Cen MT" pitchFamily="34" charset="0"/>
              <a:buAutoNum type="arabicPeriod"/>
            </a:pPr>
            <a:r>
              <a:rPr lang="en-US" sz="2000" dirty="0" smtClean="0">
                <a:latin typeface="Myriad Pro"/>
              </a:rPr>
              <a:t>Get </a:t>
            </a:r>
            <a:r>
              <a:rPr lang="en-US" sz="2000" dirty="0">
                <a:latin typeface="Myriad Pro"/>
              </a:rPr>
              <a:t>on the agendas of identified/targeted events.</a:t>
            </a:r>
          </a:p>
          <a:p>
            <a:pPr marL="342900" indent="-342900" eaLnBrk="0">
              <a:spcAft>
                <a:spcPts val="1200"/>
              </a:spcAft>
              <a:buFont typeface="Tw Cen MT" pitchFamily="34" charset="0"/>
              <a:buAutoNum type="arabicPeriod"/>
            </a:pPr>
            <a:r>
              <a:rPr lang="en-US" sz="2000" dirty="0" smtClean="0">
                <a:latin typeface="Myriad Pro"/>
              </a:rPr>
              <a:t>Determine </a:t>
            </a:r>
            <a:r>
              <a:rPr lang="en-US" sz="2000" dirty="0">
                <a:latin typeface="Myriad Pro"/>
              </a:rPr>
              <a:t>which messages resonate with the population we’re trying to reach – Alaska Native leadership.</a:t>
            </a:r>
          </a:p>
          <a:p>
            <a:pPr marL="342900" indent="-342900" eaLnBrk="0">
              <a:spcAft>
                <a:spcPts val="1200"/>
              </a:spcAft>
              <a:buFont typeface="Tw Cen MT" pitchFamily="34" charset="0"/>
              <a:buAutoNum type="arabicPeriod"/>
            </a:pPr>
            <a:r>
              <a:rPr lang="en-US" sz="2000" dirty="0" smtClean="0">
                <a:latin typeface="Myriad Pro"/>
              </a:rPr>
              <a:t>Develop </a:t>
            </a:r>
            <a:r>
              <a:rPr lang="en-US" sz="2000" dirty="0">
                <a:latin typeface="Myriad Pro"/>
              </a:rPr>
              <a:t>materials for presenters that share the following: rationale for implementing tobacco-free policies, importance of role modeling tobacco-free and smoke free lifestyles, disparities data and goals of the LEAD workgroup.</a:t>
            </a:r>
          </a:p>
          <a:p>
            <a:pPr marL="342900" indent="-342900" eaLnBrk="0">
              <a:spcAft>
                <a:spcPts val="1200"/>
              </a:spcAft>
              <a:buFont typeface="Tw Cen MT" pitchFamily="34" charset="0"/>
              <a:buAutoNum type="arabicPeriod"/>
            </a:pPr>
            <a:r>
              <a:rPr lang="en-US" sz="2000" dirty="0" smtClean="0">
                <a:latin typeface="Myriad Pro"/>
              </a:rPr>
              <a:t>Work </a:t>
            </a:r>
            <a:r>
              <a:rPr lang="en-US" sz="2000" dirty="0">
                <a:latin typeface="Myriad Pro"/>
              </a:rPr>
              <a:t>with event organizers, leadership &amp; youth to draft written tobacco-free campus policies.</a:t>
            </a:r>
          </a:p>
          <a:p>
            <a:pPr marL="342900" indent="-342900" eaLnBrk="0">
              <a:spcAft>
                <a:spcPts val="1200"/>
              </a:spcAft>
              <a:buFont typeface="Tw Cen MT" pitchFamily="34" charset="0"/>
              <a:buAutoNum type="arabicPeriod"/>
            </a:pPr>
            <a:r>
              <a:rPr lang="en-US" sz="2000" dirty="0" smtClean="0">
                <a:latin typeface="Myriad Pro"/>
              </a:rPr>
              <a:t>Assist </a:t>
            </a:r>
            <a:r>
              <a:rPr lang="en-US" sz="2000" dirty="0">
                <a:latin typeface="Myriad Pro"/>
              </a:rPr>
              <a:t>event organizers, leadership &amp; youth in passing and enforcing comprehensive tobacco- free campus policies.</a:t>
            </a:r>
          </a:p>
        </p:txBody>
      </p:sp>
      <p:sp>
        <p:nvSpPr>
          <p:cNvPr id="37891"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dirty="0" smtClean="0">
                <a:latin typeface="Myriad Pro"/>
              </a:rPr>
              <a:t>Goal 1: Action Steps</a:t>
            </a:r>
            <a:endParaRPr lang="en-US" sz="2800" dirty="0">
              <a:latin typeface="Garamond"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533400" y="1143000"/>
            <a:ext cx="8153400" cy="2862263"/>
          </a:xfrm>
          <a:prstGeom prst="rect">
            <a:avLst/>
          </a:prstGeom>
          <a:noFill/>
          <a:ln w="9525">
            <a:noFill/>
            <a:miter lim="800000"/>
            <a:headEnd/>
            <a:tailEnd/>
          </a:ln>
        </p:spPr>
        <p:txBody>
          <a:bodyPr>
            <a:spAutoFit/>
          </a:bodyPr>
          <a:lstStyle/>
          <a:p>
            <a:pPr eaLnBrk="0"/>
            <a:r>
              <a:rPr lang="en-US" sz="2000" b="1">
                <a:solidFill>
                  <a:srgbClr val="FF6600"/>
                </a:solidFill>
                <a:latin typeface="Myriad Pro"/>
              </a:rPr>
              <a:t>Goal 2: </a:t>
            </a:r>
            <a:r>
              <a:rPr lang="en-US" sz="2000" i="1">
                <a:latin typeface="Myriad Pro"/>
              </a:rPr>
              <a:t>Promote cessation of tobacco use among youth and adults.</a:t>
            </a:r>
          </a:p>
          <a:p>
            <a:pPr eaLnBrk="0"/>
            <a:r>
              <a:rPr lang="en-US" sz="2000" b="1">
                <a:latin typeface="Myriad Pro"/>
              </a:rPr>
              <a:t>Priority Population: </a:t>
            </a:r>
            <a:r>
              <a:rPr lang="en-US" sz="2000" b="1" i="1">
                <a:latin typeface="Myriad Pro"/>
              </a:rPr>
              <a:t>People of Low Socioeconomic Status (SES)</a:t>
            </a:r>
            <a:endParaRPr lang="en-US" sz="2000">
              <a:latin typeface="Myriad Pro"/>
            </a:endParaRPr>
          </a:p>
          <a:p>
            <a:pPr eaLnBrk="0"/>
            <a:endParaRPr lang="en-US" sz="2000">
              <a:latin typeface="Myriad Pro"/>
            </a:endParaRPr>
          </a:p>
          <a:p>
            <a:pPr eaLnBrk="0"/>
            <a:r>
              <a:rPr lang="en-US" sz="2000">
                <a:latin typeface="Myriad Pro"/>
              </a:rPr>
              <a:t>Priority Strategy:</a:t>
            </a:r>
          </a:p>
          <a:p>
            <a:pPr eaLnBrk="0"/>
            <a:r>
              <a:rPr lang="en-US" sz="2000" b="1">
                <a:solidFill>
                  <a:srgbClr val="FF6600"/>
                </a:solidFill>
                <a:latin typeface="Myriad Pro"/>
              </a:rPr>
              <a:t>Work with Community Health Centers and other health professionals who serve low-income individuals to institute Ask, Advise, Refer (AAR) for tobacco use at every visit. Track and increase the rate of health care provider advice and referral for intensive tobacco cessation counseling.</a:t>
            </a:r>
          </a:p>
        </p:txBody>
      </p:sp>
      <p:sp>
        <p:nvSpPr>
          <p:cNvPr id="38915"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Taking Action</a:t>
            </a:r>
            <a:endParaRPr lang="en-US" sz="2800">
              <a:latin typeface="Garamon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685800" y="2743200"/>
            <a:ext cx="4114800" cy="4031873"/>
          </a:xfrm>
          <a:prstGeom prst="rect">
            <a:avLst/>
          </a:prstGeom>
          <a:noFill/>
          <a:ln w="9525">
            <a:noFill/>
            <a:miter lim="800000"/>
            <a:headEnd/>
            <a:tailEnd/>
          </a:ln>
        </p:spPr>
        <p:txBody>
          <a:bodyPr>
            <a:spAutoFit/>
          </a:bodyPr>
          <a:lstStyle/>
          <a:p>
            <a:r>
              <a:rPr lang="en-US" sz="3200" b="1" i="1" dirty="0">
                <a:ln>
                  <a:solidFill>
                    <a:srgbClr val="000000"/>
                  </a:solidFill>
                </a:ln>
                <a:solidFill>
                  <a:srgbClr val="008080"/>
                </a:solidFill>
                <a:latin typeface="Myriad Pro"/>
              </a:rPr>
              <a:t>Equal opportunity </a:t>
            </a:r>
            <a:r>
              <a:rPr lang="en-US" sz="3200" i="1" dirty="0">
                <a:latin typeface="Myriad Pro"/>
              </a:rPr>
              <a:t>for good health, freedom from tobacco use and its consequences, and improved quality of life.</a:t>
            </a:r>
            <a:endParaRPr lang="en-US" sz="3200" b="1" dirty="0">
              <a:latin typeface="Myriad Pro"/>
            </a:endParaRPr>
          </a:p>
          <a:p>
            <a:endParaRPr lang="en-US" sz="3200" b="1" dirty="0">
              <a:latin typeface="Myriad Pro"/>
            </a:endParaRPr>
          </a:p>
        </p:txBody>
      </p:sp>
      <p:sp>
        <p:nvSpPr>
          <p:cNvPr id="5123"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Vision of LEAD Workgroup</a:t>
            </a:r>
            <a:endParaRPr lang="en-US" sz="2800">
              <a:latin typeface="Garamond" pitchFamily="18" charset="0"/>
            </a:endParaRPr>
          </a:p>
        </p:txBody>
      </p:sp>
      <p:sp>
        <p:nvSpPr>
          <p:cNvPr id="4" name="Rectangle 3"/>
          <p:cNvSpPr/>
          <p:nvPr/>
        </p:nvSpPr>
        <p:spPr>
          <a:xfrm>
            <a:off x="8534400" y="852488"/>
            <a:ext cx="609600" cy="609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1538288"/>
            <a:ext cx="533400"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09600" y="1843088"/>
            <a:ext cx="304800" cy="304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7" name="Picture 4" descr="Young Alaska Native woman plays bingo with brightly colored daubers set up in front of her; an older woman listens for the next number in the background."/>
          <p:cNvPicPr>
            <a:picLocks noChangeAspect="1" noChangeArrowheads="1"/>
          </p:cNvPicPr>
          <p:nvPr/>
        </p:nvPicPr>
        <p:blipFill>
          <a:blip r:embed="rId2" cstate="print"/>
          <a:srcRect/>
          <a:stretch>
            <a:fillRect/>
          </a:stretch>
        </p:blipFill>
        <p:spPr bwMode="auto">
          <a:xfrm>
            <a:off x="5410200" y="1538288"/>
            <a:ext cx="3733800" cy="3262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533400" y="1295400"/>
            <a:ext cx="8153400" cy="4400550"/>
          </a:xfrm>
          <a:prstGeom prst="rect">
            <a:avLst/>
          </a:prstGeom>
          <a:noFill/>
          <a:ln w="9525">
            <a:noFill/>
            <a:miter lim="800000"/>
            <a:headEnd/>
            <a:tailEnd/>
          </a:ln>
        </p:spPr>
        <p:txBody>
          <a:bodyPr>
            <a:spAutoFit/>
          </a:bodyPr>
          <a:lstStyle/>
          <a:p>
            <a:pPr marL="342900" indent="-342900" eaLnBrk="0">
              <a:spcAft>
                <a:spcPts val="1200"/>
              </a:spcAft>
              <a:buFont typeface="Tw Cen MT" pitchFamily="34" charset="0"/>
              <a:buAutoNum type="arabicPeriod"/>
            </a:pPr>
            <a:r>
              <a:rPr lang="en-US" sz="2000">
                <a:latin typeface="Myriad Pro"/>
              </a:rPr>
              <a:t>Establish LEAD subgroup.</a:t>
            </a:r>
          </a:p>
          <a:p>
            <a:pPr marL="342900" indent="-342900" eaLnBrk="0">
              <a:spcAft>
                <a:spcPts val="1200"/>
              </a:spcAft>
              <a:buFont typeface="Tw Cen MT" pitchFamily="34" charset="0"/>
              <a:buAutoNum type="arabicPeriod"/>
            </a:pPr>
            <a:r>
              <a:rPr lang="en-US" sz="2000">
                <a:latin typeface="Myriad Pro"/>
              </a:rPr>
              <a:t>Engage the Alaska Primary Care Association. Inventory CHCs and other health professionals who serve low-income individuals outside of the tribal health network.</a:t>
            </a:r>
          </a:p>
          <a:p>
            <a:pPr marL="342900" indent="-342900" eaLnBrk="0">
              <a:spcAft>
                <a:spcPts val="1200"/>
              </a:spcAft>
              <a:buFont typeface="Tw Cen MT" pitchFamily="34" charset="0"/>
              <a:buAutoNum type="arabicPeriod"/>
            </a:pPr>
            <a:r>
              <a:rPr lang="en-US" sz="2000">
                <a:latin typeface="Myriad Pro"/>
              </a:rPr>
              <a:t>Determine mechanism for identifying which CHCs to target in year one outside of tribal health.</a:t>
            </a:r>
          </a:p>
          <a:p>
            <a:pPr marL="342900" indent="-342900" eaLnBrk="0">
              <a:spcAft>
                <a:spcPts val="1200"/>
              </a:spcAft>
              <a:buFont typeface="Tw Cen MT" pitchFamily="34" charset="0"/>
              <a:buAutoNum type="arabicPeriod"/>
            </a:pPr>
            <a:r>
              <a:rPr lang="en-US" sz="2000">
                <a:latin typeface="Myriad Pro"/>
              </a:rPr>
              <a:t>Inventory electronic health record (EHR)/AAR capacity.</a:t>
            </a:r>
          </a:p>
          <a:p>
            <a:pPr marL="342900" indent="-342900" eaLnBrk="0">
              <a:spcAft>
                <a:spcPts val="1200"/>
              </a:spcAft>
              <a:buFont typeface="Tw Cen MT" pitchFamily="34" charset="0"/>
              <a:buAutoNum type="arabicPeriod"/>
            </a:pPr>
            <a:r>
              <a:rPr lang="en-US" sz="2000">
                <a:latin typeface="Myriad Pro"/>
              </a:rPr>
              <a:t>Investigate successful models (KANA) to replicate/adapt.</a:t>
            </a:r>
          </a:p>
          <a:p>
            <a:pPr marL="342900" indent="-342900" eaLnBrk="0">
              <a:spcAft>
                <a:spcPts val="1200"/>
              </a:spcAft>
              <a:buFont typeface="Tw Cen MT" pitchFamily="34" charset="0"/>
              <a:buAutoNum type="arabicPeriod"/>
            </a:pPr>
            <a:r>
              <a:rPr lang="en-US" sz="2000">
                <a:latin typeface="Myriad Pro"/>
              </a:rPr>
              <a:t>Advocate – meet with CHC leaders/Alaska Primary Care Association.</a:t>
            </a:r>
          </a:p>
          <a:p>
            <a:pPr marL="342900" indent="-342900" eaLnBrk="0">
              <a:spcAft>
                <a:spcPts val="1200"/>
              </a:spcAft>
              <a:buFont typeface="Tw Cen MT" pitchFamily="34" charset="0"/>
              <a:buAutoNum type="arabicPeriod"/>
            </a:pPr>
            <a:r>
              <a:rPr lang="en-US" sz="2000">
                <a:latin typeface="Myriad Pro"/>
              </a:rPr>
              <a:t>Expand online training (</a:t>
            </a:r>
            <a:r>
              <a:rPr lang="en-US" sz="2000" u="sng">
                <a:latin typeface="Myriad Pro"/>
              </a:rPr>
              <a:t>akbriefintervention.org</a:t>
            </a:r>
            <a:r>
              <a:rPr lang="en-US" sz="2000">
                <a:latin typeface="Myriad Pro"/>
              </a:rPr>
              <a:t>) for providers, i.e. CHC specific, dental &amp; behavioral health.</a:t>
            </a:r>
          </a:p>
        </p:txBody>
      </p:sp>
      <p:sp>
        <p:nvSpPr>
          <p:cNvPr id="39939"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dirty="0" smtClean="0">
                <a:latin typeface="Myriad Pro"/>
              </a:rPr>
              <a:t>Goal 2: Action Steps</a:t>
            </a:r>
            <a:endParaRPr lang="en-US" sz="2800" dirty="0">
              <a:latin typeface="Garamond"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533400" y="1143000"/>
            <a:ext cx="8153400" cy="2862263"/>
          </a:xfrm>
          <a:prstGeom prst="rect">
            <a:avLst/>
          </a:prstGeom>
          <a:noFill/>
          <a:ln w="9525">
            <a:noFill/>
            <a:miter lim="800000"/>
            <a:headEnd/>
            <a:tailEnd/>
          </a:ln>
        </p:spPr>
        <p:txBody>
          <a:bodyPr>
            <a:spAutoFit/>
          </a:bodyPr>
          <a:lstStyle/>
          <a:p>
            <a:pPr eaLnBrk="0"/>
            <a:r>
              <a:rPr lang="en-US" sz="2000" b="1">
                <a:solidFill>
                  <a:srgbClr val="00B050"/>
                </a:solidFill>
                <a:latin typeface="Myriad Pro"/>
              </a:rPr>
              <a:t>Goal 3: </a:t>
            </a:r>
            <a:r>
              <a:rPr lang="en-US" sz="2000" i="1">
                <a:latin typeface="Myriad Pro"/>
              </a:rPr>
              <a:t>Protect the public from exposure to secondhand smoke.</a:t>
            </a:r>
          </a:p>
          <a:p>
            <a:pPr eaLnBrk="0"/>
            <a:r>
              <a:rPr lang="en-US" sz="2000" b="1">
                <a:latin typeface="Myriad Pro"/>
              </a:rPr>
              <a:t>Priority Population: </a:t>
            </a:r>
            <a:r>
              <a:rPr lang="en-US" sz="2000" b="1" i="1">
                <a:latin typeface="Myriad Pro"/>
              </a:rPr>
              <a:t>Young adults aged 18-29</a:t>
            </a:r>
            <a:endParaRPr lang="en-US" sz="2000">
              <a:latin typeface="Myriad Pro"/>
            </a:endParaRPr>
          </a:p>
          <a:p>
            <a:pPr eaLnBrk="0"/>
            <a:endParaRPr lang="en-US" sz="2000">
              <a:latin typeface="Myriad Pro"/>
            </a:endParaRPr>
          </a:p>
          <a:p>
            <a:pPr eaLnBrk="0"/>
            <a:r>
              <a:rPr lang="en-US" sz="2000">
                <a:latin typeface="Myriad Pro"/>
              </a:rPr>
              <a:t>Priority Strategy:</a:t>
            </a:r>
          </a:p>
          <a:p>
            <a:pPr eaLnBrk="0"/>
            <a:r>
              <a:rPr lang="en-US" sz="2000" b="1">
                <a:solidFill>
                  <a:srgbClr val="00B050"/>
                </a:solidFill>
                <a:latin typeface="Myriad Pro"/>
              </a:rPr>
              <a:t>Implement, enforce, and expand comprehensive tobacco-free campus policies among colleges, community colleges, and vocational school campuses.</a:t>
            </a:r>
          </a:p>
          <a:p>
            <a:pPr eaLnBrk="0"/>
            <a:endParaRPr lang="en-US" sz="2000">
              <a:latin typeface="Myriad Pro"/>
            </a:endParaRPr>
          </a:p>
          <a:p>
            <a:pPr eaLnBrk="0"/>
            <a:endParaRPr lang="en-US" sz="2000">
              <a:latin typeface="Myriad Pro"/>
            </a:endParaRPr>
          </a:p>
        </p:txBody>
      </p:sp>
      <p:sp>
        <p:nvSpPr>
          <p:cNvPr id="40963"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dirty="0">
                <a:latin typeface="Myriad Pro"/>
              </a:rPr>
              <a:t>Taking Action</a:t>
            </a:r>
            <a:endParaRPr lang="en-US" sz="2800" dirty="0">
              <a:latin typeface="Garamond"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533400" y="1295400"/>
            <a:ext cx="8153400" cy="3324225"/>
          </a:xfrm>
          <a:prstGeom prst="rect">
            <a:avLst/>
          </a:prstGeom>
          <a:noFill/>
          <a:ln w="9525">
            <a:noFill/>
            <a:miter lim="800000"/>
            <a:headEnd/>
            <a:tailEnd/>
          </a:ln>
        </p:spPr>
        <p:txBody>
          <a:bodyPr>
            <a:spAutoFit/>
          </a:bodyPr>
          <a:lstStyle/>
          <a:p>
            <a:pPr marL="342900" indent="-342900" eaLnBrk="0">
              <a:spcAft>
                <a:spcPts val="1200"/>
              </a:spcAft>
              <a:buFont typeface="Tw Cen MT" pitchFamily="34" charset="0"/>
              <a:buAutoNum type="arabicPeriod"/>
            </a:pPr>
            <a:r>
              <a:rPr lang="en-US" sz="2000" dirty="0">
                <a:latin typeface="Myriad Pro"/>
              </a:rPr>
              <a:t>Establish a LEAD subgroup.</a:t>
            </a:r>
          </a:p>
          <a:p>
            <a:pPr marL="342900" indent="-342900" eaLnBrk="0">
              <a:spcAft>
                <a:spcPts val="1200"/>
              </a:spcAft>
              <a:buFont typeface="Tw Cen MT" pitchFamily="34" charset="0"/>
              <a:buAutoNum type="arabicPeriod"/>
            </a:pPr>
            <a:r>
              <a:rPr lang="en-US" sz="2000" dirty="0">
                <a:latin typeface="Myriad Pro"/>
              </a:rPr>
              <a:t>Identify/Inventory vocational schools in Alaska.</a:t>
            </a:r>
          </a:p>
          <a:p>
            <a:pPr marL="342900" indent="-342900" eaLnBrk="0">
              <a:spcAft>
                <a:spcPts val="1200"/>
              </a:spcAft>
              <a:buFont typeface="Tw Cen MT" pitchFamily="34" charset="0"/>
              <a:buAutoNum type="arabicPeriod"/>
            </a:pPr>
            <a:r>
              <a:rPr lang="en-US" sz="2000" dirty="0">
                <a:latin typeface="Myriad Pro"/>
              </a:rPr>
              <a:t>Inventory tobacco free campus policies at identified schools.</a:t>
            </a:r>
          </a:p>
          <a:p>
            <a:pPr marL="342900" indent="-342900" eaLnBrk="0">
              <a:spcAft>
                <a:spcPts val="1200"/>
              </a:spcAft>
              <a:buFont typeface="Tw Cen MT" pitchFamily="34" charset="0"/>
              <a:buAutoNum type="arabicPeriod"/>
            </a:pPr>
            <a:r>
              <a:rPr lang="en-US" sz="2000" dirty="0">
                <a:latin typeface="Myriad Pro"/>
              </a:rPr>
              <a:t>Determine which schools to target in year one and which might have assistance from a community grantee or a student/staff champion.</a:t>
            </a:r>
          </a:p>
          <a:p>
            <a:pPr marL="342900" indent="-342900" eaLnBrk="0">
              <a:spcAft>
                <a:spcPts val="1200"/>
              </a:spcAft>
              <a:buFont typeface="Tw Cen MT" pitchFamily="34" charset="0"/>
              <a:buAutoNum type="arabicPeriod"/>
            </a:pPr>
            <a:r>
              <a:rPr lang="en-US" sz="2000" dirty="0">
                <a:latin typeface="Myriad Pro"/>
              </a:rPr>
              <a:t>Supply educational services and cessation services (or materials).</a:t>
            </a:r>
          </a:p>
          <a:p>
            <a:pPr marL="342900" indent="-342900" eaLnBrk="0">
              <a:spcAft>
                <a:spcPts val="1200"/>
              </a:spcAft>
              <a:buFont typeface="Tw Cen MT" pitchFamily="34" charset="0"/>
              <a:buAutoNum type="arabicPeriod"/>
            </a:pPr>
            <a:r>
              <a:rPr lang="en-US" sz="2000" dirty="0">
                <a:latin typeface="Myriad Pro"/>
              </a:rPr>
              <a:t>Assist school leadership in developing and enforcing tobacco free campus policies.</a:t>
            </a:r>
          </a:p>
        </p:txBody>
      </p:sp>
      <p:sp>
        <p:nvSpPr>
          <p:cNvPr id="41987"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dirty="0" smtClean="0">
                <a:latin typeface="Myriad Pro"/>
              </a:rPr>
              <a:t>Goal 3: Action Steps</a:t>
            </a:r>
            <a:endParaRPr lang="en-US" sz="2800" dirty="0">
              <a:latin typeface="Garamond"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533400" y="1143000"/>
            <a:ext cx="8153400" cy="4400550"/>
          </a:xfrm>
          <a:prstGeom prst="rect">
            <a:avLst/>
          </a:prstGeom>
          <a:noFill/>
          <a:ln w="9525">
            <a:noFill/>
            <a:miter lim="800000"/>
            <a:headEnd/>
            <a:tailEnd/>
          </a:ln>
          <a:effectLst/>
        </p:spPr>
        <p:txBody>
          <a:bodyPr>
            <a:spAutoFit/>
          </a:bodyPr>
          <a:lstStyle/>
          <a:p>
            <a:pPr eaLnBrk="0">
              <a:defRPr/>
            </a:pPr>
            <a:r>
              <a:rPr lang="en-US" sz="2000" b="1" dirty="0">
                <a:solidFill>
                  <a:srgbClr val="008080"/>
                </a:solidFill>
                <a:latin typeface="Myriad Pro" pitchFamily="34" charset="0"/>
              </a:rPr>
              <a:t>Goal 4:</a:t>
            </a:r>
            <a:r>
              <a:rPr lang="en-US" sz="2000" b="1" dirty="0">
                <a:latin typeface="Myriad Pro" pitchFamily="34" charset="0"/>
              </a:rPr>
              <a:t> </a:t>
            </a:r>
            <a:r>
              <a:rPr lang="en-US" sz="2000" i="1" dirty="0">
                <a:latin typeface="Myriad Pro" pitchFamily="34" charset="0"/>
              </a:rPr>
              <a:t>Identify tobacco-related disparities.</a:t>
            </a:r>
            <a:endParaRPr lang="en-US" sz="2000" dirty="0">
              <a:latin typeface="Myriad Pro" pitchFamily="34" charset="0"/>
            </a:endParaRPr>
          </a:p>
          <a:p>
            <a:pPr eaLnBrk="0">
              <a:defRPr/>
            </a:pPr>
            <a:r>
              <a:rPr lang="en-US" sz="2000" b="1" dirty="0">
                <a:latin typeface="Myriad Pro" pitchFamily="34" charset="0"/>
              </a:rPr>
              <a:t>Priority Population: </a:t>
            </a:r>
            <a:r>
              <a:rPr lang="en-US" sz="2000" b="1" i="1" dirty="0">
                <a:latin typeface="Myriad Pro" pitchFamily="34" charset="0"/>
              </a:rPr>
              <a:t>People in behavioral health, substance abuse and correctional programs and institutions</a:t>
            </a:r>
            <a:endParaRPr lang="en-US" sz="2000" dirty="0">
              <a:latin typeface="Myriad Pro" pitchFamily="34" charset="0"/>
            </a:endParaRPr>
          </a:p>
          <a:p>
            <a:pPr eaLnBrk="0">
              <a:defRPr/>
            </a:pPr>
            <a:endParaRPr lang="en-US" sz="2000" dirty="0">
              <a:latin typeface="Myriad Pro" pitchFamily="34" charset="0"/>
            </a:endParaRPr>
          </a:p>
          <a:p>
            <a:pPr eaLnBrk="0">
              <a:defRPr/>
            </a:pPr>
            <a:r>
              <a:rPr lang="en-US" sz="2000" dirty="0">
                <a:latin typeface="Myriad Pro" pitchFamily="34" charset="0"/>
              </a:rPr>
              <a:t>Priority Strategy:</a:t>
            </a:r>
          </a:p>
          <a:p>
            <a:pPr eaLnBrk="0">
              <a:defRPr/>
            </a:pPr>
            <a:r>
              <a:rPr lang="en-US" sz="2000" b="1" dirty="0">
                <a:solidFill>
                  <a:srgbClr val="008080"/>
                </a:solidFill>
                <a:latin typeface="Myriad Pro" pitchFamily="34" charset="0"/>
              </a:rPr>
              <a:t>Integrate language into State Division of Behavioral Health regulations to:</a:t>
            </a:r>
          </a:p>
          <a:p>
            <a:pPr marL="228600" indent="-228600" eaLnBrk="0">
              <a:buFont typeface="Arial" pitchFamily="34" charset="0"/>
              <a:buChar char="•"/>
              <a:defRPr/>
            </a:pPr>
            <a:r>
              <a:rPr lang="en-US" sz="2000" b="1" dirty="0">
                <a:solidFill>
                  <a:srgbClr val="008080"/>
                </a:solidFill>
                <a:latin typeface="Myriad Pro" pitchFamily="34" charset="0"/>
              </a:rPr>
              <a:t>Allow tobacco cessation treatment to be a reimbursable service for substance abuse and behavioral health providers and</a:t>
            </a:r>
          </a:p>
          <a:p>
            <a:pPr marL="228600" indent="-228600" eaLnBrk="0">
              <a:buFont typeface="Arial" pitchFamily="34" charset="0"/>
              <a:buChar char="•"/>
              <a:defRPr/>
            </a:pPr>
            <a:r>
              <a:rPr lang="en-US" sz="2000" b="1" dirty="0">
                <a:solidFill>
                  <a:srgbClr val="008080"/>
                </a:solidFill>
                <a:latin typeface="Myriad Pro" pitchFamily="34" charset="0"/>
              </a:rPr>
              <a:t>Require that state funded substance abuse and behavioral health facilities and correctional facility programs implement and enforce comprehensive tobacco-free campus policies</a:t>
            </a:r>
          </a:p>
          <a:p>
            <a:pPr eaLnBrk="0">
              <a:buFont typeface="Arial" pitchFamily="34" charset="0"/>
              <a:buChar char="•"/>
              <a:defRPr/>
            </a:pPr>
            <a:endParaRPr lang="en-US" sz="2000" dirty="0">
              <a:latin typeface="Myriad Pro" pitchFamily="34" charset="0"/>
            </a:endParaRPr>
          </a:p>
          <a:p>
            <a:pPr eaLnBrk="0">
              <a:defRPr/>
            </a:pPr>
            <a:endParaRPr lang="en-US" sz="2000" dirty="0">
              <a:latin typeface="Myriad Pro" pitchFamily="34" charset="0"/>
            </a:endParaRPr>
          </a:p>
        </p:txBody>
      </p:sp>
      <p:sp>
        <p:nvSpPr>
          <p:cNvPr id="43011"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Taking Action</a:t>
            </a:r>
            <a:endParaRPr lang="en-US" sz="2800">
              <a:latin typeface="Garamond"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533400" y="1295400"/>
            <a:ext cx="8153400" cy="4708525"/>
          </a:xfrm>
          <a:prstGeom prst="rect">
            <a:avLst/>
          </a:prstGeom>
          <a:noFill/>
          <a:ln w="9525">
            <a:noFill/>
            <a:miter lim="800000"/>
            <a:headEnd/>
            <a:tailEnd/>
          </a:ln>
        </p:spPr>
        <p:txBody>
          <a:bodyPr>
            <a:spAutoFit/>
          </a:bodyPr>
          <a:lstStyle/>
          <a:p>
            <a:pPr marL="342900" indent="-342900" eaLnBrk="0">
              <a:spcAft>
                <a:spcPts val="1200"/>
              </a:spcAft>
              <a:buFont typeface="Tw Cen MT" pitchFamily="34" charset="0"/>
              <a:buAutoNum type="arabicPeriod"/>
            </a:pPr>
            <a:r>
              <a:rPr lang="en-US" sz="2000">
                <a:latin typeface="Myriad Pro"/>
              </a:rPr>
              <a:t>Propose action plan to existing LEAD Nicotine Addiction in Behavioral Health (NABH) subgroup.</a:t>
            </a:r>
          </a:p>
          <a:p>
            <a:pPr marL="342900" indent="-342900" eaLnBrk="0">
              <a:spcAft>
                <a:spcPts val="1200"/>
              </a:spcAft>
              <a:buFont typeface="Tw Cen MT" pitchFamily="34" charset="0"/>
              <a:buAutoNum type="arabicPeriod"/>
            </a:pPr>
            <a:r>
              <a:rPr lang="en-US" sz="2000">
                <a:latin typeface="Myriad Pro"/>
              </a:rPr>
              <a:t>Meet with DBH leaders to get buy-in.</a:t>
            </a:r>
          </a:p>
          <a:p>
            <a:pPr marL="342900" indent="-342900" eaLnBrk="0">
              <a:spcAft>
                <a:spcPts val="1200"/>
              </a:spcAft>
              <a:buFont typeface="Tw Cen MT" pitchFamily="34" charset="0"/>
              <a:buAutoNum type="arabicPeriod"/>
            </a:pPr>
            <a:r>
              <a:rPr lang="en-US" sz="2000">
                <a:latin typeface="Myriad Pro"/>
              </a:rPr>
              <a:t>Adoption of curriculum into counselor certification (Alaska Commission on Behavioral Health Certification Board + CDC).</a:t>
            </a:r>
          </a:p>
          <a:p>
            <a:pPr marL="342900" indent="-342900" eaLnBrk="0">
              <a:spcAft>
                <a:spcPts val="1200"/>
              </a:spcAft>
              <a:buFont typeface="Tw Cen MT" pitchFamily="34" charset="0"/>
              <a:buAutoNum type="arabicPeriod"/>
            </a:pPr>
            <a:r>
              <a:rPr lang="en-US" sz="2000">
                <a:latin typeface="Myriad Pro"/>
              </a:rPr>
              <a:t>Develop curriculum dissemination plan – Present at the Annual School on Addictions Conference.</a:t>
            </a:r>
          </a:p>
          <a:p>
            <a:pPr marL="342900" indent="-342900" eaLnBrk="0">
              <a:spcAft>
                <a:spcPts val="1200"/>
              </a:spcAft>
              <a:buFont typeface="Tw Cen MT" pitchFamily="34" charset="0"/>
              <a:buAutoNum type="arabicPeriod"/>
            </a:pPr>
            <a:r>
              <a:rPr lang="en-US" sz="2000">
                <a:latin typeface="Myriad Pro"/>
              </a:rPr>
              <a:t>Inventory reimbursement + current smokefree policies of state funded facilities.</a:t>
            </a:r>
          </a:p>
          <a:p>
            <a:pPr marL="342900" indent="-342900" eaLnBrk="0">
              <a:spcAft>
                <a:spcPts val="1200"/>
              </a:spcAft>
              <a:buFont typeface="Tw Cen MT" pitchFamily="34" charset="0"/>
              <a:buAutoNum type="arabicPeriod"/>
            </a:pPr>
            <a:r>
              <a:rPr lang="en-US" sz="2000">
                <a:latin typeface="Myriad Pro"/>
              </a:rPr>
              <a:t>Determine mechanism for identifying which state funded substance abuse/behavioral health facilities to target in year one.</a:t>
            </a:r>
          </a:p>
          <a:p>
            <a:pPr marL="342900" indent="-342900" eaLnBrk="0">
              <a:spcAft>
                <a:spcPts val="1200"/>
              </a:spcAft>
              <a:buFont typeface="Tw Cen MT" pitchFamily="34" charset="0"/>
              <a:buAutoNum type="arabicPeriod"/>
            </a:pPr>
            <a:r>
              <a:rPr lang="en-US" sz="2000">
                <a:latin typeface="Myriad Pro"/>
              </a:rPr>
              <a:t>Investigate successful models (Rainforest Recovery) to replicate/adapt.</a:t>
            </a:r>
          </a:p>
        </p:txBody>
      </p:sp>
      <p:sp>
        <p:nvSpPr>
          <p:cNvPr id="44035"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dirty="0" smtClean="0">
                <a:latin typeface="Myriad Pro"/>
              </a:rPr>
              <a:t>Goal 4: Action Steps</a:t>
            </a:r>
            <a:endParaRPr lang="en-US" sz="2800" dirty="0">
              <a:latin typeface="Garamond"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304800" y="623888"/>
            <a:ext cx="8305800" cy="519112"/>
          </a:xfrm>
          <a:prstGeom prst="rect">
            <a:avLst/>
          </a:prstGeom>
          <a:noFill/>
          <a:ln w="9525">
            <a:noFill/>
            <a:miter lim="800000"/>
            <a:headEnd/>
            <a:tailEnd/>
          </a:ln>
        </p:spPr>
        <p:txBody>
          <a:bodyPr>
            <a:spAutoFit/>
          </a:bodyPr>
          <a:lstStyle/>
          <a:p>
            <a:pPr>
              <a:spcBef>
                <a:spcPct val="50000"/>
              </a:spcBef>
            </a:pPr>
            <a:r>
              <a:rPr lang="en-US" sz="2800" b="1" dirty="0">
                <a:latin typeface="Myriad Pro"/>
              </a:rPr>
              <a:t>Collaboration</a:t>
            </a:r>
            <a:endParaRPr lang="en-US" sz="2800" dirty="0">
              <a:latin typeface="Garamond" pitchFamily="18" charset="0"/>
            </a:endParaRPr>
          </a:p>
        </p:txBody>
      </p:sp>
      <p:pic>
        <p:nvPicPr>
          <p:cNvPr id="45059" name="Picture 2" descr="Collaboration Graphic with a circular shapes representing a circle of diverse people joining hands.  Inside it reads:  &#10;&#10;For this plan to succeed in reducing tobacco-related disparities in Alaska, tobacco advocates must share it broadly and implement its recommendations.  &#10;&#10;Among the State of Alaska, Alaska Native health networks, nonprofit organizations and advocacy groups, an extensive network of people and oganizations exists to reduce and eliminate tobacco-related health disparities."/>
          <p:cNvPicPr>
            <a:picLocks noChangeAspect="1" noChangeArrowheads="1"/>
          </p:cNvPicPr>
          <p:nvPr/>
        </p:nvPicPr>
        <p:blipFill>
          <a:blip r:embed="rId2" cstate="print"/>
          <a:srcRect/>
          <a:stretch>
            <a:fillRect/>
          </a:stretch>
        </p:blipFill>
        <p:spPr bwMode="auto">
          <a:xfrm>
            <a:off x="2743200" y="457200"/>
            <a:ext cx="6215063"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838200" y="1143000"/>
            <a:ext cx="4876800" cy="2446824"/>
          </a:xfrm>
          <a:prstGeom prst="rect">
            <a:avLst/>
          </a:prstGeom>
          <a:noFill/>
          <a:ln w="9525">
            <a:noFill/>
            <a:miter lim="800000"/>
            <a:headEnd/>
            <a:tailEnd/>
          </a:ln>
        </p:spPr>
        <p:txBody>
          <a:bodyPr wrap="square">
            <a:spAutoFit/>
          </a:bodyPr>
          <a:lstStyle/>
          <a:p>
            <a:r>
              <a:rPr lang="en-US" sz="2000" dirty="0">
                <a:latin typeface="Myriad Pro"/>
              </a:rPr>
              <a:t>The LEAD workgroup and the TPC Disparities Coordinator will </a:t>
            </a:r>
            <a:r>
              <a:rPr lang="en-US" sz="2000" dirty="0" smtClean="0">
                <a:latin typeface="Myriad Pro"/>
              </a:rPr>
              <a:t>assist with and track implementation</a:t>
            </a:r>
            <a:endParaRPr lang="en-US" sz="2000" dirty="0">
              <a:latin typeface="Myriad Pro"/>
            </a:endParaRPr>
          </a:p>
          <a:p>
            <a:endParaRPr lang="en-US" sz="800" dirty="0" smtClean="0">
              <a:latin typeface="Myriad Pro"/>
            </a:endParaRPr>
          </a:p>
          <a:p>
            <a:pPr marL="228600" lvl="1" indent="-228600">
              <a:spcAft>
                <a:spcPts val="600"/>
              </a:spcAft>
              <a:buFontTx/>
              <a:buChar char="•"/>
            </a:pPr>
            <a:r>
              <a:rPr lang="en-US" sz="2000" dirty="0" smtClean="0">
                <a:latin typeface="Myriad Pro"/>
              </a:rPr>
              <a:t>Encourage </a:t>
            </a:r>
            <a:r>
              <a:rPr lang="en-US" sz="2000" dirty="0">
                <a:latin typeface="Myriad Pro"/>
              </a:rPr>
              <a:t>TPC grantees </a:t>
            </a:r>
            <a:r>
              <a:rPr lang="en-US" sz="2000" dirty="0" smtClean="0">
                <a:latin typeface="Myriad Pro"/>
              </a:rPr>
              <a:t>to implement LEAD strategies in </a:t>
            </a:r>
            <a:r>
              <a:rPr lang="en-US" sz="2000" dirty="0">
                <a:latin typeface="Myriad Pro"/>
              </a:rPr>
              <a:t>their own communities.</a:t>
            </a:r>
          </a:p>
          <a:p>
            <a:pPr marL="228600" lvl="1" indent="-228600">
              <a:spcAft>
                <a:spcPts val="600"/>
              </a:spcAft>
              <a:buFontTx/>
              <a:buChar char="•"/>
            </a:pPr>
            <a:r>
              <a:rPr lang="en-US" sz="2000" dirty="0" smtClean="0">
                <a:latin typeface="Myriad Pro"/>
              </a:rPr>
              <a:t>Create </a:t>
            </a:r>
            <a:r>
              <a:rPr lang="en-US" sz="2000" dirty="0">
                <a:latin typeface="Myriad Pro"/>
              </a:rPr>
              <a:t>and maintain LEAD sub </a:t>
            </a:r>
            <a:r>
              <a:rPr lang="en-US" sz="2000" dirty="0" smtClean="0">
                <a:latin typeface="Myriad Pro"/>
              </a:rPr>
              <a:t>groups. </a:t>
            </a:r>
          </a:p>
        </p:txBody>
      </p:sp>
      <p:sp>
        <p:nvSpPr>
          <p:cNvPr id="46083"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Implementation</a:t>
            </a:r>
            <a:endParaRPr lang="en-US" sz="2800">
              <a:latin typeface="Garamond" pitchFamily="18" charset="0"/>
            </a:endParaRPr>
          </a:p>
        </p:txBody>
      </p:sp>
      <p:sp>
        <p:nvSpPr>
          <p:cNvPr id="5" name="Rectangle 4"/>
          <p:cNvSpPr/>
          <p:nvPr/>
        </p:nvSpPr>
        <p:spPr>
          <a:xfrm>
            <a:off x="0" y="1295400"/>
            <a:ext cx="533400" cy="533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81000" y="1905000"/>
            <a:ext cx="304800" cy="3048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 name="Group 8" descr="Image showing squares that represent the Strategic Plan Participants and how they overlap.  The largest square represents the LEAD Workgroup.  A square a quarter of the size of the LEAD Workgroup and overlapping it represents the LEAD Planning Team.  A smaller square filling up a quarter of the LEAD Planning Team represents the LEAD Executive Committee."/>
          <p:cNvGrpSpPr/>
          <p:nvPr/>
        </p:nvGrpSpPr>
        <p:grpSpPr>
          <a:xfrm>
            <a:off x="5934421" y="152400"/>
            <a:ext cx="3057179" cy="3225800"/>
            <a:chOff x="3543300" y="228600"/>
            <a:chExt cx="5295900" cy="5588000"/>
          </a:xfrm>
        </p:grpSpPr>
        <p:pic>
          <p:nvPicPr>
            <p:cNvPr id="7" name="Picture 2" descr="C:\Documents and Settings\ecnelson\Desktop\Remote N Drive\LEAD_Tobacco\Strategic_Plan\Graphic_LEADStakeholders.jpg"/>
            <p:cNvPicPr>
              <a:picLocks noChangeAspect="1" noChangeArrowheads="1"/>
            </p:cNvPicPr>
            <p:nvPr/>
          </p:nvPicPr>
          <p:blipFill>
            <a:blip r:embed="rId2" cstate="print"/>
            <a:srcRect l="41254" t="3750" r="31243" b="55000"/>
            <a:stretch>
              <a:fillRect/>
            </a:stretch>
          </p:blipFill>
          <p:spPr bwMode="auto">
            <a:xfrm>
              <a:off x="6248400" y="228600"/>
              <a:ext cx="2590800" cy="2514600"/>
            </a:xfrm>
            <a:prstGeom prst="rect">
              <a:avLst/>
            </a:prstGeom>
            <a:noFill/>
            <a:ln w="9525">
              <a:noFill/>
              <a:miter lim="800000"/>
              <a:headEnd/>
              <a:tailEnd/>
            </a:ln>
          </p:spPr>
        </p:pic>
        <p:pic>
          <p:nvPicPr>
            <p:cNvPr id="8" name="Picture 2" descr="Illustration showing the LEAD Stakeholders and how they are related to each other.  The LEAD Workgroup overlaps with the LEAD Planning Team with contains the LEAD Executive Committee."/>
            <p:cNvPicPr>
              <a:picLocks noChangeAspect="1" noChangeArrowheads="1"/>
            </p:cNvPicPr>
            <p:nvPr/>
          </p:nvPicPr>
          <p:blipFill>
            <a:blip r:embed="rId2" cstate="print"/>
            <a:srcRect l="12538" t="32500" r="46612" b="3958"/>
            <a:stretch>
              <a:fillRect/>
            </a:stretch>
          </p:blipFill>
          <p:spPr bwMode="auto">
            <a:xfrm>
              <a:off x="3543300" y="1943100"/>
              <a:ext cx="3848100" cy="3873500"/>
            </a:xfrm>
            <a:prstGeom prst="rect">
              <a:avLst/>
            </a:prstGeom>
            <a:noFill/>
            <a:ln w="9525">
              <a:noFill/>
              <a:miter lim="800000"/>
              <a:headEnd/>
              <a:tailEnd/>
            </a:ln>
          </p:spPr>
        </p:pic>
      </p:grpSp>
      <p:sp>
        <p:nvSpPr>
          <p:cNvPr id="10" name="TextBox 9"/>
          <p:cNvSpPr txBox="1"/>
          <p:nvPr/>
        </p:nvSpPr>
        <p:spPr>
          <a:xfrm>
            <a:off x="838200" y="3581400"/>
            <a:ext cx="8077200" cy="3170099"/>
          </a:xfrm>
          <a:prstGeom prst="rect">
            <a:avLst/>
          </a:prstGeom>
          <a:noFill/>
        </p:spPr>
        <p:txBody>
          <a:bodyPr wrap="square" rtlCol="0">
            <a:spAutoFit/>
          </a:bodyPr>
          <a:lstStyle/>
          <a:p>
            <a:pPr marL="228600" lvl="1" indent="-228600">
              <a:spcAft>
                <a:spcPts val="600"/>
              </a:spcAft>
              <a:buFontTx/>
              <a:buChar char="•"/>
            </a:pPr>
            <a:r>
              <a:rPr lang="en-US" sz="2000" dirty="0" smtClean="0">
                <a:latin typeface="Myriad Pro"/>
              </a:rPr>
              <a:t>Promote and educate stakeholders about LEAD strategies. </a:t>
            </a:r>
          </a:p>
          <a:p>
            <a:pPr marL="228600" lvl="1" indent="-228600">
              <a:spcAft>
                <a:spcPts val="600"/>
              </a:spcAft>
              <a:buFontTx/>
              <a:buChar char="•"/>
            </a:pPr>
            <a:r>
              <a:rPr lang="en-US" sz="2000" dirty="0" smtClean="0">
                <a:latin typeface="Myriad Pro"/>
              </a:rPr>
              <a:t> Monitor action plan progress.</a:t>
            </a:r>
          </a:p>
          <a:p>
            <a:pPr marL="228600" lvl="1" indent="-228600">
              <a:spcAft>
                <a:spcPts val="600"/>
              </a:spcAft>
              <a:buFontTx/>
              <a:buChar char="•"/>
            </a:pPr>
            <a:r>
              <a:rPr lang="en-US" sz="2000" dirty="0" smtClean="0">
                <a:latin typeface="Myriad Pro"/>
              </a:rPr>
              <a:t>Collaborate with existing local and regional coalitions to implement LEAD strategies and </a:t>
            </a:r>
            <a:r>
              <a:rPr lang="en-US" sz="2000" dirty="0" err="1" smtClean="0">
                <a:latin typeface="Myriad Pro"/>
              </a:rPr>
              <a:t>ailor</a:t>
            </a:r>
            <a:r>
              <a:rPr lang="en-US" sz="2000" dirty="0" smtClean="0">
                <a:latin typeface="Myriad Pro"/>
              </a:rPr>
              <a:t> strategies for different regions of Alaska.</a:t>
            </a:r>
          </a:p>
          <a:p>
            <a:pPr marL="228600" lvl="1" indent="-228600">
              <a:spcAft>
                <a:spcPts val="600"/>
              </a:spcAft>
              <a:buFontTx/>
              <a:buChar char="•"/>
            </a:pPr>
            <a:r>
              <a:rPr lang="en-US" sz="2000" dirty="0" smtClean="0">
                <a:latin typeface="Myriad Pro"/>
              </a:rPr>
              <a:t>Work with chronic disease programs that share LEAD’s priority populations. </a:t>
            </a:r>
          </a:p>
          <a:p>
            <a:pPr marL="228600" lvl="1" indent="-228600">
              <a:spcAft>
                <a:spcPts val="600"/>
              </a:spcAft>
              <a:buFontTx/>
              <a:buChar char="•"/>
            </a:pPr>
            <a:r>
              <a:rPr lang="en-US" sz="2000" dirty="0" smtClean="0">
                <a:latin typeface="Myriad Pro"/>
              </a:rPr>
              <a:t>Work closely with the Alaska Native Tribal Health Consortium (ANTHC), regional health corporations, ANHB, and ANTAG implement LEAD’s systems-change approaches</a:t>
            </a:r>
            <a:r>
              <a:rPr lang="en-US" dirty="0" smtClean="0"/>
              <a:t>.</a:t>
            </a:r>
            <a:endParaRPr lang="en-US" sz="2000" dirty="0" smtClean="0">
              <a:latin typeface="Myriad Pro"/>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990600" y="1143000"/>
            <a:ext cx="7620000" cy="11346696"/>
          </a:xfrm>
          <a:prstGeom prst="rect">
            <a:avLst/>
          </a:prstGeom>
          <a:noFill/>
          <a:ln w="9525">
            <a:noFill/>
            <a:miter lim="800000"/>
            <a:headEnd/>
            <a:tailEnd/>
          </a:ln>
        </p:spPr>
        <p:txBody>
          <a:bodyPr wrap="square">
            <a:spAutoFit/>
          </a:bodyPr>
          <a:lstStyle/>
          <a:p>
            <a:pPr marL="0" marR="0">
              <a:spcBef>
                <a:spcPts val="600"/>
              </a:spcBef>
              <a:spcAft>
                <a:spcPts val="600"/>
              </a:spcAft>
            </a:pPr>
            <a:r>
              <a:rPr lang="en-US" sz="2000" dirty="0">
                <a:latin typeface="Myriad Pro"/>
                <a:ea typeface="Times New Roman"/>
                <a:cs typeface="Times New Roman"/>
              </a:rPr>
              <a:t>Executive Committee</a:t>
            </a:r>
            <a:endParaRPr lang="en-US" sz="2000" b="1" dirty="0">
              <a:latin typeface="Myriad Pro"/>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Brandon Biddle, Alaska Native Health Board </a:t>
            </a:r>
            <a:endParaRPr lang="en-US" dirty="0">
              <a:latin typeface="Garamond"/>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Dr. Gary Ferguson, Alaska Native Tribal Health Consortium and Alaska Native Tobacco Advisory Group</a:t>
            </a:r>
            <a:endParaRPr lang="en-US" dirty="0">
              <a:latin typeface="Garamond"/>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Emily Nenon, American Cancer Society Cancer Action Network</a:t>
            </a:r>
            <a:endParaRPr lang="en-US" dirty="0">
              <a:latin typeface="Garamond"/>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Andrea Fenaughty</a:t>
            </a:r>
            <a:r>
              <a:rPr lang="en-US" dirty="0" smtClean="0">
                <a:latin typeface="Garamond"/>
                <a:ea typeface="Times New Roman"/>
                <a:cs typeface="Arial"/>
              </a:rPr>
              <a:t>, PhD, </a:t>
            </a:r>
            <a:r>
              <a:rPr lang="en-US" dirty="0">
                <a:latin typeface="Garamond"/>
                <a:ea typeface="Times New Roman"/>
                <a:cs typeface="Arial"/>
              </a:rPr>
              <a:t>State of Alaska Section of Chronic Disease Prevention and Health Promotion</a:t>
            </a:r>
            <a:endParaRPr lang="en-US" dirty="0">
              <a:latin typeface="Garamond"/>
              <a:ea typeface="Times New Roman"/>
              <a:cs typeface="Times New Roman"/>
            </a:endParaRPr>
          </a:p>
          <a:p>
            <a:pPr marL="0" marR="0">
              <a:spcBef>
                <a:spcPts val="600"/>
              </a:spcBef>
              <a:spcAft>
                <a:spcPts val="600"/>
              </a:spcAft>
            </a:pPr>
            <a:r>
              <a:rPr lang="en-US" sz="2000" dirty="0">
                <a:latin typeface="Myriad Pro"/>
                <a:ea typeface="Times New Roman"/>
                <a:cs typeface="Times New Roman"/>
              </a:rPr>
              <a:t>Planning Team</a:t>
            </a:r>
            <a:endParaRPr lang="en-US" sz="2000" b="1" dirty="0">
              <a:latin typeface="Myriad Pro"/>
              <a:ea typeface="Times New Roman"/>
              <a:cs typeface="Times New Roman"/>
            </a:endParaRPr>
          </a:p>
          <a:p>
            <a:pPr marL="342900" marR="0" lvl="0" indent="-342900">
              <a:spcBef>
                <a:spcPts val="200"/>
              </a:spcBef>
              <a:spcAft>
                <a:spcPts val="200"/>
              </a:spcAft>
              <a:buFont typeface="Symbol"/>
              <a:buChar char=""/>
            </a:pPr>
            <a:r>
              <a:rPr lang="en-US" dirty="0">
                <a:solidFill>
                  <a:srgbClr val="000000"/>
                </a:solidFill>
                <a:latin typeface="Garamond"/>
                <a:ea typeface="Times New Roman"/>
                <a:cs typeface="Arial"/>
              </a:rPr>
              <a:t>Pearl Brower, </a:t>
            </a:r>
            <a:r>
              <a:rPr lang="en-US" dirty="0" err="1">
                <a:solidFill>
                  <a:srgbClr val="000000"/>
                </a:solidFill>
                <a:latin typeface="Garamond"/>
                <a:ea typeface="Times New Roman"/>
                <a:cs typeface="Arial"/>
              </a:rPr>
              <a:t>Ilisagvik</a:t>
            </a:r>
            <a:r>
              <a:rPr lang="en-US" dirty="0">
                <a:solidFill>
                  <a:srgbClr val="000000"/>
                </a:solidFill>
                <a:latin typeface="Garamond"/>
                <a:ea typeface="Times New Roman"/>
                <a:cs typeface="Arial"/>
              </a:rPr>
              <a:t> College</a:t>
            </a:r>
            <a:endParaRPr lang="en-US" dirty="0">
              <a:solidFill>
                <a:srgbClr val="000000"/>
              </a:solidFill>
              <a:latin typeface="Garamond"/>
              <a:ea typeface="Times New Roman"/>
              <a:cs typeface="Times New Roman"/>
            </a:endParaRPr>
          </a:p>
          <a:p>
            <a:pPr marL="342900" marR="0" lvl="0" indent="-342900">
              <a:spcBef>
                <a:spcPts val="200"/>
              </a:spcBef>
              <a:spcAft>
                <a:spcPts val="200"/>
              </a:spcAft>
              <a:buFont typeface="Symbol"/>
              <a:buChar char=""/>
            </a:pPr>
            <a:r>
              <a:rPr lang="en-US" dirty="0">
                <a:solidFill>
                  <a:srgbClr val="000000"/>
                </a:solidFill>
                <a:latin typeface="Garamond"/>
                <a:ea typeface="Times New Roman"/>
                <a:cs typeface="Arial"/>
              </a:rPr>
              <a:t>Joie Brown, </a:t>
            </a:r>
            <a:r>
              <a:rPr lang="en-US" dirty="0" err="1">
                <a:solidFill>
                  <a:srgbClr val="000000"/>
                </a:solidFill>
                <a:latin typeface="Garamond"/>
                <a:ea typeface="Times New Roman"/>
                <a:cs typeface="Arial"/>
              </a:rPr>
              <a:t>RurAL</a:t>
            </a:r>
            <a:r>
              <a:rPr lang="en-US" dirty="0">
                <a:solidFill>
                  <a:srgbClr val="000000"/>
                </a:solidFill>
                <a:latin typeface="Garamond"/>
                <a:ea typeface="Times New Roman"/>
                <a:cs typeface="Arial"/>
              </a:rPr>
              <a:t> CAP</a:t>
            </a:r>
            <a:endParaRPr lang="en-US" dirty="0">
              <a:solidFill>
                <a:srgbClr val="000000"/>
              </a:solidFill>
              <a:latin typeface="Garamond"/>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Dana Diehl, Alaska Tobacco Prevention &amp; Control Program</a:t>
            </a:r>
            <a:endParaRPr lang="en-US" dirty="0">
              <a:latin typeface="Garamond"/>
              <a:ea typeface="Times New Roman"/>
              <a:cs typeface="Times New Roman"/>
            </a:endParaRPr>
          </a:p>
          <a:p>
            <a:pPr marL="342900" marR="0" lvl="0" indent="-342900">
              <a:spcBef>
                <a:spcPts val="200"/>
              </a:spcBef>
              <a:spcAft>
                <a:spcPts val="200"/>
              </a:spcAft>
              <a:buFont typeface="Symbol"/>
              <a:buChar char=""/>
            </a:pPr>
            <a:r>
              <a:rPr lang="en-US" dirty="0">
                <a:solidFill>
                  <a:srgbClr val="000000"/>
                </a:solidFill>
                <a:latin typeface="Garamond"/>
                <a:ea typeface="Times New Roman"/>
                <a:cs typeface="Arial"/>
              </a:rPr>
              <a:t>Erin Edin, Kids’ Corps Inc.</a:t>
            </a:r>
            <a:endParaRPr lang="en-US" dirty="0">
              <a:solidFill>
                <a:srgbClr val="000000"/>
              </a:solidFill>
              <a:latin typeface="Garamond"/>
              <a:ea typeface="Times New Roman"/>
              <a:cs typeface="Times New Roman"/>
            </a:endParaRPr>
          </a:p>
          <a:p>
            <a:pPr marL="342900" marR="0" lvl="0" indent="-342900">
              <a:spcBef>
                <a:spcPts val="200"/>
              </a:spcBef>
              <a:spcAft>
                <a:spcPts val="200"/>
              </a:spcAft>
              <a:buFont typeface="Symbol"/>
              <a:buChar char=""/>
            </a:pPr>
            <a:r>
              <a:rPr lang="en-US" dirty="0">
                <a:solidFill>
                  <a:srgbClr val="000000"/>
                </a:solidFill>
                <a:latin typeface="Garamond"/>
                <a:ea typeface="Times New Roman"/>
                <a:cs typeface="Arial"/>
              </a:rPr>
              <a:t>Bette Fenn, University of Alaska Anchorage Student Health Clinic</a:t>
            </a:r>
            <a:endParaRPr lang="en-US" dirty="0">
              <a:solidFill>
                <a:srgbClr val="000000"/>
              </a:solidFill>
              <a:latin typeface="Garamond"/>
              <a:ea typeface="Times New Roman"/>
              <a:cs typeface="Times New Roman"/>
            </a:endParaRPr>
          </a:p>
          <a:p>
            <a:pPr marL="342900" marR="0" lvl="0" indent="-342900">
              <a:spcBef>
                <a:spcPts val="200"/>
              </a:spcBef>
              <a:spcAft>
                <a:spcPts val="200"/>
              </a:spcAft>
              <a:buFont typeface="Symbol"/>
              <a:buChar char=""/>
            </a:pPr>
            <a:r>
              <a:rPr lang="en-US" dirty="0">
                <a:solidFill>
                  <a:srgbClr val="000000"/>
                </a:solidFill>
                <a:latin typeface="Garamond"/>
                <a:ea typeface="Times New Roman"/>
                <a:cs typeface="Arial"/>
              </a:rPr>
              <a:t>Gabriel Garcia, PhD, University of Alaska Anchorage Department of Health Sciences</a:t>
            </a:r>
            <a:endParaRPr lang="en-US" dirty="0">
              <a:solidFill>
                <a:srgbClr val="000000"/>
              </a:solidFill>
              <a:latin typeface="Garamond"/>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Kelly Keyes, RN, </a:t>
            </a:r>
            <a:r>
              <a:rPr lang="en-US" dirty="0">
                <a:solidFill>
                  <a:srgbClr val="000000"/>
                </a:solidFill>
                <a:latin typeface="Garamond"/>
                <a:ea typeface="Times New Roman"/>
                <a:cs typeface="Arial"/>
              </a:rPr>
              <a:t>Norton Sound Health Corporation </a:t>
            </a:r>
            <a:endParaRPr lang="en-US" dirty="0">
              <a:latin typeface="Garamond"/>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LaRita Laktonen, </a:t>
            </a:r>
            <a:r>
              <a:rPr lang="en-US" dirty="0" err="1">
                <a:latin typeface="Garamond"/>
                <a:ea typeface="Times New Roman"/>
                <a:cs typeface="Arial"/>
              </a:rPr>
              <a:t>Southcentral</a:t>
            </a:r>
            <a:r>
              <a:rPr lang="en-US" dirty="0">
                <a:latin typeface="Garamond"/>
                <a:ea typeface="Times New Roman"/>
                <a:cs typeface="Arial"/>
              </a:rPr>
              <a:t> Foundation and </a:t>
            </a:r>
            <a:r>
              <a:rPr lang="en-US" dirty="0">
                <a:solidFill>
                  <a:srgbClr val="000000"/>
                </a:solidFill>
                <a:latin typeface="Garamond"/>
                <a:ea typeface="Times New Roman"/>
                <a:cs typeface="Arial"/>
              </a:rPr>
              <a:t>Cook Inlet Native Head Start</a:t>
            </a:r>
            <a:endParaRPr lang="en-US" dirty="0">
              <a:latin typeface="Garamond"/>
              <a:ea typeface="Times New Roman"/>
              <a:cs typeface="Times New Roman"/>
            </a:endParaRPr>
          </a:p>
          <a:p>
            <a:pPr marL="342900" marR="0" lvl="0" indent="-342900">
              <a:spcBef>
                <a:spcPts val="200"/>
              </a:spcBef>
              <a:spcAft>
                <a:spcPts val="200"/>
              </a:spcAft>
              <a:buFont typeface="Symbol"/>
              <a:buChar char=""/>
            </a:pPr>
            <a:r>
              <a:rPr lang="en-US" dirty="0">
                <a:solidFill>
                  <a:srgbClr val="000000"/>
                </a:solidFill>
                <a:latin typeface="Garamond"/>
                <a:ea typeface="Times New Roman"/>
                <a:cs typeface="Arial"/>
              </a:rPr>
              <a:t>Connie Markis, Anchorage Neighborhood Health Center,</a:t>
            </a:r>
            <a:r>
              <a:rPr lang="en-US" dirty="0">
                <a:solidFill>
                  <a:srgbClr val="000000"/>
                </a:solidFill>
                <a:latin typeface="Garamond"/>
                <a:ea typeface="Times New Roman"/>
                <a:cs typeface="Times New Roman"/>
              </a:rPr>
              <a:t> </a:t>
            </a:r>
            <a:r>
              <a:rPr lang="en-US" dirty="0">
                <a:solidFill>
                  <a:srgbClr val="000000"/>
                </a:solidFill>
                <a:latin typeface="Garamond"/>
                <a:ea typeface="Times New Roman"/>
                <a:cs typeface="Arial"/>
              </a:rPr>
              <a:t>Healthcare for the Homeless</a:t>
            </a:r>
            <a:endParaRPr lang="en-US" dirty="0">
              <a:solidFill>
                <a:srgbClr val="000000"/>
              </a:solidFill>
              <a:latin typeface="Garamond"/>
              <a:ea typeface="Times New Roman"/>
              <a:cs typeface="Times New Roman"/>
            </a:endParaRPr>
          </a:p>
          <a:p>
            <a:pPr marL="342900" marR="0" lvl="0" indent="-342900">
              <a:spcBef>
                <a:spcPts val="200"/>
              </a:spcBef>
              <a:spcAft>
                <a:spcPts val="200"/>
              </a:spcAft>
              <a:buFont typeface="Symbol"/>
              <a:buChar char=""/>
            </a:pPr>
            <a:r>
              <a:rPr lang="en-US" dirty="0">
                <a:solidFill>
                  <a:srgbClr val="000000"/>
                </a:solidFill>
                <a:latin typeface="Garamond"/>
                <a:ea typeface="Times New Roman"/>
                <a:cs typeface="Arial"/>
              </a:rPr>
              <a:t>Ella Morris, </a:t>
            </a:r>
            <a:r>
              <a:rPr lang="en-US" dirty="0" err="1">
                <a:solidFill>
                  <a:srgbClr val="000000"/>
                </a:solidFill>
                <a:latin typeface="Garamond"/>
                <a:ea typeface="Times New Roman"/>
                <a:cs typeface="Arial"/>
              </a:rPr>
              <a:t>RurAL</a:t>
            </a:r>
            <a:r>
              <a:rPr lang="en-US" dirty="0">
                <a:solidFill>
                  <a:srgbClr val="000000"/>
                </a:solidFill>
                <a:latin typeface="Garamond"/>
                <a:ea typeface="Times New Roman"/>
                <a:cs typeface="Arial"/>
              </a:rPr>
              <a:t> CAP</a:t>
            </a:r>
            <a:endParaRPr lang="en-US" dirty="0">
              <a:solidFill>
                <a:srgbClr val="000000"/>
              </a:solidFill>
              <a:latin typeface="Garamond"/>
              <a:ea typeface="Times New Roman"/>
              <a:cs typeface="Times New Roman"/>
            </a:endParaRPr>
          </a:p>
          <a:p>
            <a:pPr marL="342900" marR="0" lvl="0" indent="-342900">
              <a:spcBef>
                <a:spcPts val="200"/>
              </a:spcBef>
              <a:spcAft>
                <a:spcPts val="200"/>
              </a:spcAft>
              <a:buFont typeface="Symbol"/>
              <a:buChar char=""/>
            </a:pPr>
            <a:r>
              <a:rPr lang="en-US" dirty="0">
                <a:solidFill>
                  <a:srgbClr val="000000"/>
                </a:solidFill>
                <a:latin typeface="Garamond"/>
                <a:ea typeface="Times New Roman"/>
                <a:cs typeface="Arial"/>
              </a:rPr>
              <a:t>Laura Muller, American Lung Association-Alaska</a:t>
            </a:r>
            <a:endParaRPr lang="en-US" dirty="0">
              <a:solidFill>
                <a:srgbClr val="000000"/>
              </a:solidFill>
              <a:latin typeface="Garamond"/>
              <a:ea typeface="Times New Roman"/>
              <a:cs typeface="Times New Roman"/>
            </a:endParaRPr>
          </a:p>
          <a:p>
            <a:pPr marL="342900" marR="0" lvl="0" indent="-342900">
              <a:spcBef>
                <a:spcPts val="200"/>
              </a:spcBef>
              <a:spcAft>
                <a:spcPts val="200"/>
              </a:spcAft>
              <a:buFont typeface="Symbol"/>
              <a:buChar char=""/>
            </a:pPr>
            <a:r>
              <a:rPr lang="en-US" dirty="0">
                <a:solidFill>
                  <a:srgbClr val="000000"/>
                </a:solidFill>
                <a:latin typeface="Garamond"/>
                <a:ea typeface="Times New Roman"/>
                <a:cs typeface="Arial"/>
              </a:rPr>
              <a:t>Caroline Nevak, Aleutian Pribilof Islands Association, Inc.</a:t>
            </a:r>
            <a:endParaRPr lang="en-US" dirty="0">
              <a:solidFill>
                <a:srgbClr val="000000"/>
              </a:solidFill>
              <a:latin typeface="Garamond"/>
              <a:ea typeface="Times New Roman"/>
              <a:cs typeface="Times New Roman"/>
            </a:endParaRPr>
          </a:p>
          <a:p>
            <a:pPr marL="342900" marR="0" lvl="0" indent="-342900">
              <a:spcBef>
                <a:spcPts val="200"/>
              </a:spcBef>
              <a:spcAft>
                <a:spcPts val="200"/>
              </a:spcAft>
              <a:buFont typeface="Symbol"/>
              <a:buChar char=""/>
            </a:pPr>
            <a:r>
              <a:rPr lang="en-US" dirty="0">
                <a:solidFill>
                  <a:srgbClr val="000000"/>
                </a:solidFill>
                <a:latin typeface="Garamond"/>
                <a:ea typeface="Times New Roman"/>
                <a:cs typeface="Arial"/>
              </a:rPr>
              <a:t>Danya Olson, Galena Clinic</a:t>
            </a:r>
            <a:endParaRPr lang="en-US" dirty="0">
              <a:solidFill>
                <a:srgbClr val="000000"/>
              </a:solidFill>
              <a:latin typeface="Garamond"/>
              <a:ea typeface="Times New Roman"/>
              <a:cs typeface="Times New Roman"/>
            </a:endParaRPr>
          </a:p>
          <a:p>
            <a:pPr marL="342900" marR="0" lvl="0" indent="-342900">
              <a:spcBef>
                <a:spcPts val="200"/>
              </a:spcBef>
              <a:spcAft>
                <a:spcPts val="200"/>
              </a:spcAft>
              <a:buFont typeface="Symbol"/>
              <a:buChar char=""/>
            </a:pPr>
            <a:r>
              <a:rPr lang="en-US" dirty="0">
                <a:solidFill>
                  <a:srgbClr val="000000"/>
                </a:solidFill>
                <a:latin typeface="Garamond"/>
                <a:ea typeface="Times New Roman"/>
                <a:cs typeface="Arial"/>
              </a:rPr>
              <a:t>Michael Powell, State of Alaska Division of Behavioral Health</a:t>
            </a:r>
            <a:endParaRPr lang="en-US" dirty="0">
              <a:solidFill>
                <a:srgbClr val="000000"/>
              </a:solidFill>
              <a:latin typeface="Garamond"/>
              <a:ea typeface="Times New Roman"/>
              <a:cs typeface="Times New Roman"/>
            </a:endParaRPr>
          </a:p>
          <a:p>
            <a:pPr marL="342900" marR="0" lvl="0" indent="-342900">
              <a:spcBef>
                <a:spcPts val="200"/>
              </a:spcBef>
              <a:spcAft>
                <a:spcPts val="200"/>
              </a:spcAft>
              <a:buFont typeface="Symbol"/>
              <a:buChar char=""/>
            </a:pPr>
            <a:r>
              <a:rPr lang="en-US" dirty="0">
                <a:solidFill>
                  <a:srgbClr val="000000"/>
                </a:solidFill>
                <a:latin typeface="Garamond"/>
                <a:ea typeface="Times New Roman"/>
                <a:cs typeface="Arial"/>
              </a:rPr>
              <a:t>Andrea Thomas, Southeast Alaska Regional Health Consortium</a:t>
            </a:r>
            <a:endParaRPr lang="en-US" dirty="0">
              <a:solidFill>
                <a:srgbClr val="000000"/>
              </a:solidFill>
              <a:latin typeface="Garamond"/>
              <a:ea typeface="Times New Roman"/>
              <a:cs typeface="Times New Roman"/>
            </a:endParaRPr>
          </a:p>
          <a:p>
            <a:pPr marL="0" marR="0">
              <a:spcBef>
                <a:spcPts val="600"/>
              </a:spcBef>
              <a:spcAft>
                <a:spcPts val="600"/>
              </a:spcAft>
            </a:pPr>
            <a:r>
              <a:rPr lang="en-US" sz="2000" dirty="0" smtClean="0">
                <a:latin typeface="Myriad Pro"/>
                <a:ea typeface="Times New Roman"/>
                <a:cs typeface="Times New Roman"/>
              </a:rPr>
              <a:t>State </a:t>
            </a:r>
            <a:r>
              <a:rPr lang="en-US" sz="2000" dirty="0">
                <a:latin typeface="Myriad Pro"/>
                <a:ea typeface="Times New Roman"/>
                <a:cs typeface="Times New Roman"/>
              </a:rPr>
              <a:t>of Alaska Tobacco Prevention and Control Program Staff</a:t>
            </a:r>
            <a:endParaRPr lang="en-US" sz="2000" b="1" dirty="0">
              <a:latin typeface="Myriad Pro"/>
              <a:ea typeface="Times New Roman"/>
              <a:cs typeface="Times New Roman"/>
            </a:endParaRPr>
          </a:p>
          <a:p>
            <a:pPr marL="342900" marR="0" lvl="0" indent="-342900">
              <a:spcBef>
                <a:spcPts val="200"/>
              </a:spcBef>
              <a:spcAft>
                <a:spcPts val="200"/>
              </a:spcAft>
              <a:buFont typeface="Symbol"/>
              <a:buChar char=""/>
            </a:pPr>
            <a:r>
              <a:rPr lang="en-US" dirty="0" smtClean="0">
                <a:latin typeface="Garamond"/>
                <a:ea typeface="Times New Roman"/>
                <a:cs typeface="Arial"/>
              </a:rPr>
              <a:t>Matthew </a:t>
            </a:r>
            <a:r>
              <a:rPr lang="en-US" dirty="0">
                <a:latin typeface="Garamond"/>
                <a:ea typeface="Times New Roman"/>
                <a:cs typeface="Arial"/>
              </a:rPr>
              <a:t>Bobo</a:t>
            </a:r>
            <a:endParaRPr lang="en-US" dirty="0">
              <a:latin typeface="Garamond"/>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Dana Diehl</a:t>
            </a:r>
            <a:endParaRPr lang="en-US" dirty="0">
              <a:latin typeface="Garamond"/>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Jessica Harvill</a:t>
            </a:r>
            <a:endParaRPr lang="en-US" dirty="0">
              <a:latin typeface="Garamond"/>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Alexandria </a:t>
            </a:r>
            <a:r>
              <a:rPr lang="en-US" dirty="0" err="1">
                <a:latin typeface="Garamond"/>
                <a:ea typeface="Times New Roman"/>
                <a:cs typeface="Arial"/>
              </a:rPr>
              <a:t>Modigh</a:t>
            </a:r>
            <a:r>
              <a:rPr lang="en-US" dirty="0">
                <a:latin typeface="Garamond"/>
                <a:ea typeface="Times New Roman"/>
                <a:cs typeface="Arial"/>
              </a:rPr>
              <a:t>-Hicks</a:t>
            </a:r>
            <a:endParaRPr lang="en-US" dirty="0">
              <a:latin typeface="Garamond"/>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Lauren Kelsey</a:t>
            </a:r>
            <a:endParaRPr lang="en-US" dirty="0">
              <a:latin typeface="Garamond"/>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Alison Kulas</a:t>
            </a:r>
            <a:endParaRPr lang="en-US" dirty="0">
              <a:latin typeface="Garamond"/>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Erin Peterson</a:t>
            </a:r>
            <a:endParaRPr lang="en-US" dirty="0">
              <a:latin typeface="Garamond"/>
              <a:ea typeface="Times New Roman"/>
              <a:cs typeface="Times New Roman"/>
            </a:endParaRPr>
          </a:p>
          <a:p>
            <a:pPr marL="342900" marR="0" lvl="0" indent="-342900">
              <a:spcBef>
                <a:spcPts val="200"/>
              </a:spcBef>
              <a:spcAft>
                <a:spcPts val="200"/>
              </a:spcAft>
              <a:buFont typeface="Symbol"/>
              <a:buChar char=""/>
            </a:pPr>
            <a:r>
              <a:rPr lang="en-US" dirty="0">
                <a:latin typeface="Garamond"/>
                <a:ea typeface="Times New Roman"/>
                <a:cs typeface="Arial"/>
              </a:rPr>
              <a:t>Joanne Zito-Brause</a:t>
            </a:r>
            <a:endParaRPr lang="en-US" dirty="0">
              <a:effectLst/>
              <a:latin typeface="Garamond"/>
              <a:ea typeface="Times New Roman"/>
              <a:cs typeface="Times New Roman"/>
            </a:endParaRPr>
          </a:p>
        </p:txBody>
      </p:sp>
      <p:sp>
        <p:nvSpPr>
          <p:cNvPr id="47107"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dirty="0" smtClean="0">
                <a:latin typeface="Myriad Pro"/>
              </a:rPr>
              <a:t>Acknowledgements</a:t>
            </a:r>
            <a:endParaRPr lang="en-US" sz="2800" dirty="0">
              <a:latin typeface="Garamond" pitchFamily="18" charset="0"/>
            </a:endParaRPr>
          </a:p>
        </p:txBody>
      </p:sp>
      <p:sp>
        <p:nvSpPr>
          <p:cNvPr id="4" name="Rectangle 3"/>
          <p:cNvSpPr/>
          <p:nvPr/>
        </p:nvSpPr>
        <p:spPr>
          <a:xfrm>
            <a:off x="381000" y="5638800"/>
            <a:ext cx="609600" cy="6096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3048000" y="0"/>
            <a:ext cx="533400" cy="533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486400"/>
            <a:ext cx="304800" cy="304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2500" fill="hold"/>
                                        <p:tgtEl>
                                          <p:spTgt spid="47107"/>
                                        </p:tgtEl>
                                        <p:attrNameLst>
                                          <p:attrName>ppt_x</p:attrName>
                                        </p:attrNameLst>
                                      </p:cBhvr>
                                      <p:tavLst>
                                        <p:tav tm="0">
                                          <p:val>
                                            <p:strVal val="0-#ppt_w/2"/>
                                          </p:val>
                                        </p:tav>
                                        <p:tav tm="100000">
                                          <p:val>
                                            <p:strVal val="#ppt_x"/>
                                          </p:val>
                                        </p:tav>
                                      </p:tavLst>
                                    </p:anim>
                                    <p:anim calcmode="lin" valueType="num">
                                      <p:cBhvr additive="base">
                                        <p:cTn id="8" dur="2500" fill="hold"/>
                                        <p:tgtEl>
                                          <p:spTgt spid="47107"/>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xit" presetSubtype="2" fill="hold" grpId="1" nodeType="afterEffect">
                                  <p:stCondLst>
                                    <p:cond delay="0"/>
                                  </p:stCondLst>
                                  <p:childTnLst>
                                    <p:anim calcmode="lin" valueType="num">
                                      <p:cBhvr additive="base">
                                        <p:cTn id="11" dur="2500"/>
                                        <p:tgtEl>
                                          <p:spTgt spid="47107"/>
                                        </p:tgtEl>
                                        <p:attrNameLst>
                                          <p:attrName>ppt_x</p:attrName>
                                        </p:attrNameLst>
                                      </p:cBhvr>
                                      <p:tavLst>
                                        <p:tav tm="0">
                                          <p:val>
                                            <p:strVal val="ppt_x"/>
                                          </p:val>
                                        </p:tav>
                                        <p:tav tm="100000">
                                          <p:val>
                                            <p:strVal val="1+ppt_w/2"/>
                                          </p:val>
                                        </p:tav>
                                      </p:tavLst>
                                    </p:anim>
                                    <p:anim calcmode="lin" valueType="num">
                                      <p:cBhvr additive="base">
                                        <p:cTn id="12" dur="2500"/>
                                        <p:tgtEl>
                                          <p:spTgt spid="47107"/>
                                        </p:tgtEl>
                                        <p:attrNameLst>
                                          <p:attrName>ppt_y</p:attrName>
                                        </p:attrNameLst>
                                      </p:cBhvr>
                                      <p:tavLst>
                                        <p:tav tm="0">
                                          <p:val>
                                            <p:strVal val="ppt_y"/>
                                          </p:val>
                                        </p:tav>
                                        <p:tav tm="100000">
                                          <p:val>
                                            <p:strVal val="ppt_y"/>
                                          </p:val>
                                        </p:tav>
                                      </p:tavLst>
                                    </p:anim>
                                    <p:set>
                                      <p:cBhvr>
                                        <p:cTn id="13" dur="1" fill="hold">
                                          <p:stCondLst>
                                            <p:cond delay="2499"/>
                                          </p:stCondLst>
                                        </p:cTn>
                                        <p:tgtEl>
                                          <p:spTgt spid="47107"/>
                                        </p:tgtEl>
                                        <p:attrNameLst>
                                          <p:attrName>style.visibility</p:attrName>
                                        </p:attrNameLst>
                                      </p:cBhvr>
                                      <p:to>
                                        <p:strVal val="hidden"/>
                                      </p:to>
                                    </p:set>
                                  </p:childTnLst>
                                </p:cTn>
                              </p:par>
                            </p:childTnLst>
                          </p:cTn>
                        </p:par>
                        <p:par>
                          <p:cTn id="14" fill="hold">
                            <p:stCondLst>
                              <p:cond delay="5000"/>
                            </p:stCondLst>
                            <p:childTnLst>
                              <p:par>
                                <p:cTn id="15" presetID="28" presetClass="entr" presetSubtype="0" fill="hold" grpId="0" nodeType="afterEffect">
                                  <p:stCondLst>
                                    <p:cond delay="0"/>
                                  </p:stCondLst>
                                  <p:childTnLst>
                                    <p:set>
                                      <p:cBhvr>
                                        <p:cTn id="16" dur="1" fill="hold">
                                          <p:stCondLst>
                                            <p:cond delay="0"/>
                                          </p:stCondLst>
                                        </p:cTn>
                                        <p:tgtEl>
                                          <p:spTgt spid="47106"/>
                                        </p:tgtEl>
                                        <p:attrNameLst>
                                          <p:attrName>style.visibility</p:attrName>
                                        </p:attrNameLst>
                                      </p:cBhvr>
                                      <p:to>
                                        <p:strVal val="visible"/>
                                      </p:to>
                                    </p:set>
                                    <p:anim calcmode="lin" valueType="num">
                                      <p:cBhvr>
                                        <p:cTn id="17" dur="16000" fill="hold"/>
                                        <p:tgtEl>
                                          <p:spTgt spid="47106"/>
                                        </p:tgtEl>
                                        <p:attrNameLst>
                                          <p:attrName>ppt_x</p:attrName>
                                        </p:attrNameLst>
                                      </p:cBhvr>
                                      <p:tavLst>
                                        <p:tav tm="0">
                                          <p:val>
                                            <p:strVal val="#ppt_x"/>
                                          </p:val>
                                        </p:tav>
                                        <p:tav tm="100000">
                                          <p:val>
                                            <p:strVal val="#ppt_x"/>
                                          </p:val>
                                        </p:tav>
                                      </p:tavLst>
                                    </p:anim>
                                    <p:anim calcmode="lin" valueType="num">
                                      <p:cBhvr>
                                        <p:cTn id="18" dur="16000" fill="hold"/>
                                        <p:tgtEl>
                                          <p:spTgt spid="4710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p:bldP spid="47107"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1143000" y="623888"/>
            <a:ext cx="7543800" cy="519112"/>
          </a:xfrm>
          <a:prstGeom prst="rect">
            <a:avLst/>
          </a:prstGeom>
          <a:noFill/>
          <a:ln w="9525">
            <a:noFill/>
            <a:miter lim="800000"/>
            <a:headEnd/>
            <a:tailEnd/>
          </a:ln>
        </p:spPr>
        <p:txBody>
          <a:bodyPr wrap="square">
            <a:spAutoFit/>
          </a:bodyPr>
          <a:lstStyle/>
          <a:p>
            <a:pPr>
              <a:spcBef>
                <a:spcPct val="50000"/>
              </a:spcBef>
            </a:pPr>
            <a:r>
              <a:rPr lang="en-US" sz="2800" b="1" dirty="0">
                <a:latin typeface="Myriad Pro"/>
              </a:rPr>
              <a:t>Thank You for Assisting this Effort!</a:t>
            </a:r>
            <a:endParaRPr lang="en-US" sz="2800" dirty="0">
              <a:latin typeface="Garamond" pitchFamily="18" charset="0"/>
            </a:endParaRPr>
          </a:p>
        </p:txBody>
      </p:sp>
      <p:pic>
        <p:nvPicPr>
          <p:cNvPr id="48131" name="Picture 4" descr="Alaska Department of Health and Social Services logo."/>
          <p:cNvPicPr>
            <a:picLocks noChangeAspect="1" noChangeArrowheads="1"/>
          </p:cNvPicPr>
          <p:nvPr/>
        </p:nvPicPr>
        <p:blipFill>
          <a:blip r:embed="rId3" cstate="print"/>
          <a:srcRect l="16667" t="29546" r="27451" b="29546"/>
          <a:stretch>
            <a:fillRect/>
          </a:stretch>
        </p:blipFill>
        <p:spPr bwMode="auto">
          <a:xfrm>
            <a:off x="990600" y="1676400"/>
            <a:ext cx="1371600" cy="1300163"/>
          </a:xfrm>
          <a:prstGeom prst="rect">
            <a:avLst/>
          </a:prstGeom>
          <a:noFill/>
          <a:ln w="9525">
            <a:noFill/>
            <a:miter lim="800000"/>
            <a:headEnd/>
            <a:tailEnd/>
          </a:ln>
        </p:spPr>
      </p:pic>
      <p:pic>
        <p:nvPicPr>
          <p:cNvPr id="48132" name="Picture 5" descr="Agnew::Beck Logo"/>
          <p:cNvPicPr>
            <a:picLocks noChangeAspect="1" noChangeArrowheads="1"/>
          </p:cNvPicPr>
          <p:nvPr/>
        </p:nvPicPr>
        <p:blipFill>
          <a:blip r:embed="rId4" cstate="print"/>
          <a:srcRect/>
          <a:stretch>
            <a:fillRect/>
          </a:stretch>
        </p:blipFill>
        <p:spPr bwMode="auto">
          <a:xfrm>
            <a:off x="8229600" y="5554663"/>
            <a:ext cx="609600" cy="898525"/>
          </a:xfrm>
          <a:prstGeom prst="rect">
            <a:avLst/>
          </a:prstGeom>
          <a:noFill/>
          <a:ln w="9525">
            <a:noFill/>
            <a:miter lim="800000"/>
            <a:headEnd/>
            <a:tailEnd/>
          </a:ln>
        </p:spPr>
      </p:pic>
      <p:sp>
        <p:nvSpPr>
          <p:cNvPr id="48133" name="TextBox 5"/>
          <p:cNvSpPr txBox="1">
            <a:spLocks noChangeArrowheads="1"/>
          </p:cNvSpPr>
          <p:nvPr/>
        </p:nvSpPr>
        <p:spPr bwMode="auto">
          <a:xfrm>
            <a:off x="2743200" y="1447800"/>
            <a:ext cx="5943600" cy="830997"/>
          </a:xfrm>
          <a:prstGeom prst="rect">
            <a:avLst/>
          </a:prstGeom>
          <a:noFill/>
          <a:ln w="9525">
            <a:noFill/>
            <a:miter lim="800000"/>
            <a:headEnd/>
            <a:tailEnd/>
          </a:ln>
        </p:spPr>
        <p:txBody>
          <a:bodyPr wrap="square">
            <a:spAutoFit/>
          </a:bodyPr>
          <a:lstStyle/>
          <a:p>
            <a:r>
              <a:rPr lang="en-US" sz="2400" dirty="0" smtClean="0">
                <a:latin typeface="Myriad Pro"/>
              </a:rPr>
              <a:t>For a copy of this Presentation or to participate in the LEAD effort, please contact:</a:t>
            </a:r>
          </a:p>
        </p:txBody>
      </p:sp>
      <p:pic>
        <p:nvPicPr>
          <p:cNvPr id="48134" name="Picture 4" descr="A young ethnic adult man wearing an apron poses for a picture besides an Alaska Quit Line Poster that reads &quot;I quit, I quit, I quit, I quit&quot;."/>
          <p:cNvPicPr>
            <a:picLocks noChangeAspect="1" noChangeArrowheads="1"/>
          </p:cNvPicPr>
          <p:nvPr/>
        </p:nvPicPr>
        <p:blipFill>
          <a:blip r:embed="rId5" cstate="print"/>
          <a:srcRect/>
          <a:stretch>
            <a:fillRect/>
          </a:stretch>
        </p:blipFill>
        <p:spPr bwMode="auto">
          <a:xfrm>
            <a:off x="0" y="3214688"/>
            <a:ext cx="4760913" cy="3643312"/>
          </a:xfrm>
          <a:prstGeom prst="rect">
            <a:avLst/>
          </a:prstGeom>
          <a:noFill/>
          <a:ln w="9525">
            <a:noFill/>
            <a:miter lim="800000"/>
            <a:headEnd/>
            <a:tailEnd/>
          </a:ln>
        </p:spPr>
      </p:pic>
      <p:sp>
        <p:nvSpPr>
          <p:cNvPr id="7" name="Rectangle 6"/>
          <p:cNvSpPr/>
          <p:nvPr/>
        </p:nvSpPr>
        <p:spPr>
          <a:xfrm>
            <a:off x="4724400" y="2590800"/>
            <a:ext cx="4876800" cy="1723549"/>
          </a:xfrm>
          <a:prstGeom prst="rect">
            <a:avLst/>
          </a:prstGeom>
        </p:spPr>
        <p:txBody>
          <a:bodyPr wrap="square">
            <a:spAutoFit/>
          </a:bodyPr>
          <a:lstStyle/>
          <a:p>
            <a:pPr lvl="1">
              <a:spcAft>
                <a:spcPts val="600"/>
              </a:spcAft>
            </a:pPr>
            <a:r>
              <a:rPr lang="en-US" sz="2400" dirty="0" smtClean="0">
                <a:latin typeface="Myriad Pro"/>
              </a:rPr>
              <a:t>Dana Diehl, </a:t>
            </a:r>
            <a:br>
              <a:rPr lang="en-US" sz="2400" dirty="0" smtClean="0">
                <a:latin typeface="Myriad Pro"/>
              </a:rPr>
            </a:br>
            <a:r>
              <a:rPr lang="en-US" sz="2400" dirty="0" smtClean="0">
                <a:latin typeface="Myriad Pro"/>
              </a:rPr>
              <a:t>Disparities Coordinator</a:t>
            </a:r>
          </a:p>
          <a:p>
            <a:pPr lvl="1">
              <a:spcAft>
                <a:spcPts val="600"/>
              </a:spcAft>
            </a:pPr>
            <a:r>
              <a:rPr lang="en-US" sz="2400" dirty="0" smtClean="0">
                <a:latin typeface="Myriad Pro"/>
              </a:rPr>
              <a:t>dana.diehl@alaska.gov</a:t>
            </a:r>
          </a:p>
          <a:p>
            <a:pPr lvl="1">
              <a:spcAft>
                <a:spcPts val="600"/>
              </a:spcAft>
            </a:pPr>
            <a:r>
              <a:rPr lang="en-US" sz="2400" dirty="0" smtClean="0">
                <a:latin typeface="Myriad Pro"/>
              </a:rPr>
              <a:t>907-334-2226</a:t>
            </a:r>
            <a:endParaRPr lang="en-US" sz="2400" dirty="0">
              <a:latin typeface="Myriad Pro"/>
            </a:endParaRPr>
          </a:p>
        </p:txBody>
      </p:sp>
      <p:sp>
        <p:nvSpPr>
          <p:cNvPr id="8" name="Rectangle 7"/>
          <p:cNvSpPr/>
          <p:nvPr/>
        </p:nvSpPr>
        <p:spPr>
          <a:xfrm>
            <a:off x="304800" y="0"/>
            <a:ext cx="609600" cy="6096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620000" y="5181600"/>
            <a:ext cx="533400" cy="5334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8001000" y="4800600"/>
            <a:ext cx="304800" cy="304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52400" y="685800"/>
            <a:ext cx="304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descr="ALA_6864 2007-08-08"/>
          <p:cNvPicPr>
            <a:picLocks noChangeAspect="1" noChangeArrowheads="1"/>
          </p:cNvPicPr>
          <p:nvPr/>
        </p:nvPicPr>
        <p:blipFill>
          <a:blip r:embed="rId2" cstate="print">
            <a:lum bright="10000"/>
          </a:blip>
          <a:srcRect/>
          <a:stretch>
            <a:fillRect/>
          </a:stretch>
        </p:blipFill>
        <p:spPr bwMode="auto">
          <a:xfrm>
            <a:off x="0" y="2743200"/>
            <a:ext cx="4800600" cy="3581400"/>
          </a:xfrm>
          <a:prstGeom prst="rect">
            <a:avLst/>
          </a:prstGeom>
          <a:noFill/>
          <a:ln w="9525">
            <a:noFill/>
            <a:miter lim="800000"/>
            <a:headEnd/>
            <a:tailEnd/>
          </a:ln>
        </p:spPr>
      </p:pic>
      <p:sp>
        <p:nvSpPr>
          <p:cNvPr id="6147" name="Text Box 4"/>
          <p:cNvSpPr txBox="1">
            <a:spLocks noChangeArrowheads="1"/>
          </p:cNvSpPr>
          <p:nvPr/>
        </p:nvSpPr>
        <p:spPr bwMode="auto">
          <a:xfrm>
            <a:off x="5257800" y="990600"/>
            <a:ext cx="3200400" cy="5016758"/>
          </a:xfrm>
          <a:prstGeom prst="rect">
            <a:avLst/>
          </a:prstGeom>
          <a:noFill/>
          <a:ln w="9525">
            <a:noFill/>
            <a:miter lim="800000"/>
            <a:headEnd/>
            <a:tailEnd/>
          </a:ln>
        </p:spPr>
        <p:txBody>
          <a:bodyPr>
            <a:spAutoFit/>
          </a:bodyPr>
          <a:lstStyle/>
          <a:p>
            <a:pPr marL="0" lvl="1"/>
            <a:r>
              <a:rPr lang="en-US" sz="3200" i="1" dirty="0">
                <a:latin typeface="Myriad Pro"/>
              </a:rPr>
              <a:t> Use and institutionalize the strategic plan as a framework to </a:t>
            </a:r>
            <a:r>
              <a:rPr lang="en-US" sz="3200" b="1" i="1" dirty="0">
                <a:ln>
                  <a:solidFill>
                    <a:srgbClr val="000000"/>
                  </a:solidFill>
                </a:ln>
                <a:solidFill>
                  <a:srgbClr val="00B050"/>
                </a:solidFill>
                <a:latin typeface="Myriad Pro"/>
              </a:rPr>
              <a:t>identify actions</a:t>
            </a:r>
            <a:r>
              <a:rPr lang="en-US" sz="3200" b="1" i="1" dirty="0">
                <a:ln>
                  <a:solidFill>
                    <a:srgbClr val="000000"/>
                  </a:solidFill>
                </a:ln>
                <a:solidFill>
                  <a:srgbClr val="008080"/>
                </a:solidFill>
                <a:latin typeface="Myriad Pro"/>
              </a:rPr>
              <a:t> </a:t>
            </a:r>
            <a:r>
              <a:rPr lang="en-US" sz="3200" i="1" dirty="0">
                <a:latin typeface="Myriad Pro"/>
              </a:rPr>
              <a:t>that will positively impact disparate groups</a:t>
            </a:r>
            <a:r>
              <a:rPr lang="en-US" sz="3200" dirty="0">
                <a:latin typeface="Myriad Pro"/>
              </a:rPr>
              <a:t>. </a:t>
            </a:r>
            <a:endParaRPr lang="en-US" sz="3200" b="1" dirty="0">
              <a:latin typeface="Myriad Pro"/>
            </a:endParaRPr>
          </a:p>
        </p:txBody>
      </p:sp>
      <p:sp>
        <p:nvSpPr>
          <p:cNvPr id="6148"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Mission of LEAD Workgroup</a:t>
            </a:r>
            <a:endParaRPr lang="en-US" sz="2800">
              <a:latin typeface="Garamond" pitchFamily="18" charset="0"/>
            </a:endParaRPr>
          </a:p>
        </p:txBody>
      </p:sp>
      <p:sp>
        <p:nvSpPr>
          <p:cNvPr id="4" name="Rectangle 3"/>
          <p:cNvSpPr/>
          <p:nvPr/>
        </p:nvSpPr>
        <p:spPr>
          <a:xfrm>
            <a:off x="8534400" y="4800600"/>
            <a:ext cx="609600" cy="609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76200"/>
            <a:ext cx="533400" cy="533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458200" y="4381500"/>
            <a:ext cx="304800" cy="3048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Values of LEAD Workgroup</a:t>
            </a:r>
            <a:endParaRPr lang="en-US" sz="2800">
              <a:latin typeface="Garamond" pitchFamily="18" charset="0"/>
            </a:endParaRPr>
          </a:p>
        </p:txBody>
      </p:sp>
      <p:sp>
        <p:nvSpPr>
          <p:cNvPr id="4" name="Rectangle 3"/>
          <p:cNvSpPr/>
          <p:nvPr/>
        </p:nvSpPr>
        <p:spPr>
          <a:xfrm>
            <a:off x="3581400" y="4038600"/>
            <a:ext cx="609600" cy="609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971800" y="4495800"/>
            <a:ext cx="533400" cy="533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914400"/>
            <a:ext cx="304800" cy="3048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4" name="Rectangle 6"/>
          <p:cNvSpPr>
            <a:spLocks noChangeArrowheads="1"/>
          </p:cNvSpPr>
          <p:nvPr/>
        </p:nvSpPr>
        <p:spPr bwMode="auto">
          <a:xfrm>
            <a:off x="4267200" y="1371600"/>
            <a:ext cx="2743200" cy="2308225"/>
          </a:xfrm>
          <a:prstGeom prst="rect">
            <a:avLst/>
          </a:prstGeom>
          <a:noFill/>
          <a:ln w="9525">
            <a:noFill/>
            <a:miter lim="800000"/>
            <a:headEnd/>
            <a:tailEnd/>
          </a:ln>
        </p:spPr>
        <p:txBody>
          <a:bodyPr>
            <a:spAutoFit/>
          </a:bodyPr>
          <a:lstStyle/>
          <a:p>
            <a:pPr marL="228600" indent="-228600">
              <a:buFontTx/>
              <a:buChar char="•"/>
            </a:pPr>
            <a:r>
              <a:rPr lang="en-US" sz="2400">
                <a:latin typeface="Myriad Pro"/>
              </a:rPr>
              <a:t>Tobacco-free </a:t>
            </a:r>
          </a:p>
          <a:p>
            <a:pPr marL="228600" indent="-228600">
              <a:buFontTx/>
              <a:buChar char="•"/>
            </a:pPr>
            <a:r>
              <a:rPr lang="en-US" sz="2400">
                <a:latin typeface="Myriad Pro"/>
              </a:rPr>
              <a:t>Health Equity</a:t>
            </a:r>
          </a:p>
          <a:p>
            <a:pPr marL="228600" indent="-228600">
              <a:buFontTx/>
              <a:buChar char="•"/>
            </a:pPr>
            <a:r>
              <a:rPr lang="en-US" sz="2400">
                <a:latin typeface="Myriad Pro"/>
              </a:rPr>
              <a:t>Cultural Humility</a:t>
            </a:r>
          </a:p>
          <a:p>
            <a:pPr marL="228600" indent="-228600">
              <a:buFontTx/>
              <a:buChar char="•"/>
            </a:pPr>
            <a:r>
              <a:rPr lang="en-US" sz="2400">
                <a:latin typeface="Myriad Pro"/>
              </a:rPr>
              <a:t>Social Justice</a:t>
            </a:r>
          </a:p>
          <a:p>
            <a:pPr marL="228600" indent="-228600">
              <a:buFontTx/>
              <a:buChar char="•"/>
            </a:pPr>
            <a:r>
              <a:rPr lang="en-US" sz="2400">
                <a:latin typeface="Myriad Pro"/>
              </a:rPr>
              <a:t>Leadership</a:t>
            </a:r>
          </a:p>
          <a:p>
            <a:pPr marL="228600" indent="-228600">
              <a:buFontTx/>
              <a:buChar char="•"/>
            </a:pPr>
            <a:r>
              <a:rPr lang="en-US" sz="2400">
                <a:latin typeface="Myriad Pro"/>
              </a:rPr>
              <a:t>Education</a:t>
            </a:r>
          </a:p>
        </p:txBody>
      </p:sp>
      <p:sp>
        <p:nvSpPr>
          <p:cNvPr id="7175" name="Rectangle 7"/>
          <p:cNvSpPr>
            <a:spLocks noChangeArrowheads="1"/>
          </p:cNvSpPr>
          <p:nvPr/>
        </p:nvSpPr>
        <p:spPr bwMode="auto">
          <a:xfrm>
            <a:off x="5943600" y="3886200"/>
            <a:ext cx="2971800" cy="2308225"/>
          </a:xfrm>
          <a:prstGeom prst="rect">
            <a:avLst/>
          </a:prstGeom>
          <a:noFill/>
          <a:ln w="9525">
            <a:noFill/>
            <a:miter lim="800000"/>
            <a:headEnd/>
            <a:tailEnd/>
          </a:ln>
        </p:spPr>
        <p:txBody>
          <a:bodyPr>
            <a:spAutoFit/>
          </a:bodyPr>
          <a:lstStyle/>
          <a:p>
            <a:pPr marL="228600" indent="-228600">
              <a:buFontTx/>
              <a:buChar char="•"/>
            </a:pPr>
            <a:r>
              <a:rPr lang="en-US" sz="2400">
                <a:latin typeface="Myriad Pro"/>
              </a:rPr>
              <a:t>Scientifically-driven</a:t>
            </a:r>
          </a:p>
          <a:p>
            <a:pPr marL="228600" indent="-228600">
              <a:buFontTx/>
              <a:buChar char="•"/>
            </a:pPr>
            <a:r>
              <a:rPr lang="en-US" sz="2400">
                <a:latin typeface="Myriad Pro"/>
              </a:rPr>
              <a:t>Accountable</a:t>
            </a:r>
          </a:p>
          <a:p>
            <a:pPr marL="228600" indent="-228600">
              <a:buFontTx/>
              <a:buChar char="•"/>
            </a:pPr>
            <a:r>
              <a:rPr lang="en-US" sz="2400">
                <a:latin typeface="Myriad Pro"/>
              </a:rPr>
              <a:t>Grassroots</a:t>
            </a:r>
          </a:p>
          <a:p>
            <a:pPr marL="228600" indent="-228600">
              <a:buFontTx/>
              <a:buChar char="•"/>
            </a:pPr>
            <a:r>
              <a:rPr lang="en-US" sz="2400">
                <a:latin typeface="Myriad Pro"/>
              </a:rPr>
              <a:t>Action-oriented</a:t>
            </a:r>
          </a:p>
          <a:p>
            <a:pPr marL="228600" indent="-228600">
              <a:buFontTx/>
              <a:buChar char="•"/>
            </a:pPr>
            <a:r>
              <a:rPr lang="en-US" sz="2400">
                <a:latin typeface="Myriad Pro"/>
              </a:rPr>
              <a:t>Collaborative-spirit</a:t>
            </a:r>
          </a:p>
          <a:p>
            <a:pPr marL="228600" indent="-228600">
              <a:buFontTx/>
              <a:buChar char="•"/>
            </a:pPr>
            <a:r>
              <a:rPr lang="en-US" sz="2400">
                <a:latin typeface="Myriad Pro"/>
              </a:rPr>
              <a:t>Strategic</a:t>
            </a:r>
          </a:p>
        </p:txBody>
      </p:sp>
      <p:pic>
        <p:nvPicPr>
          <p:cNvPr id="7176" name="Picture 4" descr="Middle-aged woman from Soldotna, Alaska smiles and looks off into the distance."/>
          <p:cNvPicPr>
            <a:picLocks noChangeAspect="1" noChangeArrowheads="1"/>
          </p:cNvPicPr>
          <p:nvPr/>
        </p:nvPicPr>
        <p:blipFill>
          <a:blip r:embed="rId2" cstate="print"/>
          <a:srcRect/>
          <a:stretch>
            <a:fillRect/>
          </a:stretch>
        </p:blipFill>
        <p:spPr bwMode="auto">
          <a:xfrm>
            <a:off x="0" y="1295400"/>
            <a:ext cx="4005263"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
              <a:srgbClr val="008080"/>
            </a:gs>
            <a:gs pos="50000">
              <a:schemeClr val="bg1"/>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8194" name="TextBox 8"/>
          <p:cNvSpPr txBox="1">
            <a:spLocks noChangeArrowheads="1"/>
          </p:cNvSpPr>
          <p:nvPr/>
        </p:nvSpPr>
        <p:spPr bwMode="auto">
          <a:xfrm>
            <a:off x="0" y="228600"/>
            <a:ext cx="9144000" cy="1508125"/>
          </a:xfrm>
          <a:prstGeom prst="rect">
            <a:avLst/>
          </a:prstGeom>
          <a:noFill/>
          <a:ln w="9525">
            <a:noFill/>
            <a:miter lim="800000"/>
            <a:headEnd/>
            <a:tailEnd/>
          </a:ln>
        </p:spPr>
        <p:txBody>
          <a:bodyPr>
            <a:spAutoFit/>
          </a:bodyPr>
          <a:lstStyle/>
          <a:p>
            <a:r>
              <a:rPr lang="en-US" sz="6000" b="1">
                <a:solidFill>
                  <a:srgbClr val="003366"/>
                </a:solidFill>
                <a:latin typeface="Myriad Pro"/>
              </a:rPr>
              <a:t> PLAN PROCESS</a:t>
            </a:r>
          </a:p>
          <a:p>
            <a:r>
              <a:rPr lang="en-US" sz="3200" b="1">
                <a:latin typeface="Garamond" pitchFamily="18" charset="0"/>
              </a:rPr>
              <a:t>	</a:t>
            </a:r>
          </a:p>
        </p:txBody>
      </p:sp>
      <p:sp>
        <p:nvSpPr>
          <p:cNvPr id="8" name="Rectangle 7"/>
          <p:cNvSpPr/>
          <p:nvPr/>
        </p:nvSpPr>
        <p:spPr>
          <a:xfrm>
            <a:off x="6324600" y="1676400"/>
            <a:ext cx="1143000" cy="1143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8534400" y="0"/>
            <a:ext cx="609600" cy="60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8153400" y="533400"/>
            <a:ext cx="304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98" name="Picture 4" descr="A group of diverse elementary-aged Alaskan boys prepare to fish off a bridge. "/>
          <p:cNvPicPr>
            <a:picLocks noChangeAspect="1" noChangeArrowheads="1"/>
          </p:cNvPicPr>
          <p:nvPr/>
        </p:nvPicPr>
        <p:blipFill>
          <a:blip r:embed="rId2" cstate="print"/>
          <a:srcRect/>
          <a:stretch>
            <a:fillRect/>
          </a:stretch>
        </p:blipFill>
        <p:spPr bwMode="auto">
          <a:xfrm>
            <a:off x="0" y="2209800"/>
            <a:ext cx="6248400" cy="4183063"/>
          </a:xfrm>
          <a:prstGeom prst="rect">
            <a:avLst/>
          </a:prstGeom>
          <a:noFill/>
          <a:ln w="9525">
            <a:noFill/>
            <a:miter lim="800000"/>
            <a:headEnd/>
            <a:tailEnd/>
          </a:ln>
        </p:spPr>
      </p:pic>
      <p:sp>
        <p:nvSpPr>
          <p:cNvPr id="9" name="Rectangle 8"/>
          <p:cNvSpPr/>
          <p:nvPr/>
        </p:nvSpPr>
        <p:spPr>
          <a:xfrm>
            <a:off x="7162800" y="2895600"/>
            <a:ext cx="609600" cy="6096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066800" y="1752600"/>
            <a:ext cx="7391400" cy="4770537"/>
          </a:xfrm>
          <a:prstGeom prst="rect">
            <a:avLst/>
          </a:prstGeom>
          <a:noFill/>
          <a:ln w="9525">
            <a:noFill/>
            <a:miter lim="800000"/>
            <a:headEnd/>
            <a:tailEnd/>
          </a:ln>
        </p:spPr>
        <p:txBody>
          <a:bodyPr>
            <a:spAutoFit/>
          </a:bodyPr>
          <a:lstStyle/>
          <a:p>
            <a:pPr marL="228600" indent="-228600">
              <a:spcBef>
                <a:spcPts val="600"/>
              </a:spcBef>
              <a:spcAft>
                <a:spcPts val="600"/>
              </a:spcAft>
              <a:buFont typeface="Arial" pitchFamily="34" charset="0"/>
              <a:buChar char="•"/>
            </a:pPr>
            <a:r>
              <a:rPr lang="en-US" sz="2400" i="1" dirty="0">
                <a:latin typeface="Myriad Pro"/>
              </a:rPr>
              <a:t>Taking Stock</a:t>
            </a:r>
            <a:r>
              <a:rPr lang="en-US" sz="2400" dirty="0">
                <a:latin typeface="Myriad Pro"/>
              </a:rPr>
              <a:t> Assessment was foundation of approach </a:t>
            </a:r>
          </a:p>
          <a:p>
            <a:pPr marL="685800" lvl="1" indent="-228600">
              <a:spcBef>
                <a:spcPts val="600"/>
              </a:spcBef>
              <a:spcAft>
                <a:spcPts val="600"/>
              </a:spcAft>
              <a:buSzPct val="75000"/>
              <a:buFont typeface="Wingdings" pitchFamily="2" charset="2"/>
              <a:buChar char="Ø"/>
            </a:pPr>
            <a:r>
              <a:rPr lang="en-US" sz="2400" dirty="0" smtClean="0">
                <a:latin typeface="Myriad Pro"/>
              </a:rPr>
              <a:t>Extensive </a:t>
            </a:r>
            <a:r>
              <a:rPr lang="en-US" sz="2400" b="1" dirty="0">
                <a:ln>
                  <a:solidFill>
                    <a:srgbClr val="000000"/>
                  </a:solidFill>
                </a:ln>
                <a:solidFill>
                  <a:srgbClr val="008080"/>
                </a:solidFill>
                <a:latin typeface="Myriad Pro"/>
              </a:rPr>
              <a:t>interview process </a:t>
            </a:r>
            <a:r>
              <a:rPr lang="en-US" sz="2400" dirty="0">
                <a:latin typeface="Myriad Pro"/>
              </a:rPr>
              <a:t>included previous LEAD workgroup members, national experts, program staff, and </a:t>
            </a:r>
            <a:r>
              <a:rPr lang="en-US" sz="2400" dirty="0" smtClean="0">
                <a:latin typeface="Myriad Pro"/>
              </a:rPr>
              <a:t>partners</a:t>
            </a:r>
          </a:p>
          <a:p>
            <a:pPr marL="685800" lvl="1" indent="-228600">
              <a:spcBef>
                <a:spcPts val="600"/>
              </a:spcBef>
              <a:spcAft>
                <a:spcPts val="600"/>
              </a:spcAft>
              <a:buSzPct val="75000"/>
              <a:buFont typeface="Wingdings" pitchFamily="2" charset="2"/>
              <a:buChar char="Ø"/>
            </a:pPr>
            <a:r>
              <a:rPr lang="en-US" sz="2400" dirty="0" smtClean="0">
                <a:latin typeface="Myriad Pro"/>
              </a:rPr>
              <a:t>Identified need for </a:t>
            </a:r>
            <a:r>
              <a:rPr lang="en-US" sz="2400" b="1" dirty="0" smtClean="0">
                <a:ln>
                  <a:solidFill>
                    <a:srgbClr val="000000"/>
                  </a:solidFill>
                </a:ln>
                <a:solidFill>
                  <a:srgbClr val="FF6600"/>
                </a:solidFill>
                <a:latin typeface="Myriad Pro"/>
              </a:rPr>
              <a:t>action-oriented, representative</a:t>
            </a:r>
            <a:r>
              <a:rPr lang="en-US" sz="2400" b="1" dirty="0" smtClean="0">
                <a:solidFill>
                  <a:srgbClr val="FF6600"/>
                </a:solidFill>
                <a:latin typeface="Myriad Pro"/>
              </a:rPr>
              <a:t> </a:t>
            </a:r>
            <a:r>
              <a:rPr lang="en-US" sz="2400" dirty="0" smtClean="0">
                <a:latin typeface="Myriad Pro"/>
              </a:rPr>
              <a:t>approach</a:t>
            </a:r>
            <a:endParaRPr lang="en-US" sz="2400" dirty="0">
              <a:latin typeface="Myriad Pro"/>
            </a:endParaRPr>
          </a:p>
          <a:p>
            <a:pPr marL="228600" indent="-228600">
              <a:spcBef>
                <a:spcPts val="600"/>
              </a:spcBef>
              <a:spcAft>
                <a:spcPts val="600"/>
              </a:spcAft>
              <a:buFont typeface="Arial" pitchFamily="34" charset="0"/>
              <a:buChar char="•"/>
            </a:pPr>
            <a:r>
              <a:rPr lang="en-US" sz="2400" dirty="0">
                <a:latin typeface="Myriad Pro"/>
              </a:rPr>
              <a:t>Built on statewide, ongoing efforts, </a:t>
            </a:r>
            <a:r>
              <a:rPr lang="en-US" sz="2400" dirty="0">
                <a:ln>
                  <a:solidFill>
                    <a:srgbClr val="000000"/>
                  </a:solidFill>
                </a:ln>
                <a:solidFill>
                  <a:srgbClr val="FF0066"/>
                </a:solidFill>
                <a:latin typeface="Myriad Pro"/>
              </a:rPr>
              <a:t>such as…</a:t>
            </a:r>
          </a:p>
          <a:p>
            <a:pPr marL="228600" indent="-228600">
              <a:spcBef>
                <a:spcPts val="600"/>
              </a:spcBef>
              <a:spcAft>
                <a:spcPts val="600"/>
              </a:spcAft>
              <a:buFont typeface="Arial" pitchFamily="34" charset="0"/>
              <a:buChar char="•"/>
            </a:pPr>
            <a:r>
              <a:rPr lang="en-US" sz="2400" dirty="0">
                <a:latin typeface="Myriad Pro"/>
              </a:rPr>
              <a:t>A </a:t>
            </a:r>
            <a:r>
              <a:rPr lang="en-US" sz="2400" b="1" dirty="0">
                <a:ln>
                  <a:solidFill>
                    <a:srgbClr val="000000"/>
                  </a:solidFill>
                </a:ln>
                <a:solidFill>
                  <a:srgbClr val="00B050"/>
                </a:solidFill>
                <a:latin typeface="Myriad Pro"/>
              </a:rPr>
              <a:t>broadly representative</a:t>
            </a:r>
            <a:r>
              <a:rPr lang="en-US" sz="2400" dirty="0">
                <a:ln>
                  <a:solidFill>
                    <a:srgbClr val="000000"/>
                  </a:solidFill>
                </a:ln>
                <a:latin typeface="Myriad Pro"/>
              </a:rPr>
              <a:t> </a:t>
            </a:r>
            <a:r>
              <a:rPr lang="en-US" sz="2400" dirty="0">
                <a:latin typeface="Myriad Pro"/>
              </a:rPr>
              <a:t>Planning Team and Executive Committee were formed to advise, review and endorse plan</a:t>
            </a:r>
          </a:p>
        </p:txBody>
      </p:sp>
      <p:sp>
        <p:nvSpPr>
          <p:cNvPr id="9219"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Strategic Planning Approach</a:t>
            </a:r>
            <a:endParaRPr lang="en-US" sz="2800">
              <a:latin typeface="Garamond" pitchFamily="18" charset="0"/>
            </a:endParaRPr>
          </a:p>
        </p:txBody>
      </p:sp>
      <p:sp>
        <p:nvSpPr>
          <p:cNvPr id="4" name="Rectangle 3"/>
          <p:cNvSpPr/>
          <p:nvPr/>
        </p:nvSpPr>
        <p:spPr>
          <a:xfrm>
            <a:off x="6629400" y="0"/>
            <a:ext cx="609600" cy="6096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019800" y="457200"/>
            <a:ext cx="533400" cy="533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477000" y="1066800"/>
            <a:ext cx="3048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
              <a:srgbClr val="00B050"/>
            </a:gs>
            <a:gs pos="50000">
              <a:schemeClr val="bg1"/>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457200" y="1295400"/>
            <a:ext cx="8229600" cy="5138738"/>
          </a:xfrm>
          <a:prstGeom prst="rect">
            <a:avLst/>
          </a:prstGeom>
          <a:noFill/>
          <a:ln w="9525">
            <a:noFill/>
            <a:miter lim="800000"/>
            <a:headEnd/>
            <a:tailEnd/>
          </a:ln>
        </p:spPr>
        <p:txBody>
          <a:bodyPr>
            <a:spAutoFit/>
          </a:bodyPr>
          <a:lstStyle/>
          <a:p>
            <a:pPr marL="228600" lvl="1" indent="-228600">
              <a:spcBef>
                <a:spcPts val="600"/>
              </a:spcBef>
              <a:spcAft>
                <a:spcPts val="600"/>
              </a:spcAft>
              <a:buFontTx/>
              <a:buChar char="•"/>
            </a:pPr>
            <a:r>
              <a:rPr lang="en-US" sz="2400" b="1" dirty="0">
                <a:latin typeface="Myriad Pro"/>
              </a:rPr>
              <a:t> #1  Be representative.</a:t>
            </a:r>
            <a:br>
              <a:rPr lang="en-US" sz="2400" b="1" dirty="0">
                <a:latin typeface="Myriad Pro"/>
              </a:rPr>
            </a:br>
            <a:r>
              <a:rPr lang="en-US" sz="2400" dirty="0">
                <a:latin typeface="Myriad Pro"/>
              </a:rPr>
              <a:t>Members of disparately affected groups must be part of the planning team and assist with implementation.</a:t>
            </a:r>
            <a:endParaRPr lang="en-US" sz="2400" b="1" dirty="0">
              <a:latin typeface="Myriad Pro"/>
            </a:endParaRPr>
          </a:p>
          <a:p>
            <a:pPr marL="228600" lvl="1" indent="-228600">
              <a:spcBef>
                <a:spcPts val="600"/>
              </a:spcBef>
              <a:spcAft>
                <a:spcPts val="600"/>
              </a:spcAft>
              <a:buFontTx/>
              <a:buChar char="•"/>
            </a:pPr>
            <a:r>
              <a:rPr lang="en-US" sz="2400" b="1" dirty="0">
                <a:latin typeface="Myriad Pro"/>
              </a:rPr>
              <a:t> #2  Be action-oriented and efficient.</a:t>
            </a:r>
            <a:br>
              <a:rPr lang="en-US" sz="2400" b="1" dirty="0">
                <a:latin typeface="Myriad Pro"/>
              </a:rPr>
            </a:br>
            <a:r>
              <a:rPr lang="en-US" sz="2400" dirty="0">
                <a:latin typeface="Myriad Pro"/>
              </a:rPr>
              <a:t>Preemptively address “planning fatigue” by developing clear, time-framed, concrete steps for taking action.</a:t>
            </a:r>
            <a:endParaRPr lang="en-US" sz="2400" b="1" dirty="0">
              <a:latin typeface="Myriad Pro"/>
            </a:endParaRPr>
          </a:p>
          <a:p>
            <a:pPr marL="228600" lvl="1" indent="-228600">
              <a:spcBef>
                <a:spcPts val="600"/>
              </a:spcBef>
              <a:spcAft>
                <a:spcPts val="600"/>
              </a:spcAft>
              <a:buFontTx/>
              <a:buChar char="•"/>
            </a:pPr>
            <a:r>
              <a:rPr lang="en-US" sz="2400" b="1" dirty="0">
                <a:latin typeface="Myriad Pro"/>
              </a:rPr>
              <a:t> #3  Identify target populations and focus for implementation.</a:t>
            </a:r>
            <a:br>
              <a:rPr lang="en-US" sz="2400" b="1" dirty="0">
                <a:latin typeface="Myriad Pro"/>
              </a:rPr>
            </a:br>
            <a:r>
              <a:rPr lang="en-US" sz="2400" dirty="0">
                <a:latin typeface="Myriad Pro"/>
              </a:rPr>
              <a:t>Focused efforts and clearly defined strategies must be a key outcome of the process.</a:t>
            </a:r>
            <a:endParaRPr lang="en-US" sz="2400" b="1" dirty="0">
              <a:latin typeface="Myriad Pro"/>
            </a:endParaRPr>
          </a:p>
          <a:p>
            <a:pPr marL="228600" lvl="1" indent="-228600">
              <a:spcBef>
                <a:spcPts val="600"/>
              </a:spcBef>
              <a:spcAft>
                <a:spcPts val="600"/>
              </a:spcAft>
              <a:buFontTx/>
              <a:buChar char="•"/>
            </a:pPr>
            <a:r>
              <a:rPr lang="en-US" sz="2400" b="1" dirty="0">
                <a:latin typeface="Myriad Pro"/>
              </a:rPr>
              <a:t> #4  Use data to drive planning efforts.</a:t>
            </a:r>
            <a:br>
              <a:rPr lang="en-US" sz="2400" b="1" dirty="0">
                <a:latin typeface="Myriad Pro"/>
              </a:rPr>
            </a:br>
            <a:r>
              <a:rPr lang="en-US" sz="2400" dirty="0">
                <a:latin typeface="Myriad Pro"/>
              </a:rPr>
              <a:t>Include measures for accountability in the revised plan.</a:t>
            </a:r>
          </a:p>
        </p:txBody>
      </p:sp>
      <p:sp>
        <p:nvSpPr>
          <p:cNvPr id="10243" name="Text Box 5"/>
          <p:cNvSpPr txBox="1">
            <a:spLocks noChangeArrowheads="1"/>
          </p:cNvSpPr>
          <p:nvPr/>
        </p:nvSpPr>
        <p:spPr bwMode="auto">
          <a:xfrm>
            <a:off x="381000" y="623888"/>
            <a:ext cx="8305800" cy="519112"/>
          </a:xfrm>
          <a:prstGeom prst="rect">
            <a:avLst/>
          </a:prstGeom>
          <a:noFill/>
          <a:ln w="9525">
            <a:noFill/>
            <a:miter lim="800000"/>
            <a:headEnd/>
            <a:tailEnd/>
          </a:ln>
        </p:spPr>
        <p:txBody>
          <a:bodyPr>
            <a:spAutoFit/>
          </a:bodyPr>
          <a:lstStyle/>
          <a:p>
            <a:pPr>
              <a:spcBef>
                <a:spcPct val="50000"/>
              </a:spcBef>
            </a:pPr>
            <a:r>
              <a:rPr lang="en-US" sz="2800" b="1">
                <a:latin typeface="Myriad Pro"/>
              </a:rPr>
              <a:t>Guiding Principles</a:t>
            </a:r>
            <a:endParaRPr lang="en-US" sz="2800">
              <a:latin typeface="Garamond" pitchFamily="18" charset="0"/>
            </a:endParaRPr>
          </a:p>
        </p:txBody>
      </p:sp>
      <p:sp>
        <p:nvSpPr>
          <p:cNvPr id="4" name="Rectangle 3"/>
          <p:cNvSpPr/>
          <p:nvPr/>
        </p:nvSpPr>
        <p:spPr>
          <a:xfrm>
            <a:off x="5715000" y="0"/>
            <a:ext cx="609600" cy="6096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5105400" y="457200"/>
            <a:ext cx="533400"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1143000"/>
            <a:ext cx="304800" cy="3048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Median">
  <a:themeElements>
    <a:clrScheme name="3_Median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3_Media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edian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F8B0AE573A9447BECCF0A9A4D47E2B" ma:contentTypeVersion="8" ma:contentTypeDescription="Create a new document." ma:contentTypeScope="" ma:versionID="2c15a11497c80bc6915be68bb777e58f">
  <xsd:schema xmlns:xsd="http://www.w3.org/2001/XMLSchema" xmlns:xs="http://www.w3.org/2001/XMLSchema" xmlns:p="http://schemas.microsoft.com/office/2006/metadata/properties" xmlns:ns1="http://schemas.microsoft.com/sharepoint/v3" xmlns:ns2="8a0771c3-7101-497d-9dbc-cecf36003d1d" targetNamespace="http://schemas.microsoft.com/office/2006/metadata/properties" ma:root="true" ma:fieldsID="46877c0991daa39117286b69023a750f" ns1:_="" ns2:_="">
    <xsd:import namespace="http://schemas.microsoft.com/sharepoint/v3"/>
    <xsd:import namespace="8a0771c3-7101-497d-9dbc-cecf36003d1d"/>
    <xsd:element name="properties">
      <xsd:complexType>
        <xsd:sequence>
          <xsd:element name="documentManagement">
            <xsd:complexType>
              <xsd:all>
                <xsd:element ref="ns1:PublishingStartDate" minOccurs="0"/>
                <xsd:element ref="ns1:PublishingExpirationDate" minOccurs="0"/>
                <xsd:element ref="ns2:resourc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0771c3-7101-497d-9dbc-cecf36003d1d" elementFormDefault="qualified">
    <xsd:import namespace="http://schemas.microsoft.com/office/2006/documentManagement/types"/>
    <xsd:import namespace="http://schemas.microsoft.com/office/infopath/2007/PartnerControls"/>
    <xsd:element name="resource_x0020_type" ma:index="10" nillable="true" ma:displayName="Resource Type" ma:description="The type of resource - public, partner, provider, state, data." ma:internalName="resource_x0020_type">
      <xsd:complexType>
        <xsd:complexContent>
          <xsd:extension base="dms:MultiChoice">
            <xsd:sequence>
              <xsd:element name="Value" maxOccurs="unbounded" minOccurs="0" nillable="true">
                <xsd:simpleType>
                  <xsd:restriction base="dms:Choice">
                    <xsd:enumeration value="public"/>
                    <xsd:enumeration value="partner"/>
                    <xsd:enumeration value="provider"/>
                    <xsd:enumeration value="state"/>
                    <xsd:enumeration value="data"/>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source_x0020_type xmlns="8a0771c3-7101-497d-9dbc-cecf36003d1d">
      <Value>public</Value>
    </resource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5FAD61-7062-4810-A938-272F5E381DFD}"/>
</file>

<file path=customXml/itemProps2.xml><?xml version="1.0" encoding="utf-8"?>
<ds:datastoreItem xmlns:ds="http://schemas.openxmlformats.org/officeDocument/2006/customXml" ds:itemID="{B35869A4-3CE1-4460-A729-85DE9887CC30}"/>
</file>

<file path=customXml/itemProps3.xml><?xml version="1.0" encoding="utf-8"?>
<ds:datastoreItem xmlns:ds="http://schemas.openxmlformats.org/officeDocument/2006/customXml" ds:itemID="{63AFC18C-0E89-456C-B152-F4109F389BDB}"/>
</file>

<file path=docProps/app.xml><?xml version="1.0" encoding="utf-8"?>
<Properties xmlns="http://schemas.openxmlformats.org/officeDocument/2006/extended-properties" xmlns:vt="http://schemas.openxmlformats.org/officeDocument/2006/docPropsVTypes">
  <Template/>
  <TotalTime>1561</TotalTime>
  <Words>4447</Words>
  <Application>Microsoft Office PowerPoint</Application>
  <PresentationFormat>On-screen Show (4:3)</PresentationFormat>
  <Paragraphs>456</Paragraphs>
  <Slides>48</Slides>
  <Notes>18</Notes>
  <HiddenSlides>4</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48</vt:i4>
      </vt:variant>
    </vt:vector>
  </HeadingPairs>
  <TitlesOfParts>
    <vt:vector size="60" baseType="lpstr">
      <vt:lpstr>Arial</vt:lpstr>
      <vt:lpstr>Calibri</vt:lpstr>
      <vt:lpstr>Myriad Pro</vt:lpstr>
      <vt:lpstr>Garamond</vt:lpstr>
      <vt:lpstr>Tw Cen MT</vt:lpstr>
      <vt:lpstr>Wingdings</vt:lpstr>
      <vt:lpstr>Gill Sans MT Condensed</vt:lpstr>
      <vt:lpstr>Times New Roman</vt:lpstr>
      <vt:lpstr>Symbol</vt:lpstr>
      <vt:lpstr>Wingdings 2</vt:lpstr>
      <vt:lpstr>Office Theme</vt:lpstr>
      <vt:lpstr>3_Median</vt:lpstr>
      <vt:lpstr>UPDATE to the Alaska Strategic Plan for Eliminating Tobacco-Related Disparities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Sample Action Plan</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to the Alaska Strategic Plan for Eliminating Tobacco-Related Disparities</dc:title>
  <dc:creator>ecnelson</dc:creator>
  <cp:lastModifiedBy>jabates</cp:lastModifiedBy>
  <cp:revision>84</cp:revision>
  <cp:lastPrinted>2011-03-17T21:45:03Z</cp:lastPrinted>
  <dcterms:created xsi:type="dcterms:W3CDTF">2011-02-22T19:09:04Z</dcterms:created>
  <dcterms:modified xsi:type="dcterms:W3CDTF">2011-08-04T01:24:24Z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0x0101003DF8B0AE573A9447BECCF0A9A4D47E2B</vt:lpwstr>
  </property>
  <property fmtid="{D5CDD505-2E9C-101B-9397-08002B2CF9AE}" pid="3" name="Order">
    <vt:r8>8500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