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ppt/notesSlides/notesSlide7.xml" ContentType="application/vnd.openxmlformats-officedocument.presentationml.notesSlide+xml"/>
  <Override PartName="/ppt/charts/chart7.xml" ContentType="application/vnd.openxmlformats-officedocument.drawingml.chart+xml"/>
  <Override PartName="/ppt/notesSlides/notesSlide8.xml" ContentType="application/vnd.openxmlformats-officedocument.presentationml.notesSlide+xml"/>
  <Override PartName="/ppt/charts/chart8.xml" ContentType="application/vnd.openxmlformats-officedocument.drawingml.chart+xml"/>
  <Override PartName="/ppt/notesSlides/notesSlide9.xml" ContentType="application/vnd.openxmlformats-officedocument.presentationml.notesSlide+xml"/>
  <Override PartName="/ppt/charts/chart9.xml" ContentType="application/vnd.openxmlformats-officedocument.drawingml.chart+xml"/>
  <Override PartName="/ppt/notesSlides/notesSlide10.xml" ContentType="application/vnd.openxmlformats-officedocument.presentationml.notesSlide+xml"/>
  <Override PartName="/ppt/charts/chart10.xml" ContentType="application/vnd.openxmlformats-officedocument.drawingml.chart+xml"/>
  <Override PartName="/ppt/notesSlides/notesSlide11.xml" ContentType="application/vnd.openxmlformats-officedocument.presentationml.notesSlide+xml"/>
  <Override PartName="/ppt/charts/chart11.xml" ContentType="application/vnd.openxmlformats-officedocument.drawingml.chart+xml"/>
  <Override PartName="/ppt/notesSlides/notesSlide12.xml" ContentType="application/vnd.openxmlformats-officedocument.presentationml.notesSlide+xml"/>
  <Override PartName="/ppt/charts/chart12.xml" ContentType="application/vnd.openxmlformats-officedocument.drawingml.chart+xml"/>
  <Override PartName="/ppt/notesSlides/notesSlide13.xml" ContentType="application/vnd.openxmlformats-officedocument.presentationml.notesSlide+xml"/>
  <Override PartName="/ppt/charts/chart13.xml" ContentType="application/vnd.openxmlformats-officedocument.drawingml.chart+xml"/>
  <Override PartName="/ppt/notesSlides/notesSlide14.xml" ContentType="application/vnd.openxmlformats-officedocument.presentationml.notesSlide+xml"/>
  <Override PartName="/ppt/charts/chart14.xml" ContentType="application/vnd.openxmlformats-officedocument.drawingml.chart+xml"/>
  <Override PartName="/ppt/notesSlides/notesSlide15.xml" ContentType="application/vnd.openxmlformats-officedocument.presentationml.notesSlide+xml"/>
  <Override PartName="/ppt/charts/chart15.xml" ContentType="application/vnd.openxmlformats-officedocument.drawingml.chart+xml"/>
  <Override PartName="/ppt/notesSlides/notesSlide16.xml" ContentType="application/vnd.openxmlformats-officedocument.presentationml.notesSlide+xml"/>
  <Override PartName="/ppt/charts/chart16.xml" ContentType="application/vnd.openxmlformats-officedocument.drawingml.chart+xml"/>
  <Override PartName="/ppt/notesSlides/notesSlide17.xml" ContentType="application/vnd.openxmlformats-officedocument.presentationml.notesSlide+xml"/>
  <Override PartName="/ppt/charts/chart17.xml" ContentType="application/vnd.openxmlformats-officedocument.drawingml.chart+xml"/>
  <Override PartName="/ppt/notesSlides/notesSlide18.xml" ContentType="application/vnd.openxmlformats-officedocument.presentationml.notesSlide+xml"/>
  <Override PartName="/ppt/charts/chart18.xml" ContentType="application/vnd.openxmlformats-officedocument.drawingml.chart+xml"/>
  <Override PartName="/ppt/notesSlides/notesSlide19.xml" ContentType="application/vnd.openxmlformats-officedocument.presentationml.notesSlide+xml"/>
  <Override PartName="/ppt/charts/chart19.xml" ContentType="application/vnd.openxmlformats-officedocument.drawingml.chart+xml"/>
  <Override PartName="/ppt/notesSlides/notesSlide20.xml" ContentType="application/vnd.openxmlformats-officedocument.presentationml.notesSlide+xml"/>
  <Override PartName="/ppt/charts/chart20.xml" ContentType="application/vnd.openxmlformats-officedocument.drawingml.chart+xml"/>
  <Override PartName="/ppt/notesSlides/notesSlide21.xml" ContentType="application/vnd.openxmlformats-officedocument.presentationml.notesSlide+xml"/>
  <Override PartName="/ppt/charts/chart21.xml" ContentType="application/vnd.openxmlformats-officedocument.drawingml.chart+xml"/>
  <Override PartName="/ppt/notesSlides/notesSlide22.xml" ContentType="application/vnd.openxmlformats-officedocument.presentationml.notesSlide+xml"/>
  <Override PartName="/ppt/charts/chart22.xml" ContentType="application/vnd.openxmlformats-officedocument.drawingml.chart+xml"/>
  <Override PartName="/ppt/notesSlides/notesSlide23.xml" ContentType="application/vnd.openxmlformats-officedocument.presentationml.notesSlide+xml"/>
  <Override PartName="/ppt/charts/chart23.xml" ContentType="application/vnd.openxmlformats-officedocument.drawingml.chart+xml"/>
  <Override PartName="/ppt/notesSlides/notesSlide24.xml" ContentType="application/vnd.openxmlformats-officedocument.presentationml.notesSlide+xml"/>
  <Override PartName="/ppt/charts/chart24.xml" ContentType="application/vnd.openxmlformats-officedocument.drawingml.chart+xml"/>
  <Override PartName="/ppt/notesSlides/notesSlide25.xml" ContentType="application/vnd.openxmlformats-officedocument.presentationml.notesSlide+xml"/>
  <Override PartName="/ppt/charts/chart25.xml" ContentType="application/vnd.openxmlformats-officedocument.drawingml.chart+xml"/>
  <Override PartName="/ppt/notesSlides/notesSlide26.xml" ContentType="application/vnd.openxmlformats-officedocument.presentationml.notesSlide+xml"/>
  <Override PartName="/ppt/charts/chart26.xml" ContentType="application/vnd.openxmlformats-officedocument.drawingml.chart+xml"/>
  <Override PartName="/ppt/notesSlides/notesSlide27.xml" ContentType="application/vnd.openxmlformats-officedocument.presentationml.notesSlide+xml"/>
  <Override PartName="/ppt/charts/chart27.xml" ContentType="application/vnd.openxmlformats-officedocument.drawingml.chart+xml"/>
  <Override PartName="/ppt/notesSlides/notesSlide28.xml" ContentType="application/vnd.openxmlformats-officedocument.presentationml.notesSlide+xml"/>
  <Override PartName="/ppt/charts/chart28.xml" ContentType="application/vnd.openxmlformats-officedocument.drawingml.chart+xml"/>
  <Override PartName="/ppt/notesSlides/notesSlide29.xml" ContentType="application/vnd.openxmlformats-officedocument.presentationml.notesSlide+xml"/>
  <Override PartName="/ppt/charts/chart29.xml" ContentType="application/vnd.openxmlformats-officedocument.drawingml.chart+xml"/>
  <Override PartName="/ppt/notesSlides/notesSlide30.xml" ContentType="application/vnd.openxmlformats-officedocument.presentationml.notesSlide+xml"/>
  <Override PartName="/ppt/charts/chart30.xml" ContentType="application/vnd.openxmlformats-officedocument.drawingml.chart+xml"/>
  <Override PartName="/ppt/notesSlides/notesSlide31.xml" ContentType="application/vnd.openxmlformats-officedocument.presentationml.notesSlide+xml"/>
  <Override PartName="/ppt/charts/chart31.xml" ContentType="application/vnd.openxmlformats-officedocument.drawingml.chart+xml"/>
  <Override PartName="/ppt/notesSlides/notesSlide32.xml" ContentType="application/vnd.openxmlformats-officedocument.presentationml.notesSlide+xml"/>
  <Override PartName="/ppt/charts/chart32.xml" ContentType="application/vnd.openxmlformats-officedocument.drawingml.chart+xml"/>
  <Override PartName="/ppt/notesSlides/notesSlide33.xml" ContentType="application/vnd.openxmlformats-officedocument.presentationml.notesSlide+xml"/>
  <Override PartName="/ppt/charts/chart33.xml" ContentType="application/vnd.openxmlformats-officedocument.drawingml.chart+xml"/>
  <Override PartName="/ppt/notesSlides/notesSlide34.xml" ContentType="application/vnd.openxmlformats-officedocument.presentationml.notesSlide+xml"/>
  <Override PartName="/ppt/charts/chart34.xml" ContentType="application/vnd.openxmlformats-officedocument.drawingml.chart+xml"/>
  <Override PartName="/ppt/notesSlides/notesSlide35.xml" ContentType="application/vnd.openxmlformats-officedocument.presentationml.notesSlide+xml"/>
  <Override PartName="/ppt/charts/chart35.xml" ContentType="application/vnd.openxmlformats-officedocument.drawingml.chart+xml"/>
  <Override PartName="/ppt/notesSlides/notesSlide36.xml" ContentType="application/vnd.openxmlformats-officedocument.presentationml.notesSlide+xml"/>
  <Override PartName="/ppt/charts/chart36.xml" ContentType="application/vnd.openxmlformats-officedocument.drawingml.chart+xml"/>
  <Override PartName="/ppt/notesSlides/notesSlide37.xml" ContentType="application/vnd.openxmlformats-officedocument.presentationml.notesSlide+xml"/>
  <Override PartName="/ppt/charts/chart37.xml" ContentType="application/vnd.openxmlformats-officedocument.drawingml.chart+xml"/>
  <Override PartName="/ppt/notesSlides/notesSlide38.xml" ContentType="application/vnd.openxmlformats-officedocument.presentationml.notesSlide+xml"/>
  <Override PartName="/ppt/charts/chart38.xml" ContentType="application/vnd.openxmlformats-officedocument.drawingml.chart+xml"/>
  <Override PartName="/ppt/notesSlides/notesSlide39.xml" ContentType="application/vnd.openxmlformats-officedocument.presentationml.notesSlide+xml"/>
  <Override PartName="/ppt/charts/chart39.xml" ContentType="application/vnd.openxmlformats-officedocument.drawingml.chart+xml"/>
  <Override PartName="/ppt/notesSlides/notesSlide40.xml" ContentType="application/vnd.openxmlformats-officedocument.presentationml.notesSlide+xml"/>
  <Override PartName="/ppt/charts/chart40.xml" ContentType="application/vnd.openxmlformats-officedocument.drawingml.chart+xml"/>
  <Override PartName="/ppt/notesSlides/notesSlide41.xml" ContentType="application/vnd.openxmlformats-officedocument.presentationml.notesSlide+xml"/>
  <Override PartName="/ppt/charts/chart41.xml" ContentType="application/vnd.openxmlformats-officedocument.drawingml.chart+xml"/>
  <Override PartName="/ppt/notesSlides/notesSlide42.xml" ContentType="application/vnd.openxmlformats-officedocument.presentationml.notesSlide+xml"/>
  <Override PartName="/ppt/charts/chart42.xml" ContentType="application/vnd.openxmlformats-officedocument.drawingml.chart+xml"/>
  <Override PartName="/ppt/notesSlides/notesSlide43.xml" ContentType="application/vnd.openxmlformats-officedocument.presentationml.notesSlide+xml"/>
  <Override PartName="/ppt/charts/chart43.xml" ContentType="application/vnd.openxmlformats-officedocument.drawingml.chart+xml"/>
  <Override PartName="/ppt/notesSlides/notesSlide44.xml" ContentType="application/vnd.openxmlformats-officedocument.presentationml.notesSlide+xml"/>
  <Override PartName="/ppt/charts/chart44.xml" ContentType="application/vnd.openxmlformats-officedocument.drawingml.chart+xml"/>
  <Override PartName="/ppt/notesSlides/notesSlide45.xml" ContentType="application/vnd.openxmlformats-officedocument.presentationml.notesSlide+xml"/>
  <Override PartName="/ppt/charts/chart45.xml" ContentType="application/vnd.openxmlformats-officedocument.drawingml.chart+xml"/>
  <Override PartName="/ppt/notesSlides/notesSlide46.xml" ContentType="application/vnd.openxmlformats-officedocument.presentationml.notesSlide+xml"/>
  <Override PartName="/ppt/charts/chart46.xml" ContentType="application/vnd.openxmlformats-officedocument.drawingml.chart+xml"/>
  <Override PartName="/ppt/notesSlides/notesSlide47.xml" ContentType="application/vnd.openxmlformats-officedocument.presentationml.notesSlide+xml"/>
  <Override PartName="/ppt/charts/chart47.xml" ContentType="application/vnd.openxmlformats-officedocument.drawingml.chart+xml"/>
  <Override PartName="/ppt/notesSlides/notesSlide48.xml" ContentType="application/vnd.openxmlformats-officedocument.presentationml.notesSlide+xml"/>
  <Override PartName="/ppt/charts/chart48.xml" ContentType="application/vnd.openxmlformats-officedocument.drawingml.chart+xml"/>
  <Override PartName="/ppt/notesSlides/notesSlide49.xml" ContentType="application/vnd.openxmlformats-officedocument.presentationml.notesSlide+xml"/>
  <Override PartName="/ppt/charts/chart49.xml" ContentType="application/vnd.openxmlformats-officedocument.drawingml.chart+xml"/>
  <Override PartName="/ppt/notesSlides/notesSlide50.xml" ContentType="application/vnd.openxmlformats-officedocument.presentationml.notesSlide+xml"/>
  <Override PartName="/ppt/charts/chart50.xml" ContentType="application/vnd.openxmlformats-officedocument.drawingml.chart+xml"/>
  <Override PartName="/ppt/notesSlides/notesSlide51.xml" ContentType="application/vnd.openxmlformats-officedocument.presentationml.notesSlide+xml"/>
  <Override PartName="/ppt/charts/chart51.xml" ContentType="application/vnd.openxmlformats-officedocument.drawingml.chart+xml"/>
  <Override PartName="/ppt/notesSlides/notesSlide52.xml" ContentType="application/vnd.openxmlformats-officedocument.presentationml.notesSlide+xml"/>
  <Override PartName="/ppt/charts/chart52.xml" ContentType="application/vnd.openxmlformats-officedocument.drawingml.chart+xml"/>
  <Override PartName="/ppt/notesSlides/notesSlide53.xml" ContentType="application/vnd.openxmlformats-officedocument.presentationml.notesSlide+xml"/>
  <Override PartName="/ppt/charts/chart53.xml" ContentType="application/vnd.openxmlformats-officedocument.drawingml.chart+xml"/>
  <Override PartName="/ppt/notesSlides/notesSlide54.xml" ContentType="application/vnd.openxmlformats-officedocument.presentationml.notesSlide+xml"/>
  <Override PartName="/ppt/charts/chart54.xml" ContentType="application/vnd.openxmlformats-officedocument.drawingml.chart+xml"/>
  <Override PartName="/ppt/notesSlides/notesSlide55.xml" ContentType="application/vnd.openxmlformats-officedocument.presentationml.notesSlide+xml"/>
  <Override PartName="/ppt/charts/chart55.xml" ContentType="application/vnd.openxmlformats-officedocument.drawingml.chart+xml"/>
  <Override PartName="/ppt/notesSlides/notesSlide56.xml" ContentType="application/vnd.openxmlformats-officedocument.presentationml.notesSlide+xml"/>
  <Override PartName="/ppt/charts/chart56.xml" ContentType="application/vnd.openxmlformats-officedocument.drawingml.chart+xml"/>
  <Override PartName="/ppt/notesSlides/notesSlide57.xml" ContentType="application/vnd.openxmlformats-officedocument.presentationml.notesSlide+xml"/>
  <Override PartName="/ppt/charts/chart57.xml" ContentType="application/vnd.openxmlformats-officedocument.drawingml.chart+xml"/>
  <Override PartName="/ppt/notesSlides/notesSlide58.xml" ContentType="application/vnd.openxmlformats-officedocument.presentationml.notesSlide+xml"/>
  <Override PartName="/ppt/charts/chart58.xml" ContentType="application/vnd.openxmlformats-officedocument.drawingml.chart+xml"/>
  <Override PartName="/ppt/notesSlides/notesSlide59.xml" ContentType="application/vnd.openxmlformats-officedocument.presentationml.notesSlide+xml"/>
  <Override PartName="/ppt/charts/chart59.xml" ContentType="application/vnd.openxmlformats-officedocument.drawingml.chart+xml"/>
  <Override PartName="/ppt/notesSlides/notesSlide60.xml" ContentType="application/vnd.openxmlformats-officedocument.presentationml.notesSlide+xml"/>
  <Override PartName="/ppt/charts/chart60.xml" ContentType="application/vnd.openxmlformats-officedocument.drawingml.chart+xml"/>
  <Override PartName="/ppt/notesSlides/notesSlide61.xml" ContentType="application/vnd.openxmlformats-officedocument.presentationml.notesSlide+xml"/>
  <Override PartName="/ppt/charts/chart61.xml" ContentType="application/vnd.openxmlformats-officedocument.drawingml.chart+xml"/>
  <Override PartName="/ppt/notesSlides/notesSlide62.xml" ContentType="application/vnd.openxmlformats-officedocument.presentationml.notesSlide+xml"/>
  <Override PartName="/ppt/charts/chart62.xml" ContentType="application/vnd.openxmlformats-officedocument.drawingml.chart+xml"/>
  <Override PartName="/ppt/notesSlides/notesSlide63.xml" ContentType="application/vnd.openxmlformats-officedocument.presentationml.notesSlide+xml"/>
  <Override PartName="/ppt/charts/chart63.xml" ContentType="application/vnd.openxmlformats-officedocument.drawingml.chart+xml"/>
  <Override PartName="/ppt/notesSlides/notesSlide64.xml" ContentType="application/vnd.openxmlformats-officedocument.presentationml.notesSlide+xml"/>
  <Override PartName="/ppt/charts/chart64.xml" ContentType="application/vnd.openxmlformats-officedocument.drawingml.chart+xml"/>
  <Override PartName="/ppt/notesSlides/notesSlide65.xml" ContentType="application/vnd.openxmlformats-officedocument.presentationml.notesSlide+xml"/>
  <Override PartName="/ppt/charts/chart65.xml" ContentType="application/vnd.openxmlformats-officedocument.drawingml.chart+xml"/>
  <Override PartName="/ppt/notesSlides/notesSlide66.xml" ContentType="application/vnd.openxmlformats-officedocument.presentationml.notesSlide+xml"/>
  <Override PartName="/ppt/charts/chart66.xml" ContentType="application/vnd.openxmlformats-officedocument.drawingml.chart+xml"/>
  <Override PartName="/ppt/notesSlides/notesSlide67.xml" ContentType="application/vnd.openxmlformats-officedocument.presentationml.notesSlide+xml"/>
  <Override PartName="/ppt/charts/chart67.xml" ContentType="application/vnd.openxmlformats-officedocument.drawingml.chart+xml"/>
  <Override PartName="/ppt/notesSlides/notesSlide68.xml" ContentType="application/vnd.openxmlformats-officedocument.presentationml.notesSlide+xml"/>
  <Override PartName="/ppt/charts/chart68.xml" ContentType="application/vnd.openxmlformats-officedocument.drawingml.chart+xml"/>
  <Override PartName="/ppt/notesSlides/notesSlide69.xml" ContentType="application/vnd.openxmlformats-officedocument.presentationml.notesSlide+xml"/>
  <Override PartName="/ppt/charts/chart69.xml" ContentType="application/vnd.openxmlformats-officedocument.drawingml.chart+xml"/>
  <Override PartName="/ppt/notesSlides/notesSlide70.xml" ContentType="application/vnd.openxmlformats-officedocument.presentationml.notesSlide+xml"/>
  <Override PartName="/ppt/charts/chart70.xml" ContentType="application/vnd.openxmlformats-officedocument.drawingml.chart+xml"/>
  <Override PartName="/ppt/notesSlides/notesSlide71.xml" ContentType="application/vnd.openxmlformats-officedocument.presentationml.notesSlide+xml"/>
  <Override PartName="/ppt/charts/chart71.xml" ContentType="application/vnd.openxmlformats-officedocument.drawingml.chart+xml"/>
  <Override PartName="/ppt/notesSlides/notesSlide72.xml" ContentType="application/vnd.openxmlformats-officedocument.presentationml.notesSlide+xml"/>
  <Override PartName="/ppt/charts/chart72.xml" ContentType="application/vnd.openxmlformats-officedocument.drawingml.chart+xml"/>
  <Override PartName="/ppt/notesSlides/notesSlide73.xml" ContentType="application/vnd.openxmlformats-officedocument.presentationml.notesSlide+xml"/>
  <Override PartName="/ppt/charts/chart73.xml" ContentType="application/vnd.openxmlformats-officedocument.drawingml.chart+xml"/>
  <Override PartName="/ppt/notesSlides/notesSlide74.xml" ContentType="application/vnd.openxmlformats-officedocument.presentationml.notesSlide+xml"/>
  <Override PartName="/ppt/charts/chart74.xml" ContentType="application/vnd.openxmlformats-officedocument.drawingml.chart+xml"/>
  <Override PartName="/ppt/notesSlides/notesSlide75.xml" ContentType="application/vnd.openxmlformats-officedocument.presentationml.notesSlide+xml"/>
  <Override PartName="/ppt/charts/chart75.xml" ContentType="application/vnd.openxmlformats-officedocument.drawingml.chart+xml"/>
  <Override PartName="/ppt/notesSlides/notesSlide76.xml" ContentType="application/vnd.openxmlformats-officedocument.presentationml.notesSlide+xml"/>
  <Override PartName="/ppt/charts/chart76.xml" ContentType="application/vnd.openxmlformats-officedocument.drawingml.chart+xml"/>
  <Override PartName="/ppt/notesSlides/notesSlide77.xml" ContentType="application/vnd.openxmlformats-officedocument.presentationml.notesSlide+xml"/>
  <Override PartName="/ppt/charts/chart77.xml" ContentType="application/vnd.openxmlformats-officedocument.drawingml.chart+xml"/>
  <Override PartName="/ppt/notesSlides/notesSlide78.xml" ContentType="application/vnd.openxmlformats-officedocument.presentationml.notesSlide+xml"/>
  <Override PartName="/ppt/charts/chart78.xml" ContentType="application/vnd.openxmlformats-officedocument.drawingml.chart+xml"/>
  <Override PartName="/ppt/notesSlides/notesSlide79.xml" ContentType="application/vnd.openxmlformats-officedocument.presentationml.notesSlide+xml"/>
  <Override PartName="/ppt/charts/chart79.xml" ContentType="application/vnd.openxmlformats-officedocument.drawingml.chart+xml"/>
  <Override PartName="/ppt/notesSlides/notesSlide80.xml" ContentType="application/vnd.openxmlformats-officedocument.presentationml.notesSlide+xml"/>
  <Override PartName="/ppt/charts/chart80.xml" ContentType="application/vnd.openxmlformats-officedocument.drawingml.chart+xml"/>
  <Override PartName="/ppt/notesSlides/notesSlide81.xml" ContentType="application/vnd.openxmlformats-officedocument.presentationml.notesSlide+xml"/>
  <Override PartName="/ppt/charts/chart81.xml" ContentType="application/vnd.openxmlformats-officedocument.drawingml.chart+xml"/>
  <Override PartName="/ppt/notesSlides/notesSlide82.xml" ContentType="application/vnd.openxmlformats-officedocument.presentationml.notesSlide+xml"/>
  <Override PartName="/ppt/charts/chart82.xml" ContentType="application/vnd.openxmlformats-officedocument.drawingml.chart+xml"/>
  <Override PartName="/ppt/notesSlides/notesSlide83.xml" ContentType="application/vnd.openxmlformats-officedocument.presentationml.notesSlide+xml"/>
  <Override PartName="/ppt/charts/chart83.xml" ContentType="application/vnd.openxmlformats-officedocument.drawingml.chart+xml"/>
  <Override PartName="/ppt/notesSlides/notesSlide84.xml" ContentType="application/vnd.openxmlformats-officedocument.presentationml.notesSlide+xml"/>
  <Override PartName="/ppt/charts/chart84.xml" ContentType="application/vnd.openxmlformats-officedocument.drawingml.chart+xml"/>
  <Override PartName="/ppt/notesSlides/notesSlide85.xml" ContentType="application/vnd.openxmlformats-officedocument.presentationml.notesSlide+xml"/>
  <Override PartName="/ppt/charts/chart85.xml" ContentType="application/vnd.openxmlformats-officedocument.drawingml.chart+xml"/>
  <Override PartName="/ppt/notesSlides/notesSlide86.xml" ContentType="application/vnd.openxmlformats-officedocument.presentationml.notesSlide+xml"/>
  <Override PartName="/ppt/charts/chart86.xml" ContentType="application/vnd.openxmlformats-officedocument.drawingml.chart+xml"/>
  <Override PartName="/ppt/notesSlides/notesSlide87.xml" ContentType="application/vnd.openxmlformats-officedocument.presentationml.notesSlide+xml"/>
  <Override PartName="/ppt/charts/chart87.xml" ContentType="application/vnd.openxmlformats-officedocument.drawingml.chart+xml"/>
  <Override PartName="/ppt/notesSlides/notesSlide88.xml" ContentType="application/vnd.openxmlformats-officedocument.presentationml.notesSlide+xml"/>
  <Override PartName="/ppt/charts/chart88.xml" ContentType="application/vnd.openxmlformats-officedocument.drawingml.chart+xml"/>
  <Override PartName="/ppt/notesSlides/notesSlide89.xml" ContentType="application/vnd.openxmlformats-officedocument.presentationml.notesSlide+xml"/>
  <Override PartName="/ppt/charts/chart89.xml" ContentType="application/vnd.openxmlformats-officedocument.drawingml.chart+xml"/>
  <Override PartName="/ppt/notesSlides/notesSlide90.xml" ContentType="application/vnd.openxmlformats-officedocument.presentationml.notesSlide+xml"/>
  <Override PartName="/ppt/charts/chart90.xml" ContentType="application/vnd.openxmlformats-officedocument.drawingml.chart+xml"/>
  <Override PartName="/ppt/notesSlides/notesSlide91.xml" ContentType="application/vnd.openxmlformats-officedocument.presentationml.notesSlide+xml"/>
  <Override PartName="/ppt/charts/chart91.xml" ContentType="application/vnd.openxmlformats-officedocument.drawingml.chart+xml"/>
  <Override PartName="/ppt/notesSlides/notesSlide92.xml" ContentType="application/vnd.openxmlformats-officedocument.presentationml.notesSlide+xml"/>
  <Override PartName="/ppt/charts/chart92.xml" ContentType="application/vnd.openxmlformats-officedocument.drawingml.chart+xml"/>
  <Override PartName="/ppt/notesSlides/notesSlide93.xml" ContentType="application/vnd.openxmlformats-officedocument.presentationml.notesSlide+xml"/>
  <Override PartName="/ppt/charts/chart93.xml" ContentType="application/vnd.openxmlformats-officedocument.drawingml.chart+xml"/>
  <Override PartName="/ppt/notesSlides/notesSlide94.xml" ContentType="application/vnd.openxmlformats-officedocument.presentationml.notesSlide+xml"/>
  <Override PartName="/ppt/charts/chart94.xml" ContentType="application/vnd.openxmlformats-officedocument.drawingml.chart+xml"/>
  <Override PartName="/ppt/notesSlides/notesSlide95.xml" ContentType="application/vnd.openxmlformats-officedocument.presentationml.notesSlide+xml"/>
  <Override PartName="/ppt/charts/chart95.xml" ContentType="application/vnd.openxmlformats-officedocument.drawingml.chart+xml"/>
  <Override PartName="/ppt/notesSlides/notesSlide96.xml" ContentType="application/vnd.openxmlformats-officedocument.presentationml.notesSlide+xml"/>
  <Override PartName="/ppt/charts/chart96.xml" ContentType="application/vnd.openxmlformats-officedocument.drawingml.chart+xml"/>
  <Override PartName="/ppt/notesSlides/notesSlide97.xml" ContentType="application/vnd.openxmlformats-officedocument.presentationml.notesSlide+xml"/>
  <Override PartName="/ppt/charts/chart97.xml" ContentType="application/vnd.openxmlformats-officedocument.drawingml.chart+xml"/>
  <Override PartName="/ppt/notesSlides/notesSlide98.xml" ContentType="application/vnd.openxmlformats-officedocument.presentationml.notesSlide+xml"/>
  <Override PartName="/ppt/charts/chart98.xml" ContentType="application/vnd.openxmlformats-officedocument.drawingml.chart+xml"/>
  <Override PartName="/ppt/notesSlides/notesSlide99.xml" ContentType="application/vnd.openxmlformats-officedocument.presentationml.notesSlide+xml"/>
  <Override PartName="/ppt/charts/chart99.xml" ContentType="application/vnd.openxmlformats-officedocument.drawingml.chart+xml"/>
  <Override PartName="/ppt/notesSlides/notesSlide100.xml" ContentType="application/vnd.openxmlformats-officedocument.presentationml.notesSlide+xml"/>
  <Override PartName="/ppt/charts/chart100.xml" ContentType="application/vnd.openxmlformats-officedocument.drawingml.chart+xml"/>
  <Override PartName="/ppt/notesSlides/notesSlide101.xml" ContentType="application/vnd.openxmlformats-officedocument.presentationml.notesSlide+xml"/>
  <Override PartName="/ppt/charts/chart101.xml" ContentType="application/vnd.openxmlformats-officedocument.drawingml.chart+xml"/>
  <Override PartName="/ppt/notesSlides/notesSlide102.xml" ContentType="application/vnd.openxmlformats-officedocument.presentationml.notesSlide+xml"/>
  <Override PartName="/ppt/charts/chart102.xml" ContentType="application/vnd.openxmlformats-officedocument.drawingml.chart+xml"/>
  <Override PartName="/ppt/notesSlides/notesSlide103.xml" ContentType="application/vnd.openxmlformats-officedocument.presentationml.notesSlide+xml"/>
  <Override PartName="/ppt/charts/chart103.xml" ContentType="application/vnd.openxmlformats-officedocument.drawingml.chart+xml"/>
  <Override PartName="/ppt/notesSlides/notesSlide104.xml" ContentType="application/vnd.openxmlformats-officedocument.presentationml.notesSlide+xml"/>
  <Override PartName="/ppt/charts/chart104.xml" ContentType="application/vnd.openxmlformats-officedocument.drawingml.chart+xml"/>
  <Override PartName="/ppt/notesSlides/notesSlide105.xml" ContentType="application/vnd.openxmlformats-officedocument.presentationml.notesSlide+xml"/>
  <Override PartName="/ppt/charts/chart105.xml" ContentType="application/vnd.openxmlformats-officedocument.drawingml.chart+xml"/>
  <Override PartName="/ppt/notesSlides/notesSlide106.xml" ContentType="application/vnd.openxmlformats-officedocument.presentationml.notesSlide+xml"/>
  <Override PartName="/ppt/charts/chart106.xml" ContentType="application/vnd.openxmlformats-officedocument.drawingml.chart+xml"/>
  <Override PartName="/ppt/notesSlides/notesSlide107.xml" ContentType="application/vnd.openxmlformats-officedocument.presentationml.notesSlide+xml"/>
  <Override PartName="/ppt/charts/chart107.xml" ContentType="application/vnd.openxmlformats-officedocument.drawingml.chart+xml"/>
  <Override PartName="/ppt/notesSlides/notesSlide108.xml" ContentType="application/vnd.openxmlformats-officedocument.presentationml.notesSlide+xml"/>
  <Override PartName="/ppt/charts/chart108.xml" ContentType="application/vnd.openxmlformats-officedocument.drawingml.chart+xml"/>
  <Override PartName="/ppt/notesSlides/notesSlide109.xml" ContentType="application/vnd.openxmlformats-officedocument.presentationml.notesSlide+xml"/>
  <Override PartName="/ppt/charts/chart109.xml" ContentType="application/vnd.openxmlformats-officedocument.drawingml.chart+xml"/>
  <Override PartName="/ppt/notesSlides/notesSlide110.xml" ContentType="application/vnd.openxmlformats-officedocument.presentationml.notesSlide+xml"/>
  <Override PartName="/ppt/charts/chart110.xml" ContentType="application/vnd.openxmlformats-officedocument.drawingml.chart+xml"/>
  <Override PartName="/ppt/notesSlides/notesSlide111.xml" ContentType="application/vnd.openxmlformats-officedocument.presentationml.notesSlide+xml"/>
  <Override PartName="/ppt/charts/chart111.xml" ContentType="application/vnd.openxmlformats-officedocument.drawingml.chart+xml"/>
  <Override PartName="/ppt/notesSlides/notesSlide112.xml" ContentType="application/vnd.openxmlformats-officedocument.presentationml.notesSlide+xml"/>
  <Override PartName="/ppt/charts/chart112.xml" ContentType="application/vnd.openxmlformats-officedocument.drawingml.chart+xml"/>
  <Override PartName="/ppt/notesSlides/notesSlide113.xml" ContentType="application/vnd.openxmlformats-officedocument.presentationml.notesSlide+xml"/>
  <Override PartName="/ppt/charts/chart113.xml" ContentType="application/vnd.openxmlformats-officedocument.drawingml.chart+xml"/>
  <Override PartName="/ppt/notesSlides/notesSlide114.xml" ContentType="application/vnd.openxmlformats-officedocument.presentationml.notesSlide+xml"/>
  <Override PartName="/ppt/charts/chart114.xml" ContentType="application/vnd.openxmlformats-officedocument.drawingml.chart+xml"/>
  <Override PartName="/ppt/notesSlides/notesSlide115.xml" ContentType="application/vnd.openxmlformats-officedocument.presentationml.notesSlide+xml"/>
  <Override PartName="/ppt/charts/chart115.xml" ContentType="application/vnd.openxmlformats-officedocument.drawingml.chart+xml"/>
  <Override PartName="/ppt/notesSlides/notesSlide116.xml" ContentType="application/vnd.openxmlformats-officedocument.presentationml.notesSlide+xml"/>
  <Override PartName="/ppt/charts/chart116.xml" ContentType="application/vnd.openxmlformats-officedocument.drawingml.chart+xml"/>
  <Override PartName="/ppt/notesSlides/notesSlide117.xml" ContentType="application/vnd.openxmlformats-officedocument.presentationml.notesSlide+xml"/>
  <Override PartName="/ppt/charts/chart117.xml" ContentType="application/vnd.openxmlformats-officedocument.drawingml.chart+xml"/>
  <Override PartName="/ppt/notesSlides/notesSlide118.xml" ContentType="application/vnd.openxmlformats-officedocument.presentationml.notesSlide+xml"/>
  <Override PartName="/ppt/charts/chart118.xml" ContentType="application/vnd.openxmlformats-officedocument.drawingml.chart+xml"/>
  <Override PartName="/ppt/notesSlides/notesSlide119.xml" ContentType="application/vnd.openxmlformats-officedocument.presentationml.notesSlide+xml"/>
  <Override PartName="/ppt/charts/chart119.xml" ContentType="application/vnd.openxmlformats-officedocument.drawingml.chart+xml"/>
  <Override PartName="/ppt/notesSlides/notesSlide120.xml" ContentType="application/vnd.openxmlformats-officedocument.presentationml.notesSlide+xml"/>
  <Override PartName="/ppt/charts/chart120.xml" ContentType="application/vnd.openxmlformats-officedocument.drawingml.chart+xml"/>
  <Override PartName="/ppt/notesSlides/notesSlide121.xml" ContentType="application/vnd.openxmlformats-officedocument.presentationml.notesSlide+xml"/>
  <Override PartName="/ppt/charts/chart121.xml" ContentType="application/vnd.openxmlformats-officedocument.drawingml.chart+xml"/>
  <Override PartName="/ppt/notesSlides/notesSlide122.xml" ContentType="application/vnd.openxmlformats-officedocument.presentationml.notesSlide+xml"/>
  <Override PartName="/ppt/charts/chart122.xml" ContentType="application/vnd.openxmlformats-officedocument.drawingml.chart+xml"/>
  <Override PartName="/ppt/notesSlides/notesSlide123.xml" ContentType="application/vnd.openxmlformats-officedocument.presentationml.notesSlide+xml"/>
  <Override PartName="/ppt/charts/chart123.xml" ContentType="application/vnd.openxmlformats-officedocument.drawingml.chart+xml"/>
  <Override PartName="/ppt/notesSlides/notesSlide124.xml" ContentType="application/vnd.openxmlformats-officedocument.presentationml.notesSlide+xml"/>
  <Override PartName="/ppt/charts/chart124.xml" ContentType="application/vnd.openxmlformats-officedocument.drawingml.chart+xml"/>
  <Override PartName="/ppt/notesSlides/notesSlide125.xml" ContentType="application/vnd.openxmlformats-officedocument.presentationml.notesSlide+xml"/>
  <Override PartName="/ppt/charts/chart125.xml" ContentType="application/vnd.openxmlformats-officedocument.drawingml.chart+xml"/>
  <Override PartName="/ppt/notesSlides/notesSlide126.xml" ContentType="application/vnd.openxmlformats-officedocument.presentationml.notesSlide+xml"/>
  <Override PartName="/ppt/charts/chart126.xml" ContentType="application/vnd.openxmlformats-officedocument.drawingml.chart+xml"/>
  <Override PartName="/ppt/notesSlides/notesSlide127.xml" ContentType="application/vnd.openxmlformats-officedocument.presentationml.notesSlide+xml"/>
  <Override PartName="/ppt/charts/chart127.xml" ContentType="application/vnd.openxmlformats-officedocument.drawingml.chart+xml"/>
  <Override PartName="/ppt/notesSlides/notesSlide128.xml" ContentType="application/vnd.openxmlformats-officedocument.presentationml.notesSlide+xml"/>
  <Override PartName="/ppt/charts/chart128.xml" ContentType="application/vnd.openxmlformats-officedocument.drawingml.chart+xml"/>
  <Override PartName="/ppt/notesSlides/notesSlide129.xml" ContentType="application/vnd.openxmlformats-officedocument.presentationml.notesSlide+xml"/>
  <Override PartName="/ppt/charts/chart129.xml" ContentType="application/vnd.openxmlformats-officedocument.drawingml.chart+xml"/>
  <Override PartName="/ppt/notesSlides/notesSlide130.xml" ContentType="application/vnd.openxmlformats-officedocument.presentationml.notesSlide+xml"/>
  <Override PartName="/ppt/charts/chart130.xml" ContentType="application/vnd.openxmlformats-officedocument.drawingml.chart+xml"/>
  <Override PartName="/ppt/notesSlides/notesSlide131.xml" ContentType="application/vnd.openxmlformats-officedocument.presentationml.notesSlide+xml"/>
  <Override PartName="/ppt/charts/chart131.xml" ContentType="application/vnd.openxmlformats-officedocument.drawingml.chart+xml"/>
  <Override PartName="/ppt/notesSlides/notesSlide132.xml" ContentType="application/vnd.openxmlformats-officedocument.presentationml.notesSlide+xml"/>
  <Override PartName="/ppt/charts/chart132.xml" ContentType="application/vnd.openxmlformats-officedocument.drawingml.chart+xml"/>
  <Override PartName="/ppt/notesSlides/notesSlide133.xml" ContentType="application/vnd.openxmlformats-officedocument.presentationml.notesSlide+xml"/>
  <Override PartName="/ppt/charts/chart133.xml" ContentType="application/vnd.openxmlformats-officedocument.drawingml.chart+xml"/>
  <Override PartName="/ppt/notesSlides/notesSlide134.xml" ContentType="application/vnd.openxmlformats-officedocument.presentationml.notesSlide+xml"/>
  <Override PartName="/ppt/charts/chart134.xml" ContentType="application/vnd.openxmlformats-officedocument.drawingml.chart+xml"/>
  <Override PartName="/ppt/notesSlides/notesSlide135.xml" ContentType="application/vnd.openxmlformats-officedocument.presentationml.notesSlide+xml"/>
  <Override PartName="/ppt/charts/chart135.xml" ContentType="application/vnd.openxmlformats-officedocument.drawingml.chart+xml"/>
  <Override PartName="/ppt/notesSlides/notesSlide136.xml" ContentType="application/vnd.openxmlformats-officedocument.presentationml.notesSlide+xml"/>
  <Override PartName="/ppt/charts/chart136.xml" ContentType="application/vnd.openxmlformats-officedocument.drawingml.chart+xml"/>
  <Override PartName="/ppt/notesSlides/notesSlide137.xml" ContentType="application/vnd.openxmlformats-officedocument.presentationml.notesSlide+xml"/>
  <Override PartName="/ppt/charts/chart137.xml" ContentType="application/vnd.openxmlformats-officedocument.drawingml.chart+xml"/>
  <Override PartName="/ppt/notesSlides/notesSlide138.xml" ContentType="application/vnd.openxmlformats-officedocument.presentationml.notesSlide+xml"/>
  <Override PartName="/ppt/charts/chart138.xml" ContentType="application/vnd.openxmlformats-officedocument.drawingml.chart+xml"/>
  <Override PartName="/ppt/notesSlides/notesSlide139.xml" ContentType="application/vnd.openxmlformats-officedocument.presentationml.notesSlide+xml"/>
  <Override PartName="/ppt/charts/chart139.xml" ContentType="application/vnd.openxmlformats-officedocument.drawingml.chart+xml"/>
  <Override PartName="/ppt/notesSlides/notesSlide140.xml" ContentType="application/vnd.openxmlformats-officedocument.presentationml.notesSlide+xml"/>
  <Override PartName="/ppt/charts/chart140.xml" ContentType="application/vnd.openxmlformats-officedocument.drawingml.chart+xml"/>
  <Override PartName="/ppt/notesSlides/notesSlide141.xml" ContentType="application/vnd.openxmlformats-officedocument.presentationml.notesSlide+xml"/>
  <Override PartName="/ppt/charts/chart141.xml" ContentType="application/vnd.openxmlformats-officedocument.drawingml.chart+xml"/>
  <Override PartName="/ppt/notesSlides/notesSlide142.xml" ContentType="application/vnd.openxmlformats-officedocument.presentationml.notesSlide+xml"/>
  <Override PartName="/ppt/charts/chart142.xml" ContentType="application/vnd.openxmlformats-officedocument.drawingml.chart+xml"/>
  <Override PartName="/ppt/notesSlides/notesSlide143.xml" ContentType="application/vnd.openxmlformats-officedocument.presentationml.notesSlide+xml"/>
  <Override PartName="/ppt/charts/chart143.xml" ContentType="application/vnd.openxmlformats-officedocument.drawingml.chart+xml"/>
  <Override PartName="/ppt/notesSlides/notesSlide144.xml" ContentType="application/vnd.openxmlformats-officedocument.presentationml.notesSlide+xml"/>
  <Override PartName="/ppt/charts/chart144.xml" ContentType="application/vnd.openxmlformats-officedocument.drawingml.chart+xml"/>
  <Override PartName="/ppt/notesSlides/notesSlide145.xml" ContentType="application/vnd.openxmlformats-officedocument.presentationml.notesSlide+xml"/>
  <Override PartName="/ppt/charts/chart145.xml" ContentType="application/vnd.openxmlformats-officedocument.drawingml.chart+xml"/>
  <Override PartName="/ppt/notesSlides/notesSlide146.xml" ContentType="application/vnd.openxmlformats-officedocument.presentationml.notesSlide+xml"/>
  <Override PartName="/ppt/charts/chart146.xml" ContentType="application/vnd.openxmlformats-officedocument.drawingml.chart+xml"/>
  <Override PartName="/ppt/notesSlides/notesSlide147.xml" ContentType="application/vnd.openxmlformats-officedocument.presentationml.notesSlide+xml"/>
  <Override PartName="/ppt/charts/chart147.xml" ContentType="application/vnd.openxmlformats-officedocument.drawingml.chart+xml"/>
  <Override PartName="/ppt/notesSlides/notesSlide148.xml" ContentType="application/vnd.openxmlformats-officedocument.presentationml.notesSlide+xml"/>
  <Override PartName="/ppt/charts/chart148.xml" ContentType="application/vnd.openxmlformats-officedocument.drawingml.chart+xml"/>
  <Override PartName="/ppt/notesSlides/notesSlide149.xml" ContentType="application/vnd.openxmlformats-officedocument.presentationml.notesSlide+xml"/>
  <Override PartName="/ppt/charts/chart149.xml" ContentType="application/vnd.openxmlformats-officedocument.drawingml.chart+xml"/>
  <Override PartName="/ppt/notesSlides/notesSlide150.xml" ContentType="application/vnd.openxmlformats-officedocument.presentationml.notesSlide+xml"/>
  <Override PartName="/ppt/charts/chart150.xml" ContentType="application/vnd.openxmlformats-officedocument.drawingml.chart+xml"/>
  <Override PartName="/ppt/notesSlides/notesSlide151.xml" ContentType="application/vnd.openxmlformats-officedocument.presentationml.notesSlide+xml"/>
  <Override PartName="/ppt/charts/chart151.xml" ContentType="application/vnd.openxmlformats-officedocument.drawingml.chart+xml"/>
  <Override PartName="/ppt/notesSlides/notesSlide152.xml" ContentType="application/vnd.openxmlformats-officedocument.presentationml.notesSlide+xml"/>
  <Override PartName="/ppt/charts/chart152.xml" ContentType="application/vnd.openxmlformats-officedocument.drawingml.chart+xml"/>
  <Override PartName="/ppt/notesSlides/notesSlide153.xml" ContentType="application/vnd.openxmlformats-officedocument.presentationml.notesSlide+xml"/>
  <Override PartName="/ppt/charts/chart153.xml" ContentType="application/vnd.openxmlformats-officedocument.drawingml.chart+xml"/>
  <Override PartName="/ppt/notesSlides/notesSlide154.xml" ContentType="application/vnd.openxmlformats-officedocument.presentationml.notesSlide+xml"/>
  <Override PartName="/ppt/charts/chart154.xml" ContentType="application/vnd.openxmlformats-officedocument.drawingml.chart+xml"/>
  <Override PartName="/ppt/notesSlides/notesSlide155.xml" ContentType="application/vnd.openxmlformats-officedocument.presentationml.notesSlide+xml"/>
  <Override PartName="/ppt/charts/chart155.xml" ContentType="application/vnd.openxmlformats-officedocument.drawingml.chart+xml"/>
  <Override PartName="/ppt/notesSlides/notesSlide156.xml" ContentType="application/vnd.openxmlformats-officedocument.presentationml.notesSlide+xml"/>
  <Override PartName="/ppt/charts/chart156.xml" ContentType="application/vnd.openxmlformats-officedocument.drawingml.chart+xml"/>
  <Override PartName="/ppt/notesSlides/notesSlide157.xml" ContentType="application/vnd.openxmlformats-officedocument.presentationml.notesSlide+xml"/>
  <Override PartName="/ppt/charts/chart157.xml" ContentType="application/vnd.openxmlformats-officedocument.drawingml.chart+xml"/>
  <Override PartName="/ppt/notesSlides/notesSlide158.xml" ContentType="application/vnd.openxmlformats-officedocument.presentationml.notesSlide+xml"/>
  <Override PartName="/ppt/charts/chart158.xml" ContentType="application/vnd.openxmlformats-officedocument.drawingml.chart+xml"/>
  <Override PartName="/ppt/notesSlides/notesSlide159.xml" ContentType="application/vnd.openxmlformats-officedocument.presentationml.notesSlide+xml"/>
  <Override PartName="/ppt/charts/chart159.xml" ContentType="application/vnd.openxmlformats-officedocument.drawingml.chart+xml"/>
  <Override PartName="/ppt/notesSlides/notesSlide160.xml" ContentType="application/vnd.openxmlformats-officedocument.presentationml.notesSlide+xml"/>
  <Override PartName="/ppt/charts/chart160.xml" ContentType="application/vnd.openxmlformats-officedocument.drawingml.chart+xml"/>
  <Override PartName="/ppt/notesSlides/notesSlide161.xml" ContentType="application/vnd.openxmlformats-officedocument.presentationml.notesSlide+xml"/>
  <Override PartName="/ppt/charts/chart161.xml" ContentType="application/vnd.openxmlformats-officedocument.drawingml.chart+xml"/>
  <Override PartName="/ppt/notesSlides/notesSlide162.xml" ContentType="application/vnd.openxmlformats-officedocument.presentationml.notesSlide+xml"/>
  <Override PartName="/ppt/charts/chart162.xml" ContentType="application/vnd.openxmlformats-officedocument.drawingml.chart+xml"/>
  <Override PartName="/ppt/notesSlides/notesSlide163.xml" ContentType="application/vnd.openxmlformats-officedocument.presentationml.notesSlide+xml"/>
  <Override PartName="/ppt/charts/chart163.xml" ContentType="application/vnd.openxmlformats-officedocument.drawingml.chart+xml"/>
  <Override PartName="/ppt/notesSlides/notesSlide164.xml" ContentType="application/vnd.openxmlformats-officedocument.presentationml.notesSlide+xml"/>
  <Override PartName="/ppt/charts/chart164.xml" ContentType="application/vnd.openxmlformats-officedocument.drawingml.chart+xml"/>
  <Override PartName="/ppt/notesSlides/notesSlide165.xml" ContentType="application/vnd.openxmlformats-officedocument.presentationml.notesSlide+xml"/>
  <Override PartName="/ppt/charts/chart165.xml" ContentType="application/vnd.openxmlformats-officedocument.drawingml.chart+xml"/>
  <Override PartName="/ppt/notesSlides/notesSlide166.xml" ContentType="application/vnd.openxmlformats-officedocument.presentationml.notesSlide+xml"/>
  <Override PartName="/ppt/charts/chart166.xml" ContentType="application/vnd.openxmlformats-officedocument.drawingml.chart+xml"/>
  <Override PartName="/ppt/notesSlides/notesSlide167.xml" ContentType="application/vnd.openxmlformats-officedocument.presentationml.notesSlide+xml"/>
  <Override PartName="/ppt/charts/chart167.xml" ContentType="application/vnd.openxmlformats-officedocument.drawingml.chart+xml"/>
  <Override PartName="/ppt/notesSlides/notesSlide168.xml" ContentType="application/vnd.openxmlformats-officedocument.presentationml.notesSlide+xml"/>
  <Override PartName="/ppt/charts/chart168.xml" ContentType="application/vnd.openxmlformats-officedocument.drawingml.chart+xml"/>
  <Override PartName="/ppt/notesSlides/notesSlide169.xml" ContentType="application/vnd.openxmlformats-officedocument.presentationml.notesSlide+xml"/>
  <Override PartName="/ppt/charts/chart169.xml" ContentType="application/vnd.openxmlformats-officedocument.drawingml.chart+xml"/>
  <Override PartName="/ppt/notesSlides/notesSlide170.xml" ContentType="application/vnd.openxmlformats-officedocument.presentationml.notesSlide+xml"/>
  <Override PartName="/ppt/charts/chart170.xml" ContentType="application/vnd.openxmlformats-officedocument.drawingml.chart+xml"/>
  <Override PartName="/ppt/notesSlides/notesSlide171.xml" ContentType="application/vnd.openxmlformats-officedocument.presentationml.notesSlide+xml"/>
  <Override PartName="/ppt/charts/chart171.xml" ContentType="application/vnd.openxmlformats-officedocument.drawingml.chart+xml"/>
  <Override PartName="/ppt/notesSlides/notesSlide172.xml" ContentType="application/vnd.openxmlformats-officedocument.presentationml.notesSlide+xml"/>
  <Override PartName="/ppt/charts/chart172.xml" ContentType="application/vnd.openxmlformats-officedocument.drawingml.chart+xml"/>
  <Override PartName="/ppt/notesSlides/notesSlide173.xml" ContentType="application/vnd.openxmlformats-officedocument.presentationml.notesSlide+xml"/>
  <Override PartName="/ppt/charts/chart173.xml" ContentType="application/vnd.openxmlformats-officedocument.drawingml.chart+xml"/>
  <Override PartName="/ppt/notesSlides/notesSlide174.xml" ContentType="application/vnd.openxmlformats-officedocument.presentationml.notesSlide+xml"/>
  <Override PartName="/ppt/charts/chart174.xml" ContentType="application/vnd.openxmlformats-officedocument.drawingml.chart+xml"/>
  <Override PartName="/ppt/notesSlides/notesSlide175.xml" ContentType="application/vnd.openxmlformats-officedocument.presentationml.notesSlide+xml"/>
  <Override PartName="/ppt/charts/chart175.xml" ContentType="application/vnd.openxmlformats-officedocument.drawingml.chart+xml"/>
  <Override PartName="/ppt/notesSlides/notesSlide176.xml" ContentType="application/vnd.openxmlformats-officedocument.presentationml.notesSlide+xml"/>
  <Override PartName="/ppt/charts/chart176.xml" ContentType="application/vnd.openxmlformats-officedocument.drawingml.chart+xml"/>
  <Override PartName="/ppt/notesSlides/notesSlide177.xml" ContentType="application/vnd.openxmlformats-officedocument.presentationml.notesSlide+xml"/>
  <Override PartName="/ppt/charts/chart177.xml" ContentType="application/vnd.openxmlformats-officedocument.drawingml.chart+xml"/>
  <Override PartName="/ppt/notesSlides/notesSlide178.xml" ContentType="application/vnd.openxmlformats-officedocument.presentationml.notesSlide+xml"/>
  <Override PartName="/ppt/charts/chart178.xml" ContentType="application/vnd.openxmlformats-officedocument.drawingml.chart+xml"/>
  <Override PartName="/ppt/notesSlides/notesSlide179.xml" ContentType="application/vnd.openxmlformats-officedocument.presentationml.notesSlide+xml"/>
  <Override PartName="/ppt/charts/chart179.xml" ContentType="application/vnd.openxmlformats-officedocument.drawingml.chart+xml"/>
  <Override PartName="/ppt/notesSlides/notesSlide180.xml" ContentType="application/vnd.openxmlformats-officedocument.presentationml.notesSlide+xml"/>
  <Override PartName="/ppt/charts/chart180.xml" ContentType="application/vnd.openxmlformats-officedocument.drawingml.chart+xml"/>
  <Override PartName="/ppt/notesSlides/notesSlide181.xml" ContentType="application/vnd.openxmlformats-officedocument.presentationml.notesSlide+xml"/>
  <Override PartName="/ppt/charts/chart181.xml" ContentType="application/vnd.openxmlformats-officedocument.drawingml.chart+xml"/>
  <Override PartName="/ppt/notesSlides/notesSlide182.xml" ContentType="application/vnd.openxmlformats-officedocument.presentationml.notesSlide+xml"/>
  <Override PartName="/ppt/charts/chart182.xml" ContentType="application/vnd.openxmlformats-officedocument.drawingml.chart+xml"/>
  <Override PartName="/ppt/notesSlides/notesSlide183.xml" ContentType="application/vnd.openxmlformats-officedocument.presentationml.notesSlide+xml"/>
  <Override PartName="/ppt/charts/chart183.xml" ContentType="application/vnd.openxmlformats-officedocument.drawingml.chart+xml"/>
  <Override PartName="/ppt/notesSlides/notesSlide184.xml" ContentType="application/vnd.openxmlformats-officedocument.presentationml.notesSlide+xml"/>
  <Override PartName="/ppt/charts/chart184.xml" ContentType="application/vnd.openxmlformats-officedocument.drawingml.chart+xml"/>
  <Override PartName="/ppt/notesSlides/notesSlide185.xml" ContentType="application/vnd.openxmlformats-officedocument.presentationml.notesSlide+xml"/>
  <Override PartName="/ppt/charts/chart185.xml" ContentType="application/vnd.openxmlformats-officedocument.drawingml.chart+xml"/>
  <Override PartName="/ppt/notesSlides/notesSlide186.xml" ContentType="application/vnd.openxmlformats-officedocument.presentationml.notesSlide+xml"/>
  <Override PartName="/ppt/charts/chart186.xml" ContentType="application/vnd.openxmlformats-officedocument.drawingml.chart+xml"/>
  <Override PartName="/ppt/notesSlides/notesSlide187.xml" ContentType="application/vnd.openxmlformats-officedocument.presentationml.notesSlide+xml"/>
  <Override PartName="/ppt/charts/chart187.xml" ContentType="application/vnd.openxmlformats-officedocument.drawingml.chart+xml"/>
  <Override PartName="/ppt/notesSlides/notesSlide188.xml" ContentType="application/vnd.openxmlformats-officedocument.presentationml.notesSlide+xml"/>
  <Override PartName="/ppt/charts/chart188.xml" ContentType="application/vnd.openxmlformats-officedocument.drawingml.chart+xml"/>
  <Override PartName="/ppt/notesSlides/notesSlide189.xml" ContentType="application/vnd.openxmlformats-officedocument.presentationml.notesSlide+xml"/>
  <Override PartName="/ppt/charts/chart189.xml" ContentType="application/vnd.openxmlformats-officedocument.drawingml.chart+xml"/>
  <Override PartName="/ppt/notesSlides/notesSlide190.xml" ContentType="application/vnd.openxmlformats-officedocument.presentationml.notesSlide+xml"/>
  <Override PartName="/ppt/charts/chart190.xml" ContentType="application/vnd.openxmlformats-officedocument.drawingml.chart+xml"/>
  <Override PartName="/ppt/notesSlides/notesSlide191.xml" ContentType="application/vnd.openxmlformats-officedocument.presentationml.notesSlide+xml"/>
  <Override PartName="/ppt/charts/chart191.xml" ContentType="application/vnd.openxmlformats-officedocument.drawingml.chart+xml"/>
  <Override PartName="/ppt/notesSlides/notesSlide192.xml" ContentType="application/vnd.openxmlformats-officedocument.presentationml.notesSlide+xml"/>
  <Override PartName="/ppt/charts/chart192.xml" ContentType="application/vnd.openxmlformats-officedocument.drawingml.chart+xml"/>
  <Override PartName="/ppt/notesSlides/notesSlide193.xml" ContentType="application/vnd.openxmlformats-officedocument.presentationml.notesSlide+xml"/>
  <Override PartName="/ppt/charts/chart193.xml" ContentType="application/vnd.openxmlformats-officedocument.drawingml.chart+xml"/>
  <Override PartName="/ppt/notesSlides/notesSlide194.xml" ContentType="application/vnd.openxmlformats-officedocument.presentationml.notesSlide+xml"/>
  <Override PartName="/ppt/charts/chart194.xml" ContentType="application/vnd.openxmlformats-officedocument.drawingml.chart+xml"/>
  <Override PartName="/ppt/notesSlides/notesSlide195.xml" ContentType="application/vnd.openxmlformats-officedocument.presentationml.notesSlide+xml"/>
  <Override PartName="/ppt/charts/chart195.xml" ContentType="application/vnd.openxmlformats-officedocument.drawingml.chart+xml"/>
  <Override PartName="/ppt/notesSlides/notesSlide196.xml" ContentType="application/vnd.openxmlformats-officedocument.presentationml.notesSlide+xml"/>
  <Override PartName="/ppt/charts/chart196.xml" ContentType="application/vnd.openxmlformats-officedocument.drawingml.chart+xml"/>
  <Override PartName="/ppt/notesSlides/notesSlide197.xml" ContentType="application/vnd.openxmlformats-officedocument.presentationml.notesSlide+xml"/>
  <Override PartName="/ppt/charts/chart197.xml" ContentType="application/vnd.openxmlformats-officedocument.drawingml.chart+xml"/>
  <Override PartName="/ppt/notesSlides/notesSlide198.xml" ContentType="application/vnd.openxmlformats-officedocument.presentationml.notesSlide+xml"/>
  <Override PartName="/ppt/charts/chart198.xml" ContentType="application/vnd.openxmlformats-officedocument.drawingml.chart+xml"/>
  <Override PartName="/ppt/notesSlides/notesSlide199.xml" ContentType="application/vnd.openxmlformats-officedocument.presentationml.notesSlide+xml"/>
  <Override PartName="/ppt/charts/chart199.xml" ContentType="application/vnd.openxmlformats-officedocument.drawingml.chart+xml"/>
  <Override PartName="/ppt/notesSlides/notesSlide200.xml" ContentType="application/vnd.openxmlformats-officedocument.presentationml.notesSlide+xml"/>
  <Override PartName="/ppt/charts/chart200.xml" ContentType="application/vnd.openxmlformats-officedocument.drawingml.chart+xml"/>
  <Override PartName="/ppt/notesSlides/notesSlide201.xml" ContentType="application/vnd.openxmlformats-officedocument.presentationml.notesSlide+xml"/>
  <Override PartName="/ppt/charts/chart201.xml" ContentType="application/vnd.openxmlformats-officedocument.drawingml.chart+xml"/>
  <Override PartName="/ppt/notesSlides/notesSlide202.xml" ContentType="application/vnd.openxmlformats-officedocument.presentationml.notesSlide+xml"/>
  <Override PartName="/ppt/charts/chart202.xml" ContentType="application/vnd.openxmlformats-officedocument.drawingml.chart+xml"/>
  <Override PartName="/ppt/notesSlides/notesSlide203.xml" ContentType="application/vnd.openxmlformats-officedocument.presentationml.notesSlide+xml"/>
  <Override PartName="/ppt/charts/chart203.xml" ContentType="application/vnd.openxmlformats-officedocument.drawingml.chart+xml"/>
  <Override PartName="/ppt/notesSlides/notesSlide204.xml" ContentType="application/vnd.openxmlformats-officedocument.presentationml.notesSlide+xml"/>
  <Override PartName="/ppt/charts/chart204.xml" ContentType="application/vnd.openxmlformats-officedocument.drawingml.chart+xml"/>
  <Override PartName="/ppt/notesSlides/notesSlide205.xml" ContentType="application/vnd.openxmlformats-officedocument.presentationml.notesSlide+xml"/>
  <Override PartName="/ppt/charts/chart205.xml" ContentType="application/vnd.openxmlformats-officedocument.drawingml.chart+xml"/>
  <Override PartName="/ppt/notesSlides/notesSlide206.xml" ContentType="application/vnd.openxmlformats-officedocument.presentationml.notesSlide+xml"/>
  <Override PartName="/ppt/charts/chart206.xml" ContentType="application/vnd.openxmlformats-officedocument.drawingml.chart+xml"/>
  <Override PartName="/ppt/notesSlides/notesSlide207.xml" ContentType="application/vnd.openxmlformats-officedocument.presentationml.notesSlide+xml"/>
  <Override PartName="/ppt/charts/chart207.xml" ContentType="application/vnd.openxmlformats-officedocument.drawingml.chart+xml"/>
  <Override PartName="/ppt/notesSlides/notesSlide208.xml" ContentType="application/vnd.openxmlformats-officedocument.presentationml.notesSlide+xml"/>
  <Override PartName="/ppt/charts/chart208.xml" ContentType="application/vnd.openxmlformats-officedocument.drawingml.chart+xml"/>
  <Override PartName="/ppt/notesSlides/notesSlide209.xml" ContentType="application/vnd.openxmlformats-officedocument.presentationml.notesSlide+xml"/>
  <Override PartName="/ppt/charts/chart209.xml" ContentType="application/vnd.openxmlformats-officedocument.drawingml.chart+xml"/>
  <Override PartName="/ppt/notesSlides/notesSlide210.xml" ContentType="application/vnd.openxmlformats-officedocument.presentationml.notesSlide+xml"/>
  <Override PartName="/ppt/charts/chart210.xml" ContentType="application/vnd.openxmlformats-officedocument.drawingml.chart+xml"/>
  <Override PartName="/ppt/notesSlides/notesSlide211.xml" ContentType="application/vnd.openxmlformats-officedocument.presentationml.notesSlide+xml"/>
  <Override PartName="/ppt/charts/chart211.xml" ContentType="application/vnd.openxmlformats-officedocument.drawingml.chart+xml"/>
  <Override PartName="/ppt/notesSlides/notesSlide212.xml" ContentType="application/vnd.openxmlformats-officedocument.presentationml.notesSlide+xml"/>
  <Override PartName="/ppt/charts/chart212.xml" ContentType="application/vnd.openxmlformats-officedocument.drawingml.chart+xml"/>
  <Override PartName="/ppt/notesSlides/notesSlide213.xml" ContentType="application/vnd.openxmlformats-officedocument.presentationml.notesSlide+xml"/>
  <Override PartName="/ppt/charts/chart213.xml" ContentType="application/vnd.openxmlformats-officedocument.drawingml.chart+xml"/>
  <Override PartName="/ppt/notesSlides/notesSlide214.xml" ContentType="application/vnd.openxmlformats-officedocument.presentationml.notesSlide+xml"/>
  <Override PartName="/ppt/charts/chart214.xml" ContentType="application/vnd.openxmlformats-officedocument.drawingml.chart+xml"/>
  <Override PartName="/ppt/notesSlides/notesSlide215.xml" ContentType="application/vnd.openxmlformats-officedocument.presentationml.notesSlide+xml"/>
  <Override PartName="/ppt/charts/chart215.xml" ContentType="application/vnd.openxmlformats-officedocument.drawingml.chart+xml"/>
  <Override PartName="/ppt/notesSlides/notesSlide216.xml" ContentType="application/vnd.openxmlformats-officedocument.presentationml.notesSlide+xml"/>
  <Override PartName="/ppt/charts/chart216.xml" ContentType="application/vnd.openxmlformats-officedocument.drawingml.chart+xml"/>
  <Override PartName="/ppt/notesSlides/notesSlide217.xml" ContentType="application/vnd.openxmlformats-officedocument.presentationml.notesSlide+xml"/>
  <Override PartName="/ppt/charts/chart217.xml" ContentType="application/vnd.openxmlformats-officedocument.drawingml.chart+xml"/>
  <Override PartName="/ppt/notesSlides/notesSlide218.xml" ContentType="application/vnd.openxmlformats-officedocument.presentationml.notesSlide+xml"/>
  <Override PartName="/ppt/charts/chart218.xml" ContentType="application/vnd.openxmlformats-officedocument.drawingml.chart+xml"/>
  <Override PartName="/ppt/notesSlides/notesSlide219.xml" ContentType="application/vnd.openxmlformats-officedocument.presentationml.notesSlide+xml"/>
  <Override PartName="/ppt/charts/chart219.xml" ContentType="application/vnd.openxmlformats-officedocument.drawingml.chart+xml"/>
  <Override PartName="/ppt/notesSlides/notesSlide220.xml" ContentType="application/vnd.openxmlformats-officedocument.presentationml.notesSlide+xml"/>
  <Override PartName="/ppt/charts/chart220.xml" ContentType="application/vnd.openxmlformats-officedocument.drawingml.chart+xml"/>
  <Override PartName="/ppt/notesSlides/notesSlide221.xml" ContentType="application/vnd.openxmlformats-officedocument.presentationml.notesSlide+xml"/>
  <Override PartName="/ppt/charts/chart221.xml" ContentType="application/vnd.openxmlformats-officedocument.drawingml.chart+xml"/>
  <Override PartName="/ppt/notesSlides/notesSlide222.xml" ContentType="application/vnd.openxmlformats-officedocument.presentationml.notesSlide+xml"/>
  <Override PartName="/ppt/charts/chart222.xml" ContentType="application/vnd.openxmlformats-officedocument.drawingml.chart+xml"/>
  <Override PartName="/ppt/notesSlides/notesSlide223.xml" ContentType="application/vnd.openxmlformats-officedocument.presentationml.notesSlide+xml"/>
  <Override PartName="/ppt/charts/chart223.xml" ContentType="application/vnd.openxmlformats-officedocument.drawingml.chart+xml"/>
  <Override PartName="/ppt/notesSlides/notesSlide224.xml" ContentType="application/vnd.openxmlformats-officedocument.presentationml.notesSlide+xml"/>
  <Override PartName="/ppt/charts/chart224.xml" ContentType="application/vnd.openxmlformats-officedocument.drawingml.chart+xml"/>
  <Override PartName="/ppt/notesSlides/notesSlide225.xml" ContentType="application/vnd.openxmlformats-officedocument.presentationml.notesSlide+xml"/>
  <Override PartName="/ppt/charts/chart225.xml" ContentType="application/vnd.openxmlformats-officedocument.drawingml.chart+xml"/>
  <Override PartName="/ppt/notesSlides/notesSlide226.xml" ContentType="application/vnd.openxmlformats-officedocument.presentationml.notesSlide+xml"/>
  <Override PartName="/ppt/charts/chart226.xml" ContentType="application/vnd.openxmlformats-officedocument.drawingml.chart+xml"/>
  <Override PartName="/ppt/notesSlides/notesSlide227.xml" ContentType="application/vnd.openxmlformats-officedocument.presentationml.notesSlide+xml"/>
  <Override PartName="/ppt/charts/chart227.xml" ContentType="application/vnd.openxmlformats-officedocument.drawingml.chart+xml"/>
  <Override PartName="/ppt/notesSlides/notesSlide228.xml" ContentType="application/vnd.openxmlformats-officedocument.presentationml.notesSlide+xml"/>
  <Override PartName="/ppt/charts/chart228.xml" ContentType="application/vnd.openxmlformats-officedocument.drawingml.chart+xml"/>
  <Override PartName="/ppt/notesSlides/notesSlide229.xml" ContentType="application/vnd.openxmlformats-officedocument.presentationml.notesSlide+xml"/>
  <Override PartName="/ppt/charts/chart229.xml" ContentType="application/vnd.openxmlformats-officedocument.drawingml.chart+xml"/>
  <Override PartName="/ppt/notesSlides/notesSlide230.xml" ContentType="application/vnd.openxmlformats-officedocument.presentationml.notesSlide+xml"/>
  <Override PartName="/ppt/charts/chart230.xml" ContentType="application/vnd.openxmlformats-officedocument.drawingml.chart+xml"/>
  <Override PartName="/ppt/notesSlides/notesSlide231.xml" ContentType="application/vnd.openxmlformats-officedocument.presentationml.notesSlide+xml"/>
  <Override PartName="/ppt/charts/chart231.xml" ContentType="application/vnd.openxmlformats-officedocument.drawingml.chart+xml"/>
  <Override PartName="/ppt/notesSlides/notesSlide232.xml" ContentType="application/vnd.openxmlformats-officedocument.presentationml.notesSlide+xml"/>
  <Override PartName="/ppt/charts/chart232.xml" ContentType="application/vnd.openxmlformats-officedocument.drawingml.chart+xml"/>
  <Override PartName="/ppt/notesSlides/notesSlide233.xml" ContentType="application/vnd.openxmlformats-officedocument.presentationml.notesSlide+xml"/>
  <Override PartName="/ppt/charts/chart233.xml" ContentType="application/vnd.openxmlformats-officedocument.drawingml.chart+xml"/>
  <Override PartName="/ppt/notesSlides/notesSlide234.xml" ContentType="application/vnd.openxmlformats-officedocument.presentationml.notesSlide+xml"/>
  <Override PartName="/ppt/charts/chart234.xml" ContentType="application/vnd.openxmlformats-officedocument.drawingml.chart+xml"/>
  <Override PartName="/ppt/notesSlides/notesSlide235.xml" ContentType="application/vnd.openxmlformats-officedocument.presentationml.notesSlide+xml"/>
  <Override PartName="/ppt/charts/chart235.xml" ContentType="application/vnd.openxmlformats-officedocument.drawingml.chart+xml"/>
  <Override PartName="/ppt/notesSlides/notesSlide236.xml" ContentType="application/vnd.openxmlformats-officedocument.presentationml.notesSlide+xml"/>
  <Override PartName="/ppt/charts/chart236.xml" ContentType="application/vnd.openxmlformats-officedocument.drawingml.chart+xml"/>
  <Override PartName="/ppt/notesSlides/notesSlide237.xml" ContentType="application/vnd.openxmlformats-officedocument.presentationml.notesSlide+xml"/>
  <Override PartName="/ppt/charts/chart237.xml" ContentType="application/vnd.openxmlformats-officedocument.drawingml.chart+xml"/>
  <Override PartName="/ppt/notesSlides/notesSlide238.xml" ContentType="application/vnd.openxmlformats-officedocument.presentationml.notesSlide+xml"/>
  <Override PartName="/ppt/charts/chart238.xml" ContentType="application/vnd.openxmlformats-officedocument.drawingml.chart+xml"/>
  <Override PartName="/ppt/notesSlides/notesSlide239.xml" ContentType="application/vnd.openxmlformats-officedocument.presentationml.notesSlide+xml"/>
  <Override PartName="/ppt/charts/chart239.xml" ContentType="application/vnd.openxmlformats-officedocument.drawingml.chart+xml"/>
  <Override PartName="/ppt/notesSlides/notesSlide240.xml" ContentType="application/vnd.openxmlformats-officedocument.presentationml.notesSlide+xml"/>
  <Override PartName="/ppt/charts/chart240.xml" ContentType="application/vnd.openxmlformats-officedocument.drawingml.chart+xml"/>
  <Override PartName="/ppt/notesSlides/notesSlide241.xml" ContentType="application/vnd.openxmlformats-officedocument.presentationml.notesSlide+xml"/>
  <Override PartName="/ppt/charts/chart241.xml" ContentType="application/vnd.openxmlformats-officedocument.drawingml.chart+xml"/>
  <Override PartName="/ppt/notesSlides/notesSlide242.xml" ContentType="application/vnd.openxmlformats-officedocument.presentationml.notesSlide+xml"/>
  <Override PartName="/ppt/charts/chart242.xml" ContentType="application/vnd.openxmlformats-officedocument.drawingml.chart+xml"/>
  <Override PartName="/ppt/notesSlides/notesSlide243.xml" ContentType="application/vnd.openxmlformats-officedocument.presentationml.notesSlide+xml"/>
  <Override PartName="/ppt/charts/chart243.xml" ContentType="application/vnd.openxmlformats-officedocument.drawingml.chart+xml"/>
  <Override PartName="/ppt/notesSlides/notesSlide244.xml" ContentType="application/vnd.openxmlformats-officedocument.presentationml.notesSlide+xml"/>
  <Override PartName="/ppt/charts/chart244.xml" ContentType="application/vnd.openxmlformats-officedocument.drawingml.chart+xml"/>
  <Override PartName="/ppt/notesSlides/notesSlide245.xml" ContentType="application/vnd.openxmlformats-officedocument.presentationml.notesSlide+xml"/>
  <Override PartName="/ppt/charts/chart245.xml" ContentType="application/vnd.openxmlformats-officedocument.drawingml.chart+xml"/>
  <Override PartName="/ppt/notesSlides/notesSlide246.xml" ContentType="application/vnd.openxmlformats-officedocument.presentationml.notesSlide+xml"/>
  <Override PartName="/ppt/charts/chart246.xml" ContentType="application/vnd.openxmlformats-officedocument.drawingml.chart+xml"/>
  <Override PartName="/ppt/notesSlides/notesSlide247.xml" ContentType="application/vnd.openxmlformats-officedocument.presentationml.notesSlide+xml"/>
  <Override PartName="/ppt/charts/chart247.xml" ContentType="application/vnd.openxmlformats-officedocument.drawingml.chart+xml"/>
  <Override PartName="/ppt/notesSlides/notesSlide248.xml" ContentType="application/vnd.openxmlformats-officedocument.presentationml.notesSlide+xml"/>
  <Override PartName="/ppt/charts/chart248.xml" ContentType="application/vnd.openxmlformats-officedocument.drawingml.chart+xml"/>
  <Override PartName="/ppt/notesSlides/notesSlide249.xml" ContentType="application/vnd.openxmlformats-officedocument.presentationml.notesSlide+xml"/>
  <Override PartName="/ppt/charts/chart249.xml" ContentType="application/vnd.openxmlformats-officedocument.drawingml.chart+xml"/>
  <Override PartName="/ppt/notesSlides/notesSlide250.xml" ContentType="application/vnd.openxmlformats-officedocument.presentationml.notesSlide+xml"/>
  <Override PartName="/ppt/charts/chart250.xml" ContentType="application/vnd.openxmlformats-officedocument.drawingml.chart+xml"/>
  <Override PartName="/ppt/notesSlides/notesSlide251.xml" ContentType="application/vnd.openxmlformats-officedocument.presentationml.notesSlide+xml"/>
  <Override PartName="/ppt/charts/chart25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6"/>
  </p:notesMasterIdLst>
  <p:sldIdLst>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 id="385" r:id="rId130"/>
    <p:sldId id="386" r:id="rId131"/>
    <p:sldId id="387" r:id="rId132"/>
    <p:sldId id="388" r:id="rId133"/>
    <p:sldId id="389" r:id="rId134"/>
    <p:sldId id="390" r:id="rId135"/>
    <p:sldId id="391" r:id="rId136"/>
    <p:sldId id="392" r:id="rId137"/>
    <p:sldId id="393" r:id="rId138"/>
    <p:sldId id="394" r:id="rId139"/>
    <p:sldId id="395" r:id="rId140"/>
    <p:sldId id="396" r:id="rId141"/>
    <p:sldId id="397" r:id="rId142"/>
    <p:sldId id="398" r:id="rId143"/>
    <p:sldId id="399" r:id="rId144"/>
    <p:sldId id="400" r:id="rId145"/>
    <p:sldId id="401" r:id="rId146"/>
    <p:sldId id="402" r:id="rId147"/>
    <p:sldId id="403" r:id="rId148"/>
    <p:sldId id="404" r:id="rId149"/>
    <p:sldId id="405" r:id="rId150"/>
    <p:sldId id="406" r:id="rId151"/>
    <p:sldId id="407" r:id="rId152"/>
    <p:sldId id="408" r:id="rId153"/>
    <p:sldId id="409" r:id="rId154"/>
    <p:sldId id="410" r:id="rId155"/>
    <p:sldId id="411" r:id="rId156"/>
    <p:sldId id="412" r:id="rId157"/>
    <p:sldId id="413" r:id="rId158"/>
    <p:sldId id="414" r:id="rId159"/>
    <p:sldId id="415" r:id="rId160"/>
    <p:sldId id="416" r:id="rId161"/>
    <p:sldId id="417" r:id="rId162"/>
    <p:sldId id="418" r:id="rId163"/>
    <p:sldId id="419" r:id="rId164"/>
    <p:sldId id="420" r:id="rId165"/>
    <p:sldId id="421" r:id="rId166"/>
    <p:sldId id="422" r:id="rId167"/>
    <p:sldId id="423" r:id="rId168"/>
    <p:sldId id="424" r:id="rId169"/>
    <p:sldId id="425" r:id="rId170"/>
    <p:sldId id="426" r:id="rId171"/>
    <p:sldId id="427" r:id="rId172"/>
    <p:sldId id="428" r:id="rId173"/>
    <p:sldId id="429" r:id="rId174"/>
    <p:sldId id="430" r:id="rId175"/>
    <p:sldId id="431" r:id="rId176"/>
    <p:sldId id="432" r:id="rId177"/>
    <p:sldId id="433" r:id="rId178"/>
    <p:sldId id="434" r:id="rId179"/>
    <p:sldId id="435" r:id="rId180"/>
    <p:sldId id="436" r:id="rId181"/>
    <p:sldId id="437" r:id="rId182"/>
    <p:sldId id="438" r:id="rId183"/>
    <p:sldId id="439" r:id="rId184"/>
    <p:sldId id="440" r:id="rId185"/>
    <p:sldId id="441" r:id="rId186"/>
    <p:sldId id="442" r:id="rId187"/>
    <p:sldId id="443" r:id="rId188"/>
    <p:sldId id="444" r:id="rId189"/>
    <p:sldId id="445" r:id="rId190"/>
    <p:sldId id="446" r:id="rId191"/>
    <p:sldId id="447" r:id="rId192"/>
    <p:sldId id="448" r:id="rId193"/>
    <p:sldId id="449" r:id="rId194"/>
    <p:sldId id="450" r:id="rId195"/>
    <p:sldId id="451" r:id="rId196"/>
    <p:sldId id="452" r:id="rId197"/>
    <p:sldId id="453" r:id="rId198"/>
    <p:sldId id="454" r:id="rId199"/>
    <p:sldId id="455" r:id="rId200"/>
    <p:sldId id="456" r:id="rId201"/>
    <p:sldId id="457" r:id="rId202"/>
    <p:sldId id="458" r:id="rId203"/>
    <p:sldId id="459" r:id="rId204"/>
    <p:sldId id="460" r:id="rId205"/>
    <p:sldId id="461" r:id="rId206"/>
    <p:sldId id="462" r:id="rId207"/>
    <p:sldId id="463" r:id="rId208"/>
    <p:sldId id="464" r:id="rId209"/>
    <p:sldId id="465" r:id="rId210"/>
    <p:sldId id="466" r:id="rId211"/>
    <p:sldId id="467" r:id="rId212"/>
    <p:sldId id="468" r:id="rId213"/>
    <p:sldId id="469" r:id="rId214"/>
    <p:sldId id="470" r:id="rId215"/>
    <p:sldId id="471" r:id="rId216"/>
    <p:sldId id="472" r:id="rId217"/>
    <p:sldId id="473" r:id="rId218"/>
    <p:sldId id="474" r:id="rId219"/>
    <p:sldId id="475" r:id="rId220"/>
    <p:sldId id="476" r:id="rId221"/>
    <p:sldId id="477" r:id="rId222"/>
    <p:sldId id="478" r:id="rId223"/>
    <p:sldId id="479" r:id="rId224"/>
    <p:sldId id="480" r:id="rId225"/>
    <p:sldId id="481" r:id="rId226"/>
    <p:sldId id="482" r:id="rId227"/>
    <p:sldId id="483" r:id="rId228"/>
    <p:sldId id="484" r:id="rId229"/>
    <p:sldId id="485" r:id="rId230"/>
    <p:sldId id="486" r:id="rId231"/>
    <p:sldId id="487" r:id="rId232"/>
    <p:sldId id="488" r:id="rId233"/>
    <p:sldId id="489" r:id="rId234"/>
    <p:sldId id="490" r:id="rId235"/>
    <p:sldId id="491" r:id="rId236"/>
    <p:sldId id="492" r:id="rId237"/>
    <p:sldId id="493" r:id="rId238"/>
    <p:sldId id="494" r:id="rId239"/>
    <p:sldId id="495" r:id="rId240"/>
    <p:sldId id="496" r:id="rId241"/>
    <p:sldId id="497" r:id="rId242"/>
    <p:sldId id="498" r:id="rId243"/>
    <p:sldId id="499" r:id="rId244"/>
    <p:sldId id="500" r:id="rId245"/>
    <p:sldId id="501" r:id="rId246"/>
    <p:sldId id="502" r:id="rId247"/>
    <p:sldId id="503" r:id="rId248"/>
    <p:sldId id="504" r:id="rId249"/>
    <p:sldId id="505" r:id="rId250"/>
    <p:sldId id="506" r:id="rId251"/>
    <p:sldId id="507" r:id="rId252"/>
    <p:sldId id="508" r:id="rId253"/>
    <p:sldId id="509" r:id="rId254"/>
    <p:sldId id="510" r:id="rId25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472F"/>
    <a:srgbClr val="339966"/>
    <a:srgbClr val="1D4D6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6" d="100"/>
          <a:sy n="106" d="100"/>
        </p:scale>
        <p:origin x="-888"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slide" Target="slides/slide222.xml"/><Relationship Id="rId247" Type="http://schemas.openxmlformats.org/officeDocument/2006/relationships/slide" Target="slides/slide243.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37" Type="http://schemas.openxmlformats.org/officeDocument/2006/relationships/slide" Target="slides/slide233.xml"/><Relationship Id="rId258" Type="http://schemas.openxmlformats.org/officeDocument/2006/relationships/viewProps" Target="viewProps.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227" Type="http://schemas.openxmlformats.org/officeDocument/2006/relationships/slide" Target="slides/slide223.xml"/><Relationship Id="rId248" Type="http://schemas.openxmlformats.org/officeDocument/2006/relationships/slide" Target="slides/slide244.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217" Type="http://schemas.openxmlformats.org/officeDocument/2006/relationships/slide" Target="slides/slide213.xml"/><Relationship Id="rId1" Type="http://schemas.openxmlformats.org/officeDocument/2006/relationships/customXml" Target="../customXml/item1.xml"/><Relationship Id="rId6" Type="http://schemas.openxmlformats.org/officeDocument/2006/relationships/slide" Target="slides/slide2.xml"/><Relationship Id="rId212" Type="http://schemas.openxmlformats.org/officeDocument/2006/relationships/slide" Target="slides/slide208.xml"/><Relationship Id="rId233" Type="http://schemas.openxmlformats.org/officeDocument/2006/relationships/slide" Target="slides/slide229.xml"/><Relationship Id="rId238" Type="http://schemas.openxmlformats.org/officeDocument/2006/relationships/slide" Target="slides/slide234.xml"/><Relationship Id="rId254" Type="http://schemas.openxmlformats.org/officeDocument/2006/relationships/slide" Target="slides/slide250.xml"/><Relationship Id="rId259" Type="http://schemas.openxmlformats.org/officeDocument/2006/relationships/theme" Target="theme/theme1.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172" Type="http://schemas.openxmlformats.org/officeDocument/2006/relationships/slide" Target="slides/slide168.xml"/><Relationship Id="rId193" Type="http://schemas.openxmlformats.org/officeDocument/2006/relationships/slide" Target="slides/slide189.xml"/><Relationship Id="rId202" Type="http://schemas.openxmlformats.org/officeDocument/2006/relationships/slide" Target="slides/slide198.xml"/><Relationship Id="rId207" Type="http://schemas.openxmlformats.org/officeDocument/2006/relationships/slide" Target="slides/slide203.xml"/><Relationship Id="rId223" Type="http://schemas.openxmlformats.org/officeDocument/2006/relationships/slide" Target="slides/slide219.xml"/><Relationship Id="rId228" Type="http://schemas.openxmlformats.org/officeDocument/2006/relationships/slide" Target="slides/slide224.xml"/><Relationship Id="rId244" Type="http://schemas.openxmlformats.org/officeDocument/2006/relationships/slide" Target="slides/slide240.xml"/><Relationship Id="rId249" Type="http://schemas.openxmlformats.org/officeDocument/2006/relationships/slide" Target="slides/slide24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260" Type="http://schemas.openxmlformats.org/officeDocument/2006/relationships/tableStyles" Target="tableStyle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13" Type="http://schemas.openxmlformats.org/officeDocument/2006/relationships/slide" Target="slides/slide209.xml"/><Relationship Id="rId218" Type="http://schemas.openxmlformats.org/officeDocument/2006/relationships/slide" Target="slides/slide214.xml"/><Relationship Id="rId234" Type="http://schemas.openxmlformats.org/officeDocument/2006/relationships/slide" Target="slides/slide230.xml"/><Relationship Id="rId239" Type="http://schemas.openxmlformats.org/officeDocument/2006/relationships/slide" Target="slides/slide235.xml"/><Relationship Id="rId2" Type="http://schemas.openxmlformats.org/officeDocument/2006/relationships/customXml" Target="../customXml/item2.xml"/><Relationship Id="rId29" Type="http://schemas.openxmlformats.org/officeDocument/2006/relationships/slide" Target="slides/slide25.xml"/><Relationship Id="rId250" Type="http://schemas.openxmlformats.org/officeDocument/2006/relationships/slide" Target="slides/slide246.xml"/><Relationship Id="rId255" Type="http://schemas.openxmlformats.org/officeDocument/2006/relationships/slide" Target="slides/slide251.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slide" Target="slides/slide199.xml"/><Relationship Id="rId208" Type="http://schemas.openxmlformats.org/officeDocument/2006/relationships/slide" Target="slides/slide204.xml"/><Relationship Id="rId229" Type="http://schemas.openxmlformats.org/officeDocument/2006/relationships/slide" Target="slides/slide225.xml"/><Relationship Id="rId19" Type="http://schemas.openxmlformats.org/officeDocument/2006/relationships/slide" Target="slides/slide15.xml"/><Relationship Id="rId224" Type="http://schemas.openxmlformats.org/officeDocument/2006/relationships/slide" Target="slides/slide220.xml"/><Relationship Id="rId240" Type="http://schemas.openxmlformats.org/officeDocument/2006/relationships/slide" Target="slides/slide236.xml"/><Relationship Id="rId245" Type="http://schemas.openxmlformats.org/officeDocument/2006/relationships/slide" Target="slides/slide241.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219" Type="http://schemas.openxmlformats.org/officeDocument/2006/relationships/slide" Target="slides/slide215.xml"/><Relationship Id="rId3" Type="http://schemas.openxmlformats.org/officeDocument/2006/relationships/customXml" Target="../customXml/item3.xml"/><Relationship Id="rId214" Type="http://schemas.openxmlformats.org/officeDocument/2006/relationships/slide" Target="slides/slide210.xml"/><Relationship Id="rId230" Type="http://schemas.openxmlformats.org/officeDocument/2006/relationships/slide" Target="slides/slide226.xml"/><Relationship Id="rId235" Type="http://schemas.openxmlformats.org/officeDocument/2006/relationships/slide" Target="slides/slide231.xml"/><Relationship Id="rId251" Type="http://schemas.openxmlformats.org/officeDocument/2006/relationships/slide" Target="slides/slide247.xml"/><Relationship Id="rId256" Type="http://schemas.openxmlformats.org/officeDocument/2006/relationships/notesMaster" Target="notesMasters/notesMaster1.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slide" Target="slides/slide216.xml"/><Relationship Id="rId225" Type="http://schemas.openxmlformats.org/officeDocument/2006/relationships/slide" Target="slides/slide221.xml"/><Relationship Id="rId241" Type="http://schemas.openxmlformats.org/officeDocument/2006/relationships/slide" Target="slides/slide237.xml"/><Relationship Id="rId246" Type="http://schemas.openxmlformats.org/officeDocument/2006/relationships/slide" Target="slides/slide242.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36" Type="http://schemas.openxmlformats.org/officeDocument/2006/relationships/slide" Target="slides/slide232.xml"/><Relationship Id="rId257" Type="http://schemas.openxmlformats.org/officeDocument/2006/relationships/presProps" Target="presProps.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slide" Target="slides/slide248.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53" Type="http://schemas.openxmlformats.org/officeDocument/2006/relationships/slide" Target="slides/slide249.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00.xml.rels><?xml version="1.0" encoding="UTF-8" standalone="yes"?>
<Relationships xmlns="http://schemas.openxmlformats.org/package/2006/relationships"><Relationship Id="rId1" Type="http://schemas.openxmlformats.org/officeDocument/2006/relationships/package" Target="../embeddings/Microsoft_Excel_Worksheet100.xlsx"/></Relationships>
</file>

<file path=ppt/charts/_rels/chart101.xml.rels><?xml version="1.0" encoding="UTF-8" standalone="yes"?>
<Relationships xmlns="http://schemas.openxmlformats.org/package/2006/relationships"><Relationship Id="rId1" Type="http://schemas.openxmlformats.org/officeDocument/2006/relationships/package" Target="../embeddings/Microsoft_Excel_Worksheet101.xlsx"/></Relationships>
</file>

<file path=ppt/charts/_rels/chart102.xml.rels><?xml version="1.0" encoding="UTF-8" standalone="yes"?>
<Relationships xmlns="http://schemas.openxmlformats.org/package/2006/relationships"><Relationship Id="rId1" Type="http://schemas.openxmlformats.org/officeDocument/2006/relationships/package" Target="../embeddings/Microsoft_Excel_Worksheet102.xlsx"/></Relationships>
</file>

<file path=ppt/charts/_rels/chart103.xml.rels><?xml version="1.0" encoding="UTF-8" standalone="yes"?>
<Relationships xmlns="http://schemas.openxmlformats.org/package/2006/relationships"><Relationship Id="rId1" Type="http://schemas.openxmlformats.org/officeDocument/2006/relationships/package" Target="../embeddings/Microsoft_Excel_Worksheet103.xlsx"/></Relationships>
</file>

<file path=ppt/charts/_rels/chart104.xml.rels><?xml version="1.0" encoding="UTF-8" standalone="yes"?>
<Relationships xmlns="http://schemas.openxmlformats.org/package/2006/relationships"><Relationship Id="rId1" Type="http://schemas.openxmlformats.org/officeDocument/2006/relationships/package" Target="../embeddings/Microsoft_Excel_Worksheet104.xlsx"/></Relationships>
</file>

<file path=ppt/charts/_rels/chart105.xml.rels><?xml version="1.0" encoding="UTF-8" standalone="yes"?>
<Relationships xmlns="http://schemas.openxmlformats.org/package/2006/relationships"><Relationship Id="rId1" Type="http://schemas.openxmlformats.org/officeDocument/2006/relationships/package" Target="../embeddings/Microsoft_Excel_Worksheet105.xlsx"/></Relationships>
</file>

<file path=ppt/charts/_rels/chart106.xml.rels><?xml version="1.0" encoding="UTF-8" standalone="yes"?>
<Relationships xmlns="http://schemas.openxmlformats.org/package/2006/relationships"><Relationship Id="rId1" Type="http://schemas.openxmlformats.org/officeDocument/2006/relationships/package" Target="../embeddings/Microsoft_Excel_Worksheet106.xlsx"/></Relationships>
</file>

<file path=ppt/charts/_rels/chart107.xml.rels><?xml version="1.0" encoding="UTF-8" standalone="yes"?>
<Relationships xmlns="http://schemas.openxmlformats.org/package/2006/relationships"><Relationship Id="rId1" Type="http://schemas.openxmlformats.org/officeDocument/2006/relationships/package" Target="../embeddings/Microsoft_Excel_Worksheet107.xlsx"/></Relationships>
</file>

<file path=ppt/charts/_rels/chart108.xml.rels><?xml version="1.0" encoding="UTF-8" standalone="yes"?>
<Relationships xmlns="http://schemas.openxmlformats.org/package/2006/relationships"><Relationship Id="rId1" Type="http://schemas.openxmlformats.org/officeDocument/2006/relationships/package" Target="../embeddings/Microsoft_Excel_Worksheet108.xlsx"/></Relationships>
</file>

<file path=ppt/charts/_rels/chart109.xml.rels><?xml version="1.0" encoding="UTF-8" standalone="yes"?>
<Relationships xmlns="http://schemas.openxmlformats.org/package/2006/relationships"><Relationship Id="rId1" Type="http://schemas.openxmlformats.org/officeDocument/2006/relationships/package" Target="../embeddings/Microsoft_Excel_Worksheet10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10.xml.rels><?xml version="1.0" encoding="UTF-8" standalone="yes"?>
<Relationships xmlns="http://schemas.openxmlformats.org/package/2006/relationships"><Relationship Id="rId1" Type="http://schemas.openxmlformats.org/officeDocument/2006/relationships/package" Target="../embeddings/Microsoft_Excel_Worksheet110.xlsx"/></Relationships>
</file>

<file path=ppt/charts/_rels/chart111.xml.rels><?xml version="1.0" encoding="UTF-8" standalone="yes"?>
<Relationships xmlns="http://schemas.openxmlformats.org/package/2006/relationships"><Relationship Id="rId1" Type="http://schemas.openxmlformats.org/officeDocument/2006/relationships/package" Target="../embeddings/Microsoft_Excel_Worksheet111.xlsx"/></Relationships>
</file>

<file path=ppt/charts/_rels/chart112.xml.rels><?xml version="1.0" encoding="UTF-8" standalone="yes"?>
<Relationships xmlns="http://schemas.openxmlformats.org/package/2006/relationships"><Relationship Id="rId1" Type="http://schemas.openxmlformats.org/officeDocument/2006/relationships/package" Target="../embeddings/Microsoft_Excel_Worksheet112.xlsx"/></Relationships>
</file>

<file path=ppt/charts/_rels/chart113.xml.rels><?xml version="1.0" encoding="UTF-8" standalone="yes"?>
<Relationships xmlns="http://schemas.openxmlformats.org/package/2006/relationships"><Relationship Id="rId1" Type="http://schemas.openxmlformats.org/officeDocument/2006/relationships/package" Target="../embeddings/Microsoft_Excel_Worksheet113.xlsx"/></Relationships>
</file>

<file path=ppt/charts/_rels/chart114.xml.rels><?xml version="1.0" encoding="UTF-8" standalone="yes"?>
<Relationships xmlns="http://schemas.openxmlformats.org/package/2006/relationships"><Relationship Id="rId1" Type="http://schemas.openxmlformats.org/officeDocument/2006/relationships/package" Target="../embeddings/Microsoft_Excel_Worksheet114.xlsx"/></Relationships>
</file>

<file path=ppt/charts/_rels/chart115.xml.rels><?xml version="1.0" encoding="UTF-8" standalone="yes"?>
<Relationships xmlns="http://schemas.openxmlformats.org/package/2006/relationships"><Relationship Id="rId1" Type="http://schemas.openxmlformats.org/officeDocument/2006/relationships/package" Target="../embeddings/Microsoft_Excel_Worksheet115.xlsx"/></Relationships>
</file>

<file path=ppt/charts/_rels/chart116.xml.rels><?xml version="1.0" encoding="UTF-8" standalone="yes"?>
<Relationships xmlns="http://schemas.openxmlformats.org/package/2006/relationships"><Relationship Id="rId1" Type="http://schemas.openxmlformats.org/officeDocument/2006/relationships/package" Target="../embeddings/Microsoft_Excel_Worksheet116.xlsx"/></Relationships>
</file>

<file path=ppt/charts/_rels/chart117.xml.rels><?xml version="1.0" encoding="UTF-8" standalone="yes"?>
<Relationships xmlns="http://schemas.openxmlformats.org/package/2006/relationships"><Relationship Id="rId1" Type="http://schemas.openxmlformats.org/officeDocument/2006/relationships/package" Target="../embeddings/Microsoft_Excel_Worksheet117.xlsx"/></Relationships>
</file>

<file path=ppt/charts/_rels/chart118.xml.rels><?xml version="1.0" encoding="UTF-8" standalone="yes"?>
<Relationships xmlns="http://schemas.openxmlformats.org/package/2006/relationships"><Relationship Id="rId1" Type="http://schemas.openxmlformats.org/officeDocument/2006/relationships/package" Target="../embeddings/Microsoft_Excel_Worksheet118.xlsx"/></Relationships>
</file>

<file path=ppt/charts/_rels/chart119.xml.rels><?xml version="1.0" encoding="UTF-8" standalone="yes"?>
<Relationships xmlns="http://schemas.openxmlformats.org/package/2006/relationships"><Relationship Id="rId1" Type="http://schemas.openxmlformats.org/officeDocument/2006/relationships/package" Target="../embeddings/Microsoft_Excel_Worksheet11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20.xml.rels><?xml version="1.0" encoding="UTF-8" standalone="yes"?>
<Relationships xmlns="http://schemas.openxmlformats.org/package/2006/relationships"><Relationship Id="rId1" Type="http://schemas.openxmlformats.org/officeDocument/2006/relationships/package" Target="../embeddings/Microsoft_Excel_Worksheet120.xlsx"/></Relationships>
</file>

<file path=ppt/charts/_rels/chart121.xml.rels><?xml version="1.0" encoding="UTF-8" standalone="yes"?>
<Relationships xmlns="http://schemas.openxmlformats.org/package/2006/relationships"><Relationship Id="rId1" Type="http://schemas.openxmlformats.org/officeDocument/2006/relationships/package" Target="../embeddings/Microsoft_Excel_Worksheet121.xlsx"/></Relationships>
</file>

<file path=ppt/charts/_rels/chart122.xml.rels><?xml version="1.0" encoding="UTF-8" standalone="yes"?>
<Relationships xmlns="http://schemas.openxmlformats.org/package/2006/relationships"><Relationship Id="rId1" Type="http://schemas.openxmlformats.org/officeDocument/2006/relationships/package" Target="../embeddings/Microsoft_Excel_Worksheet122.xlsx"/></Relationships>
</file>

<file path=ppt/charts/_rels/chart123.xml.rels><?xml version="1.0" encoding="UTF-8" standalone="yes"?>
<Relationships xmlns="http://schemas.openxmlformats.org/package/2006/relationships"><Relationship Id="rId1" Type="http://schemas.openxmlformats.org/officeDocument/2006/relationships/package" Target="../embeddings/Microsoft_Excel_Worksheet123.xlsx"/></Relationships>
</file>

<file path=ppt/charts/_rels/chart124.xml.rels><?xml version="1.0" encoding="UTF-8" standalone="yes"?>
<Relationships xmlns="http://schemas.openxmlformats.org/package/2006/relationships"><Relationship Id="rId1" Type="http://schemas.openxmlformats.org/officeDocument/2006/relationships/package" Target="../embeddings/Microsoft_Excel_Worksheet124.xlsx"/></Relationships>
</file>

<file path=ppt/charts/_rels/chart125.xml.rels><?xml version="1.0" encoding="UTF-8" standalone="yes"?>
<Relationships xmlns="http://schemas.openxmlformats.org/package/2006/relationships"><Relationship Id="rId1" Type="http://schemas.openxmlformats.org/officeDocument/2006/relationships/package" Target="../embeddings/Microsoft_Excel_Worksheet125.xlsx"/></Relationships>
</file>

<file path=ppt/charts/_rels/chart126.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2.xlsx"/></Relationships>
</file>

<file path=ppt/charts/_rels/chart183.xml.rels><?xml version="1.0" encoding="UTF-8" standalone="yes"?>
<Relationships xmlns="http://schemas.openxmlformats.org/package/2006/relationships"><Relationship Id="rId1" Type="http://schemas.openxmlformats.org/officeDocument/2006/relationships/package" Target="../embeddings/Microsoft_Excel_Worksheet183.xlsx"/></Relationships>
</file>

<file path=ppt/charts/_rels/chart184.xml.rels><?xml version="1.0" encoding="UTF-8" standalone="yes"?>
<Relationships xmlns="http://schemas.openxmlformats.org/package/2006/relationships"><Relationship Id="rId1" Type="http://schemas.openxmlformats.org/officeDocument/2006/relationships/package" Target="../embeddings/Microsoft_Excel_Worksheet184.xlsx"/></Relationships>
</file>

<file path=ppt/charts/_rels/chart185.xml.rels><?xml version="1.0" encoding="UTF-8" standalone="yes"?>
<Relationships xmlns="http://schemas.openxmlformats.org/package/2006/relationships"><Relationship Id="rId1" Type="http://schemas.openxmlformats.org/officeDocument/2006/relationships/package" Target="../embeddings/Microsoft_Excel_Worksheet185.xlsx"/></Relationships>
</file>

<file path=ppt/charts/_rels/chart186.xml.rels><?xml version="1.0" encoding="UTF-8" standalone="yes"?>
<Relationships xmlns="http://schemas.openxmlformats.org/package/2006/relationships"><Relationship Id="rId1" Type="http://schemas.openxmlformats.org/officeDocument/2006/relationships/package" Target="../embeddings/Microsoft_Excel_Worksheet186.xlsx"/></Relationships>
</file>

<file path=ppt/charts/_rels/chart187.xml.rels><?xml version="1.0" encoding="UTF-8" standalone="yes"?>
<Relationships xmlns="http://schemas.openxmlformats.org/package/2006/relationships"><Relationship Id="rId1" Type="http://schemas.openxmlformats.org/officeDocument/2006/relationships/package" Target="../embeddings/Microsoft_Excel_Worksheet187.xlsx"/></Relationships>
</file>

<file path=ppt/charts/_rels/chart188.xml.rels><?xml version="1.0" encoding="UTF-8" standalone="yes"?>
<Relationships xmlns="http://schemas.openxmlformats.org/package/2006/relationships"><Relationship Id="rId1" Type="http://schemas.openxmlformats.org/officeDocument/2006/relationships/package" Target="../embeddings/Microsoft_Excel_Worksheet188.xlsx"/></Relationships>
</file>

<file path=ppt/charts/_rels/chart189.xml.rels><?xml version="1.0" encoding="UTF-8" standalone="yes"?>
<Relationships xmlns="http://schemas.openxmlformats.org/package/2006/relationships"><Relationship Id="rId1" Type="http://schemas.openxmlformats.org/officeDocument/2006/relationships/package" Target="../embeddings/Microsoft_Excel_Worksheet189.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190.xml.rels><?xml version="1.0" encoding="UTF-8" standalone="yes"?>
<Relationships xmlns="http://schemas.openxmlformats.org/package/2006/relationships"><Relationship Id="rId1" Type="http://schemas.openxmlformats.org/officeDocument/2006/relationships/package" Target="../embeddings/Microsoft_Excel_Worksheet190.xlsx"/></Relationships>
</file>

<file path=ppt/charts/_rels/chart191.xml.rels><?xml version="1.0" encoding="UTF-8" standalone="yes"?>
<Relationships xmlns="http://schemas.openxmlformats.org/package/2006/relationships"><Relationship Id="rId1" Type="http://schemas.openxmlformats.org/officeDocument/2006/relationships/package" Target="../embeddings/Microsoft_Excel_Worksheet191.xlsx"/></Relationships>
</file>

<file path=ppt/charts/_rels/chart192.xml.rels><?xml version="1.0" encoding="UTF-8" standalone="yes"?>
<Relationships xmlns="http://schemas.openxmlformats.org/package/2006/relationships"><Relationship Id="rId1" Type="http://schemas.openxmlformats.org/officeDocument/2006/relationships/package" Target="../embeddings/Microsoft_Excel_Worksheet192.xlsx"/></Relationships>
</file>

<file path=ppt/charts/_rels/chart193.xml.rels><?xml version="1.0" encoding="UTF-8" standalone="yes"?>
<Relationships xmlns="http://schemas.openxmlformats.org/package/2006/relationships"><Relationship Id="rId1" Type="http://schemas.openxmlformats.org/officeDocument/2006/relationships/package" Target="../embeddings/Microsoft_Excel_Worksheet193.xlsx"/></Relationships>
</file>

<file path=ppt/charts/_rels/chart194.xml.rels><?xml version="1.0" encoding="UTF-8" standalone="yes"?>
<Relationships xmlns="http://schemas.openxmlformats.org/package/2006/relationships"><Relationship Id="rId1" Type="http://schemas.openxmlformats.org/officeDocument/2006/relationships/package" Target="../embeddings/Microsoft_Excel_Worksheet194.xlsx"/></Relationships>
</file>

<file path=ppt/charts/_rels/chart195.xml.rels><?xml version="1.0" encoding="UTF-8" standalone="yes"?>
<Relationships xmlns="http://schemas.openxmlformats.org/package/2006/relationships"><Relationship Id="rId1" Type="http://schemas.openxmlformats.org/officeDocument/2006/relationships/package" Target="../embeddings/Microsoft_Excel_Worksheet195.xlsx"/></Relationships>
</file>

<file path=ppt/charts/_rels/chart196.xml.rels><?xml version="1.0" encoding="UTF-8" standalone="yes"?>
<Relationships xmlns="http://schemas.openxmlformats.org/package/2006/relationships"><Relationship Id="rId1" Type="http://schemas.openxmlformats.org/officeDocument/2006/relationships/package" Target="../embeddings/Microsoft_Excel_Worksheet196.xlsx"/></Relationships>
</file>

<file path=ppt/charts/_rels/chart197.xml.rels><?xml version="1.0" encoding="UTF-8" standalone="yes"?>
<Relationships xmlns="http://schemas.openxmlformats.org/package/2006/relationships"><Relationship Id="rId1" Type="http://schemas.openxmlformats.org/officeDocument/2006/relationships/package" Target="../embeddings/Microsoft_Excel_Worksheet197.xlsx"/></Relationships>
</file>

<file path=ppt/charts/_rels/chart198.xml.rels><?xml version="1.0" encoding="UTF-8" standalone="yes"?>
<Relationships xmlns="http://schemas.openxmlformats.org/package/2006/relationships"><Relationship Id="rId1" Type="http://schemas.openxmlformats.org/officeDocument/2006/relationships/package" Target="../embeddings/Microsoft_Excel_Worksheet198.xlsx"/></Relationships>
</file>

<file path=ppt/charts/_rels/chart199.xml.rels><?xml version="1.0" encoding="UTF-8" standalone="yes"?>
<Relationships xmlns="http://schemas.openxmlformats.org/package/2006/relationships"><Relationship Id="rId1" Type="http://schemas.openxmlformats.org/officeDocument/2006/relationships/package" Target="../embeddings/Microsoft_Excel_Worksheet19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00.xml.rels><?xml version="1.0" encoding="UTF-8" standalone="yes"?>
<Relationships xmlns="http://schemas.openxmlformats.org/package/2006/relationships"><Relationship Id="rId1" Type="http://schemas.openxmlformats.org/officeDocument/2006/relationships/package" Target="../embeddings/Microsoft_Excel_Worksheet200.xlsx"/></Relationships>
</file>

<file path=ppt/charts/_rels/chart201.xml.rels><?xml version="1.0" encoding="UTF-8" standalone="yes"?>
<Relationships xmlns="http://schemas.openxmlformats.org/package/2006/relationships"><Relationship Id="rId1" Type="http://schemas.openxmlformats.org/officeDocument/2006/relationships/package" Target="../embeddings/Microsoft_Excel_Worksheet201.xlsx"/></Relationships>
</file>

<file path=ppt/charts/_rels/chart202.xml.rels><?xml version="1.0" encoding="UTF-8" standalone="yes"?>
<Relationships xmlns="http://schemas.openxmlformats.org/package/2006/relationships"><Relationship Id="rId1" Type="http://schemas.openxmlformats.org/officeDocument/2006/relationships/package" Target="../embeddings/Microsoft_Excel_Worksheet202.xlsx"/></Relationships>
</file>

<file path=ppt/charts/_rels/chart203.xml.rels><?xml version="1.0" encoding="UTF-8" standalone="yes"?>
<Relationships xmlns="http://schemas.openxmlformats.org/package/2006/relationships"><Relationship Id="rId1" Type="http://schemas.openxmlformats.org/officeDocument/2006/relationships/package" Target="../embeddings/Microsoft_Excel_Worksheet203.xlsx"/></Relationships>
</file>

<file path=ppt/charts/_rels/chart204.xml.rels><?xml version="1.0" encoding="UTF-8" standalone="yes"?>
<Relationships xmlns="http://schemas.openxmlformats.org/package/2006/relationships"><Relationship Id="rId1" Type="http://schemas.openxmlformats.org/officeDocument/2006/relationships/package" Target="../embeddings/Microsoft_Excel_Worksheet204.xlsx"/></Relationships>
</file>

<file path=ppt/charts/_rels/chart205.xml.rels><?xml version="1.0" encoding="UTF-8" standalone="yes"?>
<Relationships xmlns="http://schemas.openxmlformats.org/package/2006/relationships"><Relationship Id="rId1" Type="http://schemas.openxmlformats.org/officeDocument/2006/relationships/package" Target="../embeddings/Microsoft_Excel_Worksheet205.xlsx"/></Relationships>
</file>

<file path=ppt/charts/_rels/chart206.xml.rels><?xml version="1.0" encoding="UTF-8" standalone="yes"?>
<Relationships xmlns="http://schemas.openxmlformats.org/package/2006/relationships"><Relationship Id="rId1" Type="http://schemas.openxmlformats.org/officeDocument/2006/relationships/package" Target="../embeddings/Microsoft_Excel_Worksheet206.xlsx"/></Relationships>
</file>

<file path=ppt/charts/_rels/chart207.xml.rels><?xml version="1.0" encoding="UTF-8" standalone="yes"?>
<Relationships xmlns="http://schemas.openxmlformats.org/package/2006/relationships"><Relationship Id="rId1" Type="http://schemas.openxmlformats.org/officeDocument/2006/relationships/package" Target="../embeddings/Microsoft_Excel_Worksheet207.xlsx"/></Relationships>
</file>

<file path=ppt/charts/_rels/chart208.xml.rels><?xml version="1.0" encoding="UTF-8" standalone="yes"?>
<Relationships xmlns="http://schemas.openxmlformats.org/package/2006/relationships"><Relationship Id="rId1" Type="http://schemas.openxmlformats.org/officeDocument/2006/relationships/package" Target="../embeddings/Microsoft_Excel_Worksheet208.xlsx"/></Relationships>
</file>

<file path=ppt/charts/_rels/chart209.xml.rels><?xml version="1.0" encoding="UTF-8" standalone="yes"?>
<Relationships xmlns="http://schemas.openxmlformats.org/package/2006/relationships"><Relationship Id="rId1" Type="http://schemas.openxmlformats.org/officeDocument/2006/relationships/package" Target="../embeddings/Microsoft_Excel_Worksheet20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10.xml.rels><?xml version="1.0" encoding="UTF-8" standalone="yes"?>
<Relationships xmlns="http://schemas.openxmlformats.org/package/2006/relationships"><Relationship Id="rId1" Type="http://schemas.openxmlformats.org/officeDocument/2006/relationships/package" Target="../embeddings/Microsoft_Excel_Worksheet210.xlsx"/></Relationships>
</file>

<file path=ppt/charts/_rels/chart211.xml.rels><?xml version="1.0" encoding="UTF-8" standalone="yes"?>
<Relationships xmlns="http://schemas.openxmlformats.org/package/2006/relationships"><Relationship Id="rId1" Type="http://schemas.openxmlformats.org/officeDocument/2006/relationships/package" Target="../embeddings/Microsoft_Excel_Worksheet211.xlsx"/></Relationships>
</file>

<file path=ppt/charts/_rels/chart212.xml.rels><?xml version="1.0" encoding="UTF-8" standalone="yes"?>
<Relationships xmlns="http://schemas.openxmlformats.org/package/2006/relationships"><Relationship Id="rId1" Type="http://schemas.openxmlformats.org/officeDocument/2006/relationships/package" Target="../embeddings/Microsoft_Excel_Worksheet212.xlsx"/></Relationships>
</file>

<file path=ppt/charts/_rels/chart213.xml.rels><?xml version="1.0" encoding="UTF-8" standalone="yes"?>
<Relationships xmlns="http://schemas.openxmlformats.org/package/2006/relationships"><Relationship Id="rId1" Type="http://schemas.openxmlformats.org/officeDocument/2006/relationships/package" Target="../embeddings/Microsoft_Excel_Worksheet213.xlsx"/></Relationships>
</file>

<file path=ppt/charts/_rels/chart214.xml.rels><?xml version="1.0" encoding="UTF-8" standalone="yes"?>
<Relationships xmlns="http://schemas.openxmlformats.org/package/2006/relationships"><Relationship Id="rId1" Type="http://schemas.openxmlformats.org/officeDocument/2006/relationships/package" Target="../embeddings/Microsoft_Excel_Worksheet214.xlsx"/></Relationships>
</file>

<file path=ppt/charts/_rels/chart215.xml.rels><?xml version="1.0" encoding="UTF-8" standalone="yes"?>
<Relationships xmlns="http://schemas.openxmlformats.org/package/2006/relationships"><Relationship Id="rId1" Type="http://schemas.openxmlformats.org/officeDocument/2006/relationships/package" Target="../embeddings/Microsoft_Excel_Worksheet215.xlsx"/></Relationships>
</file>

<file path=ppt/charts/_rels/chart216.xml.rels><?xml version="1.0" encoding="UTF-8" standalone="yes"?>
<Relationships xmlns="http://schemas.openxmlformats.org/package/2006/relationships"><Relationship Id="rId1" Type="http://schemas.openxmlformats.org/officeDocument/2006/relationships/package" Target="../embeddings/Microsoft_Excel_Worksheet216.xlsx"/></Relationships>
</file>

<file path=ppt/charts/_rels/chart217.xml.rels><?xml version="1.0" encoding="UTF-8" standalone="yes"?>
<Relationships xmlns="http://schemas.openxmlformats.org/package/2006/relationships"><Relationship Id="rId1" Type="http://schemas.openxmlformats.org/officeDocument/2006/relationships/package" Target="../embeddings/Microsoft_Excel_Worksheet217.xlsx"/></Relationships>
</file>

<file path=ppt/charts/_rels/chart218.xml.rels><?xml version="1.0" encoding="UTF-8" standalone="yes"?>
<Relationships xmlns="http://schemas.openxmlformats.org/package/2006/relationships"><Relationship Id="rId1" Type="http://schemas.openxmlformats.org/officeDocument/2006/relationships/package" Target="../embeddings/Microsoft_Excel_Worksheet218.xlsx"/></Relationships>
</file>

<file path=ppt/charts/_rels/chart219.xml.rels><?xml version="1.0" encoding="UTF-8" standalone="yes"?>
<Relationships xmlns="http://schemas.openxmlformats.org/package/2006/relationships"><Relationship Id="rId1" Type="http://schemas.openxmlformats.org/officeDocument/2006/relationships/package" Target="../embeddings/Microsoft_Excel_Worksheet219.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20.xml.rels><?xml version="1.0" encoding="UTF-8" standalone="yes"?>
<Relationships xmlns="http://schemas.openxmlformats.org/package/2006/relationships"><Relationship Id="rId1" Type="http://schemas.openxmlformats.org/officeDocument/2006/relationships/package" Target="../embeddings/Microsoft_Excel_Worksheet220.xlsx"/></Relationships>
</file>

<file path=ppt/charts/_rels/chart221.xml.rels><?xml version="1.0" encoding="UTF-8" standalone="yes"?>
<Relationships xmlns="http://schemas.openxmlformats.org/package/2006/relationships"><Relationship Id="rId1" Type="http://schemas.openxmlformats.org/officeDocument/2006/relationships/package" Target="../embeddings/Microsoft_Excel_Worksheet221.xlsx"/></Relationships>
</file>

<file path=ppt/charts/_rels/chart222.xml.rels><?xml version="1.0" encoding="UTF-8" standalone="yes"?>
<Relationships xmlns="http://schemas.openxmlformats.org/package/2006/relationships"><Relationship Id="rId1" Type="http://schemas.openxmlformats.org/officeDocument/2006/relationships/package" Target="../embeddings/Microsoft_Excel_Worksheet222.xlsx"/></Relationships>
</file>

<file path=ppt/charts/_rels/chart223.xml.rels><?xml version="1.0" encoding="UTF-8" standalone="yes"?>
<Relationships xmlns="http://schemas.openxmlformats.org/package/2006/relationships"><Relationship Id="rId1" Type="http://schemas.openxmlformats.org/officeDocument/2006/relationships/package" Target="../embeddings/Microsoft_Excel_Worksheet223.xlsx"/></Relationships>
</file>

<file path=ppt/charts/_rels/chart224.xml.rels><?xml version="1.0" encoding="UTF-8" standalone="yes"?>
<Relationships xmlns="http://schemas.openxmlformats.org/package/2006/relationships"><Relationship Id="rId1" Type="http://schemas.openxmlformats.org/officeDocument/2006/relationships/package" Target="../embeddings/Microsoft_Excel_Worksheet224.xlsx"/></Relationships>
</file>

<file path=ppt/charts/_rels/chart225.xml.rels><?xml version="1.0" encoding="UTF-8" standalone="yes"?>
<Relationships xmlns="http://schemas.openxmlformats.org/package/2006/relationships"><Relationship Id="rId1" Type="http://schemas.openxmlformats.org/officeDocument/2006/relationships/package" Target="../embeddings/Microsoft_Excel_Worksheet225.xlsx"/></Relationships>
</file>

<file path=ppt/charts/_rels/chart226.xml.rels><?xml version="1.0" encoding="UTF-8" standalone="yes"?>
<Relationships xmlns="http://schemas.openxmlformats.org/package/2006/relationships"><Relationship Id="rId1" Type="http://schemas.openxmlformats.org/officeDocument/2006/relationships/package" Target="../embeddings/Microsoft_Excel_Worksheet226.xlsx"/></Relationships>
</file>

<file path=ppt/charts/_rels/chart227.xml.rels><?xml version="1.0" encoding="UTF-8" standalone="yes"?>
<Relationships xmlns="http://schemas.openxmlformats.org/package/2006/relationships"><Relationship Id="rId1" Type="http://schemas.openxmlformats.org/officeDocument/2006/relationships/package" Target="../embeddings/Microsoft_Excel_Worksheet227.xlsx"/></Relationships>
</file>

<file path=ppt/charts/_rels/chart228.xml.rels><?xml version="1.0" encoding="UTF-8" standalone="yes"?>
<Relationships xmlns="http://schemas.openxmlformats.org/package/2006/relationships"><Relationship Id="rId1" Type="http://schemas.openxmlformats.org/officeDocument/2006/relationships/package" Target="../embeddings/Microsoft_Excel_Worksheet228.xlsx"/></Relationships>
</file>

<file path=ppt/charts/_rels/chart229.xml.rels><?xml version="1.0" encoding="UTF-8" standalone="yes"?>
<Relationships xmlns="http://schemas.openxmlformats.org/package/2006/relationships"><Relationship Id="rId1" Type="http://schemas.openxmlformats.org/officeDocument/2006/relationships/package" Target="../embeddings/Microsoft_Excel_Worksheet229.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30.xml.rels><?xml version="1.0" encoding="UTF-8" standalone="yes"?>
<Relationships xmlns="http://schemas.openxmlformats.org/package/2006/relationships"><Relationship Id="rId1" Type="http://schemas.openxmlformats.org/officeDocument/2006/relationships/package" Target="../embeddings/Microsoft_Excel_Worksheet230.xlsx"/></Relationships>
</file>

<file path=ppt/charts/_rels/chart231.xml.rels><?xml version="1.0" encoding="UTF-8" standalone="yes"?>
<Relationships xmlns="http://schemas.openxmlformats.org/package/2006/relationships"><Relationship Id="rId1" Type="http://schemas.openxmlformats.org/officeDocument/2006/relationships/package" Target="../embeddings/Microsoft_Excel_Worksheet231.xlsx"/></Relationships>
</file>

<file path=ppt/charts/_rels/chart232.xml.rels><?xml version="1.0" encoding="UTF-8" standalone="yes"?>
<Relationships xmlns="http://schemas.openxmlformats.org/package/2006/relationships"><Relationship Id="rId1" Type="http://schemas.openxmlformats.org/officeDocument/2006/relationships/package" Target="../embeddings/Microsoft_Excel_Worksheet232.xlsx"/></Relationships>
</file>

<file path=ppt/charts/_rels/chart233.xml.rels><?xml version="1.0" encoding="UTF-8" standalone="yes"?>
<Relationships xmlns="http://schemas.openxmlformats.org/package/2006/relationships"><Relationship Id="rId1" Type="http://schemas.openxmlformats.org/officeDocument/2006/relationships/package" Target="../embeddings/Microsoft_Excel_Worksheet233.xlsx"/></Relationships>
</file>

<file path=ppt/charts/_rels/chart234.xml.rels><?xml version="1.0" encoding="UTF-8" standalone="yes"?>
<Relationships xmlns="http://schemas.openxmlformats.org/package/2006/relationships"><Relationship Id="rId1" Type="http://schemas.openxmlformats.org/officeDocument/2006/relationships/package" Target="../embeddings/Microsoft_Excel_Worksheet234.xlsx"/></Relationships>
</file>

<file path=ppt/charts/_rels/chart235.xml.rels><?xml version="1.0" encoding="UTF-8" standalone="yes"?>
<Relationships xmlns="http://schemas.openxmlformats.org/package/2006/relationships"><Relationship Id="rId1" Type="http://schemas.openxmlformats.org/officeDocument/2006/relationships/package" Target="../embeddings/Microsoft_Excel_Worksheet235.xlsx"/></Relationships>
</file>

<file path=ppt/charts/_rels/chart236.xml.rels><?xml version="1.0" encoding="UTF-8" standalone="yes"?>
<Relationships xmlns="http://schemas.openxmlformats.org/package/2006/relationships"><Relationship Id="rId1" Type="http://schemas.openxmlformats.org/officeDocument/2006/relationships/package" Target="../embeddings/Microsoft_Excel_Worksheet236.xlsx"/></Relationships>
</file>

<file path=ppt/charts/_rels/chart237.xml.rels><?xml version="1.0" encoding="UTF-8" standalone="yes"?>
<Relationships xmlns="http://schemas.openxmlformats.org/package/2006/relationships"><Relationship Id="rId1" Type="http://schemas.openxmlformats.org/officeDocument/2006/relationships/package" Target="../embeddings/Microsoft_Excel_Worksheet237.xlsx"/></Relationships>
</file>

<file path=ppt/charts/_rels/chart238.xml.rels><?xml version="1.0" encoding="UTF-8" standalone="yes"?>
<Relationships xmlns="http://schemas.openxmlformats.org/package/2006/relationships"><Relationship Id="rId1" Type="http://schemas.openxmlformats.org/officeDocument/2006/relationships/package" Target="../embeddings/Microsoft_Excel_Worksheet238.xlsx"/></Relationships>
</file>

<file path=ppt/charts/_rels/chart239.xml.rels><?xml version="1.0" encoding="UTF-8" standalone="yes"?>
<Relationships xmlns="http://schemas.openxmlformats.org/package/2006/relationships"><Relationship Id="rId1" Type="http://schemas.openxmlformats.org/officeDocument/2006/relationships/package" Target="../embeddings/Microsoft_Excel_Worksheet239.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40.xml.rels><?xml version="1.0" encoding="UTF-8" standalone="yes"?>
<Relationships xmlns="http://schemas.openxmlformats.org/package/2006/relationships"><Relationship Id="rId1" Type="http://schemas.openxmlformats.org/officeDocument/2006/relationships/package" Target="../embeddings/Microsoft_Excel_Worksheet240.xlsx"/></Relationships>
</file>

<file path=ppt/charts/_rels/chart241.xml.rels><?xml version="1.0" encoding="UTF-8" standalone="yes"?>
<Relationships xmlns="http://schemas.openxmlformats.org/package/2006/relationships"><Relationship Id="rId1" Type="http://schemas.openxmlformats.org/officeDocument/2006/relationships/package" Target="../embeddings/Microsoft_Excel_Worksheet241.xlsx"/></Relationships>
</file>

<file path=ppt/charts/_rels/chart242.xml.rels><?xml version="1.0" encoding="UTF-8" standalone="yes"?>
<Relationships xmlns="http://schemas.openxmlformats.org/package/2006/relationships"><Relationship Id="rId1" Type="http://schemas.openxmlformats.org/officeDocument/2006/relationships/package" Target="../embeddings/Microsoft_Excel_Worksheet242.xlsx"/></Relationships>
</file>

<file path=ppt/charts/_rels/chart243.xml.rels><?xml version="1.0" encoding="UTF-8" standalone="yes"?>
<Relationships xmlns="http://schemas.openxmlformats.org/package/2006/relationships"><Relationship Id="rId1" Type="http://schemas.openxmlformats.org/officeDocument/2006/relationships/package" Target="../embeddings/Microsoft_Excel_Worksheet243.xlsx"/></Relationships>
</file>

<file path=ppt/charts/_rels/chart244.xml.rels><?xml version="1.0" encoding="UTF-8" standalone="yes"?>
<Relationships xmlns="http://schemas.openxmlformats.org/package/2006/relationships"><Relationship Id="rId1" Type="http://schemas.openxmlformats.org/officeDocument/2006/relationships/package" Target="../embeddings/Microsoft_Excel_Worksheet244.xlsx"/></Relationships>
</file>

<file path=ppt/charts/_rels/chart245.xml.rels><?xml version="1.0" encoding="UTF-8" standalone="yes"?>
<Relationships xmlns="http://schemas.openxmlformats.org/package/2006/relationships"><Relationship Id="rId1" Type="http://schemas.openxmlformats.org/officeDocument/2006/relationships/package" Target="../embeddings/Microsoft_Excel_Worksheet245.xlsx"/></Relationships>
</file>

<file path=ppt/charts/_rels/chart246.xml.rels><?xml version="1.0" encoding="UTF-8" standalone="yes"?>
<Relationships xmlns="http://schemas.openxmlformats.org/package/2006/relationships"><Relationship Id="rId1" Type="http://schemas.openxmlformats.org/officeDocument/2006/relationships/package" Target="../embeddings/Microsoft_Excel_Worksheet246.xlsx"/></Relationships>
</file>

<file path=ppt/charts/_rels/chart247.xml.rels><?xml version="1.0" encoding="UTF-8" standalone="yes"?>
<Relationships xmlns="http://schemas.openxmlformats.org/package/2006/relationships"><Relationship Id="rId1" Type="http://schemas.openxmlformats.org/officeDocument/2006/relationships/package" Target="../embeddings/Microsoft_Excel_Worksheet247.xlsx"/></Relationships>
</file>

<file path=ppt/charts/_rels/chart248.xml.rels><?xml version="1.0" encoding="UTF-8" standalone="yes"?>
<Relationships xmlns="http://schemas.openxmlformats.org/package/2006/relationships"><Relationship Id="rId1" Type="http://schemas.openxmlformats.org/officeDocument/2006/relationships/package" Target="../embeddings/Microsoft_Excel_Worksheet248.xlsx"/></Relationships>
</file>

<file path=ppt/charts/_rels/chart249.xml.rels><?xml version="1.0" encoding="UTF-8" standalone="yes"?>
<Relationships xmlns="http://schemas.openxmlformats.org/package/2006/relationships"><Relationship Id="rId1" Type="http://schemas.openxmlformats.org/officeDocument/2006/relationships/package" Target="../embeddings/Microsoft_Excel_Worksheet249.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50.xml.rels><?xml version="1.0" encoding="UTF-8" standalone="yes"?>
<Relationships xmlns="http://schemas.openxmlformats.org/package/2006/relationships"><Relationship Id="rId1" Type="http://schemas.openxmlformats.org/officeDocument/2006/relationships/package" Target="../embeddings/Microsoft_Excel_Worksheet250.xlsx"/></Relationships>
</file>

<file path=ppt/charts/_rels/chart251.xml.rels><?xml version="1.0" encoding="UTF-8" standalone="yes"?>
<Relationships xmlns="http://schemas.openxmlformats.org/package/2006/relationships"><Relationship Id="rId1" Type="http://schemas.openxmlformats.org/officeDocument/2006/relationships/package" Target="../embeddings/Microsoft_Excel_Worksheet251.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9.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_Worksheet90.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4.xlsx"/></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Excel_Worksheet95.xlsx"/></Relationships>
</file>

<file path=ppt/charts/_rels/chart96.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7.xlsx"/></Relationships>
</file>

<file path=ppt/charts/_rels/chart98.xml.rels><?xml version="1.0" encoding="UTF-8" standalone="yes"?>
<Relationships xmlns="http://schemas.openxmlformats.org/package/2006/relationships"><Relationship Id="rId1" Type="http://schemas.openxmlformats.org/officeDocument/2006/relationships/package" Target="../embeddings/Microsoft_Excel_Worksheet98.xlsx"/></Relationships>
</file>

<file path=ppt/charts/_rels/chart99.xml.rels><?xml version="1.0" encoding="UTF-8" standalone="yes"?>
<Relationships xmlns="http://schemas.openxmlformats.org/package/2006/relationships"><Relationship Id="rId1" Type="http://schemas.openxmlformats.org/officeDocument/2006/relationships/package" Target="../embeddings/Microsoft_Excel_Worksheet9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64.599999999999994</c:v>
                </c:pt>
                <c:pt idx="2">
                  <c:v>70.599999999999994</c:v>
                </c:pt>
                <c:pt idx="3">
                  <c:v>57.3</c:v>
                </c:pt>
                <c:pt idx="5">
                  <c:v>62.2</c:v>
                </c:pt>
                <c:pt idx="6">
                  <c:v>61.5</c:v>
                </c:pt>
                <c:pt idx="7">
                  <c:v>62.5</c:v>
                </c:pt>
                <c:pt idx="8">
                  <c:v>75.400000000000006</c:v>
                </c:pt>
                <c:pt idx="10">
                  <c:v>84.1</c:v>
                </c:pt>
                <c:pt idx="13">
                  <c:v>50.6</c:v>
                </c:pt>
              </c:numCache>
            </c:numRef>
          </c:val>
        </c:ser>
        <c:dLbls>
          <c:showLegendKey val="0"/>
          <c:showVal val="0"/>
          <c:showCatName val="0"/>
          <c:showSerName val="0"/>
          <c:showPercent val="0"/>
          <c:showBubbleSize val="0"/>
        </c:dLbls>
        <c:gapWidth val="31"/>
        <c:overlap val="100"/>
        <c:axId val="210505088"/>
        <c:axId val="210510976"/>
      </c:barChart>
      <c:catAx>
        <c:axId val="21050508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10510976"/>
        <c:crosses val="autoZero"/>
        <c:auto val="1"/>
        <c:lblAlgn val="ctr"/>
        <c:lblOffset val="100"/>
        <c:noMultiLvlLbl val="0"/>
      </c:catAx>
      <c:valAx>
        <c:axId val="210510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1050508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34.200000000000003</c:v>
                </c:pt>
                <c:pt idx="1">
                  <c:v>35.1</c:v>
                </c:pt>
              </c:numCache>
            </c:numRef>
          </c:val>
          <c:smooth val="0"/>
        </c:ser>
        <c:dLbls>
          <c:showLegendKey val="0"/>
          <c:showVal val="0"/>
          <c:showCatName val="0"/>
          <c:showSerName val="0"/>
          <c:showPercent val="0"/>
          <c:showBubbleSize val="0"/>
        </c:dLbls>
        <c:marker val="1"/>
        <c:smooth val="0"/>
        <c:axId val="216704896"/>
        <c:axId val="216706432"/>
      </c:lineChart>
      <c:catAx>
        <c:axId val="216704896"/>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16706432"/>
        <c:crosses val="autoZero"/>
        <c:auto val="1"/>
        <c:lblAlgn val="ctr"/>
        <c:lblOffset val="100"/>
        <c:noMultiLvlLbl val="0"/>
      </c:catAx>
      <c:valAx>
        <c:axId val="2167064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16704896"/>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20.9</c:v>
                </c:pt>
                <c:pt idx="1">
                  <c:v>15.8</c:v>
                </c:pt>
                <c:pt idx="2">
                  <c:v>13.5</c:v>
                </c:pt>
                <c:pt idx="3">
                  <c:v>14.6</c:v>
                </c:pt>
              </c:numCache>
            </c:numRef>
          </c:val>
          <c:smooth val="0"/>
        </c:ser>
        <c:dLbls>
          <c:showLegendKey val="0"/>
          <c:showVal val="0"/>
          <c:showCatName val="0"/>
          <c:showSerName val="0"/>
          <c:showPercent val="0"/>
          <c:showBubbleSize val="0"/>
        </c:dLbls>
        <c:marker val="1"/>
        <c:smooth val="0"/>
        <c:axId val="239868160"/>
        <c:axId val="239915008"/>
      </c:lineChart>
      <c:catAx>
        <c:axId val="239868160"/>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39915008"/>
        <c:crosses val="autoZero"/>
        <c:auto val="1"/>
        <c:lblAlgn val="ctr"/>
        <c:lblOffset val="100"/>
        <c:noMultiLvlLbl val="0"/>
      </c:catAx>
      <c:valAx>
        <c:axId val="2399150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39868160"/>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35.9</c:v>
                </c:pt>
                <c:pt idx="2">
                  <c:v>36.700000000000003</c:v>
                </c:pt>
                <c:pt idx="3">
                  <c:v>35</c:v>
                </c:pt>
                <c:pt idx="5">
                  <c:v>17</c:v>
                </c:pt>
                <c:pt idx="6">
                  <c:v>32.299999999999997</c:v>
                </c:pt>
                <c:pt idx="7">
                  <c:v>40.700000000000003</c:v>
                </c:pt>
                <c:pt idx="8">
                  <c:v>56.9</c:v>
                </c:pt>
                <c:pt idx="10">
                  <c:v>44.4</c:v>
                </c:pt>
                <c:pt idx="13">
                  <c:v>31.8</c:v>
                </c:pt>
              </c:numCache>
            </c:numRef>
          </c:val>
        </c:ser>
        <c:dLbls>
          <c:showLegendKey val="0"/>
          <c:showVal val="0"/>
          <c:showCatName val="0"/>
          <c:showSerName val="0"/>
          <c:showPercent val="0"/>
          <c:showBubbleSize val="0"/>
        </c:dLbls>
        <c:gapWidth val="31"/>
        <c:overlap val="100"/>
        <c:axId val="240242688"/>
        <c:axId val="240244224"/>
      </c:barChart>
      <c:catAx>
        <c:axId val="24024268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40244224"/>
        <c:crosses val="autoZero"/>
        <c:auto val="1"/>
        <c:lblAlgn val="ctr"/>
        <c:lblOffset val="100"/>
        <c:noMultiLvlLbl val="0"/>
      </c:catAx>
      <c:valAx>
        <c:axId val="24024422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4024268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45.1</c:v>
                </c:pt>
                <c:pt idx="1">
                  <c:v>43.5</c:v>
                </c:pt>
                <c:pt idx="2">
                  <c:v>38.299999999999997</c:v>
                </c:pt>
                <c:pt idx="3">
                  <c:v>38.6</c:v>
                </c:pt>
                <c:pt idx="4">
                  <c:v>35.9</c:v>
                </c:pt>
              </c:numCache>
            </c:numRef>
          </c:val>
          <c:smooth val="0"/>
        </c:ser>
        <c:dLbls>
          <c:showLegendKey val="0"/>
          <c:showVal val="0"/>
          <c:showCatName val="0"/>
          <c:showSerName val="0"/>
          <c:showPercent val="0"/>
          <c:showBubbleSize val="0"/>
        </c:dLbls>
        <c:marker val="1"/>
        <c:smooth val="0"/>
        <c:axId val="240075520"/>
        <c:axId val="240077056"/>
      </c:lineChart>
      <c:catAx>
        <c:axId val="240075520"/>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40077056"/>
        <c:crosses val="autoZero"/>
        <c:auto val="1"/>
        <c:lblAlgn val="ctr"/>
        <c:lblOffset val="100"/>
        <c:noMultiLvlLbl val="0"/>
      </c:catAx>
      <c:valAx>
        <c:axId val="24007705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40075520"/>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3.7</c:v>
                </c:pt>
                <c:pt idx="2">
                  <c:v>5.2</c:v>
                </c:pt>
                <c:pt idx="3">
                  <c:v>2</c:v>
                </c:pt>
                <c:pt idx="5">
                  <c:v>2.5</c:v>
                </c:pt>
                <c:pt idx="6">
                  <c:v>3.2</c:v>
                </c:pt>
                <c:pt idx="7">
                  <c:v>4.9000000000000004</c:v>
                </c:pt>
                <c:pt idx="8">
                  <c:v>3.9</c:v>
                </c:pt>
                <c:pt idx="10">
                  <c:v>5.0999999999999996</c:v>
                </c:pt>
                <c:pt idx="13">
                  <c:v>1.9</c:v>
                </c:pt>
              </c:numCache>
            </c:numRef>
          </c:val>
        </c:ser>
        <c:dLbls>
          <c:showLegendKey val="0"/>
          <c:showVal val="0"/>
          <c:showCatName val="0"/>
          <c:showSerName val="0"/>
          <c:showPercent val="0"/>
          <c:showBubbleSize val="0"/>
        </c:dLbls>
        <c:gapWidth val="31"/>
        <c:overlap val="100"/>
        <c:axId val="240138496"/>
        <c:axId val="240140288"/>
      </c:barChart>
      <c:catAx>
        <c:axId val="24013849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40140288"/>
        <c:crosses val="autoZero"/>
        <c:auto val="1"/>
        <c:lblAlgn val="ctr"/>
        <c:lblOffset val="100"/>
        <c:noMultiLvlLbl val="0"/>
      </c:catAx>
      <c:valAx>
        <c:axId val="24014028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4013849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4.4000000000000004</c:v>
                </c:pt>
                <c:pt idx="1">
                  <c:v>5.0999999999999996</c:v>
                </c:pt>
                <c:pt idx="2">
                  <c:v>4.4000000000000004</c:v>
                </c:pt>
                <c:pt idx="3">
                  <c:v>4.5</c:v>
                </c:pt>
                <c:pt idx="4">
                  <c:v>3.7</c:v>
                </c:pt>
              </c:numCache>
            </c:numRef>
          </c:val>
          <c:smooth val="0"/>
        </c:ser>
        <c:dLbls>
          <c:showLegendKey val="0"/>
          <c:showVal val="0"/>
          <c:showCatName val="0"/>
          <c:showSerName val="0"/>
          <c:showPercent val="0"/>
          <c:showBubbleSize val="0"/>
        </c:dLbls>
        <c:marker val="1"/>
        <c:smooth val="0"/>
        <c:axId val="240167936"/>
        <c:axId val="240280320"/>
      </c:lineChart>
      <c:catAx>
        <c:axId val="240167936"/>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40280320"/>
        <c:crosses val="autoZero"/>
        <c:auto val="1"/>
        <c:lblAlgn val="ctr"/>
        <c:lblOffset val="100"/>
        <c:noMultiLvlLbl val="0"/>
      </c:catAx>
      <c:valAx>
        <c:axId val="24028032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40167936"/>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8.8000000000000007</c:v>
                </c:pt>
                <c:pt idx="2">
                  <c:v>10.4</c:v>
                </c:pt>
                <c:pt idx="3">
                  <c:v>7</c:v>
                </c:pt>
                <c:pt idx="5">
                  <c:v>2</c:v>
                </c:pt>
                <c:pt idx="6">
                  <c:v>7.3</c:v>
                </c:pt>
                <c:pt idx="7">
                  <c:v>8.1</c:v>
                </c:pt>
                <c:pt idx="8">
                  <c:v>18.7</c:v>
                </c:pt>
                <c:pt idx="10">
                  <c:v>12.3</c:v>
                </c:pt>
                <c:pt idx="13">
                  <c:v>7.3</c:v>
                </c:pt>
              </c:numCache>
            </c:numRef>
          </c:val>
        </c:ser>
        <c:dLbls>
          <c:showLegendKey val="0"/>
          <c:showVal val="0"/>
          <c:showCatName val="0"/>
          <c:showSerName val="0"/>
          <c:showPercent val="0"/>
          <c:showBubbleSize val="0"/>
        </c:dLbls>
        <c:gapWidth val="31"/>
        <c:overlap val="100"/>
        <c:axId val="240382720"/>
        <c:axId val="240384256"/>
      </c:barChart>
      <c:catAx>
        <c:axId val="2403827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40384256"/>
        <c:crosses val="autoZero"/>
        <c:auto val="1"/>
        <c:lblAlgn val="ctr"/>
        <c:lblOffset val="100"/>
        <c:noMultiLvlLbl val="0"/>
      </c:catAx>
      <c:valAx>
        <c:axId val="24038425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403827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13.4</c:v>
                </c:pt>
                <c:pt idx="1">
                  <c:v>11.4</c:v>
                </c:pt>
                <c:pt idx="2">
                  <c:v>9.6999999999999993</c:v>
                </c:pt>
                <c:pt idx="3">
                  <c:v>10.5</c:v>
                </c:pt>
                <c:pt idx="4">
                  <c:v>8.8000000000000007</c:v>
                </c:pt>
              </c:numCache>
            </c:numRef>
          </c:val>
          <c:smooth val="0"/>
        </c:ser>
        <c:dLbls>
          <c:showLegendKey val="0"/>
          <c:showVal val="0"/>
          <c:showCatName val="0"/>
          <c:showSerName val="0"/>
          <c:showPercent val="0"/>
          <c:showBubbleSize val="0"/>
        </c:dLbls>
        <c:marker val="1"/>
        <c:smooth val="0"/>
        <c:axId val="240416256"/>
        <c:axId val="240417792"/>
      </c:lineChart>
      <c:catAx>
        <c:axId val="240416256"/>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40417792"/>
        <c:crosses val="autoZero"/>
        <c:auto val="1"/>
        <c:lblAlgn val="ctr"/>
        <c:lblOffset val="100"/>
        <c:noMultiLvlLbl val="0"/>
      </c:catAx>
      <c:valAx>
        <c:axId val="24041779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40416256"/>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25.6</c:v>
                </c:pt>
                <c:pt idx="2">
                  <c:v>24.5</c:v>
                </c:pt>
                <c:pt idx="3">
                  <c:v>26.5</c:v>
                </c:pt>
                <c:pt idx="5">
                  <c:v>11.1</c:v>
                </c:pt>
                <c:pt idx="6">
                  <c:v>20.9</c:v>
                </c:pt>
                <c:pt idx="7">
                  <c:v>29.3</c:v>
                </c:pt>
                <c:pt idx="8">
                  <c:v>43.2</c:v>
                </c:pt>
                <c:pt idx="10">
                  <c:v>27.7</c:v>
                </c:pt>
                <c:pt idx="13">
                  <c:v>24.8</c:v>
                </c:pt>
              </c:numCache>
            </c:numRef>
          </c:val>
        </c:ser>
        <c:dLbls>
          <c:showLegendKey val="0"/>
          <c:showVal val="0"/>
          <c:showCatName val="0"/>
          <c:showSerName val="0"/>
          <c:showPercent val="0"/>
          <c:showBubbleSize val="0"/>
        </c:dLbls>
        <c:gapWidth val="31"/>
        <c:overlap val="100"/>
        <c:axId val="240593920"/>
        <c:axId val="240599808"/>
      </c:barChart>
      <c:catAx>
        <c:axId val="2405939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40599808"/>
        <c:crosses val="autoZero"/>
        <c:auto val="1"/>
        <c:lblAlgn val="ctr"/>
        <c:lblOffset val="100"/>
        <c:noMultiLvlLbl val="0"/>
      </c:catAx>
      <c:valAx>
        <c:axId val="240599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405939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30.9</c:v>
                </c:pt>
                <c:pt idx="1">
                  <c:v>30.4</c:v>
                </c:pt>
                <c:pt idx="2">
                  <c:v>25.2</c:v>
                </c:pt>
                <c:pt idx="3">
                  <c:v>24.7</c:v>
                </c:pt>
                <c:pt idx="4">
                  <c:v>25.6</c:v>
                </c:pt>
              </c:numCache>
            </c:numRef>
          </c:val>
          <c:smooth val="0"/>
        </c:ser>
        <c:dLbls>
          <c:showLegendKey val="0"/>
          <c:showVal val="0"/>
          <c:showCatName val="0"/>
          <c:showSerName val="0"/>
          <c:showPercent val="0"/>
          <c:showBubbleSize val="0"/>
        </c:dLbls>
        <c:marker val="1"/>
        <c:smooth val="0"/>
        <c:axId val="240656384"/>
        <c:axId val="240657920"/>
      </c:lineChart>
      <c:catAx>
        <c:axId val="24065638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40657920"/>
        <c:crosses val="autoZero"/>
        <c:auto val="1"/>
        <c:lblAlgn val="ctr"/>
        <c:lblOffset val="100"/>
        <c:noMultiLvlLbl val="0"/>
      </c:catAx>
      <c:valAx>
        <c:axId val="24065792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4065638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15.2</c:v>
                </c:pt>
                <c:pt idx="2">
                  <c:v>15.6</c:v>
                </c:pt>
                <c:pt idx="3">
                  <c:v>15.1</c:v>
                </c:pt>
                <c:pt idx="8">
                  <c:v>16.399999999999999</c:v>
                </c:pt>
                <c:pt idx="13">
                  <c:v>15.1</c:v>
                </c:pt>
              </c:numCache>
            </c:numRef>
          </c:val>
        </c:ser>
        <c:dLbls>
          <c:showLegendKey val="0"/>
          <c:showVal val="0"/>
          <c:showCatName val="0"/>
          <c:showSerName val="0"/>
          <c:showPercent val="0"/>
          <c:showBubbleSize val="0"/>
        </c:dLbls>
        <c:gapWidth val="31"/>
        <c:overlap val="100"/>
        <c:axId val="241092096"/>
        <c:axId val="241093632"/>
      </c:barChart>
      <c:catAx>
        <c:axId val="24109209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41093632"/>
        <c:crosses val="autoZero"/>
        <c:auto val="1"/>
        <c:lblAlgn val="ctr"/>
        <c:lblOffset val="100"/>
        <c:noMultiLvlLbl val="0"/>
      </c:catAx>
      <c:valAx>
        <c:axId val="2410936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4109209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8.1999999999999993</c:v>
                </c:pt>
                <c:pt idx="2">
                  <c:v>11.3</c:v>
                </c:pt>
                <c:pt idx="3">
                  <c:v>4.2</c:v>
                </c:pt>
                <c:pt idx="5">
                  <c:v>6.1</c:v>
                </c:pt>
                <c:pt idx="6">
                  <c:v>8.5</c:v>
                </c:pt>
                <c:pt idx="7">
                  <c:v>9.5</c:v>
                </c:pt>
                <c:pt idx="8">
                  <c:v>8.1999999999999993</c:v>
                </c:pt>
                <c:pt idx="10">
                  <c:v>6.1</c:v>
                </c:pt>
                <c:pt idx="12">
                  <c:v>12.9</c:v>
                </c:pt>
                <c:pt idx="13">
                  <c:v>9</c:v>
                </c:pt>
              </c:numCache>
            </c:numRef>
          </c:val>
        </c:ser>
        <c:dLbls>
          <c:showLegendKey val="0"/>
          <c:showVal val="0"/>
          <c:showCatName val="0"/>
          <c:showSerName val="0"/>
          <c:showPercent val="0"/>
          <c:showBubbleSize val="0"/>
        </c:dLbls>
        <c:gapWidth val="31"/>
        <c:overlap val="100"/>
        <c:axId val="216796544"/>
        <c:axId val="216802432"/>
      </c:barChart>
      <c:catAx>
        <c:axId val="21679654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16802432"/>
        <c:crosses val="autoZero"/>
        <c:auto val="1"/>
        <c:lblAlgn val="ctr"/>
        <c:lblOffset val="100"/>
        <c:noMultiLvlLbl val="0"/>
      </c:catAx>
      <c:valAx>
        <c:axId val="2168024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1679654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22.1</c:v>
                </c:pt>
                <c:pt idx="1">
                  <c:v>17.100000000000001</c:v>
                </c:pt>
                <c:pt idx="2">
                  <c:v>18.399999999999999</c:v>
                </c:pt>
                <c:pt idx="3">
                  <c:v>15.3</c:v>
                </c:pt>
                <c:pt idx="4">
                  <c:v>15.2</c:v>
                </c:pt>
              </c:numCache>
            </c:numRef>
          </c:val>
          <c:smooth val="0"/>
        </c:ser>
        <c:dLbls>
          <c:showLegendKey val="0"/>
          <c:showVal val="0"/>
          <c:showCatName val="0"/>
          <c:showSerName val="0"/>
          <c:showPercent val="0"/>
          <c:showBubbleSize val="0"/>
        </c:dLbls>
        <c:marker val="1"/>
        <c:smooth val="0"/>
        <c:axId val="240752896"/>
        <c:axId val="240758784"/>
      </c:lineChart>
      <c:catAx>
        <c:axId val="240752896"/>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40758784"/>
        <c:crosses val="autoZero"/>
        <c:auto val="1"/>
        <c:lblAlgn val="ctr"/>
        <c:lblOffset val="100"/>
        <c:noMultiLvlLbl val="0"/>
      </c:catAx>
      <c:valAx>
        <c:axId val="24075878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40752896"/>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61.9</c:v>
                </c:pt>
                <c:pt idx="2">
                  <c:v>69.8</c:v>
                </c:pt>
                <c:pt idx="3">
                  <c:v>54.1</c:v>
                </c:pt>
                <c:pt idx="8">
                  <c:v>59.6</c:v>
                </c:pt>
                <c:pt idx="13">
                  <c:v>58.4</c:v>
                </c:pt>
              </c:numCache>
            </c:numRef>
          </c:val>
        </c:ser>
        <c:dLbls>
          <c:showLegendKey val="0"/>
          <c:showVal val="0"/>
          <c:showCatName val="0"/>
          <c:showSerName val="0"/>
          <c:showPercent val="0"/>
          <c:showBubbleSize val="0"/>
        </c:dLbls>
        <c:gapWidth val="31"/>
        <c:overlap val="100"/>
        <c:axId val="240910336"/>
        <c:axId val="240911872"/>
      </c:barChart>
      <c:catAx>
        <c:axId val="24091033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40911872"/>
        <c:crosses val="autoZero"/>
        <c:auto val="1"/>
        <c:lblAlgn val="ctr"/>
        <c:lblOffset val="100"/>
        <c:noMultiLvlLbl val="0"/>
      </c:catAx>
      <c:valAx>
        <c:axId val="24091187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4091033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60.8</c:v>
                </c:pt>
                <c:pt idx="1">
                  <c:v>62.2</c:v>
                </c:pt>
                <c:pt idx="2">
                  <c:v>59.6</c:v>
                </c:pt>
                <c:pt idx="3">
                  <c:v>60.4</c:v>
                </c:pt>
                <c:pt idx="4">
                  <c:v>61.9</c:v>
                </c:pt>
              </c:numCache>
            </c:numRef>
          </c:val>
          <c:smooth val="0"/>
        </c:ser>
        <c:dLbls>
          <c:showLegendKey val="0"/>
          <c:showVal val="0"/>
          <c:showCatName val="0"/>
          <c:showSerName val="0"/>
          <c:showPercent val="0"/>
          <c:showBubbleSize val="0"/>
        </c:dLbls>
        <c:marker val="1"/>
        <c:smooth val="0"/>
        <c:axId val="240984832"/>
        <c:axId val="240986368"/>
      </c:lineChart>
      <c:catAx>
        <c:axId val="2409848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40986368"/>
        <c:crosses val="autoZero"/>
        <c:auto val="1"/>
        <c:lblAlgn val="ctr"/>
        <c:lblOffset val="100"/>
        <c:noMultiLvlLbl val="0"/>
      </c:catAx>
      <c:valAx>
        <c:axId val="24098636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409848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18.899999999999999</c:v>
                </c:pt>
                <c:pt idx="2">
                  <c:v>14.4</c:v>
                </c:pt>
                <c:pt idx="3">
                  <c:v>23.4</c:v>
                </c:pt>
                <c:pt idx="8">
                  <c:v>19.3</c:v>
                </c:pt>
                <c:pt idx="13">
                  <c:v>28.2</c:v>
                </c:pt>
              </c:numCache>
            </c:numRef>
          </c:val>
        </c:ser>
        <c:dLbls>
          <c:showLegendKey val="0"/>
          <c:showVal val="0"/>
          <c:showCatName val="0"/>
          <c:showSerName val="0"/>
          <c:showPercent val="0"/>
          <c:showBubbleSize val="0"/>
        </c:dLbls>
        <c:gapWidth val="31"/>
        <c:overlap val="100"/>
        <c:axId val="241129728"/>
        <c:axId val="241135616"/>
      </c:barChart>
      <c:catAx>
        <c:axId val="24112972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41135616"/>
        <c:crosses val="autoZero"/>
        <c:auto val="1"/>
        <c:lblAlgn val="ctr"/>
        <c:lblOffset val="100"/>
        <c:noMultiLvlLbl val="0"/>
      </c:catAx>
      <c:valAx>
        <c:axId val="24113561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4112972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22.9</c:v>
                </c:pt>
                <c:pt idx="1">
                  <c:v>26</c:v>
                </c:pt>
                <c:pt idx="2">
                  <c:v>18.7</c:v>
                </c:pt>
                <c:pt idx="3">
                  <c:v>23.4</c:v>
                </c:pt>
                <c:pt idx="4">
                  <c:v>18.899999999999999</c:v>
                </c:pt>
              </c:numCache>
            </c:numRef>
          </c:val>
          <c:smooth val="0"/>
        </c:ser>
        <c:dLbls>
          <c:showLegendKey val="0"/>
          <c:showVal val="0"/>
          <c:showCatName val="0"/>
          <c:showSerName val="0"/>
          <c:showPercent val="0"/>
          <c:showBubbleSize val="0"/>
        </c:dLbls>
        <c:marker val="1"/>
        <c:smooth val="0"/>
        <c:axId val="241204224"/>
        <c:axId val="241206016"/>
      </c:lineChart>
      <c:catAx>
        <c:axId val="24120422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41206016"/>
        <c:crosses val="autoZero"/>
        <c:auto val="1"/>
        <c:lblAlgn val="ctr"/>
        <c:lblOffset val="100"/>
        <c:noMultiLvlLbl val="0"/>
      </c:catAx>
      <c:valAx>
        <c:axId val="24120601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4120422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9.6999999999999993</c:v>
                </c:pt>
                <c:pt idx="2">
                  <c:v>6.7</c:v>
                </c:pt>
                <c:pt idx="3">
                  <c:v>12</c:v>
                </c:pt>
                <c:pt idx="8">
                  <c:v>12.4</c:v>
                </c:pt>
                <c:pt idx="13">
                  <c:v>7.9</c:v>
                </c:pt>
              </c:numCache>
            </c:numRef>
          </c:val>
        </c:ser>
        <c:dLbls>
          <c:showLegendKey val="0"/>
          <c:showVal val="0"/>
          <c:showCatName val="0"/>
          <c:showSerName val="0"/>
          <c:showPercent val="0"/>
          <c:showBubbleSize val="0"/>
        </c:dLbls>
        <c:gapWidth val="31"/>
        <c:overlap val="100"/>
        <c:axId val="241271552"/>
        <c:axId val="241273088"/>
      </c:barChart>
      <c:catAx>
        <c:axId val="24127155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41273088"/>
        <c:crosses val="autoZero"/>
        <c:auto val="1"/>
        <c:lblAlgn val="ctr"/>
        <c:lblOffset val="100"/>
        <c:noMultiLvlLbl val="0"/>
      </c:catAx>
      <c:valAx>
        <c:axId val="24127308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4127155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4.9000000000000004</c:v>
                </c:pt>
                <c:pt idx="1">
                  <c:v>9.6999999999999993</c:v>
                </c:pt>
              </c:numCache>
            </c:numRef>
          </c:val>
          <c:smooth val="0"/>
        </c:ser>
        <c:dLbls>
          <c:showLegendKey val="0"/>
          <c:showVal val="0"/>
          <c:showCatName val="0"/>
          <c:showSerName val="0"/>
          <c:showPercent val="0"/>
          <c:showBubbleSize val="0"/>
        </c:dLbls>
        <c:marker val="1"/>
        <c:smooth val="0"/>
        <c:axId val="241452928"/>
        <c:axId val="241454464"/>
      </c:lineChart>
      <c:catAx>
        <c:axId val="24145292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41454464"/>
        <c:crosses val="autoZero"/>
        <c:auto val="1"/>
        <c:lblAlgn val="ctr"/>
        <c:lblOffset val="100"/>
        <c:noMultiLvlLbl val="0"/>
      </c:catAx>
      <c:valAx>
        <c:axId val="24145446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4145292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6.5</c:v>
                </c:pt>
                <c:pt idx="2">
                  <c:v>8.4</c:v>
                </c:pt>
                <c:pt idx="3">
                  <c:v>4.8</c:v>
                </c:pt>
                <c:pt idx="8">
                  <c:v>10.6</c:v>
                </c:pt>
                <c:pt idx="13">
                  <c:v>6.4</c:v>
                </c:pt>
              </c:numCache>
            </c:numRef>
          </c:val>
        </c:ser>
        <c:dLbls>
          <c:showLegendKey val="0"/>
          <c:showVal val="0"/>
          <c:showCatName val="0"/>
          <c:showSerName val="0"/>
          <c:showPercent val="0"/>
          <c:showBubbleSize val="0"/>
        </c:dLbls>
        <c:gapWidth val="31"/>
        <c:overlap val="100"/>
        <c:axId val="241515904"/>
        <c:axId val="241517696"/>
      </c:barChart>
      <c:catAx>
        <c:axId val="24151590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41517696"/>
        <c:crosses val="autoZero"/>
        <c:auto val="1"/>
        <c:lblAlgn val="ctr"/>
        <c:lblOffset val="100"/>
        <c:noMultiLvlLbl val="0"/>
      </c:catAx>
      <c:valAx>
        <c:axId val="2415176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4151590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8</c:v>
                </c:pt>
                <c:pt idx="1">
                  <c:v>6.5</c:v>
                </c:pt>
              </c:numCache>
            </c:numRef>
          </c:val>
          <c:smooth val="0"/>
        </c:ser>
        <c:dLbls>
          <c:showLegendKey val="0"/>
          <c:showVal val="0"/>
          <c:showCatName val="0"/>
          <c:showSerName val="0"/>
          <c:showPercent val="0"/>
          <c:showBubbleSize val="0"/>
        </c:dLbls>
        <c:marker val="1"/>
        <c:smooth val="0"/>
        <c:axId val="241689344"/>
        <c:axId val="241690880"/>
      </c:lineChart>
      <c:catAx>
        <c:axId val="2416893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41690880"/>
        <c:crosses val="autoZero"/>
        <c:auto val="1"/>
        <c:lblAlgn val="ctr"/>
        <c:lblOffset val="100"/>
        <c:noMultiLvlLbl val="0"/>
      </c:catAx>
      <c:valAx>
        <c:axId val="24169088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416893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35.1</c:v>
                </c:pt>
                <c:pt idx="2">
                  <c:v>29.5</c:v>
                </c:pt>
                <c:pt idx="3">
                  <c:v>40.200000000000003</c:v>
                </c:pt>
                <c:pt idx="8">
                  <c:v>42.3</c:v>
                </c:pt>
                <c:pt idx="13">
                  <c:v>42.5</c:v>
                </c:pt>
              </c:numCache>
            </c:numRef>
          </c:val>
        </c:ser>
        <c:dLbls>
          <c:showLegendKey val="0"/>
          <c:showVal val="0"/>
          <c:showCatName val="0"/>
          <c:showSerName val="0"/>
          <c:showPercent val="0"/>
          <c:showBubbleSize val="0"/>
        </c:dLbls>
        <c:gapWidth val="31"/>
        <c:overlap val="100"/>
        <c:axId val="242018560"/>
        <c:axId val="241704960"/>
      </c:barChart>
      <c:catAx>
        <c:axId val="2420185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41704960"/>
        <c:crosses val="autoZero"/>
        <c:auto val="1"/>
        <c:lblAlgn val="ctr"/>
        <c:lblOffset val="100"/>
        <c:noMultiLvlLbl val="0"/>
      </c:catAx>
      <c:valAx>
        <c:axId val="24170496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420185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8.4</c:v>
                </c:pt>
                <c:pt idx="1">
                  <c:v>7.8</c:v>
                </c:pt>
                <c:pt idx="2">
                  <c:v>5.7</c:v>
                </c:pt>
                <c:pt idx="3">
                  <c:v>6.1</c:v>
                </c:pt>
                <c:pt idx="4">
                  <c:v>8.1999999999999993</c:v>
                </c:pt>
              </c:numCache>
            </c:numRef>
          </c:val>
          <c:smooth val="0"/>
        </c:ser>
        <c:dLbls>
          <c:showLegendKey val="0"/>
          <c:showVal val="0"/>
          <c:showCatName val="0"/>
          <c:showSerName val="0"/>
          <c:showPercent val="0"/>
          <c:showBubbleSize val="0"/>
        </c:dLbls>
        <c:marker val="1"/>
        <c:smooth val="0"/>
        <c:axId val="216859008"/>
        <c:axId val="216860544"/>
      </c:lineChart>
      <c:catAx>
        <c:axId val="2168590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16860544"/>
        <c:crosses val="autoZero"/>
        <c:auto val="1"/>
        <c:lblAlgn val="ctr"/>
        <c:lblOffset val="100"/>
        <c:noMultiLvlLbl val="0"/>
      </c:catAx>
      <c:valAx>
        <c:axId val="21686054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168590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36.299999999999997</c:v>
                </c:pt>
                <c:pt idx="1">
                  <c:v>35.1</c:v>
                </c:pt>
              </c:numCache>
            </c:numRef>
          </c:val>
          <c:smooth val="0"/>
        </c:ser>
        <c:dLbls>
          <c:showLegendKey val="0"/>
          <c:showVal val="0"/>
          <c:showCatName val="0"/>
          <c:showSerName val="0"/>
          <c:showPercent val="0"/>
          <c:showBubbleSize val="0"/>
        </c:dLbls>
        <c:marker val="1"/>
        <c:smooth val="0"/>
        <c:axId val="241732992"/>
        <c:axId val="241783936"/>
      </c:lineChart>
      <c:catAx>
        <c:axId val="24173299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41783936"/>
        <c:crosses val="autoZero"/>
        <c:auto val="1"/>
        <c:lblAlgn val="ctr"/>
        <c:lblOffset val="100"/>
        <c:noMultiLvlLbl val="0"/>
      </c:catAx>
      <c:valAx>
        <c:axId val="24178393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4173299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16.2</c:v>
                </c:pt>
                <c:pt idx="2">
                  <c:v>14.2</c:v>
                </c:pt>
                <c:pt idx="3">
                  <c:v>17.600000000000001</c:v>
                </c:pt>
                <c:pt idx="8">
                  <c:v>19.899999999999999</c:v>
                </c:pt>
                <c:pt idx="13">
                  <c:v>19.899999999999999</c:v>
                </c:pt>
              </c:numCache>
            </c:numRef>
          </c:val>
        </c:ser>
        <c:dLbls>
          <c:showLegendKey val="0"/>
          <c:showVal val="0"/>
          <c:showCatName val="0"/>
          <c:showSerName val="0"/>
          <c:showPercent val="0"/>
          <c:showBubbleSize val="0"/>
        </c:dLbls>
        <c:gapWidth val="31"/>
        <c:overlap val="100"/>
        <c:axId val="241910912"/>
        <c:axId val="241912448"/>
      </c:barChart>
      <c:catAx>
        <c:axId val="24191091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41912448"/>
        <c:crosses val="autoZero"/>
        <c:auto val="1"/>
        <c:lblAlgn val="ctr"/>
        <c:lblOffset val="100"/>
        <c:noMultiLvlLbl val="0"/>
      </c:catAx>
      <c:valAx>
        <c:axId val="24191244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4191091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16.399999999999999</c:v>
                </c:pt>
                <c:pt idx="1">
                  <c:v>16.2</c:v>
                </c:pt>
              </c:numCache>
            </c:numRef>
          </c:val>
          <c:smooth val="0"/>
        </c:ser>
        <c:dLbls>
          <c:showLegendKey val="0"/>
          <c:showVal val="0"/>
          <c:showCatName val="0"/>
          <c:showSerName val="0"/>
          <c:showPercent val="0"/>
          <c:showBubbleSize val="0"/>
        </c:dLbls>
        <c:marker val="1"/>
        <c:smooth val="0"/>
        <c:axId val="241833856"/>
        <c:axId val="241835392"/>
      </c:lineChart>
      <c:catAx>
        <c:axId val="241833856"/>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41835392"/>
        <c:crosses val="autoZero"/>
        <c:auto val="1"/>
        <c:lblAlgn val="ctr"/>
        <c:lblOffset val="100"/>
        <c:noMultiLvlLbl val="0"/>
      </c:catAx>
      <c:valAx>
        <c:axId val="24183539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41833856"/>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10.4</c:v>
                </c:pt>
                <c:pt idx="2">
                  <c:v>9.4</c:v>
                </c:pt>
                <c:pt idx="3">
                  <c:v>11.5</c:v>
                </c:pt>
                <c:pt idx="8">
                  <c:v>11.6</c:v>
                </c:pt>
                <c:pt idx="13">
                  <c:v>12.1</c:v>
                </c:pt>
              </c:numCache>
            </c:numRef>
          </c:val>
        </c:ser>
        <c:dLbls>
          <c:showLegendKey val="0"/>
          <c:showVal val="0"/>
          <c:showCatName val="0"/>
          <c:showSerName val="0"/>
          <c:showPercent val="0"/>
          <c:showBubbleSize val="0"/>
        </c:dLbls>
        <c:gapWidth val="31"/>
        <c:overlap val="100"/>
        <c:axId val="242068864"/>
        <c:axId val="242087040"/>
      </c:barChart>
      <c:catAx>
        <c:axId val="24206886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42087040"/>
        <c:crosses val="autoZero"/>
        <c:auto val="1"/>
        <c:lblAlgn val="ctr"/>
        <c:lblOffset val="100"/>
        <c:noMultiLvlLbl val="0"/>
      </c:catAx>
      <c:valAx>
        <c:axId val="24208704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4206886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11.8</c:v>
                </c:pt>
                <c:pt idx="1">
                  <c:v>10.1</c:v>
                </c:pt>
                <c:pt idx="2">
                  <c:v>11.2</c:v>
                </c:pt>
                <c:pt idx="3">
                  <c:v>13.8</c:v>
                </c:pt>
                <c:pt idx="4">
                  <c:v>10.4</c:v>
                </c:pt>
              </c:numCache>
            </c:numRef>
          </c:val>
          <c:smooth val="0"/>
        </c:ser>
        <c:dLbls>
          <c:showLegendKey val="0"/>
          <c:showVal val="0"/>
          <c:showCatName val="0"/>
          <c:showSerName val="0"/>
          <c:showPercent val="0"/>
          <c:showBubbleSize val="0"/>
        </c:dLbls>
        <c:marker val="1"/>
        <c:smooth val="0"/>
        <c:axId val="242147712"/>
        <c:axId val="242149248"/>
      </c:lineChart>
      <c:catAx>
        <c:axId val="24214771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42149248"/>
        <c:crosses val="autoZero"/>
        <c:auto val="1"/>
        <c:lblAlgn val="ctr"/>
        <c:lblOffset val="100"/>
        <c:noMultiLvlLbl val="0"/>
      </c:catAx>
      <c:valAx>
        <c:axId val="24214924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4214771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14</c:v>
                </c:pt>
                <c:pt idx="2">
                  <c:v>16.899999999999999</c:v>
                </c:pt>
                <c:pt idx="3">
                  <c:v>10.9</c:v>
                </c:pt>
                <c:pt idx="5">
                  <c:v>13.2</c:v>
                </c:pt>
                <c:pt idx="6">
                  <c:v>13</c:v>
                </c:pt>
                <c:pt idx="7">
                  <c:v>14.2</c:v>
                </c:pt>
                <c:pt idx="8">
                  <c:v>16.100000000000001</c:v>
                </c:pt>
                <c:pt idx="10">
                  <c:v>14.1</c:v>
                </c:pt>
                <c:pt idx="12">
                  <c:v>14.9</c:v>
                </c:pt>
                <c:pt idx="13">
                  <c:v>11.3</c:v>
                </c:pt>
              </c:numCache>
            </c:numRef>
          </c:val>
        </c:ser>
        <c:dLbls>
          <c:showLegendKey val="0"/>
          <c:showVal val="0"/>
          <c:showCatName val="0"/>
          <c:showSerName val="0"/>
          <c:showPercent val="0"/>
          <c:showBubbleSize val="0"/>
        </c:dLbls>
        <c:gapWidth val="31"/>
        <c:overlap val="100"/>
        <c:axId val="242247552"/>
        <c:axId val="242249088"/>
      </c:barChart>
      <c:catAx>
        <c:axId val="24224755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42249088"/>
        <c:crosses val="autoZero"/>
        <c:auto val="1"/>
        <c:lblAlgn val="ctr"/>
        <c:lblOffset val="100"/>
        <c:noMultiLvlLbl val="0"/>
      </c:catAx>
      <c:valAx>
        <c:axId val="24224908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4224755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11</c:v>
                </c:pt>
                <c:pt idx="1">
                  <c:v>11.9</c:v>
                </c:pt>
                <c:pt idx="2">
                  <c:v>11.5</c:v>
                </c:pt>
                <c:pt idx="3">
                  <c:v>12.4</c:v>
                </c:pt>
                <c:pt idx="4">
                  <c:v>14</c:v>
                </c:pt>
              </c:numCache>
            </c:numRef>
          </c:val>
          <c:smooth val="0"/>
        </c:ser>
        <c:dLbls>
          <c:showLegendKey val="0"/>
          <c:showVal val="0"/>
          <c:showCatName val="0"/>
          <c:showSerName val="0"/>
          <c:showPercent val="0"/>
          <c:showBubbleSize val="0"/>
        </c:dLbls>
        <c:marker val="1"/>
        <c:smooth val="0"/>
        <c:axId val="242322048"/>
        <c:axId val="242323840"/>
      </c:lineChart>
      <c:catAx>
        <c:axId val="24232204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42323840"/>
        <c:crosses val="autoZero"/>
        <c:auto val="1"/>
        <c:lblAlgn val="ctr"/>
        <c:lblOffset val="100"/>
        <c:noMultiLvlLbl val="0"/>
      </c:catAx>
      <c:valAx>
        <c:axId val="24232384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4232204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16.7</c:v>
                </c:pt>
                <c:pt idx="2">
                  <c:v>15.5</c:v>
                </c:pt>
                <c:pt idx="3">
                  <c:v>18.100000000000001</c:v>
                </c:pt>
                <c:pt idx="5">
                  <c:v>19.3</c:v>
                </c:pt>
                <c:pt idx="6">
                  <c:v>16.899999999999999</c:v>
                </c:pt>
                <c:pt idx="7">
                  <c:v>12.8</c:v>
                </c:pt>
                <c:pt idx="8">
                  <c:v>17.600000000000001</c:v>
                </c:pt>
                <c:pt idx="10">
                  <c:v>16.899999999999999</c:v>
                </c:pt>
                <c:pt idx="12">
                  <c:v>22.6</c:v>
                </c:pt>
                <c:pt idx="13">
                  <c:v>15.4</c:v>
                </c:pt>
              </c:numCache>
            </c:numRef>
          </c:val>
        </c:ser>
        <c:dLbls>
          <c:showLegendKey val="0"/>
          <c:showVal val="0"/>
          <c:showCatName val="0"/>
          <c:showSerName val="0"/>
          <c:showPercent val="0"/>
          <c:showBubbleSize val="0"/>
        </c:dLbls>
        <c:gapWidth val="31"/>
        <c:overlap val="100"/>
        <c:axId val="242737536"/>
        <c:axId val="242739072"/>
      </c:barChart>
      <c:catAx>
        <c:axId val="24273753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42739072"/>
        <c:crosses val="autoZero"/>
        <c:auto val="1"/>
        <c:lblAlgn val="ctr"/>
        <c:lblOffset val="100"/>
        <c:noMultiLvlLbl val="0"/>
      </c:catAx>
      <c:valAx>
        <c:axId val="24273907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4273753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16.100000000000001</c:v>
                </c:pt>
                <c:pt idx="1">
                  <c:v>14.4</c:v>
                </c:pt>
                <c:pt idx="2">
                  <c:v>14.4</c:v>
                </c:pt>
                <c:pt idx="3">
                  <c:v>13.7</c:v>
                </c:pt>
                <c:pt idx="4">
                  <c:v>16.7</c:v>
                </c:pt>
              </c:numCache>
            </c:numRef>
          </c:val>
          <c:smooth val="0"/>
        </c:ser>
        <c:dLbls>
          <c:showLegendKey val="0"/>
          <c:showVal val="0"/>
          <c:showCatName val="0"/>
          <c:showSerName val="0"/>
          <c:showPercent val="0"/>
          <c:showBubbleSize val="0"/>
        </c:dLbls>
        <c:marker val="1"/>
        <c:smooth val="0"/>
        <c:axId val="242668672"/>
        <c:axId val="242670208"/>
      </c:lineChart>
      <c:catAx>
        <c:axId val="24266867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42670208"/>
        <c:crosses val="autoZero"/>
        <c:auto val="1"/>
        <c:lblAlgn val="ctr"/>
        <c:lblOffset val="100"/>
        <c:noMultiLvlLbl val="0"/>
      </c:catAx>
      <c:valAx>
        <c:axId val="2426702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4266867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31.9</c:v>
                </c:pt>
                <c:pt idx="2">
                  <c:v>26.3</c:v>
                </c:pt>
                <c:pt idx="3">
                  <c:v>37.9</c:v>
                </c:pt>
                <c:pt idx="5">
                  <c:v>29.1</c:v>
                </c:pt>
                <c:pt idx="6">
                  <c:v>30.5</c:v>
                </c:pt>
                <c:pt idx="7">
                  <c:v>34.4</c:v>
                </c:pt>
                <c:pt idx="8">
                  <c:v>33.9</c:v>
                </c:pt>
                <c:pt idx="10">
                  <c:v>27.6</c:v>
                </c:pt>
                <c:pt idx="12">
                  <c:v>36</c:v>
                </c:pt>
                <c:pt idx="13">
                  <c:v>33.9</c:v>
                </c:pt>
              </c:numCache>
            </c:numRef>
          </c:val>
        </c:ser>
        <c:dLbls>
          <c:showLegendKey val="0"/>
          <c:showVal val="0"/>
          <c:showCatName val="0"/>
          <c:showSerName val="0"/>
          <c:showPercent val="0"/>
          <c:showBubbleSize val="0"/>
        </c:dLbls>
        <c:gapWidth val="31"/>
        <c:overlap val="100"/>
        <c:axId val="242416256"/>
        <c:axId val="242483584"/>
      </c:barChart>
      <c:catAx>
        <c:axId val="24241625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42483584"/>
        <c:crosses val="autoZero"/>
        <c:auto val="1"/>
        <c:lblAlgn val="ctr"/>
        <c:lblOffset val="100"/>
        <c:noMultiLvlLbl val="0"/>
      </c:catAx>
      <c:valAx>
        <c:axId val="24248358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4241625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8.8000000000000007</c:v>
                </c:pt>
                <c:pt idx="2">
                  <c:v>8.1999999999999993</c:v>
                </c:pt>
                <c:pt idx="3">
                  <c:v>9</c:v>
                </c:pt>
                <c:pt idx="5">
                  <c:v>9.4</c:v>
                </c:pt>
                <c:pt idx="6">
                  <c:v>7.4</c:v>
                </c:pt>
                <c:pt idx="7">
                  <c:v>9.5</c:v>
                </c:pt>
                <c:pt idx="8">
                  <c:v>8.3000000000000007</c:v>
                </c:pt>
                <c:pt idx="10">
                  <c:v>10.4</c:v>
                </c:pt>
                <c:pt idx="12">
                  <c:v>11.4</c:v>
                </c:pt>
                <c:pt idx="13">
                  <c:v>6.8</c:v>
                </c:pt>
              </c:numCache>
            </c:numRef>
          </c:val>
        </c:ser>
        <c:dLbls>
          <c:showLegendKey val="0"/>
          <c:showVal val="0"/>
          <c:showCatName val="0"/>
          <c:showSerName val="0"/>
          <c:showPercent val="0"/>
          <c:showBubbleSize val="0"/>
        </c:dLbls>
        <c:gapWidth val="31"/>
        <c:overlap val="100"/>
        <c:axId val="217556864"/>
        <c:axId val="217558400"/>
      </c:barChart>
      <c:catAx>
        <c:axId val="21755686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17558400"/>
        <c:crosses val="autoZero"/>
        <c:auto val="1"/>
        <c:lblAlgn val="ctr"/>
        <c:lblOffset val="100"/>
        <c:noMultiLvlLbl val="0"/>
      </c:catAx>
      <c:valAx>
        <c:axId val="2175584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1755686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30.7</c:v>
                </c:pt>
                <c:pt idx="1">
                  <c:v>29.3</c:v>
                </c:pt>
                <c:pt idx="2">
                  <c:v>28.9</c:v>
                </c:pt>
                <c:pt idx="3">
                  <c:v>29</c:v>
                </c:pt>
                <c:pt idx="4">
                  <c:v>31.9</c:v>
                </c:pt>
              </c:numCache>
            </c:numRef>
          </c:val>
          <c:smooth val="0"/>
        </c:ser>
        <c:dLbls>
          <c:showLegendKey val="0"/>
          <c:showVal val="0"/>
          <c:showCatName val="0"/>
          <c:showSerName val="0"/>
          <c:showPercent val="0"/>
          <c:showBubbleSize val="0"/>
        </c:dLbls>
        <c:marker val="1"/>
        <c:smooth val="0"/>
        <c:axId val="242560384"/>
        <c:axId val="242566272"/>
      </c:lineChart>
      <c:catAx>
        <c:axId val="24256038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42566272"/>
        <c:crosses val="autoZero"/>
        <c:auto val="1"/>
        <c:lblAlgn val="ctr"/>
        <c:lblOffset val="100"/>
        <c:noMultiLvlLbl val="0"/>
      </c:catAx>
      <c:valAx>
        <c:axId val="24256627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4256038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28.1</c:v>
                </c:pt>
                <c:pt idx="2">
                  <c:v>26.2</c:v>
                </c:pt>
                <c:pt idx="3">
                  <c:v>30.3</c:v>
                </c:pt>
                <c:pt idx="5">
                  <c:v>27.8</c:v>
                </c:pt>
                <c:pt idx="6">
                  <c:v>31.1</c:v>
                </c:pt>
                <c:pt idx="7">
                  <c:v>25.2</c:v>
                </c:pt>
                <c:pt idx="8">
                  <c:v>27.9</c:v>
                </c:pt>
                <c:pt idx="10">
                  <c:v>34.9</c:v>
                </c:pt>
                <c:pt idx="12">
                  <c:v>21.5</c:v>
                </c:pt>
                <c:pt idx="13">
                  <c:v>26.3</c:v>
                </c:pt>
              </c:numCache>
            </c:numRef>
          </c:val>
        </c:ser>
        <c:dLbls>
          <c:showLegendKey val="0"/>
          <c:showVal val="0"/>
          <c:showCatName val="0"/>
          <c:showSerName val="0"/>
          <c:showPercent val="0"/>
          <c:showBubbleSize val="0"/>
        </c:dLbls>
        <c:gapWidth val="31"/>
        <c:overlap val="100"/>
        <c:axId val="242766976"/>
        <c:axId val="242768512"/>
      </c:barChart>
      <c:catAx>
        <c:axId val="24276697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42768512"/>
        <c:crosses val="autoZero"/>
        <c:auto val="1"/>
        <c:lblAlgn val="ctr"/>
        <c:lblOffset val="100"/>
        <c:noMultiLvlLbl val="0"/>
      </c:catAx>
      <c:valAx>
        <c:axId val="24276851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4276697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21.2</c:v>
                </c:pt>
                <c:pt idx="1">
                  <c:v>22.5</c:v>
                </c:pt>
                <c:pt idx="2">
                  <c:v>20.5</c:v>
                </c:pt>
                <c:pt idx="3">
                  <c:v>26.9</c:v>
                </c:pt>
                <c:pt idx="4">
                  <c:v>28.1</c:v>
                </c:pt>
              </c:numCache>
            </c:numRef>
          </c:val>
          <c:smooth val="0"/>
        </c:ser>
        <c:dLbls>
          <c:showLegendKey val="0"/>
          <c:showVal val="0"/>
          <c:showCatName val="0"/>
          <c:showSerName val="0"/>
          <c:showPercent val="0"/>
          <c:showBubbleSize val="0"/>
        </c:dLbls>
        <c:marker val="1"/>
        <c:smooth val="0"/>
        <c:axId val="243128192"/>
        <c:axId val="243129728"/>
      </c:lineChart>
      <c:catAx>
        <c:axId val="24312819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43129728"/>
        <c:crosses val="autoZero"/>
        <c:auto val="1"/>
        <c:lblAlgn val="ctr"/>
        <c:lblOffset val="100"/>
        <c:noMultiLvlLbl val="0"/>
      </c:catAx>
      <c:valAx>
        <c:axId val="24312972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4312819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10.6</c:v>
                </c:pt>
                <c:pt idx="2">
                  <c:v>11.9</c:v>
                </c:pt>
                <c:pt idx="3">
                  <c:v>8.9</c:v>
                </c:pt>
                <c:pt idx="5">
                  <c:v>9.4</c:v>
                </c:pt>
                <c:pt idx="6">
                  <c:v>11.9</c:v>
                </c:pt>
                <c:pt idx="7">
                  <c:v>8.1</c:v>
                </c:pt>
                <c:pt idx="8">
                  <c:v>12.5</c:v>
                </c:pt>
                <c:pt idx="10">
                  <c:v>15.9</c:v>
                </c:pt>
                <c:pt idx="12">
                  <c:v>10.3</c:v>
                </c:pt>
                <c:pt idx="13">
                  <c:v>7.6</c:v>
                </c:pt>
              </c:numCache>
            </c:numRef>
          </c:val>
        </c:ser>
        <c:dLbls>
          <c:showLegendKey val="0"/>
          <c:showVal val="0"/>
          <c:showCatName val="0"/>
          <c:showSerName val="0"/>
          <c:showPercent val="0"/>
          <c:showBubbleSize val="0"/>
        </c:dLbls>
        <c:gapWidth val="31"/>
        <c:overlap val="100"/>
        <c:axId val="242871680"/>
        <c:axId val="242877568"/>
      </c:barChart>
      <c:catAx>
        <c:axId val="24287168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42877568"/>
        <c:crosses val="autoZero"/>
        <c:auto val="1"/>
        <c:lblAlgn val="ctr"/>
        <c:lblOffset val="100"/>
        <c:noMultiLvlLbl val="0"/>
      </c:catAx>
      <c:valAx>
        <c:axId val="24287756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4287168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12.8</c:v>
                </c:pt>
                <c:pt idx="1">
                  <c:v>10.6</c:v>
                </c:pt>
                <c:pt idx="2">
                  <c:v>10.1</c:v>
                </c:pt>
                <c:pt idx="3">
                  <c:v>10.199999999999999</c:v>
                </c:pt>
                <c:pt idx="4">
                  <c:v>10.6</c:v>
                </c:pt>
              </c:numCache>
            </c:numRef>
          </c:val>
          <c:smooth val="0"/>
        </c:ser>
        <c:dLbls>
          <c:showLegendKey val="0"/>
          <c:showVal val="0"/>
          <c:showCatName val="0"/>
          <c:showSerName val="0"/>
          <c:showPercent val="0"/>
          <c:showBubbleSize val="0"/>
        </c:dLbls>
        <c:marker val="1"/>
        <c:smooth val="0"/>
        <c:axId val="242950528"/>
        <c:axId val="242952064"/>
      </c:lineChart>
      <c:catAx>
        <c:axId val="24295052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42952064"/>
        <c:crosses val="autoZero"/>
        <c:auto val="1"/>
        <c:lblAlgn val="ctr"/>
        <c:lblOffset val="100"/>
        <c:noMultiLvlLbl val="0"/>
      </c:catAx>
      <c:valAx>
        <c:axId val="24295206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4295052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5.3</c:v>
                </c:pt>
                <c:pt idx="2">
                  <c:v>5.7</c:v>
                </c:pt>
                <c:pt idx="3">
                  <c:v>5</c:v>
                </c:pt>
                <c:pt idx="5">
                  <c:v>4.4000000000000004</c:v>
                </c:pt>
                <c:pt idx="6">
                  <c:v>6.9</c:v>
                </c:pt>
                <c:pt idx="7">
                  <c:v>3.4</c:v>
                </c:pt>
                <c:pt idx="8">
                  <c:v>6.5</c:v>
                </c:pt>
                <c:pt idx="10">
                  <c:v>8.1</c:v>
                </c:pt>
                <c:pt idx="12">
                  <c:v>5.4</c:v>
                </c:pt>
                <c:pt idx="13">
                  <c:v>4.0999999999999996</c:v>
                </c:pt>
              </c:numCache>
            </c:numRef>
          </c:val>
        </c:ser>
        <c:dLbls>
          <c:showLegendKey val="0"/>
          <c:showVal val="0"/>
          <c:showCatName val="0"/>
          <c:showSerName val="0"/>
          <c:showPercent val="0"/>
          <c:showBubbleSize val="0"/>
        </c:dLbls>
        <c:gapWidth val="31"/>
        <c:overlap val="100"/>
        <c:axId val="243029888"/>
        <c:axId val="243031424"/>
      </c:barChart>
      <c:catAx>
        <c:axId val="24302988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43031424"/>
        <c:crosses val="autoZero"/>
        <c:auto val="1"/>
        <c:lblAlgn val="ctr"/>
        <c:lblOffset val="100"/>
        <c:noMultiLvlLbl val="0"/>
      </c:catAx>
      <c:valAx>
        <c:axId val="24303142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4302988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6</c:v>
                </c:pt>
                <c:pt idx="1">
                  <c:v>5</c:v>
                </c:pt>
                <c:pt idx="2">
                  <c:v>4.8</c:v>
                </c:pt>
                <c:pt idx="3">
                  <c:v>5.7</c:v>
                </c:pt>
                <c:pt idx="4">
                  <c:v>5.3</c:v>
                </c:pt>
              </c:numCache>
            </c:numRef>
          </c:val>
          <c:smooth val="0"/>
        </c:ser>
        <c:dLbls>
          <c:showLegendKey val="0"/>
          <c:showVal val="0"/>
          <c:showCatName val="0"/>
          <c:showSerName val="0"/>
          <c:showPercent val="0"/>
          <c:showBubbleSize val="0"/>
        </c:dLbls>
        <c:marker val="1"/>
        <c:smooth val="0"/>
        <c:axId val="243202688"/>
        <c:axId val="243470720"/>
      </c:lineChart>
      <c:catAx>
        <c:axId val="2432026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43470720"/>
        <c:crosses val="autoZero"/>
        <c:auto val="1"/>
        <c:lblAlgn val="ctr"/>
        <c:lblOffset val="100"/>
        <c:noMultiLvlLbl val="0"/>
      </c:catAx>
      <c:valAx>
        <c:axId val="24347072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432026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56.4</c:v>
                </c:pt>
                <c:pt idx="2">
                  <c:v>57.6</c:v>
                </c:pt>
                <c:pt idx="3">
                  <c:v>55.2</c:v>
                </c:pt>
                <c:pt idx="5">
                  <c:v>56.6</c:v>
                </c:pt>
                <c:pt idx="6">
                  <c:v>56.1</c:v>
                </c:pt>
                <c:pt idx="7">
                  <c:v>57</c:v>
                </c:pt>
                <c:pt idx="8">
                  <c:v>56.1</c:v>
                </c:pt>
                <c:pt idx="10">
                  <c:v>46.9</c:v>
                </c:pt>
                <c:pt idx="12">
                  <c:v>66.3</c:v>
                </c:pt>
                <c:pt idx="13">
                  <c:v>61.8</c:v>
                </c:pt>
              </c:numCache>
            </c:numRef>
          </c:val>
        </c:ser>
        <c:dLbls>
          <c:showLegendKey val="0"/>
          <c:showVal val="0"/>
          <c:showCatName val="0"/>
          <c:showSerName val="0"/>
          <c:showPercent val="0"/>
          <c:showBubbleSize val="0"/>
        </c:dLbls>
        <c:gapWidth val="31"/>
        <c:overlap val="100"/>
        <c:axId val="243528064"/>
        <c:axId val="243529600"/>
      </c:barChart>
      <c:catAx>
        <c:axId val="24352806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43529600"/>
        <c:crosses val="autoZero"/>
        <c:auto val="1"/>
        <c:lblAlgn val="ctr"/>
        <c:lblOffset val="100"/>
        <c:noMultiLvlLbl val="0"/>
      </c:catAx>
      <c:valAx>
        <c:axId val="2435296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4352806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58.4</c:v>
                </c:pt>
                <c:pt idx="1">
                  <c:v>59.5</c:v>
                </c:pt>
                <c:pt idx="2">
                  <c:v>60.9</c:v>
                </c:pt>
                <c:pt idx="3">
                  <c:v>61.8</c:v>
                </c:pt>
                <c:pt idx="4">
                  <c:v>56.4</c:v>
                </c:pt>
              </c:numCache>
            </c:numRef>
          </c:val>
          <c:smooth val="0"/>
        </c:ser>
        <c:dLbls>
          <c:showLegendKey val="0"/>
          <c:showVal val="0"/>
          <c:showCatName val="0"/>
          <c:showSerName val="0"/>
          <c:showPercent val="0"/>
          <c:showBubbleSize val="0"/>
        </c:dLbls>
        <c:marker val="1"/>
        <c:smooth val="0"/>
        <c:axId val="243319936"/>
        <c:axId val="243321472"/>
      </c:lineChart>
      <c:catAx>
        <c:axId val="243319936"/>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43321472"/>
        <c:crosses val="autoZero"/>
        <c:auto val="1"/>
        <c:lblAlgn val="ctr"/>
        <c:lblOffset val="100"/>
        <c:noMultiLvlLbl val="0"/>
      </c:catAx>
      <c:valAx>
        <c:axId val="24332147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43319936"/>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28.6</c:v>
                </c:pt>
                <c:pt idx="2">
                  <c:v>30.3</c:v>
                </c:pt>
                <c:pt idx="3">
                  <c:v>26.8</c:v>
                </c:pt>
                <c:pt idx="5">
                  <c:v>29.7</c:v>
                </c:pt>
                <c:pt idx="6">
                  <c:v>30.7</c:v>
                </c:pt>
                <c:pt idx="7">
                  <c:v>28.1</c:v>
                </c:pt>
                <c:pt idx="8">
                  <c:v>25.5</c:v>
                </c:pt>
                <c:pt idx="10">
                  <c:v>23.1</c:v>
                </c:pt>
                <c:pt idx="12">
                  <c:v>33.9</c:v>
                </c:pt>
                <c:pt idx="13">
                  <c:v>32.1</c:v>
                </c:pt>
              </c:numCache>
            </c:numRef>
          </c:val>
        </c:ser>
        <c:dLbls>
          <c:showLegendKey val="0"/>
          <c:showVal val="0"/>
          <c:showCatName val="0"/>
          <c:showSerName val="0"/>
          <c:showPercent val="0"/>
          <c:showBubbleSize val="0"/>
        </c:dLbls>
        <c:gapWidth val="31"/>
        <c:overlap val="100"/>
        <c:axId val="243829376"/>
        <c:axId val="243831168"/>
      </c:barChart>
      <c:catAx>
        <c:axId val="24382937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43831168"/>
        <c:crosses val="autoZero"/>
        <c:auto val="1"/>
        <c:lblAlgn val="ctr"/>
        <c:lblOffset val="100"/>
        <c:noMultiLvlLbl val="0"/>
      </c:catAx>
      <c:valAx>
        <c:axId val="24383116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4382937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5.5</c:v>
                </c:pt>
                <c:pt idx="1">
                  <c:v>6</c:v>
                </c:pt>
                <c:pt idx="2">
                  <c:v>4.7</c:v>
                </c:pt>
                <c:pt idx="3">
                  <c:v>6.2</c:v>
                </c:pt>
                <c:pt idx="4">
                  <c:v>8.8000000000000007</c:v>
                </c:pt>
              </c:numCache>
            </c:numRef>
          </c:val>
          <c:smooth val="0"/>
        </c:ser>
        <c:dLbls>
          <c:showLegendKey val="0"/>
          <c:showVal val="0"/>
          <c:showCatName val="0"/>
          <c:showSerName val="0"/>
          <c:showPercent val="0"/>
          <c:showBubbleSize val="0"/>
        </c:dLbls>
        <c:marker val="1"/>
        <c:smooth val="0"/>
        <c:axId val="217209856"/>
        <c:axId val="217232128"/>
      </c:lineChart>
      <c:catAx>
        <c:axId val="217209856"/>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17232128"/>
        <c:crosses val="autoZero"/>
        <c:auto val="1"/>
        <c:lblAlgn val="ctr"/>
        <c:lblOffset val="100"/>
        <c:noMultiLvlLbl val="0"/>
      </c:catAx>
      <c:valAx>
        <c:axId val="21723212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17209856"/>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26.9</c:v>
                </c:pt>
                <c:pt idx="1">
                  <c:v>27.5</c:v>
                </c:pt>
                <c:pt idx="2">
                  <c:v>32</c:v>
                </c:pt>
                <c:pt idx="3">
                  <c:v>29.3</c:v>
                </c:pt>
                <c:pt idx="4">
                  <c:v>28.6</c:v>
                </c:pt>
              </c:numCache>
            </c:numRef>
          </c:val>
          <c:smooth val="0"/>
        </c:ser>
        <c:dLbls>
          <c:showLegendKey val="0"/>
          <c:showVal val="0"/>
          <c:showCatName val="0"/>
          <c:showSerName val="0"/>
          <c:showPercent val="0"/>
          <c:showBubbleSize val="0"/>
        </c:dLbls>
        <c:marker val="1"/>
        <c:smooth val="0"/>
        <c:axId val="243572736"/>
        <c:axId val="243574272"/>
      </c:lineChart>
      <c:catAx>
        <c:axId val="243572736"/>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43574272"/>
        <c:crosses val="autoZero"/>
        <c:auto val="1"/>
        <c:lblAlgn val="ctr"/>
        <c:lblOffset val="100"/>
        <c:noMultiLvlLbl val="0"/>
      </c:catAx>
      <c:valAx>
        <c:axId val="24357427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43572736"/>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17.3</c:v>
                </c:pt>
                <c:pt idx="2">
                  <c:v>18.600000000000001</c:v>
                </c:pt>
                <c:pt idx="3">
                  <c:v>15.9</c:v>
                </c:pt>
                <c:pt idx="5">
                  <c:v>19</c:v>
                </c:pt>
                <c:pt idx="6">
                  <c:v>18</c:v>
                </c:pt>
                <c:pt idx="7">
                  <c:v>15.6</c:v>
                </c:pt>
                <c:pt idx="8">
                  <c:v>16.5</c:v>
                </c:pt>
                <c:pt idx="10">
                  <c:v>16.600000000000001</c:v>
                </c:pt>
                <c:pt idx="12">
                  <c:v>22.6</c:v>
                </c:pt>
                <c:pt idx="13">
                  <c:v>16.5</c:v>
                </c:pt>
              </c:numCache>
            </c:numRef>
          </c:val>
        </c:ser>
        <c:dLbls>
          <c:showLegendKey val="0"/>
          <c:showVal val="0"/>
          <c:showCatName val="0"/>
          <c:showSerName val="0"/>
          <c:showPercent val="0"/>
          <c:showBubbleSize val="0"/>
        </c:dLbls>
        <c:gapWidth val="31"/>
        <c:overlap val="100"/>
        <c:axId val="243611136"/>
        <c:axId val="243612672"/>
      </c:barChart>
      <c:catAx>
        <c:axId val="24361113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43612672"/>
        <c:crosses val="autoZero"/>
        <c:auto val="1"/>
        <c:lblAlgn val="ctr"/>
        <c:lblOffset val="100"/>
        <c:noMultiLvlLbl val="0"/>
      </c:catAx>
      <c:valAx>
        <c:axId val="24361267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4361113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15.2</c:v>
                </c:pt>
                <c:pt idx="1">
                  <c:v>16.100000000000001</c:v>
                </c:pt>
                <c:pt idx="2">
                  <c:v>21.3</c:v>
                </c:pt>
                <c:pt idx="3">
                  <c:v>18.399999999999999</c:v>
                </c:pt>
                <c:pt idx="4">
                  <c:v>17.3</c:v>
                </c:pt>
              </c:numCache>
            </c:numRef>
          </c:val>
          <c:smooth val="0"/>
        </c:ser>
        <c:dLbls>
          <c:showLegendKey val="0"/>
          <c:showVal val="0"/>
          <c:showCatName val="0"/>
          <c:showSerName val="0"/>
          <c:showPercent val="0"/>
          <c:showBubbleSize val="0"/>
        </c:dLbls>
        <c:marker val="1"/>
        <c:smooth val="0"/>
        <c:axId val="243648768"/>
        <c:axId val="243666944"/>
      </c:lineChart>
      <c:catAx>
        <c:axId val="24364876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43666944"/>
        <c:crosses val="autoZero"/>
        <c:auto val="1"/>
        <c:lblAlgn val="ctr"/>
        <c:lblOffset val="100"/>
        <c:noMultiLvlLbl val="0"/>
      </c:catAx>
      <c:valAx>
        <c:axId val="24366694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4364876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40.4</c:v>
                </c:pt>
                <c:pt idx="2">
                  <c:v>43.6</c:v>
                </c:pt>
                <c:pt idx="3">
                  <c:v>37.1</c:v>
                </c:pt>
                <c:pt idx="5">
                  <c:v>40.5</c:v>
                </c:pt>
                <c:pt idx="6">
                  <c:v>40</c:v>
                </c:pt>
                <c:pt idx="7">
                  <c:v>38.200000000000003</c:v>
                </c:pt>
                <c:pt idx="8">
                  <c:v>42.9</c:v>
                </c:pt>
                <c:pt idx="10">
                  <c:v>57.2</c:v>
                </c:pt>
                <c:pt idx="12">
                  <c:v>37.1</c:v>
                </c:pt>
                <c:pt idx="13">
                  <c:v>30.8</c:v>
                </c:pt>
              </c:numCache>
            </c:numRef>
          </c:val>
        </c:ser>
        <c:dLbls>
          <c:showLegendKey val="0"/>
          <c:showVal val="0"/>
          <c:showCatName val="0"/>
          <c:showSerName val="0"/>
          <c:showPercent val="0"/>
          <c:showBubbleSize val="0"/>
        </c:dLbls>
        <c:gapWidth val="31"/>
        <c:overlap val="100"/>
        <c:axId val="244170752"/>
        <c:axId val="244172288"/>
      </c:barChart>
      <c:catAx>
        <c:axId val="24417075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44172288"/>
        <c:crosses val="autoZero"/>
        <c:auto val="1"/>
        <c:lblAlgn val="ctr"/>
        <c:lblOffset val="100"/>
        <c:noMultiLvlLbl val="0"/>
      </c:catAx>
      <c:valAx>
        <c:axId val="24417228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4417075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35.700000000000003</c:v>
                </c:pt>
                <c:pt idx="1">
                  <c:v>37.1</c:v>
                </c:pt>
                <c:pt idx="2">
                  <c:v>35.1</c:v>
                </c:pt>
                <c:pt idx="3">
                  <c:v>37.5</c:v>
                </c:pt>
                <c:pt idx="4">
                  <c:v>40.4</c:v>
                </c:pt>
              </c:numCache>
            </c:numRef>
          </c:val>
          <c:smooth val="0"/>
        </c:ser>
        <c:dLbls>
          <c:showLegendKey val="0"/>
          <c:showVal val="0"/>
          <c:showCatName val="0"/>
          <c:showSerName val="0"/>
          <c:showPercent val="0"/>
          <c:showBubbleSize val="0"/>
        </c:dLbls>
        <c:marker val="1"/>
        <c:smooth val="0"/>
        <c:axId val="243745536"/>
        <c:axId val="243747072"/>
      </c:lineChart>
      <c:catAx>
        <c:axId val="243745536"/>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43747072"/>
        <c:crosses val="autoZero"/>
        <c:auto val="1"/>
        <c:lblAlgn val="ctr"/>
        <c:lblOffset val="100"/>
        <c:noMultiLvlLbl val="0"/>
      </c:catAx>
      <c:valAx>
        <c:axId val="24374707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43745536"/>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33.9</c:v>
                </c:pt>
                <c:pt idx="2">
                  <c:v>32.700000000000003</c:v>
                </c:pt>
                <c:pt idx="3">
                  <c:v>35.5</c:v>
                </c:pt>
                <c:pt idx="5">
                  <c:v>42.3</c:v>
                </c:pt>
                <c:pt idx="6">
                  <c:v>31.9</c:v>
                </c:pt>
                <c:pt idx="7">
                  <c:v>30.3</c:v>
                </c:pt>
                <c:pt idx="8">
                  <c:v>30.7</c:v>
                </c:pt>
                <c:pt idx="10">
                  <c:v>39.5</c:v>
                </c:pt>
                <c:pt idx="12">
                  <c:v>26.4</c:v>
                </c:pt>
                <c:pt idx="13">
                  <c:v>30.7</c:v>
                </c:pt>
              </c:numCache>
            </c:numRef>
          </c:val>
        </c:ser>
        <c:dLbls>
          <c:showLegendKey val="0"/>
          <c:showVal val="0"/>
          <c:showCatName val="0"/>
          <c:showSerName val="0"/>
          <c:showPercent val="0"/>
          <c:showBubbleSize val="0"/>
        </c:dLbls>
        <c:gapWidth val="31"/>
        <c:overlap val="100"/>
        <c:axId val="243890432"/>
        <c:axId val="243900416"/>
      </c:barChart>
      <c:catAx>
        <c:axId val="24389043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43900416"/>
        <c:crosses val="autoZero"/>
        <c:auto val="1"/>
        <c:lblAlgn val="ctr"/>
        <c:lblOffset val="100"/>
        <c:noMultiLvlLbl val="0"/>
      </c:catAx>
      <c:valAx>
        <c:axId val="24390041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4389043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34.6</c:v>
                </c:pt>
                <c:pt idx="1">
                  <c:v>31.9</c:v>
                </c:pt>
                <c:pt idx="2">
                  <c:v>32</c:v>
                </c:pt>
                <c:pt idx="3">
                  <c:v>34.200000000000003</c:v>
                </c:pt>
                <c:pt idx="4">
                  <c:v>33.9</c:v>
                </c:pt>
              </c:numCache>
            </c:numRef>
          </c:val>
          <c:smooth val="0"/>
        </c:ser>
        <c:dLbls>
          <c:showLegendKey val="0"/>
          <c:showVal val="0"/>
          <c:showCatName val="0"/>
          <c:showSerName val="0"/>
          <c:showPercent val="0"/>
          <c:showBubbleSize val="0"/>
        </c:dLbls>
        <c:marker val="1"/>
        <c:smooth val="0"/>
        <c:axId val="243960832"/>
        <c:axId val="243979008"/>
      </c:lineChart>
      <c:catAx>
        <c:axId val="2439608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43979008"/>
        <c:crosses val="autoZero"/>
        <c:auto val="1"/>
        <c:lblAlgn val="ctr"/>
        <c:lblOffset val="100"/>
        <c:noMultiLvlLbl val="0"/>
      </c:catAx>
      <c:valAx>
        <c:axId val="2439790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439608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43.7</c:v>
                </c:pt>
                <c:pt idx="2">
                  <c:v>45.5</c:v>
                </c:pt>
                <c:pt idx="3">
                  <c:v>42.1</c:v>
                </c:pt>
                <c:pt idx="5">
                  <c:v>43.8</c:v>
                </c:pt>
                <c:pt idx="6">
                  <c:v>43.4</c:v>
                </c:pt>
                <c:pt idx="7">
                  <c:v>44.8</c:v>
                </c:pt>
                <c:pt idx="8">
                  <c:v>43.5</c:v>
                </c:pt>
                <c:pt idx="10">
                  <c:v>47.1</c:v>
                </c:pt>
                <c:pt idx="12">
                  <c:v>43.3</c:v>
                </c:pt>
                <c:pt idx="13">
                  <c:v>40.4</c:v>
                </c:pt>
              </c:numCache>
            </c:numRef>
          </c:val>
        </c:ser>
        <c:dLbls>
          <c:showLegendKey val="0"/>
          <c:showVal val="0"/>
          <c:showCatName val="0"/>
          <c:showSerName val="0"/>
          <c:showPercent val="0"/>
          <c:showBubbleSize val="0"/>
        </c:dLbls>
        <c:gapWidth val="31"/>
        <c:overlap val="100"/>
        <c:axId val="244196096"/>
        <c:axId val="244197632"/>
      </c:barChart>
      <c:catAx>
        <c:axId val="24419609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44197632"/>
        <c:crosses val="autoZero"/>
        <c:auto val="1"/>
        <c:lblAlgn val="ctr"/>
        <c:lblOffset val="100"/>
        <c:noMultiLvlLbl val="0"/>
      </c:catAx>
      <c:valAx>
        <c:axId val="2441976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4419609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42.5</c:v>
                </c:pt>
                <c:pt idx="1">
                  <c:v>42.5</c:v>
                </c:pt>
                <c:pt idx="2">
                  <c:v>40</c:v>
                </c:pt>
                <c:pt idx="3">
                  <c:v>41.4</c:v>
                </c:pt>
                <c:pt idx="4">
                  <c:v>43.7</c:v>
                </c:pt>
              </c:numCache>
            </c:numRef>
          </c:val>
          <c:smooth val="0"/>
        </c:ser>
        <c:dLbls>
          <c:showLegendKey val="0"/>
          <c:showVal val="0"/>
          <c:showCatName val="0"/>
          <c:showSerName val="0"/>
          <c:showPercent val="0"/>
          <c:showBubbleSize val="0"/>
        </c:dLbls>
        <c:marker val="1"/>
        <c:smooth val="0"/>
        <c:axId val="244282880"/>
        <c:axId val="244284416"/>
      </c:lineChart>
      <c:catAx>
        <c:axId val="244282880"/>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44284416"/>
        <c:crosses val="autoZero"/>
        <c:auto val="1"/>
        <c:lblAlgn val="ctr"/>
        <c:lblOffset val="100"/>
        <c:noMultiLvlLbl val="0"/>
      </c:catAx>
      <c:valAx>
        <c:axId val="24428441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44282880"/>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14.9</c:v>
                </c:pt>
                <c:pt idx="2">
                  <c:v>15.7</c:v>
                </c:pt>
                <c:pt idx="3">
                  <c:v>13.9</c:v>
                </c:pt>
                <c:pt idx="5">
                  <c:v>15.4</c:v>
                </c:pt>
                <c:pt idx="6">
                  <c:v>16</c:v>
                </c:pt>
                <c:pt idx="7">
                  <c:v>13.4</c:v>
                </c:pt>
                <c:pt idx="8">
                  <c:v>14.6</c:v>
                </c:pt>
                <c:pt idx="10">
                  <c:v>20.8</c:v>
                </c:pt>
                <c:pt idx="12">
                  <c:v>18.7</c:v>
                </c:pt>
                <c:pt idx="13">
                  <c:v>10.5</c:v>
                </c:pt>
              </c:numCache>
            </c:numRef>
          </c:val>
        </c:ser>
        <c:dLbls>
          <c:showLegendKey val="0"/>
          <c:showVal val="0"/>
          <c:showCatName val="0"/>
          <c:showSerName val="0"/>
          <c:showPercent val="0"/>
          <c:showBubbleSize val="0"/>
        </c:dLbls>
        <c:gapWidth val="31"/>
        <c:overlap val="100"/>
        <c:axId val="244354048"/>
        <c:axId val="244364032"/>
      </c:barChart>
      <c:catAx>
        <c:axId val="24435404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44364032"/>
        <c:crosses val="autoZero"/>
        <c:auto val="1"/>
        <c:lblAlgn val="ctr"/>
        <c:lblOffset val="100"/>
        <c:noMultiLvlLbl val="0"/>
      </c:catAx>
      <c:valAx>
        <c:axId val="244364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4435404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20.100000000000001</c:v>
                </c:pt>
                <c:pt idx="2">
                  <c:v>24.9</c:v>
                </c:pt>
                <c:pt idx="3">
                  <c:v>14.8</c:v>
                </c:pt>
                <c:pt idx="5">
                  <c:v>22.7</c:v>
                </c:pt>
                <c:pt idx="6">
                  <c:v>20.399999999999999</c:v>
                </c:pt>
                <c:pt idx="7">
                  <c:v>18.600000000000001</c:v>
                </c:pt>
                <c:pt idx="8">
                  <c:v>18.2</c:v>
                </c:pt>
                <c:pt idx="10">
                  <c:v>21.7</c:v>
                </c:pt>
                <c:pt idx="12">
                  <c:v>21.5</c:v>
                </c:pt>
                <c:pt idx="13">
                  <c:v>17.600000000000001</c:v>
                </c:pt>
              </c:numCache>
            </c:numRef>
          </c:val>
        </c:ser>
        <c:dLbls>
          <c:showLegendKey val="0"/>
          <c:showVal val="0"/>
          <c:showCatName val="0"/>
          <c:showSerName val="0"/>
          <c:showPercent val="0"/>
          <c:showBubbleSize val="0"/>
        </c:dLbls>
        <c:gapWidth val="31"/>
        <c:overlap val="100"/>
        <c:axId val="217330432"/>
        <c:axId val="217331968"/>
      </c:barChart>
      <c:catAx>
        <c:axId val="21733043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17331968"/>
        <c:crosses val="autoZero"/>
        <c:auto val="1"/>
        <c:lblAlgn val="ctr"/>
        <c:lblOffset val="100"/>
        <c:noMultiLvlLbl val="0"/>
      </c:catAx>
      <c:valAx>
        <c:axId val="21733196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1733043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13.8</c:v>
                </c:pt>
                <c:pt idx="1">
                  <c:v>16.100000000000001</c:v>
                </c:pt>
                <c:pt idx="2">
                  <c:v>15.2</c:v>
                </c:pt>
                <c:pt idx="3">
                  <c:v>14.6</c:v>
                </c:pt>
                <c:pt idx="4">
                  <c:v>14.9</c:v>
                </c:pt>
              </c:numCache>
            </c:numRef>
          </c:val>
          <c:smooth val="0"/>
        </c:ser>
        <c:dLbls>
          <c:showLegendKey val="0"/>
          <c:showVal val="0"/>
          <c:showCatName val="0"/>
          <c:showSerName val="0"/>
          <c:showPercent val="0"/>
          <c:showBubbleSize val="0"/>
        </c:dLbls>
        <c:marker val="1"/>
        <c:smooth val="0"/>
        <c:axId val="244449280"/>
        <c:axId val="244450816"/>
      </c:lineChart>
      <c:catAx>
        <c:axId val="244449280"/>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44450816"/>
        <c:crosses val="autoZero"/>
        <c:auto val="1"/>
        <c:lblAlgn val="ctr"/>
        <c:lblOffset val="100"/>
        <c:noMultiLvlLbl val="0"/>
      </c:catAx>
      <c:valAx>
        <c:axId val="24445081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44449280"/>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5.4</c:v>
                </c:pt>
                <c:pt idx="2">
                  <c:v>6.8</c:v>
                </c:pt>
                <c:pt idx="3">
                  <c:v>4</c:v>
                </c:pt>
                <c:pt idx="5">
                  <c:v>5.0999999999999996</c:v>
                </c:pt>
                <c:pt idx="6">
                  <c:v>6</c:v>
                </c:pt>
                <c:pt idx="7">
                  <c:v>6.6</c:v>
                </c:pt>
                <c:pt idx="8">
                  <c:v>3.6</c:v>
                </c:pt>
                <c:pt idx="10">
                  <c:v>6</c:v>
                </c:pt>
                <c:pt idx="12">
                  <c:v>7.7</c:v>
                </c:pt>
                <c:pt idx="13">
                  <c:v>4.2</c:v>
                </c:pt>
              </c:numCache>
            </c:numRef>
          </c:val>
        </c:ser>
        <c:dLbls>
          <c:showLegendKey val="0"/>
          <c:showVal val="0"/>
          <c:showCatName val="0"/>
          <c:showSerName val="0"/>
          <c:showPercent val="0"/>
          <c:showBubbleSize val="0"/>
        </c:dLbls>
        <c:gapWidth val="31"/>
        <c:overlap val="100"/>
        <c:axId val="244528640"/>
        <c:axId val="244530176"/>
      </c:barChart>
      <c:catAx>
        <c:axId val="24452864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44530176"/>
        <c:crosses val="autoZero"/>
        <c:auto val="1"/>
        <c:lblAlgn val="ctr"/>
        <c:lblOffset val="100"/>
        <c:noMultiLvlLbl val="0"/>
      </c:catAx>
      <c:valAx>
        <c:axId val="2445301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4452864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5.0999999999999996</c:v>
                </c:pt>
                <c:pt idx="1">
                  <c:v>6.4</c:v>
                </c:pt>
                <c:pt idx="2">
                  <c:v>5.8</c:v>
                </c:pt>
                <c:pt idx="3">
                  <c:v>5.8</c:v>
                </c:pt>
                <c:pt idx="4">
                  <c:v>5.4</c:v>
                </c:pt>
              </c:numCache>
            </c:numRef>
          </c:val>
          <c:smooth val="0"/>
        </c:ser>
        <c:dLbls>
          <c:showLegendKey val="0"/>
          <c:showVal val="0"/>
          <c:showCatName val="0"/>
          <c:showSerName val="0"/>
          <c:showPercent val="0"/>
          <c:showBubbleSize val="0"/>
        </c:dLbls>
        <c:marker val="1"/>
        <c:smooth val="0"/>
        <c:axId val="244672768"/>
        <c:axId val="244699136"/>
      </c:lineChart>
      <c:catAx>
        <c:axId val="24467276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44699136"/>
        <c:crosses val="autoZero"/>
        <c:auto val="1"/>
        <c:lblAlgn val="ctr"/>
        <c:lblOffset val="100"/>
        <c:noMultiLvlLbl val="0"/>
      </c:catAx>
      <c:valAx>
        <c:axId val="24469913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4467276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63.7</c:v>
                </c:pt>
                <c:pt idx="2">
                  <c:v>62.7</c:v>
                </c:pt>
                <c:pt idx="3">
                  <c:v>64.3</c:v>
                </c:pt>
                <c:pt idx="5">
                  <c:v>61.8</c:v>
                </c:pt>
                <c:pt idx="6">
                  <c:v>63.1</c:v>
                </c:pt>
                <c:pt idx="7">
                  <c:v>66.2</c:v>
                </c:pt>
                <c:pt idx="8">
                  <c:v>62.9</c:v>
                </c:pt>
                <c:pt idx="10">
                  <c:v>54.8</c:v>
                </c:pt>
                <c:pt idx="12">
                  <c:v>69.599999999999994</c:v>
                </c:pt>
                <c:pt idx="13">
                  <c:v>67.599999999999994</c:v>
                </c:pt>
              </c:numCache>
            </c:numRef>
          </c:val>
        </c:ser>
        <c:dLbls>
          <c:showLegendKey val="0"/>
          <c:showVal val="0"/>
          <c:showCatName val="0"/>
          <c:showSerName val="0"/>
          <c:showPercent val="0"/>
          <c:showBubbleSize val="0"/>
        </c:dLbls>
        <c:gapWidth val="31"/>
        <c:overlap val="100"/>
        <c:axId val="226074624"/>
        <c:axId val="226076160"/>
      </c:barChart>
      <c:catAx>
        <c:axId val="2260746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26076160"/>
        <c:crosses val="autoZero"/>
        <c:auto val="1"/>
        <c:lblAlgn val="ctr"/>
        <c:lblOffset val="100"/>
        <c:noMultiLvlLbl val="0"/>
      </c:catAx>
      <c:valAx>
        <c:axId val="22607616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260746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61</c:v>
                </c:pt>
                <c:pt idx="1">
                  <c:v>63.9</c:v>
                </c:pt>
                <c:pt idx="2">
                  <c:v>65.900000000000006</c:v>
                </c:pt>
                <c:pt idx="3">
                  <c:v>63.4</c:v>
                </c:pt>
                <c:pt idx="4">
                  <c:v>63.7</c:v>
                </c:pt>
              </c:numCache>
            </c:numRef>
          </c:val>
          <c:smooth val="0"/>
        </c:ser>
        <c:dLbls>
          <c:showLegendKey val="0"/>
          <c:showVal val="0"/>
          <c:showCatName val="0"/>
          <c:showSerName val="0"/>
          <c:showPercent val="0"/>
          <c:showBubbleSize val="0"/>
        </c:dLbls>
        <c:marker val="1"/>
        <c:smooth val="0"/>
        <c:axId val="226169600"/>
        <c:axId val="226171136"/>
      </c:lineChart>
      <c:catAx>
        <c:axId val="226169600"/>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26171136"/>
        <c:crosses val="autoZero"/>
        <c:auto val="1"/>
        <c:lblAlgn val="ctr"/>
        <c:lblOffset val="100"/>
        <c:noMultiLvlLbl val="0"/>
      </c:catAx>
      <c:valAx>
        <c:axId val="22617113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26169600"/>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28.3</c:v>
                </c:pt>
                <c:pt idx="2">
                  <c:v>27.9</c:v>
                </c:pt>
                <c:pt idx="3">
                  <c:v>28.5</c:v>
                </c:pt>
                <c:pt idx="5">
                  <c:v>29.4</c:v>
                </c:pt>
                <c:pt idx="6">
                  <c:v>28.6</c:v>
                </c:pt>
                <c:pt idx="7">
                  <c:v>28.6</c:v>
                </c:pt>
                <c:pt idx="8">
                  <c:v>25.6</c:v>
                </c:pt>
                <c:pt idx="10">
                  <c:v>21.6</c:v>
                </c:pt>
                <c:pt idx="12">
                  <c:v>33.6</c:v>
                </c:pt>
                <c:pt idx="13">
                  <c:v>30.8</c:v>
                </c:pt>
              </c:numCache>
            </c:numRef>
          </c:val>
        </c:ser>
        <c:dLbls>
          <c:showLegendKey val="0"/>
          <c:showVal val="0"/>
          <c:showCatName val="0"/>
          <c:showSerName val="0"/>
          <c:showPercent val="0"/>
          <c:showBubbleSize val="0"/>
        </c:dLbls>
        <c:gapWidth val="31"/>
        <c:overlap val="100"/>
        <c:axId val="245004544"/>
        <c:axId val="245014528"/>
      </c:barChart>
      <c:catAx>
        <c:axId val="24500454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45014528"/>
        <c:crosses val="autoZero"/>
        <c:auto val="1"/>
        <c:lblAlgn val="ctr"/>
        <c:lblOffset val="100"/>
        <c:noMultiLvlLbl val="0"/>
      </c:catAx>
      <c:valAx>
        <c:axId val="24501452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4500454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23.4</c:v>
                </c:pt>
                <c:pt idx="1">
                  <c:v>26</c:v>
                </c:pt>
                <c:pt idx="2">
                  <c:v>29.9</c:v>
                </c:pt>
                <c:pt idx="3">
                  <c:v>30.7</c:v>
                </c:pt>
                <c:pt idx="4">
                  <c:v>28.3</c:v>
                </c:pt>
              </c:numCache>
            </c:numRef>
          </c:val>
          <c:smooth val="0"/>
        </c:ser>
        <c:dLbls>
          <c:showLegendKey val="0"/>
          <c:showVal val="0"/>
          <c:showCatName val="0"/>
          <c:showSerName val="0"/>
          <c:showPercent val="0"/>
          <c:showBubbleSize val="0"/>
        </c:dLbls>
        <c:marker val="1"/>
        <c:smooth val="0"/>
        <c:axId val="245304320"/>
        <c:axId val="245306112"/>
      </c:lineChart>
      <c:catAx>
        <c:axId val="245304320"/>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45306112"/>
        <c:crosses val="autoZero"/>
        <c:auto val="1"/>
        <c:lblAlgn val="ctr"/>
        <c:lblOffset val="100"/>
        <c:noMultiLvlLbl val="0"/>
      </c:catAx>
      <c:valAx>
        <c:axId val="24530611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45304320"/>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14.2</c:v>
                </c:pt>
                <c:pt idx="2">
                  <c:v>13.2</c:v>
                </c:pt>
                <c:pt idx="3">
                  <c:v>15</c:v>
                </c:pt>
                <c:pt idx="5">
                  <c:v>14.9</c:v>
                </c:pt>
                <c:pt idx="6">
                  <c:v>12.7</c:v>
                </c:pt>
                <c:pt idx="7">
                  <c:v>15.2</c:v>
                </c:pt>
                <c:pt idx="8">
                  <c:v>13.6</c:v>
                </c:pt>
                <c:pt idx="10">
                  <c:v>12.5</c:v>
                </c:pt>
                <c:pt idx="12">
                  <c:v>21.8</c:v>
                </c:pt>
                <c:pt idx="13">
                  <c:v>12.8</c:v>
                </c:pt>
              </c:numCache>
            </c:numRef>
          </c:val>
        </c:ser>
        <c:dLbls>
          <c:showLegendKey val="0"/>
          <c:showVal val="0"/>
          <c:showCatName val="0"/>
          <c:showSerName val="0"/>
          <c:showPercent val="0"/>
          <c:showBubbleSize val="0"/>
        </c:dLbls>
        <c:gapWidth val="31"/>
        <c:overlap val="100"/>
        <c:axId val="245101312"/>
        <c:axId val="245102848"/>
      </c:barChart>
      <c:catAx>
        <c:axId val="24510131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45102848"/>
        <c:crosses val="autoZero"/>
        <c:auto val="1"/>
        <c:lblAlgn val="ctr"/>
        <c:lblOffset val="100"/>
        <c:noMultiLvlLbl val="0"/>
      </c:catAx>
      <c:valAx>
        <c:axId val="24510284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4510131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10</c:v>
                </c:pt>
                <c:pt idx="1">
                  <c:v>13.2</c:v>
                </c:pt>
                <c:pt idx="2">
                  <c:v>15.1</c:v>
                </c:pt>
                <c:pt idx="3">
                  <c:v>15.5</c:v>
                </c:pt>
                <c:pt idx="4">
                  <c:v>14.2</c:v>
                </c:pt>
              </c:numCache>
            </c:numRef>
          </c:val>
          <c:smooth val="0"/>
        </c:ser>
        <c:dLbls>
          <c:showLegendKey val="0"/>
          <c:showVal val="0"/>
          <c:showCatName val="0"/>
          <c:showSerName val="0"/>
          <c:showPercent val="0"/>
          <c:showBubbleSize val="0"/>
        </c:dLbls>
        <c:marker val="1"/>
        <c:smooth val="0"/>
        <c:axId val="245151232"/>
        <c:axId val="245152768"/>
      </c:lineChart>
      <c:catAx>
        <c:axId val="245151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45152768"/>
        <c:crosses val="autoZero"/>
        <c:auto val="1"/>
        <c:lblAlgn val="ctr"/>
        <c:lblOffset val="100"/>
        <c:noMultiLvlLbl val="0"/>
      </c:catAx>
      <c:valAx>
        <c:axId val="24515276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45151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25.7</c:v>
                </c:pt>
                <c:pt idx="2">
                  <c:v>19.7</c:v>
                </c:pt>
                <c:pt idx="3">
                  <c:v>32.299999999999997</c:v>
                </c:pt>
                <c:pt idx="5">
                  <c:v>23.9</c:v>
                </c:pt>
                <c:pt idx="6">
                  <c:v>25.5</c:v>
                </c:pt>
                <c:pt idx="7">
                  <c:v>28.1</c:v>
                </c:pt>
                <c:pt idx="8">
                  <c:v>25.6</c:v>
                </c:pt>
                <c:pt idx="10">
                  <c:v>15.8</c:v>
                </c:pt>
                <c:pt idx="12">
                  <c:v>32.9</c:v>
                </c:pt>
                <c:pt idx="13">
                  <c:v>31.8</c:v>
                </c:pt>
              </c:numCache>
            </c:numRef>
          </c:val>
        </c:ser>
        <c:dLbls>
          <c:showLegendKey val="0"/>
          <c:showVal val="0"/>
          <c:showCatName val="0"/>
          <c:showSerName val="0"/>
          <c:showPercent val="0"/>
          <c:showBubbleSize val="0"/>
        </c:dLbls>
        <c:gapWidth val="31"/>
        <c:overlap val="100"/>
        <c:axId val="245263360"/>
        <c:axId val="245269248"/>
      </c:barChart>
      <c:catAx>
        <c:axId val="2452633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45269248"/>
        <c:crosses val="autoZero"/>
        <c:auto val="1"/>
        <c:lblAlgn val="ctr"/>
        <c:lblOffset val="100"/>
        <c:noMultiLvlLbl val="0"/>
      </c:catAx>
      <c:valAx>
        <c:axId val="24526924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452633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29.2</c:v>
                </c:pt>
                <c:pt idx="1">
                  <c:v>27.8</c:v>
                </c:pt>
                <c:pt idx="2">
                  <c:v>23.7</c:v>
                </c:pt>
                <c:pt idx="3">
                  <c:v>22.7</c:v>
                </c:pt>
                <c:pt idx="4">
                  <c:v>20.100000000000001</c:v>
                </c:pt>
              </c:numCache>
            </c:numRef>
          </c:val>
          <c:smooth val="0"/>
        </c:ser>
        <c:dLbls>
          <c:showLegendKey val="0"/>
          <c:showVal val="0"/>
          <c:showCatName val="0"/>
          <c:showSerName val="0"/>
          <c:showPercent val="0"/>
          <c:showBubbleSize val="0"/>
        </c:dLbls>
        <c:marker val="1"/>
        <c:smooth val="0"/>
        <c:axId val="217380352"/>
        <c:axId val="217381888"/>
      </c:lineChart>
      <c:catAx>
        <c:axId val="21738035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17381888"/>
        <c:crosses val="autoZero"/>
        <c:auto val="1"/>
        <c:lblAlgn val="ctr"/>
        <c:lblOffset val="100"/>
        <c:noMultiLvlLbl val="0"/>
      </c:catAx>
      <c:valAx>
        <c:axId val="21738188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1738035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22.5</c:v>
                </c:pt>
                <c:pt idx="1">
                  <c:v>22.1</c:v>
                </c:pt>
                <c:pt idx="2">
                  <c:v>24.7</c:v>
                </c:pt>
                <c:pt idx="3">
                  <c:v>29</c:v>
                </c:pt>
                <c:pt idx="4">
                  <c:v>25.7</c:v>
                </c:pt>
              </c:numCache>
            </c:numRef>
          </c:val>
          <c:smooth val="0"/>
        </c:ser>
        <c:dLbls>
          <c:showLegendKey val="0"/>
          <c:showVal val="0"/>
          <c:showCatName val="0"/>
          <c:showSerName val="0"/>
          <c:showPercent val="0"/>
          <c:showBubbleSize val="0"/>
        </c:dLbls>
        <c:marker val="1"/>
        <c:smooth val="0"/>
        <c:axId val="245448704"/>
        <c:axId val="245450240"/>
      </c:lineChart>
      <c:catAx>
        <c:axId val="24544870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45450240"/>
        <c:crosses val="autoZero"/>
        <c:auto val="1"/>
        <c:lblAlgn val="ctr"/>
        <c:lblOffset val="100"/>
        <c:noMultiLvlLbl val="0"/>
      </c:catAx>
      <c:valAx>
        <c:axId val="24545024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4544870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18.8</c:v>
                </c:pt>
                <c:pt idx="2">
                  <c:v>22.6</c:v>
                </c:pt>
                <c:pt idx="3">
                  <c:v>14.5</c:v>
                </c:pt>
                <c:pt idx="5">
                  <c:v>19</c:v>
                </c:pt>
                <c:pt idx="6">
                  <c:v>18.399999999999999</c:v>
                </c:pt>
                <c:pt idx="7">
                  <c:v>15.2</c:v>
                </c:pt>
                <c:pt idx="8">
                  <c:v>22</c:v>
                </c:pt>
                <c:pt idx="10">
                  <c:v>30.1</c:v>
                </c:pt>
                <c:pt idx="12">
                  <c:v>12.4</c:v>
                </c:pt>
                <c:pt idx="13">
                  <c:v>12.6</c:v>
                </c:pt>
              </c:numCache>
            </c:numRef>
          </c:val>
        </c:ser>
        <c:dLbls>
          <c:showLegendKey val="0"/>
          <c:showVal val="0"/>
          <c:showCatName val="0"/>
          <c:showSerName val="0"/>
          <c:showPercent val="0"/>
          <c:showBubbleSize val="0"/>
        </c:dLbls>
        <c:gapWidth val="31"/>
        <c:overlap val="100"/>
        <c:axId val="245954048"/>
        <c:axId val="245955584"/>
      </c:barChart>
      <c:catAx>
        <c:axId val="24595404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45955584"/>
        <c:crosses val="autoZero"/>
        <c:auto val="1"/>
        <c:lblAlgn val="ctr"/>
        <c:lblOffset val="100"/>
        <c:noMultiLvlLbl val="0"/>
      </c:catAx>
      <c:valAx>
        <c:axId val="24595558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4595404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21.8</c:v>
                </c:pt>
                <c:pt idx="1">
                  <c:v>20.100000000000001</c:v>
                </c:pt>
                <c:pt idx="2">
                  <c:v>17.600000000000001</c:v>
                </c:pt>
                <c:pt idx="3">
                  <c:v>15.8</c:v>
                </c:pt>
                <c:pt idx="4">
                  <c:v>18.8</c:v>
                </c:pt>
              </c:numCache>
            </c:numRef>
          </c:val>
          <c:smooth val="0"/>
        </c:ser>
        <c:dLbls>
          <c:showLegendKey val="0"/>
          <c:showVal val="0"/>
          <c:showCatName val="0"/>
          <c:showSerName val="0"/>
          <c:showPercent val="0"/>
          <c:showBubbleSize val="0"/>
        </c:dLbls>
        <c:marker val="1"/>
        <c:smooth val="0"/>
        <c:axId val="245598464"/>
        <c:axId val="245616640"/>
      </c:lineChart>
      <c:catAx>
        <c:axId val="24559846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45616640"/>
        <c:crosses val="autoZero"/>
        <c:auto val="1"/>
        <c:lblAlgn val="ctr"/>
        <c:lblOffset val="100"/>
        <c:noMultiLvlLbl val="0"/>
      </c:catAx>
      <c:valAx>
        <c:axId val="24561664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4559846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13.1</c:v>
                </c:pt>
                <c:pt idx="2">
                  <c:v>15.2</c:v>
                </c:pt>
                <c:pt idx="3">
                  <c:v>10.8</c:v>
                </c:pt>
                <c:pt idx="5">
                  <c:v>13.7</c:v>
                </c:pt>
                <c:pt idx="6">
                  <c:v>13.6</c:v>
                </c:pt>
                <c:pt idx="7">
                  <c:v>9.9</c:v>
                </c:pt>
                <c:pt idx="8">
                  <c:v>14.8</c:v>
                </c:pt>
                <c:pt idx="10">
                  <c:v>22.5</c:v>
                </c:pt>
                <c:pt idx="12">
                  <c:v>8.4</c:v>
                </c:pt>
                <c:pt idx="13">
                  <c:v>7.6</c:v>
                </c:pt>
              </c:numCache>
            </c:numRef>
          </c:val>
        </c:ser>
        <c:dLbls>
          <c:showLegendKey val="0"/>
          <c:showVal val="0"/>
          <c:showCatName val="0"/>
          <c:showSerName val="0"/>
          <c:showPercent val="0"/>
          <c:showBubbleSize val="0"/>
        </c:dLbls>
        <c:gapWidth val="31"/>
        <c:overlap val="100"/>
        <c:axId val="245686272"/>
        <c:axId val="245687808"/>
      </c:barChart>
      <c:catAx>
        <c:axId val="24568627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45687808"/>
        <c:crosses val="autoZero"/>
        <c:auto val="1"/>
        <c:lblAlgn val="ctr"/>
        <c:lblOffset val="100"/>
        <c:noMultiLvlLbl val="0"/>
      </c:catAx>
      <c:valAx>
        <c:axId val="245687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4568627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15.2</c:v>
                </c:pt>
                <c:pt idx="1">
                  <c:v>13</c:v>
                </c:pt>
                <c:pt idx="2">
                  <c:v>10.4</c:v>
                </c:pt>
                <c:pt idx="3">
                  <c:v>10.7</c:v>
                </c:pt>
                <c:pt idx="4">
                  <c:v>13.1</c:v>
                </c:pt>
              </c:numCache>
            </c:numRef>
          </c:val>
          <c:smooth val="0"/>
        </c:ser>
        <c:dLbls>
          <c:showLegendKey val="0"/>
          <c:showVal val="0"/>
          <c:showCatName val="0"/>
          <c:showSerName val="0"/>
          <c:showPercent val="0"/>
          <c:showBubbleSize val="0"/>
        </c:dLbls>
        <c:marker val="1"/>
        <c:smooth val="0"/>
        <c:axId val="213320448"/>
        <c:axId val="213321984"/>
      </c:lineChart>
      <c:catAx>
        <c:axId val="21332044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13321984"/>
        <c:crosses val="autoZero"/>
        <c:auto val="1"/>
        <c:lblAlgn val="ctr"/>
        <c:lblOffset val="100"/>
        <c:noMultiLvlLbl val="0"/>
      </c:catAx>
      <c:valAx>
        <c:axId val="21332198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1332044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7.8</c:v>
                </c:pt>
                <c:pt idx="2">
                  <c:v>9.4</c:v>
                </c:pt>
                <c:pt idx="3">
                  <c:v>6.1</c:v>
                </c:pt>
                <c:pt idx="5">
                  <c:v>9.1999999999999993</c:v>
                </c:pt>
                <c:pt idx="6">
                  <c:v>8</c:v>
                </c:pt>
                <c:pt idx="7">
                  <c:v>6.2</c:v>
                </c:pt>
                <c:pt idx="8">
                  <c:v>7.6</c:v>
                </c:pt>
                <c:pt idx="10">
                  <c:v>14.5</c:v>
                </c:pt>
                <c:pt idx="12">
                  <c:v>4.4000000000000004</c:v>
                </c:pt>
                <c:pt idx="13">
                  <c:v>3.6</c:v>
                </c:pt>
              </c:numCache>
            </c:numRef>
          </c:val>
        </c:ser>
        <c:dLbls>
          <c:showLegendKey val="0"/>
          <c:showVal val="0"/>
          <c:showCatName val="0"/>
          <c:showSerName val="0"/>
          <c:showPercent val="0"/>
          <c:showBubbleSize val="0"/>
        </c:dLbls>
        <c:gapWidth val="31"/>
        <c:overlap val="100"/>
        <c:axId val="245987584"/>
        <c:axId val="245993472"/>
      </c:barChart>
      <c:catAx>
        <c:axId val="24598758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45993472"/>
        <c:crosses val="autoZero"/>
        <c:auto val="1"/>
        <c:lblAlgn val="ctr"/>
        <c:lblOffset val="100"/>
        <c:noMultiLvlLbl val="0"/>
      </c:catAx>
      <c:valAx>
        <c:axId val="24599347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4598758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8.3000000000000007</c:v>
                </c:pt>
                <c:pt idx="1">
                  <c:v>7</c:v>
                </c:pt>
                <c:pt idx="2">
                  <c:v>5.5</c:v>
                </c:pt>
                <c:pt idx="3">
                  <c:v>5.5</c:v>
                </c:pt>
                <c:pt idx="4">
                  <c:v>7.8</c:v>
                </c:pt>
              </c:numCache>
            </c:numRef>
          </c:val>
          <c:smooth val="0"/>
        </c:ser>
        <c:dLbls>
          <c:showLegendKey val="0"/>
          <c:showVal val="0"/>
          <c:showCatName val="0"/>
          <c:showSerName val="0"/>
          <c:showPercent val="0"/>
          <c:showBubbleSize val="0"/>
        </c:dLbls>
        <c:marker val="1"/>
        <c:smooth val="0"/>
        <c:axId val="246057984"/>
        <c:axId val="246067968"/>
      </c:lineChart>
      <c:catAx>
        <c:axId val="24605798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46067968"/>
        <c:crosses val="autoZero"/>
        <c:auto val="1"/>
        <c:lblAlgn val="ctr"/>
        <c:lblOffset val="100"/>
        <c:noMultiLvlLbl val="0"/>
      </c:catAx>
      <c:valAx>
        <c:axId val="24606796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4605798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44.2</c:v>
                </c:pt>
                <c:pt idx="2">
                  <c:v>49.3</c:v>
                </c:pt>
                <c:pt idx="3">
                  <c:v>38.799999999999997</c:v>
                </c:pt>
                <c:pt idx="5">
                  <c:v>43</c:v>
                </c:pt>
                <c:pt idx="6">
                  <c:v>45.2</c:v>
                </c:pt>
                <c:pt idx="7">
                  <c:v>46.1</c:v>
                </c:pt>
                <c:pt idx="8">
                  <c:v>43.1</c:v>
                </c:pt>
                <c:pt idx="10">
                  <c:v>41.3</c:v>
                </c:pt>
                <c:pt idx="12">
                  <c:v>42.1</c:v>
                </c:pt>
                <c:pt idx="13">
                  <c:v>48.5</c:v>
                </c:pt>
              </c:numCache>
            </c:numRef>
          </c:val>
        </c:ser>
        <c:dLbls>
          <c:showLegendKey val="0"/>
          <c:showVal val="0"/>
          <c:showCatName val="0"/>
          <c:showSerName val="0"/>
          <c:showPercent val="0"/>
          <c:showBubbleSize val="0"/>
        </c:dLbls>
        <c:gapWidth val="31"/>
        <c:overlap val="100"/>
        <c:axId val="246149888"/>
        <c:axId val="246151424"/>
      </c:barChart>
      <c:catAx>
        <c:axId val="24614988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46151424"/>
        <c:crosses val="autoZero"/>
        <c:auto val="1"/>
        <c:lblAlgn val="ctr"/>
        <c:lblOffset val="100"/>
        <c:noMultiLvlLbl val="0"/>
      </c:catAx>
      <c:valAx>
        <c:axId val="24615142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4614988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Sheet1!$A$2:$A$4</c:f>
              <c:numCache>
                <c:formatCode>General</c:formatCode>
                <c:ptCount val="13"/>
                <c:pt idx="0">
                  <c:v>2011</c:v>
                </c:pt>
                <c:pt idx="1">
                  <c:v>2013</c:v>
                </c:pt>
                <c:pt idx="2">
                  <c:v>2015</c:v>
                </c:pt>
              </c:numCache>
            </c:numRef>
          </c:cat>
          <c:val>
            <c:numRef>
              <c:f>Sheet1!$B$2:$B$4</c:f>
              <c:numCache>
                <c:formatCode>General</c:formatCode>
                <c:ptCount val="13"/>
                <c:pt idx="0">
                  <c:v>45.3</c:v>
                </c:pt>
                <c:pt idx="1">
                  <c:v>44.9</c:v>
                </c:pt>
                <c:pt idx="2">
                  <c:v>44.2</c:v>
                </c:pt>
              </c:numCache>
            </c:numRef>
          </c:val>
          <c:smooth val="0"/>
        </c:ser>
        <c:dLbls>
          <c:showLegendKey val="0"/>
          <c:showVal val="0"/>
          <c:showCatName val="0"/>
          <c:showSerName val="0"/>
          <c:showPercent val="0"/>
          <c:showBubbleSize val="0"/>
        </c:dLbls>
        <c:marker val="1"/>
        <c:smooth val="0"/>
        <c:axId val="246224384"/>
        <c:axId val="246225920"/>
      </c:lineChart>
      <c:catAx>
        <c:axId val="24622438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46225920"/>
        <c:crosses val="autoZero"/>
        <c:auto val="1"/>
        <c:lblAlgn val="ctr"/>
        <c:lblOffset val="100"/>
        <c:noMultiLvlLbl val="0"/>
      </c:catAx>
      <c:valAx>
        <c:axId val="24622592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4622438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16.100000000000001</c:v>
                </c:pt>
                <c:pt idx="2">
                  <c:v>14</c:v>
                </c:pt>
                <c:pt idx="3">
                  <c:v>18.399999999999999</c:v>
                </c:pt>
                <c:pt idx="5">
                  <c:v>17.8</c:v>
                </c:pt>
                <c:pt idx="6">
                  <c:v>14</c:v>
                </c:pt>
                <c:pt idx="7">
                  <c:v>15.3</c:v>
                </c:pt>
                <c:pt idx="8">
                  <c:v>17.3</c:v>
                </c:pt>
                <c:pt idx="10">
                  <c:v>19.100000000000001</c:v>
                </c:pt>
                <c:pt idx="12">
                  <c:v>11.5</c:v>
                </c:pt>
                <c:pt idx="13">
                  <c:v>11.9</c:v>
                </c:pt>
              </c:numCache>
            </c:numRef>
          </c:val>
        </c:ser>
        <c:dLbls>
          <c:showLegendKey val="0"/>
          <c:showVal val="0"/>
          <c:showCatName val="0"/>
          <c:showSerName val="0"/>
          <c:showPercent val="0"/>
          <c:showBubbleSize val="0"/>
        </c:dLbls>
        <c:gapWidth val="31"/>
        <c:overlap val="100"/>
        <c:axId val="246639616"/>
        <c:axId val="246645504"/>
      </c:barChart>
      <c:catAx>
        <c:axId val="24663961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46645504"/>
        <c:crosses val="autoZero"/>
        <c:auto val="1"/>
        <c:lblAlgn val="ctr"/>
        <c:lblOffset val="100"/>
        <c:noMultiLvlLbl val="0"/>
      </c:catAx>
      <c:valAx>
        <c:axId val="246645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4663961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3</c:v>
                </c:pt>
                <c:pt idx="2">
                  <c:v>3.7</c:v>
                </c:pt>
                <c:pt idx="3">
                  <c:v>2.2000000000000002</c:v>
                </c:pt>
                <c:pt idx="5">
                  <c:v>3.8</c:v>
                </c:pt>
                <c:pt idx="6">
                  <c:v>2.1</c:v>
                </c:pt>
                <c:pt idx="7">
                  <c:v>3.5</c:v>
                </c:pt>
                <c:pt idx="8">
                  <c:v>2.5</c:v>
                </c:pt>
                <c:pt idx="10">
                  <c:v>1.6</c:v>
                </c:pt>
                <c:pt idx="12">
                  <c:v>9.1999999999999993</c:v>
                </c:pt>
                <c:pt idx="13">
                  <c:v>2.8</c:v>
                </c:pt>
              </c:numCache>
            </c:numRef>
          </c:val>
        </c:ser>
        <c:dLbls>
          <c:showLegendKey val="0"/>
          <c:showVal val="0"/>
          <c:showCatName val="0"/>
          <c:showSerName val="0"/>
          <c:showPercent val="0"/>
          <c:showBubbleSize val="0"/>
        </c:dLbls>
        <c:gapWidth val="31"/>
        <c:overlap val="100"/>
        <c:axId val="217451520"/>
        <c:axId val="217465600"/>
      </c:barChart>
      <c:catAx>
        <c:axId val="2174515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17465600"/>
        <c:crosses val="autoZero"/>
        <c:auto val="1"/>
        <c:lblAlgn val="ctr"/>
        <c:lblOffset val="100"/>
        <c:noMultiLvlLbl val="0"/>
      </c:catAx>
      <c:valAx>
        <c:axId val="2174656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174515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Sheet1!$A$2:$A$4</c:f>
              <c:numCache>
                <c:formatCode>General</c:formatCode>
                <c:ptCount val="13"/>
                <c:pt idx="0">
                  <c:v>2011</c:v>
                </c:pt>
                <c:pt idx="1">
                  <c:v>2013</c:v>
                </c:pt>
                <c:pt idx="2">
                  <c:v>2015</c:v>
                </c:pt>
              </c:numCache>
            </c:numRef>
          </c:cat>
          <c:val>
            <c:numRef>
              <c:f>Sheet1!$B$2:$B$4</c:f>
              <c:numCache>
                <c:formatCode>General</c:formatCode>
                <c:ptCount val="13"/>
                <c:pt idx="0">
                  <c:v>12.6</c:v>
                </c:pt>
                <c:pt idx="1">
                  <c:v>15.3</c:v>
                </c:pt>
                <c:pt idx="2">
                  <c:v>16.100000000000001</c:v>
                </c:pt>
              </c:numCache>
            </c:numRef>
          </c:val>
          <c:smooth val="0"/>
        </c:ser>
        <c:dLbls>
          <c:showLegendKey val="0"/>
          <c:showVal val="0"/>
          <c:showCatName val="0"/>
          <c:showSerName val="0"/>
          <c:showPercent val="0"/>
          <c:showBubbleSize val="0"/>
        </c:dLbls>
        <c:marker val="1"/>
        <c:smooth val="0"/>
        <c:axId val="246337920"/>
        <c:axId val="246339456"/>
      </c:lineChart>
      <c:catAx>
        <c:axId val="246337920"/>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46339456"/>
        <c:crosses val="autoZero"/>
        <c:auto val="1"/>
        <c:lblAlgn val="ctr"/>
        <c:lblOffset val="100"/>
        <c:noMultiLvlLbl val="0"/>
      </c:catAx>
      <c:valAx>
        <c:axId val="24633945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46337920"/>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20.9</c:v>
                </c:pt>
                <c:pt idx="2">
                  <c:v>24.7</c:v>
                </c:pt>
                <c:pt idx="3">
                  <c:v>17</c:v>
                </c:pt>
                <c:pt idx="5">
                  <c:v>22.8</c:v>
                </c:pt>
                <c:pt idx="6">
                  <c:v>21.8</c:v>
                </c:pt>
                <c:pt idx="7">
                  <c:v>18.5</c:v>
                </c:pt>
                <c:pt idx="8">
                  <c:v>20.8</c:v>
                </c:pt>
                <c:pt idx="10">
                  <c:v>21.2</c:v>
                </c:pt>
                <c:pt idx="12">
                  <c:v>22</c:v>
                </c:pt>
                <c:pt idx="13">
                  <c:v>21.2</c:v>
                </c:pt>
              </c:numCache>
            </c:numRef>
          </c:val>
        </c:ser>
        <c:dLbls>
          <c:showLegendKey val="0"/>
          <c:showVal val="0"/>
          <c:showCatName val="0"/>
          <c:showSerName val="0"/>
          <c:showPercent val="0"/>
          <c:showBubbleSize val="0"/>
        </c:dLbls>
        <c:gapWidth val="31"/>
        <c:overlap val="100"/>
        <c:axId val="246728576"/>
        <c:axId val="246730112"/>
      </c:barChart>
      <c:catAx>
        <c:axId val="24672857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46730112"/>
        <c:crosses val="autoZero"/>
        <c:auto val="1"/>
        <c:lblAlgn val="ctr"/>
        <c:lblOffset val="100"/>
        <c:noMultiLvlLbl val="0"/>
      </c:catAx>
      <c:valAx>
        <c:axId val="24673011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4672857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Sheet1!$A$2:$A$4</c:f>
              <c:numCache>
                <c:formatCode>General</c:formatCode>
                <c:ptCount val="13"/>
                <c:pt idx="0">
                  <c:v>2011</c:v>
                </c:pt>
                <c:pt idx="1">
                  <c:v>2013</c:v>
                </c:pt>
                <c:pt idx="2">
                  <c:v>2015</c:v>
                </c:pt>
              </c:numCache>
            </c:numRef>
          </c:cat>
          <c:val>
            <c:numRef>
              <c:f>Sheet1!$B$2:$B$4</c:f>
              <c:numCache>
                <c:formatCode>General</c:formatCode>
                <c:ptCount val="13"/>
                <c:pt idx="0">
                  <c:v>21.3</c:v>
                </c:pt>
                <c:pt idx="1">
                  <c:v>20.9</c:v>
                </c:pt>
                <c:pt idx="2">
                  <c:v>20.9</c:v>
                </c:pt>
              </c:numCache>
            </c:numRef>
          </c:val>
          <c:smooth val="0"/>
        </c:ser>
        <c:dLbls>
          <c:showLegendKey val="0"/>
          <c:showVal val="0"/>
          <c:showCatName val="0"/>
          <c:showSerName val="0"/>
          <c:showPercent val="0"/>
          <c:showBubbleSize val="0"/>
        </c:dLbls>
        <c:marker val="1"/>
        <c:smooth val="0"/>
        <c:axId val="246393472"/>
        <c:axId val="246395264"/>
      </c:lineChart>
      <c:catAx>
        <c:axId val="24639347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46395264"/>
        <c:crosses val="autoZero"/>
        <c:auto val="1"/>
        <c:lblAlgn val="ctr"/>
        <c:lblOffset val="100"/>
        <c:noMultiLvlLbl val="0"/>
      </c:catAx>
      <c:valAx>
        <c:axId val="24639526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4639347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22.2</c:v>
                </c:pt>
                <c:pt idx="2">
                  <c:v>24.1</c:v>
                </c:pt>
                <c:pt idx="3">
                  <c:v>20.100000000000001</c:v>
                </c:pt>
                <c:pt idx="5">
                  <c:v>23.3</c:v>
                </c:pt>
                <c:pt idx="6">
                  <c:v>22.6</c:v>
                </c:pt>
                <c:pt idx="7">
                  <c:v>18.600000000000001</c:v>
                </c:pt>
                <c:pt idx="8">
                  <c:v>24.2</c:v>
                </c:pt>
                <c:pt idx="10">
                  <c:v>25.7</c:v>
                </c:pt>
                <c:pt idx="12">
                  <c:v>19.7</c:v>
                </c:pt>
                <c:pt idx="13">
                  <c:v>19.3</c:v>
                </c:pt>
              </c:numCache>
            </c:numRef>
          </c:val>
        </c:ser>
        <c:dLbls>
          <c:showLegendKey val="0"/>
          <c:showVal val="0"/>
          <c:showCatName val="0"/>
          <c:showSerName val="0"/>
          <c:showPercent val="0"/>
          <c:showBubbleSize val="0"/>
        </c:dLbls>
        <c:gapWidth val="31"/>
        <c:overlap val="100"/>
        <c:axId val="246587776"/>
        <c:axId val="246589312"/>
      </c:barChart>
      <c:catAx>
        <c:axId val="24658777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46589312"/>
        <c:crosses val="autoZero"/>
        <c:auto val="1"/>
        <c:lblAlgn val="ctr"/>
        <c:lblOffset val="100"/>
        <c:noMultiLvlLbl val="0"/>
      </c:catAx>
      <c:valAx>
        <c:axId val="24658931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4658777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23</c:v>
                </c:pt>
                <c:pt idx="1">
                  <c:v>24.8</c:v>
                </c:pt>
                <c:pt idx="2">
                  <c:v>23.8</c:v>
                </c:pt>
                <c:pt idx="3">
                  <c:v>20.5</c:v>
                </c:pt>
                <c:pt idx="4">
                  <c:v>22.2</c:v>
                </c:pt>
              </c:numCache>
            </c:numRef>
          </c:val>
          <c:smooth val="0"/>
        </c:ser>
        <c:dLbls>
          <c:showLegendKey val="0"/>
          <c:showVal val="0"/>
          <c:showCatName val="0"/>
          <c:showSerName val="0"/>
          <c:showPercent val="0"/>
          <c:showBubbleSize val="0"/>
        </c:dLbls>
        <c:marker val="1"/>
        <c:smooth val="0"/>
        <c:axId val="246506624"/>
        <c:axId val="246508160"/>
      </c:lineChart>
      <c:catAx>
        <c:axId val="24650662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46508160"/>
        <c:crosses val="autoZero"/>
        <c:auto val="1"/>
        <c:lblAlgn val="ctr"/>
        <c:lblOffset val="100"/>
        <c:noMultiLvlLbl val="0"/>
      </c:catAx>
      <c:valAx>
        <c:axId val="24650816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4650662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34.299999999999997</c:v>
                </c:pt>
                <c:pt idx="2">
                  <c:v>35.4</c:v>
                </c:pt>
                <c:pt idx="3">
                  <c:v>32.799999999999997</c:v>
                </c:pt>
                <c:pt idx="5">
                  <c:v>32.5</c:v>
                </c:pt>
                <c:pt idx="6">
                  <c:v>34</c:v>
                </c:pt>
                <c:pt idx="7">
                  <c:v>34.799999999999997</c:v>
                </c:pt>
                <c:pt idx="8">
                  <c:v>35</c:v>
                </c:pt>
                <c:pt idx="10">
                  <c:v>30.7</c:v>
                </c:pt>
                <c:pt idx="12">
                  <c:v>36.700000000000003</c:v>
                </c:pt>
                <c:pt idx="13">
                  <c:v>34</c:v>
                </c:pt>
              </c:numCache>
            </c:numRef>
          </c:val>
        </c:ser>
        <c:dLbls>
          <c:showLegendKey val="0"/>
          <c:showVal val="0"/>
          <c:showCatName val="0"/>
          <c:showSerName val="0"/>
          <c:showPercent val="0"/>
          <c:showBubbleSize val="0"/>
        </c:dLbls>
        <c:gapWidth val="31"/>
        <c:overlap val="100"/>
        <c:axId val="246811264"/>
        <c:axId val="246813056"/>
      </c:barChart>
      <c:catAx>
        <c:axId val="24681126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46813056"/>
        <c:crosses val="autoZero"/>
        <c:auto val="1"/>
        <c:lblAlgn val="ctr"/>
        <c:lblOffset val="100"/>
        <c:noMultiLvlLbl val="0"/>
      </c:catAx>
      <c:valAx>
        <c:axId val="24681305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4681126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23.4</c:v>
                </c:pt>
                <c:pt idx="1">
                  <c:v>23.6</c:v>
                </c:pt>
                <c:pt idx="2">
                  <c:v>29.8</c:v>
                </c:pt>
                <c:pt idx="3">
                  <c:v>33.5</c:v>
                </c:pt>
                <c:pt idx="4">
                  <c:v>34.299999999999997</c:v>
                </c:pt>
              </c:numCache>
            </c:numRef>
          </c:val>
          <c:smooth val="0"/>
        </c:ser>
        <c:dLbls>
          <c:showLegendKey val="0"/>
          <c:showVal val="0"/>
          <c:showCatName val="0"/>
          <c:showSerName val="0"/>
          <c:showPercent val="0"/>
          <c:showBubbleSize val="0"/>
        </c:dLbls>
        <c:marker val="1"/>
        <c:smooth val="0"/>
        <c:axId val="246861184"/>
        <c:axId val="246862976"/>
      </c:lineChart>
      <c:catAx>
        <c:axId val="24686118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46862976"/>
        <c:crosses val="autoZero"/>
        <c:auto val="1"/>
        <c:lblAlgn val="ctr"/>
        <c:lblOffset val="100"/>
        <c:noMultiLvlLbl val="0"/>
      </c:catAx>
      <c:valAx>
        <c:axId val="2468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4686118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43.2</c:v>
                </c:pt>
                <c:pt idx="2">
                  <c:v>51.1</c:v>
                </c:pt>
                <c:pt idx="3">
                  <c:v>34.9</c:v>
                </c:pt>
                <c:pt idx="5">
                  <c:v>50.3</c:v>
                </c:pt>
                <c:pt idx="6">
                  <c:v>42.5</c:v>
                </c:pt>
                <c:pt idx="7">
                  <c:v>37.799999999999997</c:v>
                </c:pt>
                <c:pt idx="8">
                  <c:v>40.299999999999997</c:v>
                </c:pt>
                <c:pt idx="10">
                  <c:v>47.2</c:v>
                </c:pt>
                <c:pt idx="12">
                  <c:v>49.5</c:v>
                </c:pt>
                <c:pt idx="13">
                  <c:v>36.299999999999997</c:v>
                </c:pt>
              </c:numCache>
            </c:numRef>
          </c:val>
        </c:ser>
        <c:dLbls>
          <c:showLegendKey val="0"/>
          <c:showVal val="0"/>
          <c:showCatName val="0"/>
          <c:showSerName val="0"/>
          <c:showPercent val="0"/>
          <c:showBubbleSize val="0"/>
        </c:dLbls>
        <c:gapWidth val="31"/>
        <c:overlap val="100"/>
        <c:axId val="223315072"/>
        <c:axId val="223316608"/>
      </c:barChart>
      <c:catAx>
        <c:axId val="22331507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23316608"/>
        <c:crosses val="autoZero"/>
        <c:auto val="1"/>
        <c:lblAlgn val="ctr"/>
        <c:lblOffset val="100"/>
        <c:noMultiLvlLbl val="0"/>
      </c:catAx>
      <c:valAx>
        <c:axId val="2233166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2331507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47</c:v>
                </c:pt>
                <c:pt idx="1">
                  <c:v>45.8</c:v>
                </c:pt>
                <c:pt idx="2">
                  <c:v>46.8</c:v>
                </c:pt>
                <c:pt idx="3">
                  <c:v>42.9</c:v>
                </c:pt>
                <c:pt idx="4">
                  <c:v>43.2</c:v>
                </c:pt>
              </c:numCache>
            </c:numRef>
          </c:val>
          <c:smooth val="0"/>
        </c:ser>
        <c:dLbls>
          <c:showLegendKey val="0"/>
          <c:showVal val="0"/>
          <c:showCatName val="0"/>
          <c:showSerName val="0"/>
          <c:showPercent val="0"/>
          <c:showBubbleSize val="0"/>
        </c:dLbls>
        <c:marker val="1"/>
        <c:smooth val="0"/>
        <c:axId val="207709696"/>
        <c:axId val="207711232"/>
      </c:lineChart>
      <c:catAx>
        <c:axId val="207709696"/>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07711232"/>
        <c:crosses val="autoZero"/>
        <c:auto val="1"/>
        <c:lblAlgn val="ctr"/>
        <c:lblOffset val="100"/>
        <c:noMultiLvlLbl val="0"/>
      </c:catAx>
      <c:valAx>
        <c:axId val="2077112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07709696"/>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15.9</c:v>
                </c:pt>
                <c:pt idx="2">
                  <c:v>18.5</c:v>
                </c:pt>
                <c:pt idx="3">
                  <c:v>13.2</c:v>
                </c:pt>
                <c:pt idx="5">
                  <c:v>22.6</c:v>
                </c:pt>
                <c:pt idx="6">
                  <c:v>15.1</c:v>
                </c:pt>
                <c:pt idx="7">
                  <c:v>10.199999999999999</c:v>
                </c:pt>
                <c:pt idx="8">
                  <c:v>14.8</c:v>
                </c:pt>
                <c:pt idx="10">
                  <c:v>23.1</c:v>
                </c:pt>
                <c:pt idx="12">
                  <c:v>9.6</c:v>
                </c:pt>
                <c:pt idx="13">
                  <c:v>12.6</c:v>
                </c:pt>
              </c:numCache>
            </c:numRef>
          </c:val>
        </c:ser>
        <c:dLbls>
          <c:showLegendKey val="0"/>
          <c:showVal val="0"/>
          <c:showCatName val="0"/>
          <c:showSerName val="0"/>
          <c:showPercent val="0"/>
          <c:showBubbleSize val="0"/>
        </c:dLbls>
        <c:gapWidth val="31"/>
        <c:overlap val="100"/>
        <c:axId val="247761920"/>
        <c:axId val="247763712"/>
      </c:barChart>
      <c:catAx>
        <c:axId val="2477619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47763712"/>
        <c:crosses val="autoZero"/>
        <c:auto val="1"/>
        <c:lblAlgn val="ctr"/>
        <c:lblOffset val="100"/>
        <c:noMultiLvlLbl val="0"/>
      </c:catAx>
      <c:valAx>
        <c:axId val="24776371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477619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3.3</c:v>
                </c:pt>
                <c:pt idx="1">
                  <c:v>3</c:v>
                </c:pt>
                <c:pt idx="2">
                  <c:v>3</c:v>
                </c:pt>
                <c:pt idx="3">
                  <c:v>2.9</c:v>
                </c:pt>
                <c:pt idx="4">
                  <c:v>3</c:v>
                </c:pt>
              </c:numCache>
            </c:numRef>
          </c:val>
          <c:smooth val="0"/>
        </c:ser>
        <c:dLbls>
          <c:showLegendKey val="0"/>
          <c:showVal val="0"/>
          <c:showCatName val="0"/>
          <c:showSerName val="0"/>
          <c:showPercent val="0"/>
          <c:showBubbleSize val="0"/>
        </c:dLbls>
        <c:marker val="1"/>
        <c:smooth val="0"/>
        <c:axId val="217673728"/>
        <c:axId val="217675264"/>
      </c:lineChart>
      <c:catAx>
        <c:axId val="21767372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17675264"/>
        <c:crosses val="autoZero"/>
        <c:auto val="1"/>
        <c:lblAlgn val="ctr"/>
        <c:lblOffset val="100"/>
        <c:noMultiLvlLbl val="0"/>
      </c:catAx>
      <c:valAx>
        <c:axId val="21767526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1767372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17.7</c:v>
                </c:pt>
                <c:pt idx="1">
                  <c:v>17.7</c:v>
                </c:pt>
                <c:pt idx="2">
                  <c:v>17.399999999999999</c:v>
                </c:pt>
                <c:pt idx="3">
                  <c:v>16</c:v>
                </c:pt>
                <c:pt idx="4">
                  <c:v>15.9</c:v>
                </c:pt>
              </c:numCache>
            </c:numRef>
          </c:val>
          <c:smooth val="0"/>
        </c:ser>
        <c:dLbls>
          <c:showLegendKey val="0"/>
          <c:showVal val="0"/>
          <c:showCatName val="0"/>
          <c:showSerName val="0"/>
          <c:showPercent val="0"/>
          <c:showBubbleSize val="0"/>
        </c:dLbls>
        <c:marker val="1"/>
        <c:smooth val="0"/>
        <c:axId val="247848960"/>
        <c:axId val="247850496"/>
      </c:lineChart>
      <c:catAx>
        <c:axId val="247848960"/>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47850496"/>
        <c:crosses val="autoZero"/>
        <c:auto val="1"/>
        <c:lblAlgn val="ctr"/>
        <c:lblOffset val="100"/>
        <c:noMultiLvlLbl val="0"/>
      </c:catAx>
      <c:valAx>
        <c:axId val="2478504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47848960"/>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62.7</c:v>
                </c:pt>
                <c:pt idx="2">
                  <c:v>63.4</c:v>
                </c:pt>
                <c:pt idx="3">
                  <c:v>61.9</c:v>
                </c:pt>
                <c:pt idx="5">
                  <c:v>64.599999999999994</c:v>
                </c:pt>
                <c:pt idx="6">
                  <c:v>65.2</c:v>
                </c:pt>
                <c:pt idx="7">
                  <c:v>59</c:v>
                </c:pt>
                <c:pt idx="8">
                  <c:v>61.7</c:v>
                </c:pt>
                <c:pt idx="10">
                  <c:v>66</c:v>
                </c:pt>
                <c:pt idx="12">
                  <c:v>60.1</c:v>
                </c:pt>
                <c:pt idx="13">
                  <c:v>62.5</c:v>
                </c:pt>
              </c:numCache>
            </c:numRef>
          </c:val>
        </c:ser>
        <c:dLbls>
          <c:showLegendKey val="0"/>
          <c:showVal val="0"/>
          <c:showCatName val="0"/>
          <c:showSerName val="0"/>
          <c:showPercent val="0"/>
          <c:showBubbleSize val="0"/>
        </c:dLbls>
        <c:gapWidth val="31"/>
        <c:overlap val="100"/>
        <c:axId val="247539200"/>
        <c:axId val="247540736"/>
      </c:barChart>
      <c:catAx>
        <c:axId val="24753920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47540736"/>
        <c:crosses val="autoZero"/>
        <c:auto val="1"/>
        <c:lblAlgn val="ctr"/>
        <c:lblOffset val="100"/>
        <c:noMultiLvlLbl val="0"/>
      </c:catAx>
      <c:valAx>
        <c:axId val="24754073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4753920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61.7</c:v>
                </c:pt>
                <c:pt idx="1">
                  <c:v>61.9</c:v>
                </c:pt>
                <c:pt idx="2">
                  <c:v>62.9</c:v>
                </c:pt>
                <c:pt idx="3">
                  <c:v>60.3</c:v>
                </c:pt>
                <c:pt idx="4">
                  <c:v>62.7</c:v>
                </c:pt>
              </c:numCache>
            </c:numRef>
          </c:val>
          <c:smooth val="0"/>
        </c:ser>
        <c:dLbls>
          <c:showLegendKey val="0"/>
          <c:showVal val="0"/>
          <c:showCatName val="0"/>
          <c:showSerName val="0"/>
          <c:showPercent val="0"/>
          <c:showBubbleSize val="0"/>
        </c:dLbls>
        <c:marker val="1"/>
        <c:smooth val="0"/>
        <c:axId val="247597312"/>
        <c:axId val="247644160"/>
      </c:lineChart>
      <c:catAx>
        <c:axId val="24759731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47644160"/>
        <c:crosses val="autoZero"/>
        <c:auto val="1"/>
        <c:lblAlgn val="ctr"/>
        <c:lblOffset val="100"/>
        <c:noMultiLvlLbl val="0"/>
      </c:catAx>
      <c:valAx>
        <c:axId val="24764416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4759731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8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70.3</c:v>
                </c:pt>
                <c:pt idx="2">
                  <c:v>69.599999999999994</c:v>
                </c:pt>
                <c:pt idx="3">
                  <c:v>71.099999999999994</c:v>
                </c:pt>
                <c:pt idx="5">
                  <c:v>68.099999999999994</c:v>
                </c:pt>
                <c:pt idx="6">
                  <c:v>73.7</c:v>
                </c:pt>
                <c:pt idx="7">
                  <c:v>72.3</c:v>
                </c:pt>
                <c:pt idx="8">
                  <c:v>67.8</c:v>
                </c:pt>
                <c:pt idx="10">
                  <c:v>63.3</c:v>
                </c:pt>
                <c:pt idx="12">
                  <c:v>67</c:v>
                </c:pt>
                <c:pt idx="13">
                  <c:v>80.599999999999994</c:v>
                </c:pt>
              </c:numCache>
            </c:numRef>
          </c:val>
        </c:ser>
        <c:dLbls>
          <c:showLegendKey val="0"/>
          <c:showVal val="0"/>
          <c:showCatName val="0"/>
          <c:showSerName val="0"/>
          <c:showPercent val="0"/>
          <c:showBubbleSize val="0"/>
        </c:dLbls>
        <c:gapWidth val="31"/>
        <c:overlap val="100"/>
        <c:axId val="247701504"/>
        <c:axId val="247703040"/>
      </c:barChart>
      <c:catAx>
        <c:axId val="24770150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47703040"/>
        <c:crosses val="autoZero"/>
        <c:auto val="1"/>
        <c:lblAlgn val="ctr"/>
        <c:lblOffset val="100"/>
        <c:noMultiLvlLbl val="0"/>
      </c:catAx>
      <c:valAx>
        <c:axId val="24770304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4770150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8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19.399999999999999</c:v>
                </c:pt>
                <c:pt idx="2">
                  <c:v>18.3</c:v>
                </c:pt>
                <c:pt idx="3">
                  <c:v>20.6</c:v>
                </c:pt>
                <c:pt idx="5">
                  <c:v>21.3</c:v>
                </c:pt>
                <c:pt idx="6">
                  <c:v>16.8</c:v>
                </c:pt>
                <c:pt idx="7">
                  <c:v>20.7</c:v>
                </c:pt>
                <c:pt idx="8">
                  <c:v>18.8</c:v>
                </c:pt>
                <c:pt idx="10">
                  <c:v>16.2</c:v>
                </c:pt>
                <c:pt idx="12">
                  <c:v>19</c:v>
                </c:pt>
                <c:pt idx="13">
                  <c:v>21.3</c:v>
                </c:pt>
              </c:numCache>
            </c:numRef>
          </c:val>
        </c:ser>
        <c:dLbls>
          <c:showLegendKey val="0"/>
          <c:showVal val="0"/>
          <c:showCatName val="0"/>
          <c:showSerName val="0"/>
          <c:showPercent val="0"/>
          <c:showBubbleSize val="0"/>
        </c:dLbls>
        <c:gapWidth val="31"/>
        <c:overlap val="100"/>
        <c:axId val="248202752"/>
        <c:axId val="248204288"/>
      </c:barChart>
      <c:catAx>
        <c:axId val="24820275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48204288"/>
        <c:crosses val="autoZero"/>
        <c:auto val="1"/>
        <c:lblAlgn val="ctr"/>
        <c:lblOffset val="100"/>
        <c:noMultiLvlLbl val="0"/>
      </c:catAx>
      <c:valAx>
        <c:axId val="24820428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4820275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8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18.2</c:v>
                </c:pt>
                <c:pt idx="1">
                  <c:v>18.5</c:v>
                </c:pt>
                <c:pt idx="2">
                  <c:v>22.1</c:v>
                </c:pt>
                <c:pt idx="3">
                  <c:v>19</c:v>
                </c:pt>
                <c:pt idx="4">
                  <c:v>19.399999999999999</c:v>
                </c:pt>
              </c:numCache>
            </c:numRef>
          </c:val>
          <c:smooth val="0"/>
        </c:ser>
        <c:dLbls>
          <c:showLegendKey val="0"/>
          <c:showVal val="0"/>
          <c:showCatName val="0"/>
          <c:showSerName val="0"/>
          <c:showPercent val="0"/>
          <c:showBubbleSize val="0"/>
        </c:dLbls>
        <c:marker val="1"/>
        <c:smooth val="0"/>
        <c:axId val="248244480"/>
        <c:axId val="247947264"/>
      </c:lineChart>
      <c:catAx>
        <c:axId val="248244480"/>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47947264"/>
        <c:crosses val="autoZero"/>
        <c:auto val="1"/>
        <c:lblAlgn val="ctr"/>
        <c:lblOffset val="100"/>
        <c:noMultiLvlLbl val="0"/>
      </c:catAx>
      <c:valAx>
        <c:axId val="24794726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48244480"/>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8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67.8</c:v>
                </c:pt>
                <c:pt idx="2">
                  <c:v>60.9</c:v>
                </c:pt>
                <c:pt idx="3">
                  <c:v>75.3</c:v>
                </c:pt>
                <c:pt idx="5">
                  <c:v>65.5</c:v>
                </c:pt>
                <c:pt idx="6">
                  <c:v>69.8</c:v>
                </c:pt>
                <c:pt idx="7">
                  <c:v>65.3</c:v>
                </c:pt>
                <c:pt idx="8">
                  <c:v>71.5</c:v>
                </c:pt>
                <c:pt idx="10">
                  <c:v>55.4</c:v>
                </c:pt>
                <c:pt idx="12">
                  <c:v>64.599999999999994</c:v>
                </c:pt>
                <c:pt idx="13">
                  <c:v>75.900000000000006</c:v>
                </c:pt>
              </c:numCache>
            </c:numRef>
          </c:val>
        </c:ser>
        <c:dLbls>
          <c:showLegendKey val="0"/>
          <c:showVal val="0"/>
          <c:showCatName val="0"/>
          <c:showSerName val="0"/>
          <c:showPercent val="0"/>
          <c:showBubbleSize val="0"/>
        </c:dLbls>
        <c:gapWidth val="31"/>
        <c:overlap val="100"/>
        <c:axId val="248102912"/>
        <c:axId val="248104448"/>
      </c:barChart>
      <c:catAx>
        <c:axId val="24810291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48104448"/>
        <c:crosses val="autoZero"/>
        <c:auto val="1"/>
        <c:lblAlgn val="ctr"/>
        <c:lblOffset val="100"/>
        <c:noMultiLvlLbl val="0"/>
      </c:catAx>
      <c:valAx>
        <c:axId val="24810444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4810291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8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64.8</c:v>
                </c:pt>
                <c:pt idx="1">
                  <c:v>66.599999999999994</c:v>
                </c:pt>
                <c:pt idx="2">
                  <c:v>66.599999999999994</c:v>
                </c:pt>
                <c:pt idx="3">
                  <c:v>70.400000000000006</c:v>
                </c:pt>
                <c:pt idx="4">
                  <c:v>67.8</c:v>
                </c:pt>
              </c:numCache>
            </c:numRef>
          </c:val>
          <c:smooth val="0"/>
        </c:ser>
        <c:dLbls>
          <c:showLegendKey val="0"/>
          <c:showVal val="0"/>
          <c:showCatName val="0"/>
          <c:showSerName val="0"/>
          <c:showPercent val="0"/>
          <c:showBubbleSize val="0"/>
        </c:dLbls>
        <c:marker val="1"/>
        <c:smooth val="0"/>
        <c:axId val="248017664"/>
        <c:axId val="248019200"/>
      </c:lineChart>
      <c:catAx>
        <c:axId val="24801766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48019200"/>
        <c:crosses val="autoZero"/>
        <c:auto val="1"/>
        <c:lblAlgn val="ctr"/>
        <c:lblOffset val="100"/>
        <c:noMultiLvlLbl val="0"/>
      </c:catAx>
      <c:valAx>
        <c:axId val="2480192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4801766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8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8.5</c:v>
                </c:pt>
                <c:pt idx="2">
                  <c:v>10.199999999999999</c:v>
                </c:pt>
                <c:pt idx="3">
                  <c:v>6.2</c:v>
                </c:pt>
                <c:pt idx="5">
                  <c:v>6</c:v>
                </c:pt>
                <c:pt idx="6">
                  <c:v>6.8</c:v>
                </c:pt>
                <c:pt idx="7">
                  <c:v>9.8000000000000007</c:v>
                </c:pt>
                <c:pt idx="8">
                  <c:v>11.1</c:v>
                </c:pt>
                <c:pt idx="10">
                  <c:v>12.6</c:v>
                </c:pt>
                <c:pt idx="12">
                  <c:v>12.2</c:v>
                </c:pt>
                <c:pt idx="13">
                  <c:v>5.4</c:v>
                </c:pt>
              </c:numCache>
            </c:numRef>
          </c:val>
        </c:ser>
        <c:dLbls>
          <c:showLegendKey val="0"/>
          <c:showVal val="0"/>
          <c:showCatName val="0"/>
          <c:showSerName val="0"/>
          <c:showPercent val="0"/>
          <c:showBubbleSize val="0"/>
        </c:dLbls>
        <c:gapWidth val="31"/>
        <c:overlap val="100"/>
        <c:axId val="248293632"/>
        <c:axId val="248307712"/>
      </c:barChart>
      <c:catAx>
        <c:axId val="24829363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48307712"/>
        <c:crosses val="autoZero"/>
        <c:auto val="1"/>
        <c:lblAlgn val="ctr"/>
        <c:lblOffset val="100"/>
        <c:noMultiLvlLbl val="0"/>
      </c:catAx>
      <c:valAx>
        <c:axId val="24830771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4829363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8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8.6</c:v>
                </c:pt>
                <c:pt idx="2">
                  <c:v>10.1</c:v>
                </c:pt>
                <c:pt idx="3">
                  <c:v>6.5</c:v>
                </c:pt>
                <c:pt idx="5">
                  <c:v>5.7</c:v>
                </c:pt>
                <c:pt idx="6">
                  <c:v>9.8000000000000007</c:v>
                </c:pt>
                <c:pt idx="7">
                  <c:v>7.7</c:v>
                </c:pt>
                <c:pt idx="8">
                  <c:v>10.4</c:v>
                </c:pt>
                <c:pt idx="10">
                  <c:v>18.899999999999999</c:v>
                </c:pt>
                <c:pt idx="12">
                  <c:v>4.8</c:v>
                </c:pt>
                <c:pt idx="13">
                  <c:v>3.1</c:v>
                </c:pt>
              </c:numCache>
            </c:numRef>
          </c:val>
        </c:ser>
        <c:dLbls>
          <c:showLegendKey val="0"/>
          <c:showVal val="0"/>
          <c:showCatName val="0"/>
          <c:showSerName val="0"/>
          <c:showPercent val="0"/>
          <c:showBubbleSize val="0"/>
        </c:dLbls>
        <c:gapWidth val="31"/>
        <c:overlap val="100"/>
        <c:axId val="248344576"/>
        <c:axId val="248346112"/>
      </c:barChart>
      <c:catAx>
        <c:axId val="24834457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48346112"/>
        <c:crosses val="autoZero"/>
        <c:auto val="1"/>
        <c:lblAlgn val="ctr"/>
        <c:lblOffset val="100"/>
        <c:noMultiLvlLbl val="0"/>
      </c:catAx>
      <c:valAx>
        <c:axId val="24834611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4834457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5.8</c:v>
                </c:pt>
                <c:pt idx="2">
                  <c:v>7.8</c:v>
                </c:pt>
                <c:pt idx="3">
                  <c:v>3.2</c:v>
                </c:pt>
                <c:pt idx="5">
                  <c:v>6.4</c:v>
                </c:pt>
                <c:pt idx="6">
                  <c:v>6.5</c:v>
                </c:pt>
                <c:pt idx="7">
                  <c:v>5.5</c:v>
                </c:pt>
                <c:pt idx="8">
                  <c:v>3.9</c:v>
                </c:pt>
                <c:pt idx="10">
                  <c:v>5.4</c:v>
                </c:pt>
                <c:pt idx="12">
                  <c:v>8.9</c:v>
                </c:pt>
                <c:pt idx="13">
                  <c:v>4.8</c:v>
                </c:pt>
              </c:numCache>
            </c:numRef>
          </c:val>
        </c:ser>
        <c:dLbls>
          <c:showLegendKey val="0"/>
          <c:showVal val="0"/>
          <c:showCatName val="0"/>
          <c:showSerName val="0"/>
          <c:showPercent val="0"/>
          <c:showBubbleSize val="0"/>
        </c:dLbls>
        <c:gapWidth val="31"/>
        <c:overlap val="100"/>
        <c:axId val="217617920"/>
        <c:axId val="217619456"/>
      </c:barChart>
      <c:catAx>
        <c:axId val="2176179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17619456"/>
        <c:crosses val="autoZero"/>
        <c:auto val="1"/>
        <c:lblAlgn val="ctr"/>
        <c:lblOffset val="100"/>
        <c:noMultiLvlLbl val="0"/>
      </c:catAx>
      <c:valAx>
        <c:axId val="21761945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176179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9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6</c:v>
                </c:pt>
                <c:pt idx="1">
                  <c:v>6.7</c:v>
                </c:pt>
                <c:pt idx="2">
                  <c:v>4.3</c:v>
                </c:pt>
                <c:pt idx="3">
                  <c:v>7.1</c:v>
                </c:pt>
                <c:pt idx="4">
                  <c:v>8.6</c:v>
                </c:pt>
              </c:numCache>
            </c:numRef>
          </c:val>
          <c:smooth val="0"/>
        </c:ser>
        <c:dLbls>
          <c:showLegendKey val="0"/>
          <c:showVal val="0"/>
          <c:showCatName val="0"/>
          <c:showSerName val="0"/>
          <c:showPercent val="0"/>
          <c:showBubbleSize val="0"/>
        </c:dLbls>
        <c:marker val="1"/>
        <c:smooth val="0"/>
        <c:axId val="248472320"/>
        <c:axId val="248473856"/>
      </c:lineChart>
      <c:catAx>
        <c:axId val="248472320"/>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48473856"/>
        <c:crosses val="autoZero"/>
        <c:auto val="1"/>
        <c:lblAlgn val="ctr"/>
        <c:lblOffset val="100"/>
        <c:noMultiLvlLbl val="0"/>
      </c:catAx>
      <c:valAx>
        <c:axId val="24847385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48472320"/>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9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5.6</c:v>
                </c:pt>
                <c:pt idx="2">
                  <c:v>6.6</c:v>
                </c:pt>
                <c:pt idx="3">
                  <c:v>4.5</c:v>
                </c:pt>
                <c:pt idx="5">
                  <c:v>5.5</c:v>
                </c:pt>
                <c:pt idx="6">
                  <c:v>4.0999999999999996</c:v>
                </c:pt>
                <c:pt idx="7">
                  <c:v>5.7</c:v>
                </c:pt>
                <c:pt idx="8">
                  <c:v>6.9</c:v>
                </c:pt>
                <c:pt idx="10">
                  <c:v>14.8</c:v>
                </c:pt>
                <c:pt idx="12">
                  <c:v>3.4</c:v>
                </c:pt>
                <c:pt idx="13">
                  <c:v>1</c:v>
                </c:pt>
              </c:numCache>
            </c:numRef>
          </c:val>
        </c:ser>
        <c:dLbls>
          <c:showLegendKey val="0"/>
          <c:showVal val="0"/>
          <c:showCatName val="0"/>
          <c:showSerName val="0"/>
          <c:showPercent val="0"/>
          <c:showBubbleSize val="0"/>
        </c:dLbls>
        <c:gapWidth val="31"/>
        <c:overlap val="100"/>
        <c:axId val="248441088"/>
        <c:axId val="248442880"/>
      </c:barChart>
      <c:catAx>
        <c:axId val="24844108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48442880"/>
        <c:crosses val="autoZero"/>
        <c:auto val="1"/>
        <c:lblAlgn val="ctr"/>
        <c:lblOffset val="100"/>
        <c:noMultiLvlLbl val="0"/>
      </c:catAx>
      <c:valAx>
        <c:axId val="24844288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4844108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9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4.9000000000000004</c:v>
                </c:pt>
                <c:pt idx="1">
                  <c:v>5.6</c:v>
                </c:pt>
              </c:numCache>
            </c:numRef>
          </c:val>
          <c:smooth val="0"/>
        </c:ser>
        <c:dLbls>
          <c:showLegendKey val="0"/>
          <c:showVal val="0"/>
          <c:showCatName val="0"/>
          <c:showSerName val="0"/>
          <c:showPercent val="0"/>
          <c:showBubbleSize val="0"/>
        </c:dLbls>
        <c:marker val="1"/>
        <c:smooth val="0"/>
        <c:axId val="248679424"/>
        <c:axId val="248689408"/>
      </c:lineChart>
      <c:catAx>
        <c:axId val="24867942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48689408"/>
        <c:crosses val="autoZero"/>
        <c:auto val="1"/>
        <c:lblAlgn val="ctr"/>
        <c:lblOffset val="100"/>
        <c:noMultiLvlLbl val="0"/>
      </c:catAx>
      <c:valAx>
        <c:axId val="2486894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4867942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9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4.7</c:v>
                </c:pt>
                <c:pt idx="2">
                  <c:v>5.0999999999999996</c:v>
                </c:pt>
                <c:pt idx="3">
                  <c:v>4.0999999999999996</c:v>
                </c:pt>
                <c:pt idx="5">
                  <c:v>4.2</c:v>
                </c:pt>
                <c:pt idx="6">
                  <c:v>3.3</c:v>
                </c:pt>
                <c:pt idx="7">
                  <c:v>4.9000000000000004</c:v>
                </c:pt>
                <c:pt idx="8">
                  <c:v>6.3</c:v>
                </c:pt>
                <c:pt idx="10">
                  <c:v>12.7</c:v>
                </c:pt>
                <c:pt idx="12">
                  <c:v>2.8</c:v>
                </c:pt>
                <c:pt idx="13">
                  <c:v>0.9</c:v>
                </c:pt>
              </c:numCache>
            </c:numRef>
          </c:val>
        </c:ser>
        <c:dLbls>
          <c:showLegendKey val="0"/>
          <c:showVal val="0"/>
          <c:showCatName val="0"/>
          <c:showSerName val="0"/>
          <c:showPercent val="0"/>
          <c:showBubbleSize val="0"/>
        </c:dLbls>
        <c:gapWidth val="31"/>
        <c:overlap val="100"/>
        <c:axId val="249127680"/>
        <c:axId val="249129216"/>
      </c:barChart>
      <c:catAx>
        <c:axId val="24912768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49129216"/>
        <c:crosses val="autoZero"/>
        <c:auto val="1"/>
        <c:lblAlgn val="ctr"/>
        <c:lblOffset val="100"/>
        <c:noMultiLvlLbl val="0"/>
      </c:catAx>
      <c:valAx>
        <c:axId val="24912921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4912768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9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3.7</c:v>
                </c:pt>
                <c:pt idx="1">
                  <c:v>4.7</c:v>
                </c:pt>
              </c:numCache>
            </c:numRef>
          </c:val>
          <c:smooth val="0"/>
        </c:ser>
        <c:dLbls>
          <c:showLegendKey val="0"/>
          <c:showVal val="0"/>
          <c:showCatName val="0"/>
          <c:showSerName val="0"/>
          <c:showPercent val="0"/>
          <c:showBubbleSize val="0"/>
        </c:dLbls>
        <c:marker val="1"/>
        <c:smooth val="0"/>
        <c:axId val="248800768"/>
        <c:axId val="248802304"/>
      </c:lineChart>
      <c:catAx>
        <c:axId val="24880076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48802304"/>
        <c:crosses val="autoZero"/>
        <c:auto val="1"/>
        <c:lblAlgn val="ctr"/>
        <c:lblOffset val="100"/>
        <c:noMultiLvlLbl val="0"/>
      </c:catAx>
      <c:valAx>
        <c:axId val="2488023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4880076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9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32.799999999999997</c:v>
                </c:pt>
                <c:pt idx="2">
                  <c:v>33.1</c:v>
                </c:pt>
                <c:pt idx="3">
                  <c:v>32.1</c:v>
                </c:pt>
                <c:pt idx="5">
                  <c:v>31.6</c:v>
                </c:pt>
                <c:pt idx="6">
                  <c:v>32</c:v>
                </c:pt>
                <c:pt idx="7">
                  <c:v>33.4</c:v>
                </c:pt>
                <c:pt idx="8">
                  <c:v>34</c:v>
                </c:pt>
                <c:pt idx="10">
                  <c:v>34.700000000000003</c:v>
                </c:pt>
                <c:pt idx="12">
                  <c:v>35.700000000000003</c:v>
                </c:pt>
                <c:pt idx="13">
                  <c:v>31.9</c:v>
                </c:pt>
              </c:numCache>
            </c:numRef>
          </c:val>
        </c:ser>
        <c:dLbls>
          <c:showLegendKey val="0"/>
          <c:showVal val="0"/>
          <c:showCatName val="0"/>
          <c:showSerName val="0"/>
          <c:showPercent val="0"/>
          <c:showBubbleSize val="0"/>
        </c:dLbls>
        <c:gapWidth val="31"/>
        <c:overlap val="100"/>
        <c:axId val="249236480"/>
        <c:axId val="249238272"/>
      </c:barChart>
      <c:catAx>
        <c:axId val="24923648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49238272"/>
        <c:crosses val="autoZero"/>
        <c:auto val="1"/>
        <c:lblAlgn val="ctr"/>
        <c:lblOffset val="100"/>
        <c:noMultiLvlLbl val="0"/>
      </c:catAx>
      <c:valAx>
        <c:axId val="24923827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4923648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9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46.1</c:v>
                </c:pt>
                <c:pt idx="1">
                  <c:v>39.700000000000003</c:v>
                </c:pt>
                <c:pt idx="2">
                  <c:v>35.6</c:v>
                </c:pt>
                <c:pt idx="3">
                  <c:v>31.1</c:v>
                </c:pt>
                <c:pt idx="4">
                  <c:v>32.799999999999997</c:v>
                </c:pt>
              </c:numCache>
            </c:numRef>
          </c:val>
          <c:smooth val="0"/>
        </c:ser>
        <c:dLbls>
          <c:showLegendKey val="0"/>
          <c:showVal val="0"/>
          <c:showCatName val="0"/>
          <c:showSerName val="0"/>
          <c:showPercent val="0"/>
          <c:showBubbleSize val="0"/>
        </c:dLbls>
        <c:marker val="1"/>
        <c:smooth val="0"/>
        <c:axId val="249282560"/>
        <c:axId val="249284096"/>
      </c:lineChart>
      <c:catAx>
        <c:axId val="249282560"/>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49284096"/>
        <c:crosses val="autoZero"/>
        <c:auto val="1"/>
        <c:lblAlgn val="ctr"/>
        <c:lblOffset val="100"/>
        <c:noMultiLvlLbl val="0"/>
      </c:catAx>
      <c:valAx>
        <c:axId val="2492840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49282560"/>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9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60</c:v>
                </c:pt>
                <c:pt idx="2">
                  <c:v>56</c:v>
                </c:pt>
                <c:pt idx="3">
                  <c:v>64.2</c:v>
                </c:pt>
                <c:pt idx="5">
                  <c:v>53.9</c:v>
                </c:pt>
                <c:pt idx="6">
                  <c:v>60.7</c:v>
                </c:pt>
                <c:pt idx="7">
                  <c:v>65.3</c:v>
                </c:pt>
                <c:pt idx="8">
                  <c:v>61.5</c:v>
                </c:pt>
                <c:pt idx="10">
                  <c:v>49.9</c:v>
                </c:pt>
                <c:pt idx="12">
                  <c:v>65.8</c:v>
                </c:pt>
                <c:pt idx="13">
                  <c:v>69.2</c:v>
                </c:pt>
              </c:numCache>
            </c:numRef>
          </c:val>
        </c:ser>
        <c:dLbls>
          <c:showLegendKey val="0"/>
          <c:showVal val="0"/>
          <c:showCatName val="0"/>
          <c:showSerName val="0"/>
          <c:showPercent val="0"/>
          <c:showBubbleSize val="0"/>
        </c:dLbls>
        <c:gapWidth val="31"/>
        <c:overlap val="100"/>
        <c:axId val="248911744"/>
        <c:axId val="248913280"/>
      </c:barChart>
      <c:catAx>
        <c:axId val="24891174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48913280"/>
        <c:crosses val="autoZero"/>
        <c:auto val="1"/>
        <c:lblAlgn val="ctr"/>
        <c:lblOffset val="100"/>
        <c:noMultiLvlLbl val="0"/>
      </c:catAx>
      <c:valAx>
        <c:axId val="24891328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4891174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9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65.3</c:v>
                </c:pt>
                <c:pt idx="1">
                  <c:v>60</c:v>
                </c:pt>
              </c:numCache>
            </c:numRef>
          </c:val>
          <c:smooth val="0"/>
        </c:ser>
        <c:dLbls>
          <c:showLegendKey val="0"/>
          <c:showVal val="0"/>
          <c:showCatName val="0"/>
          <c:showSerName val="0"/>
          <c:showPercent val="0"/>
          <c:showBubbleSize val="0"/>
        </c:dLbls>
        <c:marker val="1"/>
        <c:smooth val="0"/>
        <c:axId val="248986240"/>
        <c:axId val="248988032"/>
      </c:lineChart>
      <c:catAx>
        <c:axId val="248986240"/>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48988032"/>
        <c:crosses val="autoZero"/>
        <c:auto val="1"/>
        <c:lblAlgn val="ctr"/>
        <c:lblOffset val="100"/>
        <c:noMultiLvlLbl val="0"/>
      </c:catAx>
      <c:valAx>
        <c:axId val="248988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48986240"/>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9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29.6</c:v>
                </c:pt>
                <c:pt idx="2">
                  <c:v>26.5</c:v>
                </c:pt>
                <c:pt idx="3">
                  <c:v>32.6</c:v>
                </c:pt>
                <c:pt idx="5">
                  <c:v>30.2</c:v>
                </c:pt>
                <c:pt idx="6">
                  <c:v>28.5</c:v>
                </c:pt>
                <c:pt idx="7">
                  <c:v>31.6</c:v>
                </c:pt>
                <c:pt idx="8">
                  <c:v>28.1</c:v>
                </c:pt>
                <c:pt idx="10">
                  <c:v>27.6</c:v>
                </c:pt>
                <c:pt idx="12">
                  <c:v>37.700000000000003</c:v>
                </c:pt>
                <c:pt idx="13">
                  <c:v>28.8</c:v>
                </c:pt>
              </c:numCache>
            </c:numRef>
          </c:val>
        </c:ser>
        <c:dLbls>
          <c:showLegendKey val="0"/>
          <c:showVal val="0"/>
          <c:showCatName val="0"/>
          <c:showSerName val="0"/>
          <c:showPercent val="0"/>
          <c:showBubbleSize val="0"/>
        </c:dLbls>
        <c:gapWidth val="31"/>
        <c:overlap val="100"/>
        <c:axId val="249061760"/>
        <c:axId val="249063296"/>
      </c:barChart>
      <c:catAx>
        <c:axId val="2490617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49063296"/>
        <c:crosses val="autoZero"/>
        <c:auto val="1"/>
        <c:lblAlgn val="ctr"/>
        <c:lblOffset val="100"/>
        <c:noMultiLvlLbl val="0"/>
      </c:catAx>
      <c:valAx>
        <c:axId val="2490632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490617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76</c:v>
                </c:pt>
                <c:pt idx="1">
                  <c:v>72.5</c:v>
                </c:pt>
                <c:pt idx="2">
                  <c:v>72.3</c:v>
                </c:pt>
                <c:pt idx="3">
                  <c:v>64.3</c:v>
                </c:pt>
                <c:pt idx="4">
                  <c:v>64.599999999999994</c:v>
                </c:pt>
              </c:numCache>
            </c:numRef>
          </c:val>
          <c:smooth val="0"/>
        </c:ser>
        <c:dLbls>
          <c:showLegendKey val="0"/>
          <c:showVal val="0"/>
          <c:showCatName val="0"/>
          <c:showSerName val="0"/>
          <c:showPercent val="0"/>
          <c:showBubbleSize val="0"/>
        </c:dLbls>
        <c:marker val="1"/>
        <c:smooth val="0"/>
        <c:axId val="212230528"/>
        <c:axId val="212232064"/>
      </c:lineChart>
      <c:catAx>
        <c:axId val="21223052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12232064"/>
        <c:crosses val="autoZero"/>
        <c:auto val="1"/>
        <c:lblAlgn val="ctr"/>
        <c:lblOffset val="100"/>
        <c:noMultiLvlLbl val="0"/>
      </c:catAx>
      <c:valAx>
        <c:axId val="21223206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1223052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7.5</c:v>
                </c:pt>
                <c:pt idx="2">
                  <c:v>4</c:v>
                </c:pt>
                <c:pt idx="3">
                  <c:v>11.3</c:v>
                </c:pt>
                <c:pt idx="5">
                  <c:v>6.3</c:v>
                </c:pt>
                <c:pt idx="6">
                  <c:v>6.2</c:v>
                </c:pt>
                <c:pt idx="7">
                  <c:v>8.1</c:v>
                </c:pt>
                <c:pt idx="8">
                  <c:v>10</c:v>
                </c:pt>
                <c:pt idx="10">
                  <c:v>9.4</c:v>
                </c:pt>
                <c:pt idx="12">
                  <c:v>9.6</c:v>
                </c:pt>
                <c:pt idx="13">
                  <c:v>6.6</c:v>
                </c:pt>
              </c:numCache>
            </c:numRef>
          </c:val>
        </c:ser>
        <c:dLbls>
          <c:showLegendKey val="0"/>
          <c:showVal val="0"/>
          <c:showCatName val="0"/>
          <c:showSerName val="0"/>
          <c:showPercent val="0"/>
          <c:showBubbleSize val="0"/>
        </c:dLbls>
        <c:gapWidth val="31"/>
        <c:overlap val="100"/>
        <c:axId val="219683840"/>
        <c:axId val="219693824"/>
      </c:barChart>
      <c:catAx>
        <c:axId val="21968384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19693824"/>
        <c:crosses val="autoZero"/>
        <c:auto val="1"/>
        <c:lblAlgn val="ctr"/>
        <c:lblOffset val="100"/>
        <c:noMultiLvlLbl val="0"/>
      </c:catAx>
      <c:valAx>
        <c:axId val="21969382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1968384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0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38.9</c:v>
                </c:pt>
                <c:pt idx="1">
                  <c:v>29.6</c:v>
                </c:pt>
              </c:numCache>
            </c:numRef>
          </c:val>
          <c:smooth val="0"/>
        </c:ser>
        <c:dLbls>
          <c:showLegendKey val="0"/>
          <c:showVal val="0"/>
          <c:showCatName val="0"/>
          <c:showSerName val="0"/>
          <c:showPercent val="0"/>
          <c:showBubbleSize val="0"/>
        </c:dLbls>
        <c:marker val="1"/>
        <c:smooth val="0"/>
        <c:axId val="249349248"/>
        <c:axId val="249350784"/>
      </c:lineChart>
      <c:catAx>
        <c:axId val="24934924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49350784"/>
        <c:crosses val="autoZero"/>
        <c:auto val="1"/>
        <c:lblAlgn val="ctr"/>
        <c:lblOffset val="100"/>
        <c:noMultiLvlLbl val="0"/>
      </c:catAx>
      <c:valAx>
        <c:axId val="24935078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4934924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0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87.5</c:v>
                </c:pt>
                <c:pt idx="2">
                  <c:v>83</c:v>
                </c:pt>
                <c:pt idx="3">
                  <c:v>93.3</c:v>
                </c:pt>
                <c:pt idx="13">
                  <c:v>87.6</c:v>
                </c:pt>
              </c:numCache>
            </c:numRef>
          </c:val>
        </c:ser>
        <c:dLbls>
          <c:showLegendKey val="0"/>
          <c:showVal val="0"/>
          <c:showCatName val="0"/>
          <c:showSerName val="0"/>
          <c:showPercent val="0"/>
          <c:showBubbleSize val="0"/>
        </c:dLbls>
        <c:gapWidth val="31"/>
        <c:overlap val="100"/>
        <c:axId val="249440896"/>
        <c:axId val="249442688"/>
      </c:barChart>
      <c:catAx>
        <c:axId val="24944089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49442688"/>
        <c:crosses val="autoZero"/>
        <c:auto val="1"/>
        <c:lblAlgn val="ctr"/>
        <c:lblOffset val="100"/>
        <c:noMultiLvlLbl val="0"/>
      </c:catAx>
      <c:valAx>
        <c:axId val="24944268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4944089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0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16.600000000000001</c:v>
                </c:pt>
                <c:pt idx="2">
                  <c:v>14.8</c:v>
                </c:pt>
                <c:pt idx="3">
                  <c:v>18.7</c:v>
                </c:pt>
                <c:pt idx="5">
                  <c:v>21.2</c:v>
                </c:pt>
                <c:pt idx="6">
                  <c:v>17.399999999999999</c:v>
                </c:pt>
                <c:pt idx="7">
                  <c:v>13.6</c:v>
                </c:pt>
                <c:pt idx="8">
                  <c:v>13.7</c:v>
                </c:pt>
                <c:pt idx="10">
                  <c:v>10.9</c:v>
                </c:pt>
                <c:pt idx="12">
                  <c:v>20.6</c:v>
                </c:pt>
                <c:pt idx="13">
                  <c:v>18.2</c:v>
                </c:pt>
              </c:numCache>
            </c:numRef>
          </c:val>
        </c:ser>
        <c:dLbls>
          <c:showLegendKey val="0"/>
          <c:showVal val="0"/>
          <c:showCatName val="0"/>
          <c:showSerName val="0"/>
          <c:showPercent val="0"/>
          <c:showBubbleSize val="0"/>
        </c:dLbls>
        <c:gapWidth val="31"/>
        <c:overlap val="100"/>
        <c:axId val="249516800"/>
        <c:axId val="249518336"/>
      </c:barChart>
      <c:catAx>
        <c:axId val="24951680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49518336"/>
        <c:crosses val="autoZero"/>
        <c:auto val="1"/>
        <c:lblAlgn val="ctr"/>
        <c:lblOffset val="100"/>
        <c:noMultiLvlLbl val="0"/>
      </c:catAx>
      <c:valAx>
        <c:axId val="24951833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4951680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0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17.2</c:v>
                </c:pt>
                <c:pt idx="1">
                  <c:v>16.600000000000001</c:v>
                </c:pt>
              </c:numCache>
            </c:numRef>
          </c:val>
          <c:smooth val="0"/>
        </c:ser>
        <c:dLbls>
          <c:showLegendKey val="0"/>
          <c:showVal val="0"/>
          <c:showCatName val="0"/>
          <c:showSerName val="0"/>
          <c:showPercent val="0"/>
          <c:showBubbleSize val="0"/>
        </c:dLbls>
        <c:marker val="1"/>
        <c:smooth val="0"/>
        <c:axId val="249570816"/>
        <c:axId val="249572352"/>
      </c:lineChart>
      <c:catAx>
        <c:axId val="249570816"/>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49572352"/>
        <c:crosses val="autoZero"/>
        <c:auto val="1"/>
        <c:lblAlgn val="ctr"/>
        <c:lblOffset val="100"/>
        <c:noMultiLvlLbl val="0"/>
      </c:catAx>
      <c:valAx>
        <c:axId val="2495723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49570816"/>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0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6.4</c:v>
                </c:pt>
                <c:pt idx="2">
                  <c:v>6.6</c:v>
                </c:pt>
                <c:pt idx="3">
                  <c:v>5.8</c:v>
                </c:pt>
                <c:pt idx="5">
                  <c:v>2.9</c:v>
                </c:pt>
                <c:pt idx="6">
                  <c:v>7.8</c:v>
                </c:pt>
                <c:pt idx="7">
                  <c:v>5.7</c:v>
                </c:pt>
                <c:pt idx="8">
                  <c:v>8.5</c:v>
                </c:pt>
                <c:pt idx="10">
                  <c:v>4.0999999999999996</c:v>
                </c:pt>
                <c:pt idx="12">
                  <c:v>14.6</c:v>
                </c:pt>
                <c:pt idx="13">
                  <c:v>5.6</c:v>
                </c:pt>
              </c:numCache>
            </c:numRef>
          </c:val>
        </c:ser>
        <c:dLbls>
          <c:showLegendKey val="0"/>
          <c:showVal val="0"/>
          <c:showCatName val="0"/>
          <c:showSerName val="0"/>
          <c:showPercent val="0"/>
          <c:showBubbleSize val="0"/>
        </c:dLbls>
        <c:gapWidth val="31"/>
        <c:overlap val="100"/>
        <c:axId val="249953280"/>
        <c:axId val="249955072"/>
      </c:barChart>
      <c:catAx>
        <c:axId val="24995328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49955072"/>
        <c:crosses val="autoZero"/>
        <c:auto val="1"/>
        <c:lblAlgn val="ctr"/>
        <c:lblOffset val="100"/>
        <c:noMultiLvlLbl val="0"/>
      </c:catAx>
      <c:valAx>
        <c:axId val="24995507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4995328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0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Sheet1!$A$2:$A$4</c:f>
              <c:numCache>
                <c:formatCode>General</c:formatCode>
                <c:ptCount val="13"/>
                <c:pt idx="0">
                  <c:v>2011</c:v>
                </c:pt>
                <c:pt idx="1">
                  <c:v>2013</c:v>
                </c:pt>
                <c:pt idx="2">
                  <c:v>2015</c:v>
                </c:pt>
              </c:numCache>
            </c:numRef>
          </c:cat>
          <c:val>
            <c:numRef>
              <c:f>Sheet1!$B$2:$B$4</c:f>
              <c:numCache>
                <c:formatCode>General</c:formatCode>
                <c:ptCount val="13"/>
                <c:pt idx="0">
                  <c:v>6.9</c:v>
                </c:pt>
                <c:pt idx="1">
                  <c:v>7.1</c:v>
                </c:pt>
                <c:pt idx="2">
                  <c:v>6.4</c:v>
                </c:pt>
              </c:numCache>
            </c:numRef>
          </c:val>
          <c:smooth val="0"/>
        </c:ser>
        <c:dLbls>
          <c:showLegendKey val="0"/>
          <c:showVal val="0"/>
          <c:showCatName val="0"/>
          <c:showSerName val="0"/>
          <c:showPercent val="0"/>
          <c:showBubbleSize val="0"/>
        </c:dLbls>
        <c:marker val="1"/>
        <c:smooth val="0"/>
        <c:axId val="250015744"/>
        <c:axId val="250017280"/>
      </c:lineChart>
      <c:catAx>
        <c:axId val="2500157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50017280"/>
        <c:crosses val="autoZero"/>
        <c:auto val="1"/>
        <c:lblAlgn val="ctr"/>
        <c:lblOffset val="100"/>
        <c:noMultiLvlLbl val="0"/>
      </c:catAx>
      <c:valAx>
        <c:axId val="25001728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500157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0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54.4</c:v>
                </c:pt>
                <c:pt idx="2">
                  <c:v>51.1</c:v>
                </c:pt>
                <c:pt idx="3">
                  <c:v>58.2</c:v>
                </c:pt>
                <c:pt idx="5">
                  <c:v>54</c:v>
                </c:pt>
                <c:pt idx="6">
                  <c:v>53.4</c:v>
                </c:pt>
                <c:pt idx="7">
                  <c:v>56</c:v>
                </c:pt>
                <c:pt idx="8">
                  <c:v>55.4</c:v>
                </c:pt>
                <c:pt idx="10">
                  <c:v>47.7</c:v>
                </c:pt>
                <c:pt idx="12">
                  <c:v>56.6</c:v>
                </c:pt>
                <c:pt idx="13">
                  <c:v>60.7</c:v>
                </c:pt>
              </c:numCache>
            </c:numRef>
          </c:val>
        </c:ser>
        <c:dLbls>
          <c:showLegendKey val="0"/>
          <c:showVal val="0"/>
          <c:showCatName val="0"/>
          <c:showSerName val="0"/>
          <c:showPercent val="0"/>
          <c:showBubbleSize val="0"/>
        </c:dLbls>
        <c:gapWidth val="31"/>
        <c:overlap val="100"/>
        <c:axId val="249759616"/>
        <c:axId val="249761152"/>
      </c:barChart>
      <c:catAx>
        <c:axId val="24975961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49761152"/>
        <c:crosses val="autoZero"/>
        <c:auto val="1"/>
        <c:lblAlgn val="ctr"/>
        <c:lblOffset val="100"/>
        <c:noMultiLvlLbl val="0"/>
      </c:catAx>
      <c:valAx>
        <c:axId val="249761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4975961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0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51</c:v>
                </c:pt>
                <c:pt idx="2">
                  <c:v>43.1</c:v>
                </c:pt>
                <c:pt idx="3">
                  <c:v>59.5</c:v>
                </c:pt>
                <c:pt idx="5">
                  <c:v>50.3</c:v>
                </c:pt>
                <c:pt idx="6">
                  <c:v>50</c:v>
                </c:pt>
                <c:pt idx="7">
                  <c:v>52.3</c:v>
                </c:pt>
                <c:pt idx="8">
                  <c:v>51.6</c:v>
                </c:pt>
                <c:pt idx="10">
                  <c:v>39.1</c:v>
                </c:pt>
                <c:pt idx="12">
                  <c:v>56</c:v>
                </c:pt>
                <c:pt idx="13">
                  <c:v>59.6</c:v>
                </c:pt>
              </c:numCache>
            </c:numRef>
          </c:val>
        </c:ser>
        <c:dLbls>
          <c:showLegendKey val="0"/>
          <c:showVal val="0"/>
          <c:showCatName val="0"/>
          <c:showSerName val="0"/>
          <c:showPercent val="0"/>
          <c:showBubbleSize val="0"/>
        </c:dLbls>
        <c:gapWidth val="31"/>
        <c:overlap val="100"/>
        <c:axId val="249875456"/>
        <c:axId val="249877248"/>
      </c:barChart>
      <c:catAx>
        <c:axId val="24987545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49877248"/>
        <c:crosses val="autoZero"/>
        <c:auto val="1"/>
        <c:lblAlgn val="ctr"/>
        <c:lblOffset val="100"/>
        <c:noMultiLvlLbl val="0"/>
      </c:catAx>
      <c:valAx>
        <c:axId val="24987724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4987545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0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13.5</c:v>
                </c:pt>
                <c:pt idx="2">
                  <c:v>14.3</c:v>
                </c:pt>
                <c:pt idx="3">
                  <c:v>12.2</c:v>
                </c:pt>
                <c:pt idx="5">
                  <c:v>13.3</c:v>
                </c:pt>
                <c:pt idx="6">
                  <c:v>13.6</c:v>
                </c:pt>
                <c:pt idx="7">
                  <c:v>12.5</c:v>
                </c:pt>
                <c:pt idx="8">
                  <c:v>13.6</c:v>
                </c:pt>
                <c:pt idx="10">
                  <c:v>24</c:v>
                </c:pt>
                <c:pt idx="12">
                  <c:v>10.3</c:v>
                </c:pt>
                <c:pt idx="13">
                  <c:v>7.6</c:v>
                </c:pt>
              </c:numCache>
            </c:numRef>
          </c:val>
        </c:ser>
        <c:dLbls>
          <c:showLegendKey val="0"/>
          <c:showVal val="0"/>
          <c:showCatName val="0"/>
          <c:showSerName val="0"/>
          <c:showPercent val="0"/>
          <c:showBubbleSize val="0"/>
        </c:dLbls>
        <c:gapWidth val="31"/>
        <c:overlap val="100"/>
        <c:axId val="250057472"/>
        <c:axId val="250059008"/>
      </c:barChart>
      <c:catAx>
        <c:axId val="25005747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50059008"/>
        <c:crosses val="autoZero"/>
        <c:auto val="1"/>
        <c:lblAlgn val="ctr"/>
        <c:lblOffset val="100"/>
        <c:noMultiLvlLbl val="0"/>
      </c:catAx>
      <c:valAx>
        <c:axId val="2500590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5005747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0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5.3</c:v>
                </c:pt>
                <c:pt idx="2">
                  <c:v>6.5</c:v>
                </c:pt>
                <c:pt idx="3">
                  <c:v>4.0999999999999996</c:v>
                </c:pt>
                <c:pt idx="5">
                  <c:v>8</c:v>
                </c:pt>
                <c:pt idx="6">
                  <c:v>3.1</c:v>
                </c:pt>
                <c:pt idx="7">
                  <c:v>5.6</c:v>
                </c:pt>
                <c:pt idx="8">
                  <c:v>4.0999999999999996</c:v>
                </c:pt>
                <c:pt idx="10">
                  <c:v>7.9</c:v>
                </c:pt>
                <c:pt idx="12">
                  <c:v>7.1</c:v>
                </c:pt>
                <c:pt idx="13">
                  <c:v>2.2000000000000002</c:v>
                </c:pt>
              </c:numCache>
            </c:numRef>
          </c:val>
        </c:ser>
        <c:dLbls>
          <c:showLegendKey val="0"/>
          <c:showVal val="0"/>
          <c:showCatName val="0"/>
          <c:showSerName val="0"/>
          <c:showPercent val="0"/>
          <c:showBubbleSize val="0"/>
        </c:dLbls>
        <c:gapWidth val="31"/>
        <c:overlap val="100"/>
        <c:axId val="247359744"/>
        <c:axId val="247361536"/>
      </c:barChart>
      <c:catAx>
        <c:axId val="24735974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47361536"/>
        <c:crosses val="autoZero"/>
        <c:auto val="1"/>
        <c:lblAlgn val="ctr"/>
        <c:lblOffset val="100"/>
        <c:noMultiLvlLbl val="0"/>
      </c:catAx>
      <c:valAx>
        <c:axId val="24736153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4735974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9.1999999999999993</c:v>
                </c:pt>
                <c:pt idx="1">
                  <c:v>10.1</c:v>
                </c:pt>
                <c:pt idx="2">
                  <c:v>9.1999999999999993</c:v>
                </c:pt>
                <c:pt idx="3">
                  <c:v>9.3000000000000007</c:v>
                </c:pt>
                <c:pt idx="4">
                  <c:v>7.5</c:v>
                </c:pt>
              </c:numCache>
            </c:numRef>
          </c:val>
          <c:smooth val="0"/>
        </c:ser>
        <c:dLbls>
          <c:showLegendKey val="0"/>
          <c:showVal val="0"/>
          <c:showCatName val="0"/>
          <c:showSerName val="0"/>
          <c:showPercent val="0"/>
          <c:showBubbleSize val="0"/>
        </c:dLbls>
        <c:marker val="1"/>
        <c:smooth val="0"/>
        <c:axId val="219742208"/>
        <c:axId val="219743744"/>
      </c:lineChart>
      <c:catAx>
        <c:axId val="2197422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19743744"/>
        <c:crosses val="autoZero"/>
        <c:auto val="1"/>
        <c:lblAlgn val="ctr"/>
        <c:lblOffset val="100"/>
        <c:noMultiLvlLbl val="0"/>
      </c:catAx>
      <c:valAx>
        <c:axId val="21974374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197422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16.600000000000001</c:v>
                </c:pt>
                <c:pt idx="2">
                  <c:v>12.5</c:v>
                </c:pt>
                <c:pt idx="3">
                  <c:v>20.9</c:v>
                </c:pt>
                <c:pt idx="5">
                  <c:v>18.5</c:v>
                </c:pt>
                <c:pt idx="6">
                  <c:v>15.6</c:v>
                </c:pt>
                <c:pt idx="7">
                  <c:v>15.1</c:v>
                </c:pt>
                <c:pt idx="8">
                  <c:v>17.399999999999999</c:v>
                </c:pt>
                <c:pt idx="10">
                  <c:v>14.6</c:v>
                </c:pt>
                <c:pt idx="12">
                  <c:v>20.2</c:v>
                </c:pt>
                <c:pt idx="13">
                  <c:v>15.8</c:v>
                </c:pt>
              </c:numCache>
            </c:numRef>
          </c:val>
        </c:ser>
        <c:dLbls>
          <c:showLegendKey val="0"/>
          <c:showVal val="0"/>
          <c:showCatName val="0"/>
          <c:showSerName val="0"/>
          <c:showPercent val="0"/>
          <c:showBubbleSize val="0"/>
        </c:dLbls>
        <c:gapWidth val="31"/>
        <c:overlap val="100"/>
        <c:axId val="247296000"/>
        <c:axId val="247297536"/>
      </c:barChart>
      <c:catAx>
        <c:axId val="24729600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47297536"/>
        <c:crosses val="autoZero"/>
        <c:auto val="1"/>
        <c:lblAlgn val="ctr"/>
        <c:lblOffset val="100"/>
        <c:noMultiLvlLbl val="0"/>
      </c:catAx>
      <c:valAx>
        <c:axId val="24729753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4729600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50.4</c:v>
                </c:pt>
                <c:pt idx="2">
                  <c:v>55.2</c:v>
                </c:pt>
                <c:pt idx="3">
                  <c:v>45</c:v>
                </c:pt>
                <c:pt idx="5">
                  <c:v>52.6</c:v>
                </c:pt>
                <c:pt idx="6">
                  <c:v>51.3</c:v>
                </c:pt>
                <c:pt idx="7">
                  <c:v>51.5</c:v>
                </c:pt>
                <c:pt idx="8">
                  <c:v>45.2</c:v>
                </c:pt>
                <c:pt idx="10">
                  <c:v>46.5</c:v>
                </c:pt>
                <c:pt idx="12">
                  <c:v>59</c:v>
                </c:pt>
                <c:pt idx="13">
                  <c:v>51.9</c:v>
                </c:pt>
              </c:numCache>
            </c:numRef>
          </c:val>
        </c:ser>
        <c:dLbls>
          <c:showLegendKey val="0"/>
          <c:showVal val="0"/>
          <c:showCatName val="0"/>
          <c:showSerName val="0"/>
          <c:showPercent val="0"/>
          <c:showBubbleSize val="0"/>
        </c:dLbls>
        <c:gapWidth val="31"/>
        <c:overlap val="100"/>
        <c:axId val="250414976"/>
        <c:axId val="250416512"/>
      </c:barChart>
      <c:catAx>
        <c:axId val="25041497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50416512"/>
        <c:crosses val="autoZero"/>
        <c:auto val="1"/>
        <c:lblAlgn val="ctr"/>
        <c:lblOffset val="100"/>
        <c:noMultiLvlLbl val="0"/>
      </c:catAx>
      <c:valAx>
        <c:axId val="25041651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5041497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87.6</c:v>
                </c:pt>
                <c:pt idx="2">
                  <c:v>85.5</c:v>
                </c:pt>
                <c:pt idx="3">
                  <c:v>89.8</c:v>
                </c:pt>
                <c:pt idx="5">
                  <c:v>78.2</c:v>
                </c:pt>
                <c:pt idx="6">
                  <c:v>89</c:v>
                </c:pt>
                <c:pt idx="7">
                  <c:v>92.2</c:v>
                </c:pt>
                <c:pt idx="8">
                  <c:v>93</c:v>
                </c:pt>
                <c:pt idx="10">
                  <c:v>79.3</c:v>
                </c:pt>
                <c:pt idx="12">
                  <c:v>89.5</c:v>
                </c:pt>
                <c:pt idx="13">
                  <c:v>94.7</c:v>
                </c:pt>
              </c:numCache>
            </c:numRef>
          </c:val>
        </c:ser>
        <c:dLbls>
          <c:showLegendKey val="0"/>
          <c:showVal val="0"/>
          <c:showCatName val="0"/>
          <c:showSerName val="0"/>
          <c:showPercent val="0"/>
          <c:showBubbleSize val="0"/>
        </c:dLbls>
        <c:gapWidth val="31"/>
        <c:overlap val="100"/>
        <c:axId val="250498432"/>
        <c:axId val="250500224"/>
      </c:barChart>
      <c:catAx>
        <c:axId val="25049843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50500224"/>
        <c:crosses val="autoZero"/>
        <c:auto val="1"/>
        <c:lblAlgn val="ctr"/>
        <c:lblOffset val="100"/>
        <c:noMultiLvlLbl val="0"/>
      </c:catAx>
      <c:valAx>
        <c:axId val="25050022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5049843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27.1</c:v>
                </c:pt>
                <c:pt idx="2">
                  <c:v>23.9</c:v>
                </c:pt>
                <c:pt idx="3">
                  <c:v>30.5</c:v>
                </c:pt>
                <c:pt idx="5">
                  <c:v>30.1</c:v>
                </c:pt>
                <c:pt idx="6">
                  <c:v>28.1</c:v>
                </c:pt>
                <c:pt idx="7">
                  <c:v>27.9</c:v>
                </c:pt>
                <c:pt idx="8">
                  <c:v>22.3</c:v>
                </c:pt>
                <c:pt idx="10">
                  <c:v>26.3</c:v>
                </c:pt>
                <c:pt idx="12">
                  <c:v>38.700000000000003</c:v>
                </c:pt>
                <c:pt idx="13">
                  <c:v>26.2</c:v>
                </c:pt>
              </c:numCache>
            </c:numRef>
          </c:val>
        </c:ser>
        <c:dLbls>
          <c:showLegendKey val="0"/>
          <c:showVal val="0"/>
          <c:showCatName val="0"/>
          <c:showSerName val="0"/>
          <c:showPercent val="0"/>
          <c:showBubbleSize val="0"/>
        </c:dLbls>
        <c:gapWidth val="31"/>
        <c:overlap val="100"/>
        <c:axId val="250606720"/>
        <c:axId val="250608256"/>
      </c:barChart>
      <c:catAx>
        <c:axId val="2506067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50608256"/>
        <c:crosses val="autoZero"/>
        <c:auto val="1"/>
        <c:lblAlgn val="ctr"/>
        <c:lblOffset val="100"/>
        <c:noMultiLvlLbl val="0"/>
      </c:catAx>
      <c:valAx>
        <c:axId val="25060825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506067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3.2</c:v>
                </c:pt>
                <c:pt idx="2">
                  <c:v>4.5</c:v>
                </c:pt>
                <c:pt idx="3">
                  <c:v>1.8</c:v>
                </c:pt>
                <c:pt idx="5">
                  <c:v>3.9</c:v>
                </c:pt>
                <c:pt idx="6">
                  <c:v>3.4</c:v>
                </c:pt>
                <c:pt idx="7">
                  <c:v>1.3</c:v>
                </c:pt>
                <c:pt idx="8">
                  <c:v>4.3</c:v>
                </c:pt>
                <c:pt idx="10">
                  <c:v>5.9</c:v>
                </c:pt>
                <c:pt idx="12">
                  <c:v>0</c:v>
                </c:pt>
                <c:pt idx="13">
                  <c:v>1.9</c:v>
                </c:pt>
              </c:numCache>
            </c:numRef>
          </c:val>
        </c:ser>
        <c:dLbls>
          <c:showLegendKey val="0"/>
          <c:showVal val="0"/>
          <c:showCatName val="0"/>
          <c:showSerName val="0"/>
          <c:showPercent val="0"/>
          <c:showBubbleSize val="0"/>
        </c:dLbls>
        <c:gapWidth val="31"/>
        <c:overlap val="100"/>
        <c:axId val="250661888"/>
        <c:axId val="250671872"/>
      </c:barChart>
      <c:catAx>
        <c:axId val="25066188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50671872"/>
        <c:crosses val="autoZero"/>
        <c:auto val="1"/>
        <c:lblAlgn val="ctr"/>
        <c:lblOffset val="100"/>
        <c:noMultiLvlLbl val="0"/>
      </c:catAx>
      <c:valAx>
        <c:axId val="25067187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5066188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28.7</c:v>
                </c:pt>
                <c:pt idx="2">
                  <c:v>29.1</c:v>
                </c:pt>
                <c:pt idx="3">
                  <c:v>27.6</c:v>
                </c:pt>
                <c:pt idx="5">
                  <c:v>18.8</c:v>
                </c:pt>
                <c:pt idx="6">
                  <c:v>23.7</c:v>
                </c:pt>
                <c:pt idx="7">
                  <c:v>33.700000000000003</c:v>
                </c:pt>
                <c:pt idx="8">
                  <c:v>40</c:v>
                </c:pt>
                <c:pt idx="10">
                  <c:v>36.200000000000003</c:v>
                </c:pt>
                <c:pt idx="12">
                  <c:v>33.799999999999997</c:v>
                </c:pt>
                <c:pt idx="13">
                  <c:v>21.9</c:v>
                </c:pt>
              </c:numCache>
            </c:numRef>
          </c:val>
        </c:ser>
        <c:dLbls>
          <c:showLegendKey val="0"/>
          <c:showVal val="0"/>
          <c:showCatName val="0"/>
          <c:showSerName val="0"/>
          <c:showPercent val="0"/>
          <c:showBubbleSize val="0"/>
        </c:dLbls>
        <c:gapWidth val="31"/>
        <c:overlap val="100"/>
        <c:axId val="250909056"/>
        <c:axId val="250910592"/>
      </c:barChart>
      <c:catAx>
        <c:axId val="25090905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50910592"/>
        <c:crosses val="autoZero"/>
        <c:auto val="1"/>
        <c:lblAlgn val="ctr"/>
        <c:lblOffset val="100"/>
        <c:noMultiLvlLbl val="0"/>
      </c:catAx>
      <c:valAx>
        <c:axId val="25091059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5090905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Sheet1!$A$2:$A$4</c:f>
              <c:numCache>
                <c:formatCode>General</c:formatCode>
                <c:ptCount val="13"/>
                <c:pt idx="0">
                  <c:v>2011</c:v>
                </c:pt>
                <c:pt idx="1">
                  <c:v>2013</c:v>
                </c:pt>
                <c:pt idx="2">
                  <c:v>2015</c:v>
                </c:pt>
              </c:numCache>
            </c:numRef>
          </c:cat>
          <c:val>
            <c:numRef>
              <c:f>Sheet1!$B$2:$B$4</c:f>
              <c:numCache>
                <c:formatCode>General</c:formatCode>
                <c:ptCount val="13"/>
                <c:pt idx="0">
                  <c:v>30.3</c:v>
                </c:pt>
                <c:pt idx="1">
                  <c:v>22.6</c:v>
                </c:pt>
                <c:pt idx="2">
                  <c:v>28.7</c:v>
                </c:pt>
              </c:numCache>
            </c:numRef>
          </c:val>
          <c:smooth val="0"/>
        </c:ser>
        <c:dLbls>
          <c:showLegendKey val="0"/>
          <c:showVal val="0"/>
          <c:showCatName val="0"/>
          <c:showSerName val="0"/>
          <c:showPercent val="0"/>
          <c:showBubbleSize val="0"/>
        </c:dLbls>
        <c:marker val="1"/>
        <c:smooth val="0"/>
        <c:axId val="250844288"/>
        <c:axId val="250845824"/>
      </c:lineChart>
      <c:catAx>
        <c:axId val="250844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50845824"/>
        <c:crosses val="autoZero"/>
        <c:auto val="1"/>
        <c:lblAlgn val="ctr"/>
        <c:lblOffset val="100"/>
        <c:noMultiLvlLbl val="0"/>
      </c:catAx>
      <c:valAx>
        <c:axId val="25084582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50844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60.4</c:v>
                </c:pt>
                <c:pt idx="2">
                  <c:v>63.1</c:v>
                </c:pt>
                <c:pt idx="3">
                  <c:v>57.4</c:v>
                </c:pt>
                <c:pt idx="5">
                  <c:v>57.9</c:v>
                </c:pt>
                <c:pt idx="6">
                  <c:v>57</c:v>
                </c:pt>
                <c:pt idx="7">
                  <c:v>59</c:v>
                </c:pt>
                <c:pt idx="8">
                  <c:v>68.5</c:v>
                </c:pt>
                <c:pt idx="10">
                  <c:v>69.7</c:v>
                </c:pt>
                <c:pt idx="12">
                  <c:v>57.1</c:v>
                </c:pt>
                <c:pt idx="13">
                  <c:v>50.7</c:v>
                </c:pt>
              </c:numCache>
            </c:numRef>
          </c:val>
        </c:ser>
        <c:dLbls>
          <c:showLegendKey val="0"/>
          <c:showVal val="0"/>
          <c:showCatName val="0"/>
          <c:showSerName val="0"/>
          <c:showPercent val="0"/>
          <c:showBubbleSize val="0"/>
        </c:dLbls>
        <c:gapWidth val="31"/>
        <c:overlap val="100"/>
        <c:axId val="251013760"/>
        <c:axId val="251019648"/>
      </c:barChart>
      <c:catAx>
        <c:axId val="2510137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51019648"/>
        <c:crosses val="autoZero"/>
        <c:auto val="1"/>
        <c:lblAlgn val="ctr"/>
        <c:lblOffset val="100"/>
        <c:noMultiLvlLbl val="0"/>
      </c:catAx>
      <c:valAx>
        <c:axId val="25101964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510137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55</c:v>
                </c:pt>
                <c:pt idx="1">
                  <c:v>58.8</c:v>
                </c:pt>
                <c:pt idx="2">
                  <c:v>60.5</c:v>
                </c:pt>
                <c:pt idx="3">
                  <c:v>59.3</c:v>
                </c:pt>
                <c:pt idx="4">
                  <c:v>60.4</c:v>
                </c:pt>
              </c:numCache>
            </c:numRef>
          </c:val>
          <c:smooth val="0"/>
        </c:ser>
        <c:dLbls>
          <c:showLegendKey val="0"/>
          <c:showVal val="0"/>
          <c:showCatName val="0"/>
          <c:showSerName val="0"/>
          <c:showPercent val="0"/>
          <c:showBubbleSize val="0"/>
        </c:dLbls>
        <c:marker val="1"/>
        <c:smooth val="0"/>
        <c:axId val="251064320"/>
        <c:axId val="251065856"/>
      </c:lineChart>
      <c:catAx>
        <c:axId val="251064320"/>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51065856"/>
        <c:crosses val="autoZero"/>
        <c:auto val="1"/>
        <c:lblAlgn val="ctr"/>
        <c:lblOffset val="100"/>
        <c:noMultiLvlLbl val="0"/>
      </c:catAx>
      <c:valAx>
        <c:axId val="25106585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51064320"/>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62.1</c:v>
                </c:pt>
                <c:pt idx="2">
                  <c:v>63.8</c:v>
                </c:pt>
                <c:pt idx="3">
                  <c:v>60</c:v>
                </c:pt>
                <c:pt idx="5">
                  <c:v>61.4</c:v>
                </c:pt>
                <c:pt idx="6">
                  <c:v>62.5</c:v>
                </c:pt>
                <c:pt idx="7">
                  <c:v>59.7</c:v>
                </c:pt>
                <c:pt idx="8">
                  <c:v>65</c:v>
                </c:pt>
                <c:pt idx="10">
                  <c:v>64.400000000000006</c:v>
                </c:pt>
                <c:pt idx="12">
                  <c:v>64.599999999999994</c:v>
                </c:pt>
                <c:pt idx="13">
                  <c:v>60</c:v>
                </c:pt>
              </c:numCache>
            </c:numRef>
          </c:val>
        </c:ser>
        <c:dLbls>
          <c:showLegendKey val="0"/>
          <c:showVal val="0"/>
          <c:showCatName val="0"/>
          <c:showSerName val="0"/>
          <c:showPercent val="0"/>
          <c:showBubbleSize val="0"/>
        </c:dLbls>
        <c:gapWidth val="31"/>
        <c:overlap val="100"/>
        <c:axId val="251495936"/>
        <c:axId val="251497472"/>
      </c:barChart>
      <c:catAx>
        <c:axId val="25149593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51497472"/>
        <c:crosses val="autoZero"/>
        <c:auto val="1"/>
        <c:lblAlgn val="ctr"/>
        <c:lblOffset val="100"/>
        <c:noMultiLvlLbl val="0"/>
      </c:catAx>
      <c:valAx>
        <c:axId val="25149747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5149593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9.5</c:v>
                </c:pt>
                <c:pt idx="2">
                  <c:v>8.1999999999999993</c:v>
                </c:pt>
                <c:pt idx="3">
                  <c:v>10.5</c:v>
                </c:pt>
                <c:pt idx="5">
                  <c:v>5.3</c:v>
                </c:pt>
                <c:pt idx="6">
                  <c:v>7</c:v>
                </c:pt>
                <c:pt idx="7">
                  <c:v>10</c:v>
                </c:pt>
                <c:pt idx="8">
                  <c:v>14.2</c:v>
                </c:pt>
                <c:pt idx="10">
                  <c:v>9.8000000000000007</c:v>
                </c:pt>
                <c:pt idx="13">
                  <c:v>8.4</c:v>
                </c:pt>
              </c:numCache>
            </c:numRef>
          </c:val>
        </c:ser>
        <c:dLbls>
          <c:showLegendKey val="0"/>
          <c:showVal val="0"/>
          <c:showCatName val="0"/>
          <c:showSerName val="0"/>
          <c:showPercent val="0"/>
          <c:showBubbleSize val="0"/>
        </c:dLbls>
        <c:gapWidth val="31"/>
        <c:overlap val="100"/>
        <c:axId val="219919872"/>
        <c:axId val="219921408"/>
      </c:barChart>
      <c:catAx>
        <c:axId val="21991987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19921408"/>
        <c:crosses val="autoZero"/>
        <c:auto val="1"/>
        <c:lblAlgn val="ctr"/>
        <c:lblOffset val="100"/>
        <c:noMultiLvlLbl val="0"/>
      </c:catAx>
      <c:valAx>
        <c:axId val="2199214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1991987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56.1</c:v>
                </c:pt>
                <c:pt idx="1">
                  <c:v>59.4</c:v>
                </c:pt>
                <c:pt idx="2">
                  <c:v>56.7</c:v>
                </c:pt>
                <c:pt idx="3">
                  <c:v>64.099999999999994</c:v>
                </c:pt>
                <c:pt idx="4">
                  <c:v>62.1</c:v>
                </c:pt>
              </c:numCache>
            </c:numRef>
          </c:val>
          <c:smooth val="0"/>
        </c:ser>
        <c:dLbls>
          <c:showLegendKey val="0"/>
          <c:showVal val="0"/>
          <c:showCatName val="0"/>
          <c:showSerName val="0"/>
          <c:showPercent val="0"/>
          <c:showBubbleSize val="0"/>
        </c:dLbls>
        <c:marker val="1"/>
        <c:smooth val="0"/>
        <c:axId val="251136640"/>
        <c:axId val="251179392"/>
      </c:lineChart>
      <c:catAx>
        <c:axId val="251136640"/>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51179392"/>
        <c:crosses val="autoZero"/>
        <c:auto val="1"/>
        <c:lblAlgn val="ctr"/>
        <c:lblOffset val="100"/>
        <c:noMultiLvlLbl val="0"/>
      </c:catAx>
      <c:valAx>
        <c:axId val="25117939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51136640"/>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85.7</c:v>
                </c:pt>
                <c:pt idx="2">
                  <c:v>82.1</c:v>
                </c:pt>
                <c:pt idx="3">
                  <c:v>89.6</c:v>
                </c:pt>
                <c:pt idx="5">
                  <c:v>84.4</c:v>
                </c:pt>
                <c:pt idx="6">
                  <c:v>86.4</c:v>
                </c:pt>
                <c:pt idx="7">
                  <c:v>86.5</c:v>
                </c:pt>
                <c:pt idx="8">
                  <c:v>86.4</c:v>
                </c:pt>
                <c:pt idx="10">
                  <c:v>84.2</c:v>
                </c:pt>
                <c:pt idx="12">
                  <c:v>83.4</c:v>
                </c:pt>
                <c:pt idx="13">
                  <c:v>88.7</c:v>
                </c:pt>
              </c:numCache>
            </c:numRef>
          </c:val>
        </c:ser>
        <c:dLbls>
          <c:showLegendKey val="0"/>
          <c:showVal val="0"/>
          <c:showCatName val="0"/>
          <c:showSerName val="0"/>
          <c:showPercent val="0"/>
          <c:showBubbleSize val="0"/>
        </c:dLbls>
        <c:gapWidth val="31"/>
        <c:overlap val="100"/>
        <c:axId val="251581568"/>
        <c:axId val="251583104"/>
      </c:barChart>
      <c:catAx>
        <c:axId val="25158156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51583104"/>
        <c:crosses val="autoZero"/>
        <c:auto val="1"/>
        <c:lblAlgn val="ctr"/>
        <c:lblOffset val="100"/>
        <c:noMultiLvlLbl val="0"/>
      </c:catAx>
      <c:valAx>
        <c:axId val="2515831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515815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87</c:v>
                </c:pt>
                <c:pt idx="1">
                  <c:v>83.3</c:v>
                </c:pt>
                <c:pt idx="2">
                  <c:v>85</c:v>
                </c:pt>
                <c:pt idx="3">
                  <c:v>85.1</c:v>
                </c:pt>
                <c:pt idx="4">
                  <c:v>85.7</c:v>
                </c:pt>
              </c:numCache>
            </c:numRef>
          </c:val>
          <c:smooth val="0"/>
        </c:ser>
        <c:dLbls>
          <c:showLegendKey val="0"/>
          <c:showVal val="0"/>
          <c:showCatName val="0"/>
          <c:showSerName val="0"/>
          <c:showPercent val="0"/>
          <c:showBubbleSize val="0"/>
        </c:dLbls>
        <c:marker val="1"/>
        <c:smooth val="0"/>
        <c:axId val="251209600"/>
        <c:axId val="251211136"/>
      </c:lineChart>
      <c:catAx>
        <c:axId val="251209600"/>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51211136"/>
        <c:crosses val="autoZero"/>
        <c:auto val="1"/>
        <c:lblAlgn val="ctr"/>
        <c:lblOffset val="100"/>
        <c:noMultiLvlLbl val="0"/>
      </c:catAx>
      <c:valAx>
        <c:axId val="25121113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51209600"/>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43.4</c:v>
                </c:pt>
                <c:pt idx="2">
                  <c:v>46.9</c:v>
                </c:pt>
                <c:pt idx="3">
                  <c:v>39.799999999999997</c:v>
                </c:pt>
                <c:pt idx="5">
                  <c:v>38.9</c:v>
                </c:pt>
                <c:pt idx="6">
                  <c:v>47.7</c:v>
                </c:pt>
                <c:pt idx="7">
                  <c:v>42.8</c:v>
                </c:pt>
                <c:pt idx="8">
                  <c:v>43.8</c:v>
                </c:pt>
                <c:pt idx="10">
                  <c:v>41.4</c:v>
                </c:pt>
                <c:pt idx="12">
                  <c:v>40.4</c:v>
                </c:pt>
                <c:pt idx="13">
                  <c:v>46.7</c:v>
                </c:pt>
              </c:numCache>
            </c:numRef>
          </c:val>
        </c:ser>
        <c:dLbls>
          <c:showLegendKey val="0"/>
          <c:showVal val="0"/>
          <c:showCatName val="0"/>
          <c:showSerName val="0"/>
          <c:showPercent val="0"/>
          <c:showBubbleSize val="0"/>
        </c:dLbls>
        <c:gapWidth val="31"/>
        <c:overlap val="100"/>
        <c:axId val="251333632"/>
        <c:axId val="251355904"/>
      </c:barChart>
      <c:catAx>
        <c:axId val="25133363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51355904"/>
        <c:crosses val="autoZero"/>
        <c:auto val="1"/>
        <c:lblAlgn val="ctr"/>
        <c:lblOffset val="100"/>
        <c:noMultiLvlLbl val="0"/>
      </c:catAx>
      <c:valAx>
        <c:axId val="2513559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5133363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48.8</c:v>
                </c:pt>
                <c:pt idx="1">
                  <c:v>48.4</c:v>
                </c:pt>
                <c:pt idx="2">
                  <c:v>49.7</c:v>
                </c:pt>
                <c:pt idx="3">
                  <c:v>46.7</c:v>
                </c:pt>
                <c:pt idx="4">
                  <c:v>43.4</c:v>
                </c:pt>
              </c:numCache>
            </c:numRef>
          </c:val>
          <c:smooth val="0"/>
        </c:ser>
        <c:dLbls>
          <c:showLegendKey val="0"/>
          <c:showVal val="0"/>
          <c:showCatName val="0"/>
          <c:showSerName val="0"/>
          <c:showPercent val="0"/>
          <c:showBubbleSize val="0"/>
        </c:dLbls>
        <c:marker val="1"/>
        <c:smooth val="0"/>
        <c:axId val="251433344"/>
        <c:axId val="251434880"/>
      </c:lineChart>
      <c:catAx>
        <c:axId val="2514333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51434880"/>
        <c:crosses val="autoZero"/>
        <c:auto val="1"/>
        <c:lblAlgn val="ctr"/>
        <c:lblOffset val="100"/>
        <c:noMultiLvlLbl val="0"/>
      </c:catAx>
      <c:valAx>
        <c:axId val="25143488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514333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45.1</c:v>
                </c:pt>
                <c:pt idx="2">
                  <c:v>49.5</c:v>
                </c:pt>
                <c:pt idx="3">
                  <c:v>40.299999999999997</c:v>
                </c:pt>
                <c:pt idx="5">
                  <c:v>45.2</c:v>
                </c:pt>
                <c:pt idx="6">
                  <c:v>42.4</c:v>
                </c:pt>
                <c:pt idx="7">
                  <c:v>41</c:v>
                </c:pt>
                <c:pt idx="8">
                  <c:v>51.4</c:v>
                </c:pt>
                <c:pt idx="10">
                  <c:v>55.7</c:v>
                </c:pt>
                <c:pt idx="12">
                  <c:v>39.4</c:v>
                </c:pt>
                <c:pt idx="13">
                  <c:v>40.799999999999997</c:v>
                </c:pt>
              </c:numCache>
            </c:numRef>
          </c:val>
        </c:ser>
        <c:dLbls>
          <c:showLegendKey val="0"/>
          <c:showVal val="0"/>
          <c:showCatName val="0"/>
          <c:showSerName val="0"/>
          <c:showPercent val="0"/>
          <c:showBubbleSize val="0"/>
        </c:dLbls>
        <c:gapWidth val="31"/>
        <c:overlap val="100"/>
        <c:axId val="251689216"/>
        <c:axId val="251703296"/>
      </c:barChart>
      <c:catAx>
        <c:axId val="25168921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51703296"/>
        <c:crosses val="autoZero"/>
        <c:auto val="1"/>
        <c:lblAlgn val="ctr"/>
        <c:lblOffset val="100"/>
        <c:noMultiLvlLbl val="0"/>
      </c:catAx>
      <c:valAx>
        <c:axId val="2517032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5168921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44.5</c:v>
                </c:pt>
                <c:pt idx="1">
                  <c:v>46.4</c:v>
                </c:pt>
                <c:pt idx="2">
                  <c:v>44</c:v>
                </c:pt>
                <c:pt idx="3">
                  <c:v>46.6</c:v>
                </c:pt>
                <c:pt idx="4">
                  <c:v>45.1</c:v>
                </c:pt>
              </c:numCache>
            </c:numRef>
          </c:val>
          <c:smooth val="0"/>
        </c:ser>
        <c:dLbls>
          <c:showLegendKey val="0"/>
          <c:showVal val="0"/>
          <c:showCatName val="0"/>
          <c:showSerName val="0"/>
          <c:showPercent val="0"/>
          <c:showBubbleSize val="0"/>
        </c:dLbls>
        <c:marker val="1"/>
        <c:smooth val="0"/>
        <c:axId val="251723776"/>
        <c:axId val="251724928"/>
      </c:lineChart>
      <c:catAx>
        <c:axId val="251723776"/>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51724928"/>
        <c:crosses val="autoZero"/>
        <c:auto val="1"/>
        <c:lblAlgn val="ctr"/>
        <c:lblOffset val="100"/>
        <c:noMultiLvlLbl val="0"/>
      </c:catAx>
      <c:valAx>
        <c:axId val="25172492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51723776"/>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55</c:v>
                </c:pt>
                <c:pt idx="2">
                  <c:v>56.8</c:v>
                </c:pt>
                <c:pt idx="3">
                  <c:v>53.4</c:v>
                </c:pt>
                <c:pt idx="5">
                  <c:v>55.5</c:v>
                </c:pt>
                <c:pt idx="6">
                  <c:v>55.3</c:v>
                </c:pt>
                <c:pt idx="7">
                  <c:v>50.6</c:v>
                </c:pt>
                <c:pt idx="8">
                  <c:v>58.7</c:v>
                </c:pt>
                <c:pt idx="10">
                  <c:v>55.3</c:v>
                </c:pt>
                <c:pt idx="12">
                  <c:v>48.8</c:v>
                </c:pt>
                <c:pt idx="13">
                  <c:v>57.6</c:v>
                </c:pt>
              </c:numCache>
            </c:numRef>
          </c:val>
        </c:ser>
        <c:dLbls>
          <c:showLegendKey val="0"/>
          <c:showVal val="0"/>
          <c:showCatName val="0"/>
          <c:showSerName val="0"/>
          <c:showPercent val="0"/>
          <c:showBubbleSize val="0"/>
        </c:dLbls>
        <c:gapWidth val="31"/>
        <c:overlap val="100"/>
        <c:axId val="251785984"/>
        <c:axId val="251787520"/>
      </c:barChart>
      <c:catAx>
        <c:axId val="25178598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51787520"/>
        <c:crosses val="autoZero"/>
        <c:auto val="1"/>
        <c:lblAlgn val="ctr"/>
        <c:lblOffset val="100"/>
        <c:noMultiLvlLbl val="0"/>
      </c:catAx>
      <c:valAx>
        <c:axId val="25178752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5178598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65.2</c:v>
                </c:pt>
                <c:pt idx="1">
                  <c:v>66</c:v>
                </c:pt>
                <c:pt idx="2">
                  <c:v>63.2</c:v>
                </c:pt>
                <c:pt idx="3">
                  <c:v>60.5</c:v>
                </c:pt>
                <c:pt idx="4">
                  <c:v>55</c:v>
                </c:pt>
              </c:numCache>
            </c:numRef>
          </c:val>
          <c:smooth val="0"/>
        </c:ser>
        <c:dLbls>
          <c:showLegendKey val="0"/>
          <c:showVal val="0"/>
          <c:showCatName val="0"/>
          <c:showSerName val="0"/>
          <c:showPercent val="0"/>
          <c:showBubbleSize val="0"/>
        </c:dLbls>
        <c:marker val="1"/>
        <c:smooth val="0"/>
        <c:axId val="251946496"/>
        <c:axId val="251948032"/>
      </c:lineChart>
      <c:catAx>
        <c:axId val="251946496"/>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51948032"/>
        <c:crosses val="autoZero"/>
        <c:auto val="1"/>
        <c:lblAlgn val="ctr"/>
        <c:lblOffset val="100"/>
        <c:noMultiLvlLbl val="0"/>
      </c:catAx>
      <c:valAx>
        <c:axId val="251948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51946496"/>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52.7</c:v>
                </c:pt>
                <c:pt idx="2">
                  <c:v>58</c:v>
                </c:pt>
                <c:pt idx="3">
                  <c:v>47.1</c:v>
                </c:pt>
                <c:pt idx="5">
                  <c:v>55.9</c:v>
                </c:pt>
                <c:pt idx="6">
                  <c:v>50.6</c:v>
                </c:pt>
                <c:pt idx="7">
                  <c:v>49.1</c:v>
                </c:pt>
                <c:pt idx="8">
                  <c:v>55.8</c:v>
                </c:pt>
                <c:pt idx="10">
                  <c:v>55.7</c:v>
                </c:pt>
                <c:pt idx="12">
                  <c:v>52.9</c:v>
                </c:pt>
                <c:pt idx="13">
                  <c:v>50.9</c:v>
                </c:pt>
              </c:numCache>
            </c:numRef>
          </c:val>
        </c:ser>
        <c:dLbls>
          <c:showLegendKey val="0"/>
          <c:showVal val="0"/>
          <c:showCatName val="0"/>
          <c:showSerName val="0"/>
          <c:showPercent val="0"/>
          <c:showBubbleSize val="0"/>
        </c:dLbls>
        <c:gapWidth val="31"/>
        <c:overlap val="100"/>
        <c:axId val="252079104"/>
        <c:axId val="252080896"/>
      </c:barChart>
      <c:catAx>
        <c:axId val="25207910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52080896"/>
        <c:crosses val="autoZero"/>
        <c:auto val="1"/>
        <c:lblAlgn val="ctr"/>
        <c:lblOffset val="100"/>
        <c:noMultiLvlLbl val="0"/>
      </c:catAx>
      <c:valAx>
        <c:axId val="252080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5207910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9.1</c:v>
                </c:pt>
                <c:pt idx="1">
                  <c:v>9.5</c:v>
                </c:pt>
              </c:numCache>
            </c:numRef>
          </c:val>
          <c:smooth val="0"/>
        </c:ser>
        <c:dLbls>
          <c:showLegendKey val="0"/>
          <c:showVal val="0"/>
          <c:showCatName val="0"/>
          <c:showSerName val="0"/>
          <c:showPercent val="0"/>
          <c:showBubbleSize val="0"/>
        </c:dLbls>
        <c:marker val="1"/>
        <c:smooth val="0"/>
        <c:axId val="219838720"/>
        <c:axId val="219840512"/>
      </c:lineChart>
      <c:catAx>
        <c:axId val="219838720"/>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19840512"/>
        <c:crosses val="autoZero"/>
        <c:auto val="1"/>
        <c:lblAlgn val="ctr"/>
        <c:lblOffset val="100"/>
        <c:noMultiLvlLbl val="0"/>
      </c:catAx>
      <c:valAx>
        <c:axId val="21984051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19838720"/>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50.6</c:v>
                </c:pt>
                <c:pt idx="1">
                  <c:v>54</c:v>
                </c:pt>
                <c:pt idx="2">
                  <c:v>54.6</c:v>
                </c:pt>
                <c:pt idx="3">
                  <c:v>54.6</c:v>
                </c:pt>
                <c:pt idx="4">
                  <c:v>52.7</c:v>
                </c:pt>
              </c:numCache>
            </c:numRef>
          </c:val>
          <c:smooth val="0"/>
        </c:ser>
        <c:dLbls>
          <c:showLegendKey val="0"/>
          <c:showVal val="0"/>
          <c:showCatName val="0"/>
          <c:showSerName val="0"/>
          <c:showPercent val="0"/>
          <c:showBubbleSize val="0"/>
        </c:dLbls>
        <c:marker val="1"/>
        <c:smooth val="0"/>
        <c:axId val="252420480"/>
        <c:axId val="252422016"/>
      </c:lineChart>
      <c:catAx>
        <c:axId val="252420480"/>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52422016"/>
        <c:crosses val="autoZero"/>
        <c:auto val="1"/>
        <c:lblAlgn val="ctr"/>
        <c:lblOffset val="100"/>
        <c:noMultiLvlLbl val="0"/>
      </c:catAx>
      <c:valAx>
        <c:axId val="25242201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52420480"/>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66.099999999999994</c:v>
                </c:pt>
                <c:pt idx="2">
                  <c:v>68.099999999999994</c:v>
                </c:pt>
                <c:pt idx="3">
                  <c:v>64</c:v>
                </c:pt>
                <c:pt idx="5">
                  <c:v>69.900000000000006</c:v>
                </c:pt>
                <c:pt idx="6">
                  <c:v>63.3</c:v>
                </c:pt>
                <c:pt idx="7">
                  <c:v>69.7</c:v>
                </c:pt>
                <c:pt idx="8">
                  <c:v>61.3</c:v>
                </c:pt>
                <c:pt idx="10">
                  <c:v>67.599999999999994</c:v>
                </c:pt>
                <c:pt idx="12">
                  <c:v>68.599999999999994</c:v>
                </c:pt>
                <c:pt idx="13">
                  <c:v>63.8</c:v>
                </c:pt>
              </c:numCache>
            </c:numRef>
          </c:val>
        </c:ser>
        <c:dLbls>
          <c:showLegendKey val="0"/>
          <c:showVal val="0"/>
          <c:showCatName val="0"/>
          <c:showSerName val="0"/>
          <c:showPercent val="0"/>
          <c:showBubbleSize val="0"/>
        </c:dLbls>
        <c:gapWidth val="31"/>
        <c:overlap val="100"/>
        <c:axId val="252188544"/>
        <c:axId val="252190080"/>
      </c:barChart>
      <c:catAx>
        <c:axId val="25218854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52190080"/>
        <c:crosses val="autoZero"/>
        <c:auto val="1"/>
        <c:lblAlgn val="ctr"/>
        <c:lblOffset val="100"/>
        <c:noMultiLvlLbl val="0"/>
      </c:catAx>
      <c:valAx>
        <c:axId val="25219008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5218854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57</c:v>
                </c:pt>
                <c:pt idx="1">
                  <c:v>63.6</c:v>
                </c:pt>
                <c:pt idx="2">
                  <c:v>67.7</c:v>
                </c:pt>
                <c:pt idx="3">
                  <c:v>66.3</c:v>
                </c:pt>
                <c:pt idx="4">
                  <c:v>66.099999999999994</c:v>
                </c:pt>
              </c:numCache>
            </c:numRef>
          </c:val>
          <c:smooth val="0"/>
        </c:ser>
        <c:dLbls>
          <c:showLegendKey val="0"/>
          <c:showVal val="0"/>
          <c:showCatName val="0"/>
          <c:showSerName val="0"/>
          <c:showPercent val="0"/>
          <c:showBubbleSize val="0"/>
        </c:dLbls>
        <c:marker val="1"/>
        <c:smooth val="0"/>
        <c:axId val="252238848"/>
        <c:axId val="252244736"/>
      </c:lineChart>
      <c:catAx>
        <c:axId val="25223884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52244736"/>
        <c:crosses val="autoZero"/>
        <c:auto val="1"/>
        <c:lblAlgn val="ctr"/>
        <c:lblOffset val="100"/>
        <c:noMultiLvlLbl val="0"/>
      </c:catAx>
      <c:valAx>
        <c:axId val="25224473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5223884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77.900000000000006</c:v>
                </c:pt>
                <c:pt idx="2">
                  <c:v>75.2</c:v>
                </c:pt>
                <c:pt idx="3">
                  <c:v>80.7</c:v>
                </c:pt>
                <c:pt idx="5">
                  <c:v>82.3</c:v>
                </c:pt>
                <c:pt idx="6">
                  <c:v>79.599999999999994</c:v>
                </c:pt>
                <c:pt idx="7">
                  <c:v>76.599999999999994</c:v>
                </c:pt>
                <c:pt idx="8">
                  <c:v>72.400000000000006</c:v>
                </c:pt>
                <c:pt idx="10">
                  <c:v>74.099999999999994</c:v>
                </c:pt>
                <c:pt idx="12">
                  <c:v>74.400000000000006</c:v>
                </c:pt>
                <c:pt idx="13">
                  <c:v>79.099999999999994</c:v>
                </c:pt>
              </c:numCache>
            </c:numRef>
          </c:val>
        </c:ser>
        <c:dLbls>
          <c:showLegendKey val="0"/>
          <c:showVal val="0"/>
          <c:showCatName val="0"/>
          <c:showSerName val="0"/>
          <c:showPercent val="0"/>
          <c:showBubbleSize val="0"/>
        </c:dLbls>
        <c:gapWidth val="31"/>
        <c:overlap val="100"/>
        <c:axId val="252756736"/>
        <c:axId val="252758272"/>
      </c:barChart>
      <c:catAx>
        <c:axId val="25275673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52758272"/>
        <c:crosses val="autoZero"/>
        <c:auto val="1"/>
        <c:lblAlgn val="ctr"/>
        <c:lblOffset val="100"/>
        <c:noMultiLvlLbl val="0"/>
      </c:catAx>
      <c:valAx>
        <c:axId val="25275827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5275673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79</c:v>
                </c:pt>
                <c:pt idx="1">
                  <c:v>77.900000000000006</c:v>
                </c:pt>
              </c:numCache>
            </c:numRef>
          </c:val>
          <c:smooth val="0"/>
        </c:ser>
        <c:dLbls>
          <c:showLegendKey val="0"/>
          <c:showVal val="0"/>
          <c:showCatName val="0"/>
          <c:showSerName val="0"/>
          <c:showPercent val="0"/>
          <c:showBubbleSize val="0"/>
        </c:dLbls>
        <c:marker val="1"/>
        <c:smooth val="0"/>
        <c:axId val="252340096"/>
        <c:axId val="252341632"/>
      </c:lineChart>
      <c:catAx>
        <c:axId val="252340096"/>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52341632"/>
        <c:crosses val="autoZero"/>
        <c:auto val="1"/>
        <c:lblAlgn val="ctr"/>
        <c:lblOffset val="100"/>
        <c:noMultiLvlLbl val="0"/>
      </c:catAx>
      <c:valAx>
        <c:axId val="2523416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52340096"/>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82.4</c:v>
                </c:pt>
                <c:pt idx="2">
                  <c:v>78.099999999999994</c:v>
                </c:pt>
                <c:pt idx="3">
                  <c:v>86.9</c:v>
                </c:pt>
                <c:pt idx="5">
                  <c:v>83.5</c:v>
                </c:pt>
                <c:pt idx="6">
                  <c:v>83.5</c:v>
                </c:pt>
                <c:pt idx="7">
                  <c:v>80.599999999999994</c:v>
                </c:pt>
                <c:pt idx="8">
                  <c:v>82</c:v>
                </c:pt>
                <c:pt idx="10">
                  <c:v>80.7</c:v>
                </c:pt>
                <c:pt idx="12">
                  <c:v>77.400000000000006</c:v>
                </c:pt>
                <c:pt idx="13">
                  <c:v>85.9</c:v>
                </c:pt>
              </c:numCache>
            </c:numRef>
          </c:val>
        </c:ser>
        <c:dLbls>
          <c:showLegendKey val="0"/>
          <c:showVal val="0"/>
          <c:showCatName val="0"/>
          <c:showSerName val="0"/>
          <c:showPercent val="0"/>
          <c:showBubbleSize val="0"/>
        </c:dLbls>
        <c:gapWidth val="31"/>
        <c:overlap val="100"/>
        <c:axId val="252506112"/>
        <c:axId val="252507648"/>
      </c:barChart>
      <c:catAx>
        <c:axId val="25250611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52507648"/>
        <c:crosses val="autoZero"/>
        <c:auto val="1"/>
        <c:lblAlgn val="ctr"/>
        <c:lblOffset val="100"/>
        <c:noMultiLvlLbl val="0"/>
      </c:catAx>
      <c:valAx>
        <c:axId val="25250764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5250611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80.099999999999994</c:v>
                </c:pt>
                <c:pt idx="1">
                  <c:v>82.4</c:v>
                </c:pt>
              </c:numCache>
            </c:numRef>
          </c:val>
          <c:smooth val="0"/>
        </c:ser>
        <c:dLbls>
          <c:showLegendKey val="0"/>
          <c:showVal val="0"/>
          <c:showCatName val="0"/>
          <c:showSerName val="0"/>
          <c:showPercent val="0"/>
          <c:showBubbleSize val="0"/>
        </c:dLbls>
        <c:marker val="1"/>
        <c:smooth val="0"/>
        <c:axId val="252560128"/>
        <c:axId val="252561664"/>
      </c:lineChart>
      <c:catAx>
        <c:axId val="25256012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52561664"/>
        <c:crosses val="autoZero"/>
        <c:auto val="1"/>
        <c:lblAlgn val="ctr"/>
        <c:lblOffset val="100"/>
        <c:noMultiLvlLbl val="0"/>
      </c:catAx>
      <c:valAx>
        <c:axId val="25256166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5256012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89.8</c:v>
                </c:pt>
                <c:pt idx="2">
                  <c:v>88.2</c:v>
                </c:pt>
                <c:pt idx="3">
                  <c:v>91.9</c:v>
                </c:pt>
                <c:pt idx="5">
                  <c:v>91.1</c:v>
                </c:pt>
                <c:pt idx="6">
                  <c:v>91.5</c:v>
                </c:pt>
                <c:pt idx="7">
                  <c:v>89.4</c:v>
                </c:pt>
                <c:pt idx="8">
                  <c:v>87.5</c:v>
                </c:pt>
                <c:pt idx="10">
                  <c:v>83.7</c:v>
                </c:pt>
                <c:pt idx="12">
                  <c:v>87</c:v>
                </c:pt>
                <c:pt idx="13">
                  <c:v>93.8</c:v>
                </c:pt>
              </c:numCache>
            </c:numRef>
          </c:val>
        </c:ser>
        <c:dLbls>
          <c:showLegendKey val="0"/>
          <c:showVal val="0"/>
          <c:showCatName val="0"/>
          <c:showSerName val="0"/>
          <c:showPercent val="0"/>
          <c:showBubbleSize val="0"/>
        </c:dLbls>
        <c:gapWidth val="31"/>
        <c:overlap val="100"/>
        <c:axId val="252639104"/>
        <c:axId val="252640640"/>
      </c:barChart>
      <c:catAx>
        <c:axId val="25263910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52640640"/>
        <c:crosses val="autoZero"/>
        <c:auto val="1"/>
        <c:lblAlgn val="ctr"/>
        <c:lblOffset val="100"/>
        <c:noMultiLvlLbl val="0"/>
      </c:catAx>
      <c:valAx>
        <c:axId val="25264064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5263910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90.2</c:v>
                </c:pt>
                <c:pt idx="1">
                  <c:v>89.8</c:v>
                </c:pt>
              </c:numCache>
            </c:numRef>
          </c:val>
          <c:smooth val="0"/>
        </c:ser>
        <c:dLbls>
          <c:showLegendKey val="0"/>
          <c:showVal val="0"/>
          <c:showCatName val="0"/>
          <c:showSerName val="0"/>
          <c:showPercent val="0"/>
          <c:showBubbleSize val="0"/>
        </c:dLbls>
        <c:marker val="1"/>
        <c:smooth val="0"/>
        <c:axId val="252865536"/>
        <c:axId val="252867328"/>
      </c:lineChart>
      <c:catAx>
        <c:axId val="252865536"/>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52867328"/>
        <c:crosses val="autoZero"/>
        <c:auto val="1"/>
        <c:lblAlgn val="ctr"/>
        <c:lblOffset val="100"/>
        <c:noMultiLvlLbl val="0"/>
      </c:catAx>
      <c:valAx>
        <c:axId val="25286732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52865536"/>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91.1</c:v>
                </c:pt>
                <c:pt idx="2">
                  <c:v>90</c:v>
                </c:pt>
                <c:pt idx="3">
                  <c:v>92.7</c:v>
                </c:pt>
                <c:pt idx="5">
                  <c:v>89.9</c:v>
                </c:pt>
                <c:pt idx="6">
                  <c:v>90.6</c:v>
                </c:pt>
                <c:pt idx="7">
                  <c:v>93.2</c:v>
                </c:pt>
                <c:pt idx="8">
                  <c:v>91.7</c:v>
                </c:pt>
                <c:pt idx="10">
                  <c:v>91.6</c:v>
                </c:pt>
                <c:pt idx="12">
                  <c:v>88.9</c:v>
                </c:pt>
                <c:pt idx="13">
                  <c:v>94.1</c:v>
                </c:pt>
              </c:numCache>
            </c:numRef>
          </c:val>
        </c:ser>
        <c:dLbls>
          <c:showLegendKey val="0"/>
          <c:showVal val="0"/>
          <c:showCatName val="0"/>
          <c:showSerName val="0"/>
          <c:showPercent val="0"/>
          <c:showBubbleSize val="0"/>
        </c:dLbls>
        <c:gapWidth val="31"/>
        <c:overlap val="100"/>
        <c:axId val="252941440"/>
        <c:axId val="252942976"/>
      </c:barChart>
      <c:catAx>
        <c:axId val="25294144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52942976"/>
        <c:crosses val="autoZero"/>
        <c:auto val="1"/>
        <c:lblAlgn val="ctr"/>
        <c:lblOffset val="100"/>
        <c:noMultiLvlLbl val="0"/>
      </c:catAx>
      <c:valAx>
        <c:axId val="25294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5294144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10.1</c:v>
                </c:pt>
                <c:pt idx="2">
                  <c:v>5.2</c:v>
                </c:pt>
                <c:pt idx="3">
                  <c:v>14.9</c:v>
                </c:pt>
                <c:pt idx="5">
                  <c:v>7.6</c:v>
                </c:pt>
                <c:pt idx="6">
                  <c:v>12.2</c:v>
                </c:pt>
                <c:pt idx="7">
                  <c:v>13</c:v>
                </c:pt>
                <c:pt idx="8">
                  <c:v>7</c:v>
                </c:pt>
                <c:pt idx="10">
                  <c:v>6.4</c:v>
                </c:pt>
                <c:pt idx="13">
                  <c:v>10.5</c:v>
                </c:pt>
              </c:numCache>
            </c:numRef>
          </c:val>
        </c:ser>
        <c:dLbls>
          <c:showLegendKey val="0"/>
          <c:showVal val="0"/>
          <c:showCatName val="0"/>
          <c:showSerName val="0"/>
          <c:showPercent val="0"/>
          <c:showBubbleSize val="0"/>
        </c:dLbls>
        <c:gapWidth val="31"/>
        <c:overlap val="100"/>
        <c:axId val="220012544"/>
        <c:axId val="220014080"/>
      </c:barChart>
      <c:catAx>
        <c:axId val="22001254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20014080"/>
        <c:crosses val="autoZero"/>
        <c:auto val="1"/>
        <c:lblAlgn val="ctr"/>
        <c:lblOffset val="100"/>
        <c:noMultiLvlLbl val="0"/>
      </c:catAx>
      <c:valAx>
        <c:axId val="22001408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2001254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10.199999999999999</c:v>
                </c:pt>
                <c:pt idx="2">
                  <c:v>10.5</c:v>
                </c:pt>
                <c:pt idx="3">
                  <c:v>9.6</c:v>
                </c:pt>
                <c:pt idx="5">
                  <c:v>9.6</c:v>
                </c:pt>
                <c:pt idx="6">
                  <c:v>11.1</c:v>
                </c:pt>
                <c:pt idx="7">
                  <c:v>9.4</c:v>
                </c:pt>
                <c:pt idx="8">
                  <c:v>9.6</c:v>
                </c:pt>
                <c:pt idx="10">
                  <c:v>9.8000000000000007</c:v>
                </c:pt>
                <c:pt idx="12">
                  <c:v>13.6</c:v>
                </c:pt>
                <c:pt idx="13">
                  <c:v>9.3000000000000007</c:v>
                </c:pt>
              </c:numCache>
            </c:numRef>
          </c:val>
        </c:ser>
        <c:dLbls>
          <c:showLegendKey val="0"/>
          <c:showVal val="0"/>
          <c:showCatName val="0"/>
          <c:showSerName val="0"/>
          <c:showPercent val="0"/>
          <c:showBubbleSize val="0"/>
        </c:dLbls>
        <c:gapWidth val="31"/>
        <c:overlap val="100"/>
        <c:axId val="253028992"/>
        <c:axId val="253030784"/>
      </c:barChart>
      <c:catAx>
        <c:axId val="25302899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53030784"/>
        <c:crosses val="autoZero"/>
        <c:auto val="1"/>
        <c:lblAlgn val="ctr"/>
        <c:lblOffset val="100"/>
        <c:noMultiLvlLbl val="0"/>
      </c:catAx>
      <c:valAx>
        <c:axId val="25303078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5302899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Sheet1!$A$2:$A$4</c:f>
              <c:numCache>
                <c:formatCode>General</c:formatCode>
                <c:ptCount val="13"/>
                <c:pt idx="0">
                  <c:v>2011</c:v>
                </c:pt>
                <c:pt idx="1">
                  <c:v>2013</c:v>
                </c:pt>
                <c:pt idx="2">
                  <c:v>2015</c:v>
                </c:pt>
              </c:numCache>
            </c:numRef>
          </c:cat>
          <c:val>
            <c:numRef>
              <c:f>Sheet1!$B$2:$B$4</c:f>
              <c:numCache>
                <c:formatCode>General</c:formatCode>
                <c:ptCount val="13"/>
                <c:pt idx="0">
                  <c:v>14.3</c:v>
                </c:pt>
                <c:pt idx="1">
                  <c:v>10.5</c:v>
                </c:pt>
                <c:pt idx="2">
                  <c:v>10.199999999999999</c:v>
                </c:pt>
              </c:numCache>
            </c:numRef>
          </c:val>
          <c:smooth val="0"/>
        </c:ser>
        <c:dLbls>
          <c:showLegendKey val="0"/>
          <c:showVal val="0"/>
          <c:showCatName val="0"/>
          <c:showSerName val="0"/>
          <c:showPercent val="0"/>
          <c:showBubbleSize val="0"/>
        </c:dLbls>
        <c:marker val="1"/>
        <c:smooth val="0"/>
        <c:axId val="253173120"/>
        <c:axId val="253174912"/>
      </c:lineChart>
      <c:catAx>
        <c:axId val="253173120"/>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53174912"/>
        <c:crosses val="autoZero"/>
        <c:auto val="1"/>
        <c:lblAlgn val="ctr"/>
        <c:lblOffset val="100"/>
        <c:noMultiLvlLbl val="0"/>
      </c:catAx>
      <c:valAx>
        <c:axId val="25317491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53173120"/>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19.899999999999999</c:v>
                </c:pt>
                <c:pt idx="2">
                  <c:v>16.600000000000001</c:v>
                </c:pt>
                <c:pt idx="3">
                  <c:v>22.9</c:v>
                </c:pt>
                <c:pt idx="5">
                  <c:v>12.3</c:v>
                </c:pt>
                <c:pt idx="6">
                  <c:v>21.9</c:v>
                </c:pt>
                <c:pt idx="7">
                  <c:v>23.3</c:v>
                </c:pt>
                <c:pt idx="8">
                  <c:v>21.8</c:v>
                </c:pt>
                <c:pt idx="10">
                  <c:v>12.2</c:v>
                </c:pt>
                <c:pt idx="12">
                  <c:v>25.8</c:v>
                </c:pt>
                <c:pt idx="13">
                  <c:v>24.7</c:v>
                </c:pt>
              </c:numCache>
            </c:numRef>
          </c:val>
        </c:ser>
        <c:dLbls>
          <c:showLegendKey val="0"/>
          <c:showVal val="0"/>
          <c:showCatName val="0"/>
          <c:showSerName val="0"/>
          <c:showPercent val="0"/>
          <c:showBubbleSize val="0"/>
        </c:dLbls>
        <c:gapWidth val="31"/>
        <c:overlap val="100"/>
        <c:axId val="253613184"/>
        <c:axId val="253614720"/>
      </c:barChart>
      <c:catAx>
        <c:axId val="25361318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53614720"/>
        <c:crosses val="autoZero"/>
        <c:auto val="1"/>
        <c:lblAlgn val="ctr"/>
        <c:lblOffset val="100"/>
        <c:noMultiLvlLbl val="0"/>
      </c:catAx>
      <c:valAx>
        <c:axId val="25361472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5361318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Sheet1!$A$2:$A$4</c:f>
              <c:numCache>
                <c:formatCode>General</c:formatCode>
                <c:ptCount val="13"/>
                <c:pt idx="0">
                  <c:v>2011</c:v>
                </c:pt>
                <c:pt idx="1">
                  <c:v>2013</c:v>
                </c:pt>
                <c:pt idx="2">
                  <c:v>2015</c:v>
                </c:pt>
              </c:numCache>
            </c:numRef>
          </c:cat>
          <c:val>
            <c:numRef>
              <c:f>Sheet1!$B$2:$B$4</c:f>
              <c:numCache>
                <c:formatCode>General</c:formatCode>
                <c:ptCount val="13"/>
                <c:pt idx="0">
                  <c:v>28.9</c:v>
                </c:pt>
                <c:pt idx="1">
                  <c:v>25.3</c:v>
                </c:pt>
                <c:pt idx="2">
                  <c:v>19.899999999999999</c:v>
                </c:pt>
              </c:numCache>
            </c:numRef>
          </c:val>
          <c:smooth val="0"/>
        </c:ser>
        <c:dLbls>
          <c:showLegendKey val="0"/>
          <c:showVal val="0"/>
          <c:showCatName val="0"/>
          <c:showSerName val="0"/>
          <c:showPercent val="0"/>
          <c:showBubbleSize val="0"/>
        </c:dLbls>
        <c:marker val="1"/>
        <c:smooth val="0"/>
        <c:axId val="253265792"/>
        <c:axId val="253267328"/>
      </c:lineChart>
      <c:catAx>
        <c:axId val="25326579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53267328"/>
        <c:crosses val="autoZero"/>
        <c:auto val="1"/>
        <c:lblAlgn val="ctr"/>
        <c:lblOffset val="100"/>
        <c:noMultiLvlLbl val="0"/>
      </c:catAx>
      <c:valAx>
        <c:axId val="25326732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5326579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26.9</c:v>
                </c:pt>
                <c:pt idx="2">
                  <c:v>25.9</c:v>
                </c:pt>
                <c:pt idx="3">
                  <c:v>27.5</c:v>
                </c:pt>
                <c:pt idx="5">
                  <c:v>20.3</c:v>
                </c:pt>
                <c:pt idx="6">
                  <c:v>28.3</c:v>
                </c:pt>
                <c:pt idx="7">
                  <c:v>32.6</c:v>
                </c:pt>
                <c:pt idx="8">
                  <c:v>26.6</c:v>
                </c:pt>
                <c:pt idx="10">
                  <c:v>22.6</c:v>
                </c:pt>
                <c:pt idx="13">
                  <c:v>30.7</c:v>
                </c:pt>
              </c:numCache>
            </c:numRef>
          </c:val>
        </c:ser>
        <c:dLbls>
          <c:showLegendKey val="0"/>
          <c:showVal val="0"/>
          <c:showCatName val="0"/>
          <c:showSerName val="0"/>
          <c:showPercent val="0"/>
          <c:showBubbleSize val="0"/>
        </c:dLbls>
        <c:gapWidth val="31"/>
        <c:overlap val="100"/>
        <c:axId val="253378560"/>
        <c:axId val="253380096"/>
      </c:barChart>
      <c:catAx>
        <c:axId val="2533785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53380096"/>
        <c:crosses val="autoZero"/>
        <c:auto val="1"/>
        <c:lblAlgn val="ctr"/>
        <c:lblOffset val="100"/>
        <c:noMultiLvlLbl val="0"/>
      </c:catAx>
      <c:valAx>
        <c:axId val="2533800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533785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Sheet1!$A$2:$A$4</c:f>
              <c:numCache>
                <c:formatCode>General</c:formatCode>
                <c:ptCount val="13"/>
                <c:pt idx="0">
                  <c:v>2011</c:v>
                </c:pt>
                <c:pt idx="1">
                  <c:v>2013</c:v>
                </c:pt>
                <c:pt idx="2">
                  <c:v>2015</c:v>
                </c:pt>
              </c:numCache>
            </c:numRef>
          </c:cat>
          <c:val>
            <c:numRef>
              <c:f>Sheet1!$B$2:$B$4</c:f>
              <c:numCache>
                <c:formatCode>General</c:formatCode>
                <c:ptCount val="13"/>
                <c:pt idx="0">
                  <c:v>29.1</c:v>
                </c:pt>
                <c:pt idx="1">
                  <c:v>30.7</c:v>
                </c:pt>
                <c:pt idx="2">
                  <c:v>26.9</c:v>
                </c:pt>
              </c:numCache>
            </c:numRef>
          </c:val>
          <c:smooth val="0"/>
        </c:ser>
        <c:dLbls>
          <c:showLegendKey val="0"/>
          <c:showVal val="0"/>
          <c:showCatName val="0"/>
          <c:showSerName val="0"/>
          <c:showPercent val="0"/>
          <c:showBubbleSize val="0"/>
        </c:dLbls>
        <c:marker val="1"/>
        <c:smooth val="0"/>
        <c:axId val="253506304"/>
        <c:axId val="253507840"/>
      </c:lineChart>
      <c:catAx>
        <c:axId val="25350630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53507840"/>
        <c:crosses val="autoZero"/>
        <c:auto val="1"/>
        <c:lblAlgn val="ctr"/>
        <c:lblOffset val="100"/>
        <c:noMultiLvlLbl val="0"/>
      </c:catAx>
      <c:valAx>
        <c:axId val="25350784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5350630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13.1</c:v>
                </c:pt>
                <c:pt idx="2">
                  <c:v>16.2</c:v>
                </c:pt>
                <c:pt idx="3">
                  <c:v>9.3000000000000007</c:v>
                </c:pt>
                <c:pt idx="5">
                  <c:v>15.7</c:v>
                </c:pt>
                <c:pt idx="6">
                  <c:v>12.7</c:v>
                </c:pt>
                <c:pt idx="7">
                  <c:v>11.7</c:v>
                </c:pt>
                <c:pt idx="8">
                  <c:v>11.1</c:v>
                </c:pt>
                <c:pt idx="10">
                  <c:v>20.2</c:v>
                </c:pt>
                <c:pt idx="12">
                  <c:v>8.1</c:v>
                </c:pt>
                <c:pt idx="13">
                  <c:v>8.9</c:v>
                </c:pt>
              </c:numCache>
            </c:numRef>
          </c:val>
        </c:ser>
        <c:dLbls>
          <c:showLegendKey val="0"/>
          <c:showVal val="0"/>
          <c:showCatName val="0"/>
          <c:showSerName val="0"/>
          <c:showPercent val="0"/>
          <c:showBubbleSize val="0"/>
        </c:dLbls>
        <c:gapWidth val="31"/>
        <c:overlap val="100"/>
        <c:axId val="253434112"/>
        <c:axId val="253448192"/>
      </c:barChart>
      <c:catAx>
        <c:axId val="25343411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53448192"/>
        <c:crosses val="autoZero"/>
        <c:auto val="1"/>
        <c:lblAlgn val="ctr"/>
        <c:lblOffset val="100"/>
        <c:noMultiLvlLbl val="0"/>
      </c:catAx>
      <c:valAx>
        <c:axId val="25344819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5343411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7.8</c:v>
                </c:pt>
                <c:pt idx="2">
                  <c:v>9.9</c:v>
                </c:pt>
                <c:pt idx="3">
                  <c:v>5.7</c:v>
                </c:pt>
                <c:pt idx="5">
                  <c:v>10</c:v>
                </c:pt>
                <c:pt idx="6">
                  <c:v>8.1999999999999993</c:v>
                </c:pt>
                <c:pt idx="7">
                  <c:v>5.3</c:v>
                </c:pt>
                <c:pt idx="8">
                  <c:v>6.9</c:v>
                </c:pt>
                <c:pt idx="10">
                  <c:v>13.5</c:v>
                </c:pt>
                <c:pt idx="12">
                  <c:v>4.0999999999999996</c:v>
                </c:pt>
                <c:pt idx="13">
                  <c:v>4.2</c:v>
                </c:pt>
              </c:numCache>
            </c:numRef>
          </c:val>
        </c:ser>
        <c:dLbls>
          <c:showLegendKey val="0"/>
          <c:showVal val="0"/>
          <c:showCatName val="0"/>
          <c:showSerName val="0"/>
          <c:showPercent val="0"/>
          <c:showBubbleSize val="0"/>
        </c:dLbls>
        <c:gapWidth val="31"/>
        <c:overlap val="100"/>
        <c:axId val="253693952"/>
        <c:axId val="253695488"/>
      </c:barChart>
      <c:catAx>
        <c:axId val="25369395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53695488"/>
        <c:crosses val="autoZero"/>
        <c:auto val="1"/>
        <c:lblAlgn val="ctr"/>
        <c:lblOffset val="100"/>
        <c:noMultiLvlLbl val="0"/>
      </c:catAx>
      <c:valAx>
        <c:axId val="25369548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5369395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4.8</c:v>
                </c:pt>
                <c:pt idx="2">
                  <c:v>6.3</c:v>
                </c:pt>
                <c:pt idx="3">
                  <c:v>3.1</c:v>
                </c:pt>
                <c:pt idx="5">
                  <c:v>6.2</c:v>
                </c:pt>
                <c:pt idx="6">
                  <c:v>4.5999999999999996</c:v>
                </c:pt>
                <c:pt idx="7">
                  <c:v>3.4</c:v>
                </c:pt>
                <c:pt idx="8">
                  <c:v>4.0999999999999996</c:v>
                </c:pt>
                <c:pt idx="10">
                  <c:v>7.9</c:v>
                </c:pt>
                <c:pt idx="12">
                  <c:v>3.2</c:v>
                </c:pt>
                <c:pt idx="13">
                  <c:v>2.2000000000000002</c:v>
                </c:pt>
              </c:numCache>
            </c:numRef>
          </c:val>
        </c:ser>
        <c:dLbls>
          <c:showLegendKey val="0"/>
          <c:showVal val="0"/>
          <c:showCatName val="0"/>
          <c:showSerName val="0"/>
          <c:showPercent val="0"/>
          <c:showBubbleSize val="0"/>
        </c:dLbls>
        <c:gapWidth val="31"/>
        <c:overlap val="100"/>
        <c:axId val="253736448"/>
        <c:axId val="253737984"/>
      </c:barChart>
      <c:catAx>
        <c:axId val="25373644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53737984"/>
        <c:crosses val="autoZero"/>
        <c:auto val="1"/>
        <c:lblAlgn val="ctr"/>
        <c:lblOffset val="100"/>
        <c:noMultiLvlLbl val="0"/>
      </c:catAx>
      <c:valAx>
        <c:axId val="25373798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5373644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70.2</c:v>
                </c:pt>
                <c:pt idx="2">
                  <c:v>67.099999999999994</c:v>
                </c:pt>
                <c:pt idx="3">
                  <c:v>73.2</c:v>
                </c:pt>
                <c:pt idx="5">
                  <c:v>69.400000000000006</c:v>
                </c:pt>
                <c:pt idx="6">
                  <c:v>69.400000000000006</c:v>
                </c:pt>
                <c:pt idx="7">
                  <c:v>72.099999999999994</c:v>
                </c:pt>
                <c:pt idx="8">
                  <c:v>69.599999999999994</c:v>
                </c:pt>
                <c:pt idx="10">
                  <c:v>60.5</c:v>
                </c:pt>
                <c:pt idx="12">
                  <c:v>66.900000000000006</c:v>
                </c:pt>
                <c:pt idx="13">
                  <c:v>77.5</c:v>
                </c:pt>
              </c:numCache>
            </c:numRef>
          </c:val>
        </c:ser>
        <c:dLbls>
          <c:showLegendKey val="0"/>
          <c:showVal val="0"/>
          <c:showCatName val="0"/>
          <c:showSerName val="0"/>
          <c:showPercent val="0"/>
          <c:showBubbleSize val="0"/>
        </c:dLbls>
        <c:gapWidth val="31"/>
        <c:overlap val="100"/>
        <c:axId val="254241792"/>
        <c:axId val="254243584"/>
      </c:barChart>
      <c:catAx>
        <c:axId val="25424179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54243584"/>
        <c:crosses val="autoZero"/>
        <c:auto val="1"/>
        <c:lblAlgn val="ctr"/>
        <c:lblOffset val="100"/>
        <c:noMultiLvlLbl val="0"/>
      </c:catAx>
      <c:valAx>
        <c:axId val="25424358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5424179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11.4</c:v>
                </c:pt>
                <c:pt idx="1">
                  <c:v>10.1</c:v>
                </c:pt>
              </c:numCache>
            </c:numRef>
          </c:val>
          <c:smooth val="0"/>
        </c:ser>
        <c:dLbls>
          <c:showLegendKey val="0"/>
          <c:showVal val="0"/>
          <c:showCatName val="0"/>
          <c:showSerName val="0"/>
          <c:showPercent val="0"/>
          <c:showBubbleSize val="0"/>
        </c:dLbls>
        <c:marker val="1"/>
        <c:smooth val="0"/>
        <c:axId val="220058368"/>
        <c:axId val="220059904"/>
      </c:lineChart>
      <c:catAx>
        <c:axId val="22005836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20059904"/>
        <c:crosses val="autoZero"/>
        <c:auto val="1"/>
        <c:lblAlgn val="ctr"/>
        <c:lblOffset val="100"/>
        <c:noMultiLvlLbl val="0"/>
      </c:catAx>
      <c:valAx>
        <c:axId val="2200599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2005836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62.9</c:v>
                </c:pt>
                <c:pt idx="2">
                  <c:v>60.3</c:v>
                </c:pt>
                <c:pt idx="3">
                  <c:v>65.5</c:v>
                </c:pt>
                <c:pt idx="5">
                  <c:v>62.3</c:v>
                </c:pt>
                <c:pt idx="6">
                  <c:v>63.7</c:v>
                </c:pt>
                <c:pt idx="7">
                  <c:v>64.5</c:v>
                </c:pt>
                <c:pt idx="8">
                  <c:v>60.8</c:v>
                </c:pt>
                <c:pt idx="10">
                  <c:v>53.8</c:v>
                </c:pt>
                <c:pt idx="12">
                  <c:v>61.3</c:v>
                </c:pt>
                <c:pt idx="13">
                  <c:v>69.599999999999994</c:v>
                </c:pt>
              </c:numCache>
            </c:numRef>
          </c:val>
        </c:ser>
        <c:dLbls>
          <c:showLegendKey val="0"/>
          <c:showVal val="0"/>
          <c:showCatName val="0"/>
          <c:showSerName val="0"/>
          <c:showPercent val="0"/>
          <c:showBubbleSize val="0"/>
        </c:dLbls>
        <c:gapWidth val="31"/>
        <c:overlap val="100"/>
        <c:axId val="253928192"/>
        <c:axId val="253929728"/>
      </c:barChart>
      <c:catAx>
        <c:axId val="25392819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53929728"/>
        <c:crosses val="autoZero"/>
        <c:auto val="1"/>
        <c:lblAlgn val="ctr"/>
        <c:lblOffset val="100"/>
        <c:noMultiLvlLbl val="0"/>
      </c:catAx>
      <c:valAx>
        <c:axId val="25392972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5392819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51.2</c:v>
                </c:pt>
                <c:pt idx="2">
                  <c:v>51.5</c:v>
                </c:pt>
                <c:pt idx="3">
                  <c:v>50.8</c:v>
                </c:pt>
                <c:pt idx="5">
                  <c:v>50.6</c:v>
                </c:pt>
                <c:pt idx="6">
                  <c:v>51.5</c:v>
                </c:pt>
                <c:pt idx="7">
                  <c:v>51.9</c:v>
                </c:pt>
                <c:pt idx="8">
                  <c:v>50.7</c:v>
                </c:pt>
                <c:pt idx="10">
                  <c:v>43.5</c:v>
                </c:pt>
                <c:pt idx="12">
                  <c:v>51.6</c:v>
                </c:pt>
                <c:pt idx="13">
                  <c:v>54.8</c:v>
                </c:pt>
              </c:numCache>
            </c:numRef>
          </c:val>
        </c:ser>
        <c:dLbls>
          <c:showLegendKey val="0"/>
          <c:showVal val="0"/>
          <c:showCatName val="0"/>
          <c:showSerName val="0"/>
          <c:showPercent val="0"/>
          <c:showBubbleSize val="0"/>
        </c:dLbls>
        <c:gapWidth val="31"/>
        <c:overlap val="100"/>
        <c:axId val="254036224"/>
        <c:axId val="254042112"/>
      </c:barChart>
      <c:catAx>
        <c:axId val="2540362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54042112"/>
        <c:crosses val="autoZero"/>
        <c:auto val="1"/>
        <c:lblAlgn val="ctr"/>
        <c:lblOffset val="100"/>
        <c:noMultiLvlLbl val="0"/>
      </c:catAx>
      <c:valAx>
        <c:axId val="25404211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540362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22.8</c:v>
                </c:pt>
                <c:pt idx="2">
                  <c:v>19.5</c:v>
                </c:pt>
                <c:pt idx="3">
                  <c:v>26.5</c:v>
                </c:pt>
                <c:pt idx="5">
                  <c:v>31</c:v>
                </c:pt>
                <c:pt idx="6">
                  <c:v>22.1</c:v>
                </c:pt>
                <c:pt idx="7">
                  <c:v>22.1</c:v>
                </c:pt>
                <c:pt idx="8">
                  <c:v>13.8</c:v>
                </c:pt>
                <c:pt idx="10">
                  <c:v>25.5</c:v>
                </c:pt>
                <c:pt idx="12">
                  <c:v>21</c:v>
                </c:pt>
                <c:pt idx="13">
                  <c:v>21.7</c:v>
                </c:pt>
              </c:numCache>
            </c:numRef>
          </c:val>
        </c:ser>
        <c:dLbls>
          <c:showLegendKey val="0"/>
          <c:showVal val="0"/>
          <c:showCatName val="0"/>
          <c:showSerName val="0"/>
          <c:showPercent val="0"/>
          <c:showBubbleSize val="0"/>
        </c:dLbls>
        <c:gapWidth val="31"/>
        <c:overlap val="100"/>
        <c:axId val="221325568"/>
        <c:axId val="221331456"/>
      </c:barChart>
      <c:catAx>
        <c:axId val="22132556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21331456"/>
        <c:crosses val="autoZero"/>
        <c:auto val="1"/>
        <c:lblAlgn val="ctr"/>
        <c:lblOffset val="100"/>
        <c:noMultiLvlLbl val="0"/>
      </c:catAx>
      <c:valAx>
        <c:axId val="22133145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213255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20.7</c:v>
                </c:pt>
                <c:pt idx="1">
                  <c:v>23</c:v>
                </c:pt>
                <c:pt idx="2">
                  <c:v>20.7</c:v>
                </c:pt>
                <c:pt idx="3">
                  <c:v>22.8</c:v>
                </c:pt>
              </c:numCache>
            </c:numRef>
          </c:val>
          <c:smooth val="0"/>
        </c:ser>
        <c:dLbls>
          <c:showLegendKey val="0"/>
          <c:showVal val="0"/>
          <c:showCatName val="0"/>
          <c:showSerName val="0"/>
          <c:showPercent val="0"/>
          <c:showBubbleSize val="0"/>
        </c:dLbls>
        <c:marker val="1"/>
        <c:smooth val="0"/>
        <c:axId val="221494272"/>
        <c:axId val="221500160"/>
      </c:lineChart>
      <c:catAx>
        <c:axId val="22149427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21500160"/>
        <c:crosses val="autoZero"/>
        <c:auto val="1"/>
        <c:lblAlgn val="ctr"/>
        <c:lblOffset val="100"/>
        <c:noMultiLvlLbl val="0"/>
      </c:catAx>
      <c:valAx>
        <c:axId val="22150016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2149427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17.7</c:v>
                </c:pt>
                <c:pt idx="2">
                  <c:v>12.6</c:v>
                </c:pt>
                <c:pt idx="3">
                  <c:v>22.9</c:v>
                </c:pt>
                <c:pt idx="5">
                  <c:v>17.399999999999999</c:v>
                </c:pt>
                <c:pt idx="6">
                  <c:v>19.3</c:v>
                </c:pt>
                <c:pt idx="7">
                  <c:v>19.899999999999999</c:v>
                </c:pt>
                <c:pt idx="8">
                  <c:v>13.5</c:v>
                </c:pt>
                <c:pt idx="10">
                  <c:v>15.3</c:v>
                </c:pt>
                <c:pt idx="12">
                  <c:v>20.7</c:v>
                </c:pt>
                <c:pt idx="13">
                  <c:v>18.8</c:v>
                </c:pt>
              </c:numCache>
            </c:numRef>
          </c:val>
        </c:ser>
        <c:dLbls>
          <c:showLegendKey val="0"/>
          <c:showVal val="0"/>
          <c:showCatName val="0"/>
          <c:showSerName val="0"/>
          <c:showPercent val="0"/>
          <c:showBubbleSize val="0"/>
        </c:dLbls>
        <c:gapWidth val="31"/>
        <c:overlap val="100"/>
        <c:axId val="221414144"/>
        <c:axId val="221415680"/>
      </c:barChart>
      <c:catAx>
        <c:axId val="22141414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21415680"/>
        <c:crosses val="autoZero"/>
        <c:auto val="1"/>
        <c:lblAlgn val="ctr"/>
        <c:lblOffset val="100"/>
        <c:noMultiLvlLbl val="0"/>
      </c:catAx>
      <c:valAx>
        <c:axId val="22141568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2141414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Sheet1!$A$2:$A$4</c:f>
              <c:numCache>
                <c:formatCode>General</c:formatCode>
                <c:ptCount val="13"/>
                <c:pt idx="0">
                  <c:v>2011</c:v>
                </c:pt>
                <c:pt idx="1">
                  <c:v>2013</c:v>
                </c:pt>
                <c:pt idx="2">
                  <c:v>2015</c:v>
                </c:pt>
              </c:numCache>
            </c:numRef>
          </c:cat>
          <c:val>
            <c:numRef>
              <c:f>Sheet1!$B$2:$B$4</c:f>
              <c:numCache>
                <c:formatCode>General</c:formatCode>
                <c:ptCount val="13"/>
                <c:pt idx="0">
                  <c:v>15.3</c:v>
                </c:pt>
                <c:pt idx="1">
                  <c:v>14.7</c:v>
                </c:pt>
                <c:pt idx="2">
                  <c:v>17.7</c:v>
                </c:pt>
              </c:numCache>
            </c:numRef>
          </c:val>
          <c:smooth val="0"/>
        </c:ser>
        <c:dLbls>
          <c:showLegendKey val="0"/>
          <c:showVal val="0"/>
          <c:showCatName val="0"/>
          <c:showSerName val="0"/>
          <c:showPercent val="0"/>
          <c:showBubbleSize val="0"/>
        </c:dLbls>
        <c:marker val="1"/>
        <c:smooth val="0"/>
        <c:axId val="221566464"/>
        <c:axId val="221568000"/>
      </c:lineChart>
      <c:catAx>
        <c:axId val="22156646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21568000"/>
        <c:crosses val="autoZero"/>
        <c:auto val="1"/>
        <c:lblAlgn val="ctr"/>
        <c:lblOffset val="100"/>
        <c:noMultiLvlLbl val="0"/>
      </c:catAx>
      <c:valAx>
        <c:axId val="2215680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2156646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9.4</c:v>
                </c:pt>
                <c:pt idx="2">
                  <c:v>10.199999999999999</c:v>
                </c:pt>
                <c:pt idx="3">
                  <c:v>8.5</c:v>
                </c:pt>
                <c:pt idx="5">
                  <c:v>10.4</c:v>
                </c:pt>
                <c:pt idx="6">
                  <c:v>8.1999999999999993</c:v>
                </c:pt>
                <c:pt idx="7">
                  <c:v>9.5</c:v>
                </c:pt>
                <c:pt idx="8">
                  <c:v>8.9</c:v>
                </c:pt>
                <c:pt idx="10">
                  <c:v>18.2</c:v>
                </c:pt>
                <c:pt idx="12">
                  <c:v>10.3</c:v>
                </c:pt>
                <c:pt idx="13">
                  <c:v>4.7</c:v>
                </c:pt>
              </c:numCache>
            </c:numRef>
          </c:val>
        </c:ser>
        <c:dLbls>
          <c:showLegendKey val="0"/>
          <c:showVal val="0"/>
          <c:showCatName val="0"/>
          <c:showSerName val="0"/>
          <c:showPercent val="0"/>
          <c:showBubbleSize val="0"/>
        </c:dLbls>
        <c:gapWidth val="31"/>
        <c:overlap val="100"/>
        <c:axId val="213739392"/>
        <c:axId val="213740928"/>
      </c:barChart>
      <c:catAx>
        <c:axId val="21373939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13740928"/>
        <c:crosses val="autoZero"/>
        <c:auto val="1"/>
        <c:lblAlgn val="ctr"/>
        <c:lblOffset val="100"/>
        <c:noMultiLvlLbl val="0"/>
      </c:catAx>
      <c:valAx>
        <c:axId val="21374092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1373939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33.6</c:v>
                </c:pt>
                <c:pt idx="2">
                  <c:v>25</c:v>
                </c:pt>
                <c:pt idx="3">
                  <c:v>42.7</c:v>
                </c:pt>
                <c:pt idx="5">
                  <c:v>29.6</c:v>
                </c:pt>
                <c:pt idx="6">
                  <c:v>35.6</c:v>
                </c:pt>
                <c:pt idx="7">
                  <c:v>36.5</c:v>
                </c:pt>
                <c:pt idx="8">
                  <c:v>33.200000000000003</c:v>
                </c:pt>
                <c:pt idx="10">
                  <c:v>30.9</c:v>
                </c:pt>
                <c:pt idx="12">
                  <c:v>33.1</c:v>
                </c:pt>
                <c:pt idx="13">
                  <c:v>35.1</c:v>
                </c:pt>
              </c:numCache>
            </c:numRef>
          </c:val>
        </c:ser>
        <c:dLbls>
          <c:showLegendKey val="0"/>
          <c:showVal val="0"/>
          <c:showCatName val="0"/>
          <c:showSerName val="0"/>
          <c:showPercent val="0"/>
          <c:showBubbleSize val="0"/>
        </c:dLbls>
        <c:gapWidth val="31"/>
        <c:overlap val="100"/>
        <c:axId val="221907968"/>
        <c:axId val="221922048"/>
      </c:barChart>
      <c:catAx>
        <c:axId val="22190796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21922048"/>
        <c:crosses val="autoZero"/>
        <c:auto val="1"/>
        <c:lblAlgn val="ctr"/>
        <c:lblOffset val="100"/>
        <c:noMultiLvlLbl val="0"/>
      </c:catAx>
      <c:valAx>
        <c:axId val="22192204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219079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26.9</c:v>
                </c:pt>
                <c:pt idx="1">
                  <c:v>25.2</c:v>
                </c:pt>
                <c:pt idx="2">
                  <c:v>25.9</c:v>
                </c:pt>
                <c:pt idx="3">
                  <c:v>27.2</c:v>
                </c:pt>
                <c:pt idx="4">
                  <c:v>33.6</c:v>
                </c:pt>
              </c:numCache>
            </c:numRef>
          </c:val>
          <c:smooth val="0"/>
        </c:ser>
        <c:dLbls>
          <c:showLegendKey val="0"/>
          <c:showVal val="0"/>
          <c:showCatName val="0"/>
          <c:showSerName val="0"/>
          <c:showPercent val="0"/>
          <c:showBubbleSize val="0"/>
        </c:dLbls>
        <c:marker val="1"/>
        <c:smooth val="0"/>
        <c:axId val="222015488"/>
        <c:axId val="222017024"/>
      </c:lineChart>
      <c:catAx>
        <c:axId val="2220154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22017024"/>
        <c:crosses val="autoZero"/>
        <c:auto val="1"/>
        <c:lblAlgn val="ctr"/>
        <c:lblOffset val="100"/>
        <c:noMultiLvlLbl val="0"/>
      </c:catAx>
      <c:valAx>
        <c:axId val="22201702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220154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20.100000000000001</c:v>
                </c:pt>
                <c:pt idx="2">
                  <c:v>17</c:v>
                </c:pt>
                <c:pt idx="3">
                  <c:v>23.3</c:v>
                </c:pt>
                <c:pt idx="5">
                  <c:v>16.600000000000001</c:v>
                </c:pt>
                <c:pt idx="6">
                  <c:v>23.2</c:v>
                </c:pt>
                <c:pt idx="7">
                  <c:v>21.1</c:v>
                </c:pt>
                <c:pt idx="8">
                  <c:v>20</c:v>
                </c:pt>
                <c:pt idx="10">
                  <c:v>21.3</c:v>
                </c:pt>
                <c:pt idx="12">
                  <c:v>29</c:v>
                </c:pt>
                <c:pt idx="13">
                  <c:v>17.600000000000001</c:v>
                </c:pt>
              </c:numCache>
            </c:numRef>
          </c:val>
        </c:ser>
        <c:dLbls>
          <c:showLegendKey val="0"/>
          <c:showVal val="0"/>
          <c:showCatName val="0"/>
          <c:showSerName val="0"/>
          <c:showPercent val="0"/>
          <c:showBubbleSize val="0"/>
        </c:dLbls>
        <c:gapWidth val="31"/>
        <c:overlap val="100"/>
        <c:axId val="222078464"/>
        <c:axId val="222080000"/>
      </c:barChart>
      <c:catAx>
        <c:axId val="22207846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22080000"/>
        <c:crosses val="autoZero"/>
        <c:auto val="1"/>
        <c:lblAlgn val="ctr"/>
        <c:lblOffset val="100"/>
        <c:noMultiLvlLbl val="0"/>
      </c:catAx>
      <c:valAx>
        <c:axId val="2220800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2207846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16.5</c:v>
                </c:pt>
                <c:pt idx="1">
                  <c:v>13.9</c:v>
                </c:pt>
                <c:pt idx="2">
                  <c:v>14.5</c:v>
                </c:pt>
                <c:pt idx="3">
                  <c:v>16.2</c:v>
                </c:pt>
                <c:pt idx="4">
                  <c:v>20.100000000000001</c:v>
                </c:pt>
              </c:numCache>
            </c:numRef>
          </c:val>
          <c:smooth val="0"/>
        </c:ser>
        <c:dLbls>
          <c:showLegendKey val="0"/>
          <c:showVal val="0"/>
          <c:showCatName val="0"/>
          <c:showSerName val="0"/>
          <c:showPercent val="0"/>
          <c:showBubbleSize val="0"/>
        </c:dLbls>
        <c:marker val="1"/>
        <c:smooth val="0"/>
        <c:axId val="222161152"/>
        <c:axId val="222171136"/>
      </c:lineChart>
      <c:catAx>
        <c:axId val="22216115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22171136"/>
        <c:crosses val="autoZero"/>
        <c:auto val="1"/>
        <c:lblAlgn val="ctr"/>
        <c:lblOffset val="100"/>
        <c:noMultiLvlLbl val="0"/>
      </c:catAx>
      <c:valAx>
        <c:axId val="22217113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2216115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16.7</c:v>
                </c:pt>
                <c:pt idx="2">
                  <c:v>14.9</c:v>
                </c:pt>
                <c:pt idx="3">
                  <c:v>18.399999999999999</c:v>
                </c:pt>
                <c:pt idx="5">
                  <c:v>14.7</c:v>
                </c:pt>
                <c:pt idx="6">
                  <c:v>19.3</c:v>
                </c:pt>
                <c:pt idx="7">
                  <c:v>17.5</c:v>
                </c:pt>
                <c:pt idx="8">
                  <c:v>15.5</c:v>
                </c:pt>
                <c:pt idx="10">
                  <c:v>18.3</c:v>
                </c:pt>
                <c:pt idx="12">
                  <c:v>23.1</c:v>
                </c:pt>
                <c:pt idx="13">
                  <c:v>14.6</c:v>
                </c:pt>
              </c:numCache>
            </c:numRef>
          </c:val>
        </c:ser>
        <c:dLbls>
          <c:showLegendKey val="0"/>
          <c:showVal val="0"/>
          <c:showCatName val="0"/>
          <c:showSerName val="0"/>
          <c:showPercent val="0"/>
          <c:showBubbleSize val="0"/>
        </c:dLbls>
        <c:gapWidth val="31"/>
        <c:overlap val="100"/>
        <c:axId val="222322688"/>
        <c:axId val="222324224"/>
      </c:barChart>
      <c:catAx>
        <c:axId val="22232268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22324224"/>
        <c:crosses val="autoZero"/>
        <c:auto val="1"/>
        <c:lblAlgn val="ctr"/>
        <c:lblOffset val="100"/>
        <c:noMultiLvlLbl val="0"/>
      </c:catAx>
      <c:valAx>
        <c:axId val="22232422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2232268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14.2</c:v>
                </c:pt>
                <c:pt idx="1">
                  <c:v>11.7</c:v>
                </c:pt>
                <c:pt idx="2">
                  <c:v>12.8</c:v>
                </c:pt>
                <c:pt idx="3">
                  <c:v>13.9</c:v>
                </c:pt>
                <c:pt idx="4">
                  <c:v>16.7</c:v>
                </c:pt>
              </c:numCache>
            </c:numRef>
          </c:val>
          <c:smooth val="0"/>
        </c:ser>
        <c:dLbls>
          <c:showLegendKey val="0"/>
          <c:showVal val="0"/>
          <c:showCatName val="0"/>
          <c:showSerName val="0"/>
          <c:showPercent val="0"/>
          <c:showBubbleSize val="0"/>
        </c:dLbls>
        <c:marker val="1"/>
        <c:smooth val="0"/>
        <c:axId val="222372608"/>
        <c:axId val="222374144"/>
      </c:lineChart>
      <c:catAx>
        <c:axId val="2223726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22374144"/>
        <c:crosses val="autoZero"/>
        <c:auto val="1"/>
        <c:lblAlgn val="ctr"/>
        <c:lblOffset val="100"/>
        <c:noMultiLvlLbl val="0"/>
      </c:catAx>
      <c:valAx>
        <c:axId val="22237414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223726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10.7</c:v>
                </c:pt>
                <c:pt idx="2">
                  <c:v>10.4</c:v>
                </c:pt>
                <c:pt idx="3">
                  <c:v>11</c:v>
                </c:pt>
                <c:pt idx="5">
                  <c:v>9.6</c:v>
                </c:pt>
                <c:pt idx="6">
                  <c:v>13.4</c:v>
                </c:pt>
                <c:pt idx="7">
                  <c:v>9.1</c:v>
                </c:pt>
                <c:pt idx="8">
                  <c:v>10.5</c:v>
                </c:pt>
                <c:pt idx="10">
                  <c:v>13.7</c:v>
                </c:pt>
                <c:pt idx="13">
                  <c:v>7.1</c:v>
                </c:pt>
              </c:numCache>
            </c:numRef>
          </c:val>
        </c:ser>
        <c:dLbls>
          <c:showLegendKey val="0"/>
          <c:showVal val="0"/>
          <c:showCatName val="0"/>
          <c:showSerName val="0"/>
          <c:showPercent val="0"/>
          <c:showBubbleSize val="0"/>
        </c:dLbls>
        <c:gapWidth val="31"/>
        <c:overlap val="100"/>
        <c:axId val="222472448"/>
        <c:axId val="222474240"/>
      </c:barChart>
      <c:catAx>
        <c:axId val="22247244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22474240"/>
        <c:crosses val="autoZero"/>
        <c:auto val="1"/>
        <c:lblAlgn val="ctr"/>
        <c:lblOffset val="100"/>
        <c:noMultiLvlLbl val="0"/>
      </c:catAx>
      <c:valAx>
        <c:axId val="22247424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2247244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10.7</c:v>
                </c:pt>
                <c:pt idx="1">
                  <c:v>8.5</c:v>
                </c:pt>
                <c:pt idx="2">
                  <c:v>8.6999999999999993</c:v>
                </c:pt>
                <c:pt idx="3">
                  <c:v>8.4</c:v>
                </c:pt>
                <c:pt idx="4">
                  <c:v>10.7</c:v>
                </c:pt>
              </c:numCache>
            </c:numRef>
          </c:val>
          <c:smooth val="0"/>
        </c:ser>
        <c:dLbls>
          <c:showLegendKey val="0"/>
          <c:showVal val="0"/>
          <c:showCatName val="0"/>
          <c:showSerName val="0"/>
          <c:showPercent val="0"/>
          <c:showBubbleSize val="0"/>
        </c:dLbls>
        <c:marker val="1"/>
        <c:smooth val="0"/>
        <c:axId val="222510080"/>
        <c:axId val="222540544"/>
      </c:lineChart>
      <c:catAx>
        <c:axId val="222510080"/>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22540544"/>
        <c:crosses val="autoZero"/>
        <c:auto val="1"/>
        <c:lblAlgn val="ctr"/>
        <c:lblOffset val="100"/>
        <c:noMultiLvlLbl val="0"/>
      </c:catAx>
      <c:valAx>
        <c:axId val="22254054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22510080"/>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3.5</c:v>
                </c:pt>
                <c:pt idx="2">
                  <c:v>3</c:v>
                </c:pt>
                <c:pt idx="3">
                  <c:v>4</c:v>
                </c:pt>
                <c:pt idx="5">
                  <c:v>1.8</c:v>
                </c:pt>
                <c:pt idx="6">
                  <c:v>3.7</c:v>
                </c:pt>
                <c:pt idx="7">
                  <c:v>4.3</c:v>
                </c:pt>
                <c:pt idx="8">
                  <c:v>4.2</c:v>
                </c:pt>
                <c:pt idx="10">
                  <c:v>3.9</c:v>
                </c:pt>
                <c:pt idx="13">
                  <c:v>2.8</c:v>
                </c:pt>
              </c:numCache>
            </c:numRef>
          </c:val>
        </c:ser>
        <c:dLbls>
          <c:showLegendKey val="0"/>
          <c:showVal val="0"/>
          <c:showCatName val="0"/>
          <c:showSerName val="0"/>
          <c:showPercent val="0"/>
          <c:showBubbleSize val="0"/>
        </c:dLbls>
        <c:gapWidth val="31"/>
        <c:overlap val="100"/>
        <c:axId val="222590080"/>
        <c:axId val="222591616"/>
      </c:barChart>
      <c:catAx>
        <c:axId val="22259008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22591616"/>
        <c:crosses val="autoZero"/>
        <c:auto val="1"/>
        <c:lblAlgn val="ctr"/>
        <c:lblOffset val="100"/>
        <c:noMultiLvlLbl val="0"/>
      </c:catAx>
      <c:valAx>
        <c:axId val="22259161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2259008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3.2</c:v>
                </c:pt>
                <c:pt idx="1">
                  <c:v>2.6</c:v>
                </c:pt>
                <c:pt idx="2">
                  <c:v>2.7</c:v>
                </c:pt>
                <c:pt idx="3">
                  <c:v>2.5</c:v>
                </c:pt>
                <c:pt idx="4">
                  <c:v>3.5</c:v>
                </c:pt>
              </c:numCache>
            </c:numRef>
          </c:val>
          <c:smooth val="0"/>
        </c:ser>
        <c:dLbls>
          <c:showLegendKey val="0"/>
          <c:showVal val="0"/>
          <c:showCatName val="0"/>
          <c:showSerName val="0"/>
          <c:showPercent val="0"/>
          <c:showBubbleSize val="0"/>
        </c:dLbls>
        <c:marker val="1"/>
        <c:smooth val="0"/>
        <c:axId val="222623616"/>
        <c:axId val="222625152"/>
      </c:lineChart>
      <c:catAx>
        <c:axId val="222623616"/>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22625152"/>
        <c:crosses val="autoZero"/>
        <c:auto val="1"/>
        <c:lblAlgn val="ctr"/>
        <c:lblOffset val="100"/>
        <c:noMultiLvlLbl val="0"/>
      </c:catAx>
      <c:valAx>
        <c:axId val="222625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22623616"/>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7</c:v>
                </c:pt>
                <c:pt idx="1">
                  <c:v>12.1</c:v>
                </c:pt>
                <c:pt idx="2">
                  <c:v>8.6999999999999993</c:v>
                </c:pt>
                <c:pt idx="3">
                  <c:v>10.1</c:v>
                </c:pt>
                <c:pt idx="4">
                  <c:v>9.4</c:v>
                </c:pt>
              </c:numCache>
            </c:numRef>
          </c:val>
          <c:smooth val="0"/>
        </c:ser>
        <c:dLbls>
          <c:showLegendKey val="0"/>
          <c:showVal val="0"/>
          <c:showCatName val="0"/>
          <c:showSerName val="0"/>
          <c:showPercent val="0"/>
          <c:showBubbleSize val="0"/>
        </c:dLbls>
        <c:marker val="1"/>
        <c:smooth val="0"/>
        <c:axId val="213830272"/>
        <c:axId val="213832064"/>
      </c:lineChart>
      <c:catAx>
        <c:axId val="21383027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13832064"/>
        <c:crosses val="autoZero"/>
        <c:auto val="1"/>
        <c:lblAlgn val="ctr"/>
        <c:lblOffset val="100"/>
        <c:noMultiLvlLbl val="0"/>
      </c:catAx>
      <c:valAx>
        <c:axId val="21383206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1383027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32.5</c:v>
                </c:pt>
                <c:pt idx="2">
                  <c:v>36</c:v>
                </c:pt>
                <c:pt idx="3">
                  <c:v>28.5</c:v>
                </c:pt>
                <c:pt idx="5">
                  <c:v>25.9</c:v>
                </c:pt>
                <c:pt idx="6">
                  <c:v>33.200000000000003</c:v>
                </c:pt>
                <c:pt idx="7">
                  <c:v>31.2</c:v>
                </c:pt>
                <c:pt idx="8">
                  <c:v>40.200000000000003</c:v>
                </c:pt>
                <c:pt idx="10">
                  <c:v>52</c:v>
                </c:pt>
                <c:pt idx="12">
                  <c:v>39.299999999999997</c:v>
                </c:pt>
                <c:pt idx="13">
                  <c:v>22.2</c:v>
                </c:pt>
              </c:numCache>
            </c:numRef>
          </c:val>
        </c:ser>
        <c:dLbls>
          <c:showLegendKey val="0"/>
          <c:showVal val="0"/>
          <c:showCatName val="0"/>
          <c:showSerName val="0"/>
          <c:showPercent val="0"/>
          <c:showBubbleSize val="0"/>
        </c:dLbls>
        <c:gapWidth val="31"/>
        <c:overlap val="100"/>
        <c:axId val="223194496"/>
        <c:axId val="223200384"/>
      </c:barChart>
      <c:catAx>
        <c:axId val="22319449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23200384"/>
        <c:crosses val="autoZero"/>
        <c:auto val="1"/>
        <c:lblAlgn val="ctr"/>
        <c:lblOffset val="100"/>
        <c:noMultiLvlLbl val="0"/>
      </c:catAx>
      <c:valAx>
        <c:axId val="22320038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2319449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52.7</c:v>
                </c:pt>
                <c:pt idx="1">
                  <c:v>47.5</c:v>
                </c:pt>
                <c:pt idx="2">
                  <c:v>44.3</c:v>
                </c:pt>
                <c:pt idx="3">
                  <c:v>35.700000000000003</c:v>
                </c:pt>
                <c:pt idx="4">
                  <c:v>32.5</c:v>
                </c:pt>
              </c:numCache>
            </c:numRef>
          </c:val>
          <c:smooth val="0"/>
        </c:ser>
        <c:dLbls>
          <c:showLegendKey val="0"/>
          <c:showVal val="0"/>
          <c:showCatName val="0"/>
          <c:showSerName val="0"/>
          <c:showPercent val="0"/>
          <c:showBubbleSize val="0"/>
        </c:dLbls>
        <c:marker val="1"/>
        <c:smooth val="0"/>
        <c:axId val="222916992"/>
        <c:axId val="222918528"/>
      </c:lineChart>
      <c:catAx>
        <c:axId val="22291699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22918528"/>
        <c:crosses val="autoZero"/>
        <c:auto val="1"/>
        <c:lblAlgn val="ctr"/>
        <c:lblOffset val="100"/>
        <c:noMultiLvlLbl val="0"/>
      </c:catAx>
      <c:valAx>
        <c:axId val="22291852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2291699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8.9</c:v>
                </c:pt>
                <c:pt idx="2">
                  <c:v>9.6999999999999993</c:v>
                </c:pt>
                <c:pt idx="3">
                  <c:v>7.8</c:v>
                </c:pt>
                <c:pt idx="5">
                  <c:v>9</c:v>
                </c:pt>
                <c:pt idx="6">
                  <c:v>9.9</c:v>
                </c:pt>
                <c:pt idx="7">
                  <c:v>9.8000000000000007</c:v>
                </c:pt>
                <c:pt idx="8">
                  <c:v>6.7</c:v>
                </c:pt>
                <c:pt idx="10">
                  <c:v>15.4</c:v>
                </c:pt>
                <c:pt idx="12">
                  <c:v>10.199999999999999</c:v>
                </c:pt>
                <c:pt idx="13">
                  <c:v>4.7</c:v>
                </c:pt>
              </c:numCache>
            </c:numRef>
          </c:val>
        </c:ser>
        <c:dLbls>
          <c:showLegendKey val="0"/>
          <c:showVal val="0"/>
          <c:showCatName val="0"/>
          <c:showSerName val="0"/>
          <c:showPercent val="0"/>
          <c:showBubbleSize val="0"/>
        </c:dLbls>
        <c:gapWidth val="31"/>
        <c:overlap val="100"/>
        <c:axId val="223074176"/>
        <c:axId val="223075712"/>
      </c:barChart>
      <c:catAx>
        <c:axId val="22307417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23075712"/>
        <c:crosses val="autoZero"/>
        <c:auto val="1"/>
        <c:lblAlgn val="ctr"/>
        <c:lblOffset val="100"/>
        <c:noMultiLvlLbl val="0"/>
      </c:catAx>
      <c:valAx>
        <c:axId val="22307571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2307417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16.100000000000001</c:v>
                </c:pt>
                <c:pt idx="1">
                  <c:v>12.8</c:v>
                </c:pt>
                <c:pt idx="2">
                  <c:v>11.1</c:v>
                </c:pt>
                <c:pt idx="3">
                  <c:v>9.4</c:v>
                </c:pt>
                <c:pt idx="4">
                  <c:v>8.9</c:v>
                </c:pt>
              </c:numCache>
            </c:numRef>
          </c:val>
          <c:smooth val="0"/>
        </c:ser>
        <c:dLbls>
          <c:showLegendKey val="0"/>
          <c:showVal val="0"/>
          <c:showCatName val="0"/>
          <c:showSerName val="0"/>
          <c:showPercent val="0"/>
          <c:showBubbleSize val="0"/>
        </c:dLbls>
        <c:marker val="1"/>
        <c:smooth val="0"/>
        <c:axId val="223087232"/>
        <c:axId val="223089024"/>
      </c:lineChart>
      <c:catAx>
        <c:axId val="223087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23089024"/>
        <c:crosses val="autoZero"/>
        <c:auto val="1"/>
        <c:lblAlgn val="ctr"/>
        <c:lblOffset val="100"/>
        <c:noMultiLvlLbl val="0"/>
      </c:catAx>
      <c:valAx>
        <c:axId val="22308902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23087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11.1</c:v>
                </c:pt>
                <c:pt idx="2">
                  <c:v>13.3</c:v>
                </c:pt>
                <c:pt idx="3">
                  <c:v>8.4</c:v>
                </c:pt>
                <c:pt idx="5">
                  <c:v>7.2</c:v>
                </c:pt>
                <c:pt idx="6">
                  <c:v>10.3</c:v>
                </c:pt>
                <c:pt idx="7">
                  <c:v>9.6999999999999993</c:v>
                </c:pt>
                <c:pt idx="8">
                  <c:v>17</c:v>
                </c:pt>
                <c:pt idx="10">
                  <c:v>19.7</c:v>
                </c:pt>
                <c:pt idx="12">
                  <c:v>16.8</c:v>
                </c:pt>
                <c:pt idx="13">
                  <c:v>6.8</c:v>
                </c:pt>
              </c:numCache>
            </c:numRef>
          </c:val>
        </c:ser>
        <c:dLbls>
          <c:showLegendKey val="0"/>
          <c:showVal val="0"/>
          <c:showCatName val="0"/>
          <c:showSerName val="0"/>
          <c:showPercent val="0"/>
          <c:showBubbleSize val="0"/>
        </c:dLbls>
        <c:gapWidth val="31"/>
        <c:overlap val="100"/>
        <c:axId val="223236480"/>
        <c:axId val="223238016"/>
      </c:barChart>
      <c:catAx>
        <c:axId val="22323648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23238016"/>
        <c:crosses val="autoZero"/>
        <c:auto val="1"/>
        <c:lblAlgn val="ctr"/>
        <c:lblOffset val="100"/>
        <c:noMultiLvlLbl val="0"/>
      </c:catAx>
      <c:valAx>
        <c:axId val="22323801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2323648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17.8</c:v>
                </c:pt>
                <c:pt idx="1">
                  <c:v>15.7</c:v>
                </c:pt>
                <c:pt idx="2">
                  <c:v>14.1</c:v>
                </c:pt>
                <c:pt idx="3">
                  <c:v>10.6</c:v>
                </c:pt>
                <c:pt idx="4">
                  <c:v>11.1</c:v>
                </c:pt>
              </c:numCache>
            </c:numRef>
          </c:val>
          <c:smooth val="0"/>
        </c:ser>
        <c:dLbls>
          <c:showLegendKey val="0"/>
          <c:showVal val="0"/>
          <c:showCatName val="0"/>
          <c:showSerName val="0"/>
          <c:showPercent val="0"/>
          <c:showBubbleSize val="0"/>
        </c:dLbls>
        <c:marker val="1"/>
        <c:smooth val="0"/>
        <c:axId val="223384704"/>
        <c:axId val="223386240"/>
      </c:lineChart>
      <c:catAx>
        <c:axId val="22338470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23386240"/>
        <c:crosses val="autoZero"/>
        <c:auto val="1"/>
        <c:lblAlgn val="ctr"/>
        <c:lblOffset val="100"/>
        <c:noMultiLvlLbl val="0"/>
      </c:catAx>
      <c:valAx>
        <c:axId val="22338624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2338470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3.7</c:v>
                </c:pt>
                <c:pt idx="2">
                  <c:v>4.5999999999999996</c:v>
                </c:pt>
                <c:pt idx="3">
                  <c:v>2.6</c:v>
                </c:pt>
                <c:pt idx="5">
                  <c:v>2.7</c:v>
                </c:pt>
                <c:pt idx="6">
                  <c:v>3.9</c:v>
                </c:pt>
                <c:pt idx="7">
                  <c:v>4.2</c:v>
                </c:pt>
                <c:pt idx="8">
                  <c:v>3.6</c:v>
                </c:pt>
                <c:pt idx="10">
                  <c:v>7.2</c:v>
                </c:pt>
                <c:pt idx="12">
                  <c:v>4.5999999999999996</c:v>
                </c:pt>
                <c:pt idx="13">
                  <c:v>1.9</c:v>
                </c:pt>
              </c:numCache>
            </c:numRef>
          </c:val>
        </c:ser>
        <c:dLbls>
          <c:showLegendKey val="0"/>
          <c:showVal val="0"/>
          <c:showCatName val="0"/>
          <c:showSerName val="0"/>
          <c:showPercent val="0"/>
          <c:showBubbleSize val="0"/>
        </c:dLbls>
        <c:gapWidth val="31"/>
        <c:overlap val="100"/>
        <c:axId val="223468160"/>
        <c:axId val="223469952"/>
      </c:barChart>
      <c:catAx>
        <c:axId val="2234681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23469952"/>
        <c:crosses val="autoZero"/>
        <c:auto val="1"/>
        <c:lblAlgn val="ctr"/>
        <c:lblOffset val="100"/>
        <c:noMultiLvlLbl val="0"/>
      </c:catAx>
      <c:valAx>
        <c:axId val="2234699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234681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7.4</c:v>
                </c:pt>
                <c:pt idx="1">
                  <c:v>5.0999999999999996</c:v>
                </c:pt>
                <c:pt idx="2">
                  <c:v>5.2</c:v>
                </c:pt>
                <c:pt idx="3">
                  <c:v>3.9</c:v>
                </c:pt>
                <c:pt idx="4">
                  <c:v>3.7</c:v>
                </c:pt>
              </c:numCache>
            </c:numRef>
          </c:val>
          <c:smooth val="0"/>
        </c:ser>
        <c:dLbls>
          <c:showLegendKey val="0"/>
          <c:showVal val="0"/>
          <c:showCatName val="0"/>
          <c:showSerName val="0"/>
          <c:showPercent val="0"/>
          <c:showBubbleSize val="0"/>
        </c:dLbls>
        <c:marker val="1"/>
        <c:smooth val="0"/>
        <c:axId val="223554944"/>
        <c:axId val="223556736"/>
      </c:lineChart>
      <c:catAx>
        <c:axId val="2235549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23556736"/>
        <c:crosses val="autoZero"/>
        <c:auto val="1"/>
        <c:lblAlgn val="ctr"/>
        <c:lblOffset val="100"/>
        <c:noMultiLvlLbl val="0"/>
      </c:catAx>
      <c:valAx>
        <c:axId val="22355673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235549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2.6</c:v>
                </c:pt>
                <c:pt idx="2">
                  <c:v>3.5</c:v>
                </c:pt>
                <c:pt idx="3">
                  <c:v>1.4</c:v>
                </c:pt>
                <c:pt idx="5">
                  <c:v>1.4</c:v>
                </c:pt>
                <c:pt idx="6">
                  <c:v>3.2</c:v>
                </c:pt>
                <c:pt idx="7">
                  <c:v>2.6</c:v>
                </c:pt>
                <c:pt idx="8">
                  <c:v>2.4</c:v>
                </c:pt>
                <c:pt idx="10">
                  <c:v>4.8</c:v>
                </c:pt>
                <c:pt idx="12">
                  <c:v>3.8</c:v>
                </c:pt>
                <c:pt idx="13">
                  <c:v>1.3</c:v>
                </c:pt>
              </c:numCache>
            </c:numRef>
          </c:val>
        </c:ser>
        <c:dLbls>
          <c:showLegendKey val="0"/>
          <c:showVal val="0"/>
          <c:showCatName val="0"/>
          <c:showSerName val="0"/>
          <c:showPercent val="0"/>
          <c:showBubbleSize val="0"/>
        </c:dLbls>
        <c:gapWidth val="31"/>
        <c:overlap val="100"/>
        <c:axId val="223962240"/>
        <c:axId val="223963776"/>
      </c:barChart>
      <c:catAx>
        <c:axId val="22396224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23963776"/>
        <c:crosses val="autoZero"/>
        <c:auto val="1"/>
        <c:lblAlgn val="ctr"/>
        <c:lblOffset val="100"/>
        <c:noMultiLvlLbl val="0"/>
      </c:catAx>
      <c:valAx>
        <c:axId val="2239637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2396224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4.5</c:v>
                </c:pt>
                <c:pt idx="1">
                  <c:v>3.1</c:v>
                </c:pt>
                <c:pt idx="2">
                  <c:v>3.7</c:v>
                </c:pt>
                <c:pt idx="3">
                  <c:v>2.2000000000000002</c:v>
                </c:pt>
                <c:pt idx="4">
                  <c:v>2.6</c:v>
                </c:pt>
              </c:numCache>
            </c:numRef>
          </c:val>
          <c:smooth val="0"/>
        </c:ser>
        <c:dLbls>
          <c:showLegendKey val="0"/>
          <c:showVal val="0"/>
          <c:showCatName val="0"/>
          <c:showSerName val="0"/>
          <c:showPercent val="0"/>
          <c:showBubbleSize val="0"/>
        </c:dLbls>
        <c:marker val="1"/>
        <c:smooth val="0"/>
        <c:axId val="225089408"/>
        <c:axId val="225090944"/>
      </c:lineChart>
      <c:catAx>
        <c:axId val="225089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25090944"/>
        <c:crosses val="autoZero"/>
        <c:auto val="1"/>
        <c:lblAlgn val="ctr"/>
        <c:lblOffset val="100"/>
        <c:noMultiLvlLbl val="0"/>
      </c:catAx>
      <c:valAx>
        <c:axId val="22509094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25089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14.3</c:v>
                </c:pt>
                <c:pt idx="2">
                  <c:v>13.3</c:v>
                </c:pt>
                <c:pt idx="3">
                  <c:v>15.2</c:v>
                </c:pt>
                <c:pt idx="5">
                  <c:v>13</c:v>
                </c:pt>
                <c:pt idx="6">
                  <c:v>14.3</c:v>
                </c:pt>
                <c:pt idx="7">
                  <c:v>14.4</c:v>
                </c:pt>
                <c:pt idx="8">
                  <c:v>15.3</c:v>
                </c:pt>
                <c:pt idx="10">
                  <c:v>12.6</c:v>
                </c:pt>
                <c:pt idx="12">
                  <c:v>21.3</c:v>
                </c:pt>
                <c:pt idx="13">
                  <c:v>12.2</c:v>
                </c:pt>
              </c:numCache>
            </c:numRef>
          </c:val>
        </c:ser>
        <c:dLbls>
          <c:showLegendKey val="0"/>
          <c:showVal val="0"/>
          <c:showCatName val="0"/>
          <c:showSerName val="0"/>
          <c:showPercent val="0"/>
          <c:showBubbleSize val="0"/>
        </c:dLbls>
        <c:gapWidth val="31"/>
        <c:overlap val="100"/>
        <c:axId val="215208320"/>
        <c:axId val="215209856"/>
      </c:barChart>
      <c:catAx>
        <c:axId val="2152083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15209856"/>
        <c:crosses val="autoZero"/>
        <c:auto val="1"/>
        <c:lblAlgn val="ctr"/>
        <c:lblOffset val="100"/>
        <c:noMultiLvlLbl val="0"/>
      </c:catAx>
      <c:valAx>
        <c:axId val="21520985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152083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4.7</c:v>
                </c:pt>
              </c:numCache>
            </c:numRef>
          </c:val>
        </c:ser>
        <c:dLbls>
          <c:showLegendKey val="0"/>
          <c:showVal val="0"/>
          <c:showCatName val="0"/>
          <c:showSerName val="0"/>
          <c:showPercent val="0"/>
          <c:showBubbleSize val="0"/>
        </c:dLbls>
        <c:gapWidth val="31"/>
        <c:overlap val="100"/>
        <c:axId val="223661440"/>
        <c:axId val="223663232"/>
      </c:barChart>
      <c:catAx>
        <c:axId val="22366144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23663232"/>
        <c:crosses val="autoZero"/>
        <c:auto val="1"/>
        <c:lblAlgn val="ctr"/>
        <c:lblOffset val="100"/>
        <c:noMultiLvlLbl val="0"/>
      </c:catAx>
      <c:valAx>
        <c:axId val="2236632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2366144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4.0999999999999996</c:v>
                </c:pt>
                <c:pt idx="1">
                  <c:v>5.3</c:v>
                </c:pt>
                <c:pt idx="2">
                  <c:v>5.7</c:v>
                </c:pt>
                <c:pt idx="3">
                  <c:v>2.4</c:v>
                </c:pt>
                <c:pt idx="4">
                  <c:v>4.7</c:v>
                </c:pt>
              </c:numCache>
            </c:numRef>
          </c:val>
          <c:smooth val="0"/>
        </c:ser>
        <c:dLbls>
          <c:showLegendKey val="0"/>
          <c:showVal val="0"/>
          <c:showCatName val="0"/>
          <c:showSerName val="0"/>
          <c:showPercent val="0"/>
          <c:showBubbleSize val="0"/>
        </c:dLbls>
        <c:marker val="1"/>
        <c:smooth val="0"/>
        <c:axId val="223719808"/>
        <c:axId val="223721344"/>
      </c:lineChart>
      <c:catAx>
        <c:axId val="2237198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23721344"/>
        <c:crosses val="autoZero"/>
        <c:auto val="1"/>
        <c:lblAlgn val="ctr"/>
        <c:lblOffset val="100"/>
        <c:noMultiLvlLbl val="0"/>
      </c:catAx>
      <c:valAx>
        <c:axId val="22372134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237198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4.4000000000000004</c:v>
                </c:pt>
              </c:numCache>
            </c:numRef>
          </c:val>
        </c:ser>
        <c:dLbls>
          <c:showLegendKey val="0"/>
          <c:showVal val="0"/>
          <c:showCatName val="0"/>
          <c:showSerName val="0"/>
          <c:showPercent val="0"/>
          <c:showBubbleSize val="0"/>
        </c:dLbls>
        <c:gapWidth val="31"/>
        <c:overlap val="100"/>
        <c:axId val="223889280"/>
        <c:axId val="223890816"/>
      </c:barChart>
      <c:catAx>
        <c:axId val="22388928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23890816"/>
        <c:crosses val="autoZero"/>
        <c:auto val="1"/>
        <c:lblAlgn val="ctr"/>
        <c:lblOffset val="100"/>
        <c:noMultiLvlLbl val="0"/>
      </c:catAx>
      <c:valAx>
        <c:axId val="22389081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2388928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0.9</c:v>
                </c:pt>
              </c:numCache>
            </c:numRef>
          </c:val>
        </c:ser>
        <c:dLbls>
          <c:showLegendKey val="0"/>
          <c:showVal val="0"/>
          <c:showCatName val="0"/>
          <c:showSerName val="0"/>
          <c:showPercent val="0"/>
          <c:showBubbleSize val="0"/>
        </c:dLbls>
        <c:gapWidth val="31"/>
        <c:overlap val="100"/>
        <c:axId val="225144832"/>
        <c:axId val="225146368"/>
      </c:barChart>
      <c:catAx>
        <c:axId val="22514483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25146368"/>
        <c:crosses val="autoZero"/>
        <c:auto val="1"/>
        <c:lblAlgn val="ctr"/>
        <c:lblOffset val="100"/>
        <c:noMultiLvlLbl val="0"/>
      </c:catAx>
      <c:valAx>
        <c:axId val="22514636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2514483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59.5</c:v>
                </c:pt>
              </c:numCache>
            </c:numRef>
          </c:val>
        </c:ser>
        <c:dLbls>
          <c:showLegendKey val="0"/>
          <c:showVal val="0"/>
          <c:showCatName val="0"/>
          <c:showSerName val="0"/>
          <c:showPercent val="0"/>
          <c:showBubbleSize val="0"/>
        </c:dLbls>
        <c:gapWidth val="31"/>
        <c:overlap val="100"/>
        <c:axId val="225314304"/>
        <c:axId val="225315840"/>
      </c:barChart>
      <c:catAx>
        <c:axId val="22531430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25315840"/>
        <c:crosses val="autoZero"/>
        <c:auto val="1"/>
        <c:lblAlgn val="ctr"/>
        <c:lblOffset val="100"/>
        <c:noMultiLvlLbl val="0"/>
      </c:catAx>
      <c:valAx>
        <c:axId val="22531584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2531430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61.3</c:v>
                </c:pt>
                <c:pt idx="1">
                  <c:v>58.2</c:v>
                </c:pt>
                <c:pt idx="2">
                  <c:v>68</c:v>
                </c:pt>
                <c:pt idx="3">
                  <c:v>67.099999999999994</c:v>
                </c:pt>
                <c:pt idx="4">
                  <c:v>59.5</c:v>
                </c:pt>
              </c:numCache>
            </c:numRef>
          </c:val>
          <c:smooth val="0"/>
        </c:ser>
        <c:dLbls>
          <c:showLegendKey val="0"/>
          <c:showVal val="0"/>
          <c:showCatName val="0"/>
          <c:showSerName val="0"/>
          <c:showPercent val="0"/>
          <c:showBubbleSize val="0"/>
        </c:dLbls>
        <c:marker val="1"/>
        <c:smooth val="0"/>
        <c:axId val="225360128"/>
        <c:axId val="225382400"/>
      </c:lineChart>
      <c:catAx>
        <c:axId val="22536012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25382400"/>
        <c:crosses val="autoZero"/>
        <c:auto val="1"/>
        <c:lblAlgn val="ctr"/>
        <c:lblOffset val="100"/>
        <c:noMultiLvlLbl val="0"/>
      </c:catAx>
      <c:valAx>
        <c:axId val="2253824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2536012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11.7</c:v>
                </c:pt>
                <c:pt idx="2">
                  <c:v>14.7</c:v>
                </c:pt>
                <c:pt idx="3">
                  <c:v>8.1999999999999993</c:v>
                </c:pt>
                <c:pt idx="5">
                  <c:v>10.6</c:v>
                </c:pt>
                <c:pt idx="6">
                  <c:v>12.8</c:v>
                </c:pt>
                <c:pt idx="7">
                  <c:v>10.199999999999999</c:v>
                </c:pt>
                <c:pt idx="8">
                  <c:v>12.5</c:v>
                </c:pt>
                <c:pt idx="10">
                  <c:v>24.9</c:v>
                </c:pt>
                <c:pt idx="12">
                  <c:v>8.3000000000000007</c:v>
                </c:pt>
                <c:pt idx="13">
                  <c:v>5.3</c:v>
                </c:pt>
              </c:numCache>
            </c:numRef>
          </c:val>
        </c:ser>
        <c:dLbls>
          <c:showLegendKey val="0"/>
          <c:showVal val="0"/>
          <c:showCatName val="0"/>
          <c:showSerName val="0"/>
          <c:showPercent val="0"/>
          <c:showBubbleSize val="0"/>
        </c:dLbls>
        <c:gapWidth val="31"/>
        <c:overlap val="100"/>
        <c:axId val="225886208"/>
        <c:axId val="225887744"/>
      </c:barChart>
      <c:catAx>
        <c:axId val="225886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25887744"/>
        <c:crosses val="autoZero"/>
        <c:auto val="1"/>
        <c:lblAlgn val="ctr"/>
        <c:lblOffset val="100"/>
        <c:noMultiLvlLbl val="0"/>
      </c:catAx>
      <c:valAx>
        <c:axId val="22588774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25886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10.4</c:v>
                </c:pt>
                <c:pt idx="1">
                  <c:v>13.6</c:v>
                </c:pt>
                <c:pt idx="2">
                  <c:v>8.4</c:v>
                </c:pt>
                <c:pt idx="3">
                  <c:v>9.1</c:v>
                </c:pt>
                <c:pt idx="4">
                  <c:v>11.7</c:v>
                </c:pt>
              </c:numCache>
            </c:numRef>
          </c:val>
          <c:smooth val="0"/>
        </c:ser>
        <c:dLbls>
          <c:showLegendKey val="0"/>
          <c:showVal val="0"/>
          <c:showCatName val="0"/>
          <c:showSerName val="0"/>
          <c:showPercent val="0"/>
          <c:showBubbleSize val="0"/>
        </c:dLbls>
        <c:marker val="1"/>
        <c:smooth val="0"/>
        <c:axId val="225473280"/>
        <c:axId val="225474816"/>
      </c:lineChart>
      <c:catAx>
        <c:axId val="225473280"/>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25474816"/>
        <c:crosses val="autoZero"/>
        <c:auto val="1"/>
        <c:lblAlgn val="ctr"/>
        <c:lblOffset val="100"/>
        <c:noMultiLvlLbl val="0"/>
      </c:catAx>
      <c:valAx>
        <c:axId val="22547481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25473280"/>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7.1</c:v>
                </c:pt>
                <c:pt idx="2">
                  <c:v>9.9</c:v>
                </c:pt>
                <c:pt idx="3">
                  <c:v>3.7</c:v>
                </c:pt>
                <c:pt idx="5">
                  <c:v>4.5</c:v>
                </c:pt>
                <c:pt idx="6">
                  <c:v>6</c:v>
                </c:pt>
                <c:pt idx="7">
                  <c:v>7.5</c:v>
                </c:pt>
                <c:pt idx="8">
                  <c:v>9.9</c:v>
                </c:pt>
                <c:pt idx="10">
                  <c:v>6.8</c:v>
                </c:pt>
                <c:pt idx="12">
                  <c:v>11.5</c:v>
                </c:pt>
                <c:pt idx="13">
                  <c:v>6.9</c:v>
                </c:pt>
              </c:numCache>
            </c:numRef>
          </c:val>
        </c:ser>
        <c:dLbls>
          <c:showLegendKey val="0"/>
          <c:showVal val="0"/>
          <c:showCatName val="0"/>
          <c:showSerName val="0"/>
          <c:showPercent val="0"/>
          <c:showBubbleSize val="0"/>
        </c:dLbls>
        <c:gapWidth val="31"/>
        <c:overlap val="100"/>
        <c:axId val="225691904"/>
        <c:axId val="225574912"/>
      </c:barChart>
      <c:catAx>
        <c:axId val="22569190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25574912"/>
        <c:crosses val="autoZero"/>
        <c:auto val="1"/>
        <c:lblAlgn val="ctr"/>
        <c:lblOffset val="100"/>
        <c:noMultiLvlLbl val="0"/>
      </c:catAx>
      <c:valAx>
        <c:axId val="22557491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2569190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10.1</c:v>
                </c:pt>
                <c:pt idx="1">
                  <c:v>10.3</c:v>
                </c:pt>
                <c:pt idx="2">
                  <c:v>10.3</c:v>
                </c:pt>
                <c:pt idx="3">
                  <c:v>7.3</c:v>
                </c:pt>
                <c:pt idx="4">
                  <c:v>7.1</c:v>
                </c:pt>
              </c:numCache>
            </c:numRef>
          </c:val>
          <c:smooth val="0"/>
        </c:ser>
        <c:dLbls>
          <c:showLegendKey val="0"/>
          <c:showVal val="0"/>
          <c:showCatName val="0"/>
          <c:showSerName val="0"/>
          <c:showPercent val="0"/>
          <c:showBubbleSize val="0"/>
        </c:dLbls>
        <c:marker val="1"/>
        <c:smooth val="0"/>
        <c:axId val="225627136"/>
        <c:axId val="225633024"/>
      </c:lineChart>
      <c:catAx>
        <c:axId val="225627136"/>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25633024"/>
        <c:crosses val="autoZero"/>
        <c:auto val="1"/>
        <c:lblAlgn val="ctr"/>
        <c:lblOffset val="100"/>
        <c:noMultiLvlLbl val="0"/>
      </c:catAx>
      <c:valAx>
        <c:axId val="22563302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25627136"/>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23.5</c:v>
                </c:pt>
                <c:pt idx="1">
                  <c:v>21.3</c:v>
                </c:pt>
                <c:pt idx="2">
                  <c:v>18.600000000000001</c:v>
                </c:pt>
                <c:pt idx="3">
                  <c:v>13.1</c:v>
                </c:pt>
                <c:pt idx="4">
                  <c:v>14.3</c:v>
                </c:pt>
              </c:numCache>
            </c:numRef>
          </c:val>
          <c:smooth val="0"/>
        </c:ser>
        <c:dLbls>
          <c:showLegendKey val="0"/>
          <c:showVal val="0"/>
          <c:showCatName val="0"/>
          <c:showSerName val="0"/>
          <c:showPercent val="0"/>
          <c:showBubbleSize val="0"/>
        </c:dLbls>
        <c:marker val="1"/>
        <c:smooth val="0"/>
        <c:axId val="215286912"/>
        <c:axId val="215288448"/>
      </c:lineChart>
      <c:catAx>
        <c:axId val="21528691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15288448"/>
        <c:crosses val="autoZero"/>
        <c:auto val="1"/>
        <c:lblAlgn val="ctr"/>
        <c:lblOffset val="100"/>
        <c:noMultiLvlLbl val="0"/>
      </c:catAx>
      <c:valAx>
        <c:axId val="21528844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1528691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36.1</c:v>
                </c:pt>
                <c:pt idx="2">
                  <c:v>39.700000000000003</c:v>
                </c:pt>
                <c:pt idx="3">
                  <c:v>31.9</c:v>
                </c:pt>
                <c:pt idx="5">
                  <c:v>27.8</c:v>
                </c:pt>
                <c:pt idx="6">
                  <c:v>37.4</c:v>
                </c:pt>
                <c:pt idx="7">
                  <c:v>43</c:v>
                </c:pt>
                <c:pt idx="8">
                  <c:v>36.9</c:v>
                </c:pt>
                <c:pt idx="10">
                  <c:v>33</c:v>
                </c:pt>
                <c:pt idx="12">
                  <c:v>55.1</c:v>
                </c:pt>
                <c:pt idx="13">
                  <c:v>34.799999999999997</c:v>
                </c:pt>
              </c:numCache>
            </c:numRef>
          </c:val>
        </c:ser>
        <c:dLbls>
          <c:showLegendKey val="0"/>
          <c:showVal val="0"/>
          <c:showCatName val="0"/>
          <c:showSerName val="0"/>
          <c:showPercent val="0"/>
          <c:showBubbleSize val="0"/>
        </c:dLbls>
        <c:gapWidth val="31"/>
        <c:overlap val="100"/>
        <c:axId val="225784576"/>
        <c:axId val="225786112"/>
      </c:barChart>
      <c:catAx>
        <c:axId val="22578457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25786112"/>
        <c:crosses val="autoZero"/>
        <c:auto val="1"/>
        <c:lblAlgn val="ctr"/>
        <c:lblOffset val="100"/>
        <c:noMultiLvlLbl val="0"/>
      </c:catAx>
      <c:valAx>
        <c:axId val="22578611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2578457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17.7</c:v>
                </c:pt>
                <c:pt idx="2">
                  <c:v>20.100000000000001</c:v>
                </c:pt>
                <c:pt idx="3">
                  <c:v>15</c:v>
                </c:pt>
                <c:pt idx="5">
                  <c:v>14.2</c:v>
                </c:pt>
                <c:pt idx="6">
                  <c:v>18.399999999999999</c:v>
                </c:pt>
                <c:pt idx="7">
                  <c:v>20.7</c:v>
                </c:pt>
                <c:pt idx="8">
                  <c:v>17.600000000000001</c:v>
                </c:pt>
                <c:pt idx="10">
                  <c:v>13.7</c:v>
                </c:pt>
                <c:pt idx="12">
                  <c:v>33.700000000000003</c:v>
                </c:pt>
                <c:pt idx="13">
                  <c:v>17.7</c:v>
                </c:pt>
              </c:numCache>
            </c:numRef>
          </c:val>
        </c:ser>
        <c:dLbls>
          <c:showLegendKey val="0"/>
          <c:showVal val="0"/>
          <c:showCatName val="0"/>
          <c:showSerName val="0"/>
          <c:showPercent val="0"/>
          <c:showBubbleSize val="0"/>
        </c:dLbls>
        <c:gapWidth val="31"/>
        <c:overlap val="100"/>
        <c:axId val="225946240"/>
        <c:axId val="225952128"/>
      </c:barChart>
      <c:catAx>
        <c:axId val="22594624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25952128"/>
        <c:crosses val="autoZero"/>
        <c:auto val="1"/>
        <c:lblAlgn val="ctr"/>
        <c:lblOffset val="100"/>
        <c:noMultiLvlLbl val="0"/>
      </c:catAx>
      <c:valAx>
        <c:axId val="22595212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2594624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30.9</c:v>
                </c:pt>
                <c:pt idx="2">
                  <c:v>35.9</c:v>
                </c:pt>
                <c:pt idx="3">
                  <c:v>25.1</c:v>
                </c:pt>
                <c:pt idx="5">
                  <c:v>25.9</c:v>
                </c:pt>
                <c:pt idx="6">
                  <c:v>31.2</c:v>
                </c:pt>
                <c:pt idx="7">
                  <c:v>31.6</c:v>
                </c:pt>
                <c:pt idx="8">
                  <c:v>35.299999999999997</c:v>
                </c:pt>
                <c:pt idx="10">
                  <c:v>43.1</c:v>
                </c:pt>
                <c:pt idx="12">
                  <c:v>38.799999999999997</c:v>
                </c:pt>
                <c:pt idx="13">
                  <c:v>24.2</c:v>
                </c:pt>
              </c:numCache>
            </c:numRef>
          </c:val>
        </c:ser>
        <c:dLbls>
          <c:showLegendKey val="0"/>
          <c:showVal val="0"/>
          <c:showCatName val="0"/>
          <c:showSerName val="0"/>
          <c:showPercent val="0"/>
          <c:showBubbleSize val="0"/>
        </c:dLbls>
        <c:gapWidth val="31"/>
        <c:overlap val="100"/>
        <c:axId val="226025472"/>
        <c:axId val="226027008"/>
      </c:barChart>
      <c:catAx>
        <c:axId val="22602547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26027008"/>
        <c:crosses val="autoZero"/>
        <c:auto val="1"/>
        <c:lblAlgn val="ctr"/>
        <c:lblOffset val="100"/>
        <c:noMultiLvlLbl val="0"/>
      </c:catAx>
      <c:valAx>
        <c:axId val="2260270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2602547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20.8</c:v>
                </c:pt>
                <c:pt idx="2">
                  <c:v>26.1</c:v>
                </c:pt>
                <c:pt idx="3">
                  <c:v>14.7</c:v>
                </c:pt>
                <c:pt idx="5">
                  <c:v>16.5</c:v>
                </c:pt>
                <c:pt idx="6">
                  <c:v>20.100000000000001</c:v>
                </c:pt>
                <c:pt idx="7">
                  <c:v>19.600000000000001</c:v>
                </c:pt>
                <c:pt idx="8">
                  <c:v>26.8</c:v>
                </c:pt>
                <c:pt idx="10">
                  <c:v>36.4</c:v>
                </c:pt>
                <c:pt idx="12">
                  <c:v>21.4</c:v>
                </c:pt>
                <c:pt idx="13">
                  <c:v>13.8</c:v>
                </c:pt>
              </c:numCache>
            </c:numRef>
          </c:val>
        </c:ser>
        <c:dLbls>
          <c:showLegendKey val="0"/>
          <c:showVal val="0"/>
          <c:showCatName val="0"/>
          <c:showSerName val="0"/>
          <c:showPercent val="0"/>
          <c:showBubbleSize val="0"/>
        </c:dLbls>
        <c:gapWidth val="31"/>
        <c:overlap val="100"/>
        <c:axId val="213480960"/>
        <c:axId val="213482496"/>
      </c:barChart>
      <c:catAx>
        <c:axId val="213480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13482496"/>
        <c:crosses val="autoZero"/>
        <c:auto val="1"/>
        <c:lblAlgn val="ctr"/>
        <c:lblOffset val="100"/>
        <c:noMultiLvlLbl val="0"/>
      </c:catAx>
      <c:valAx>
        <c:axId val="2134824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13480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26.4</c:v>
                </c:pt>
                <c:pt idx="1">
                  <c:v>28.1</c:v>
                </c:pt>
                <c:pt idx="2">
                  <c:v>22.9</c:v>
                </c:pt>
                <c:pt idx="3">
                  <c:v>19.600000000000001</c:v>
                </c:pt>
                <c:pt idx="4">
                  <c:v>20.8</c:v>
                </c:pt>
              </c:numCache>
            </c:numRef>
          </c:val>
          <c:smooth val="0"/>
        </c:ser>
        <c:dLbls>
          <c:showLegendKey val="0"/>
          <c:showVal val="0"/>
          <c:showCatName val="0"/>
          <c:showSerName val="0"/>
          <c:showPercent val="0"/>
          <c:showBubbleSize val="0"/>
        </c:dLbls>
        <c:marker val="1"/>
        <c:smooth val="0"/>
        <c:axId val="213412096"/>
        <c:axId val="213422080"/>
      </c:lineChart>
      <c:catAx>
        <c:axId val="213412096"/>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13422080"/>
        <c:crosses val="autoZero"/>
        <c:auto val="1"/>
        <c:lblAlgn val="ctr"/>
        <c:lblOffset val="100"/>
        <c:noMultiLvlLbl val="0"/>
      </c:catAx>
      <c:valAx>
        <c:axId val="21342208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13412096"/>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14.8</c:v>
                </c:pt>
                <c:pt idx="2">
                  <c:v>18.8</c:v>
                </c:pt>
                <c:pt idx="3">
                  <c:v>10.1</c:v>
                </c:pt>
                <c:pt idx="5">
                  <c:v>9.5</c:v>
                </c:pt>
                <c:pt idx="6">
                  <c:v>12.7</c:v>
                </c:pt>
                <c:pt idx="7">
                  <c:v>14.7</c:v>
                </c:pt>
                <c:pt idx="8">
                  <c:v>22.4</c:v>
                </c:pt>
                <c:pt idx="10">
                  <c:v>22</c:v>
                </c:pt>
                <c:pt idx="12">
                  <c:v>21.4</c:v>
                </c:pt>
                <c:pt idx="13">
                  <c:v>11.2</c:v>
                </c:pt>
              </c:numCache>
            </c:numRef>
          </c:val>
        </c:ser>
        <c:dLbls>
          <c:showLegendKey val="0"/>
          <c:showVal val="0"/>
          <c:showCatName val="0"/>
          <c:showSerName val="0"/>
          <c:showPercent val="0"/>
          <c:showBubbleSize val="0"/>
        </c:dLbls>
        <c:gapWidth val="31"/>
        <c:overlap val="100"/>
        <c:axId val="213573632"/>
        <c:axId val="213575168"/>
      </c:barChart>
      <c:catAx>
        <c:axId val="21357363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13575168"/>
        <c:crosses val="autoZero"/>
        <c:auto val="1"/>
        <c:lblAlgn val="ctr"/>
        <c:lblOffset val="100"/>
        <c:noMultiLvlLbl val="0"/>
      </c:catAx>
      <c:valAx>
        <c:axId val="21357516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1357363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22.1</c:v>
                </c:pt>
                <c:pt idx="1">
                  <c:v>21</c:v>
                </c:pt>
                <c:pt idx="2">
                  <c:v>20.2</c:v>
                </c:pt>
                <c:pt idx="3">
                  <c:v>14.9</c:v>
                </c:pt>
                <c:pt idx="4">
                  <c:v>14.8</c:v>
                </c:pt>
              </c:numCache>
            </c:numRef>
          </c:val>
          <c:smooth val="0"/>
        </c:ser>
        <c:dLbls>
          <c:showLegendKey val="0"/>
          <c:showVal val="0"/>
          <c:showCatName val="0"/>
          <c:showSerName val="0"/>
          <c:showPercent val="0"/>
          <c:showBubbleSize val="0"/>
        </c:dLbls>
        <c:marker val="1"/>
        <c:smooth val="0"/>
        <c:axId val="226341632"/>
        <c:axId val="226343168"/>
      </c:lineChart>
      <c:catAx>
        <c:axId val="2263416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26343168"/>
        <c:crosses val="autoZero"/>
        <c:auto val="1"/>
        <c:lblAlgn val="ctr"/>
        <c:lblOffset val="100"/>
        <c:noMultiLvlLbl val="0"/>
      </c:catAx>
      <c:valAx>
        <c:axId val="22634316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263416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72.5</c:v>
                </c:pt>
                <c:pt idx="2">
                  <c:v>68.400000000000006</c:v>
                </c:pt>
                <c:pt idx="3">
                  <c:v>76.8</c:v>
                </c:pt>
                <c:pt idx="5">
                  <c:v>79.2</c:v>
                </c:pt>
                <c:pt idx="6">
                  <c:v>70.900000000000006</c:v>
                </c:pt>
                <c:pt idx="7">
                  <c:v>72.5</c:v>
                </c:pt>
                <c:pt idx="8">
                  <c:v>66.8</c:v>
                </c:pt>
                <c:pt idx="10">
                  <c:v>60.8</c:v>
                </c:pt>
                <c:pt idx="12">
                  <c:v>63.6</c:v>
                </c:pt>
                <c:pt idx="13">
                  <c:v>77.8</c:v>
                </c:pt>
              </c:numCache>
            </c:numRef>
          </c:val>
        </c:ser>
        <c:dLbls>
          <c:showLegendKey val="0"/>
          <c:showVal val="0"/>
          <c:showCatName val="0"/>
          <c:showSerName val="0"/>
          <c:showPercent val="0"/>
          <c:showBubbleSize val="0"/>
        </c:dLbls>
        <c:gapWidth val="31"/>
        <c:overlap val="100"/>
        <c:axId val="227830016"/>
        <c:axId val="227831808"/>
      </c:barChart>
      <c:catAx>
        <c:axId val="22783001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27831808"/>
        <c:crosses val="autoZero"/>
        <c:auto val="1"/>
        <c:lblAlgn val="ctr"/>
        <c:lblOffset val="100"/>
        <c:noMultiLvlLbl val="0"/>
      </c:catAx>
      <c:valAx>
        <c:axId val="227831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2783001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81.599999999999994</c:v>
                </c:pt>
                <c:pt idx="2">
                  <c:v>76.8</c:v>
                </c:pt>
                <c:pt idx="3">
                  <c:v>86.7</c:v>
                </c:pt>
                <c:pt idx="5">
                  <c:v>86.6</c:v>
                </c:pt>
                <c:pt idx="6">
                  <c:v>81.900000000000006</c:v>
                </c:pt>
                <c:pt idx="7">
                  <c:v>83.4</c:v>
                </c:pt>
                <c:pt idx="8">
                  <c:v>74.3</c:v>
                </c:pt>
                <c:pt idx="10">
                  <c:v>66.5</c:v>
                </c:pt>
                <c:pt idx="12">
                  <c:v>81.7</c:v>
                </c:pt>
                <c:pt idx="13">
                  <c:v>87</c:v>
                </c:pt>
              </c:numCache>
            </c:numRef>
          </c:val>
        </c:ser>
        <c:dLbls>
          <c:showLegendKey val="0"/>
          <c:showVal val="0"/>
          <c:showCatName val="0"/>
          <c:showSerName val="0"/>
          <c:showPercent val="0"/>
          <c:showBubbleSize val="0"/>
        </c:dLbls>
        <c:gapWidth val="31"/>
        <c:overlap val="100"/>
        <c:axId val="226476032"/>
        <c:axId val="226477568"/>
      </c:barChart>
      <c:catAx>
        <c:axId val="22647603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26477568"/>
        <c:crosses val="autoZero"/>
        <c:auto val="1"/>
        <c:lblAlgn val="ctr"/>
        <c:lblOffset val="100"/>
        <c:noMultiLvlLbl val="0"/>
      </c:catAx>
      <c:valAx>
        <c:axId val="22647756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2647603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75.900000000000006</c:v>
                </c:pt>
                <c:pt idx="1">
                  <c:v>74.8</c:v>
                </c:pt>
                <c:pt idx="2">
                  <c:v>80</c:v>
                </c:pt>
                <c:pt idx="3">
                  <c:v>82.9</c:v>
                </c:pt>
                <c:pt idx="4">
                  <c:v>81.599999999999994</c:v>
                </c:pt>
              </c:numCache>
            </c:numRef>
          </c:val>
          <c:smooth val="0"/>
        </c:ser>
        <c:dLbls>
          <c:showLegendKey val="0"/>
          <c:showVal val="0"/>
          <c:showCatName val="0"/>
          <c:showSerName val="0"/>
          <c:showPercent val="0"/>
          <c:showBubbleSize val="0"/>
        </c:dLbls>
        <c:marker val="1"/>
        <c:smooth val="0"/>
        <c:axId val="227930880"/>
        <c:axId val="227932416"/>
      </c:lineChart>
      <c:catAx>
        <c:axId val="227930880"/>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27932416"/>
        <c:crosses val="autoZero"/>
        <c:auto val="1"/>
        <c:lblAlgn val="ctr"/>
        <c:lblOffset val="100"/>
        <c:noMultiLvlLbl val="0"/>
      </c:catAx>
      <c:valAx>
        <c:axId val="22793241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27930880"/>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5.6</c:v>
                </c:pt>
                <c:pt idx="2">
                  <c:v>5.7</c:v>
                </c:pt>
                <c:pt idx="3">
                  <c:v>5.0999999999999996</c:v>
                </c:pt>
                <c:pt idx="5">
                  <c:v>4.5999999999999996</c:v>
                </c:pt>
                <c:pt idx="6">
                  <c:v>4.5999999999999996</c:v>
                </c:pt>
                <c:pt idx="7">
                  <c:v>5.0999999999999996</c:v>
                </c:pt>
                <c:pt idx="8">
                  <c:v>7.4</c:v>
                </c:pt>
                <c:pt idx="10">
                  <c:v>4.4000000000000004</c:v>
                </c:pt>
                <c:pt idx="13">
                  <c:v>4.8</c:v>
                </c:pt>
              </c:numCache>
            </c:numRef>
          </c:val>
        </c:ser>
        <c:dLbls>
          <c:showLegendKey val="0"/>
          <c:showVal val="0"/>
          <c:showCatName val="0"/>
          <c:showSerName val="0"/>
          <c:showPercent val="0"/>
          <c:showBubbleSize val="0"/>
        </c:dLbls>
        <c:gapWidth val="31"/>
        <c:overlap val="100"/>
        <c:axId val="215362176"/>
        <c:axId val="215363968"/>
      </c:barChart>
      <c:catAx>
        <c:axId val="21536217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15363968"/>
        <c:crosses val="autoZero"/>
        <c:auto val="1"/>
        <c:lblAlgn val="ctr"/>
        <c:lblOffset val="100"/>
        <c:noMultiLvlLbl val="0"/>
      </c:catAx>
      <c:valAx>
        <c:axId val="21536396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1536217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86.3</c:v>
                </c:pt>
                <c:pt idx="2">
                  <c:v>82.6</c:v>
                </c:pt>
                <c:pt idx="3">
                  <c:v>90.4</c:v>
                </c:pt>
                <c:pt idx="5">
                  <c:v>92.6</c:v>
                </c:pt>
                <c:pt idx="6">
                  <c:v>87.7</c:v>
                </c:pt>
                <c:pt idx="7">
                  <c:v>86.4</c:v>
                </c:pt>
                <c:pt idx="8">
                  <c:v>78.2</c:v>
                </c:pt>
                <c:pt idx="10">
                  <c:v>78.900000000000006</c:v>
                </c:pt>
                <c:pt idx="12">
                  <c:v>81.2</c:v>
                </c:pt>
                <c:pt idx="13">
                  <c:v>89.3</c:v>
                </c:pt>
              </c:numCache>
            </c:numRef>
          </c:val>
        </c:ser>
        <c:dLbls>
          <c:showLegendKey val="0"/>
          <c:showVal val="0"/>
          <c:showCatName val="0"/>
          <c:showSerName val="0"/>
          <c:showPercent val="0"/>
          <c:showBubbleSize val="0"/>
        </c:dLbls>
        <c:gapWidth val="31"/>
        <c:overlap val="100"/>
        <c:axId val="226556160"/>
        <c:axId val="226627584"/>
      </c:barChart>
      <c:catAx>
        <c:axId val="2265561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26627584"/>
        <c:crosses val="autoZero"/>
        <c:auto val="1"/>
        <c:lblAlgn val="ctr"/>
        <c:lblOffset val="100"/>
        <c:noMultiLvlLbl val="0"/>
      </c:catAx>
      <c:valAx>
        <c:axId val="22662758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265561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78.900000000000006</c:v>
                </c:pt>
                <c:pt idx="1">
                  <c:v>80.5</c:v>
                </c:pt>
                <c:pt idx="2">
                  <c:v>81.900000000000006</c:v>
                </c:pt>
                <c:pt idx="3">
                  <c:v>86.7</c:v>
                </c:pt>
                <c:pt idx="4">
                  <c:v>86.3</c:v>
                </c:pt>
              </c:numCache>
            </c:numRef>
          </c:val>
          <c:smooth val="0"/>
        </c:ser>
        <c:dLbls>
          <c:showLegendKey val="0"/>
          <c:showVal val="0"/>
          <c:showCatName val="0"/>
          <c:showSerName val="0"/>
          <c:showPercent val="0"/>
          <c:showBubbleSize val="0"/>
        </c:dLbls>
        <c:marker val="1"/>
        <c:smooth val="0"/>
        <c:axId val="226724864"/>
        <c:axId val="226738944"/>
      </c:lineChart>
      <c:catAx>
        <c:axId val="22672486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26738944"/>
        <c:crosses val="autoZero"/>
        <c:auto val="1"/>
        <c:lblAlgn val="ctr"/>
        <c:lblOffset val="100"/>
        <c:noMultiLvlLbl val="0"/>
      </c:catAx>
      <c:valAx>
        <c:axId val="22673894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2672486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54.4</c:v>
                </c:pt>
                <c:pt idx="2">
                  <c:v>50.4</c:v>
                </c:pt>
                <c:pt idx="3">
                  <c:v>58.4</c:v>
                </c:pt>
                <c:pt idx="5">
                  <c:v>34.799999999999997</c:v>
                </c:pt>
                <c:pt idx="6">
                  <c:v>54.7</c:v>
                </c:pt>
                <c:pt idx="7">
                  <c:v>63.5</c:v>
                </c:pt>
                <c:pt idx="8">
                  <c:v>67.2</c:v>
                </c:pt>
                <c:pt idx="10">
                  <c:v>49.6</c:v>
                </c:pt>
                <c:pt idx="12">
                  <c:v>63.5</c:v>
                </c:pt>
                <c:pt idx="13">
                  <c:v>58.5</c:v>
                </c:pt>
              </c:numCache>
            </c:numRef>
          </c:val>
        </c:ser>
        <c:dLbls>
          <c:showLegendKey val="0"/>
          <c:showVal val="0"/>
          <c:showCatName val="0"/>
          <c:showSerName val="0"/>
          <c:showPercent val="0"/>
          <c:showBubbleSize val="0"/>
        </c:dLbls>
        <c:gapWidth val="31"/>
        <c:overlap val="100"/>
        <c:axId val="228238080"/>
        <c:axId val="228239616"/>
      </c:barChart>
      <c:catAx>
        <c:axId val="22823808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28239616"/>
        <c:crosses val="autoZero"/>
        <c:auto val="1"/>
        <c:lblAlgn val="ctr"/>
        <c:lblOffset val="100"/>
        <c:noMultiLvlLbl val="0"/>
      </c:catAx>
      <c:valAx>
        <c:axId val="22823961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2823808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73.599999999999994</c:v>
                </c:pt>
                <c:pt idx="1">
                  <c:v>66.599999999999994</c:v>
                </c:pt>
                <c:pt idx="2">
                  <c:v>65</c:v>
                </c:pt>
                <c:pt idx="3">
                  <c:v>58.4</c:v>
                </c:pt>
                <c:pt idx="4">
                  <c:v>54.4</c:v>
                </c:pt>
              </c:numCache>
            </c:numRef>
          </c:val>
          <c:smooth val="0"/>
        </c:ser>
        <c:dLbls>
          <c:showLegendKey val="0"/>
          <c:showVal val="0"/>
          <c:showCatName val="0"/>
          <c:showSerName val="0"/>
          <c:showPercent val="0"/>
          <c:showBubbleSize val="0"/>
        </c:dLbls>
        <c:marker val="1"/>
        <c:smooth val="0"/>
        <c:axId val="227993088"/>
        <c:axId val="227994624"/>
      </c:lineChart>
      <c:catAx>
        <c:axId val="2279930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27994624"/>
        <c:crosses val="autoZero"/>
        <c:auto val="1"/>
        <c:lblAlgn val="ctr"/>
        <c:lblOffset val="100"/>
        <c:noMultiLvlLbl val="0"/>
      </c:catAx>
      <c:valAx>
        <c:axId val="22799462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279930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14.3</c:v>
                </c:pt>
                <c:pt idx="2">
                  <c:v>17.399999999999999</c:v>
                </c:pt>
                <c:pt idx="3">
                  <c:v>10.8</c:v>
                </c:pt>
                <c:pt idx="5">
                  <c:v>16.100000000000001</c:v>
                </c:pt>
                <c:pt idx="6">
                  <c:v>17.2</c:v>
                </c:pt>
                <c:pt idx="7">
                  <c:v>11.8</c:v>
                </c:pt>
                <c:pt idx="8">
                  <c:v>10.8</c:v>
                </c:pt>
                <c:pt idx="10">
                  <c:v>11.8</c:v>
                </c:pt>
                <c:pt idx="12">
                  <c:v>20.5</c:v>
                </c:pt>
                <c:pt idx="13">
                  <c:v>13.9</c:v>
                </c:pt>
              </c:numCache>
            </c:numRef>
          </c:val>
        </c:ser>
        <c:dLbls>
          <c:showLegendKey val="0"/>
          <c:showVal val="0"/>
          <c:showCatName val="0"/>
          <c:showSerName val="0"/>
          <c:showPercent val="0"/>
          <c:showBubbleSize val="0"/>
        </c:dLbls>
        <c:gapWidth val="31"/>
        <c:overlap val="100"/>
        <c:axId val="228072832"/>
        <c:axId val="228074624"/>
      </c:barChart>
      <c:catAx>
        <c:axId val="22807283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28074624"/>
        <c:crosses val="autoZero"/>
        <c:auto val="1"/>
        <c:lblAlgn val="ctr"/>
        <c:lblOffset val="100"/>
        <c:noMultiLvlLbl val="0"/>
      </c:catAx>
      <c:valAx>
        <c:axId val="22807462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2807283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20.399999999999999</c:v>
                </c:pt>
                <c:pt idx="1">
                  <c:v>16.899999999999999</c:v>
                </c:pt>
                <c:pt idx="2">
                  <c:v>16.899999999999999</c:v>
                </c:pt>
                <c:pt idx="3">
                  <c:v>13.7</c:v>
                </c:pt>
                <c:pt idx="4">
                  <c:v>14.3</c:v>
                </c:pt>
              </c:numCache>
            </c:numRef>
          </c:val>
          <c:smooth val="0"/>
        </c:ser>
        <c:dLbls>
          <c:showLegendKey val="0"/>
          <c:showVal val="0"/>
          <c:showCatName val="0"/>
          <c:showSerName val="0"/>
          <c:showPercent val="0"/>
          <c:showBubbleSize val="0"/>
        </c:dLbls>
        <c:marker val="1"/>
        <c:smooth val="0"/>
        <c:axId val="228161792"/>
        <c:axId val="228184064"/>
      </c:lineChart>
      <c:catAx>
        <c:axId val="22816179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28184064"/>
        <c:crosses val="autoZero"/>
        <c:auto val="1"/>
        <c:lblAlgn val="ctr"/>
        <c:lblOffset val="100"/>
        <c:noMultiLvlLbl val="0"/>
      </c:catAx>
      <c:valAx>
        <c:axId val="22818406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2816179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22</c:v>
                </c:pt>
                <c:pt idx="2">
                  <c:v>20.5</c:v>
                </c:pt>
                <c:pt idx="3">
                  <c:v>23.6</c:v>
                </c:pt>
                <c:pt idx="5">
                  <c:v>10.6</c:v>
                </c:pt>
                <c:pt idx="6">
                  <c:v>20.100000000000001</c:v>
                </c:pt>
                <c:pt idx="7">
                  <c:v>27.5</c:v>
                </c:pt>
                <c:pt idx="8">
                  <c:v>32</c:v>
                </c:pt>
                <c:pt idx="10">
                  <c:v>19.2</c:v>
                </c:pt>
                <c:pt idx="12">
                  <c:v>36.9</c:v>
                </c:pt>
                <c:pt idx="13">
                  <c:v>24.2</c:v>
                </c:pt>
              </c:numCache>
            </c:numRef>
          </c:val>
        </c:ser>
        <c:dLbls>
          <c:showLegendKey val="0"/>
          <c:showVal val="0"/>
          <c:showCatName val="0"/>
          <c:showSerName val="0"/>
          <c:showPercent val="0"/>
          <c:showBubbleSize val="0"/>
        </c:dLbls>
        <c:gapWidth val="31"/>
        <c:overlap val="100"/>
        <c:axId val="228319232"/>
        <c:axId val="228320768"/>
      </c:barChart>
      <c:catAx>
        <c:axId val="22831923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28320768"/>
        <c:crosses val="autoZero"/>
        <c:auto val="1"/>
        <c:lblAlgn val="ctr"/>
        <c:lblOffset val="100"/>
        <c:noMultiLvlLbl val="0"/>
      </c:catAx>
      <c:valAx>
        <c:axId val="22832076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2831923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39.700000000000003</c:v>
                </c:pt>
                <c:pt idx="1">
                  <c:v>33.200000000000003</c:v>
                </c:pt>
                <c:pt idx="2">
                  <c:v>28.6</c:v>
                </c:pt>
                <c:pt idx="3">
                  <c:v>22.5</c:v>
                </c:pt>
                <c:pt idx="4">
                  <c:v>22</c:v>
                </c:pt>
              </c:numCache>
            </c:numRef>
          </c:val>
          <c:smooth val="0"/>
        </c:ser>
        <c:dLbls>
          <c:showLegendKey val="0"/>
          <c:showVal val="0"/>
          <c:showCatName val="0"/>
          <c:showSerName val="0"/>
          <c:showPercent val="0"/>
          <c:showBubbleSize val="0"/>
        </c:dLbls>
        <c:marker val="1"/>
        <c:smooth val="0"/>
        <c:axId val="228397824"/>
        <c:axId val="228399360"/>
      </c:lineChart>
      <c:catAx>
        <c:axId val="22839782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28399360"/>
        <c:crosses val="autoZero"/>
        <c:auto val="1"/>
        <c:lblAlgn val="ctr"/>
        <c:lblOffset val="100"/>
        <c:noMultiLvlLbl val="0"/>
      </c:catAx>
      <c:valAx>
        <c:axId val="22839936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2839782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12.5</c:v>
                </c:pt>
                <c:pt idx="2">
                  <c:v>12.9</c:v>
                </c:pt>
                <c:pt idx="3">
                  <c:v>12</c:v>
                </c:pt>
                <c:pt idx="5">
                  <c:v>5.0999999999999996</c:v>
                </c:pt>
                <c:pt idx="6">
                  <c:v>11.7</c:v>
                </c:pt>
                <c:pt idx="7">
                  <c:v>15.3</c:v>
                </c:pt>
                <c:pt idx="8">
                  <c:v>19.5</c:v>
                </c:pt>
                <c:pt idx="10">
                  <c:v>11.6</c:v>
                </c:pt>
                <c:pt idx="12">
                  <c:v>19</c:v>
                </c:pt>
                <c:pt idx="13">
                  <c:v>14</c:v>
                </c:pt>
              </c:numCache>
            </c:numRef>
          </c:val>
        </c:ser>
        <c:dLbls>
          <c:showLegendKey val="0"/>
          <c:showVal val="0"/>
          <c:showCatName val="0"/>
          <c:showSerName val="0"/>
          <c:showPercent val="0"/>
          <c:showBubbleSize val="0"/>
        </c:dLbls>
        <c:gapWidth val="31"/>
        <c:overlap val="100"/>
        <c:axId val="228464896"/>
        <c:axId val="228478976"/>
      </c:barChart>
      <c:catAx>
        <c:axId val="22846489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28478976"/>
        <c:crosses val="autoZero"/>
        <c:auto val="1"/>
        <c:lblAlgn val="ctr"/>
        <c:lblOffset val="100"/>
        <c:noMultiLvlLbl val="0"/>
      </c:catAx>
      <c:valAx>
        <c:axId val="228478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2846489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25.8</c:v>
                </c:pt>
                <c:pt idx="1">
                  <c:v>21.7</c:v>
                </c:pt>
                <c:pt idx="2">
                  <c:v>16.7</c:v>
                </c:pt>
                <c:pt idx="3">
                  <c:v>12.8</c:v>
                </c:pt>
                <c:pt idx="4">
                  <c:v>12.5</c:v>
                </c:pt>
              </c:numCache>
            </c:numRef>
          </c:val>
          <c:smooth val="0"/>
        </c:ser>
        <c:dLbls>
          <c:showLegendKey val="0"/>
          <c:showVal val="0"/>
          <c:showCatName val="0"/>
          <c:showSerName val="0"/>
          <c:showPercent val="0"/>
          <c:showBubbleSize val="0"/>
        </c:dLbls>
        <c:marker val="1"/>
        <c:smooth val="0"/>
        <c:axId val="228494336"/>
        <c:axId val="228573952"/>
      </c:lineChart>
      <c:catAx>
        <c:axId val="228494336"/>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28573952"/>
        <c:crosses val="autoZero"/>
        <c:auto val="1"/>
        <c:lblAlgn val="ctr"/>
        <c:lblOffset val="100"/>
        <c:noMultiLvlLbl val="0"/>
      </c:catAx>
      <c:valAx>
        <c:axId val="2285739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28494336"/>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3.4</c:v>
                </c:pt>
                <c:pt idx="1">
                  <c:v>5.6</c:v>
                </c:pt>
              </c:numCache>
            </c:numRef>
          </c:val>
          <c:smooth val="0"/>
        </c:ser>
        <c:dLbls>
          <c:showLegendKey val="0"/>
          <c:showVal val="0"/>
          <c:showCatName val="0"/>
          <c:showSerName val="0"/>
          <c:showPercent val="0"/>
          <c:showBubbleSize val="0"/>
        </c:dLbls>
        <c:marker val="1"/>
        <c:smooth val="0"/>
        <c:axId val="216563072"/>
        <c:axId val="216573056"/>
      </c:lineChart>
      <c:catAx>
        <c:axId val="21656307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16573056"/>
        <c:crosses val="autoZero"/>
        <c:auto val="1"/>
        <c:lblAlgn val="ctr"/>
        <c:lblOffset val="100"/>
        <c:noMultiLvlLbl val="0"/>
      </c:catAx>
      <c:valAx>
        <c:axId val="21657305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1656307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34.4</c:v>
                </c:pt>
                <c:pt idx="2">
                  <c:v>28</c:v>
                </c:pt>
                <c:pt idx="3">
                  <c:v>40.5</c:v>
                </c:pt>
                <c:pt idx="13">
                  <c:v>34</c:v>
                </c:pt>
              </c:numCache>
            </c:numRef>
          </c:val>
        </c:ser>
        <c:dLbls>
          <c:showLegendKey val="0"/>
          <c:showVal val="0"/>
          <c:showCatName val="0"/>
          <c:showSerName val="0"/>
          <c:showPercent val="0"/>
          <c:showBubbleSize val="0"/>
        </c:dLbls>
        <c:gapWidth val="31"/>
        <c:overlap val="100"/>
        <c:axId val="228774656"/>
        <c:axId val="228776192"/>
      </c:barChart>
      <c:catAx>
        <c:axId val="22877465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28776192"/>
        <c:crosses val="autoZero"/>
        <c:auto val="1"/>
        <c:lblAlgn val="ctr"/>
        <c:lblOffset val="100"/>
        <c:noMultiLvlLbl val="0"/>
      </c:catAx>
      <c:valAx>
        <c:axId val="22877619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2877465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28.6</c:v>
                </c:pt>
                <c:pt idx="1">
                  <c:v>34.4</c:v>
                </c:pt>
              </c:numCache>
            </c:numRef>
          </c:val>
          <c:smooth val="0"/>
        </c:ser>
        <c:dLbls>
          <c:showLegendKey val="0"/>
          <c:showVal val="0"/>
          <c:showCatName val="0"/>
          <c:showSerName val="0"/>
          <c:showPercent val="0"/>
          <c:showBubbleSize val="0"/>
        </c:dLbls>
        <c:marker val="1"/>
        <c:smooth val="0"/>
        <c:axId val="228693504"/>
        <c:axId val="228695040"/>
      </c:lineChart>
      <c:catAx>
        <c:axId val="22869350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28695040"/>
        <c:crosses val="autoZero"/>
        <c:auto val="1"/>
        <c:lblAlgn val="ctr"/>
        <c:lblOffset val="100"/>
        <c:noMultiLvlLbl val="0"/>
      </c:catAx>
      <c:valAx>
        <c:axId val="22869504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2869350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38.799999999999997</c:v>
                </c:pt>
                <c:pt idx="2">
                  <c:v>41.8</c:v>
                </c:pt>
                <c:pt idx="3">
                  <c:v>35.4</c:v>
                </c:pt>
                <c:pt idx="5">
                  <c:v>25.5</c:v>
                </c:pt>
                <c:pt idx="6">
                  <c:v>39</c:v>
                </c:pt>
                <c:pt idx="7">
                  <c:v>42.8</c:v>
                </c:pt>
                <c:pt idx="8">
                  <c:v>49.6</c:v>
                </c:pt>
                <c:pt idx="10">
                  <c:v>54.7</c:v>
                </c:pt>
                <c:pt idx="12">
                  <c:v>38.6</c:v>
                </c:pt>
                <c:pt idx="13">
                  <c:v>31.3</c:v>
                </c:pt>
              </c:numCache>
            </c:numRef>
          </c:val>
        </c:ser>
        <c:dLbls>
          <c:showLegendKey val="0"/>
          <c:showVal val="0"/>
          <c:showCatName val="0"/>
          <c:showSerName val="0"/>
          <c:showPercent val="0"/>
          <c:showBubbleSize val="0"/>
        </c:dLbls>
        <c:gapWidth val="31"/>
        <c:overlap val="100"/>
        <c:axId val="228867072"/>
        <c:axId val="228868864"/>
      </c:barChart>
      <c:catAx>
        <c:axId val="22886707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28868864"/>
        <c:crosses val="autoZero"/>
        <c:auto val="1"/>
        <c:lblAlgn val="ctr"/>
        <c:lblOffset val="100"/>
        <c:noMultiLvlLbl val="0"/>
      </c:catAx>
      <c:valAx>
        <c:axId val="22886886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2886707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44.7</c:v>
                </c:pt>
                <c:pt idx="1">
                  <c:v>44.5</c:v>
                </c:pt>
                <c:pt idx="2">
                  <c:v>41.2</c:v>
                </c:pt>
                <c:pt idx="3">
                  <c:v>39</c:v>
                </c:pt>
                <c:pt idx="4">
                  <c:v>38.799999999999997</c:v>
                </c:pt>
              </c:numCache>
            </c:numRef>
          </c:val>
          <c:smooth val="0"/>
        </c:ser>
        <c:dLbls>
          <c:showLegendKey val="0"/>
          <c:showVal val="0"/>
          <c:showCatName val="0"/>
          <c:showSerName val="0"/>
          <c:showPercent val="0"/>
          <c:showBubbleSize val="0"/>
        </c:dLbls>
        <c:marker val="1"/>
        <c:smooth val="0"/>
        <c:axId val="228917248"/>
        <c:axId val="228918784"/>
      </c:lineChart>
      <c:catAx>
        <c:axId val="22891724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28918784"/>
        <c:crosses val="autoZero"/>
        <c:auto val="1"/>
        <c:lblAlgn val="ctr"/>
        <c:lblOffset val="100"/>
        <c:noMultiLvlLbl val="0"/>
      </c:catAx>
      <c:valAx>
        <c:axId val="22891878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2891724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9.9</c:v>
                </c:pt>
                <c:pt idx="2">
                  <c:v>13.1</c:v>
                </c:pt>
                <c:pt idx="3">
                  <c:v>6.1</c:v>
                </c:pt>
                <c:pt idx="5">
                  <c:v>7.9</c:v>
                </c:pt>
                <c:pt idx="6">
                  <c:v>10</c:v>
                </c:pt>
                <c:pt idx="7">
                  <c:v>9.1999999999999993</c:v>
                </c:pt>
                <c:pt idx="8">
                  <c:v>11.6</c:v>
                </c:pt>
                <c:pt idx="10">
                  <c:v>17.7</c:v>
                </c:pt>
                <c:pt idx="12">
                  <c:v>7.8</c:v>
                </c:pt>
                <c:pt idx="13">
                  <c:v>5.0999999999999996</c:v>
                </c:pt>
              </c:numCache>
            </c:numRef>
          </c:val>
        </c:ser>
        <c:dLbls>
          <c:showLegendKey val="0"/>
          <c:showVal val="0"/>
          <c:showCatName val="0"/>
          <c:showSerName val="0"/>
          <c:showPercent val="0"/>
          <c:showBubbleSize val="0"/>
        </c:dLbls>
        <c:gapWidth val="31"/>
        <c:overlap val="100"/>
        <c:axId val="229369344"/>
        <c:axId val="229370880"/>
      </c:barChart>
      <c:catAx>
        <c:axId val="22936934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29370880"/>
        <c:crosses val="autoZero"/>
        <c:auto val="1"/>
        <c:lblAlgn val="ctr"/>
        <c:lblOffset val="100"/>
        <c:noMultiLvlLbl val="0"/>
      </c:catAx>
      <c:valAx>
        <c:axId val="22937088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2936934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11.9</c:v>
                </c:pt>
                <c:pt idx="1">
                  <c:v>10</c:v>
                </c:pt>
                <c:pt idx="2">
                  <c:v>10.4</c:v>
                </c:pt>
                <c:pt idx="3">
                  <c:v>10.4</c:v>
                </c:pt>
                <c:pt idx="4">
                  <c:v>9.9</c:v>
                </c:pt>
              </c:numCache>
            </c:numRef>
          </c:val>
          <c:smooth val="0"/>
        </c:ser>
        <c:dLbls>
          <c:showLegendKey val="0"/>
          <c:showVal val="0"/>
          <c:showCatName val="0"/>
          <c:showSerName val="0"/>
          <c:showPercent val="0"/>
          <c:showBubbleSize val="0"/>
        </c:dLbls>
        <c:marker val="1"/>
        <c:smooth val="0"/>
        <c:axId val="229026048"/>
        <c:axId val="229031936"/>
      </c:lineChart>
      <c:catAx>
        <c:axId val="22902604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29031936"/>
        <c:crosses val="autoZero"/>
        <c:auto val="1"/>
        <c:lblAlgn val="ctr"/>
        <c:lblOffset val="100"/>
        <c:noMultiLvlLbl val="0"/>
      </c:catAx>
      <c:valAx>
        <c:axId val="22903193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2902604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19</c:v>
                </c:pt>
                <c:pt idx="2">
                  <c:v>21.3</c:v>
                </c:pt>
                <c:pt idx="3">
                  <c:v>16.5</c:v>
                </c:pt>
                <c:pt idx="5">
                  <c:v>10.199999999999999</c:v>
                </c:pt>
                <c:pt idx="6">
                  <c:v>18.2</c:v>
                </c:pt>
                <c:pt idx="7">
                  <c:v>21.2</c:v>
                </c:pt>
                <c:pt idx="8">
                  <c:v>28.1</c:v>
                </c:pt>
                <c:pt idx="10">
                  <c:v>26.1</c:v>
                </c:pt>
                <c:pt idx="12">
                  <c:v>22.7</c:v>
                </c:pt>
                <c:pt idx="13">
                  <c:v>15.3</c:v>
                </c:pt>
              </c:numCache>
            </c:numRef>
          </c:val>
        </c:ser>
        <c:dLbls>
          <c:showLegendKey val="0"/>
          <c:showVal val="0"/>
          <c:showCatName val="0"/>
          <c:showSerName val="0"/>
          <c:showPercent val="0"/>
          <c:showBubbleSize val="0"/>
        </c:dLbls>
        <c:gapWidth val="31"/>
        <c:overlap val="100"/>
        <c:axId val="229191680"/>
        <c:axId val="229193216"/>
      </c:barChart>
      <c:catAx>
        <c:axId val="22919168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29193216"/>
        <c:crosses val="autoZero"/>
        <c:auto val="1"/>
        <c:lblAlgn val="ctr"/>
        <c:lblOffset val="100"/>
        <c:noMultiLvlLbl val="0"/>
      </c:catAx>
      <c:valAx>
        <c:axId val="22919321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2919168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20.5</c:v>
                </c:pt>
                <c:pt idx="1">
                  <c:v>22.7</c:v>
                </c:pt>
                <c:pt idx="2">
                  <c:v>21.2</c:v>
                </c:pt>
                <c:pt idx="3">
                  <c:v>19.7</c:v>
                </c:pt>
                <c:pt idx="4">
                  <c:v>19</c:v>
                </c:pt>
              </c:numCache>
            </c:numRef>
          </c:val>
          <c:smooth val="0"/>
        </c:ser>
        <c:dLbls>
          <c:showLegendKey val="0"/>
          <c:showVal val="0"/>
          <c:showCatName val="0"/>
          <c:showSerName val="0"/>
          <c:showPercent val="0"/>
          <c:showBubbleSize val="0"/>
        </c:dLbls>
        <c:marker val="1"/>
        <c:smooth val="0"/>
        <c:axId val="229266176"/>
        <c:axId val="229267712"/>
      </c:lineChart>
      <c:catAx>
        <c:axId val="229266176"/>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29267712"/>
        <c:crosses val="autoZero"/>
        <c:auto val="1"/>
        <c:lblAlgn val="ctr"/>
        <c:lblOffset val="100"/>
        <c:noMultiLvlLbl val="0"/>
      </c:catAx>
      <c:valAx>
        <c:axId val="22926771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29266176"/>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4.5999999999999996</c:v>
                </c:pt>
                <c:pt idx="2">
                  <c:v>6</c:v>
                </c:pt>
                <c:pt idx="3">
                  <c:v>2.5</c:v>
                </c:pt>
                <c:pt idx="5">
                  <c:v>2.2999999999999998</c:v>
                </c:pt>
                <c:pt idx="6">
                  <c:v>4.4000000000000004</c:v>
                </c:pt>
                <c:pt idx="7">
                  <c:v>4.8</c:v>
                </c:pt>
                <c:pt idx="8">
                  <c:v>6.3</c:v>
                </c:pt>
                <c:pt idx="10">
                  <c:v>3.3</c:v>
                </c:pt>
                <c:pt idx="12">
                  <c:v>10.5</c:v>
                </c:pt>
                <c:pt idx="13">
                  <c:v>3.4</c:v>
                </c:pt>
              </c:numCache>
            </c:numRef>
          </c:val>
        </c:ser>
        <c:dLbls>
          <c:showLegendKey val="0"/>
          <c:showVal val="0"/>
          <c:showCatName val="0"/>
          <c:showSerName val="0"/>
          <c:showPercent val="0"/>
          <c:showBubbleSize val="0"/>
        </c:dLbls>
        <c:gapWidth val="31"/>
        <c:overlap val="100"/>
        <c:axId val="229660928"/>
        <c:axId val="229666816"/>
      </c:barChart>
      <c:catAx>
        <c:axId val="22966092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29666816"/>
        <c:crosses val="autoZero"/>
        <c:auto val="1"/>
        <c:lblAlgn val="ctr"/>
        <c:lblOffset val="100"/>
        <c:noMultiLvlLbl val="0"/>
      </c:catAx>
      <c:valAx>
        <c:axId val="22966681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2966092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7.8</c:v>
                </c:pt>
                <c:pt idx="1">
                  <c:v>7.4</c:v>
                </c:pt>
                <c:pt idx="2">
                  <c:v>4.9000000000000004</c:v>
                </c:pt>
                <c:pt idx="3">
                  <c:v>5.8</c:v>
                </c:pt>
                <c:pt idx="4">
                  <c:v>4.5999999999999996</c:v>
                </c:pt>
              </c:numCache>
            </c:numRef>
          </c:val>
          <c:smooth val="0"/>
        </c:ser>
        <c:dLbls>
          <c:showLegendKey val="0"/>
          <c:showVal val="0"/>
          <c:showCatName val="0"/>
          <c:showSerName val="0"/>
          <c:showPercent val="0"/>
          <c:showBubbleSize val="0"/>
        </c:dLbls>
        <c:marker val="1"/>
        <c:smooth val="0"/>
        <c:axId val="229424128"/>
        <c:axId val="229425920"/>
      </c:lineChart>
      <c:catAx>
        <c:axId val="22942412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29425920"/>
        <c:crosses val="autoZero"/>
        <c:auto val="1"/>
        <c:lblAlgn val="ctr"/>
        <c:lblOffset val="100"/>
        <c:noMultiLvlLbl val="0"/>
      </c:catAx>
      <c:valAx>
        <c:axId val="22942592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2942412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35.1</c:v>
                </c:pt>
                <c:pt idx="2">
                  <c:v>33</c:v>
                </c:pt>
                <c:pt idx="3">
                  <c:v>37.1</c:v>
                </c:pt>
                <c:pt idx="5">
                  <c:v>16.399999999999999</c:v>
                </c:pt>
                <c:pt idx="6">
                  <c:v>21.3</c:v>
                </c:pt>
                <c:pt idx="7">
                  <c:v>44.9</c:v>
                </c:pt>
                <c:pt idx="8">
                  <c:v>51.1</c:v>
                </c:pt>
                <c:pt idx="10">
                  <c:v>22.9</c:v>
                </c:pt>
                <c:pt idx="13">
                  <c:v>40.5</c:v>
                </c:pt>
              </c:numCache>
            </c:numRef>
          </c:val>
        </c:ser>
        <c:dLbls>
          <c:showLegendKey val="0"/>
          <c:showVal val="0"/>
          <c:showCatName val="0"/>
          <c:showSerName val="0"/>
          <c:showPercent val="0"/>
          <c:showBubbleSize val="0"/>
        </c:dLbls>
        <c:gapWidth val="31"/>
        <c:overlap val="100"/>
        <c:axId val="216642688"/>
        <c:axId val="216644224"/>
      </c:barChart>
      <c:catAx>
        <c:axId val="21664268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16644224"/>
        <c:crosses val="autoZero"/>
        <c:auto val="1"/>
        <c:lblAlgn val="ctr"/>
        <c:lblOffset val="100"/>
        <c:noMultiLvlLbl val="0"/>
      </c:catAx>
      <c:valAx>
        <c:axId val="21664422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1664268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6.3</c:v>
                </c:pt>
                <c:pt idx="2">
                  <c:v>6.6</c:v>
                </c:pt>
                <c:pt idx="3">
                  <c:v>5.4</c:v>
                </c:pt>
                <c:pt idx="5">
                  <c:v>5.4</c:v>
                </c:pt>
                <c:pt idx="6">
                  <c:v>6</c:v>
                </c:pt>
                <c:pt idx="7">
                  <c:v>7.5</c:v>
                </c:pt>
                <c:pt idx="8">
                  <c:v>5.2</c:v>
                </c:pt>
                <c:pt idx="10">
                  <c:v>6</c:v>
                </c:pt>
                <c:pt idx="12">
                  <c:v>6.6</c:v>
                </c:pt>
                <c:pt idx="13">
                  <c:v>5.3</c:v>
                </c:pt>
              </c:numCache>
            </c:numRef>
          </c:val>
        </c:ser>
        <c:dLbls>
          <c:showLegendKey val="0"/>
          <c:showVal val="0"/>
          <c:showCatName val="0"/>
          <c:showSerName val="0"/>
          <c:showPercent val="0"/>
          <c:showBubbleSize val="0"/>
        </c:dLbls>
        <c:gapWidth val="31"/>
        <c:overlap val="100"/>
        <c:axId val="229511936"/>
        <c:axId val="229513472"/>
      </c:barChart>
      <c:catAx>
        <c:axId val="22951193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29513472"/>
        <c:crosses val="autoZero"/>
        <c:auto val="1"/>
        <c:lblAlgn val="ctr"/>
        <c:lblOffset val="100"/>
        <c:noMultiLvlLbl val="0"/>
      </c:catAx>
      <c:valAx>
        <c:axId val="22951347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2951193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14.4</c:v>
                </c:pt>
                <c:pt idx="1">
                  <c:v>9.8000000000000007</c:v>
                </c:pt>
                <c:pt idx="2">
                  <c:v>7.3</c:v>
                </c:pt>
                <c:pt idx="3">
                  <c:v>6.6</c:v>
                </c:pt>
                <c:pt idx="4">
                  <c:v>6.3</c:v>
                </c:pt>
              </c:numCache>
            </c:numRef>
          </c:val>
          <c:smooth val="0"/>
        </c:ser>
        <c:dLbls>
          <c:showLegendKey val="0"/>
          <c:showVal val="0"/>
          <c:showCatName val="0"/>
          <c:showSerName val="0"/>
          <c:showPercent val="0"/>
          <c:showBubbleSize val="0"/>
        </c:dLbls>
        <c:marker val="1"/>
        <c:smooth val="0"/>
        <c:axId val="229582336"/>
        <c:axId val="229583872"/>
      </c:lineChart>
      <c:catAx>
        <c:axId val="229582336"/>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29583872"/>
        <c:crosses val="autoZero"/>
        <c:auto val="1"/>
        <c:lblAlgn val="ctr"/>
        <c:lblOffset val="100"/>
        <c:noMultiLvlLbl val="0"/>
      </c:catAx>
      <c:valAx>
        <c:axId val="22958387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29582336"/>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2.2000000000000002</c:v>
                </c:pt>
                <c:pt idx="2">
                  <c:v>2.9</c:v>
                </c:pt>
                <c:pt idx="3">
                  <c:v>1</c:v>
                </c:pt>
                <c:pt idx="5">
                  <c:v>1.8</c:v>
                </c:pt>
                <c:pt idx="6">
                  <c:v>2</c:v>
                </c:pt>
                <c:pt idx="7">
                  <c:v>2.7</c:v>
                </c:pt>
                <c:pt idx="8">
                  <c:v>1</c:v>
                </c:pt>
                <c:pt idx="10">
                  <c:v>0.8</c:v>
                </c:pt>
                <c:pt idx="12">
                  <c:v>4</c:v>
                </c:pt>
                <c:pt idx="13">
                  <c:v>1.7</c:v>
                </c:pt>
              </c:numCache>
            </c:numRef>
          </c:val>
        </c:ser>
        <c:dLbls>
          <c:showLegendKey val="0"/>
          <c:showVal val="0"/>
          <c:showCatName val="0"/>
          <c:showSerName val="0"/>
          <c:showPercent val="0"/>
          <c:showBubbleSize val="0"/>
        </c:dLbls>
        <c:gapWidth val="31"/>
        <c:overlap val="100"/>
        <c:axId val="230063104"/>
        <c:axId val="230064896"/>
      </c:barChart>
      <c:catAx>
        <c:axId val="23006310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30064896"/>
        <c:crosses val="autoZero"/>
        <c:auto val="1"/>
        <c:lblAlgn val="ctr"/>
        <c:lblOffset val="100"/>
        <c:noMultiLvlLbl val="0"/>
      </c:catAx>
      <c:valAx>
        <c:axId val="230064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3006310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1.6</c:v>
                </c:pt>
                <c:pt idx="1">
                  <c:v>3.3</c:v>
                </c:pt>
                <c:pt idx="2">
                  <c:v>2.4</c:v>
                </c:pt>
                <c:pt idx="3">
                  <c:v>2.2000000000000002</c:v>
                </c:pt>
                <c:pt idx="4">
                  <c:v>2.2000000000000002</c:v>
                </c:pt>
              </c:numCache>
            </c:numRef>
          </c:val>
          <c:smooth val="0"/>
        </c:ser>
        <c:dLbls>
          <c:showLegendKey val="0"/>
          <c:showVal val="0"/>
          <c:showCatName val="0"/>
          <c:showSerName val="0"/>
          <c:showPercent val="0"/>
          <c:showBubbleSize val="0"/>
        </c:dLbls>
        <c:marker val="1"/>
        <c:smooth val="0"/>
        <c:axId val="229760384"/>
        <c:axId val="229762176"/>
      </c:lineChart>
      <c:catAx>
        <c:axId val="22976038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29762176"/>
        <c:crosses val="autoZero"/>
        <c:auto val="1"/>
        <c:lblAlgn val="ctr"/>
        <c:lblOffset val="100"/>
        <c:noMultiLvlLbl val="0"/>
      </c:catAx>
      <c:valAx>
        <c:axId val="2297621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2976038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2.6</c:v>
                </c:pt>
                <c:pt idx="2">
                  <c:v>3.1</c:v>
                </c:pt>
                <c:pt idx="3">
                  <c:v>1.6</c:v>
                </c:pt>
                <c:pt idx="5">
                  <c:v>1</c:v>
                </c:pt>
                <c:pt idx="6">
                  <c:v>2.8</c:v>
                </c:pt>
                <c:pt idx="7">
                  <c:v>3.4</c:v>
                </c:pt>
                <c:pt idx="8">
                  <c:v>2.4</c:v>
                </c:pt>
                <c:pt idx="10">
                  <c:v>2.7</c:v>
                </c:pt>
                <c:pt idx="12">
                  <c:v>5.5</c:v>
                </c:pt>
                <c:pt idx="13">
                  <c:v>1.2</c:v>
                </c:pt>
              </c:numCache>
            </c:numRef>
          </c:val>
        </c:ser>
        <c:dLbls>
          <c:showLegendKey val="0"/>
          <c:showVal val="0"/>
          <c:showCatName val="0"/>
          <c:showSerName val="0"/>
          <c:showPercent val="0"/>
          <c:showBubbleSize val="0"/>
        </c:dLbls>
        <c:gapWidth val="31"/>
        <c:overlap val="100"/>
        <c:axId val="229829632"/>
        <c:axId val="229835520"/>
      </c:barChart>
      <c:catAx>
        <c:axId val="22982963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29835520"/>
        <c:crosses val="autoZero"/>
        <c:auto val="1"/>
        <c:lblAlgn val="ctr"/>
        <c:lblOffset val="100"/>
        <c:noMultiLvlLbl val="0"/>
      </c:catAx>
      <c:valAx>
        <c:axId val="22983552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2982963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4.5999999999999996</c:v>
                </c:pt>
                <c:pt idx="1">
                  <c:v>3.6</c:v>
                </c:pt>
                <c:pt idx="2">
                  <c:v>3.1</c:v>
                </c:pt>
                <c:pt idx="3">
                  <c:v>2.6</c:v>
                </c:pt>
                <c:pt idx="4">
                  <c:v>2.6</c:v>
                </c:pt>
              </c:numCache>
            </c:numRef>
          </c:val>
          <c:smooth val="0"/>
        </c:ser>
        <c:dLbls>
          <c:showLegendKey val="0"/>
          <c:showVal val="0"/>
          <c:showCatName val="0"/>
          <c:showSerName val="0"/>
          <c:showPercent val="0"/>
          <c:showBubbleSize val="0"/>
        </c:dLbls>
        <c:marker val="1"/>
        <c:smooth val="0"/>
        <c:axId val="229916672"/>
        <c:axId val="229918208"/>
      </c:lineChart>
      <c:catAx>
        <c:axId val="22991667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29918208"/>
        <c:crosses val="autoZero"/>
        <c:auto val="1"/>
        <c:lblAlgn val="ctr"/>
        <c:lblOffset val="100"/>
        <c:noMultiLvlLbl val="0"/>
      </c:catAx>
      <c:valAx>
        <c:axId val="2299182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2991667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4.0999999999999996</c:v>
                </c:pt>
                <c:pt idx="2">
                  <c:v>5.5</c:v>
                </c:pt>
                <c:pt idx="3">
                  <c:v>2.1</c:v>
                </c:pt>
                <c:pt idx="5">
                  <c:v>1.1000000000000001</c:v>
                </c:pt>
                <c:pt idx="6">
                  <c:v>4.4000000000000004</c:v>
                </c:pt>
                <c:pt idx="7">
                  <c:v>5.0999999999999996</c:v>
                </c:pt>
                <c:pt idx="8">
                  <c:v>5.3</c:v>
                </c:pt>
                <c:pt idx="10">
                  <c:v>1.4</c:v>
                </c:pt>
                <c:pt idx="12">
                  <c:v>7.9</c:v>
                </c:pt>
                <c:pt idx="13">
                  <c:v>4.7</c:v>
                </c:pt>
              </c:numCache>
            </c:numRef>
          </c:val>
        </c:ser>
        <c:dLbls>
          <c:showLegendKey val="0"/>
          <c:showVal val="0"/>
          <c:showCatName val="0"/>
          <c:showSerName val="0"/>
          <c:showPercent val="0"/>
          <c:showBubbleSize val="0"/>
        </c:dLbls>
        <c:gapWidth val="31"/>
        <c:overlap val="100"/>
        <c:axId val="230184448"/>
        <c:axId val="230185984"/>
      </c:barChart>
      <c:catAx>
        <c:axId val="23018444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30185984"/>
        <c:crosses val="autoZero"/>
        <c:auto val="1"/>
        <c:lblAlgn val="ctr"/>
        <c:lblOffset val="100"/>
        <c:noMultiLvlLbl val="0"/>
      </c:catAx>
      <c:valAx>
        <c:axId val="23018598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3018444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7.5</c:v>
                </c:pt>
                <c:pt idx="1">
                  <c:v>7.1</c:v>
                </c:pt>
                <c:pt idx="2">
                  <c:v>5.7</c:v>
                </c:pt>
                <c:pt idx="3">
                  <c:v>6.3</c:v>
                </c:pt>
                <c:pt idx="4">
                  <c:v>4.0999999999999996</c:v>
                </c:pt>
              </c:numCache>
            </c:numRef>
          </c:val>
          <c:smooth val="0"/>
        </c:ser>
        <c:dLbls>
          <c:showLegendKey val="0"/>
          <c:showVal val="0"/>
          <c:showCatName val="0"/>
          <c:showSerName val="0"/>
          <c:showPercent val="0"/>
          <c:showBubbleSize val="0"/>
        </c:dLbls>
        <c:marker val="1"/>
        <c:smooth val="0"/>
        <c:axId val="230107392"/>
        <c:axId val="230141952"/>
      </c:lineChart>
      <c:catAx>
        <c:axId val="23010739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30141952"/>
        <c:crosses val="autoZero"/>
        <c:auto val="1"/>
        <c:lblAlgn val="ctr"/>
        <c:lblOffset val="100"/>
        <c:noMultiLvlLbl val="0"/>
      </c:catAx>
      <c:valAx>
        <c:axId val="2301419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3010739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7.5</c:v>
                </c:pt>
                <c:pt idx="2">
                  <c:v>9.1999999999999993</c:v>
                </c:pt>
                <c:pt idx="3">
                  <c:v>5.0999999999999996</c:v>
                </c:pt>
                <c:pt idx="5">
                  <c:v>4</c:v>
                </c:pt>
                <c:pt idx="6">
                  <c:v>6.7</c:v>
                </c:pt>
                <c:pt idx="7">
                  <c:v>7.5</c:v>
                </c:pt>
                <c:pt idx="8">
                  <c:v>11.4</c:v>
                </c:pt>
                <c:pt idx="10">
                  <c:v>7</c:v>
                </c:pt>
                <c:pt idx="12">
                  <c:v>14.2</c:v>
                </c:pt>
                <c:pt idx="13">
                  <c:v>6.3</c:v>
                </c:pt>
              </c:numCache>
            </c:numRef>
          </c:val>
        </c:ser>
        <c:dLbls>
          <c:showLegendKey val="0"/>
          <c:showVal val="0"/>
          <c:showCatName val="0"/>
          <c:showSerName val="0"/>
          <c:showPercent val="0"/>
          <c:showBubbleSize val="0"/>
        </c:dLbls>
        <c:gapWidth val="31"/>
        <c:overlap val="100"/>
        <c:axId val="230297600"/>
        <c:axId val="230299136"/>
      </c:barChart>
      <c:catAx>
        <c:axId val="23029760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30299136"/>
        <c:crosses val="autoZero"/>
        <c:auto val="1"/>
        <c:lblAlgn val="ctr"/>
        <c:lblOffset val="100"/>
        <c:noMultiLvlLbl val="0"/>
      </c:catAx>
      <c:valAx>
        <c:axId val="23029913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3029760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14.6</c:v>
                </c:pt>
                <c:pt idx="2">
                  <c:v>15.6</c:v>
                </c:pt>
                <c:pt idx="3">
                  <c:v>13.1</c:v>
                </c:pt>
                <c:pt idx="5">
                  <c:v>6.4</c:v>
                </c:pt>
                <c:pt idx="6">
                  <c:v>17.8</c:v>
                </c:pt>
                <c:pt idx="7">
                  <c:v>16.2</c:v>
                </c:pt>
                <c:pt idx="8">
                  <c:v>18.600000000000001</c:v>
                </c:pt>
                <c:pt idx="10">
                  <c:v>13.2</c:v>
                </c:pt>
                <c:pt idx="12">
                  <c:v>20.100000000000001</c:v>
                </c:pt>
                <c:pt idx="13">
                  <c:v>14.1</c:v>
                </c:pt>
              </c:numCache>
            </c:numRef>
          </c:val>
        </c:ser>
        <c:dLbls>
          <c:showLegendKey val="0"/>
          <c:showVal val="0"/>
          <c:showCatName val="0"/>
          <c:showSerName val="0"/>
          <c:showPercent val="0"/>
          <c:showBubbleSize val="0"/>
        </c:dLbls>
        <c:gapWidth val="31"/>
        <c:overlap val="100"/>
        <c:axId val="239801856"/>
        <c:axId val="239803392"/>
      </c:barChart>
      <c:catAx>
        <c:axId val="23980185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39803392"/>
        <c:crosses val="autoZero"/>
        <c:auto val="1"/>
        <c:lblAlgn val="ctr"/>
        <c:lblOffset val="100"/>
        <c:noMultiLvlLbl val="0"/>
      </c:catAx>
      <c:valAx>
        <c:axId val="23980339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3980185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6A1CA51-2527-47EE-98B7-50903CB557B5}" type="datetimeFigureOut">
              <a:rPr lang="en-US"/>
              <a:pPr>
                <a:defRPr/>
              </a:pPr>
              <a:t>5/26/2016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357B3D8-D94B-43BD-BD5D-DB0C895CAD9B}" type="slidenum">
              <a:rPr lang="en-US"/>
              <a:pPr>
                <a:defRPr/>
              </a:pPr>
              <a:t>‹#›</a:t>
            </a:fld>
            <a:endParaRPr lang="en-US"/>
          </a:p>
        </p:txBody>
      </p:sp>
    </p:spTree>
    <p:extLst>
      <p:ext uri="{BB962C8B-B14F-4D97-AF65-F5344CB8AC3E}">
        <p14:creationId xmlns:p14="http://schemas.microsoft.com/office/powerpoint/2010/main" val="35402655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rarely or never wore a bicycle helmet (among students who had ridden a bicycle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64.6. The percentage for Male students is 70.6. The percentage for Female students is 57.3. The percentage for 9th grade students is 62.2. The percentage for 10th grade students is 61.5. The percentage for 11th grade students is 62.5. The percentage for 12th grade students is 75.4. The percentage for Alaska Native students is 84.1. The percentage for White students is 50.6.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12th grade students is higher than for 9th grade students. The prevalence for 12th grade students is higher than for 10th grade students. The prevalence for 12th grade students is higher than for 11th grade students. The prevalence for Alaska Native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2013 through 2015 for high school students who texted or e-mailed while driving a car or other vehicle (on at least 1 day during the 30 days before the survey, among students who had driven a car or other vehicle during the 30 days before the survey). These are results from the Alaska (Recoded Race) (Recoded Race)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34.2.  The percentage for 2015 is 35.1.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2009 through 2015 for high school students who ever took prescription drugs without a doctor's prescription  (such as OxyContin, Percocet, Vicodin, codeine, Adderall, Ritalin, or Xanax, one or more times during their life). These are results from the Alaska (Recoded Race)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20.9.  The percentage for 2011 is 15.8.  The percentage for 2013 is 13.5.  The percentage for 2015 is 14.6.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of high school students who ever had sexual intercourse.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35.9. The percentage for Male students is 36.7. The percentage for Female students is 35.0. The percentage for 9th grade students is 17.0. The percentage for 10th grade students is 32.3. The percentage for 11th grade students is 40.7. The percentage for 12th grade students is 56.9. The percentage for Alaska Native students is 44.4. The percentage for White students is 31.8.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The prevalence for Alaska Native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ever had sexual intercourse.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45.1.  The percentage for 2009 is 43.5.  The percentage for 2011 is 38.3.  The percentage for 2013 is 38.6.  The percentage for 2015 is 35.9.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had sexual intercourse before age 13 years (for the first time ).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3.7. The percentage for Male students is 5.2. The percentage for Female students is 2.0. The percentage for 9th grade students is 2.5. The percentage for 10th grade students is 3.2. The percentage for 11th grade students is 4.9. The percentage for 12th grade students is 3.9. The percentage for Alaska Native students is 5.1. The percentage for White students is 1.9.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Alaska Native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had sexual intercourse before age 13 years (for the first time ).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4.4.  The percentage for 2009 is 5.1.  The percentage for 2011 is 4.4.  The percentage for 2013 is 4.5.  The percentage for 2015 is 3.7.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had sexual intercourse with four or more persons (during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8.8. The percentage for Male students is 10.4. The percentage for Female students is 7.0. The percentage for 9th grade students is 2.0. The percentage for 10th grade students is 7.3. The percentage for 11th grade students is 8.1. The percentage for 12th grade students is 18.7. The percentage for Alaska Native students is 12.3. The percentage for White students is 7.3.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10th grade students is higher than for 9th grade students. The prevalence for 11th grade students is higher than for 9th grade students. The prevalence for 12th grade students is higher than for 9th grade students. The prevalence for 12th grade students is higher than for 10th grade students. The prevalence for 12th grade students is higher than for 11th grade students. The prevalence for Alaska Native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had sexual intercourse with four or more persons (during their life).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13.4.  The percentage for 2009 is 11.4.  The percentage for 2011 is 9.7.  The percentage for 2013 is 10.5.  The percentage for 2015 is 8.8.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were currently sexually active (sexual intercourse with at least one person during the 3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25.6. The percentage for Male students is 24.5. The percentage for Female students is 26.5. The percentage for 9th grade students is 11.1. The percentage for 10th grade students is 20.9. The percentage for 11th grade students is 29.3. The percentage for 12th grade students is 43.2. The percentage for Alaska Native students is 27.7. The percentage for White students is 24.8.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were currently sexually active (sexual intercourse with at least one person during the 3 months before the survey).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30.9.  The percentage for 2009 is 30.4.  The percentage for 2011 is 25.2.  The percentage for 2013 is 24.7.  The percentage for 2015 is 25.6.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drank alcohol or used drugs before last sexual intercourse (among students who were currently sexually active).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15.2. The percentage for Male students is 15.6. The percentage for Female students is 15.1. The percentage for 12th grade students is 16.4. The percentage for White students is 15.1.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carried a weapon on school property  (such as a gun, knife, or club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8.2. The percentage for Male students is 11.3. The percentage for Female students is 4.2. The percentage for 9th grade students is 6.1. The percentage for 10th grade students is 8.5. The percentage for 11th grade students is 9.5. The percentage for 12th grade students is 8.2. The percentage for Alaska Native students is 6.1. The percentage for Hispanic students is 12.9. The percentage for White students is 9.0.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drank alcohol or used drugs before last sexual intercourse (among students who were currently sexually active).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22.1.  The percentage for 2009 is 17.1.  The percentage for 2011 is 18.4.  The percentage for 2013 is 15.3.  The percentage for 2015 is 15.2.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used a condom  (during last sexual intercourse among students who were currently sexually active).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61.9. The percentage for Male students is 69.8. The percentage for Female students is 54.1. The percentage for 12th grade students is 59.6. The percentage for White students is 58.4.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used a condom  (during last sexual intercourse among students who were currently sexually active).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60.8.  The percentage for 2009 is 62.2.  The percentage for 2011 is 59.6.  The percentage for 2013 is 60.4.  The percentage for 2015 is 61.9.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used birth control pills  (before last sexual intercourse to prevent pregnancy among students who were currently sexually active).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18.9. The percentage for Male students is 14.4. The percentage for Female students is 23.4. The percentage for 12th grade students is 19.3. The percentage for White students is 28.2.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used birth control pills  (before last sexual intercourse to prevent pregnancy among students who were currently sexually active).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22.9.  The percentage for 2009 is 26.0.  The percentage for 2011 is 18.7.  The percentage for 2013 is 23.4.  The percentage for 2015 is 18.9.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used an IUD (e.g., Mirena or ParaGard) or implant (e.g., Implanon or Nexplanon)  (before last sexual intercourse to prevent pregnancy among students who were currently sexually active).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9.7. The percentage for Male students is 6.7. The percentage for Female students is 12.0. The percentage for 12th grade students is 12.4. The percentage for White students is 7.9.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2013 through 2015 for high school students who used an IUD (e.g., Mirena or ParaGard) or implant (e.g., Implanon or Nexplanon)  (before last sexual intercourse to prevent pregnancy among students who were currently sexually active). These are results from the Alaska (Recoded Race) (Recoded Race)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4.9.  The percentage for 2015 is 9.7.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used a shot (e.g., Depo-Provera), patch (e.g., OrthoEvra), or birth control ring (e.g., NuvaRing)  (during last sexual intercourse among students who were currently sexually active).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6.5. The percentage for Male students is 8.4. The percentage for Female students is 4.8. The percentage for 12th grade students is 10.6. The percentage for White students is 6.4.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2013 through 2015 for high school students who used a shot (e.g., Depo-Provera), patch (e.g., OrthoEvra), or birth control ring (e.g., NuvaRing)  (during last sexual intercourse among students who were currently sexually active). These are results from the Alaska (Recoded Race) (Recoded Race)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8.0.  The percentage for 2015 is 6.5.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used birth control pills; an IUD or implant; or a shot, patch, or birth control ring  (before last sexual intercourse to prevent pregnancy among students who were currently sexually active).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35.1. The percentage for Male students is 29.5. The percentage for Female students is 40.2. The percentage for 12th grade students is 42.3. The percentage for White students is 42.5.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carried a weapon on school property  (such as a gun, knife, or club on at least 1 day during the 30 days before the survey).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8.4.  The percentage for 2009 is 7.8.  The percentage for 2011 is 5.7.  The percentage for 2013 is 6.1.  The percentage for 2015 is 8.2.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2013 through 2015 for high school students who used birth control pills; an IUD or implant; or a shot, patch, or birth control ring  (before last sexual intercourse to prevent pregnancy among students who were currently sexually active). These are results from the Alaska (Recoded Race) (Recoded Race)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36.3.  The percentage for 2015 is 35.1.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used both a condom during and birth control pills; an IUD or implant; or a shot, patch, or birth control ring before last sexual intercourse (to prevent STD and pregnancy among students who were currently sexually active).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16.2. The percentage for Male students is 14.2. The percentage for Female students is 17.6. The percentage for 12th grade students is 19.9. The percentage for White students is 19.9.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2013 through 2015 for high school students who used both a condom during and birth control pills; an IUD or implant; or a shot, patch, or birth control ring before last sexual intercourse (to prevent STD and pregnancy among students who were currently sexually active). These are results from the Alaska (Recoded Race) (Recoded Race)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16.4.  The percentage for 2015 is 16.2.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did not use any method to prevent pregnancy  (during last sexual intercourse among students who were currently sexually active).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10.4. The percentage for Male students is 9.4. The percentage for Female students is 11.5. The percentage for 12th grade students is 11.6. The percentage for White students is 12.1.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did not use any method to prevent pregnancy  (during last sexual intercourse among students who were currently sexually active).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11.8.  The percentage for 2009 is 10.1.  The percentage for 2011 is 11.2.  The percentage for 2013 is 13.8.  The percentage for 2015 is 10.4.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were Obese ( ≥ 95th percentile for body mass index, based on sex- and age-specific reference data from the 2000 CDC growth charts).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14.0. The percentage for Male students is 16.9. The percentage for Female students is 10.9. The percentage for 9th grade students is 13.2. The percentage for 10th grade students is 13.0. The percentage for 11th grade students is 14.2. The percentage for 12th grade students is 16.1. The percentage for Alaska Native students is 14.1. The percentage for Hispanic students is 14.9. The percentage for White students is 11.3.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were Obese ( ≥ 95th percentile for body mass index, based on sex- and age-specific reference data from the 2000 CDC growth charts).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11.0.  The percentage for 2009 is 11.9.  The percentage for 2011 is 11.5.  The percentage for 2013 is 12.4.  The percentage for 2015 is 14.0.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were Overweight ( ≥ 85th percentile but &lt;95th percentile for body mass index, based on sex- and age-specific reference data from the 2000 CDC growth charts).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16.7. The percentage for Male students is 15.5. The percentage for Female students is 18.1. The percentage for 9th grade students is 19.3. The percentage for 10th grade students is 16.9. The percentage for 11th grade students is 12.8. The percentage for 12th grade students is 17.6. The percentage for Alaska Native students is 16.9. The percentage for Hispanic students is 22.6. The percentage for White students is 15.4.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9th grade students is higher than for 11th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were Overweight ( ≥ 85th percentile but &lt;95th percentile for body mass index, based on sex- and age-specific reference data from the 2000 CDC growth charts).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16.1.  The percentage for 2009 is 14.4.  The percentage for 2011 is 14.4.  The percentage for 2013 is 13.7.  The percentage for 2015 is 16.7.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of high school students who described themselves as slightly or very overweight.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31.9. The percentage for Male students is 26.3. The percentage for Female students is 37.9. The percentage for 9th grade students is 29.1. The percentage for 10th grade students is 30.5. The percentage for 11th grade students is 34.4. The percentage for 12th grade students is 33.9. The percentage for Alaska Native students is 27.6. The percentage for Hispanic students is 36.0. The percentage for White students is 33.9.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White students is higher than for Alaska Native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did not go to school because they felt unsafe at school or on their way to or from school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8.8. The percentage for Male students is 8.2. The percentage for Female students is 9.0. The percentage for 9th grade students is 9.4. The percentage for 10th grade students is 7.4. The percentage for 11th grade students is 9.5. The percentage for 12th grade students is 8.3. The percentage for Alaska Native students is 10.4. The percentage for Hispanic students is 11.4. The percentage for White students is 6.8.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Alaska Native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described themselves as slightly or very overweight.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30.7.  The percentage for 2009 is 29.3.  The percentage for 2011 is 28.9.  The percentage for 2013 is 29.0.  The percentage for 2015 is 31.9.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did not drink fruit juice (100% fruit juices one or more times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28.1. The percentage for Male students is 26.2. The percentage for Female students is 30.3. The percentage for 9th grade students is 27.8. The percentage for 10th grade students is 31.1. The percentage for 11th grade students is 25.2. The percentage for 12th grade students is 27.9. The percentage for Alaska Native students is 34.9. The percentage for Hispanic students is 21.5. The percentage for White students is 26.3.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Alaska Native students is higher than for Hispanic students. The prevalence for Alaska Native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did not drink fruit juice (100% fruit juices one or more times during the 7 days before the survey).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21.2.  The percentage for 2009 is 22.5.  The percentage for 2011 is 20.5.  The percentage for 2013 is 26.9.  The percentage for 2015 is 28.1.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increased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did not eat fruit (one or more times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10.6. The percentage for Male students is 11.9. The percentage for Female students is 8.9. The percentage for 9th grade students is 9.4. The percentage for 10th grade students is 11.9. The percentage for 11th grade students is 8.1. The percentage for 12th grade students is 12.5. The percentage for Alaska Native students is 15.9. The percentage for Hispanic students is 10.3. The percentage for White students is 7.6.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Alaska Native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did not eat fruit (one or more times during the 7 days before the survey).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12.8.  The percentage for 2009 is 10.6.  The percentage for 2011 is 10.1.  The percentage for 2013 is 10.2.  The percentage for 2015 is 10.6.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did not eat fruit or drink 100% fruit juices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5.3. The percentage for Male students is 5.7. The percentage for Female students is 5.0. The percentage for 9th grade students is 4.4. The percentage for 10th grade students is 6.9. The percentage for 11th grade students is 3.4. The percentage for 12th grade students is 6.5. The percentage for Alaska Native students is 8.1. The percentage for Hispanic students is 5.4. The percentage for White students is 4.1.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10th grade students is higher than for 11th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did not eat fruit or drink 100% fruit juices (during the 7 days before the survey).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6.0.  The percentage for 2009 is 5.0.  The percentage for 2011 is 4.8.  The percentage for 2013 is 5.7.  The percentage for 2015 is 5.3.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ate fruit or drank 100% fruit juices one or more times per day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56.4. The percentage for Male students is 57.6. The percentage for Female students is 55.2. The percentage for 9th grade students is 56.6. The percentage for 10th grade students is 56.1. The percentage for 11th grade students is 57.0. The percentage for 12th grade students is 56.1. The percentage for Alaska Native students is 46.9. The percentage for Hispanic students is 66.3. The percentage for White students is 61.8.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Hispanic students is higher than for Alaska Native students. The prevalence for White students is higher than for Alaska Native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ate fruit or drank 100% fruit juices one or more times per day (during the 7 days before the survey).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58.4.  The percentage for 2009 is 59.5.  The percentage for 2011 is 60.9.  The percentage for 2013 is 61.8.  The percentage for 2015 is 56.4.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ate fruit or drank 100% fruit juices two or more times per day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28.6. The percentage for Male students is 30.3. The percentage for Female students is 26.8. The percentage for 9th grade students is 29.7. The percentage for 10th grade students is 30.7. The percentage for 11th grade students is 28.1. The percentage for 12th grade students is 25.5. The percentage for Alaska Native students is 23.1. The percentage for Hispanic students is 33.9. The percentage for White students is 32.1.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White students is higher than for Alaska Native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did not go to school because they felt unsafe at school or on their way to or from school  (on at least 1 day during the 30 days before the survey).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5.5.  The percentage for 2009 is 6.0.  The percentage for 2011 is 4.7.  The percentage for 2013 is 6.2.  The percentage for 2015 is 8.8.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increased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ate fruit or drank 100% fruit juices two or more times per day (during the 7 days before the survey).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26.9.  The percentage for 2009 is 27.5.  The percentage for 2011 is 32.0.  The percentage for 2013 is 29.3.  The percentage for 2015 is 28.6.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140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ate fruit or drank 100% fruit juices three or more times per day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17.3. The percentage for Male students is 18.6. The percentage for Female students is 15.9. The percentage for 9th grade students is 19.0. The percentage for 10th grade students is 18.0. The percentage for 11th grade students is 15.6. The percentage for 12th grade students is 16.5. The percentage for Alaska Native students is 16.6. The percentage for Hispanic students is 22.6. The percentage for White students is 16.5.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141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ate fruit or drank 100% fruit juices three or more times per day (during the 7 days before the survey).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15.2.  The percentage for 2009 is 16.1.  The percentage for 2011 is 21.3.  The percentage for 2013 is 18.4.  The percentage for 2015 is 17.3.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142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did not eat salad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40.4. The percentage for Male students is 43.6. The percentage for Female students is 37.1. The percentage for 9th grade students is 40.5. The percentage for 10th grade students is 40.0. The percentage for 11th grade students is 38.2. The percentage for 12th grade students is 42.9. The percentage for Alaska Native students is 57.2. The percentage for Hispanic students is 37.1. The percentage for White students is 30.8.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Alaska Native students is higher than for Hispanic students. The prevalence for Alaska Native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143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did not eat salad (during the 7 days before the survey).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35.7.  The percentage for 2009 is 37.1.  The percentage for 2011 is 35.1.  The percentage for 2013 is 37.5.  The percentage for 2015 is 40.4.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144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did not eat potatoes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33.9. The percentage for Male students is 32.7. The percentage for Female students is 35.5. The percentage for 9th grade students is 42.3. The percentage for 10th grade students is 31.9. The percentage for 11th grade students is 30.3. The percentage for 12th grade students is 30.7. The percentage for Alaska Native students is 39.5. The percentage for Hispanic students is 26.4. The percentage for White students is 30.7.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9th grade students is higher than for 10th grade students. The prevalence for 9th grade students is higher than for 11th grade students. The prevalence for 9th grade students is higher than for 12th grade students. The prevalence for Alaska Native students is higher than for Hispanic students. The prevalence for Alaska Native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145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did not eat potatoes (during the 7 days before the survey).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34.6.  The percentage for 2009 is 31.9.  The percentage for 2011 is 32.0.  The percentage for 2013 is 34.2.  The percentage for 2015 is 33.9.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146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did not eat carrots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43.7. The percentage for Male students is 45.5. The percentage for Female students is 42.1. The percentage for 9th grade students is 43.8. The percentage for 10th grade students is 43.4. The percentage for 11th grade students is 44.8. The percentage for 12th grade students is 43.5. The percentage for Alaska Native students is 47.1. The percentage for Hispanic students is 43.3. The percentage for White students is 40.4.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147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did not eat carrots (during the 7 days before the survey).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42.5.  The percentage for 2009 is 42.5.  The percentage for 2011 is 40.0.  The percentage for 2013 is 41.4.  The percentage for 2015 is 43.7.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148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did not eat other vegetables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14.9. The percentage for Male students is 15.7. The percentage for Female students is 13.9. The percentage for 9th grade students is 15.4. The percentage for 10th grade students is 16.0. The percentage for 11th grade students is 13.4. The percentage for 12th grade students is 14.6. The percentage for Alaska Native students is 20.8. The percentage for Hispanic students is 18.7. The percentage for White students is 10.5.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Alaska Native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149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were in a physical fight  (one or more times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20.1. The percentage for Male students is 24.9. The percentage for Female students is 14.8. The percentage for 9th grade students is 22.7. The percentage for 10th grade students is 20.4. The percentage for 11th grade students is 18.6. The percentage for 12th grade students is 18.2. The percentage for Alaska Native students is 21.7. The percentage for Hispanic students is 21.5. The percentage for White students is 17.6.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did not eat other vegetables (during the 7 days before the survey).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13.8.  The percentage for 2009 is 16.1.  The percentage for 2011 is 15.2.  The percentage for 2013 is 14.6.  The percentage for 2015 is 14.9.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150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did not eat vegetables (green salad, potatoes [excluding French fries, fried potatoes, or potato chips], carrots, or other vegetables,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5.4. The percentage for Male students is 6.8. The percentage for Female students is 4.0. The percentage for 9th grade students is 5.1. The percentage for 10th grade students is 6.0. The percentage for 11th grade students is 6.6. The percentage for 12th grade students is 3.6. The percentage for Alaska Native students is 6.0. The percentage for Hispanic students is 7.7. The percentage for White students is 4.2.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151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did not eat vegetables (green salad, potatoes [excluding French fries, fried potatoes, or potato chips], carrots, or other vegetables, during the 7 days before the survey).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5.1.  The percentage for 2009 is 6.4.  The percentage for 2011 is 5.8.  The percentage for 2013 is 5.8.  The percentage for 2015 is 5.4.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152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ate vegetables one or more times per day (green salad, potatoes [excluding French fries, fried potatoes, or potato chips], carrots, or other vegetables,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63.7. The percentage for Male students is 62.7. The percentage for Female students is 64.3. The percentage for 9th grade students is 61.8. The percentage for 10th grade students is 63.1. The percentage for 11th grade students is 66.2. The percentage for 12th grade students is 62.9. The percentage for Alaska Native students is 54.8. The percentage for Hispanic students is 69.6. The percentage for White students is 67.6.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Hispanic students is higher than for Alaska Native students. The prevalence for White students is higher than for Alaska Native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153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ate vegetables one or more times per day (green salad, potatoes [excluding French fries, fried potatoes, or potato chips], carrots, or other vegetables, during the 7 days before the survey).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61.0.  The percentage for 2009 is 63.9.  The percentage for 2011 is 65.9.  The percentage for 2013 is 63.4.  The percentage for 2015 is 63.7.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154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ate vegetables two or more times per day (green salad, potatoes [excluding French fries, fried potatoes, or potato chips], carrots, or other vegetables,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28.3. The percentage for Male students is 27.9. The percentage for Female students is 28.5. The percentage for 9th grade students is 29.4. The percentage for 10th grade students is 28.6. The percentage for 11th grade students is 28.6. The percentage for 12th grade students is 25.6. The percentage for Alaska Native students is 21.6. The percentage for Hispanic students is 33.6. The percentage for White students is 30.8.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Hispanic students is higher than for Alaska Native students. The prevalence for White students is higher than for Alaska Native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155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ate vegetables two or more times per day (green salad, potatoes [excluding French fries, fried potatoes, or potato chips], carrots, or other vegetables, during the 7 days before the survey).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23.4.  The percentage for 2009 is 26.0.  The percentage for 2011 is 29.9.  The percentage for 2013 is 30.7.  The percentage for 2015 is 28.3.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increased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156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ate vegetables three or more times per day (green salad, potatoes [excluding French fries, fried potatoes, or potato chips], carrots, or other vegetables,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14.2. The percentage for Male students is 13.2. The percentage for Female students is 15.0. The percentage for 9th grade students is 14.9. The percentage for 10th grade students is 12.7. The percentage for 11th grade students is 15.2. The percentage for 12th grade students is 13.6. The percentage for Alaska Native students is 12.5. The percentage for Hispanic students is 21.8. The percentage for White students is 12.8.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Hispanic students is higher than for Alaska Native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157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ate vegetables three or more times per day (green salad, potatoes [excluding French fries, fried potatoes, or potato chips], carrots, or other vegetables, during the 7 days before the survey).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10.0.  The percentage for 2009 is 13.2.  The percentage for 2011 is 15.1.  The percentage for 2013 is 15.5.  The percentage for 2015 is 14.2.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increased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158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did not drink a can, bottle, or glass of soda or pop  (not including diet soda or diet pop,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25.7. The percentage for Male students is 19.7. The percentage for Female students is 32.3. The percentage for 9th grade students is 23.9. The percentage for 10th grade students is 25.5. The percentage for 11th grade students is 28.1. The percentage for 12th grade students is 25.6. The percentage for Alaska Native students is 15.8. The percentage for Hispanic students is 32.9. The percentage for White students is 31.8.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Hispanic students is higher than for Alaska Native students. The prevalence for White students is higher than for Alaska Native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159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were in a physical fight  (one or more times during the 12 months before the survey).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29.2.  The percentage for 2009 is 27.8.  The percentage for 2011 is 23.7.  The percentage for 2013 is 22.7.  The percentage for 2015 is 20.1.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did not drink a can, bottle, or glass of soda or pop  (not including diet soda or diet pop, during the 7 days before the survey).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22.5.  The percentage for 2009 is 22.1.  The percentage for 2011 is 24.7.  The percentage for 2013 is 29.0.  The percentage for 2015 is 25.7.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increased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160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drank a can, bottle, or glass of soda or pop one or more times per day (not including diet soda or diet pop,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18.8. The percentage for Male students is 22.6. The percentage for Female students is 14.5. The percentage for 9th grade students is 19.0. The percentage for 10th grade students is 18.4. The percentage for 11th grade students is 15.2. The percentage for 12th grade students is 22.0. The percentage for Alaska Native students is 30.1. The percentage for Hispanic students is 12.4. The percentage for White students is 12.6.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12th grade students is higher than for 11th grade students. The prevalence for Alaska Native students is higher than for Hispanic students. The prevalence for Alaska Native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161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drank a can, bottle, or glass of soda or pop one or more times per day (not including diet soda or diet pop, during the 7 days before the survey).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21.8.  The percentage for 2009 is 20.1.  The percentage for 2011 is 17.6.  The percentage for 2013 is 15.8.  The percentage for 2015 is 18.8.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162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drank a can, bottle, or glass of soda or pop two or more times per day (not including diet soda or diet pop,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13.1. The percentage for Male students is 15.2. The percentage for Female students is 10.8. The percentage for 9th grade students is 13.7. The percentage for 10th grade students is 13.6. The percentage for 11th grade students is 9.9. The percentage for 12th grade students is 14.8. The percentage for Alaska Native students is 22.5. The percentage for Hispanic students is 8.4. The percentage for White students is 7.6.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Alaska Native students is higher than for Hispanic students. The prevalence for Alaska Native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163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drank a can, bottle, or glass of soda or pop two or more times per day (not including diet soda or diet pop, during the 7 days before the survey).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15.2.  The percentage for 2009 is 13.0.  The percentage for 2011 is 10.4.  The percentage for 2013 is 10.7.  The percentage for 2015 is 13.1.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164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drank a can, bottle, or glass of soda or pop three or more times per day (not including diet soda or diet pop,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7.8. The percentage for Male students is 9.4. The percentage for Female students is 6.1. The percentage for 9th grade students is 9.2. The percentage for 10th grade students is 8.0. The percentage for 11th grade students is 6.2. The percentage for 12th grade students is 7.6. The percentage for Alaska Native students is 14.5. The percentage for Hispanic students is 4.4. The percentage for White students is 3.6.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Alaska Native students is higher than for Hispanic students. The prevalence for Alaska Native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165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drank a can, bottle, or glass of soda or pop three or more times per day (not including diet soda or diet pop, during the 7 days before the survey).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8.3.  The percentage for 2009 is 7.0.  The percentage for 2011 is 5.5.  The percentage for 2013 is 5.5.  The percentage for 2015 is 7.8.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166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were physically active at least 60 minutes per day on 5 or more days (doing any kind of physical activity that increased their heart rate and made them breathe hard some of the time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44.2. The percentage for Male students is 49.3. The percentage for Female students is 38.8. The percentage for 9th grade students is 43.0. The percentage for 10th grade students is 45.2. The percentage for 11th grade students is 46.1. The percentage for 12th grade students is 43.1. The percentage for Alaska Native students is 41.3. The percentage for Hispanic students is 42.1. The percentage for White students is 48.5.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White students is higher than for Alaska Native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167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2011 through 2015 for high school students who were physically active at least 60 minutes per day on 5 or more days (doing any kind of physical activity that increased their heart rate and made them breathe hard some of the time during the 7 days before the survey). These are results from the Alaska (Recoded Race) (Recoded Race) Youth Risk Behavior Surveys, 2011-2015.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2011 is 45.3.  The percentage for 2013 is 44.9.  The percentage for 2015 is 44.2.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168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did not participate in at least 60 minutes of physical activity on at least 1 day (doing any kind of physical activity that increased their heart rate and made them breathe hard some of the time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16.1. The percentage for Male students is 14.0. The percentage for Female students is 18.4. The percentage for 9th grade students is 17.8. The percentage for 10th grade students is 14.0. The percentage for 11th grade students is 15.3. The percentage for 12th grade students is 17.3. The percentage for Alaska Native students is 19.1. The percentage for Hispanic students is 11.5. The percentage for White students is 11.9.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Alaska Native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169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were injured in a physical fight  (one or more times during the 12 months before the survey; injuries had to be treated by a doctor or nurse ).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3.0. The percentage for Male students is 3.7. The percentage for Female students is 2.2. The percentage for 9th grade students is 3.8. The percentage for 10th grade students is 2.1. The percentage for 11th grade students is 3.5. The percentage for 12th grade students is 2.5. The percentage for Alaska Native students is 1.6. The percentage for Hispanic students is 9.2. The percentage for White students is 2.8.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Hispanic students is higher than for Alaska Native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2011 through 2015 for high school students who did not participate in at least 60 minutes of physical activity on at least 1 day (doing any kind of physical activity that increased their heart rate and made them breathe hard some of the time during the 7 days before the survey). These are results from the Alaska (Recoded Race) (Recoded Race) Youth Risk Behavior Surveys, 2011-2015.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2011 is 12.6.  The percentage for 2013 is 15.3.  The percentage for 2015 is 16.1.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increased from 2011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170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were physically active at least 60 minutes per day on all 7 days (doing any kind of physical activity that increased their heart rate and made them breathe hard some of the time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20.9. The percentage for Male students is 24.7. The percentage for Female students is 17.0. The percentage for 9th grade students is 22.8. The percentage for 10th grade students is 21.8. The percentage for 11th grade students is 18.5. The percentage for 12th grade students is 20.8. The percentage for Alaska Native students is 21.2. The percentage for Hispanic students is 22.0. The percentage for White students is 21.2.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171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2011 through 2015 for high school students who were physically active at least 60 minutes per day on all 7 days (doing any kind of physical activity that increased their heart rate and made them breathe hard some of the time during the 7 days before the survey). These are results from the Alaska (Recoded Race) (Recoded Race) Youth Risk Behavior Surveys, 2011-2015.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2011 is 21.3.  The percentage for 2013 is 20.9.  The percentage for 2015 is 20.9.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172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watched television 3 or more hours per day (on an average school day).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22.2. The percentage for Male students is 24.1. The percentage for Female students is 20.1. The percentage for 9th grade students is 23.3. The percentage for 10th grade students is 22.6. The percentage for 11th grade students is 18.6. The percentage for 12th grade students is 24.2. The percentage for Alaska Native students is 25.7. The percentage for Hispanic students is 19.7. The percentage for White students is 19.3.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Alaska Native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173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watched television 3 or more hours per day (on an average school day).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23.0.  The percentage for 2009 is 24.8.  The percentage for 2011 is 23.8.  The percentage for 2013 is 20.5.  The percentage for 2015 is 22.2.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174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played video or computer games or used a computer 3 or more hours per day (for something that was not school work on an average school day).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34.3. The percentage for Male students is 35.4. The percentage for Female students is 32.8. The percentage for 9th grade students is 32.5. The percentage for 10th grade students is 34.0. The percentage for 11th grade students is 34.8. The percentage for 12th grade students is 35.0. The percentage for Alaska Native students is 30.7. The percentage for Hispanic students is 36.7. The percentage for White students is 34.0.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175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played video or computer games or used a computer 3 or more hours per day (for something that was not school work on an average school day).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23.4.  The percentage for 2009 is 23.6.  The percentage for 2011 is 29.8.  The percentage for 2013 is 33.5.  The percentage for 2015 is 34.3.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increased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176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attended physical education classes on 1 or more days (in an average week when they were in school).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43.2. The percentage for Male students is 51.1. The percentage for Female students is 34.9. The percentage for 9th grade students is 50.3. The percentage for 10th grade students is 42.5. The percentage for 11th grade students is 37.8. The percentage for 12th grade students is 40.3. The percentage for Alaska Native students is 47.2. The percentage for Hispanic students is 49.5. The percentage for White students is 36.3.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9th grade students is higher than for 11th grade students. The prevalence for Alaska Native students is higher than for White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177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attended physical education classes on 1 or more days (in an average week when they were in school).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47.0.  The percentage for 2009 is 45.8.  The percentage for 2011 is 46.8.  The percentage for 2013 is 42.9.  The percentage for 2015 is 43.2.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178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attended physical education classes on all 5 days (in an average week when they were in school).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15.9. The percentage for Male students is 18.5. The percentage for Female students is 13.2. The percentage for 9th grade students is 22.6. The percentage for 10th grade students is 15.1. The percentage for 11th grade students is 10.2. The percentage for 12th grade students is 14.8. The percentage for Alaska Native students is 23.1. The percentage for Hispanic students is 9.6. The percentage for White students is 12.6.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9th grade students is higher than for 11th grade students. The prevalence for Alaska Native students is higher than for Hispanic students. The prevalence for Alaska Native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179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were injured in a physical fight  (one or more times during the 12 months before the survey; injuries had to be treated by a doctor or nurse ).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3.3.  The percentage for 2009 is 3.0.  The percentage for 2011 is 3.0.  The percentage for 2013 is 2.9.  The percentage for 2015 is 3.0.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attended physical education classes on all 5 days (in an average week when they were in school).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17.7.  The percentage for 2009 is 17.7.  The percentage for 2011 is 17.4.  The percentage for 2013 is 16.0.  The percentage for 2015 is 15.9.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180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played on at least one sports team (run by their school or community groups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62.7. The percentage for Male students is 63.4. The percentage for Female students is 61.9. The percentage for 9th grade students is 64.6. The percentage for 10th grade students is 65.2. The percentage for 11th grade students is 59.0. The percentage for 12th grade students is 61.7. The percentage for Alaska Native students is 66.0. The percentage for Hispanic students is 60.1. The percentage for White students is 62.5.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181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played on at least one sports team (run by their school or community groups during the 12 months before the survey).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61.7.  The percentage for 2009 is 61.9.  The percentage for 2011 is 62.9.  The percentage for 2013 is 60.3.  The percentage for 2015 is 62.7.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182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saw a dentist (for a check-up, exam, teeth cleaning, or other dental work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70.3. The percentage for Male students is 69.6. The percentage for Female students is 71.1. The percentage for 9th grade students is 68.1. The percentage for 10th grade students is 73.7. The percentage for 11th grade students is 72.3. The percentage for 12th grade students is 67.8. The percentage for Alaska Native students is 63.3. The percentage for Hispanic students is 67.0. The percentage for White students is 80.6.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White students is higher than for Alaska Native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183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of high school students who had ever been told by a doctor or nurse that they had asthma.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19.4. The percentage for Male students is 18.3. The percentage for Female students is 20.6. The percentage for 9th grade students is 21.3. The percentage for 10th grade students is 16.8. The percentage for 11th grade students is 20.7. The percentage for 12th grade students is 18.8. The percentage for Alaska Native students is 16.2. The percentage for Hispanic students is 19.0. The percentage for White students is 21.3.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184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had ever been told by a doctor or nurse that they had asthma.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18.2.  The percentage for 2009 is 18.5.  The percentage for 2011 is 22.1.  The percentage for 2013 is 19.0.  The percentage for 2015 is 19.4.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185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made mostly A's or B's in school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67.8. The percentage for Male students is 60.9. The percentage for Female students is 75.3. The percentage for 9th grade students is 65.5. The percentage for 10th grade students is 69.8. The percentage for 11th grade students is 65.3. The percentage for 12th grade students is 71.5. The percentage for Alaska Native students is 55.4. The percentage for Hispanic students is 64.6. The percentage for White students is 75.9.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White students is higher than for Alaska Native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186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made mostly A's or B's in school (during the 12 months before the survey).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64.8.  The percentage for 2009 is 66.6.  The percentage for 2011 is 66.6.  The percentage for 2013 is 70.4.  The percentage for 2015 is 67.8.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increased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187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smoked some cigarettes per day on school property (on the days they smoked,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8.5. The percentage for Male students is 10.2. The percentage for Female students is 6.2. The percentage for 9th grade students is 6.0. The percentage for 10th grade students is 6.8. The percentage for 11th grade students is 9.8. The percentage for 12th grade students is 11.1. The percentage for Alaska Native students is 12.6. The percentage for Hispanic students is 12.2. The percentage for White students is 5.4.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12th grade students is higher than for 9th grade students. The prevalence for 12th grade students is higher than for 10th grade students. The prevalence for Alaska Native students is higher than for White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188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used chewing tobacco, snuff, or dip on school property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8.6. The percentage for Male students is 10.1. The percentage for Female students is 6.5. The percentage for 9th grade students is 5.7. The percentage for 10th grade students is 9.8. The percentage for 11th grade students is 7.7. The percentage for 12th grade students is 10.4. The percentage for Alaska Native students is 18.9. The percentage for Hispanic students is 4.8. The percentage for White students is 3.1.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12th grade students is higher than for 9th grade students. The prevalence for Alaska Native students is higher than for Hispanic students. The prevalence for Alaska Native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189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were in a physical fight on school property  (one or more times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5.8. The percentage for Male students is 7.8. The percentage for Female students is 3.2. The percentage for 9th grade students is 6.4. The percentage for 10th grade students is 6.5. The percentage for 11th grade students is 5.5. The percentage for 12th grade students is 3.9. The percentage for Alaska Native students is 5.4. The percentage for Hispanic students is 8.9. The percentage for White students is 4.8.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used chewing tobacco, snuff, or dip on school property (on at least 1 day during the 30 days before the survey).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6.0.  The percentage for 2009 is 6.7.  The percentage for 2011 is 4.3.  The percentage for 2013 is 7.1.  The percentage for 2015 is 8.6.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190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used Iqmik or blackbull (on at least 1 day during the past 30 days).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5.6. The percentage for Male students is 6.6. The percentage for Female students is 4.5. The percentage for 9th grade students is 5.5. The percentage for 10th grade students is 4.1. The percentage for 11th grade students is 5.7. The percentage for 12th grade students is 6.9. The percentage for Alaska Native students is 14.8. The percentage for Hispanic students is 3.4. The percentage for White students is 1.0.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191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2013 through 2015 for high school students who used Iqmik or blackbull (on at least 1 day during the past 30 days). These are results from the Alaska (Recoded Race) (Recoded Race)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4.9.  The percentage for 2015 is 5.6.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192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used Iqmik or blackbull on school property (on at least 1 day during the past 30 days).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4.7. The percentage for Male students is 5.1. The percentage for Female students is 4.1. The percentage for 9th grade students is 4.2. The percentage for 10th grade students is 3.3. The percentage for 11th grade students is 4.9. The percentage for 12th grade students is 6.3. The percentage for Alaska Native students is 12.7. The percentage for Hispanic students is 2.8. The percentage for White students is 0.9.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193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2013 through 2015 for high school students who used Iqmik or blackbull on school property (on at least 1 day during the past 30 days). These are results from the Alaska (Recoded Race) (Recoded Race)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3.7.  The percentage for 2015 is 4.7.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194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were in the same room with someone who was smoking cigarettes (on at least 1 day during the past 7 days).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32.8. The percentage for Male students is 33.1. The percentage for Female students is 32.1. The percentage for 9th grade students is 31.6. The percentage for 10th grade students is 32.0. The percentage for 11th grade students is 33.4. The percentage for 12th grade students is 34.0. The percentage for Alaska Native students is 34.7. The percentage for Hispanic students is 35.7. The percentage for White students is 31.9.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195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were in the same room with someone who was smoking cigarettes (on at least 1 day during the past 7 days).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46.1.  The percentage for 2009 is 39.7.  The percentage for 2011 is 35.6.  The percentage for 2013 is 31.1.  The percentage for 2015 is 32.8.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196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of high school students who think people greatly risk harming themselves (physically or in other ways) if they smoke one or more packs of cigarettes per day.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60.0. The percentage for Male students is 56.0. The percentage for Female students is 64.2. The percentage for 9th grade students is 53.9. The percentage for 10th grade students is 60.7. The percentage for 11th grade students is 65.3. The percentage for 12th grade students is 61.5. The percentage for Alaska Native students is 49.9. The percentage for Hispanic students is 65.8. The percentage for White students is 69.2.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11th grade students is higher than for 9th grade students. The prevalence for Hispanic students is higher than for Alaska Native students. The prevalence for White students is higher than for Alaska Native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197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2013 through 2015 for high school students who think people greatly risk harming themselves (physically or in other ways) if they smoke one or more packs of cigarettes per day. These are results from the Alaska (Recoded Race) (Recoded Race)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65.3.  The percentage for 2015 is 60.0.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198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of high school students who think people greatly risk harming themselves (physically or in other ways) if they have five or more drinks of an alcoholic beverage once or twice a week.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29.6. The percentage for Male students is 26.5. The percentage for Female students is 32.6. The percentage for 9th grade students is 30.2. The percentage for 10th grade students is 28.5. The percentage for 11th grade students is 31.6. The percentage for 12th grade students is 28.1. The percentage for Alaska Native students is 27.6. The percentage for Hispanic students is 37.7. The percentage for White students is 28.8.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199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rarely or never wore a bicycle helmet (among students who had ridden a bicycle during the 12 months before the survey).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76.0.  The percentage for 2009 is 72.5.  The percentage for 2011 is 72.3.  The percentage for 2013 is 64.3.  The percentage for 2015 is 64.6.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were ever physically forced to have sexual intercourse (when they did not want to).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7.5. The percentage for Male students is 4.0. The percentage for Female students is 11.3. The percentage for 9th grade students is 6.3. The percentage for 10th grade students is 6.2. The percentage for 11th grade students is 8.1. The percentage for 12th grade students is 10.0. The percentage for Alaska Native students is 9.4. The percentage for Hispanic students is 9.6. The percentage for White students is 6.6.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2013 through 2015 for high school students who think people greatly risk harming themselves (physically or in other ways) if they have five or more drinks of an alcoholic beverage once or twice a week. These are results from the Alaska (Recoded Race) (Recoded Race)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38.9.  The percentage for 2015 is 29.6.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200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usually used marijuana by smoking it in a joint, bong, pipe, or blunt (during the 30 days before the survey, among students who used marijuana).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87.5. The percentage for Male students is 83.0. The percentage for Female students is 93.3. The percentage for White students is 87.6.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201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of high school students who think people greatly risk harming themselves (physically or in other ways) if they smoke marijuana once or twice a week.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16.6. The percentage for Male students is 14.8. The percentage for Female students is 18.7. The percentage for 9th grade students is 21.2. The percentage for 10th grade students is 17.4. The percentage for 11th grade students is 13.6. The percentage for 12th grade students is 13.7. The percentage for Alaska Native students is 10.9. The percentage for Hispanic students is 20.6. The percentage for White students is 18.2.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9th grade students is higher than for 11th grade students. The prevalence for 9th grade students is higher than for 12th grade students. The prevalence for White students is higher than for Alaska Native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202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2013 through 2015 for high school students who think people greatly risk harming themselves (physically or in other ways) if they smoke marijuana once or twice a week. These are results from the Alaska (Recoded Race) (Recoded Race)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17.2.  The percentage for 2015 is 16.6.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203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currently took a prescription drug without a doctor's prescription (such as OxyContin, Percocet, Vicodin, codeine, Adderall, Ritalin, or Xanax, one or more times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6.4. The percentage for Male students is 6.6. The percentage for Female students is 5.8. The percentage for 9th grade students is 2.9. The percentage for 10th grade students is 7.8. The percentage for 11th grade students is 5.7. The percentage for 12th grade students is 8.5. The percentage for Alaska Native students is 4.1. The percentage for Hispanic students is 14.6. The percentage for White students is 5.6.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10th grade students is higher than for 9th grade students. The prevalence for 12th grade students is higher than for 9th grade students. The prevalence for Hispanic students is higher than for Alaska Native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204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2011 through 2015 for high school students who currently took a prescription drug without a doctor's prescription (such as OxyContin, Percocet, Vicodin, codeine, Adderall, Ritalin, or Xanax, one or more times  during the 30 days before the survey). These are results from the Alaska (Recoded Race) (Recoded Race) Youth Risk Behavior Surveys, 2011-2015.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2011 is 6.9.  The percentage for 2013 is 7.1.  The percentage for 2015 is 6.4.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205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of high school students who think people greatly risk harming themselves (physically or in other ways) if they use prescription drugs without a doctor's prescription.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54.4. The percentage for Male students is 51.1. The percentage for Female students is 58.2. The percentage for 9th grade students is 54.0. The percentage for 10th grade students is 53.4. The percentage for 11th grade students is 56.0. The percentage for 12th grade students is 55.4. The percentage for Alaska Native students is 47.7. The percentage for Hispanic students is 56.6. The percentage for White students is 60.7.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White students is higher than for Alaska Native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206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did not drink a can, bottle, or glass of a sports drink (such as Gatorade or PowerAde, not including low-calorie sports drinks such as Propel or G2,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51.0. The percentage for Male students is 43.1. The percentage for Female students is 59.5. The percentage for 9th grade students is 50.3. The percentage for 10th grade students is 50.0. The percentage for 11th grade students is 52.3. The percentage for 12th grade students is 51.6. The percentage for Alaska Native students is 39.1. The percentage for Hispanic students is 56.0. The percentage for White students is 59.6.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Hispanic students is higher than for Alaska Native students. The prevalence for White students is higher than for Alaska Native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207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drank a can, bottle, or glass of a sugar-sweetened drink (such as sweetened energy drinks, Snapple, fruit punch, Kool-Aid, Tang, or Capri-Sun, not including soda or pop, sports drinks, diet drinks, or 100% fruit juice, one or more times per day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13.5. The percentage for Male students is 14.3. The percentage for Female students is 12.2. The percentage for 9th grade students is 13.3. The percentage for 10th grade students is 13.6. The percentage for 11th grade students is 12.5. The percentage for 12th grade students is 13.6. The percentage for Alaska Native students is 24.0. The percentage for Hispanic students is 10.3. The percentage for White students is 7.6.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Alaska Native students is higher than for Hispanic students. The prevalence for Alaska Native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208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did not drink a bottle or glass of plain water (including tap, bottled, and unflavored sparkling water,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5.3. The percentage for Male students is 6.5. The percentage for Female students is 4.1. The percentage for 9th grade students is 8.0. The percentage for 10th grade students is 3.1. The percentage for 11th grade students is 5.6. The percentage for 12th grade students is 4.1. The percentage for Alaska Native students is 7.9. The percentage for Hispanic students is 7.1. The percentage for White students is 2.2.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9th grade students is higher than for 10th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209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were ever physically forced to have sexual intercourse (when they did not want to).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9.2.  The percentage for 2009 is 10.1.  The percentage for 2011 is 9.2.  The percentage for 2013 is 9.3.  The percentage for 2015 is 7.5.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have to avoid some foods because eating the food could cause an allergic reaction (such as skin rashes, swelling, itching, vomiting, coughing, or trouble breathing).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16.6. The percentage for Male students is 12.5. The percentage for Female students is 20.9. The percentage for 9th grade students is 18.5. The percentage for 10th grade students is 15.6. The percentage for 11th grade students is 15.1. The percentage for 12th grade students is 17.4. The percentage for Alaska Native students is 14.6. The percentage for Hispanic students is 20.2. The percentage for White students is 15.8.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did exercises to strengthen or tone their muscles (such as push-ups, sit-ups, or weight lifting, on three or more days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50.4. The percentage for Male students is 55.2. The percentage for Female students is 45.0. The percentage for 9th grade students is 52.6. The percentage for 10th grade students is 51.3. The percentage for 11th grade students is 51.5. The percentage for 12th grade students is 45.2. The percentage for Alaska Native students is 46.5. The percentage for Hispanic students is 59.0. The percentage for White students is 51.9.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Hispanic students is higher than for Alaska Native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of high school students who were taught about preventing sexually transmitted diseases (STDs).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87.6. The percentage for Male students is 85.5. The percentage for Female students is 89.8. The percentage for 9th grade students is 78.2. The percentage for 10th grade students is 89.0. The percentage for 11th grade students is 92.2. The percentage for 12th grade students is 93.0. The percentage for Alaska Native students is 79.3. The percentage for Hispanic students is 89.5. The percentage for White students is 94.7.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12th grade students is higher than for 9th grade students. The prevalence for Hispanic students is higher than for Alaska Native students. The prevalence for White students is higher than for Alaska Native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have serious difficulty concentrating, remembering, or making decisions (because of a physical, mental, or emotional problem).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27.1. The percentage for Male students is 23.9. The percentage for Female students is 30.5. The percentage for 9th grade students is 30.1. The percentage for 10th grade students is 28.1. The percentage for 11th grade students is 27.9. The percentage for 12th grade students is 22.3. The percentage for Alaska Native students is 26.3. The percentage for Hispanic students is 38.7. The percentage for White students is 26.2.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usually slept with friends, family, or other people because their parents or they lost their home or cannot afford housing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3.2. The percentage for Male students is 4.5. The percentage for Female students is 1.8. The percentage for 9th grade students is 3.9. The percentage for 10th grade students is 3.4. The percentage for 11th grade students is 1.3. The percentage for 12th grade students is 4.3. The percentage for Alaska Native students is 5.9. The percentage for Hispanic students is 0.0. The percentage for White students is 1.9.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Alaska Native students is higher than for Hispanic students. The prevalence for Alaska Native students is higher than for White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missed classes or school without permission (on one or more days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28.7. The percentage for Male students is 29.1. The percentage for Female students is 27.6. The percentage for 9th grade students is 18.8. The percentage for 10th grade students is 23.7. The percentage for 11th grade students is 33.7. The percentage for 12th grade students is 40.0. The percentage for Alaska Native students is 36.2. The percentage for Hispanic students is 33.8. The percentage for White students is 21.9.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Alaska Native students is higher than for White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215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2011 through 2015 for high school students who missed classes or school without permission (on one or more days during the 30 days before the survey). These are results from the Alaska (Recoded Race) (Recoded Race) Youth Risk Behavior Surveys, 2011-2015.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2011 is 30.3.  The percentage for 2013 is 22.6.  The percentage for 2015 is 28.7.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of high school students who do not have one of their parents talk with them about what they are doing in school about every day.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60.4. The percentage for Male students is 63.1. The percentage for Female students is 57.4. The percentage for 9th grade students is 57.9. The percentage for 10th grade students is 57.0. The percentage for 11th grade students is 59.0. The percentage for 12th grade students is 68.5. The percentage for Alaska Native students is 69.7. The percentage for Hispanic students is 57.1. The percentage for White students is 50.7.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12th grade students is higher than for 9th grade students. The prevalence for 12th grade students is higher than for 10th grade students. The prevalence for 12th grade students is higher than for 11th grade students. The prevalence for Alaska Native students is higher than for Hispanic students. The prevalence for Alaska Native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do not have one of their parents talk with them about what they are doing in school about every day.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55.0.  The percentage for 2009 is 58.8.  The percentage for 2011 is 60.5.  The percentage for 2013 is 59.3.  The percentage for 2015 is 60.4.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increased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of high school students who strongly agree or agree that their teachers really care about them and give them a lot of encouragement.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62.1. The percentage for Male students is 63.8. The percentage for Female students is 60.0. The percentage for 9th grade students is 61.4. The percentage for 10th grade students is 62.5. The percentage for 11th grade students is 59.7. The percentage for 12th grade students is 65.0. The percentage for Alaska Native students is 64.4. The percentage for Hispanic students is 64.6. The percentage for White students is 60.0.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experienced physical dating violence (one or more times during the 12 months before the survey, including being hit, slammed into something, or injured with an object or weapon on purpose by someone they were dating or going out with among students who dated or went out with someone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9.5. The percentage for Male students is 8.2. The percentage for Female students is 10.5. The percentage for 9th grade students is 5.3. The percentage for 10th grade students is 7.0. The percentage for 11th grade students is 10.0. The percentage for 12th grade students is 14.2. The percentage for Alaska Native students is 9.8. The percentage for White students is 8.4.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12th grade students is higher than for 9th grade students. The prevalence for 12th grade students is higher than for 10th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strongly agree or agree that their teachers really care about them and give them a lot of encouragement.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56.1.  The percentage for 2009 is 59.4.  The percentage for 2011 is 56.7.  The percentage for 2013 is 64.1.  The percentage for 2015 is 62.1.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increased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of high school students who would feel comfortable seeking help from one or more adults besides their parents if they had an important question affecting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85.7. The percentage for Male students is 82.1. The percentage for Female students is 89.6. The percentage for 9th grade students is 84.4. The percentage for 10th grade students is 86.4. The percentage for 11th grade students is 86.5. The percentage for 12th grade students is 86.4. The percentage for Alaska Native students is 84.2. The percentage for Hispanic students is 83.4. The percentage for White students is 88.7.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would feel comfortable seeking help from one or more adults besides their parents if they had an important question affecting their life.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87.0.  The percentage for 2009 is 83.3.  The percentage for 2011 is 85.0.  The percentage for 2013 is 85.1.  The percentage for 2015 is 85.7.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do not spend any hours helping or volunteering at school or in the community (such as helping elders or neighbors; watching young children; teaching or tutoring; peer helping; mentoring; or helping out at local programs, health clinics, faith organizations, tribal organizations, or environmental organizations, during an average week).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43.4. The percentage for Male students is 46.9. The percentage for Female students is 39.8. The percentage for 9th grade students is 38.9. The percentage for 10th grade students is 47.7. The percentage for 11th grade students is 42.8. The percentage for 12th grade students is 43.8. The percentage for Alaska Native students is 41.4. The percentage for Hispanic students is 40.4. The percentage for White students is 46.7.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10th grade students is higher than for 9th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do not spend any hours helping or volunteering at school or in the community (such as helping elders or neighbors; watching young children; teaching or tutoring; peer helping; mentoring; or helping out at local programs, health clinics, faith organizations, tribal organizations, or environmental organizations, during an average week).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48.8.  The percentage for 2009 is 48.4.  The percentage for 2011 is 49.7.  The percentage for 2013 is 46.7.  The percentage for 2015 is 43.4.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do not take part in organized after school, evening, or weekend activities on any days (such as school clubs; community center groups; music, art, or dance lessons; drama; church; or cultural or other supervised activities, during an average week).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45.1. The percentage for Male students is 49.5. The percentage for Female students is 40.3. The percentage for 9th grade students is 45.2. The percentage for 10th grade students is 42.4. The percentage for 11th grade students is 41.0. The percentage for 12th grade students is 51.4. The percentage for Alaska Native students is 55.7. The percentage for Hispanic students is 39.4. The percentage for White students is 40.8.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12th grade students is higher than for 10th grade students. The prevalence for Alaska Native students is higher than for Hispanic students. The prevalence for Alaska Native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do not take part in organized after school, evening, or weekend activities on any days (such as school clubs; community center groups; music, art, or dance lessons; drama; church; or cultural or other supervised activities, during an average week).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44.5.  The percentage for 2009 is 46.4.  The percentage for 2011 is 44.0.  The percentage for 2013 is 46.6.  The percentage for 2015 is 45.1.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of high school students who disagree or strongly disagree that they feel alone in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55.0. The percentage for Male students is 56.8. The percentage for Female students is 53.4. The percentage for 9th grade students is 55.5. The percentage for 10th grade students is 55.3. The percentage for 11th grade students is 50.6. The percentage for 12th grade students is 58.7. The percentage for Alaska Native students is 55.3. The percentage for Hispanic students is 48.8. The percentage for White students is 57.6.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disagree or strongly disagree that they feel alone in their life.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65.2.  The percentage for 2009 is 66.0.  The percentage for 2011 is 63.2.  The percentage for 2013 is 60.5.  The percentage for 2015 is 55.0.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228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of high school students who strongly agree or agree that in their community they feel like they matter to people.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52.7. The percentage for Male students is 58.0. The percentage for Female students is 47.1. The percentage for 9th grade students is 55.9. The percentage for 10th grade students is 50.6. The percentage for 11th grade students is 49.1. The percentage for 12th grade students is 55.8. The percentage for Alaska Native students is 55.7. The percentage for Hispanic students is 52.9. The percentage for White students is 50.9.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229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2013 through 2015 for high school students who experienced physical dating violence (one or more times during the 12 months before the survey, including being hit, slammed into something, or injured with an object or weapon on purpose by someone they were dating or going out with among students who dated or went out with someone during the 12 months before the survey). These are results from the Alaska (Recoded Race) (Recoded Race)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9.1.  The percentage for 2015 is 9.5.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strongly agree or agree that in their community they feel like they matter to people.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50.6.  The percentage for 2009 is 54.0.  The percentage for 2011 is 54.6.  The percentage for 2013 is 54.6.  The percentage for 2015 is 52.7.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230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of high school students who strongly agree or agree that their school has clear rules and consequences for behavior.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66.1. The percentage for Male students is 68.1. The percentage for Female students is 64.0. The percentage for 9th grade students is 69.9. The percentage for 10th grade students is 63.3. The percentage for 11th grade students is 69.7. The percentage for 12th grade students is 61.3. The percentage for Alaska Native students is 67.6. The percentage for Hispanic students is 68.6. The percentage for White students is 63.8.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9th grade students is higher than for 10th grade students. The prevalence for 9th grade students is higher than for 12th grade students. The prevalence for 11th grade students is higher than for 12th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231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strongly agree or agree that their school has clear rules and consequences for behavior.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57.0.  The percentage for 2009 is 63.6.  The percentage for 2011 is 67.7.  The percentage for 2013 is 66.3.  The percentage for 2015 is 66.1.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increased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232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of high school students who think their parents feel it would be wrong or very wrong for them to smoke marijuana.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77.9. The percentage for Male students is 75.2. The percentage for Female students is 80.7. The percentage for 9th grade students is 82.3. The percentage for 10th grade students is 79.6. The percentage for 11th grade students is 76.6. The percentage for 12th grade students is 72.4. The percentage for Alaska Native students is 74.1. The percentage for Hispanic students is 74.4. The percentage for White students is 79.1.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9th grade students is higher than for 12th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233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2013 through 2015 for high school students who think their parents feel it would be wrong or very wrong for them to smoke marijuana. These are results from the Alaska (Recoded Race) (Recoded Race)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79.0.  The percentage for 2015 is 77.9.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234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of high school students who think their parents feel it would be wrong or very wrong for them to have one or two drinks of an alcoholic beverage nearly every day.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82.4. The percentage for Male students is 78.1. The percentage for Female students is 86.9. The percentage for 9th grade students is 83.5. The percentage for 10th grade students is 83.5. The percentage for 11th grade students is 80.6. The percentage for 12th grade students is 82.0. The percentage for Alaska Native students is 80.7. The percentage for Hispanic students is 77.4. The percentage for White students is 85.9.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White students is higher than for Alaska Native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235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2013 through 2015 for high school students who think their parents feel it would be wrong or very wrong for them to have one or two drinks of an alcoholic beverage nearly every day. These are results from the Alaska (Recoded Race) (Recoded Race)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80.1.  The percentage for 2015 is 82.4.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236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of high school students who think their parents feel it would be wrong or very wrong for them to smoke cigarettes.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89.8. The percentage for Male students is 88.2. The percentage for Female students is 91.9. The percentage for 9th grade students is 91.1. The percentage for 10th grade students is 91.5. The percentage for 11th grade students is 89.4. The percentage for 12th grade students is 87.5. The percentage for Alaska Native students is 83.7. The percentage for Hispanic students is 87.0. The percentage for White students is 93.8.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White students is higher than for Alaska Native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237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2013 through 2015 for high school students who think their parents feel it would be wrong or very wrong for them to smoke cigarettes. These are results from the Alaska (Recoded Race) (Recoded Race)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90.2.  The percentage for 2015 is 89.8.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238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of high school students who think their parents feel it would be wrong or very wrong for them to use prescription drugs without a doctor's prescription.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91.1. The percentage for Male students is 90.0. The percentage for Female students is 92.7. The percentage for 9th grade students is 89.9. The percentage for 10th grade students is 90.6. The percentage for 11th grade students is 93.2. The percentage for 12th grade students is 91.7. The percentage for Alaska Native students is 91.6. The percentage for Hispanic students is 88.9. The percentage for White students is 94.1.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239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experienced sexual dating violence (one or more times during the 12 months before the survey, including kissing, touching, or being physically forced to have sexual intercourse when they did not want to by someone they were dating or going out with among students who dated or went out with someone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10.1. The percentage for Male students is 5.2. The percentage for Female students is 14.9. The percentage for 9th grade students is 7.6. The percentage for 10th grade students is 12.2. The percentage for 11th grade students is 13.0. The percentage for 12th grade students is 7.0. The percentage for Alaska Native students is 6.4. The percentage for White students is 10.5.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10th grade students is higher than for 12th grade students. The prevalence for 11th grade students is higher than for 12th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of high school students who think there is some chance, pretty good chance, or very good chance they would be seen as cool if they smoked cigarettes.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10.2. The percentage for Male students is 10.5. The percentage for Female students is 9.6. The percentage for 9th grade students is 9.6. The percentage for 10th grade students is 11.1. The percentage for 11th grade students is 9.4. The percentage for 12th grade students is 9.6. The percentage for Alaska Native students is 9.8. The percentage for Hispanic students is 13.6. The percentage for White students is 9.3.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240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2011 through 2015 for high school students who think there is some chance, pretty good chance, or very good chance they would be seen as cool if they smoked cigarettes. These are results from the Alaska (Recoded Race) (Recoded Race) Youth Risk Behavior Surveys, 2011-2015.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2011 is 14.3.  The percentage for 2013 is 10.5.  The percentage for 2015 is 10.2.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2011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241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of high school students who think there is some chance, pretty good chance, or very good chance they would be seen as cool if they began drinking alcoholic beverages regularly.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19.9. The percentage for Male students is 16.6. The percentage for Female students is 22.9. The percentage for 9th grade students is 12.3. The percentage for 10th grade students is 21.9. The percentage for 11th grade students is 23.3. The percentage for 12th grade students is 21.8. The percentage for Alaska Native students is 12.2. The percentage for Hispanic students is 25.8. The percentage for White students is 24.7.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12th grade students is higher than for 9th grade students. The prevalence for Hispanic students is higher than for Alaska Native students. The prevalence for White students is higher than for Alaska Native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242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2011 through 2015 for high school students who think there is some chance, pretty good chance, or very good chance they would be seen as cool if they began drinking alcoholic beverages regularly. These are results from the Alaska (Recoded Race) (Recoded Race) Youth Risk Behavior Surveys, 2011-2015.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2011 is 28.9.  The percentage for 2013 is 25.3.  The percentage for 2015 is 19.9.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2011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243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of high school students who think there is some chance, pretty good chance, or very good chance they would be seen as cool if they smoked marijuana.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26.9. The percentage for Male students is 25.9. The percentage for Female students is 27.5. The percentage for 9th grade students is 20.3. The percentage for 10th grade students is 28.3. The percentage for 11th grade students is 32.6. The percentage for 12th grade students is 26.6. The percentage for Alaska Native students is 22.6. The percentage for White students is 30.7.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10th grade students is higher than for 9th grade students. The prevalence for 11th grade students is higher than for 9th grade students. The prevalence for White students is higher than for Alaska Native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244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2011 through 2015 for high school students who think there is some chance, pretty good chance, or very good chance they would be seen as cool if they smoked marijuana. These are results from the Alaska (Recoded Race) (Recoded Race) Youth Risk Behavior Surveys, 2011-2015.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2011 is 29.1.  The percentage for 2013 is 30.7.  The percentage for 2015 is 26.9.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245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drank a can, bottle, or glass of a sports drink one or more times per day (not including low calorie sports drinks such as Propel or G2,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13.1. The percentage for Male students is 16.2. The percentage for Female students is 9.3. The percentage for 9th grade students is 15.7. The percentage for 10th grade students is 12.7. The percentage for 11th grade students is 11.7. The percentage for 12th grade students is 11.1. The percentage for Alaska Native students is 20.2. The percentage for Hispanic students is 8.1. The percentage for White students is 8.9.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Alaska Native students is higher than for Hispanic students. The prevalence for Alaska Native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246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drank a can, bottle, or glass of a sports drink two or more times per day (not including low calorie sports drinks such as Propel or G2,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7.8. The percentage for Male students is 9.9. The percentage for Female students is 5.7. The percentage for 9th grade students is 10.0. The percentage for 10th grade students is 8.2. The percentage for 11th grade students is 5.3. The percentage for 12th grade students is 6.9. The percentage for Alaska Native students is 13.5. The percentage for Hispanic students is 4.1. The percentage for White students is 4.2.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Alaska Native students is higher than for Hispanic students. The prevalence for Alaska Native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247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drank a can, bottle, or glass of a sports drink three or more times per day (not including low calorie sports drinks such as Propel or G2,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4.8. The percentage for Male students is 6.3. The percentage for Female students is 3.1. The percentage for 9th grade students is 6.2. The percentage for 10th grade students is 4.6. The percentage for 11th grade students is 3.4. The percentage for 12th grade students is 4.1. The percentage for Alaska Native students is 7.9. The percentage for Hispanic students is 3.2. The percentage for White students is 2.2.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Alaska Native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248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drank one or more glasses per day of water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70.2. The percentage for Male students is 67.1. The percentage for Female students is 73.2. The percentage for 9th grade students is 69.4. The percentage for 10th grade students is 69.4. The percentage for 11th grade students is 72.1. The percentage for 12th grade students is 69.6. The percentage for Alaska Native students is 60.5. The percentage for Hispanic students is 66.9. The percentage for White students is 77.5.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White students is higher than for Alaska Native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249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2013 through 2015 for high school students who experienced sexual dating violence (one or more times during the 12 months before the survey, including kissing, touching, or being physically forced to have sexual intercourse when they did not want to by someone they were dating or going out with among students who dated or went out with someone during the 12 months before the survey). These are results from the Alaska (Recoded Race) (Recoded Race)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11.4.  The percentage for 2015 is 10.1.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drank two or more glasses per day of water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62.9. The percentage for Male students is 60.3. The percentage for Female students is 65.5. The percentage for 9th grade students is 62.3. The percentage for 10th grade students is 63.7. The percentage for 11th grade students is 64.5. The percentage for 12th grade students is 60.8. The percentage for Alaska Native students is 53.8. The percentage for Hispanic students is 61.3. The percentage for White students is 69.6.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White students is higher than for Alaska Native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250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drank three or more glasses per day of water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51.2. The percentage for Male students is 51.5. The percentage for Female students is 50.8. The percentage for 9th grade students is 50.6. The percentage for 10th grade students is 51.5. The percentage for 11th grade students is 51.9. The percentage for 12th grade students is 50.7. The percentage for Alaska Native students is 43.5. The percentage for Hispanic students is 51.6. The percentage for White students is 54.8.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White students is higher than for Alaska Native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251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were bullied on school property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22.8. The percentage for Male students is 19.5. The percentage for Female students is 26.5. The percentage for 9th grade students is 31.0. The percentage for 10th grade students is 22.1. The percentage for 11th grade students is 22.1. The percentage for 12th grade students is 13.8. The percentage for Alaska Native students is 25.5. The percentage for Hispanic students is 21.0. The percentage for White students is 21.7.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9th grade students is higher than for 10th grade students. The prevalence for 9th grade students is higher than for 11th grade students. The prevalence for 9th grade students is higher than for 12th grade students. The prevalence for 10th grade students is higher than for 12th grade students. The prevalence for 11th grade students is higher than for 12th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2009 through 2015 for high school students who were bullied on school property (during the 12 months before the survey). These are results from the Alaska (Recoded Race)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20.7.  The percentage for 2011 is 23.0.  The percentage for 2013 is 20.7.  The percentage for 2015 is 22.8.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were electronically bullied (including being bullied through e-mail, chat rooms, instant messaging, websites, or texting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17.7. The percentage for Male students is 12.6. The percentage for Female students is 22.9. The percentage for 9th grade students is 17.4. The percentage for 10th grade students is 19.3. The percentage for 11th grade students is 19.9. The percentage for 12th grade students is 13.5. The percentage for Alaska Native students is 15.3. The percentage for Hispanic students is 20.7. The percentage for White students is 18.8.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10th grade students is higher than for 12th grade students. The prevalence for 11th grade students is higher than for 12th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2011 through 2015 for high school students who were electronically bullied (including being bullied through e-mail, chat rooms, instant messaging, websites, or texting during the 12 months before the survey). These are results from the Alaska (Recoded Race) (Recoded Race) Youth Risk Behavior Surveys, 2011-2015.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2011 is 15.3.  The percentage for 2013 is 14.7.  The percentage for 2015 is 17.7.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rarely or never wore a seat belt (when riding in a car driven by someone else).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9.4. The percentage for Male students is 10.2. The percentage for Female students is 8.5. The percentage for 9th grade students is 10.4. The percentage for 10th grade students is 8.2. The percentage for 11th grade students is 9.5. The percentage for 12th grade students is 8.9. The percentage for Alaska Native students is 18.2. The percentage for Hispanic students is 10.3. The percentage for White students is 4.7.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Alaska Native students is higher than for Hispanic students. The prevalence for Alaska Native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felt sad or hopeless (almost every day for 2 or more weeks in a row so that they stopped doing some usual activities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33.6. The percentage for Male students is 25.0. The percentage for Female students is 42.7. The percentage for 9th grade students is 29.6. The percentage for 10th grade students is 35.6. The percentage for 11th grade students is 36.5. The percentage for 12th grade students is 33.2. The percentage for Alaska Native students is 30.9. The percentage for Hispanic students is 33.1. The percentage for White students is 35.1.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felt sad or hopeless (almost every day for 2 or more weeks in a row so that they stopped doing some usual activities during the 12 months before the survey).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26.9.  The percentage for 2009 is 25.2.  The percentage for 2011 is 25.9.  The percentage for 2013 is 27.2.  The percentage for 2015 is 33.6.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increased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seriously considered attempting suicide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20.1. The percentage for Male students is 17.0. The percentage for Female students is 23.3. The percentage for 9th grade students is 16.6. The percentage for 10th grade students is 23.2. The percentage for 11th grade students is 21.1. The percentage for 12th grade students is 20.0. The percentage for Alaska Native students is 21.3. The percentage for Hispanic students is 29.0. The percentage for White students is 17.6.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10th grade students is higher than for 9th grade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seriously considered attempting suicide (during the 12 months before the survey).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16.5.  The percentage for 2009 is 13.9.  The percentage for 2011 is 14.5.  The percentage for 2013 is 16.2.  The percentage for 2015 is 20.1.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made a plan about how they would attempt suicide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16.7. The percentage for Male students is 14.9. The percentage for Female students is 18.4. The percentage for 9th grade students is 14.7. The percentage for 10th grade students is 19.3. The percentage for 11th grade students is 17.5. The percentage for 12th grade students is 15.5. The percentage for Alaska Native students is 18.3. The percentage for Hispanic students is 23.1. The percentage for White students is 14.6.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made a plan about how they would attempt suicide (during the 12 months before the survey).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14.2.  The percentage for 2009 is 11.7.  The percentage for 2011 is 12.8.  The percentage for 2013 is 13.9.  The percentage for 2015 is 16.7.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attempted suicide (one or more times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10.7. The percentage for Male students is 10.4. The percentage for Female students is 11.0. The percentage for 9th grade students is 9.6. The percentage for 10th grade students is 13.4. The percentage for 11th grade students is 9.1. The percentage for 12th grade students is 10.5. The percentage for Alaska Native students is 13.7. The percentage for White students is 7.1.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Alaska Native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attempted suicide (one or more times during the 12 months before the survey).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10.7.  The percentage for 2009 is 8.5.  The percentage for 2011 is 8.7.  The percentage for 2013 is 8.4.  The percentage for 2015 is 10.7.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attempted suicide that resulted in an injury, poisoning, or overdose that had to be treated by a doctor or nurse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3.5. The percentage for Male students is 3.0. The percentage for Female students is 4.0. The percentage for 9th grade students is 1.8. The percentage for 10th grade students is 3.7. The percentage for 11th grade students is 4.3. The percentage for 12th grade students is 4.2. The percentage for Alaska Native students is 3.9. The percentage for White students is 2.8.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attempted suicide that resulted in an injury, poisoning, or overdose that had to be treated by a doctor or nurse (during the 12 months before the survey).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3.2.  The percentage for 2009 is 2.6.  The percentage for 2011 is 2.7.  The percentage for 2013 is 2.5.  The percentage for 2015 is 3.5.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rarely or never wore a seat belt (when riding in a car driven by someone else).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7.0.  The percentage for 2009 is 12.1.  The percentage for 2011 is 8.7.  The percentage for 2013 is 10.1.  The percentage for 2015 is 9.4.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ever tried cigarette smoking (even one or two puffs).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32.5. The percentage for Male students is 36.0. The percentage for Female students is 28.5. The percentage for 9th grade students is 25.9. The percentage for 10th grade students is 33.2. The percentage for 11th grade students is 31.2. The percentage for 12th grade students is 40.2. The percentage for Alaska Native students is 52.0. The percentage for Hispanic students is 39.3. The percentage for White students is 22.2.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12th grade students is higher than for 9th grade students. The prevalence for 12th grade students is higher than for 11th grade students. The prevalence for Alaska Native students is higher than for Hispanic students. The prevalence for Alaska Native students is higher than for White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ever tried cigarette smoking (even one or two puffs).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52.7.  The percentage for 2009 is 47.5.  The percentage for 2011 is 44.3.  The percentage for 2013 is 35.7.  The percentage for 2015 is 32.5.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smoked a whole cigarette before age 13 years (for the first time).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8.9. The percentage for Male students is 9.7. The percentage for Female students is 7.8. The percentage for 9th grade students is 9.0. The percentage for 10th grade students is 9.9. The percentage for 11th grade students is 9.8. The percentage for 12th grade students is 6.7. The percentage for Alaska Native students is 15.4. The percentage for Hispanic students is 10.2. The percentage for White students is 4.7.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Alaska Native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smoked a whole cigarette before age 13 years (for the first time).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16.1.  The percentage for 2009 is 12.8.  The percentage for 2011 is 11.1.  The percentage for 2013 is 9.4.  The percentage for 2015 is 8.9.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currently smoked cigarettes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11.1. The percentage for Male students is 13.3. The percentage for Female students is 8.4. The percentage for 9th grade students is 7.2. The percentage for 10th grade students is 10.3. The percentage for 11th grade students is 9.7. The percentage for 12th grade students is 17.0. The percentage for Alaska Native students is 19.7. The percentage for Hispanic students is 16.8. The percentage for White students is 6.8.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12th grade students is higher than for 9th grade students. The prevalence for 12th grade students is higher than for 10th grade students. The prevalence for 12th grade students is higher than for 11th grade students. The prevalence for Alaska Native students is higher than for White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currently smoked cigarettes (on at least 1 day during the 30 days before the survey).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17.8.  The percentage for 2009 is 15.7.  The percentage for 2011 is 14.1.  The percentage for 2013 is 10.6.  The percentage for 2015 is 11.1.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currently frequently smoked cigarettes (on 20 or more days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3.7. The percentage for Male students is 4.6. The percentage for Female students is 2.6. The percentage for 9th grade students is 2.7. The percentage for 10th grade students is 3.9. The percentage for 11th grade students is 4.2. The percentage for 12th grade students is 3.6. The percentage for Alaska Native students is 7.2. The percentage for Hispanic students is 4.6. The percentage for White students is 1.9.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Alaska Native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currently frequently smoked cigarettes (on 20 or more days during the 30 days before the survey).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7.4.  The percentage for 2009 is 5.1.  The percentage for 2011 is 5.2.  The percentage for 2013 is 3.9.  The percentage for 2015 is 3.7.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currently smoked cigarettes daily (on all 30 days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2.6. The percentage for Male students is 3.5. The percentage for Female students is 1.4. The percentage for 9th grade students is 1.4. The percentage for 10th grade students is 3.2. The percentage for 11th grade students is 2.6. The percentage for 12th grade students is 2.4. The percentage for Alaska Native students is 4.8. The percentage for Hispanic students is 3.8. The percentage for White students is 1.3.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Alaska Native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currently smoked cigarettes daily (on all 30 days during the 30 days before the survey).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4.5.  The percentage for 2009 is 3.1.  The percentage for 2011 is 3.7.  The percentage for 2013 is 2.2.  The percentage for 2015 is 2.6.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rode with a driver who had been drinking alcohol (in a car or other vehicle one or more times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14.3. The percentage for Male students is 13.3. The percentage for Female students is 15.2. The percentage for 9th grade students is 13.0. The percentage for 10th grade students is 14.3. The percentage for 11th grade students is 14.4. The percentage for 12th grade students is 15.3. The percentage for Alaska Native students is 12.6. The percentage for Hispanic students is 21.3. The percentage for White students is 12.2.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Hispanic students is higher than for Alaska Native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smoked more than 10 cigarettes per day (during the 30 days before the survey among students who currently smoked cigarettes on the days they smoked).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4.7.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smoked more than 10 cigarettes per day (during the 30 days before the survey among students who currently smoked cigarettes on the days they smoked).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4.1.  The percentage for 2009 is 5.3.  The percentage for 2011 is 5.7.  The percentage for 2013 is 2.4.  The percentage for 2015 is 4.7.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usually obtained their own cigarettes by buying them in a store or gas station (during the 30 days before the survey among students who currently smoked cigarettes and who were aged &lt;18 years ).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4.4.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usually obtained their own cigarettes by buying on the internet (during the 30 days before the survey among students who currently smoked cigarettes and who were aged &lt;18 years ).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0.9.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tried to quit smoking cigarettes (among students who currently smoked cigarettes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59.5.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tried to quit smoking cigarettes (among students who currently smoked cigarettes during the 12 months before the survey).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61.3.  The percentage for 2009 is 58.2.  The percentage for 2011 is 68.0.  The percentage for 2013 is 67.1.  The percentage for 2015 is 59.5.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currently used smokeless tobacco  (chewing tobacco, snuff, or dip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11.7. The percentage for Male students is 14.7. The percentage for Female students is 8.2. The percentage for 9th grade students is 10.6. The percentage for 10th grade students is 12.8. The percentage for 11th grade students is 10.2. The percentage for 12th grade students is 12.5. The percentage for Alaska Native students is 24.9. The percentage for Hispanic students is 8.3. The percentage for White students is 5.3.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Alaska Native students is higher than for Hispanic students. The prevalence for Alaska Native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currently used smokeless tobacco  (chewing tobacco, snuff, or dip on at least 1 day during the 30 days before the survey).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10.4.  The percentage for 2009 is 13.6.  The percentage for 2011 is 8.4.  The percentage for 2013 is 9.1.  The percentage for 2015 is 11.7.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currently smoked cigars (cigars, cigarillos, or little cigars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7.1. The percentage for Male students is 9.9. The percentage for Female students is 3.7. The percentage for 9th grade students is 4.5. The percentage for 10th grade students is 6.0. The percentage for 11th grade students is 7.5. The percentage for 12th grade students is 9.9. The percentage for Alaska Native students is 6.8. The percentage for Hispanic students is 11.5. The percentage for White students is 6.9.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12th grade students is higher than for 9th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currently smoked cigars (cigars, cigarillos, or little cigars on at least 1 day during the 30 days before the survey).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10.1.  The percentage for 2009 is 10.3.  The percentage for 2011 is 10.3.  The percentage for 2013 is 7.3.  The percentage for 2015 is 7.1.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rode with a driver who had been drinking alcohol (in a car or other vehicle one or more times during the 30 days before the survey).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23.5.  The percentage for 2009 is 21.3.  The percentage for 2011 is 18.6.  The percentage for 2013 is 13.1.  The percentage for 2015 is 14.3.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ever used electronic vapor products (e-cigarettes, e-cigars, e-pipes, vape pipes, vaping pens, e-hookahs, and hookah pens such as blu, NJOY, or Starbuzz).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36.1. The percentage for Male students is 39.7. The percentage for Female students is 31.9. The percentage for 9th grade students is 27.8. The percentage for 10th grade students is 37.4. The percentage for 11th grade students is 43.0. The percentage for 12th grade students is 36.9. The percentage for Alaska Native students is 33.0. The percentage for Hispanic students is 55.1. The percentage for White students is 34.8.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10th grade students is higher than for 9th grade students. The prevalence for 11th grade students is higher than for 9th grade students. The prevalence for Hispanic students is higher than for Alaska Native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currently used electronic vapor products (e-cigarettes, e-cigars, e-pipes, vape pipes, vaping pens, e-hookahs, and hookah pens such as blu, NJOY, or Starbuzz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17.7. The percentage for Male students is 20.1. The percentage for Female students is 15.0. The percentage for 9th grade students is 14.2. The percentage for 10th grade students is 18.4. The percentage for 11th grade students is 20.7. The percentage for 12th grade students is 17.6. The percentage for Alaska Native students is 13.7. The percentage for Hispanic students is 33.7. The percentage for White students is 17.7.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Hispanic students is higher than for Alaska Native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currently used tobacco (current cigarette, smokeless tobacco, cigar, or electronic vapor product use on at least 1 day during the 30 days before the survey ).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30.9. The percentage for Male students is 35.9. The percentage for Female students is 25.1. The percentage for 9th grade students is 25.9. The percentage for 10th grade students is 31.2. The percentage for 11th grade students is 31.6. The percentage for 12th grade students is 35.3. The percentage for Alaska Native students is 43.1. The percentage for Hispanic students is 38.8. The percentage for White students is 24.2.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12th grade students is higher than for 9th grade students. The prevalence for Alaska Native students is higher than for White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currently used cigarettes, cigars, or smokeless tobacco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20.8. The percentage for Male students is 26.1. The percentage for Female students is 14.7. The percentage for 9th grade students is 16.5. The percentage for 10th grade students is 20.1. The percentage for 11th grade students is 19.6. The percentage for 12th grade students is 26.8. The percentage for Alaska Native students is 36.4. The percentage for Hispanic students is 21.4. The percentage for White students is 13.8.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12th grade students is higher than for 9th grade students. The prevalence for Alaska Native students is higher than for Hispanic students. The prevalence for Alaska Native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currently used cigarettes, cigars, or smokeless tobacco (on at least 1 day during the 30 days before the survey).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26.4.  The percentage for 2009 is 28.1.  The percentage for 2011 is 22.9.  The percentage for 2013 is 19.6.  The percentage for 2015 is 20.8.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currently smoked cigarettes or cigars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14.8. The percentage for Male students is 18.8. The percentage for Female students is 10.1. The percentage for 9th grade students is 9.5. The percentage for 10th grade students is 12.7. The percentage for 11th grade students is 14.7. The percentage for 12th grade students is 22.4. The percentage for Alaska Native students is 22.0. The percentage for Hispanic students is 21.4. The percentage for White students is 11.2.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11th grade students is higher than for 9th grade students. The prevalence for 12th grade students is higher than for 9th grade students. The prevalence for 12th grade students is higher than for 10th grade students. The prevalence for 12th grade students is higher than for 11th grade students. The prevalence for Alaska Native students is higher than for White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currently smoked cigarettes or cigars (on at least 1 day during the 30 days before the survey).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22.1.  The percentage for 2009 is 21.0.  The percentage for 2011 is 20.2.  The percentage for 2013 is 14.9.  The percentage for 2015 is 14.8.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did not currently use tobacco (current cigarette, smokeless tobacco, cigar, or electronic vapor product use on at least 1 day during the 30 days before the survey ).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72.5. The percentage for Male students is 68.4. The percentage for Female students is 76.8. The percentage for 9th grade students is 79.2. The percentage for 10th grade students is 70.9. The percentage for 11th grade students is 72.5. The percentage for 12th grade students is 66.8. The percentage for Alaska Native students is 60.8. The percentage for Hispanic students is 63.6. The percentage for White students is 77.8.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9th grade students is higher than for 10th grade students. The prevalence for 9th grade students is higher than for 12th grade students. The prevalence for White students is higher than for Alaska Native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did not currently use cigarettes, cigars, or smokeless tobacco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81.6. The percentage for Male students is 76.8. The percentage for Female students is 86.7. The percentage for 9th grade students is 86.6. The percentage for 10th grade students is 81.9. The percentage for 11th grade students is 83.4. The percentage for 12th grade students is 74.3. The percentage for Alaska Native students is 66.5. The percentage for Hispanic students is 81.7. The percentage for White students is 87.0.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9th grade students is higher than for 12th grade students. The prevalence for 11th grade students is higher than for 12th grade students. The prevalence for Hispanic students is higher than for Alaska Native students. The prevalence for White students is higher than for Alaska Native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did not currently use cigarettes, cigars, or smokeless tobacco (on at least 1 day during the 30 days before the survey).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75.9.  The percentage for 2009 is 74.8.  The percentage for 2011 is 80.0.  The percentage for 2013 is 82.9.  The percentage for 2015 is 81.6.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increased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drove when drinking alcohol (one or more times during the 30 days before the survey, among students who had driven a car or other vehicle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5.6. The percentage for Male students is 5.7. The percentage for Female students is 5.1. The percentage for 9th grade students is 4.6. The percentage for 10th grade students is 4.6. The percentage for 11th grade students is 5.1. The percentage for 12th grade students is 7.4. The percentage for Alaska Native students is 4.4. The percentage for White students is 4.8.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did not currently smoke cigarettes or cigars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86.3. The percentage for Male students is 82.6. The percentage for Female students is 90.4. The percentage for 9th grade students is 92.6. The percentage for 10th grade students is 87.7. The percentage for 11th grade students is 86.4. The percentage for 12th grade students is 78.2. The percentage for Alaska Native students is 78.9. The percentage for Hispanic students is 81.2. The percentage for White students is 89.3.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9th grade students is higher than for 10th grade students. The prevalence for 9th grade students is higher than for 11th grade students. The prevalence for 9th grade students is higher than for 12th grade students. The prevalence for 10th grade students is higher than for 12th grade students. The prevalence for 11th grade students is higher than for 12th grade students. The prevalence for White students is higher than for Alaska Native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did not currently smoke cigarettes or cigars (on at least 1 day during the 30 days before the survey).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78.9.  The percentage for 2009 is 80.5.  The percentage for 2011 is 81.9.  The percentage for 2013 is 86.7.  The percentage for 2015 is 86.3.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increased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ever drank alcohol  (at least one drink of alcohol on at least 1 day during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54.4. The percentage for Male students is 50.4. The percentage for Female students is 58.4. The percentage for 9th grade students is 34.8. The percentage for 10th grade students is 54.7. The percentage for 11th grade students is 63.5. The percentage for 12th grade students is 67.2. The percentage for Alaska Native students is 49.6. The percentage for Hispanic students is 63.5. The percentage for White students is 58.5.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Hispanic students is higher than for Alaska Native students. The prevalence for White students is higher than for Alaska Native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ever drank alcohol  (at least one drink of alcohol on at least 1 day during their life).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73.6.  The percentage for 2009 is 66.6.  The percentage for 2011 is 65.0.  The percentage for 2013 is 58.4.  The percentage for 2015 is 54.4.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drank alcohol before age 13 years  (for the first time other than a few sips).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14.3. The percentage for Male students is 17.4. The percentage for Female students is 10.8. The percentage for 9th grade students is 16.1. The percentage for 10th grade students is 17.2. The percentage for 11th grade students is 11.8. The percentage for 12th grade students is 10.8. The percentage for Alaska Native students is 11.8. The percentage for Hispanic students is 20.5. The percentage for White students is 13.9.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10th grade students is higher than for 12th grade students. The prevalence for Hispanic students is higher than for Alaska Native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drank alcohol before age 13 years  (for the first time other than a few sips).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20.4.  The percentage for 2009 is 16.9.  The percentage for 2011 is 16.9.  The percentage for 2013 is 13.7.  The percentage for 2015 is 14.3.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currently drank alcohol (at least one drink of alcohol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22.0. The percentage for Male students is 20.5. The percentage for Female students is 23.6. The percentage for 9th grade students is 10.6. The percentage for 10th grade students is 20.1. The percentage for 11th grade students is 27.5. The percentage for 12th grade students is 32.0. The percentage for Alaska Native students is 19.2. The percentage for Hispanic students is 36.9. The percentage for White students is 24.2.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Hispanic students is higher than for Alaska Native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currently drank alcohol (at least one drink of alcohol on at least 1 day during the 30 days before the survey).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39.7.  The percentage for 2009 is 33.2.  The percentage for 2011 is 28.6.  The percentage for 2013 is 22.5.  The percentage for 2015 is 22.0.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drank five or more drinks of alcohol in a row  (within a couple of hours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12.5. The percentage for Male students is 12.9. The percentage for Female students is 12.0. The percentage for 9th grade students is 5.1. The percentage for 10th grade students is 11.7. The percentage for 11th grade students is 15.3. The percentage for 12th grade students is 19.5. The percentage for Alaska Native students is 11.6. The percentage for Hispanic students is 19.0. The percentage for White students is 14.0.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10th grade students is higher than for 9th grade students. The prevalence for 11th grade students is higher than for 9th grade students. The prevalence for 12th grade students is higher than for 9th grade students. The prevalence for 12th grade students is higher than for 10th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drank five or more drinks of alcohol in a row  (within a couple of hours on at least 1 day during the 30 days before the survey).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25.8.  The percentage for 2009 is 21.7.  The percentage for 2011 is 16.7.  The percentage for 2013 is 12.8.  The percentage for 2015 is 12.5.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2013 through 2015 for high school students who drove when drinking alcohol (one or more times during the 30 days before the survey, among students who had driven a car or other vehicle during the 30 days before the survey). These are results from the Alaska (Recoded Race) (Recoded Race)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3.4.  The percentage for 2015 is 5.6.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increased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usually obtained the alcohol they drank by someone giving it to them (among students who currently drank alcohol ).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34.4. The percentage for Male students is 28.0. The percentage for Female students is 40.5. The percentage for White students is 34.0.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2013 through 2015 for high school students who usually obtained the alcohol they drank by someone giving it to them (among students who currently drank alcohol ). These are results from the Alaska (Recoded Race) (Recoded Race)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28.6.  The percentage for 2015 is 34.4.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ever used marijuana  (one or more times during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38.8. The percentage for Male students is 41.8. The percentage for Female students is 35.4. The percentage for 9th grade students is 25.5. The percentage for 10th grade students is 39.0. The percentage for 11th grade students is 42.8. The percentage for 12th grade students is 49.6. The percentage for Alaska Native students is 54.7. The percentage for Hispanic students is 38.6. The percentage for White students is 31.3.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10th grade students is higher than for 9th grade students. The prevalence for 11th grade students is higher than for 9th grade students. The prevalence for 12th grade students is higher than for 9th grade students. The prevalence for 12th grade students is higher than for 10th grade students. The prevalence for Alaska Native students is higher than for Hispanic students. The prevalence for Alaska Native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ever used marijuana  (one or more times during their life).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44.7.  The percentage for 2009 is 44.5.  The percentage for 2011 is 41.2.  The percentage for 2013 is 39.0.  The percentage for 2015 is 38.8.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tried marijuana before age 13 years  (for the first time).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9.9. The percentage for Male students is 13.1. The percentage for Female students is 6.1. The percentage for 9th grade students is 7.9. The percentage for 10th grade students is 10.0. The percentage for 11th grade students is 9.2. The percentage for 12th grade students is 11.6. The percentage for Alaska Native students is 17.7. The percentage for Hispanic students is 7.8. The percentage for White students is 5.1.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Alaska Native students is higher than for Hispanic students. The prevalence for Alaska Native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tried marijuana before age 13 years  (for the first time).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11.9.  The percentage for 2009 is 10.0.  The percentage for 2011 is 10.4.  The percentage for 2013 is 10.4.  The percentage for 2015 is 9.9.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currently used marijuana  (one or more times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19.0. The percentage for Male students is 21.3. The percentage for Female students is 16.5. The percentage for 9th grade students is 10.2. The percentage for 10th grade students is 18.2. The percentage for 11th grade students is 21.2. The percentage for 12th grade students is 28.1. The percentage for Alaska Native students is 26.1. The percentage for Hispanic students is 22.7. The percentage for White students is 15.3.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10th grade students is higher than for 9th grade students. The prevalence for 11th grade students is higher than for 9th grade students. The prevalence for 12th grade students is higher than for 9th grade students. The prevalence for 12th grade students is higher than for 10th grade students. The prevalence for Alaska Native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currently used marijuana  (one or more times during the 30 days before the survey).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20.5.  The percentage for 2009 is 22.7.  The percentage for 2011 is 21.2.  The percentage for 2013 is 19.7.  The percentage for 2015 is 19.0.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ever used cocaine  (any form of cocaine, such as powder, crack, or freebase, one or more times during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4.6. The percentage for Male students is 6.0. The percentage for Female students is 2.5. The percentage for 9th grade students is 2.3. The percentage for 10th grade students is 4.4. The percentage for 11th grade students is 4.8. The percentage for 12th grade students is 6.3. The percentage for Alaska Native students is 3.3. The percentage for Hispanic students is 10.5. The percentage for White students is 3.4.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Hispanic students is higher than for Alaska Native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ever used cocaine  (any form of cocaine, such as powder, crack, or freebase, one or more times during their life).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7.8.  The percentage for 2009 is 7.4.  The percentage for 2011 is 4.9.  The percentage for 2013 is 5.8.  The percentage for 2015 is 4.6.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texted or e-mailed while driving a car or other vehicle (on at least 1 day during the 30 days before the survey, among students who had driven a car or other vehicle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35.1. The percentage for Male students is 33.0. The percentage for Female students is 37.1. The percentage for 9th grade students is 16.4. The percentage for 10th grade students is 21.3. The percentage for 11th grade students is 44.9. The percentage for 12th grade students is 51.1. The percentage for Alaska Native students is 22.9. The percentage for White students is 40.5.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White students is higher than for Alaska Native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ever used inhalants (sniffed glue, breathed the contents of aerosol spray cans, or inhaled any paints or sprays to get high, one or more times during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6.3. The percentage for Male students is 6.6. The percentage for Female students is 5.4. The percentage for 9th grade students is 5.4. The percentage for 10th grade students is 6.0. The percentage for 11th grade students is 7.5. The percentage for 12th grade students is 5.2. The percentage for Alaska Native students is 6.0. The percentage for Hispanic students is 6.6. The percentage for White students is 5.3.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ever used inhalants (sniffed glue, breathed the contents of aerosol spray cans, or inhaled any paints or sprays to get high, one or more times during their life).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14.4.  The percentage for 2009 is 9.8.  The percentage for 2011 is 7.3.  The percentage for 2013 is 6.6.  The percentage for 2015 is 6.3.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ever used heroin  (also called "smack," "junk," or "China white," one or more times during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2.2. The percentage for Male students is 2.9. The percentage for Female students is 1.0. The percentage for 9th grade students is 1.8. The percentage for 10th grade students is 2.0. The percentage for 11th grade students is 2.7. The percentage for 12th grade students is 1.0. The percentage for Alaska Native students is 0.8. The percentage for Hispanic students is 4.0. The percentage for White students is 1.7.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ever used heroin  (also called "smack," "junk," or "China white," one or more times during their life).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1.6.  The percentage for 2009 is 3.3.  The percentage for 2011 is 2.4.  The percentage for 2013 is 2.2.  The percentage for 2015 is 2.2.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ever used methamphetamines  (also called "speed," "crystal," "crank," or "ice," one or more times during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2.6. The percentage for Male students is 3.1. The percentage for Female students is 1.6. The percentage for 9th grade students is 1.0. The percentage for 10th grade students is 2.8. The percentage for 11th grade students is 3.4. The percentage for 12th grade students is 2.4. The percentage for Alaska Native students is 2.7. The percentage for Hispanic students is 5.5. The percentage for White students is 1.2.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ever used methamphetamines  (also called "speed," "crystal," "crank," or "ice," one or more times during their life).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4.6.  The percentage for 2009 is 3.6.  The percentage for 2011 is 3.1.  The percentage for 2013 is 2.6.  The percentage for 2015 is 2.6.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ever used ecstasy  (also called "MDMA," one or more times during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4.1. The percentage for Male students is 5.5. The percentage for Female students is 2.1. The percentage for 9th grade students is 1.1. The percentage for 10th grade students is 4.4. The percentage for 11th grade students is 5.1. The percentage for 12th grade students is 5.3. The percentage for Alaska Native students is 1.4. The percentage for Hispanic students is 7.9. The percentage for White students is 4.7.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10th grade students is higher than for 9th grade students. The prevalence for 11th grade students is higher than for 9th grade students. The prevalence for 12th grade students is higher than for 9th grade students. The prevalence for Hispanic students is higher than for Alaska Native students. The prevalence for White students is higher than for Alaska Native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percentages from 2007 through 2015 for high school students who ever used ecstasy  (also called "MDMA," one or more times during their life). These are results from the Alaska (Recoded Race) (Recoded Race)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7.5.  The percentage for 2009 is 7.1.  The percentage for 2011 is 5.7.  The percentage for 2013 is 6.3.  The percentage for 2015 is 4.1.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ever used synthetic marijuana (also called "K2", "Spice", "fake weed", "King Kong", "Yucatan Fire", "Skunk", or "Moon Rocks", one or more times during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7.5. The percentage for Male students is 9.2. The percentage for Female students is 5.1. The percentage for 9th grade students is 4.0. The percentage for 10th grade students is 6.7. The percentage for 11th grade students is 7.5. The percentage for 12th grade students is 11.4. The percentage for Alaska Native students is 7.0. The percentage for Hispanic students is 14.2. The percentage for White students is 6.3.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12th grade students is higher than for 9th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Youth Risk Behavior Survey. This slide shows the percentage of high school students who ever took prescription drugs without a doctor's prescription  (such as OxyContin, Percocet, Vicodin, codeine, Adderall, Ritalin, or Xanax, one or more times during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14.6. The percentage for Male students is 15.6. The percentage for Female students is 13.1. The percentage for 9th grade students is 6.4. The percentage for 10th grade students is 17.8. The percentage for 11th grade students is 16.2. The percentage for 12th grade students is 18.6. The percentage for Alaska Native students is 13.2. The percentage for Hispanic students is 20.1. The percentage for White students is 14.1.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10th grade students is higher than for 9th grade students. The prevalence for 11th grade students is higher than for 9th grade students. The prevalence for 12th grade students is higher than for 9th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99</a:t>
            </a:fld>
            <a:endParaRPr lang="en-US"/>
          </a:p>
        </p:txBody>
      </p:sp>
    </p:spTree>
    <p:extLst>
      <p:ext uri="{BB962C8B-B14F-4D97-AF65-F5344CB8AC3E}">
        <p14:creationId xmlns:p14="http://schemas.microsoft.com/office/powerpoint/2010/main" val="1054960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275" name="Rectangle 3"/>
          <p:cNvSpPr>
            <a:spLocks noGrp="1" noChangeArrowheads="1"/>
          </p:cNvSpPr>
          <p:nvPr>
            <p:ph type="ctrTitle"/>
          </p:nvPr>
        </p:nvSpPr>
        <p:spPr>
          <a:xfrm>
            <a:off x="677863" y="2286000"/>
            <a:ext cx="7788275" cy="1143000"/>
          </a:xfrm>
          <a:prstGeom prst="rect">
            <a:avLst/>
          </a:prstGeom>
        </p:spPr>
        <p:txBody>
          <a:bodyPr anchor="b"/>
          <a:lstStyle>
            <a:lvl1pPr>
              <a:defRPr/>
            </a:lvl1pPr>
          </a:lstStyle>
          <a:p>
            <a:r>
              <a:rPr lang="en-US"/>
              <a:t>Click to edit Master title style</a:t>
            </a:r>
          </a:p>
        </p:txBody>
      </p:sp>
      <p:sp>
        <p:nvSpPr>
          <p:cNvPr id="54276" name="Rectangle 4"/>
          <p:cNvSpPr>
            <a:spLocks noGrp="1" noChangeArrowheads="1"/>
          </p:cNvSpPr>
          <p:nvPr>
            <p:ph type="subTitle" idx="1"/>
          </p:nvPr>
        </p:nvSpPr>
        <p:spPr>
          <a:xfrm>
            <a:off x="1354138" y="3886200"/>
            <a:ext cx="6435725" cy="1752600"/>
          </a:xfrm>
          <a:prstGeom prst="rect">
            <a:avLst/>
          </a:prstGeom>
        </p:spPr>
        <p:txBody>
          <a:bodyPr/>
          <a:lstStyle>
            <a:lvl1pPr marL="0" indent="0" algn="ctr">
              <a:buFont typeface="Monotype Sorts" pitchFamily="2" charset="2"/>
              <a:buNone/>
              <a:defRPr/>
            </a:lvl1pPr>
          </a:lstStyle>
          <a:p>
            <a:r>
              <a:rPr lang="en-US"/>
              <a:t>Click to edit Master subtitle style</a:t>
            </a:r>
          </a:p>
        </p:txBody>
      </p:sp>
    </p:spTree>
    <p:extLst>
      <p:ext uri="{BB962C8B-B14F-4D97-AF65-F5344CB8AC3E}">
        <p14:creationId xmlns:p14="http://schemas.microsoft.com/office/powerpoint/2010/main" val="3156585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1524000"/>
            <a:ext cx="8059738"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636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3225" y="342900"/>
            <a:ext cx="2052638" cy="52959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3725" y="342900"/>
            <a:ext cx="6007100" cy="5295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9536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Chart Placeholder 2"/>
          <p:cNvSpPr>
            <a:spLocks noGrp="1"/>
          </p:cNvSpPr>
          <p:nvPr>
            <p:ph type="chart" idx="1"/>
          </p:nvPr>
        </p:nvSpPr>
        <p:spPr>
          <a:xfrm>
            <a:off x="609600" y="1524000"/>
            <a:ext cx="8059738" cy="4114800"/>
          </a:xfrm>
          <a:prstGeom prst="rect">
            <a:avLst/>
          </a:prstGeom>
        </p:spPr>
        <p:txBody>
          <a:bodyPr/>
          <a:lstStyle/>
          <a:p>
            <a:pPr lvl="0"/>
            <a:endParaRPr lang="en-US" noProof="0" smtClean="0"/>
          </a:p>
        </p:txBody>
      </p:sp>
    </p:spTree>
    <p:extLst>
      <p:ext uri="{BB962C8B-B14F-4D97-AF65-F5344CB8AC3E}">
        <p14:creationId xmlns:p14="http://schemas.microsoft.com/office/powerpoint/2010/main" val="1197727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09600" y="1524000"/>
            <a:ext cx="8059738"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7172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7254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5" y="342900"/>
            <a:ext cx="8212138" cy="11049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952875"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4875" y="1524000"/>
            <a:ext cx="3954463"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2785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8269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3725" y="342900"/>
            <a:ext cx="8212138" cy="11049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607435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628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2721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2449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8" name="Text Box 11"/>
          <p:cNvSpPr txBox="1">
            <a:spLocks noChangeArrowheads="1"/>
          </p:cNvSpPr>
          <p:nvPr/>
        </p:nvSpPr>
        <p:spPr bwMode="auto">
          <a:xfrm>
            <a:off x="3305175" y="6310313"/>
            <a:ext cx="4619625" cy="336550"/>
          </a:xfrm>
          <a:prstGeom prst="rect">
            <a:avLst/>
          </a:prstGeom>
          <a:noFill/>
          <a:ln>
            <a:noFill/>
          </a:ln>
          <a:extLst/>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smtClean="0">
              <a:solidFill>
                <a:srgbClr val="FFFFFF"/>
              </a:solidFill>
              <a:latin typeface="Times New Roman" pitchFamily="18" charset="0"/>
            </a:endParaRPr>
          </a:p>
        </p:txBody>
      </p:sp>
      <p:sp>
        <p:nvSpPr>
          <p:cNvPr id="1029" name="Text Box 12"/>
          <p:cNvSpPr txBox="1">
            <a:spLocks noChangeArrowheads="1"/>
          </p:cNvSpPr>
          <p:nvPr/>
        </p:nvSpPr>
        <p:spPr bwMode="auto">
          <a:xfrm>
            <a:off x="5283200" y="6172200"/>
            <a:ext cx="1911350" cy="336550"/>
          </a:xfrm>
          <a:prstGeom prst="rect">
            <a:avLst/>
          </a:prstGeom>
          <a:noFill/>
          <a:ln>
            <a:noFill/>
          </a:ln>
          <a:extLst/>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smtClean="0">
              <a:solidFill>
                <a:srgbClr val="FFFFFF"/>
              </a:solidFill>
              <a:latin typeface="Times New Roman" pitchFamily="18" charset="0"/>
            </a:endParaRPr>
          </a:p>
        </p:txBody>
      </p:sp>
    </p:spTree>
  </p:cSld>
  <p:clrMap bg1="dk2" tx1="lt1" bg2="dk1" tx2="lt2" accent1="accent1" accent2="accent2" accent3="accent3" accent4="accent4" accent5="accent5" accent6="accent6" hlink="hlink" folHlink="folHlink"/>
  <p:sldLayoutIdLst>
    <p:sldLayoutId id="2147483690"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ctr" rtl="0" eaLnBrk="0" fontAlgn="base" hangingPunct="0">
        <a:spcBef>
          <a:spcPct val="0"/>
        </a:spcBef>
        <a:spcAft>
          <a:spcPct val="0"/>
        </a:spcAft>
        <a:defRPr sz="2000" b="1">
          <a:solidFill>
            <a:srgbClr val="FFCC00"/>
          </a:solidFill>
          <a:latin typeface="+mj-lt"/>
          <a:ea typeface="+mj-ea"/>
          <a:cs typeface="+mj-cs"/>
        </a:defRPr>
      </a:lvl1pPr>
      <a:lvl2pPr algn="ctr" rtl="0" eaLnBrk="0" fontAlgn="base" hangingPunct="0">
        <a:spcBef>
          <a:spcPct val="0"/>
        </a:spcBef>
        <a:spcAft>
          <a:spcPct val="0"/>
        </a:spcAft>
        <a:defRPr sz="2000" b="1">
          <a:solidFill>
            <a:srgbClr val="FFCC00"/>
          </a:solidFill>
          <a:latin typeface="Arial" charset="0"/>
        </a:defRPr>
      </a:lvl2pPr>
      <a:lvl3pPr algn="ctr" rtl="0" eaLnBrk="0" fontAlgn="base" hangingPunct="0">
        <a:spcBef>
          <a:spcPct val="0"/>
        </a:spcBef>
        <a:spcAft>
          <a:spcPct val="0"/>
        </a:spcAft>
        <a:defRPr sz="2000" b="1">
          <a:solidFill>
            <a:srgbClr val="FFCC00"/>
          </a:solidFill>
          <a:latin typeface="Arial" charset="0"/>
        </a:defRPr>
      </a:lvl3pPr>
      <a:lvl4pPr algn="ctr" rtl="0" eaLnBrk="0" fontAlgn="base" hangingPunct="0">
        <a:spcBef>
          <a:spcPct val="0"/>
        </a:spcBef>
        <a:spcAft>
          <a:spcPct val="0"/>
        </a:spcAft>
        <a:defRPr sz="2000" b="1">
          <a:solidFill>
            <a:srgbClr val="FFCC00"/>
          </a:solidFill>
          <a:latin typeface="Arial" charset="0"/>
        </a:defRPr>
      </a:lvl4pPr>
      <a:lvl5pPr algn="ctr" rtl="0" eaLnBrk="0" fontAlgn="base" hangingPunct="0">
        <a:spcBef>
          <a:spcPct val="0"/>
        </a:spcBef>
        <a:spcAft>
          <a:spcPct val="0"/>
        </a:spcAft>
        <a:defRPr sz="2000" b="1">
          <a:solidFill>
            <a:srgbClr val="FFCC00"/>
          </a:solidFill>
          <a:latin typeface="Arial" charset="0"/>
        </a:defRPr>
      </a:lvl5pPr>
      <a:lvl6pPr marL="457200" algn="ctr" rtl="0" eaLnBrk="0" fontAlgn="base" hangingPunct="0">
        <a:spcBef>
          <a:spcPct val="0"/>
        </a:spcBef>
        <a:spcAft>
          <a:spcPct val="0"/>
        </a:spcAft>
        <a:defRPr sz="2000" b="1">
          <a:solidFill>
            <a:srgbClr val="FFCC00"/>
          </a:solidFill>
          <a:latin typeface="Arial" charset="0"/>
        </a:defRPr>
      </a:lvl6pPr>
      <a:lvl7pPr marL="914400" algn="ctr" rtl="0" eaLnBrk="0" fontAlgn="base" hangingPunct="0">
        <a:spcBef>
          <a:spcPct val="0"/>
        </a:spcBef>
        <a:spcAft>
          <a:spcPct val="0"/>
        </a:spcAft>
        <a:defRPr sz="2000" b="1">
          <a:solidFill>
            <a:srgbClr val="FFCC00"/>
          </a:solidFill>
          <a:latin typeface="Arial" charset="0"/>
        </a:defRPr>
      </a:lvl7pPr>
      <a:lvl8pPr marL="1371600" algn="ctr" rtl="0" eaLnBrk="0" fontAlgn="base" hangingPunct="0">
        <a:spcBef>
          <a:spcPct val="0"/>
        </a:spcBef>
        <a:spcAft>
          <a:spcPct val="0"/>
        </a:spcAft>
        <a:defRPr sz="2000" b="1">
          <a:solidFill>
            <a:srgbClr val="FFCC00"/>
          </a:solidFill>
          <a:latin typeface="Arial" charset="0"/>
        </a:defRPr>
      </a:lvl8pPr>
      <a:lvl9pPr marL="1828800" algn="ctr" rtl="0" eaLnBrk="0" fontAlgn="base" hangingPunct="0">
        <a:spcBef>
          <a:spcPct val="0"/>
        </a:spcBef>
        <a:spcAft>
          <a:spcPct val="0"/>
        </a:spcAft>
        <a:defRPr sz="2000" b="1">
          <a:solidFill>
            <a:srgbClr val="FFCC00"/>
          </a:solidFill>
          <a:latin typeface="Arial" charset="0"/>
        </a:defRPr>
      </a:lvl9pPr>
    </p:titleStyle>
    <p:bodyStyle>
      <a:lvl1pPr marL="342900" indent="-3429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ea typeface="+mn-ea"/>
          <a:cs typeface="+mn-cs"/>
        </a:defRPr>
      </a:lvl1pPr>
      <a:lvl2pPr marL="742950" indent="-285750" algn="l" rtl="0" eaLnBrk="0" fontAlgn="base" hangingPunct="0">
        <a:spcBef>
          <a:spcPct val="0"/>
        </a:spcBef>
        <a:spcAft>
          <a:spcPct val="50000"/>
        </a:spcAft>
        <a:buClr>
          <a:schemeClr val="tx2"/>
        </a:buClr>
        <a:buSzPct val="70000"/>
        <a:buFont typeface="Monotype Sorts" pitchFamily="2" charset="2"/>
        <a:buChar char="l"/>
        <a:defRPr sz="2000">
          <a:solidFill>
            <a:schemeClr val="tx1"/>
          </a:solidFill>
          <a:latin typeface="+mn-lt"/>
        </a:defRPr>
      </a:lvl2pPr>
      <a:lvl3pPr marL="1143000" indent="-228600" algn="l" rtl="0" eaLnBrk="0" fontAlgn="base" hangingPunct="0">
        <a:spcBef>
          <a:spcPct val="0"/>
        </a:spcBef>
        <a:spcAft>
          <a:spcPct val="50000"/>
        </a:spcAft>
        <a:buClr>
          <a:schemeClr val="tx2"/>
        </a:buClr>
        <a:buSzPct val="70000"/>
        <a:buFont typeface="Monotype Sorts" pitchFamily="2" charset="2"/>
        <a:buChar char="ä"/>
        <a:defRPr sz="2000">
          <a:solidFill>
            <a:schemeClr val="tx1"/>
          </a:solidFill>
          <a:latin typeface="+mn-lt"/>
        </a:defRPr>
      </a:lvl3pPr>
      <a:lvl4pPr marL="1600200" indent="-228600" algn="l" rtl="0" eaLnBrk="0" fontAlgn="base" hangingPunct="0">
        <a:spcBef>
          <a:spcPct val="0"/>
        </a:spcBef>
        <a:spcAft>
          <a:spcPct val="50000"/>
        </a:spcAft>
        <a:buClr>
          <a:schemeClr val="tx2"/>
        </a:buClr>
        <a:buSzPct val="70000"/>
        <a:buFont typeface="Monotype Sorts" pitchFamily="2" charset="2"/>
        <a:buChar char="n"/>
        <a:defRPr sz="2000">
          <a:solidFill>
            <a:schemeClr val="tx1"/>
          </a:solidFill>
          <a:latin typeface="+mn-lt"/>
        </a:defRPr>
      </a:lvl4pPr>
      <a:lvl5pPr marL="20574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5pPr>
      <a:lvl6pPr marL="25146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6pPr>
      <a:lvl7pPr marL="29718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7pPr>
      <a:lvl8pPr marL="34290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8pPr>
      <a:lvl9pPr marL="38862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108.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10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110.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111.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112.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113.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114.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115.xml"/><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116.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117.xml"/><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118.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11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120.xml"/><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121.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3" Type="http://schemas.openxmlformats.org/officeDocument/2006/relationships/chart" Target="../charts/chart122.xml"/><Relationship Id="rId2" Type="http://schemas.openxmlformats.org/officeDocument/2006/relationships/notesSlide" Target="../notesSlides/notesSlide122.xml"/><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123.xml"/><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3" Type="http://schemas.openxmlformats.org/officeDocument/2006/relationships/chart" Target="../charts/chart124.xml"/><Relationship Id="rId2" Type="http://schemas.openxmlformats.org/officeDocument/2006/relationships/notesSlide" Target="../notesSlides/notesSlide124.xml"/><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125.xml"/><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3" Type="http://schemas.openxmlformats.org/officeDocument/2006/relationships/chart" Target="../charts/chart126.xml"/><Relationship Id="rId2" Type="http://schemas.openxmlformats.org/officeDocument/2006/relationships/notesSlide" Target="../notesSlides/notesSlide126.xml"/><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127.xml"/><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128.xml"/><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12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130.xml"/><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131.xml"/><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132.xml"/><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133.xml"/><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134.xml"/><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135.xml"/><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136.xml"/><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137.xml"/><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138.xml"/><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13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140.xml"/><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141.xml"/><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142.xml"/><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143.xml"/><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144.xml"/><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145.xml"/><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146.xml"/><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3" Type="http://schemas.openxmlformats.org/officeDocument/2006/relationships/chart" Target="../charts/chart147.xml"/><Relationship Id="rId2" Type="http://schemas.openxmlformats.org/officeDocument/2006/relationships/notesSlide" Target="../notesSlides/notesSlide147.xml"/><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148.xml"/><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3" Type="http://schemas.openxmlformats.org/officeDocument/2006/relationships/chart" Target="../charts/chart149.xml"/><Relationship Id="rId2" Type="http://schemas.openxmlformats.org/officeDocument/2006/relationships/notesSlide" Target="../notesSlides/notesSlide14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150.xml"/><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3" Type="http://schemas.openxmlformats.org/officeDocument/2006/relationships/chart" Target="../charts/chart151.xml"/><Relationship Id="rId2" Type="http://schemas.openxmlformats.org/officeDocument/2006/relationships/notesSlide" Target="../notesSlides/notesSlide151.xml"/><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152.xml"/><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153.xml"/><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154.xml"/><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155.xml"/><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156.xml"/><Relationship Id="rId1" Type="http://schemas.openxmlformats.org/officeDocument/2006/relationships/slideLayout" Target="../slideLayouts/slideLayout12.xml"/></Relationships>
</file>

<file path=ppt/slides/_rels/slide157.xml.rels><?xml version="1.0" encoding="UTF-8" standalone="yes"?>
<Relationships xmlns="http://schemas.openxmlformats.org/package/2006/relationships"><Relationship Id="rId3" Type="http://schemas.openxmlformats.org/officeDocument/2006/relationships/chart" Target="../charts/chart157.xml"/><Relationship Id="rId2" Type="http://schemas.openxmlformats.org/officeDocument/2006/relationships/notesSlide" Target="../notesSlides/notesSlide157.xml"/><Relationship Id="rId1" Type="http://schemas.openxmlformats.org/officeDocument/2006/relationships/slideLayout" Target="../slideLayouts/slideLayout12.xml"/></Relationships>
</file>

<file path=ppt/slides/_rels/slide15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158.xml"/><Relationship Id="rId1" Type="http://schemas.openxmlformats.org/officeDocument/2006/relationships/slideLayout" Target="../slideLayouts/slideLayout12.xml"/></Relationships>
</file>

<file path=ppt/slides/_rels/slide159.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15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60.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160.xml"/><Relationship Id="rId1" Type="http://schemas.openxmlformats.org/officeDocument/2006/relationships/slideLayout" Target="../slideLayouts/slideLayout12.xml"/></Relationships>
</file>

<file path=ppt/slides/_rels/slide161.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161.xml"/><Relationship Id="rId1" Type="http://schemas.openxmlformats.org/officeDocument/2006/relationships/slideLayout" Target="../slideLayouts/slideLayout12.xml"/></Relationships>
</file>

<file path=ppt/slides/_rels/slide162.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162.xml"/><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163.xml"/><Relationship Id="rId1"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164.xml"/><Relationship Id="rId1" Type="http://schemas.openxmlformats.org/officeDocument/2006/relationships/slideLayout" Target="../slideLayouts/slideLayout12.xml"/></Relationships>
</file>

<file path=ppt/slides/_rels/slide165.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165.xml"/><Relationship Id="rId1" Type="http://schemas.openxmlformats.org/officeDocument/2006/relationships/slideLayout" Target="../slideLayouts/slideLayout12.xml"/></Relationships>
</file>

<file path=ppt/slides/_rels/slide166.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166.xml"/><Relationship Id="rId1" Type="http://schemas.openxmlformats.org/officeDocument/2006/relationships/slideLayout" Target="../slideLayouts/slideLayout12.xml"/></Relationships>
</file>

<file path=ppt/slides/_rels/slide167.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167.xml"/><Relationship Id="rId1" Type="http://schemas.openxmlformats.org/officeDocument/2006/relationships/slideLayout" Target="../slideLayouts/slideLayout12.xml"/></Relationships>
</file>

<file path=ppt/slides/_rels/slide168.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168.xml"/><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16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70.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170.xml"/><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3" Type="http://schemas.openxmlformats.org/officeDocument/2006/relationships/chart" Target="../charts/chart171.xml"/><Relationship Id="rId2" Type="http://schemas.openxmlformats.org/officeDocument/2006/relationships/notesSlide" Target="../notesSlides/notesSlide171.xml"/><Relationship Id="rId1" Type="http://schemas.openxmlformats.org/officeDocument/2006/relationships/slideLayout" Target="../slideLayouts/slideLayout12.xml"/></Relationships>
</file>

<file path=ppt/slides/_rels/slide172.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172.xml"/><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3" Type="http://schemas.openxmlformats.org/officeDocument/2006/relationships/chart" Target="../charts/chart173.xml"/><Relationship Id="rId2" Type="http://schemas.openxmlformats.org/officeDocument/2006/relationships/notesSlide" Target="../notesSlides/notesSlide173.xml"/><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174.xml"/><Relationship Id="rId1" Type="http://schemas.openxmlformats.org/officeDocument/2006/relationships/slideLayout" Target="../slideLayouts/slideLayout12.xml"/></Relationships>
</file>

<file path=ppt/slides/_rels/slide175.xml.rels><?xml version="1.0" encoding="UTF-8" standalone="yes"?>
<Relationships xmlns="http://schemas.openxmlformats.org/package/2006/relationships"><Relationship Id="rId3" Type="http://schemas.openxmlformats.org/officeDocument/2006/relationships/chart" Target="../charts/chart175.xml"/><Relationship Id="rId2" Type="http://schemas.openxmlformats.org/officeDocument/2006/relationships/notesSlide" Target="../notesSlides/notesSlide175.xml"/><Relationship Id="rId1" Type="http://schemas.openxmlformats.org/officeDocument/2006/relationships/slideLayout" Target="../slideLayouts/slideLayout12.xml"/></Relationships>
</file>

<file path=ppt/slides/_rels/slide176.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176.xml"/><Relationship Id="rId1"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3" Type="http://schemas.openxmlformats.org/officeDocument/2006/relationships/chart" Target="../charts/chart177.xml"/><Relationship Id="rId2" Type="http://schemas.openxmlformats.org/officeDocument/2006/relationships/notesSlide" Target="../notesSlides/notesSlide177.xml"/><Relationship Id="rId1" Type="http://schemas.openxmlformats.org/officeDocument/2006/relationships/slideLayout" Target="../slideLayouts/slideLayout12.xml"/></Relationships>
</file>

<file path=ppt/slides/_rels/slide178.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178.xml"/><Relationship Id="rId1" Type="http://schemas.openxmlformats.org/officeDocument/2006/relationships/slideLayout" Target="../slideLayouts/slideLayout12.xml"/></Relationships>
</file>

<file path=ppt/slides/_rels/slide179.xml.rels><?xml version="1.0" encoding="UTF-8" standalone="yes"?>
<Relationships xmlns="http://schemas.openxmlformats.org/package/2006/relationships"><Relationship Id="rId3" Type="http://schemas.openxmlformats.org/officeDocument/2006/relationships/chart" Target="../charts/chart179.xml"/><Relationship Id="rId2" Type="http://schemas.openxmlformats.org/officeDocument/2006/relationships/notesSlide" Target="../notesSlides/notesSlide179.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80.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180.xml"/><Relationship Id="rId1" Type="http://schemas.openxmlformats.org/officeDocument/2006/relationships/slideLayout" Target="../slideLayouts/slideLayout12.xml"/></Relationships>
</file>

<file path=ppt/slides/_rels/slide181.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181.xml"/><Relationship Id="rId1" Type="http://schemas.openxmlformats.org/officeDocument/2006/relationships/slideLayout" Target="../slideLayouts/slideLayout12.xml"/></Relationships>
</file>

<file path=ppt/slides/_rels/slide182.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182.xml"/><Relationship Id="rId1" Type="http://schemas.openxmlformats.org/officeDocument/2006/relationships/slideLayout" Target="../slideLayouts/slideLayout12.xml"/></Relationships>
</file>

<file path=ppt/slides/_rels/slide183.xml.rels><?xml version="1.0" encoding="UTF-8" standalone="yes"?>
<Relationships xmlns="http://schemas.openxmlformats.org/package/2006/relationships"><Relationship Id="rId3" Type="http://schemas.openxmlformats.org/officeDocument/2006/relationships/chart" Target="../charts/chart183.xml"/><Relationship Id="rId2" Type="http://schemas.openxmlformats.org/officeDocument/2006/relationships/notesSlide" Target="../notesSlides/notesSlide183.xml"/><Relationship Id="rId1" Type="http://schemas.openxmlformats.org/officeDocument/2006/relationships/slideLayout" Target="../slideLayouts/slideLayout12.xml"/></Relationships>
</file>

<file path=ppt/slides/_rels/slide184.xml.rels><?xml version="1.0" encoding="UTF-8" standalone="yes"?>
<Relationships xmlns="http://schemas.openxmlformats.org/package/2006/relationships"><Relationship Id="rId3" Type="http://schemas.openxmlformats.org/officeDocument/2006/relationships/chart" Target="../charts/chart184.xml"/><Relationship Id="rId2" Type="http://schemas.openxmlformats.org/officeDocument/2006/relationships/notesSlide" Target="../notesSlides/notesSlide184.xml"/><Relationship Id="rId1" Type="http://schemas.openxmlformats.org/officeDocument/2006/relationships/slideLayout" Target="../slideLayouts/slideLayout12.xml"/></Relationships>
</file>

<file path=ppt/slides/_rels/slide185.xml.rels><?xml version="1.0" encoding="UTF-8" standalone="yes"?>
<Relationships xmlns="http://schemas.openxmlformats.org/package/2006/relationships"><Relationship Id="rId3" Type="http://schemas.openxmlformats.org/officeDocument/2006/relationships/chart" Target="../charts/chart185.xml"/><Relationship Id="rId2" Type="http://schemas.openxmlformats.org/officeDocument/2006/relationships/notesSlide" Target="../notesSlides/notesSlide185.xml"/><Relationship Id="rId1" Type="http://schemas.openxmlformats.org/officeDocument/2006/relationships/slideLayout" Target="../slideLayouts/slideLayout12.xml"/></Relationships>
</file>

<file path=ppt/slides/_rels/slide186.xml.rels><?xml version="1.0" encoding="UTF-8" standalone="yes"?>
<Relationships xmlns="http://schemas.openxmlformats.org/package/2006/relationships"><Relationship Id="rId3" Type="http://schemas.openxmlformats.org/officeDocument/2006/relationships/chart" Target="../charts/chart186.xml"/><Relationship Id="rId2" Type="http://schemas.openxmlformats.org/officeDocument/2006/relationships/notesSlide" Target="../notesSlides/notesSlide186.xml"/><Relationship Id="rId1" Type="http://schemas.openxmlformats.org/officeDocument/2006/relationships/slideLayout" Target="../slideLayouts/slideLayout12.xml"/></Relationships>
</file>

<file path=ppt/slides/_rels/slide187.xml.rels><?xml version="1.0" encoding="UTF-8" standalone="yes"?>
<Relationships xmlns="http://schemas.openxmlformats.org/package/2006/relationships"><Relationship Id="rId3" Type="http://schemas.openxmlformats.org/officeDocument/2006/relationships/chart" Target="../charts/chart187.xml"/><Relationship Id="rId2" Type="http://schemas.openxmlformats.org/officeDocument/2006/relationships/notesSlide" Target="../notesSlides/notesSlide187.xml"/><Relationship Id="rId1" Type="http://schemas.openxmlformats.org/officeDocument/2006/relationships/slideLayout" Target="../slideLayouts/slideLayout12.xml"/></Relationships>
</file>

<file path=ppt/slides/_rels/slide188.xml.rels><?xml version="1.0" encoding="UTF-8" standalone="yes"?>
<Relationships xmlns="http://schemas.openxmlformats.org/package/2006/relationships"><Relationship Id="rId3" Type="http://schemas.openxmlformats.org/officeDocument/2006/relationships/chart" Target="../charts/chart188.xml"/><Relationship Id="rId2" Type="http://schemas.openxmlformats.org/officeDocument/2006/relationships/notesSlide" Target="../notesSlides/notesSlide188.xml"/><Relationship Id="rId1" Type="http://schemas.openxmlformats.org/officeDocument/2006/relationships/slideLayout" Target="../slideLayouts/slideLayout12.xml"/></Relationships>
</file>

<file path=ppt/slides/_rels/slide189.xml.rels><?xml version="1.0" encoding="UTF-8" standalone="yes"?>
<Relationships xmlns="http://schemas.openxmlformats.org/package/2006/relationships"><Relationship Id="rId3" Type="http://schemas.openxmlformats.org/officeDocument/2006/relationships/chart" Target="../charts/chart189.xml"/><Relationship Id="rId2" Type="http://schemas.openxmlformats.org/officeDocument/2006/relationships/notesSlide" Target="../notesSlides/notesSlide18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190.xml.rels><?xml version="1.0" encoding="UTF-8" standalone="yes"?>
<Relationships xmlns="http://schemas.openxmlformats.org/package/2006/relationships"><Relationship Id="rId3" Type="http://schemas.openxmlformats.org/officeDocument/2006/relationships/chart" Target="../charts/chart190.xml"/><Relationship Id="rId2" Type="http://schemas.openxmlformats.org/officeDocument/2006/relationships/notesSlide" Target="../notesSlides/notesSlide190.xml"/><Relationship Id="rId1" Type="http://schemas.openxmlformats.org/officeDocument/2006/relationships/slideLayout" Target="../slideLayouts/slideLayout12.xml"/></Relationships>
</file>

<file path=ppt/slides/_rels/slide191.xml.rels><?xml version="1.0" encoding="UTF-8" standalone="yes"?>
<Relationships xmlns="http://schemas.openxmlformats.org/package/2006/relationships"><Relationship Id="rId3" Type="http://schemas.openxmlformats.org/officeDocument/2006/relationships/chart" Target="../charts/chart191.xml"/><Relationship Id="rId2" Type="http://schemas.openxmlformats.org/officeDocument/2006/relationships/notesSlide" Target="../notesSlides/notesSlide191.xml"/><Relationship Id="rId1" Type="http://schemas.openxmlformats.org/officeDocument/2006/relationships/slideLayout" Target="../slideLayouts/slideLayout12.xml"/></Relationships>
</file>

<file path=ppt/slides/_rels/slide192.xml.rels><?xml version="1.0" encoding="UTF-8" standalone="yes"?>
<Relationships xmlns="http://schemas.openxmlformats.org/package/2006/relationships"><Relationship Id="rId3" Type="http://schemas.openxmlformats.org/officeDocument/2006/relationships/chart" Target="../charts/chart192.xml"/><Relationship Id="rId2" Type="http://schemas.openxmlformats.org/officeDocument/2006/relationships/notesSlide" Target="../notesSlides/notesSlide192.xml"/><Relationship Id="rId1" Type="http://schemas.openxmlformats.org/officeDocument/2006/relationships/slideLayout" Target="../slideLayouts/slideLayout12.xml"/></Relationships>
</file>

<file path=ppt/slides/_rels/slide193.xml.rels><?xml version="1.0" encoding="UTF-8" standalone="yes"?>
<Relationships xmlns="http://schemas.openxmlformats.org/package/2006/relationships"><Relationship Id="rId3" Type="http://schemas.openxmlformats.org/officeDocument/2006/relationships/chart" Target="../charts/chart193.xml"/><Relationship Id="rId2" Type="http://schemas.openxmlformats.org/officeDocument/2006/relationships/notesSlide" Target="../notesSlides/notesSlide193.xml"/><Relationship Id="rId1" Type="http://schemas.openxmlformats.org/officeDocument/2006/relationships/slideLayout" Target="../slideLayouts/slideLayout12.xml"/></Relationships>
</file>

<file path=ppt/slides/_rels/slide194.xml.rels><?xml version="1.0" encoding="UTF-8" standalone="yes"?>
<Relationships xmlns="http://schemas.openxmlformats.org/package/2006/relationships"><Relationship Id="rId3" Type="http://schemas.openxmlformats.org/officeDocument/2006/relationships/chart" Target="../charts/chart194.xml"/><Relationship Id="rId2" Type="http://schemas.openxmlformats.org/officeDocument/2006/relationships/notesSlide" Target="../notesSlides/notesSlide194.xml"/><Relationship Id="rId1" Type="http://schemas.openxmlformats.org/officeDocument/2006/relationships/slideLayout" Target="../slideLayouts/slideLayout12.xml"/></Relationships>
</file>

<file path=ppt/slides/_rels/slide195.xml.rels><?xml version="1.0" encoding="UTF-8" standalone="yes"?>
<Relationships xmlns="http://schemas.openxmlformats.org/package/2006/relationships"><Relationship Id="rId3" Type="http://schemas.openxmlformats.org/officeDocument/2006/relationships/chart" Target="../charts/chart195.xml"/><Relationship Id="rId2" Type="http://schemas.openxmlformats.org/officeDocument/2006/relationships/notesSlide" Target="../notesSlides/notesSlide195.xml"/><Relationship Id="rId1" Type="http://schemas.openxmlformats.org/officeDocument/2006/relationships/slideLayout" Target="../slideLayouts/slideLayout12.xml"/></Relationships>
</file>

<file path=ppt/slides/_rels/slide196.xml.rels><?xml version="1.0" encoding="UTF-8" standalone="yes"?>
<Relationships xmlns="http://schemas.openxmlformats.org/package/2006/relationships"><Relationship Id="rId3" Type="http://schemas.openxmlformats.org/officeDocument/2006/relationships/chart" Target="../charts/chart196.xml"/><Relationship Id="rId2" Type="http://schemas.openxmlformats.org/officeDocument/2006/relationships/notesSlide" Target="../notesSlides/notesSlide196.xml"/><Relationship Id="rId1" Type="http://schemas.openxmlformats.org/officeDocument/2006/relationships/slideLayout" Target="../slideLayouts/slideLayout12.xml"/></Relationships>
</file>

<file path=ppt/slides/_rels/slide197.xml.rels><?xml version="1.0" encoding="UTF-8" standalone="yes"?>
<Relationships xmlns="http://schemas.openxmlformats.org/package/2006/relationships"><Relationship Id="rId3" Type="http://schemas.openxmlformats.org/officeDocument/2006/relationships/chart" Target="../charts/chart197.xml"/><Relationship Id="rId2" Type="http://schemas.openxmlformats.org/officeDocument/2006/relationships/notesSlide" Target="../notesSlides/notesSlide197.xml"/><Relationship Id="rId1" Type="http://schemas.openxmlformats.org/officeDocument/2006/relationships/slideLayout" Target="../slideLayouts/slideLayout12.xml"/></Relationships>
</file>

<file path=ppt/slides/_rels/slide198.xml.rels><?xml version="1.0" encoding="UTF-8" standalone="yes"?>
<Relationships xmlns="http://schemas.openxmlformats.org/package/2006/relationships"><Relationship Id="rId3" Type="http://schemas.openxmlformats.org/officeDocument/2006/relationships/chart" Target="../charts/chart198.xml"/><Relationship Id="rId2" Type="http://schemas.openxmlformats.org/officeDocument/2006/relationships/notesSlide" Target="../notesSlides/notesSlide198.xml"/><Relationship Id="rId1" Type="http://schemas.openxmlformats.org/officeDocument/2006/relationships/slideLayout" Target="../slideLayouts/slideLayout12.xml"/></Relationships>
</file>

<file path=ppt/slides/_rels/slide199.xml.rels><?xml version="1.0" encoding="UTF-8" standalone="yes"?>
<Relationships xmlns="http://schemas.openxmlformats.org/package/2006/relationships"><Relationship Id="rId3" Type="http://schemas.openxmlformats.org/officeDocument/2006/relationships/chart" Target="../charts/chart199.xml"/><Relationship Id="rId2" Type="http://schemas.openxmlformats.org/officeDocument/2006/relationships/notesSlide" Target="../notesSlides/notesSlide19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00.xml.rels><?xml version="1.0" encoding="UTF-8" standalone="yes"?>
<Relationships xmlns="http://schemas.openxmlformats.org/package/2006/relationships"><Relationship Id="rId3" Type="http://schemas.openxmlformats.org/officeDocument/2006/relationships/chart" Target="../charts/chart200.xml"/><Relationship Id="rId2" Type="http://schemas.openxmlformats.org/officeDocument/2006/relationships/notesSlide" Target="../notesSlides/notesSlide200.xml"/><Relationship Id="rId1" Type="http://schemas.openxmlformats.org/officeDocument/2006/relationships/slideLayout" Target="../slideLayouts/slideLayout12.xml"/></Relationships>
</file>

<file path=ppt/slides/_rels/slide201.xml.rels><?xml version="1.0" encoding="UTF-8" standalone="yes"?>
<Relationships xmlns="http://schemas.openxmlformats.org/package/2006/relationships"><Relationship Id="rId3" Type="http://schemas.openxmlformats.org/officeDocument/2006/relationships/chart" Target="../charts/chart201.xml"/><Relationship Id="rId2" Type="http://schemas.openxmlformats.org/officeDocument/2006/relationships/notesSlide" Target="../notesSlides/notesSlide201.xml"/><Relationship Id="rId1" Type="http://schemas.openxmlformats.org/officeDocument/2006/relationships/slideLayout" Target="../slideLayouts/slideLayout12.xml"/></Relationships>
</file>

<file path=ppt/slides/_rels/slide202.xml.rels><?xml version="1.0" encoding="UTF-8" standalone="yes"?>
<Relationships xmlns="http://schemas.openxmlformats.org/package/2006/relationships"><Relationship Id="rId3" Type="http://schemas.openxmlformats.org/officeDocument/2006/relationships/chart" Target="../charts/chart202.xml"/><Relationship Id="rId2" Type="http://schemas.openxmlformats.org/officeDocument/2006/relationships/notesSlide" Target="../notesSlides/notesSlide202.xml"/><Relationship Id="rId1" Type="http://schemas.openxmlformats.org/officeDocument/2006/relationships/slideLayout" Target="../slideLayouts/slideLayout12.xml"/></Relationships>
</file>

<file path=ppt/slides/_rels/slide203.xml.rels><?xml version="1.0" encoding="UTF-8" standalone="yes"?>
<Relationships xmlns="http://schemas.openxmlformats.org/package/2006/relationships"><Relationship Id="rId3" Type="http://schemas.openxmlformats.org/officeDocument/2006/relationships/chart" Target="../charts/chart203.xml"/><Relationship Id="rId2" Type="http://schemas.openxmlformats.org/officeDocument/2006/relationships/notesSlide" Target="../notesSlides/notesSlide203.xml"/><Relationship Id="rId1" Type="http://schemas.openxmlformats.org/officeDocument/2006/relationships/slideLayout" Target="../slideLayouts/slideLayout12.xml"/></Relationships>
</file>

<file path=ppt/slides/_rels/slide204.xml.rels><?xml version="1.0" encoding="UTF-8" standalone="yes"?>
<Relationships xmlns="http://schemas.openxmlformats.org/package/2006/relationships"><Relationship Id="rId3" Type="http://schemas.openxmlformats.org/officeDocument/2006/relationships/chart" Target="../charts/chart204.xml"/><Relationship Id="rId2" Type="http://schemas.openxmlformats.org/officeDocument/2006/relationships/notesSlide" Target="../notesSlides/notesSlide204.xml"/><Relationship Id="rId1" Type="http://schemas.openxmlformats.org/officeDocument/2006/relationships/slideLayout" Target="../slideLayouts/slideLayout12.xml"/></Relationships>
</file>

<file path=ppt/slides/_rels/slide205.xml.rels><?xml version="1.0" encoding="UTF-8" standalone="yes"?>
<Relationships xmlns="http://schemas.openxmlformats.org/package/2006/relationships"><Relationship Id="rId3" Type="http://schemas.openxmlformats.org/officeDocument/2006/relationships/chart" Target="../charts/chart205.xml"/><Relationship Id="rId2" Type="http://schemas.openxmlformats.org/officeDocument/2006/relationships/notesSlide" Target="../notesSlides/notesSlide205.xml"/><Relationship Id="rId1" Type="http://schemas.openxmlformats.org/officeDocument/2006/relationships/slideLayout" Target="../slideLayouts/slideLayout12.xml"/></Relationships>
</file>

<file path=ppt/slides/_rels/slide206.xml.rels><?xml version="1.0" encoding="UTF-8" standalone="yes"?>
<Relationships xmlns="http://schemas.openxmlformats.org/package/2006/relationships"><Relationship Id="rId3" Type="http://schemas.openxmlformats.org/officeDocument/2006/relationships/chart" Target="../charts/chart206.xml"/><Relationship Id="rId2" Type="http://schemas.openxmlformats.org/officeDocument/2006/relationships/notesSlide" Target="../notesSlides/notesSlide206.xml"/><Relationship Id="rId1" Type="http://schemas.openxmlformats.org/officeDocument/2006/relationships/slideLayout" Target="../slideLayouts/slideLayout12.xml"/></Relationships>
</file>

<file path=ppt/slides/_rels/slide207.xml.rels><?xml version="1.0" encoding="UTF-8" standalone="yes"?>
<Relationships xmlns="http://schemas.openxmlformats.org/package/2006/relationships"><Relationship Id="rId3" Type="http://schemas.openxmlformats.org/officeDocument/2006/relationships/chart" Target="../charts/chart207.xml"/><Relationship Id="rId2" Type="http://schemas.openxmlformats.org/officeDocument/2006/relationships/notesSlide" Target="../notesSlides/notesSlide207.xml"/><Relationship Id="rId1" Type="http://schemas.openxmlformats.org/officeDocument/2006/relationships/slideLayout" Target="../slideLayouts/slideLayout12.xml"/></Relationships>
</file>

<file path=ppt/slides/_rels/slide208.xml.rels><?xml version="1.0" encoding="UTF-8" standalone="yes"?>
<Relationships xmlns="http://schemas.openxmlformats.org/package/2006/relationships"><Relationship Id="rId3" Type="http://schemas.openxmlformats.org/officeDocument/2006/relationships/chart" Target="../charts/chart208.xml"/><Relationship Id="rId2" Type="http://schemas.openxmlformats.org/officeDocument/2006/relationships/notesSlide" Target="../notesSlides/notesSlide208.xml"/><Relationship Id="rId1" Type="http://schemas.openxmlformats.org/officeDocument/2006/relationships/slideLayout" Target="../slideLayouts/slideLayout12.xml"/></Relationships>
</file>

<file path=ppt/slides/_rels/slide209.xml.rels><?xml version="1.0" encoding="UTF-8" standalone="yes"?>
<Relationships xmlns="http://schemas.openxmlformats.org/package/2006/relationships"><Relationship Id="rId3" Type="http://schemas.openxmlformats.org/officeDocument/2006/relationships/chart" Target="../charts/chart209.xml"/><Relationship Id="rId2" Type="http://schemas.openxmlformats.org/officeDocument/2006/relationships/notesSlide" Target="../notesSlides/notesSlide20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10.xml.rels><?xml version="1.0" encoding="UTF-8" standalone="yes"?>
<Relationships xmlns="http://schemas.openxmlformats.org/package/2006/relationships"><Relationship Id="rId3" Type="http://schemas.openxmlformats.org/officeDocument/2006/relationships/chart" Target="../charts/chart210.xml"/><Relationship Id="rId2" Type="http://schemas.openxmlformats.org/officeDocument/2006/relationships/notesSlide" Target="../notesSlides/notesSlide210.xml"/><Relationship Id="rId1" Type="http://schemas.openxmlformats.org/officeDocument/2006/relationships/slideLayout" Target="../slideLayouts/slideLayout12.xml"/></Relationships>
</file>

<file path=ppt/slides/_rels/slide211.xml.rels><?xml version="1.0" encoding="UTF-8" standalone="yes"?>
<Relationships xmlns="http://schemas.openxmlformats.org/package/2006/relationships"><Relationship Id="rId3" Type="http://schemas.openxmlformats.org/officeDocument/2006/relationships/chart" Target="../charts/chart211.xml"/><Relationship Id="rId2" Type="http://schemas.openxmlformats.org/officeDocument/2006/relationships/notesSlide" Target="../notesSlides/notesSlide211.xml"/><Relationship Id="rId1" Type="http://schemas.openxmlformats.org/officeDocument/2006/relationships/slideLayout" Target="../slideLayouts/slideLayout12.xml"/></Relationships>
</file>

<file path=ppt/slides/_rels/slide212.xml.rels><?xml version="1.0" encoding="UTF-8" standalone="yes"?>
<Relationships xmlns="http://schemas.openxmlformats.org/package/2006/relationships"><Relationship Id="rId3" Type="http://schemas.openxmlformats.org/officeDocument/2006/relationships/chart" Target="../charts/chart212.xml"/><Relationship Id="rId2" Type="http://schemas.openxmlformats.org/officeDocument/2006/relationships/notesSlide" Target="../notesSlides/notesSlide212.xml"/><Relationship Id="rId1" Type="http://schemas.openxmlformats.org/officeDocument/2006/relationships/slideLayout" Target="../slideLayouts/slideLayout12.xml"/></Relationships>
</file>

<file path=ppt/slides/_rels/slide213.xml.rels><?xml version="1.0" encoding="UTF-8" standalone="yes"?>
<Relationships xmlns="http://schemas.openxmlformats.org/package/2006/relationships"><Relationship Id="rId3" Type="http://schemas.openxmlformats.org/officeDocument/2006/relationships/chart" Target="../charts/chart213.xml"/><Relationship Id="rId2" Type="http://schemas.openxmlformats.org/officeDocument/2006/relationships/notesSlide" Target="../notesSlides/notesSlide213.xml"/><Relationship Id="rId1" Type="http://schemas.openxmlformats.org/officeDocument/2006/relationships/slideLayout" Target="../slideLayouts/slideLayout12.xml"/></Relationships>
</file>

<file path=ppt/slides/_rels/slide214.xml.rels><?xml version="1.0" encoding="UTF-8" standalone="yes"?>
<Relationships xmlns="http://schemas.openxmlformats.org/package/2006/relationships"><Relationship Id="rId3" Type="http://schemas.openxmlformats.org/officeDocument/2006/relationships/chart" Target="../charts/chart214.xml"/><Relationship Id="rId2" Type="http://schemas.openxmlformats.org/officeDocument/2006/relationships/notesSlide" Target="../notesSlides/notesSlide214.xml"/><Relationship Id="rId1" Type="http://schemas.openxmlformats.org/officeDocument/2006/relationships/slideLayout" Target="../slideLayouts/slideLayout12.xml"/></Relationships>
</file>

<file path=ppt/slides/_rels/slide215.xml.rels><?xml version="1.0" encoding="UTF-8" standalone="yes"?>
<Relationships xmlns="http://schemas.openxmlformats.org/package/2006/relationships"><Relationship Id="rId3" Type="http://schemas.openxmlformats.org/officeDocument/2006/relationships/chart" Target="../charts/chart215.xml"/><Relationship Id="rId2" Type="http://schemas.openxmlformats.org/officeDocument/2006/relationships/notesSlide" Target="../notesSlides/notesSlide215.xml"/><Relationship Id="rId1" Type="http://schemas.openxmlformats.org/officeDocument/2006/relationships/slideLayout" Target="../slideLayouts/slideLayout12.xml"/></Relationships>
</file>

<file path=ppt/slides/_rels/slide216.xml.rels><?xml version="1.0" encoding="UTF-8" standalone="yes"?>
<Relationships xmlns="http://schemas.openxmlformats.org/package/2006/relationships"><Relationship Id="rId3" Type="http://schemas.openxmlformats.org/officeDocument/2006/relationships/chart" Target="../charts/chart216.xml"/><Relationship Id="rId2" Type="http://schemas.openxmlformats.org/officeDocument/2006/relationships/notesSlide" Target="../notesSlides/notesSlide216.xml"/><Relationship Id="rId1" Type="http://schemas.openxmlformats.org/officeDocument/2006/relationships/slideLayout" Target="../slideLayouts/slideLayout12.xml"/></Relationships>
</file>

<file path=ppt/slides/_rels/slide217.xml.rels><?xml version="1.0" encoding="UTF-8" standalone="yes"?>
<Relationships xmlns="http://schemas.openxmlformats.org/package/2006/relationships"><Relationship Id="rId3" Type="http://schemas.openxmlformats.org/officeDocument/2006/relationships/chart" Target="../charts/chart217.xml"/><Relationship Id="rId2" Type="http://schemas.openxmlformats.org/officeDocument/2006/relationships/notesSlide" Target="../notesSlides/notesSlide217.xml"/><Relationship Id="rId1" Type="http://schemas.openxmlformats.org/officeDocument/2006/relationships/slideLayout" Target="../slideLayouts/slideLayout12.xml"/></Relationships>
</file>

<file path=ppt/slides/_rels/slide218.xml.rels><?xml version="1.0" encoding="UTF-8" standalone="yes"?>
<Relationships xmlns="http://schemas.openxmlformats.org/package/2006/relationships"><Relationship Id="rId3" Type="http://schemas.openxmlformats.org/officeDocument/2006/relationships/chart" Target="../charts/chart218.xml"/><Relationship Id="rId2" Type="http://schemas.openxmlformats.org/officeDocument/2006/relationships/notesSlide" Target="../notesSlides/notesSlide218.xml"/><Relationship Id="rId1" Type="http://schemas.openxmlformats.org/officeDocument/2006/relationships/slideLayout" Target="../slideLayouts/slideLayout12.xml"/></Relationships>
</file>

<file path=ppt/slides/_rels/slide219.xml.rels><?xml version="1.0" encoding="UTF-8" standalone="yes"?>
<Relationships xmlns="http://schemas.openxmlformats.org/package/2006/relationships"><Relationship Id="rId3" Type="http://schemas.openxmlformats.org/officeDocument/2006/relationships/chart" Target="../charts/chart219.xml"/><Relationship Id="rId2" Type="http://schemas.openxmlformats.org/officeDocument/2006/relationships/notesSlide" Target="../notesSlides/notesSlide2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20.xml.rels><?xml version="1.0" encoding="UTF-8" standalone="yes"?>
<Relationships xmlns="http://schemas.openxmlformats.org/package/2006/relationships"><Relationship Id="rId3" Type="http://schemas.openxmlformats.org/officeDocument/2006/relationships/chart" Target="../charts/chart220.xml"/><Relationship Id="rId2" Type="http://schemas.openxmlformats.org/officeDocument/2006/relationships/notesSlide" Target="../notesSlides/notesSlide220.xml"/><Relationship Id="rId1" Type="http://schemas.openxmlformats.org/officeDocument/2006/relationships/slideLayout" Target="../slideLayouts/slideLayout12.xml"/></Relationships>
</file>

<file path=ppt/slides/_rels/slide221.xml.rels><?xml version="1.0" encoding="UTF-8" standalone="yes"?>
<Relationships xmlns="http://schemas.openxmlformats.org/package/2006/relationships"><Relationship Id="rId3" Type="http://schemas.openxmlformats.org/officeDocument/2006/relationships/chart" Target="../charts/chart221.xml"/><Relationship Id="rId2" Type="http://schemas.openxmlformats.org/officeDocument/2006/relationships/notesSlide" Target="../notesSlides/notesSlide221.xml"/><Relationship Id="rId1" Type="http://schemas.openxmlformats.org/officeDocument/2006/relationships/slideLayout" Target="../slideLayouts/slideLayout12.xml"/></Relationships>
</file>

<file path=ppt/slides/_rels/slide222.xml.rels><?xml version="1.0" encoding="UTF-8" standalone="yes"?>
<Relationships xmlns="http://schemas.openxmlformats.org/package/2006/relationships"><Relationship Id="rId3" Type="http://schemas.openxmlformats.org/officeDocument/2006/relationships/chart" Target="../charts/chart222.xml"/><Relationship Id="rId2" Type="http://schemas.openxmlformats.org/officeDocument/2006/relationships/notesSlide" Target="../notesSlides/notesSlide222.xml"/><Relationship Id="rId1" Type="http://schemas.openxmlformats.org/officeDocument/2006/relationships/slideLayout" Target="../slideLayouts/slideLayout12.xml"/></Relationships>
</file>

<file path=ppt/slides/_rels/slide223.xml.rels><?xml version="1.0" encoding="UTF-8" standalone="yes"?>
<Relationships xmlns="http://schemas.openxmlformats.org/package/2006/relationships"><Relationship Id="rId3" Type="http://schemas.openxmlformats.org/officeDocument/2006/relationships/chart" Target="../charts/chart223.xml"/><Relationship Id="rId2" Type="http://schemas.openxmlformats.org/officeDocument/2006/relationships/notesSlide" Target="../notesSlides/notesSlide223.xml"/><Relationship Id="rId1" Type="http://schemas.openxmlformats.org/officeDocument/2006/relationships/slideLayout" Target="../slideLayouts/slideLayout12.xml"/></Relationships>
</file>

<file path=ppt/slides/_rels/slide224.xml.rels><?xml version="1.0" encoding="UTF-8" standalone="yes"?>
<Relationships xmlns="http://schemas.openxmlformats.org/package/2006/relationships"><Relationship Id="rId3" Type="http://schemas.openxmlformats.org/officeDocument/2006/relationships/chart" Target="../charts/chart224.xml"/><Relationship Id="rId2" Type="http://schemas.openxmlformats.org/officeDocument/2006/relationships/notesSlide" Target="../notesSlides/notesSlide224.xml"/><Relationship Id="rId1" Type="http://schemas.openxmlformats.org/officeDocument/2006/relationships/slideLayout" Target="../slideLayouts/slideLayout12.xml"/></Relationships>
</file>

<file path=ppt/slides/_rels/slide225.xml.rels><?xml version="1.0" encoding="UTF-8" standalone="yes"?>
<Relationships xmlns="http://schemas.openxmlformats.org/package/2006/relationships"><Relationship Id="rId3" Type="http://schemas.openxmlformats.org/officeDocument/2006/relationships/chart" Target="../charts/chart225.xml"/><Relationship Id="rId2" Type="http://schemas.openxmlformats.org/officeDocument/2006/relationships/notesSlide" Target="../notesSlides/notesSlide225.xml"/><Relationship Id="rId1" Type="http://schemas.openxmlformats.org/officeDocument/2006/relationships/slideLayout" Target="../slideLayouts/slideLayout12.xml"/></Relationships>
</file>

<file path=ppt/slides/_rels/slide226.xml.rels><?xml version="1.0" encoding="UTF-8" standalone="yes"?>
<Relationships xmlns="http://schemas.openxmlformats.org/package/2006/relationships"><Relationship Id="rId3" Type="http://schemas.openxmlformats.org/officeDocument/2006/relationships/chart" Target="../charts/chart226.xml"/><Relationship Id="rId2" Type="http://schemas.openxmlformats.org/officeDocument/2006/relationships/notesSlide" Target="../notesSlides/notesSlide226.xml"/><Relationship Id="rId1" Type="http://schemas.openxmlformats.org/officeDocument/2006/relationships/slideLayout" Target="../slideLayouts/slideLayout12.xml"/></Relationships>
</file>

<file path=ppt/slides/_rels/slide227.xml.rels><?xml version="1.0" encoding="UTF-8" standalone="yes"?>
<Relationships xmlns="http://schemas.openxmlformats.org/package/2006/relationships"><Relationship Id="rId3" Type="http://schemas.openxmlformats.org/officeDocument/2006/relationships/chart" Target="../charts/chart227.xml"/><Relationship Id="rId2" Type="http://schemas.openxmlformats.org/officeDocument/2006/relationships/notesSlide" Target="../notesSlides/notesSlide227.xml"/><Relationship Id="rId1" Type="http://schemas.openxmlformats.org/officeDocument/2006/relationships/slideLayout" Target="../slideLayouts/slideLayout12.xml"/></Relationships>
</file>

<file path=ppt/slides/_rels/slide228.xml.rels><?xml version="1.0" encoding="UTF-8" standalone="yes"?>
<Relationships xmlns="http://schemas.openxmlformats.org/package/2006/relationships"><Relationship Id="rId3" Type="http://schemas.openxmlformats.org/officeDocument/2006/relationships/chart" Target="../charts/chart228.xml"/><Relationship Id="rId2" Type="http://schemas.openxmlformats.org/officeDocument/2006/relationships/notesSlide" Target="../notesSlides/notesSlide228.xml"/><Relationship Id="rId1" Type="http://schemas.openxmlformats.org/officeDocument/2006/relationships/slideLayout" Target="../slideLayouts/slideLayout12.xml"/></Relationships>
</file>

<file path=ppt/slides/_rels/slide229.xml.rels><?xml version="1.0" encoding="UTF-8" standalone="yes"?>
<Relationships xmlns="http://schemas.openxmlformats.org/package/2006/relationships"><Relationship Id="rId3" Type="http://schemas.openxmlformats.org/officeDocument/2006/relationships/chart" Target="../charts/chart229.xml"/><Relationship Id="rId2" Type="http://schemas.openxmlformats.org/officeDocument/2006/relationships/notesSlide" Target="../notesSlides/notesSlide22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30.xml.rels><?xml version="1.0" encoding="UTF-8" standalone="yes"?>
<Relationships xmlns="http://schemas.openxmlformats.org/package/2006/relationships"><Relationship Id="rId3" Type="http://schemas.openxmlformats.org/officeDocument/2006/relationships/chart" Target="../charts/chart230.xml"/><Relationship Id="rId2" Type="http://schemas.openxmlformats.org/officeDocument/2006/relationships/notesSlide" Target="../notesSlides/notesSlide230.xml"/><Relationship Id="rId1" Type="http://schemas.openxmlformats.org/officeDocument/2006/relationships/slideLayout" Target="../slideLayouts/slideLayout12.xml"/></Relationships>
</file>

<file path=ppt/slides/_rels/slide231.xml.rels><?xml version="1.0" encoding="UTF-8" standalone="yes"?>
<Relationships xmlns="http://schemas.openxmlformats.org/package/2006/relationships"><Relationship Id="rId3" Type="http://schemas.openxmlformats.org/officeDocument/2006/relationships/chart" Target="../charts/chart231.xml"/><Relationship Id="rId2" Type="http://schemas.openxmlformats.org/officeDocument/2006/relationships/notesSlide" Target="../notesSlides/notesSlide231.xml"/><Relationship Id="rId1" Type="http://schemas.openxmlformats.org/officeDocument/2006/relationships/slideLayout" Target="../slideLayouts/slideLayout12.xml"/></Relationships>
</file>

<file path=ppt/slides/_rels/slide232.xml.rels><?xml version="1.0" encoding="UTF-8" standalone="yes"?>
<Relationships xmlns="http://schemas.openxmlformats.org/package/2006/relationships"><Relationship Id="rId3" Type="http://schemas.openxmlformats.org/officeDocument/2006/relationships/chart" Target="../charts/chart232.xml"/><Relationship Id="rId2" Type="http://schemas.openxmlformats.org/officeDocument/2006/relationships/notesSlide" Target="../notesSlides/notesSlide232.xml"/><Relationship Id="rId1" Type="http://schemas.openxmlformats.org/officeDocument/2006/relationships/slideLayout" Target="../slideLayouts/slideLayout12.xml"/></Relationships>
</file>

<file path=ppt/slides/_rels/slide233.xml.rels><?xml version="1.0" encoding="UTF-8" standalone="yes"?>
<Relationships xmlns="http://schemas.openxmlformats.org/package/2006/relationships"><Relationship Id="rId3" Type="http://schemas.openxmlformats.org/officeDocument/2006/relationships/chart" Target="../charts/chart233.xml"/><Relationship Id="rId2" Type="http://schemas.openxmlformats.org/officeDocument/2006/relationships/notesSlide" Target="../notesSlides/notesSlide233.xml"/><Relationship Id="rId1" Type="http://schemas.openxmlformats.org/officeDocument/2006/relationships/slideLayout" Target="../slideLayouts/slideLayout12.xml"/></Relationships>
</file>

<file path=ppt/slides/_rels/slide234.xml.rels><?xml version="1.0" encoding="UTF-8" standalone="yes"?>
<Relationships xmlns="http://schemas.openxmlformats.org/package/2006/relationships"><Relationship Id="rId3" Type="http://schemas.openxmlformats.org/officeDocument/2006/relationships/chart" Target="../charts/chart234.xml"/><Relationship Id="rId2" Type="http://schemas.openxmlformats.org/officeDocument/2006/relationships/notesSlide" Target="../notesSlides/notesSlide234.xml"/><Relationship Id="rId1" Type="http://schemas.openxmlformats.org/officeDocument/2006/relationships/slideLayout" Target="../slideLayouts/slideLayout12.xml"/></Relationships>
</file>

<file path=ppt/slides/_rels/slide235.xml.rels><?xml version="1.0" encoding="UTF-8" standalone="yes"?>
<Relationships xmlns="http://schemas.openxmlformats.org/package/2006/relationships"><Relationship Id="rId3" Type="http://schemas.openxmlformats.org/officeDocument/2006/relationships/chart" Target="../charts/chart235.xml"/><Relationship Id="rId2" Type="http://schemas.openxmlformats.org/officeDocument/2006/relationships/notesSlide" Target="../notesSlides/notesSlide235.xml"/><Relationship Id="rId1" Type="http://schemas.openxmlformats.org/officeDocument/2006/relationships/slideLayout" Target="../slideLayouts/slideLayout12.xml"/></Relationships>
</file>

<file path=ppt/slides/_rels/slide236.xml.rels><?xml version="1.0" encoding="UTF-8" standalone="yes"?>
<Relationships xmlns="http://schemas.openxmlformats.org/package/2006/relationships"><Relationship Id="rId3" Type="http://schemas.openxmlformats.org/officeDocument/2006/relationships/chart" Target="../charts/chart236.xml"/><Relationship Id="rId2" Type="http://schemas.openxmlformats.org/officeDocument/2006/relationships/notesSlide" Target="../notesSlides/notesSlide236.xml"/><Relationship Id="rId1" Type="http://schemas.openxmlformats.org/officeDocument/2006/relationships/slideLayout" Target="../slideLayouts/slideLayout12.xml"/></Relationships>
</file>

<file path=ppt/slides/_rels/slide237.xml.rels><?xml version="1.0" encoding="UTF-8" standalone="yes"?>
<Relationships xmlns="http://schemas.openxmlformats.org/package/2006/relationships"><Relationship Id="rId3" Type="http://schemas.openxmlformats.org/officeDocument/2006/relationships/chart" Target="../charts/chart237.xml"/><Relationship Id="rId2" Type="http://schemas.openxmlformats.org/officeDocument/2006/relationships/notesSlide" Target="../notesSlides/notesSlide237.xml"/><Relationship Id="rId1" Type="http://schemas.openxmlformats.org/officeDocument/2006/relationships/slideLayout" Target="../slideLayouts/slideLayout12.xml"/></Relationships>
</file>

<file path=ppt/slides/_rels/slide238.xml.rels><?xml version="1.0" encoding="UTF-8" standalone="yes"?>
<Relationships xmlns="http://schemas.openxmlformats.org/package/2006/relationships"><Relationship Id="rId3" Type="http://schemas.openxmlformats.org/officeDocument/2006/relationships/chart" Target="../charts/chart238.xml"/><Relationship Id="rId2" Type="http://schemas.openxmlformats.org/officeDocument/2006/relationships/notesSlide" Target="../notesSlides/notesSlide238.xml"/><Relationship Id="rId1" Type="http://schemas.openxmlformats.org/officeDocument/2006/relationships/slideLayout" Target="../slideLayouts/slideLayout12.xml"/></Relationships>
</file>

<file path=ppt/slides/_rels/slide239.xml.rels><?xml version="1.0" encoding="UTF-8" standalone="yes"?>
<Relationships xmlns="http://schemas.openxmlformats.org/package/2006/relationships"><Relationship Id="rId3" Type="http://schemas.openxmlformats.org/officeDocument/2006/relationships/chart" Target="../charts/chart239.xml"/><Relationship Id="rId2" Type="http://schemas.openxmlformats.org/officeDocument/2006/relationships/notesSlide" Target="../notesSlides/notesSlide23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40.xml.rels><?xml version="1.0" encoding="UTF-8" standalone="yes"?>
<Relationships xmlns="http://schemas.openxmlformats.org/package/2006/relationships"><Relationship Id="rId3" Type="http://schemas.openxmlformats.org/officeDocument/2006/relationships/chart" Target="../charts/chart240.xml"/><Relationship Id="rId2" Type="http://schemas.openxmlformats.org/officeDocument/2006/relationships/notesSlide" Target="../notesSlides/notesSlide240.xml"/><Relationship Id="rId1" Type="http://schemas.openxmlformats.org/officeDocument/2006/relationships/slideLayout" Target="../slideLayouts/slideLayout12.xml"/></Relationships>
</file>

<file path=ppt/slides/_rels/slide241.xml.rels><?xml version="1.0" encoding="UTF-8" standalone="yes"?>
<Relationships xmlns="http://schemas.openxmlformats.org/package/2006/relationships"><Relationship Id="rId3" Type="http://schemas.openxmlformats.org/officeDocument/2006/relationships/chart" Target="../charts/chart241.xml"/><Relationship Id="rId2" Type="http://schemas.openxmlformats.org/officeDocument/2006/relationships/notesSlide" Target="../notesSlides/notesSlide241.xml"/><Relationship Id="rId1" Type="http://schemas.openxmlformats.org/officeDocument/2006/relationships/slideLayout" Target="../slideLayouts/slideLayout12.xml"/></Relationships>
</file>

<file path=ppt/slides/_rels/slide242.xml.rels><?xml version="1.0" encoding="UTF-8" standalone="yes"?>
<Relationships xmlns="http://schemas.openxmlformats.org/package/2006/relationships"><Relationship Id="rId3" Type="http://schemas.openxmlformats.org/officeDocument/2006/relationships/chart" Target="../charts/chart242.xml"/><Relationship Id="rId2" Type="http://schemas.openxmlformats.org/officeDocument/2006/relationships/notesSlide" Target="../notesSlides/notesSlide242.xml"/><Relationship Id="rId1" Type="http://schemas.openxmlformats.org/officeDocument/2006/relationships/slideLayout" Target="../slideLayouts/slideLayout12.xml"/></Relationships>
</file>

<file path=ppt/slides/_rels/slide243.xml.rels><?xml version="1.0" encoding="UTF-8" standalone="yes"?>
<Relationships xmlns="http://schemas.openxmlformats.org/package/2006/relationships"><Relationship Id="rId3" Type="http://schemas.openxmlformats.org/officeDocument/2006/relationships/chart" Target="../charts/chart243.xml"/><Relationship Id="rId2" Type="http://schemas.openxmlformats.org/officeDocument/2006/relationships/notesSlide" Target="../notesSlides/notesSlide243.xml"/><Relationship Id="rId1" Type="http://schemas.openxmlformats.org/officeDocument/2006/relationships/slideLayout" Target="../slideLayouts/slideLayout12.xml"/></Relationships>
</file>

<file path=ppt/slides/_rels/slide244.xml.rels><?xml version="1.0" encoding="UTF-8" standalone="yes"?>
<Relationships xmlns="http://schemas.openxmlformats.org/package/2006/relationships"><Relationship Id="rId3" Type="http://schemas.openxmlformats.org/officeDocument/2006/relationships/chart" Target="../charts/chart244.xml"/><Relationship Id="rId2" Type="http://schemas.openxmlformats.org/officeDocument/2006/relationships/notesSlide" Target="../notesSlides/notesSlide244.xml"/><Relationship Id="rId1" Type="http://schemas.openxmlformats.org/officeDocument/2006/relationships/slideLayout" Target="../slideLayouts/slideLayout12.xml"/></Relationships>
</file>

<file path=ppt/slides/_rels/slide245.xml.rels><?xml version="1.0" encoding="UTF-8" standalone="yes"?>
<Relationships xmlns="http://schemas.openxmlformats.org/package/2006/relationships"><Relationship Id="rId3" Type="http://schemas.openxmlformats.org/officeDocument/2006/relationships/chart" Target="../charts/chart245.xml"/><Relationship Id="rId2" Type="http://schemas.openxmlformats.org/officeDocument/2006/relationships/notesSlide" Target="../notesSlides/notesSlide245.xml"/><Relationship Id="rId1" Type="http://schemas.openxmlformats.org/officeDocument/2006/relationships/slideLayout" Target="../slideLayouts/slideLayout12.xml"/></Relationships>
</file>

<file path=ppt/slides/_rels/slide246.xml.rels><?xml version="1.0" encoding="UTF-8" standalone="yes"?>
<Relationships xmlns="http://schemas.openxmlformats.org/package/2006/relationships"><Relationship Id="rId3" Type="http://schemas.openxmlformats.org/officeDocument/2006/relationships/chart" Target="../charts/chart246.xml"/><Relationship Id="rId2" Type="http://schemas.openxmlformats.org/officeDocument/2006/relationships/notesSlide" Target="../notesSlides/notesSlide246.xml"/><Relationship Id="rId1" Type="http://schemas.openxmlformats.org/officeDocument/2006/relationships/slideLayout" Target="../slideLayouts/slideLayout12.xml"/></Relationships>
</file>

<file path=ppt/slides/_rels/slide247.xml.rels><?xml version="1.0" encoding="UTF-8" standalone="yes"?>
<Relationships xmlns="http://schemas.openxmlformats.org/package/2006/relationships"><Relationship Id="rId3" Type="http://schemas.openxmlformats.org/officeDocument/2006/relationships/chart" Target="../charts/chart247.xml"/><Relationship Id="rId2" Type="http://schemas.openxmlformats.org/officeDocument/2006/relationships/notesSlide" Target="../notesSlides/notesSlide247.xml"/><Relationship Id="rId1" Type="http://schemas.openxmlformats.org/officeDocument/2006/relationships/slideLayout" Target="../slideLayouts/slideLayout12.xml"/></Relationships>
</file>

<file path=ppt/slides/_rels/slide248.xml.rels><?xml version="1.0" encoding="UTF-8" standalone="yes"?>
<Relationships xmlns="http://schemas.openxmlformats.org/package/2006/relationships"><Relationship Id="rId3" Type="http://schemas.openxmlformats.org/officeDocument/2006/relationships/chart" Target="../charts/chart248.xml"/><Relationship Id="rId2" Type="http://schemas.openxmlformats.org/officeDocument/2006/relationships/notesSlide" Target="../notesSlides/notesSlide248.xml"/><Relationship Id="rId1" Type="http://schemas.openxmlformats.org/officeDocument/2006/relationships/slideLayout" Target="../slideLayouts/slideLayout12.xml"/></Relationships>
</file>

<file path=ppt/slides/_rels/slide249.xml.rels><?xml version="1.0" encoding="UTF-8" standalone="yes"?>
<Relationships xmlns="http://schemas.openxmlformats.org/package/2006/relationships"><Relationship Id="rId3" Type="http://schemas.openxmlformats.org/officeDocument/2006/relationships/chart" Target="../charts/chart249.xml"/><Relationship Id="rId2" Type="http://schemas.openxmlformats.org/officeDocument/2006/relationships/notesSlide" Target="../notesSlides/notesSlide24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50.xml.rels><?xml version="1.0" encoding="UTF-8" standalone="yes"?>
<Relationships xmlns="http://schemas.openxmlformats.org/package/2006/relationships"><Relationship Id="rId3" Type="http://schemas.openxmlformats.org/officeDocument/2006/relationships/chart" Target="../charts/chart250.xml"/><Relationship Id="rId2" Type="http://schemas.openxmlformats.org/officeDocument/2006/relationships/notesSlide" Target="../notesSlides/notesSlide250.xml"/><Relationship Id="rId1" Type="http://schemas.openxmlformats.org/officeDocument/2006/relationships/slideLayout" Target="../slideLayouts/slideLayout12.xml"/></Relationships>
</file>

<file path=ppt/slides/_rels/slide251.xml.rels><?xml version="1.0" encoding="UTF-8" standalone="yes"?>
<Relationships xmlns="http://schemas.openxmlformats.org/package/2006/relationships"><Relationship Id="rId3" Type="http://schemas.openxmlformats.org/officeDocument/2006/relationships/chart" Target="../charts/chart251.xml"/><Relationship Id="rId2" Type="http://schemas.openxmlformats.org/officeDocument/2006/relationships/notesSlide" Target="../notesSlides/notesSlide25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chart" Target="../charts/chart93.xml"/><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Rarely or Never Wore a Bicycle Helmet,*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*Among students who had ridden a bicycle during the 12 months before the survey</a:t>
            </a:r>
          </a:p>
          <a:p>
            <a:r>
              <a:rPr lang="en-US" sz="900" b="1" baseline="50000" dirty="0">
                <a:solidFill>
                  <a:srgbClr val="FFCC00"/>
                </a:solidFill>
              </a:rPr>
              <a:t>†</a:t>
            </a:r>
            <a:r>
              <a:rPr lang="en-US" sz="1100" dirty="0" smtClean="0">
                <a:solidFill>
                  <a:srgbClr val="FFCC00"/>
                </a:solidFill>
              </a:rPr>
              <a:t>M &gt; F; 12th &gt; 9th, 12th &gt; 10th, 12th &gt; 11th; A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Texted or E-Mailed While Driving a Car or Other Vehicle,*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 among students who had driven a car or other vehicle during the 30 days before the survey</a:t>
            </a:r>
          </a:p>
          <a:p>
            <a:r>
              <a:rPr lang="en-US" sz="900" b="1" baseline="50000" dirty="0">
                <a:solidFill>
                  <a:srgbClr val="FFCC00"/>
                </a:solidFill>
              </a:rPr>
              <a:t>†</a:t>
            </a:r>
            <a:r>
              <a:rPr lang="en-US" sz="1100" dirty="0" smtClean="0">
                <a:solidFill>
                  <a:srgbClr val="FFCC00"/>
                </a:solidFill>
              </a:rPr>
              <a:t>No change 2013-2015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2013-2015 - QN12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Took Prescription Drugs Without a Doctor's Prescription,*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*Such as OxyContin, Percocet, Vicodin, codeine, Adderall, Ritalin, or Xanax, one or more times during their life</a:t>
            </a:r>
          </a:p>
          <a:p>
            <a:r>
              <a:rPr lang="en-US" sz="900" b="1" baseline="50000" dirty="0">
                <a:solidFill>
                  <a:srgbClr val="FFCC00"/>
                </a:solidFill>
              </a:rPr>
              <a:t>†</a:t>
            </a:r>
            <a:r>
              <a:rPr lang="en-US" sz="1100" dirty="0" smtClean="0">
                <a:solidFill>
                  <a:srgbClr val="FFCC00"/>
                </a:solidFill>
              </a:rPr>
              <a:t>Decreased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2009-2015 - QN57</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Had Sexual Intercourse,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10th &gt; 9th, 11th &gt; 9th, 11th &gt; 10th, 12th &gt; 9th, 12th &gt; 10th, 12th &gt; 11th; A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QN60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Had Sexual Intercourse,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QN60</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Had Sexual Intercourse Before Age 13 Years,* by Sex,</a:t>
            </a:r>
            <a:r>
              <a:rPr lang="en-US" sz="1700" b="1" baseline="40000" dirty="0">
                <a:solidFill>
                  <a:srgbClr val="FFCC00"/>
                </a:solidFill>
              </a:rPr>
              <a:t>†</a:t>
            </a:r>
            <a:r>
              <a:rPr lang="en-US" sz="1800" b="1" dirty="0" smtClean="0">
                <a:solidFill>
                  <a:srgbClr val="FFCC00"/>
                </a:solidFill>
              </a:rPr>
              <a:t> Grade,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*For the first time </a:t>
            </a:r>
          </a:p>
          <a:p>
            <a:r>
              <a:rPr lang="en-US" sz="900" b="1" baseline="50000" dirty="0">
                <a:solidFill>
                  <a:srgbClr val="FFCC00"/>
                </a:solidFill>
              </a:rPr>
              <a:t>†</a:t>
            </a:r>
            <a:r>
              <a:rPr lang="en-US" sz="1100" dirty="0" smtClean="0">
                <a:solidFill>
                  <a:srgbClr val="FFCC00"/>
                </a:solidFill>
              </a:rPr>
              <a:t>M &gt; F; A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QN61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Had Sexual Intercourse Before Age 13 Years,*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*For the first time </a:t>
            </a: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QN61</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Had Sexual Intercourse with Four or More Persons,*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their life</a:t>
            </a:r>
          </a:p>
          <a:p>
            <a:r>
              <a:rPr lang="en-US" sz="900" b="1" baseline="50000" dirty="0">
                <a:solidFill>
                  <a:srgbClr val="FFCC00"/>
                </a:solidFill>
              </a:rPr>
              <a:t>†</a:t>
            </a:r>
            <a:r>
              <a:rPr lang="en-US" sz="1100" dirty="0" smtClean="0">
                <a:solidFill>
                  <a:srgbClr val="FFCC00"/>
                </a:solidFill>
              </a:rPr>
              <a:t>M &gt; F; 10th &gt; 9th, 11th &gt; 9th, 12th &gt; 9th, 12th &gt; 10th, 12th &gt; 11th; A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QN62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Had Sexual Intercourse with Four or More Persons,*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their life</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QN62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Currently Sexually Active,*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*Sexual intercourse with at least one person during the 3 months before the survey</a:t>
            </a:r>
          </a:p>
          <a:p>
            <a:r>
              <a:rPr lang="en-US" sz="900" b="1" baseline="50000" dirty="0">
                <a:solidFill>
                  <a:srgbClr val="FFCC00"/>
                </a:solidFill>
              </a:rPr>
              <a:t>†</a:t>
            </a:r>
            <a:r>
              <a:rPr lang="en-US" sz="1100" dirty="0" smtClean="0">
                <a:solidFill>
                  <a:srgbClr val="FFCC00"/>
                </a:solidFill>
              </a:rPr>
              <a:t>10th &gt; 9th, 11th &gt; 9th, 11th &gt; 10th, 12th &gt; 9th, 12th &gt; 10th, 12th &gt; 11th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QN63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Currently Sexually Active,*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*Sexual intercourse with at least one person during the 3 months before the survey</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QN63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Alcohol or Used Drugs Before Last Sexual Intercourse,*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*Among students who were currently sexually active</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QN64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Carried a Weapon on School Property,* by Sex,</a:t>
            </a:r>
            <a:r>
              <a:rPr lang="en-US" sz="1700" b="1" baseline="40000" dirty="0">
                <a:solidFill>
                  <a:srgbClr val="FFCC00"/>
                </a:solidFill>
              </a:rPr>
              <a:t>†</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*Such as a gun, knife, or club on at least 1 day during the 30 days before the survey</a:t>
            </a:r>
          </a:p>
          <a:p>
            <a:r>
              <a:rPr lang="en-US" sz="900" b="1" baseline="50000" dirty="0">
                <a:solidFill>
                  <a:srgbClr val="FFCC00"/>
                </a:solidFill>
              </a:rPr>
              <a:t>†</a:t>
            </a:r>
            <a:r>
              <a:rPr lang="en-US" sz="1100" dirty="0" smtClean="0">
                <a:solidFill>
                  <a:srgbClr val="FFCC00"/>
                </a:solidFill>
              </a:rPr>
              <a:t>M &gt; F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QN15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Alcohol or Used Drugs Before Last Sexual Intercourse,*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*Among students who were currently sexually active</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QN64</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a Condom,* by Sex,</a:t>
            </a:r>
            <a:r>
              <a:rPr lang="en-US" sz="1700" b="1" baseline="40000" dirty="0">
                <a:solidFill>
                  <a:srgbClr val="FFCC00"/>
                </a:solidFill>
              </a:rPr>
              <a:t>†</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last sexual intercourse among students who were currently sexually active</a:t>
            </a:r>
          </a:p>
          <a:p>
            <a:r>
              <a:rPr lang="en-US" sz="900" b="1" baseline="50000" dirty="0">
                <a:solidFill>
                  <a:srgbClr val="FFCC00"/>
                </a:solidFill>
              </a:rPr>
              <a:t>†</a:t>
            </a:r>
            <a:r>
              <a:rPr lang="en-US" sz="1100" dirty="0" smtClean="0">
                <a:solidFill>
                  <a:srgbClr val="FFCC00"/>
                </a:solidFill>
              </a:rPr>
              <a:t>M &gt; F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QN65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a Condom,*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last sexual intercourse among students who were currently sexually active</a:t>
            </a: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QN65</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Birth Control Pills,* by Sex,</a:t>
            </a:r>
            <a:r>
              <a:rPr lang="en-US" sz="1700" b="1" baseline="40000" dirty="0">
                <a:solidFill>
                  <a:srgbClr val="FFCC00"/>
                </a:solidFill>
              </a:rPr>
              <a:t>†</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*Before last sexual intercourse to prevent pregnancy among students who were currently sexually active</a:t>
            </a:r>
          </a:p>
          <a:p>
            <a:r>
              <a:rPr lang="en-US" sz="900" b="1" baseline="50000" dirty="0">
                <a:solidFill>
                  <a:srgbClr val="FFCC00"/>
                </a:solidFill>
              </a:rPr>
              <a:t>†</a:t>
            </a:r>
            <a:r>
              <a:rPr lang="en-US" sz="1100" dirty="0" smtClean="0">
                <a:solidFill>
                  <a:srgbClr val="FFCC00"/>
                </a:solidFill>
              </a:rPr>
              <a:t>F &gt; M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QN66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Birth Control Pills,*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*Before last sexual intercourse to prevent pregnancy among students who were currently sexually active</a:t>
            </a: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QN66</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an IUD (e.g., Mirena or Paragard) or Implant (e.g., Implanon or Nexplanon),*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*Before last sexual intercourse to prevent pregnancy among students who were currently sexually active</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QNIUDIMP</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an IUD (e.g., Mirena or Paragard) or Implant (e.g., Implanon or Nexplanon),*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*Before last sexual intercourse to prevent pregnancy among students who were currently sexually active</a:t>
            </a:r>
          </a:p>
          <a:p>
            <a:r>
              <a:rPr lang="en-US" sz="900" b="1" baseline="50000" dirty="0">
                <a:solidFill>
                  <a:srgbClr val="FFCC00"/>
                </a:solidFill>
              </a:rPr>
              <a:t>†</a:t>
            </a:r>
            <a:r>
              <a:rPr lang="en-US" sz="1100" dirty="0" smtClean="0">
                <a:solidFill>
                  <a:srgbClr val="FFCC00"/>
                </a:solidFill>
              </a:rPr>
              <a:t>No change 2013-2015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2013-2015 - QNIUDIMP</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a Shot (e.g., Depo-Provera), Patch (e.g., Orthoevra), or Birth Control Ring (e.g., Nuvaring),*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last sexual intercourse among students who were currently sexually active</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QNSHPARG</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a Shot (e.g., Depo-Provera), Patch (e.g., Orthoevra), or Birth Control Ring (e.g., Nuvaring),*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last sexual intercourse among students who were currently sexually active</a:t>
            </a:r>
          </a:p>
          <a:p>
            <a:r>
              <a:rPr lang="en-US" sz="900" b="1" baseline="50000" dirty="0">
                <a:solidFill>
                  <a:srgbClr val="FFCC00"/>
                </a:solidFill>
              </a:rPr>
              <a:t>†</a:t>
            </a:r>
            <a:r>
              <a:rPr lang="en-US" sz="1100" dirty="0" smtClean="0">
                <a:solidFill>
                  <a:srgbClr val="FFCC00"/>
                </a:solidFill>
              </a:rPr>
              <a:t>No change 2013-2015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2013-2015 - QNSHPARG</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Birth Control Pills; an IUD or Implant; or a Shot, Patch, or Birth Control Ring,*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*Before last sexual intercourse to prevent pregnancy among students who were currently sexually active</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QNOTHHPL</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Carried a Weapon on School Property,*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*Such as a gun, knife, or club on at least 1 day during the 30 days before the survey</a:t>
            </a: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QN15</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Birth Control Pills; an IUD or Implant; or a Shot, Patch, or Birth Control Ring,*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*Before last sexual intercourse to prevent pregnancy among students who were currently sexually active</a:t>
            </a:r>
          </a:p>
          <a:p>
            <a:r>
              <a:rPr lang="en-US" sz="900" b="1" baseline="50000" dirty="0">
                <a:solidFill>
                  <a:srgbClr val="FFCC00"/>
                </a:solidFill>
              </a:rPr>
              <a:t>†</a:t>
            </a:r>
            <a:r>
              <a:rPr lang="en-US" sz="1100" dirty="0" smtClean="0">
                <a:solidFill>
                  <a:srgbClr val="FFCC00"/>
                </a:solidFill>
              </a:rPr>
              <a:t>No change 2013-2015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2013-2015 - QNOTHHPL</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Both a Condom During and Birth Control Pills; an IUD or Implant; or a Shot, Patch, or Birth Control Ring Before Last Sexual Intercourse,*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*To prevent STD and pregnancy among students who were currently sexually active</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QNDUALBC</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Both a Condom During and Birth Control Pills; an IUD or Implant; or a Shot, Patch, or Birth Control Ring Before Last Sexual Intercourse,*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*To prevent STD and pregnancy among students who were currently sexually active</a:t>
            </a:r>
          </a:p>
          <a:p>
            <a:r>
              <a:rPr lang="en-US" sz="900" b="1" baseline="50000" dirty="0">
                <a:solidFill>
                  <a:srgbClr val="FFCC00"/>
                </a:solidFill>
              </a:rPr>
              <a:t>†</a:t>
            </a:r>
            <a:r>
              <a:rPr lang="en-US" sz="1100" dirty="0" smtClean="0">
                <a:solidFill>
                  <a:srgbClr val="FFCC00"/>
                </a:solidFill>
              </a:rPr>
              <a:t>No change 2013-2015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2013-2015 - QNDUALBC</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Use Any Method to Prevent Pregnancy,*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last sexual intercourse among students who were currently sexually active</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QNBCNONE</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Use Any Method to Prevent Pregnancy,*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last sexual intercourse among students who were currently sexually active</a:t>
            </a: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QNBCNONE</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Obese,* by Sex,</a:t>
            </a:r>
            <a:r>
              <a:rPr lang="en-US" sz="1700" b="1" baseline="40000" dirty="0">
                <a:solidFill>
                  <a:srgbClr val="FFCC00"/>
                </a:solidFill>
              </a:rPr>
              <a:t>†</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 95th percentile for body mass index, based on sex- and age-specific reference data from the 2000 CDC growth charts</a:t>
            </a:r>
          </a:p>
          <a:p>
            <a:r>
              <a:rPr lang="en-US" sz="900" b="1" baseline="50000" dirty="0">
                <a:solidFill>
                  <a:srgbClr val="FFCC00"/>
                </a:solidFill>
              </a:rPr>
              <a:t>†</a:t>
            </a:r>
            <a:r>
              <a:rPr lang="en-US" sz="1100" dirty="0" smtClean="0">
                <a:solidFill>
                  <a:srgbClr val="FFCC00"/>
                </a:solidFill>
              </a:rPr>
              <a:t>M &gt; F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QNOBESE</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Obese,*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 ≥ 95th percentile for body mass index, based on sex- and age-specific reference data from the 2000 CDC growth charts</a:t>
            </a: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QNOBESE</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Overweight,*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 85th percentile but &lt;95th percentile for body mass index, based on sex- and age-specific reference data from the 2000 CDC growth charts</a:t>
            </a:r>
          </a:p>
          <a:p>
            <a:r>
              <a:rPr lang="en-US" sz="900" b="1" baseline="50000" dirty="0">
                <a:solidFill>
                  <a:srgbClr val="FFCC00"/>
                </a:solidFill>
              </a:rPr>
              <a:t>†</a:t>
            </a:r>
            <a:r>
              <a:rPr lang="en-US" sz="1100" dirty="0" smtClean="0">
                <a:solidFill>
                  <a:srgbClr val="FFCC00"/>
                </a:solidFill>
              </a:rPr>
              <a:t>9th &gt; 11th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QNOWT</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Overweight,*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 ≥ 85th percentile but &lt;95th percentile for body mass index, based on sex- and age-specific reference data from the 2000 CDC growth charts</a:t>
            </a: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QNOWT</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Described Themselves As Slightly or Very Overweight,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F &gt; M; W &gt; A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QN69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Go to School Because They Felt Unsafe at School or on Their Way to or from School,* by Sex,</a:t>
            </a:r>
            <a:r>
              <a:rPr lang="en-US" sz="1800" b="1" dirty="0" smtClean="0">
                <a:solidFill>
                  <a:srgbClr val="FFCC00"/>
                </a:solidFill>
              </a:rPr>
              <a:t> Grade,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A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QN16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Described Themselves As Slightly or Very Overweight,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QN69</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Drink Fruit Juice,* by Sex,</a:t>
            </a:r>
            <a:r>
              <a:rPr lang="en-US" sz="1800" b="1" dirty="0" smtClean="0">
                <a:solidFill>
                  <a:srgbClr val="FFCC00"/>
                </a:solidFill>
              </a:rPr>
              <a:t> Grade,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*100% fruit juices one or more times during the 7 days before the survey</a:t>
            </a:r>
          </a:p>
          <a:p>
            <a:r>
              <a:rPr lang="en-US" sz="900" b="1" baseline="50000" dirty="0">
                <a:solidFill>
                  <a:srgbClr val="FFCC00"/>
                </a:solidFill>
              </a:rPr>
              <a:t>†</a:t>
            </a:r>
            <a:r>
              <a:rPr lang="en-US" sz="1100" dirty="0" smtClean="0">
                <a:solidFill>
                  <a:srgbClr val="FFCC00"/>
                </a:solidFill>
              </a:rPr>
              <a:t>A &gt; H, A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QN71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Drink Fruit Juice,*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*100% fruit juices one or more times during the 7 days before the survey</a:t>
            </a:r>
          </a:p>
          <a:p>
            <a:r>
              <a:rPr lang="en-US" sz="900" b="1" baseline="50000" dirty="0">
                <a:solidFill>
                  <a:srgbClr val="FFCC00"/>
                </a:solidFill>
              </a:rPr>
              <a:t>†</a:t>
            </a:r>
            <a:r>
              <a:rPr lang="en-US" sz="1100" dirty="0" smtClean="0">
                <a:solidFill>
                  <a:srgbClr val="FFCC00"/>
                </a:solidFill>
              </a:rPr>
              <a:t>Increased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QN71</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Eat Fruit,* by Sex,</a:t>
            </a:r>
            <a:r>
              <a:rPr lang="en-US" sz="1800" b="1" dirty="0" smtClean="0">
                <a:solidFill>
                  <a:srgbClr val="FFCC00"/>
                </a:solidFill>
              </a:rPr>
              <a:t> Grade,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*One or more times during the 7 days before the survey</a:t>
            </a:r>
          </a:p>
          <a:p>
            <a:r>
              <a:rPr lang="en-US" sz="900" b="1" baseline="50000" dirty="0">
                <a:solidFill>
                  <a:srgbClr val="FFCC00"/>
                </a:solidFill>
              </a:rPr>
              <a:t>†</a:t>
            </a:r>
            <a:r>
              <a:rPr lang="en-US" sz="1100" dirty="0" smtClean="0">
                <a:solidFill>
                  <a:srgbClr val="FFCC00"/>
                </a:solidFill>
              </a:rPr>
              <a:t>A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QN72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Eat Fruit,*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*One or more times during the 7 days before the survey</a:t>
            </a: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QN72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Eat Fruit or Drink 100% Fruit Juices,*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10th &gt; 11th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QNFR0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Eat Fruit or Drink 100% Fruit Juices,*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QNFR0</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Ate Fruit or Drank 100% Fruit Juices One or More Times Per Day,* by Sex,</a:t>
            </a:r>
            <a:r>
              <a:rPr lang="en-US" sz="1800" b="1" dirty="0" smtClean="0">
                <a:solidFill>
                  <a:srgbClr val="FFCC00"/>
                </a:solidFill>
              </a:rPr>
              <a:t> Grade,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H &gt; A, W &gt; A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QNFR1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Ate Fruit or Drank 100% Fruit Juices One or More Times Per Day,*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QNFR1</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Ate Fruit or Drank 100% Fruit Juices Two or More Times Per Day,* by Sex,</a:t>
            </a:r>
            <a:r>
              <a:rPr lang="en-US" sz="1800" b="1" dirty="0" smtClean="0">
                <a:solidFill>
                  <a:srgbClr val="FFCC00"/>
                </a:solidFill>
              </a:rPr>
              <a:t> Grade,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W &gt; A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QNFR2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Go to School Because They Felt Unsafe at School or on Their Way to or from School,*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Increased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QN16</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Ate Fruit or Drank 100% Fruit Juices Two or More Times Per Day,*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QNFR2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Ate Fruit or Drank 100% Fruit Juices Three or More Times Per Day,*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QNFR3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Ate Fruit or Drank 100% Fruit Juices Three or More Times Per Day,*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QNFR3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Eat Salad,* by Sex,</a:t>
            </a:r>
            <a:r>
              <a:rPr lang="en-US" sz="1700" b="1" baseline="40000" dirty="0">
                <a:solidFill>
                  <a:srgbClr val="FFCC00"/>
                </a:solidFill>
              </a:rPr>
              <a:t>†</a:t>
            </a:r>
            <a:r>
              <a:rPr lang="en-US" sz="1800" b="1" dirty="0" smtClean="0">
                <a:solidFill>
                  <a:srgbClr val="FFCC00"/>
                </a:solidFill>
              </a:rPr>
              <a:t> Grade,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M &gt; F; A &gt; H, A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QN73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Eat Salad,*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QN73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Eat Potatoes,*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9th &gt; 10th, 9th &gt; 11th, 9th &gt; 12th; A &gt; H, A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QN74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Eat Potatoes,*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QN74</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Eat Carrots,*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QN75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Eat Carrots,*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QN75</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Eat Other Vegetables,* by Sex,</a:t>
            </a:r>
            <a:r>
              <a:rPr lang="en-US" sz="1800" b="1" dirty="0" smtClean="0">
                <a:solidFill>
                  <a:srgbClr val="FFCC00"/>
                </a:solidFill>
              </a:rPr>
              <a:t> Grade,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A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QN76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in a Physical Fight,* by Sex,</a:t>
            </a:r>
            <a:r>
              <a:rPr lang="en-US" sz="1700" b="1" baseline="40000" dirty="0">
                <a:solidFill>
                  <a:srgbClr val="FFCC00"/>
                </a:solidFill>
              </a:rPr>
              <a:t>†</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*One or more times during the 12 months before the survey</a:t>
            </a:r>
          </a:p>
          <a:p>
            <a:r>
              <a:rPr lang="en-US" sz="900" b="1" baseline="50000" dirty="0">
                <a:solidFill>
                  <a:srgbClr val="FFCC00"/>
                </a:solidFill>
              </a:rPr>
              <a:t>†</a:t>
            </a:r>
            <a:r>
              <a:rPr lang="en-US" sz="1100" dirty="0" smtClean="0">
                <a:solidFill>
                  <a:srgbClr val="FFCC00"/>
                </a:solidFill>
              </a:rPr>
              <a:t>M &gt; F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QN18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Eat Other Vegetables,*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QN76</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Eat Vegetables,* by Sex,</a:t>
            </a:r>
            <a:r>
              <a:rPr lang="en-US" sz="1700" b="1" baseline="40000" dirty="0">
                <a:solidFill>
                  <a:srgbClr val="FFCC00"/>
                </a:solidFill>
              </a:rPr>
              <a:t>†</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*Green salad, potatoes [excluding French fries, fried potatoes, or potato chips], carrots, or other vegetables, during the 7 days before the survey</a:t>
            </a:r>
          </a:p>
          <a:p>
            <a:r>
              <a:rPr lang="en-US" sz="900" b="1" baseline="50000" dirty="0">
                <a:solidFill>
                  <a:srgbClr val="FFCC00"/>
                </a:solidFill>
              </a:rPr>
              <a:t>†</a:t>
            </a:r>
            <a:r>
              <a:rPr lang="en-US" sz="1100" dirty="0" smtClean="0">
                <a:solidFill>
                  <a:srgbClr val="FFCC00"/>
                </a:solidFill>
              </a:rPr>
              <a:t>M &gt; F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QNVEG0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Eat Vegetables,*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*Green salad, potatoes [excluding French fries, fried potatoes, or potato chips], carrots, or other vegetables, during the 7 days before the survey</a:t>
            </a: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QNVEG0</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Ate Vegetables One or More Times Per Day,* by Sex,</a:t>
            </a:r>
            <a:r>
              <a:rPr lang="en-US" sz="1800" b="1" dirty="0" smtClean="0">
                <a:solidFill>
                  <a:srgbClr val="FFCC00"/>
                </a:solidFill>
              </a:rPr>
              <a:t> Grade,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*Green salad, potatoes [excluding French fries, fried potatoes, or potato chips], carrots, or other vegetables, during the 7 days before the survey</a:t>
            </a:r>
          </a:p>
          <a:p>
            <a:r>
              <a:rPr lang="en-US" sz="900" b="1" baseline="50000" dirty="0">
                <a:solidFill>
                  <a:srgbClr val="FFCC00"/>
                </a:solidFill>
              </a:rPr>
              <a:t>†</a:t>
            </a:r>
            <a:r>
              <a:rPr lang="en-US" sz="1100" dirty="0" smtClean="0">
                <a:solidFill>
                  <a:srgbClr val="FFCC00"/>
                </a:solidFill>
              </a:rPr>
              <a:t>H &gt; A, W &gt; A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QNVEG1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Ate Vegetables One or More Times Per Day,*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*Green salad, potatoes [excluding French fries, fried potatoes, or potato chips], carrots, or other vegetables, during the 7 days before the survey</a:t>
            </a: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QNVEG1</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Ate Vegetables Two or More Times Per Day,* by Sex,</a:t>
            </a:r>
            <a:r>
              <a:rPr lang="en-US" sz="1800" b="1" dirty="0" smtClean="0">
                <a:solidFill>
                  <a:srgbClr val="FFCC00"/>
                </a:solidFill>
              </a:rPr>
              <a:t> Grade,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*Green salad, potatoes [excluding French fries, fried potatoes, or potato chips], carrots, or other vegetables, during the 7 days before the survey</a:t>
            </a:r>
          </a:p>
          <a:p>
            <a:r>
              <a:rPr lang="en-US" sz="900" b="1" baseline="50000" dirty="0">
                <a:solidFill>
                  <a:srgbClr val="FFCC00"/>
                </a:solidFill>
              </a:rPr>
              <a:t>†</a:t>
            </a:r>
            <a:r>
              <a:rPr lang="en-US" sz="1100" dirty="0" smtClean="0">
                <a:solidFill>
                  <a:srgbClr val="FFCC00"/>
                </a:solidFill>
              </a:rPr>
              <a:t>H &gt; A, W &gt; A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QNVEG2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Ate Vegetables Two or More Times Per Day,*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*Green salad, potatoes [excluding French fries, fried potatoes, or potato chips], carrots, or other vegetables, during the 7 days before the survey</a:t>
            </a:r>
          </a:p>
          <a:p>
            <a:r>
              <a:rPr lang="en-US" sz="900" b="1" baseline="50000" dirty="0">
                <a:solidFill>
                  <a:srgbClr val="FFCC00"/>
                </a:solidFill>
              </a:rPr>
              <a:t>†</a:t>
            </a:r>
            <a:r>
              <a:rPr lang="en-US" sz="1100" dirty="0" smtClean="0">
                <a:solidFill>
                  <a:srgbClr val="FFCC00"/>
                </a:solidFill>
              </a:rPr>
              <a:t>Increased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QNVEG2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Ate Vegetables Three or More Times Per Day,* by Sex,</a:t>
            </a:r>
            <a:r>
              <a:rPr lang="en-US" sz="1800" b="1" dirty="0" smtClean="0">
                <a:solidFill>
                  <a:srgbClr val="FFCC00"/>
                </a:solidFill>
              </a:rPr>
              <a:t> Grade,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*Green salad, potatoes [excluding French fries, fried potatoes, or potato chips], carrots, or other vegetables, during the 7 days before the survey</a:t>
            </a:r>
          </a:p>
          <a:p>
            <a:r>
              <a:rPr lang="en-US" sz="900" b="1" baseline="50000" dirty="0">
                <a:solidFill>
                  <a:srgbClr val="FFCC00"/>
                </a:solidFill>
              </a:rPr>
              <a:t>†</a:t>
            </a:r>
            <a:r>
              <a:rPr lang="en-US" sz="1100" dirty="0" smtClean="0">
                <a:solidFill>
                  <a:srgbClr val="FFCC00"/>
                </a:solidFill>
              </a:rPr>
              <a:t>H &gt; A,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QNVEG3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Ate Vegetables Three or More Times Per Day,*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*Green salad, potatoes [excluding French fries, fried potatoes, or potato chips], carrots, or other vegetables, during the 7 days before the survey</a:t>
            </a:r>
          </a:p>
          <a:p>
            <a:r>
              <a:rPr lang="en-US" sz="900" b="1" baseline="50000" dirty="0">
                <a:solidFill>
                  <a:srgbClr val="FFCC00"/>
                </a:solidFill>
              </a:rPr>
              <a:t>†</a:t>
            </a:r>
            <a:r>
              <a:rPr lang="en-US" sz="1100" dirty="0" smtClean="0">
                <a:solidFill>
                  <a:srgbClr val="FFCC00"/>
                </a:solidFill>
              </a:rPr>
              <a:t>Increased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QNVEG3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Drink a Can, Bottle, or Glass of Soda or Pop,* by Sex,</a:t>
            </a:r>
            <a:r>
              <a:rPr lang="en-US" sz="1700" b="1" baseline="40000" dirty="0">
                <a:solidFill>
                  <a:srgbClr val="FFCC00"/>
                </a:solidFill>
              </a:rPr>
              <a:t>†</a:t>
            </a:r>
            <a:r>
              <a:rPr lang="en-US" sz="1800" b="1" dirty="0" smtClean="0">
                <a:solidFill>
                  <a:srgbClr val="FFCC00"/>
                </a:solidFill>
              </a:rPr>
              <a:t> Grade,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*Not including diet soda or diet pop, during the 7 days before the survey</a:t>
            </a:r>
          </a:p>
          <a:p>
            <a:r>
              <a:rPr lang="en-US" sz="900" b="1" baseline="50000" dirty="0">
                <a:solidFill>
                  <a:srgbClr val="FFCC00"/>
                </a:solidFill>
              </a:rPr>
              <a:t>†</a:t>
            </a:r>
            <a:r>
              <a:rPr lang="en-US" sz="1100" dirty="0" smtClean="0">
                <a:solidFill>
                  <a:srgbClr val="FFCC00"/>
                </a:solidFill>
              </a:rPr>
              <a:t>F &gt; M; H &gt; A, W &gt; A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QN77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in a Physical Fight,*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*One or more times during the 12 months before the survey</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QN18</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Drink a Can, Bottle, or Glass of Soda or Pop,*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*Not including diet soda or diet pop, during the 7 days before the survey</a:t>
            </a:r>
          </a:p>
          <a:p>
            <a:r>
              <a:rPr lang="en-US" sz="900" b="1" baseline="50000" dirty="0">
                <a:solidFill>
                  <a:srgbClr val="FFCC00"/>
                </a:solidFill>
              </a:rPr>
              <a:t>†</a:t>
            </a:r>
            <a:r>
              <a:rPr lang="en-US" sz="1100" dirty="0" smtClean="0">
                <a:solidFill>
                  <a:srgbClr val="FFCC00"/>
                </a:solidFill>
              </a:rPr>
              <a:t>Increased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QN77</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a Can, Bottle, or Glass of Soda or Pop One or More Times Per Day,*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*Not including diet soda or diet pop, during the 7 days before the survey</a:t>
            </a:r>
          </a:p>
          <a:p>
            <a:r>
              <a:rPr lang="en-US" sz="900" b="1" baseline="50000" dirty="0">
                <a:solidFill>
                  <a:srgbClr val="FFCC00"/>
                </a:solidFill>
              </a:rPr>
              <a:t>†</a:t>
            </a:r>
            <a:r>
              <a:rPr lang="en-US" sz="1100" dirty="0" smtClean="0">
                <a:solidFill>
                  <a:srgbClr val="FFCC00"/>
                </a:solidFill>
              </a:rPr>
              <a:t>M &gt; F; 12th &gt; 11th; A &gt; H, A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QNSODA1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a Can, Bottle, or Glass of Soda or Pop One or More Times Per Day,*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*Not including diet soda or diet pop, during the 7 days before the survey</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QNSODA1</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a Can, Bottle, or Glass of Soda or Pop Two or More Times Per Day,* by Sex,</a:t>
            </a:r>
            <a:r>
              <a:rPr lang="en-US" sz="1700" b="1" baseline="40000" dirty="0">
                <a:solidFill>
                  <a:srgbClr val="FFCC00"/>
                </a:solidFill>
              </a:rPr>
              <a:t>†</a:t>
            </a:r>
            <a:r>
              <a:rPr lang="en-US" sz="1800" b="1" dirty="0" smtClean="0">
                <a:solidFill>
                  <a:srgbClr val="FFCC00"/>
                </a:solidFill>
              </a:rPr>
              <a:t> Grade,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*Not including diet soda or diet pop, during the 7 days before the survey</a:t>
            </a:r>
          </a:p>
          <a:p>
            <a:r>
              <a:rPr lang="en-US" sz="900" b="1" baseline="50000" dirty="0">
                <a:solidFill>
                  <a:srgbClr val="FFCC00"/>
                </a:solidFill>
              </a:rPr>
              <a:t>†</a:t>
            </a:r>
            <a:r>
              <a:rPr lang="en-US" sz="1100" dirty="0" smtClean="0">
                <a:solidFill>
                  <a:srgbClr val="FFCC00"/>
                </a:solidFill>
              </a:rPr>
              <a:t>M &gt; F; A &gt; H, A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QNSODA2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a Can, Bottle, or Glass of Soda or Pop Two or More Times Per Day,*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*Not including diet soda or diet pop, during the 7 days before the survey</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QNSODA2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a Can, Bottle, or Glass of Soda or Pop Three or More Times Per Day,* by Sex,</a:t>
            </a:r>
            <a:r>
              <a:rPr lang="en-US" sz="1700" b="1" baseline="40000" dirty="0">
                <a:solidFill>
                  <a:srgbClr val="FFCC00"/>
                </a:solidFill>
              </a:rPr>
              <a:t>†</a:t>
            </a:r>
            <a:r>
              <a:rPr lang="en-US" sz="1800" b="1" dirty="0" smtClean="0">
                <a:solidFill>
                  <a:srgbClr val="FFCC00"/>
                </a:solidFill>
              </a:rPr>
              <a:t> Grade,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*Not including diet soda or diet pop, during the 7 days before the survey</a:t>
            </a:r>
          </a:p>
          <a:p>
            <a:r>
              <a:rPr lang="en-US" sz="900" b="1" baseline="50000" dirty="0">
                <a:solidFill>
                  <a:srgbClr val="FFCC00"/>
                </a:solidFill>
              </a:rPr>
              <a:t>†</a:t>
            </a:r>
            <a:r>
              <a:rPr lang="en-US" sz="1100" dirty="0" smtClean="0">
                <a:solidFill>
                  <a:srgbClr val="FFCC00"/>
                </a:solidFill>
              </a:rPr>
              <a:t>M &gt; F; A &gt; H, A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QNSODA3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a Can, Bottle, or Glass of Soda or Pop Three or More Times Per Day,*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*Not including diet soda or diet pop, during the 7 days before the survey</a:t>
            </a: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QNSODA3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Physically Active at Least 60 Minutes Per Day on 5 or More Days,* by Sex,</a:t>
            </a:r>
            <a:r>
              <a:rPr lang="en-US" sz="1700" b="1" baseline="40000" dirty="0">
                <a:solidFill>
                  <a:srgbClr val="FFCC00"/>
                </a:solidFill>
              </a:rPr>
              <a:t>†</a:t>
            </a:r>
            <a:r>
              <a:rPr lang="en-US" sz="1800" b="1" dirty="0" smtClean="0">
                <a:solidFill>
                  <a:srgbClr val="FFCC00"/>
                </a:solidFill>
              </a:rPr>
              <a:t> Grade,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*Doing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smtClean="0">
                <a:solidFill>
                  <a:srgbClr val="FFCC00"/>
                </a:solidFill>
              </a:rPr>
              <a:t>M &gt; F; W &gt; A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QN80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Physically Active at Least 60 Minutes Per Day on 5 or More Days,* 2011-2015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*Doing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smtClean="0">
                <a:solidFill>
                  <a:srgbClr val="FFCC00"/>
                </a:solidFill>
              </a:rPr>
              <a:t>No change 2011-2015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2011-2015 - QN80</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Participate in at Least 60 Minutes of Physical Activity on at Least 1 Day,* by Sex,</a:t>
            </a:r>
            <a:r>
              <a:rPr lang="en-US" sz="1700" b="1" baseline="40000" dirty="0">
                <a:solidFill>
                  <a:srgbClr val="FFCC00"/>
                </a:solidFill>
              </a:rPr>
              <a:t>†</a:t>
            </a:r>
            <a:r>
              <a:rPr lang="en-US" sz="1800" b="1" dirty="0" smtClean="0">
                <a:solidFill>
                  <a:srgbClr val="FFCC00"/>
                </a:solidFill>
              </a:rPr>
              <a:t> Grade,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*Doing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smtClean="0">
                <a:solidFill>
                  <a:srgbClr val="FFCC00"/>
                </a:solidFill>
              </a:rPr>
              <a:t>F &gt; M; A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QNPA0DAY</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Injured in a Physical Fight,* by Sex,</a:t>
            </a:r>
            <a:r>
              <a:rPr lang="en-US" sz="1800" b="1" dirty="0" smtClean="0">
                <a:solidFill>
                  <a:srgbClr val="FFCC00"/>
                </a:solidFill>
              </a:rPr>
              <a:t> Grade,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*One or more times during the 12 months before the survey; injuries had to be treated by a doctor or nurse </a:t>
            </a:r>
          </a:p>
          <a:p>
            <a:r>
              <a:rPr lang="en-US" sz="900" b="1" baseline="50000" dirty="0">
                <a:solidFill>
                  <a:srgbClr val="FFCC00"/>
                </a:solidFill>
              </a:rPr>
              <a:t>†</a:t>
            </a:r>
            <a:r>
              <a:rPr lang="en-US" sz="1100" dirty="0" smtClean="0">
                <a:solidFill>
                  <a:srgbClr val="FFCC00"/>
                </a:solidFill>
              </a:rPr>
              <a:t>H &gt; A,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QN19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Participate in at Least 60 Minutes of Physical Activity on at Least 1 Day,* 2011-2015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*Doing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smtClean="0">
                <a:solidFill>
                  <a:srgbClr val="FFCC00"/>
                </a:solidFill>
              </a:rPr>
              <a:t>Increased 2011-2015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2011-2015 - QNPA0DAY</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Physically Active at Least 60 Minutes Per Day on All 7 Days,* by Sex,</a:t>
            </a:r>
            <a:r>
              <a:rPr lang="en-US" sz="1700" b="1" baseline="40000" dirty="0">
                <a:solidFill>
                  <a:srgbClr val="FFCC00"/>
                </a:solidFill>
              </a:rPr>
              <a:t>†</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*Doing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smtClean="0">
                <a:solidFill>
                  <a:srgbClr val="FFCC00"/>
                </a:solidFill>
              </a:rPr>
              <a:t>M &gt; F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QNPA7DAY</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Physically Active at Least 60 Minutes Per Day on All 7 Days,* 2011-2015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*Doing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smtClean="0">
                <a:solidFill>
                  <a:srgbClr val="FFCC00"/>
                </a:solidFill>
              </a:rPr>
              <a:t>No change 2011-2015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2011-2015 - QNPA7DAY</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Watched Television 3 or More Hours Per Day,* by Sex,</a:t>
            </a:r>
            <a:r>
              <a:rPr lang="en-US" sz="1800" b="1" dirty="0" smtClean="0">
                <a:solidFill>
                  <a:srgbClr val="FFCC00"/>
                </a:solidFill>
              </a:rPr>
              <a:t> Grade,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an average school day</a:t>
            </a:r>
          </a:p>
          <a:p>
            <a:r>
              <a:rPr lang="en-US" sz="900" b="1" baseline="50000" dirty="0">
                <a:solidFill>
                  <a:srgbClr val="FFCC00"/>
                </a:solidFill>
              </a:rPr>
              <a:t>†</a:t>
            </a:r>
            <a:r>
              <a:rPr lang="en-US" sz="1100" dirty="0" smtClean="0">
                <a:solidFill>
                  <a:srgbClr val="FFCC00"/>
                </a:solidFill>
              </a:rPr>
              <a:t>A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QN81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Watched Television 3 or More Hours Per Day,*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an average school day</a:t>
            </a: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QN81</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Played Video or Computer Games or Used a Computer 3 or More Hours Per Day,*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*For something that was not school work on an average school day</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QN82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Played Video or Computer Games or Used a Computer 3 or More Hours Per Day,*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*For something that was not school work on an average school day</a:t>
            </a:r>
          </a:p>
          <a:p>
            <a:r>
              <a:rPr lang="en-US" sz="900" b="1" baseline="50000" dirty="0">
                <a:solidFill>
                  <a:srgbClr val="FFCC00"/>
                </a:solidFill>
              </a:rPr>
              <a:t>†</a:t>
            </a:r>
            <a:r>
              <a:rPr lang="en-US" sz="1100" dirty="0" smtClean="0">
                <a:solidFill>
                  <a:srgbClr val="FFCC00"/>
                </a:solidFill>
              </a:rPr>
              <a:t>Increased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QN82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Attended Physical Education Classes on 1 or More Days,*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*In an average week when they were in school</a:t>
            </a:r>
          </a:p>
          <a:p>
            <a:r>
              <a:rPr lang="en-US" sz="900" b="1" baseline="50000" dirty="0">
                <a:solidFill>
                  <a:srgbClr val="FFCC00"/>
                </a:solidFill>
              </a:rPr>
              <a:t>†</a:t>
            </a:r>
            <a:r>
              <a:rPr lang="en-US" sz="1100" dirty="0" smtClean="0">
                <a:solidFill>
                  <a:srgbClr val="FFCC00"/>
                </a:solidFill>
              </a:rPr>
              <a:t>M &gt; F; 9th &gt; 11th; A &gt; W,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QN83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Attended Physical Education Classes on 1 or More Days,*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*In an average week when they were in school</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QN83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Attended Physical Education Classes on All 5 Days,*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*In an average week when they were in school</a:t>
            </a:r>
          </a:p>
          <a:p>
            <a:r>
              <a:rPr lang="en-US" sz="900" b="1" baseline="50000" dirty="0">
                <a:solidFill>
                  <a:srgbClr val="FFCC00"/>
                </a:solidFill>
              </a:rPr>
              <a:t>†</a:t>
            </a:r>
            <a:r>
              <a:rPr lang="en-US" sz="1100" dirty="0" smtClean="0">
                <a:solidFill>
                  <a:srgbClr val="FFCC00"/>
                </a:solidFill>
              </a:rPr>
              <a:t>M &gt; F; 9th &gt; 11th; A &gt; H, A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QNDLYPE</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Injured in a Physical Fight,*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*One or more times during the 12 months before the survey; injuries had to be treated by a doctor or nurse </a:t>
            </a: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QN19</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Attended Physical Education Classes on All 5 Days,*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*In an average week when they were in school</a:t>
            </a: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QNDLYPE</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Played on at Least One Sports Team,*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*Run by their school or community groups during the 12 months before the survey</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QN84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Played on at Least One Sports Team,*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*Run by their school or community groups during the 12 months before the survey</a:t>
            </a: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QN84</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Saw a Dentist,* by Sex,</a:t>
            </a:r>
            <a:r>
              <a:rPr lang="en-US" sz="1800" b="1" dirty="0" smtClean="0">
                <a:solidFill>
                  <a:srgbClr val="FFCC00"/>
                </a:solidFill>
              </a:rPr>
              <a:t> Grade,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*For a check-up, exam, teeth cleaning, or other dental work during the 12 months before the survey</a:t>
            </a:r>
          </a:p>
          <a:p>
            <a:r>
              <a:rPr lang="en-US" sz="900" b="1" baseline="50000" dirty="0">
                <a:solidFill>
                  <a:srgbClr val="FFCC00"/>
                </a:solidFill>
              </a:rPr>
              <a:t>†</a:t>
            </a:r>
            <a:r>
              <a:rPr lang="en-US" sz="1100" dirty="0" smtClean="0">
                <a:solidFill>
                  <a:srgbClr val="FFCC00"/>
                </a:solidFill>
              </a:rPr>
              <a:t>W &gt; A,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QN86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Had Ever Been Told by a Doctor or Nurse That They Had Asthma,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endParaRP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QN87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Had Ever Been Told by a Doctor or Nurse That They Had Asthma,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QN87</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Made Mostly A's or B's in School,* by Sex,</a:t>
            </a:r>
            <a:r>
              <a:rPr lang="en-US" sz="1700" b="1" baseline="40000" dirty="0">
                <a:solidFill>
                  <a:srgbClr val="FFCC00"/>
                </a:solidFill>
              </a:rPr>
              <a:t>†</a:t>
            </a:r>
            <a:r>
              <a:rPr lang="en-US" sz="1800" b="1" dirty="0" smtClean="0">
                <a:solidFill>
                  <a:srgbClr val="FFCC00"/>
                </a:solidFill>
              </a:rPr>
              <a:t> Grade,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12 months before the survey</a:t>
            </a:r>
          </a:p>
          <a:p>
            <a:r>
              <a:rPr lang="en-US" sz="900" b="1" baseline="50000" dirty="0">
                <a:solidFill>
                  <a:srgbClr val="FFCC00"/>
                </a:solidFill>
              </a:rPr>
              <a:t>†</a:t>
            </a:r>
            <a:r>
              <a:rPr lang="en-US" sz="1100" dirty="0" smtClean="0">
                <a:solidFill>
                  <a:srgbClr val="FFCC00"/>
                </a:solidFill>
              </a:rPr>
              <a:t>F &gt; M; W &gt; A,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QN89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Made Mostly A's or B's in School,*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12 months before the survey</a:t>
            </a:r>
          </a:p>
          <a:p>
            <a:r>
              <a:rPr lang="en-US" sz="900" b="1" baseline="50000" dirty="0">
                <a:solidFill>
                  <a:srgbClr val="FFCC00"/>
                </a:solidFill>
              </a:rPr>
              <a:t>†</a:t>
            </a:r>
            <a:r>
              <a:rPr lang="en-US" sz="1100" dirty="0" smtClean="0">
                <a:solidFill>
                  <a:srgbClr val="FFCC00"/>
                </a:solidFill>
              </a:rPr>
              <a:t>Increased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QN89</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Smoked Some Cigarettes Per Day on School Property,*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the days they smoked, during the 30 days before the survey</a:t>
            </a:r>
          </a:p>
          <a:p>
            <a:r>
              <a:rPr lang="en-US" sz="900" b="1" baseline="50000" dirty="0">
                <a:solidFill>
                  <a:srgbClr val="FFCC00"/>
                </a:solidFill>
              </a:rPr>
              <a:t>†</a:t>
            </a:r>
            <a:r>
              <a:rPr lang="en-US" sz="1100" dirty="0" smtClean="0">
                <a:solidFill>
                  <a:srgbClr val="FFCC00"/>
                </a:solidFill>
              </a:rPr>
              <a:t>M &gt; F; 12th &gt; 9th, 12th &gt; 10th; A &gt; W,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QN90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Chewing Tobacco, Snuff, or Dip on School Property,*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M &gt; F; 12th &gt; 9th; A &gt; H, A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QN91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in a Physical Fight on School Property,* by Sex,</a:t>
            </a:r>
            <a:r>
              <a:rPr lang="en-US" sz="1700" b="1" baseline="40000" dirty="0">
                <a:solidFill>
                  <a:srgbClr val="FFCC00"/>
                </a:solidFill>
              </a:rPr>
              <a:t>†</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*One or more times during the 12 months before the survey</a:t>
            </a:r>
          </a:p>
          <a:p>
            <a:r>
              <a:rPr lang="en-US" sz="900" b="1" baseline="50000" dirty="0">
                <a:solidFill>
                  <a:srgbClr val="FFCC00"/>
                </a:solidFill>
              </a:rPr>
              <a:t>†</a:t>
            </a:r>
            <a:r>
              <a:rPr lang="en-US" sz="1100" dirty="0" smtClean="0">
                <a:solidFill>
                  <a:srgbClr val="FFCC00"/>
                </a:solidFill>
              </a:rPr>
              <a:t>M &gt; F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QN20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Chewing Tobacco, Snuff, or Dip on School Property,*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QN91</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Iqmik or Blackbull,*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at least 1 day during the past 30 days</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QN92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Iqmik or Blackbull,*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at least 1 day during the past 30 days</a:t>
            </a:r>
          </a:p>
          <a:p>
            <a:r>
              <a:rPr lang="en-US" sz="900" b="1" baseline="50000" dirty="0">
                <a:solidFill>
                  <a:srgbClr val="FFCC00"/>
                </a:solidFill>
              </a:rPr>
              <a:t>†</a:t>
            </a:r>
            <a:r>
              <a:rPr lang="en-US" sz="1100" dirty="0" smtClean="0">
                <a:solidFill>
                  <a:srgbClr val="FFCC00"/>
                </a:solidFill>
              </a:rPr>
              <a:t>No change 2013-2015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2013-2015 - QN92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Iqmik or Blackbull on School Property,*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at least 1 day during the past 30 days</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QN93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Iqmik or Blackbull on School Property,*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at least 1 day during the past 30 days</a:t>
            </a:r>
          </a:p>
          <a:p>
            <a:r>
              <a:rPr lang="en-US" sz="900" b="1" baseline="50000" dirty="0">
                <a:solidFill>
                  <a:srgbClr val="FFCC00"/>
                </a:solidFill>
              </a:rPr>
              <a:t>†</a:t>
            </a:r>
            <a:r>
              <a:rPr lang="en-US" sz="1100" dirty="0" smtClean="0">
                <a:solidFill>
                  <a:srgbClr val="FFCC00"/>
                </a:solidFill>
              </a:rPr>
              <a:t>No change 2013-2015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2013-2015 - QN93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in the Same Room with Someone Who Was Smoking Cigarettes,*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at least 1 day during the past 7 days</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QN94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in the Same Room with Someone Who Was Smoking Cigarettes,*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at least 1 day during the past 7 days</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QN94</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Think People Greatly Risk Harming Themselves (Physically or in Other Ways) If They Smoke One or More Packs of Cigarettes Per Day,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F &gt; M; 11th &gt; 9th; H &gt; A, W &gt; A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QN95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Think People Greatly Risk Harming Themselves (Physically or in Other Ways) If They Smoke One or More Packs of Cigarettes Per Day,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No change 2013-2015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2013-2015 - QN95</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Think People Greatly Risk Harming Themselves (Physically or in Other Ways) If They Have Five or More Drinks of an Alcoholic Beverage Once or Twice a Week,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F &gt; M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QN96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Rarely or Never Wore a Bicycle Helmet,*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*Among students who had ridden a bicycle during the 12 months before the survey</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QN8</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Ever Physically Forced to Have Sexual Intercourse,* by Sex,</a:t>
            </a:r>
            <a:r>
              <a:rPr lang="en-US" sz="1700" b="1" baseline="40000" dirty="0">
                <a:solidFill>
                  <a:srgbClr val="FFCC00"/>
                </a:solidFill>
              </a:rPr>
              <a:t>†</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*When they did not want to</a:t>
            </a:r>
          </a:p>
          <a:p>
            <a:r>
              <a:rPr lang="en-US" sz="900" b="1" baseline="50000" dirty="0">
                <a:solidFill>
                  <a:srgbClr val="FFCC00"/>
                </a:solidFill>
              </a:rPr>
              <a:t>†</a:t>
            </a:r>
            <a:r>
              <a:rPr lang="en-US" sz="1100" dirty="0" smtClean="0">
                <a:solidFill>
                  <a:srgbClr val="FFCC00"/>
                </a:solidFill>
              </a:rPr>
              <a:t>F &gt; M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QN21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Think People Greatly Risk Harming Themselves (Physically or in Other Ways) If They Have Five or More Drinks of an Alcoholic Beverage Once or Twice a Week,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Decreased 2013-2015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2013-2015 - QN96</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Usually Used Marijuana by Smoking It in a Joint, Bong, Pipe, or Blunt,* by Sex,</a:t>
            </a:r>
            <a:r>
              <a:rPr lang="en-US" sz="1700" b="1" baseline="40000" dirty="0">
                <a:solidFill>
                  <a:srgbClr val="FFCC00"/>
                </a:solidFill>
              </a:rPr>
              <a:t>†</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30 days before the survey, among students who used marijuana</a:t>
            </a:r>
          </a:p>
          <a:p>
            <a:r>
              <a:rPr lang="en-US" sz="900" b="1" baseline="50000" dirty="0">
                <a:solidFill>
                  <a:srgbClr val="FFCC00"/>
                </a:solidFill>
              </a:rPr>
              <a:t>†</a:t>
            </a:r>
            <a:r>
              <a:rPr lang="en-US" sz="1100" dirty="0" smtClean="0">
                <a:solidFill>
                  <a:srgbClr val="FFCC00"/>
                </a:solidFill>
              </a:rPr>
              <a:t>F &gt; M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QN97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Think People Greatly Risk Harming Themselves (Physically or in Other Ways) If They Smoke Marijuana Once or Twice a Week,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9th &gt; 11th, 9th &gt; 12th; W &gt; A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QN98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Think People Greatly Risk Harming Themselves (Physically or in Other Ways) If They Smoke Marijuana Once or Twice a Week,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No change 2013-2015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2013-2015 - QN98</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Took a Prescription Drug Without a Doctor's Prescription,*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*Such as OxyContin, Percocet, Vicodin, codeine, Adderall, Ritalin, or Xanax, one or more times  during the 30 days before the survey</a:t>
            </a:r>
          </a:p>
          <a:p>
            <a:r>
              <a:rPr lang="en-US" sz="900" b="1" baseline="50000" dirty="0">
                <a:solidFill>
                  <a:srgbClr val="FFCC00"/>
                </a:solidFill>
              </a:rPr>
              <a:t>†</a:t>
            </a:r>
            <a:r>
              <a:rPr lang="en-US" sz="1100" dirty="0" smtClean="0">
                <a:solidFill>
                  <a:srgbClr val="FFCC00"/>
                </a:solidFill>
              </a:rPr>
              <a:t>10th &gt; 9th, 12th &gt; 9th; H &gt; A,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QN99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Took a Prescription Drug Without a Doctor's Prescription,* 2011-2015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*Such as OxyContin, Percocet, Vicodin, codeine, Adderall, Ritalin, or Xanax, one or more times  during the 30 days before the survey</a:t>
            </a:r>
          </a:p>
          <a:p>
            <a:r>
              <a:rPr lang="en-US" sz="900" b="1" baseline="50000" dirty="0">
                <a:solidFill>
                  <a:srgbClr val="FFCC00"/>
                </a:solidFill>
              </a:rPr>
              <a:t>†</a:t>
            </a:r>
            <a:r>
              <a:rPr lang="en-US" sz="1100" dirty="0" smtClean="0">
                <a:solidFill>
                  <a:srgbClr val="FFCC00"/>
                </a:solidFill>
              </a:rPr>
              <a:t>No change 2011-2015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2011-2015 - QN99</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Think People Greatly Risk Harming Themselves (Physically or in Other Ways) If They Use Prescription Drugs Without a Doctor's Prescription,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F &gt; M; W &gt; A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QN100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Drink a Can, Bottle, or Glass of a Sports Drink,* by Sex,</a:t>
            </a:r>
            <a:r>
              <a:rPr lang="en-US" sz="1700" b="1" baseline="40000" dirty="0">
                <a:solidFill>
                  <a:srgbClr val="FFCC00"/>
                </a:solidFill>
              </a:rPr>
              <a:t>†</a:t>
            </a:r>
            <a:r>
              <a:rPr lang="en-US" sz="1800" b="1" dirty="0" smtClean="0">
                <a:solidFill>
                  <a:srgbClr val="FFCC00"/>
                </a:solidFill>
              </a:rPr>
              <a:t> Grade,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*Such as Gatorade or PowerAde, not including low-calorie sports drinks such as Propel or G2, during the 7 days before the survey</a:t>
            </a:r>
          </a:p>
          <a:p>
            <a:r>
              <a:rPr lang="en-US" sz="900" b="1" baseline="50000" dirty="0">
                <a:solidFill>
                  <a:srgbClr val="FFCC00"/>
                </a:solidFill>
              </a:rPr>
              <a:t>†</a:t>
            </a:r>
            <a:r>
              <a:rPr lang="en-US" sz="1100" dirty="0" smtClean="0">
                <a:solidFill>
                  <a:srgbClr val="FFCC00"/>
                </a:solidFill>
              </a:rPr>
              <a:t>F &gt; M; H &gt; A, W &gt; A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QN101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a Can, Bottle, or Glass of a Sugar-Sweetened Drink,* by Sex,</a:t>
            </a:r>
            <a:r>
              <a:rPr lang="en-US" sz="1800" b="1" dirty="0" smtClean="0">
                <a:solidFill>
                  <a:srgbClr val="FFCC00"/>
                </a:solidFill>
              </a:rPr>
              <a:t> Grade,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*Such as sweetened energy drinks, Snapple, fruit punch, Kool-Aid, Tang, or Capri-Sun, not including soda or pop, sports drinks, diet drinks, or 100% fruit juice, one or more times per day during the 7 days before the survey</a:t>
            </a:r>
          </a:p>
          <a:p>
            <a:r>
              <a:rPr lang="en-US" sz="900" b="1" baseline="50000" dirty="0">
                <a:solidFill>
                  <a:srgbClr val="FFCC00"/>
                </a:solidFill>
              </a:rPr>
              <a:t>†</a:t>
            </a:r>
            <a:r>
              <a:rPr lang="en-US" sz="1100" dirty="0" smtClean="0">
                <a:solidFill>
                  <a:srgbClr val="FFCC00"/>
                </a:solidFill>
              </a:rPr>
              <a:t>A &gt; H, A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QN102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Drink a Bottle or Glass of Plain Water,*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*Including tap, bottled, and unflavored sparkling water, during the 7 days before the survey</a:t>
            </a:r>
          </a:p>
          <a:p>
            <a:r>
              <a:rPr lang="en-US" sz="900" b="1" baseline="50000" dirty="0">
                <a:solidFill>
                  <a:srgbClr val="FFCC00"/>
                </a:solidFill>
              </a:rPr>
              <a:t>†</a:t>
            </a:r>
            <a:r>
              <a:rPr lang="en-US" sz="1100" dirty="0" smtClean="0">
                <a:solidFill>
                  <a:srgbClr val="FFCC00"/>
                </a:solidFill>
              </a:rPr>
              <a:t>9th &gt; 10th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QN103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Ever Physically Forced to Have Sexual Intercourse,*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*When they did not want to</a:t>
            </a: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QN21</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Have to Avoid Some Foods Because Eating the Food Could Cause an Allergic Reaction,* by Sex,</a:t>
            </a:r>
            <a:r>
              <a:rPr lang="en-US" sz="1700" b="1" baseline="40000" dirty="0">
                <a:solidFill>
                  <a:srgbClr val="FFCC00"/>
                </a:solidFill>
              </a:rPr>
              <a:t>†</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*Such as skin rashes, swelling, itching, vomiting, coughing, or trouble breathing</a:t>
            </a:r>
          </a:p>
          <a:p>
            <a:r>
              <a:rPr lang="en-US" sz="900" b="1" baseline="50000" dirty="0">
                <a:solidFill>
                  <a:srgbClr val="FFCC00"/>
                </a:solidFill>
              </a:rPr>
              <a:t>†</a:t>
            </a:r>
            <a:r>
              <a:rPr lang="en-US" sz="1100" dirty="0" smtClean="0">
                <a:solidFill>
                  <a:srgbClr val="FFCC00"/>
                </a:solidFill>
              </a:rPr>
              <a:t>F &gt; M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QN104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Exercises to Strengthen or Tone Their Muscles,* by Sex,</a:t>
            </a:r>
            <a:r>
              <a:rPr lang="en-US" sz="1700" b="1" baseline="40000" dirty="0">
                <a:solidFill>
                  <a:srgbClr val="FFCC00"/>
                </a:solidFill>
              </a:rPr>
              <a:t>†</a:t>
            </a:r>
            <a:r>
              <a:rPr lang="en-US" sz="1800" b="1" dirty="0" smtClean="0">
                <a:solidFill>
                  <a:srgbClr val="FFCC00"/>
                </a:solidFill>
              </a:rPr>
              <a:t> Grade,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*Such as push-ups, sit-ups, or weight lifting, on three or more days during the 7 days before the survey</a:t>
            </a:r>
          </a:p>
          <a:p>
            <a:r>
              <a:rPr lang="en-US" sz="900" b="1" baseline="50000" dirty="0">
                <a:solidFill>
                  <a:srgbClr val="FFCC00"/>
                </a:solidFill>
              </a:rPr>
              <a:t>†</a:t>
            </a:r>
            <a:r>
              <a:rPr lang="en-US" sz="1100" dirty="0" smtClean="0">
                <a:solidFill>
                  <a:srgbClr val="FFCC00"/>
                </a:solidFill>
              </a:rPr>
              <a:t>M &gt; F; H &gt; A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QN105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Taught About Preventing Sexually Transmitted Diseases (STDs),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F &gt; M; 10th &gt; 9th, 11th &gt; 9th, 12th &gt; 9th; H &gt; A, W &gt; A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QN106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Have Serious Difficulty Concentrating, Remembering, or Making Decisions,* by Sex,</a:t>
            </a:r>
            <a:r>
              <a:rPr lang="en-US" sz="1700" b="1" baseline="40000" dirty="0">
                <a:solidFill>
                  <a:srgbClr val="FFCC00"/>
                </a:solidFill>
              </a:rPr>
              <a:t>†</a:t>
            </a:r>
            <a:r>
              <a:rPr lang="en-US" sz="1800" b="1" dirty="0" smtClean="0">
                <a:solidFill>
                  <a:srgbClr val="FFCC00"/>
                </a:solidFill>
              </a:rPr>
              <a:t> Grade,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*Because of a physical, mental, or emotional problem</a:t>
            </a:r>
          </a:p>
          <a:p>
            <a:r>
              <a:rPr lang="en-US" sz="900" b="1" baseline="50000" dirty="0">
                <a:solidFill>
                  <a:srgbClr val="FFCC00"/>
                </a:solidFill>
              </a:rPr>
              <a:t>†</a:t>
            </a:r>
            <a:r>
              <a:rPr lang="en-US" sz="1100" dirty="0" smtClean="0">
                <a:solidFill>
                  <a:srgbClr val="FFCC00"/>
                </a:solidFill>
              </a:rPr>
              <a:t>F &gt; M;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QN107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Usually Slept with Friends, Family, or Other People Because Their Parents or They Lost Their Home or Cannot Afford Housing,* by Sex,</a:t>
            </a:r>
            <a:r>
              <a:rPr lang="en-US" sz="1700" b="1" baseline="40000" dirty="0">
                <a:solidFill>
                  <a:srgbClr val="FFCC00"/>
                </a:solidFill>
              </a:rPr>
              <a:t>†</a:t>
            </a:r>
            <a:r>
              <a:rPr lang="en-US" sz="1800" b="1" dirty="0" smtClean="0">
                <a:solidFill>
                  <a:srgbClr val="FFCC00"/>
                </a:solidFill>
              </a:rPr>
              <a:t> Grade,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30 days before the survey</a:t>
            </a:r>
          </a:p>
          <a:p>
            <a:r>
              <a:rPr lang="en-US" sz="900" b="1" baseline="50000" dirty="0">
                <a:solidFill>
                  <a:srgbClr val="FFCC00"/>
                </a:solidFill>
              </a:rPr>
              <a:t>†</a:t>
            </a:r>
            <a:r>
              <a:rPr lang="en-US" sz="1100" dirty="0" smtClean="0">
                <a:solidFill>
                  <a:srgbClr val="FFCC00"/>
                </a:solidFill>
              </a:rPr>
              <a:t>M &gt; F; A &gt; H, A &gt; W,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QN108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Missed Classes or School Without Permission,*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one or more days during the 30 days before the survey</a:t>
            </a:r>
          </a:p>
          <a:p>
            <a:r>
              <a:rPr lang="en-US" sz="900" b="1" baseline="50000" dirty="0">
                <a:solidFill>
                  <a:srgbClr val="FFCC00"/>
                </a:solidFill>
              </a:rPr>
              <a:t>†</a:t>
            </a:r>
            <a:r>
              <a:rPr lang="en-US" sz="1100" dirty="0" smtClean="0">
                <a:solidFill>
                  <a:srgbClr val="FFCC00"/>
                </a:solidFill>
              </a:rPr>
              <a:t>11th &gt; 9th, 11th &gt; 10th, 12th &gt; 9th, 12th &gt; 10th; A &gt; W,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QN109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Missed Classes or School Without Permission,* 2011-2015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one or more days during the 30 days before the survey</a:t>
            </a:r>
          </a:p>
          <a:p>
            <a:r>
              <a:rPr lang="en-US" sz="900" b="1" baseline="50000" dirty="0">
                <a:solidFill>
                  <a:srgbClr val="FFCC00"/>
                </a:solidFill>
              </a:rPr>
              <a:t>†</a:t>
            </a:r>
            <a:r>
              <a:rPr lang="en-US" sz="1100" dirty="0" smtClean="0">
                <a:solidFill>
                  <a:srgbClr val="FFCC00"/>
                </a:solidFill>
              </a:rPr>
              <a:t>No change 2011-2015 [Based on linear trend analyses using logistic regression models controlling for sex, race/ethnicity, and grade (p &lt; 0.05).]</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2011-2015 - QN109</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Do Not Have One of Their Parents Talk with Them About What They Are Doing in School About Every Day,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M &gt; F; 12th &gt; 9th, 12th &gt; 10th, 12th &gt; 11th; A &gt; H, A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QN110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Do Not Have One of Their Parents Talk with Them About What They Are Doing in School About Every Day,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Increased 2007-2015 [Based on linear trend analyses using logistic regression models controlling for sex, race/ethnicity, and grade (p &lt; 0.05).]</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QN110</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Strongly Agree or Agree That Their Teachers Really Care About Them and Give Them a Lot of Encouragement,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endParaRP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QN111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Experienced Physical Dating Violence,*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*One or more times during the 12 months before the survey, including being hit, slammed into something, or injured with an object or weapon on purpose by someone they were dating or going out with among students who dated or went out with someone during the 12 months before the survey</a:t>
            </a:r>
          </a:p>
          <a:p>
            <a:r>
              <a:rPr lang="en-US" sz="900" b="1" baseline="50000" dirty="0">
                <a:solidFill>
                  <a:srgbClr val="FFCC00"/>
                </a:solidFill>
              </a:rPr>
              <a:t>†</a:t>
            </a:r>
            <a:r>
              <a:rPr lang="en-US" sz="1100" dirty="0" smtClean="0">
                <a:solidFill>
                  <a:srgbClr val="FFCC00"/>
                </a:solidFill>
              </a:rPr>
              <a:t>12th &gt; 9th, 12th &gt; 10th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QN22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Strongly Agree or Agree That Their Teachers Really Care About Them and Give Them a Lot of Encouragement,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Increased 2007-2015 [Based on linear trend analyses using logistic regression models controlling for sex, race/ethnicity, and grade (p &lt; 0.05).]</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QN111</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Would Feel Comfortable Seeking Help from One or More Adults Besides Their Parents If They Had an Important Question Affecting Their Life,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F &gt; M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QN112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Would Feel Comfortable Seeking Help from One or More Adults Besides Their Parents If They Had an Important Question Affecting Their Life,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QN112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Do Not Spend Any Hours Helping or Volunteering at School or in the Community,*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*Such as helping elders or neighbors; watching young children; teaching or tutoring; peer helping; mentoring; or helping out at local programs, health clinics, faith organizations, tribal organizations, or environmental organizations, during an average week</a:t>
            </a:r>
          </a:p>
          <a:p>
            <a:r>
              <a:rPr lang="en-US" sz="900" b="1" baseline="50000" dirty="0">
                <a:solidFill>
                  <a:srgbClr val="FFCC00"/>
                </a:solidFill>
              </a:rPr>
              <a:t>†</a:t>
            </a:r>
            <a:r>
              <a:rPr lang="en-US" sz="1100" dirty="0" smtClean="0">
                <a:solidFill>
                  <a:srgbClr val="FFCC00"/>
                </a:solidFill>
              </a:rPr>
              <a:t>10th &gt; 9th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QN113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Do Not Spend Any Hours Helping or Volunteering at School or in the Community,*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*Such as helping elders or neighbors; watching young children; teaching or tutoring; peer helping; mentoring; or helping out at local programs, health clinics, faith organizations, tribal organizations, or environmental organizations, during an average week</a:t>
            </a: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QN113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Do Not Take Part in Organized After School, Evening, or Weekend Activities on Any Days,*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*Such as school clubs; community center groups; music, art, or dance lessons; drama; church; or cultural or other supervised activities, during an average week</a:t>
            </a:r>
          </a:p>
          <a:p>
            <a:r>
              <a:rPr lang="en-US" sz="900" b="1" baseline="50000" dirty="0">
                <a:solidFill>
                  <a:srgbClr val="FFCC00"/>
                </a:solidFill>
              </a:rPr>
              <a:t>†</a:t>
            </a:r>
            <a:r>
              <a:rPr lang="en-US" sz="1100" dirty="0" smtClean="0">
                <a:solidFill>
                  <a:srgbClr val="FFCC00"/>
                </a:solidFill>
              </a:rPr>
              <a:t>M &gt; F; 12th &gt; 10th; A &gt; H, A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QN114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Do Not Take Part in Organized After School, Evening, or Weekend Activities on Any Days,*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*Such as school clubs; community center groups; music, art, or dance lessons; drama; church; or cultural or other supervised activities, during an average week</a:t>
            </a: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QN114</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Disagree or Strongly Disagree That They Feel Alone in Their Life,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endParaRP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QN115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Disagree or Strongly Disagree That They Feel Alone in Their Life,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QN115</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Strongly Agree or Agree That in Their Community They Feel like They Matter to People,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M &gt; F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QN116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Experienced Physical Dating Violence,*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*One or more times during the 12 months before the survey, including being hit, slammed into something, or injured with an object or weapon on purpose by someone they were dating or going out with among students who dated or went out with someone during the 12 months before the survey</a:t>
            </a:r>
          </a:p>
          <a:p>
            <a:r>
              <a:rPr lang="en-US" sz="900" b="1" baseline="50000" dirty="0">
                <a:solidFill>
                  <a:srgbClr val="FFCC00"/>
                </a:solidFill>
              </a:rPr>
              <a:t>†</a:t>
            </a:r>
            <a:r>
              <a:rPr lang="en-US" sz="1100" dirty="0" smtClean="0">
                <a:solidFill>
                  <a:srgbClr val="FFCC00"/>
                </a:solidFill>
              </a:rPr>
              <a:t>No change 2013-2015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2013-2015 - QN22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Strongly Agree or Agree That in Their Community They Feel like They Matter to People,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QN116</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Strongly Agree or Agree That Their School Has Clear Rules and Consequences for Behavior,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9th &gt; 10th, 9th &gt; 12th, 11th &gt; 12th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QN117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Strongly Agree or Agree That Their School Has Clear Rules and Consequences for Behavior,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Increased 2007-2015 [Based on linear trend analyses using logistic regression models controlling for sex, race/ethnicity, and grade (p &lt; 0.05).]</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QN117</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Think Their Parents Feel It Would Be Wrong or Very Wrong for Them to Smoke Marijuana,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F &gt; M; 9th &gt; 12th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QN118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Think Their Parents Feel It Would Be Wrong or Very Wrong for Them to Smoke Marijuana,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No change 2013-2015 [Based on linear trend analyses using logistic regression models controlling for sex, race/ethnicity, and grade (p &lt; 0.05).]</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2013-2015 - QN118</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Think Their Parents Feel It Would Be Wrong or Very Wrong for Them to Have One or Two Drinks of an Alcoholic Beverage Nearly Every Day,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F &gt; M; W &gt; A,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QN119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Think Their Parents Feel It Would Be Wrong or Very Wrong for Them to Have One or Two Drinks of an Alcoholic Beverage Nearly Every Day,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No change 2013-2015 [Based on linear trend analyses using logistic regression models controlling for sex, race/ethnicity, and grade (p &lt; 0.05).]</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2013-2015 - QN119</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Think Their Parents Feel It Would Be Wrong or Very Wrong for Them to Smoke Cigarettes,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W &gt; A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QN120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Think Their Parents Feel It Would Be Wrong or Very Wrong for Them to Smoke Cigarettes,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No change 2013-2015 [Based on linear trend analyses using logistic regression models controlling for sex, race/ethnicity, and grade (p &lt; 0.05).]</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2013-2015 - QN120</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Think Their Parents Feel It Would Be Wrong or Very Wrong for Them to Use Prescription Drugs Without a Doctor's Prescription,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endParaRP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QN121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Experienced Sexual Dating Violence,*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*One or more times during the 12 months before the survey, including kissing, touching, or being physically forced to have sexual intercourse when they did not want to by someone they were dating or going out with among students who dated or went out with someone during the 12 months before the survey</a:t>
            </a:r>
          </a:p>
          <a:p>
            <a:r>
              <a:rPr lang="en-US" sz="900" b="1" baseline="50000" dirty="0">
                <a:solidFill>
                  <a:srgbClr val="FFCC00"/>
                </a:solidFill>
              </a:rPr>
              <a:t>†</a:t>
            </a:r>
            <a:r>
              <a:rPr lang="en-US" sz="1100" dirty="0" smtClean="0">
                <a:solidFill>
                  <a:srgbClr val="FFCC00"/>
                </a:solidFill>
              </a:rPr>
              <a:t>F &gt; M; 10th &gt; 12th, 11th &gt; 12th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QN23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Think There Is Some Chance, Pretty Good Chance, or Very Good Chance They Would Be Seen As Cool If They Smoked Cigarettes,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endParaRP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QN122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Think There Is Some Chance, Pretty Good Chance, or Very Good Chance They Would Be Seen As Cool If They Smoked Cigarettes, 2011-2015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Decreased 2011-2015 [Based on linear trend analyses using logistic regression models controlling for sex, race/ethnicity, and grade (p &lt; 0.05).]</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2011-2015 - QN122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Think There Is Some Chance, Pretty Good Chance, or Very Good Chance They Would Be Seen As Cool If They Began Drinking Alcoholic Beverages Regularly,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F &gt; M; 10th &gt; 9th, 11th &gt; 9th, 12th &gt; 9th; H &gt; A, W &gt; A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QN123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Think There Is Some Chance, Pretty Good Chance, or Very Good Chance They Would Be Seen As Cool If They Began Drinking Alcoholic Beverages Regularly, 2011-2015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Decreased 2011-2015 [Based on linear trend analyses using logistic regression models controlling for sex, race/ethnicity, and grade (p &lt; 0.05).]</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2011-2015 - QN123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Think There Is Some Chance, Pretty Good Chance, or Very Good Chance They Would Be Seen As Cool If They Smoked Marijuana,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10th &gt; 9th, 11th &gt; 9th; W &gt; A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QN124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Think There Is Some Chance, Pretty Good Chance, or Very Good Chance They Would Be Seen As Cool If They Smoked Marijuana, 2011-2015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No change 2011-2015 [Based on linear trend analyses using logistic regression models controlling for sex, race/ethnicity, and grade (p &lt; 0.05).]</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2011-2015 - QN124</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a Can, Bottle, or Glass of a Sports Drink One or More Times Per Day,* by Sex,</a:t>
            </a:r>
            <a:r>
              <a:rPr lang="en-US" sz="1700" b="1" baseline="40000" dirty="0">
                <a:solidFill>
                  <a:srgbClr val="FFCC00"/>
                </a:solidFill>
              </a:rPr>
              <a:t>†</a:t>
            </a:r>
            <a:r>
              <a:rPr lang="en-US" sz="1800" b="1" dirty="0" smtClean="0">
                <a:solidFill>
                  <a:srgbClr val="FFCC00"/>
                </a:solidFill>
              </a:rPr>
              <a:t> Grade,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*Not including low calorie sports drinks such as Propel or G2, during the 7 days before the survey</a:t>
            </a:r>
          </a:p>
          <a:p>
            <a:r>
              <a:rPr lang="en-US" sz="900" b="1" baseline="50000" dirty="0">
                <a:solidFill>
                  <a:srgbClr val="FFCC00"/>
                </a:solidFill>
              </a:rPr>
              <a:t>†</a:t>
            </a:r>
            <a:r>
              <a:rPr lang="en-US" sz="1100" dirty="0" smtClean="0">
                <a:solidFill>
                  <a:srgbClr val="FFCC00"/>
                </a:solidFill>
              </a:rPr>
              <a:t>M &gt; F; A &gt; H, A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QNSPDRK1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a Can, Bottle, or Glass of a Sports Drink Two or More Times Per Day,* by Sex,</a:t>
            </a:r>
            <a:r>
              <a:rPr lang="en-US" sz="1700" b="1" baseline="40000" dirty="0">
                <a:solidFill>
                  <a:srgbClr val="FFCC00"/>
                </a:solidFill>
              </a:rPr>
              <a:t>†</a:t>
            </a:r>
            <a:r>
              <a:rPr lang="en-US" sz="1800" b="1" dirty="0" smtClean="0">
                <a:solidFill>
                  <a:srgbClr val="FFCC00"/>
                </a:solidFill>
              </a:rPr>
              <a:t> Grade,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*Not including low calorie sports drinks such as Propel or G2, during the 7 days before the survey</a:t>
            </a:r>
          </a:p>
          <a:p>
            <a:r>
              <a:rPr lang="en-US" sz="900" b="1" baseline="50000" dirty="0">
                <a:solidFill>
                  <a:srgbClr val="FFCC00"/>
                </a:solidFill>
              </a:rPr>
              <a:t>†</a:t>
            </a:r>
            <a:r>
              <a:rPr lang="en-US" sz="1100" dirty="0" smtClean="0">
                <a:solidFill>
                  <a:srgbClr val="FFCC00"/>
                </a:solidFill>
              </a:rPr>
              <a:t>M &gt; F; A &gt; H, A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QNSPDRK2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a Can, Bottle, or Glass of a Sports Drink Three or More Times Per Day,* by Sex,</a:t>
            </a:r>
            <a:r>
              <a:rPr lang="en-US" sz="1700" b="1" baseline="40000" dirty="0">
                <a:solidFill>
                  <a:srgbClr val="FFCC00"/>
                </a:solidFill>
              </a:rPr>
              <a:t>†</a:t>
            </a:r>
            <a:r>
              <a:rPr lang="en-US" sz="1800" b="1" dirty="0" smtClean="0">
                <a:solidFill>
                  <a:srgbClr val="FFCC00"/>
                </a:solidFill>
              </a:rPr>
              <a:t> Grade,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*Not including low calorie sports drinks such as Propel or G2, during the 7 days before the survey</a:t>
            </a:r>
          </a:p>
          <a:p>
            <a:r>
              <a:rPr lang="en-US" sz="900" b="1" baseline="50000" dirty="0">
                <a:solidFill>
                  <a:srgbClr val="FFCC00"/>
                </a:solidFill>
              </a:rPr>
              <a:t>†</a:t>
            </a:r>
            <a:r>
              <a:rPr lang="en-US" sz="1100" dirty="0" smtClean="0">
                <a:solidFill>
                  <a:srgbClr val="FFCC00"/>
                </a:solidFill>
              </a:rPr>
              <a:t>M &gt; F; A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QNSPDRK3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One or More Glasses Per Day of Water,* by Sex,</a:t>
            </a:r>
            <a:r>
              <a:rPr lang="en-US" sz="1700" b="1" baseline="40000" dirty="0">
                <a:solidFill>
                  <a:srgbClr val="FFCC00"/>
                </a:solidFill>
              </a:rPr>
              <a:t>†</a:t>
            </a:r>
            <a:r>
              <a:rPr lang="en-US" sz="1800" b="1" dirty="0" smtClean="0">
                <a:solidFill>
                  <a:srgbClr val="FFCC00"/>
                </a:solidFill>
              </a:rPr>
              <a:t> Grade,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F &gt; M; W &gt; A,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QNWATER1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Experienced Sexual Dating Violence,*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*One or more times during the 12 months before the survey, including kissing, touching, or being physically forced to have sexual intercourse when they did not want to by someone they were dating or going out with among students who dated or went out with someone during the 12 months before the survey</a:t>
            </a:r>
          </a:p>
          <a:p>
            <a:r>
              <a:rPr lang="en-US" sz="900" b="1" baseline="50000" dirty="0">
                <a:solidFill>
                  <a:srgbClr val="FFCC00"/>
                </a:solidFill>
              </a:rPr>
              <a:t>†</a:t>
            </a:r>
            <a:r>
              <a:rPr lang="en-US" sz="1100" dirty="0" smtClean="0">
                <a:solidFill>
                  <a:srgbClr val="FFCC00"/>
                </a:solidFill>
              </a:rPr>
              <a:t>No change 2013-2015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2013-2015 - QN23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Two or More Glasses Per Day of Water,* by Sex,</a:t>
            </a:r>
            <a:r>
              <a:rPr lang="en-US" sz="1800" b="1" dirty="0" smtClean="0">
                <a:solidFill>
                  <a:srgbClr val="FFCC00"/>
                </a:solidFill>
              </a:rPr>
              <a:t> Grade,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W &gt; A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QNWATER2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Three or More Glasses Per Day of Water,* by Sex,</a:t>
            </a:r>
            <a:r>
              <a:rPr lang="en-US" sz="1800" b="1" dirty="0" smtClean="0">
                <a:solidFill>
                  <a:srgbClr val="FFCC00"/>
                </a:solidFill>
              </a:rPr>
              <a:t> Grade,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W &gt; A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QNWATER3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Bullied on School Property,*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12 months before the survey</a:t>
            </a:r>
          </a:p>
          <a:p>
            <a:r>
              <a:rPr lang="en-US" sz="900" b="1" baseline="50000" dirty="0">
                <a:solidFill>
                  <a:srgbClr val="FFCC00"/>
                </a:solidFill>
              </a:rPr>
              <a:t>†</a:t>
            </a:r>
            <a:r>
              <a:rPr lang="en-US" sz="1100" dirty="0" smtClean="0">
                <a:solidFill>
                  <a:srgbClr val="FFCC00"/>
                </a:solidFill>
              </a:rPr>
              <a:t>F &gt; M; 9th &gt; 10th, 9th &gt; 11th, 9th &gt; 12th, 10th &gt; 12th, 11th &gt; 12th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QN24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Bullied on School Property,*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12 months before the survey</a:t>
            </a:r>
          </a:p>
          <a:p>
            <a:r>
              <a:rPr lang="en-US" sz="900" b="1" baseline="50000" dirty="0">
                <a:solidFill>
                  <a:srgbClr val="FFCC00"/>
                </a:solidFill>
              </a:rPr>
              <a:t>†</a:t>
            </a:r>
            <a:r>
              <a:rPr lang="en-US" sz="1100" dirty="0" smtClean="0">
                <a:solidFill>
                  <a:srgbClr val="FFCC00"/>
                </a:solidFill>
              </a:rPr>
              <a:t>No change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2009-2015 - QN24</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Electronically Bullied,*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*Including being bullied through e-mail, chat rooms, instant messaging, websites, or texting during the 12 months before the survey</a:t>
            </a:r>
          </a:p>
          <a:p>
            <a:r>
              <a:rPr lang="en-US" sz="900" b="1" baseline="50000" dirty="0">
                <a:solidFill>
                  <a:srgbClr val="FFCC00"/>
                </a:solidFill>
              </a:rPr>
              <a:t>†</a:t>
            </a:r>
            <a:r>
              <a:rPr lang="en-US" sz="1100" dirty="0" smtClean="0">
                <a:solidFill>
                  <a:srgbClr val="FFCC00"/>
                </a:solidFill>
              </a:rPr>
              <a:t>F &gt; M; 10th &gt; 12th, 11th &gt; 12th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QN25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Electronically Bullied,* 2011-2015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*Including being bullied through e-mail, chat rooms, instant messaging, websites, or texting during the 12 months before the survey</a:t>
            </a:r>
          </a:p>
          <a:p>
            <a:r>
              <a:rPr lang="en-US" sz="900" b="1" baseline="50000" dirty="0">
                <a:solidFill>
                  <a:srgbClr val="FFCC00"/>
                </a:solidFill>
              </a:rPr>
              <a:t>†</a:t>
            </a:r>
            <a:r>
              <a:rPr lang="en-US" sz="1100" dirty="0" smtClean="0">
                <a:solidFill>
                  <a:srgbClr val="FFCC00"/>
                </a:solidFill>
              </a:rPr>
              <a:t>No change 2011-2015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2011-2015 - QN25</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Rarely or Never Wore a Seat Belt,* by Sex,</a:t>
            </a:r>
            <a:r>
              <a:rPr lang="en-US" sz="1800" b="1" dirty="0" smtClean="0">
                <a:solidFill>
                  <a:srgbClr val="FFCC00"/>
                </a:solidFill>
              </a:rPr>
              <a:t> Grade,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*When riding in a car driven by someone else</a:t>
            </a:r>
          </a:p>
          <a:p>
            <a:r>
              <a:rPr lang="en-US" sz="900" b="1" baseline="50000" dirty="0">
                <a:solidFill>
                  <a:srgbClr val="FFCC00"/>
                </a:solidFill>
              </a:rPr>
              <a:t>†</a:t>
            </a:r>
            <a:r>
              <a:rPr lang="en-US" sz="1100" dirty="0" smtClean="0">
                <a:solidFill>
                  <a:srgbClr val="FFCC00"/>
                </a:solidFill>
              </a:rPr>
              <a:t>A &gt; H, A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Felt Sad or Hopeless,* by Sex,</a:t>
            </a:r>
            <a:r>
              <a:rPr lang="en-US" sz="1700" b="1" baseline="40000" dirty="0">
                <a:solidFill>
                  <a:srgbClr val="FFCC00"/>
                </a:solidFill>
              </a:rPr>
              <a:t>†</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*Almost every day for 2 or more weeks in a row so that they stopped doing some usual activities during the 12 months before the survey</a:t>
            </a:r>
          </a:p>
          <a:p>
            <a:r>
              <a:rPr lang="en-US" sz="900" b="1" baseline="50000" dirty="0">
                <a:solidFill>
                  <a:srgbClr val="FFCC00"/>
                </a:solidFill>
              </a:rPr>
              <a:t>†</a:t>
            </a:r>
            <a:r>
              <a:rPr lang="en-US" sz="1100" dirty="0" smtClean="0">
                <a:solidFill>
                  <a:srgbClr val="FFCC00"/>
                </a:solidFill>
              </a:rPr>
              <a:t>F &gt; M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QN26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Felt Sad or Hopeless,*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*Almost every day for 2 or more weeks in a row so that they stopped doing some usual activities during the 12 months before the survey</a:t>
            </a:r>
          </a:p>
          <a:p>
            <a:r>
              <a:rPr lang="en-US" sz="900" b="1" baseline="50000" dirty="0">
                <a:solidFill>
                  <a:srgbClr val="FFCC00"/>
                </a:solidFill>
              </a:rPr>
              <a:t>†</a:t>
            </a:r>
            <a:r>
              <a:rPr lang="en-US" sz="1100" dirty="0" smtClean="0">
                <a:solidFill>
                  <a:srgbClr val="FFCC00"/>
                </a:solidFill>
              </a:rPr>
              <a:t>Increased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QN26</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Seriously Considered Attempting Suicide,*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12 months before the survey</a:t>
            </a:r>
          </a:p>
          <a:p>
            <a:r>
              <a:rPr lang="en-US" sz="900" b="1" baseline="50000" dirty="0">
                <a:solidFill>
                  <a:srgbClr val="FFCC00"/>
                </a:solidFill>
              </a:rPr>
              <a:t>†</a:t>
            </a:r>
            <a:r>
              <a:rPr lang="en-US" sz="1100" dirty="0" smtClean="0">
                <a:solidFill>
                  <a:srgbClr val="FFCC00"/>
                </a:solidFill>
              </a:rPr>
              <a:t>F &gt; M; 10th &gt; 9th;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QN27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Seriously Considered Attempting Suicide,*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12 months before the survey</a:t>
            </a: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QN27</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Made a Plan About How They Would Attempt Suicide,* by Sex,</a:t>
            </a:r>
            <a:r>
              <a:rPr lang="en-US" sz="1800" b="1" dirty="0" smtClean="0">
                <a:solidFill>
                  <a:srgbClr val="FFCC00"/>
                </a:solidFill>
              </a:rPr>
              <a:t> Grade,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12 months before the survey</a:t>
            </a:r>
          </a:p>
          <a:p>
            <a:r>
              <a:rPr lang="en-US" sz="900" b="1" baseline="50000" dirty="0">
                <a:solidFill>
                  <a:srgbClr val="FFCC00"/>
                </a:solidFill>
              </a:rPr>
              <a:t>†</a:t>
            </a:r>
            <a:r>
              <a:rPr lang="en-US" sz="1100" dirty="0" smtClean="0">
                <a:solidFill>
                  <a:srgbClr val="FFCC00"/>
                </a:solidFill>
              </a:rPr>
              <a:t>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QN28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Made a Plan About How They Would Attempt Suicide,*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12 months before the survey</a:t>
            </a: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QN28</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Attempted Suicide,* by Sex,</a:t>
            </a:r>
            <a:r>
              <a:rPr lang="en-US" sz="1800" b="1" dirty="0" smtClean="0">
                <a:solidFill>
                  <a:srgbClr val="FFCC00"/>
                </a:solidFill>
              </a:rPr>
              <a:t> Grade,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*One or more times during the 12 months before the survey</a:t>
            </a:r>
          </a:p>
          <a:p>
            <a:r>
              <a:rPr lang="en-US" sz="900" b="1" baseline="50000" dirty="0">
                <a:solidFill>
                  <a:srgbClr val="FFCC00"/>
                </a:solidFill>
              </a:rPr>
              <a:t>†</a:t>
            </a:r>
            <a:r>
              <a:rPr lang="en-US" sz="1100" dirty="0" smtClean="0">
                <a:solidFill>
                  <a:srgbClr val="FFCC00"/>
                </a:solidFill>
              </a:rPr>
              <a:t>A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QN29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Attempted Suicide,*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*One or more times during the 12 months before the survey</a:t>
            </a: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QN29</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Attempted Suicide That Resulted in an Injury, Poisoning, or Overdose That Had to Be Treated by a Doctor or Nurse,*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12 months before the survey</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QN30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Attempted Suicide That Resulted in an Injury, Poisoning, or Overdose That Had to Be Treated by a Doctor or Nurse,*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12 months before the survey</a:t>
            </a: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QN30</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Rarely or Never Wore a Seat Belt,*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*When riding in a car driven by someone else</a:t>
            </a: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QN9</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Tried Cigarette Smoking,*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*Even one or two puffs</a:t>
            </a:r>
          </a:p>
          <a:p>
            <a:r>
              <a:rPr lang="en-US" sz="900" b="1" baseline="50000" dirty="0">
                <a:solidFill>
                  <a:srgbClr val="FFCC00"/>
                </a:solidFill>
              </a:rPr>
              <a:t>†</a:t>
            </a:r>
            <a:r>
              <a:rPr lang="en-US" sz="1100" dirty="0" smtClean="0">
                <a:solidFill>
                  <a:srgbClr val="FFCC00"/>
                </a:solidFill>
              </a:rPr>
              <a:t>M &gt; F; 12th &gt; 9th, 12th &gt; 11th; A &gt; H, A &gt; W,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QN31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Tried Cigarette Smoking,*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*Even one or two puffs</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QN31</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Smoked a Whole Cigarette Before Age 13 Years,* by Sex,</a:t>
            </a:r>
            <a:r>
              <a:rPr lang="en-US" sz="1800" b="1" dirty="0" smtClean="0">
                <a:solidFill>
                  <a:srgbClr val="FFCC00"/>
                </a:solidFill>
              </a:rPr>
              <a:t> Grade,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*For the first time</a:t>
            </a:r>
          </a:p>
          <a:p>
            <a:r>
              <a:rPr lang="en-US" sz="900" b="1" baseline="50000" dirty="0">
                <a:solidFill>
                  <a:srgbClr val="FFCC00"/>
                </a:solidFill>
              </a:rPr>
              <a:t>†</a:t>
            </a:r>
            <a:r>
              <a:rPr lang="en-US" sz="1100" dirty="0" smtClean="0">
                <a:solidFill>
                  <a:srgbClr val="FFCC00"/>
                </a:solidFill>
              </a:rPr>
              <a:t>A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QN32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Smoked a Whole Cigarette Before Age 13 Years,*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*For the first time</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QN32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Smoked Cigarettes,*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M &gt; F; 12th &gt; 9th, 12th &gt; 10th, 12th &gt; 11th; A &gt; W,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QN33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Smoked Cigarettes,*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QN33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Frequently Smoked Cigarettes,* by Sex,</a:t>
            </a:r>
            <a:r>
              <a:rPr lang="en-US" sz="1800" b="1" dirty="0" smtClean="0">
                <a:solidFill>
                  <a:srgbClr val="FFCC00"/>
                </a:solidFill>
              </a:rPr>
              <a:t> Grade,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20 or more days during the 30 days before the survey</a:t>
            </a:r>
          </a:p>
          <a:p>
            <a:r>
              <a:rPr lang="en-US" sz="900" b="1" baseline="50000" dirty="0">
                <a:solidFill>
                  <a:srgbClr val="FFCC00"/>
                </a:solidFill>
              </a:rPr>
              <a:t>†</a:t>
            </a:r>
            <a:r>
              <a:rPr lang="en-US" sz="1100" dirty="0" smtClean="0">
                <a:solidFill>
                  <a:srgbClr val="FFCC00"/>
                </a:solidFill>
              </a:rPr>
              <a:t>A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QNFRCIG</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Frequently Smoked Cigarettes,*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20 or more days during the 30 days before the survey</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QNFRCIG</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Smoked Cigarettes Daily,* by Sex,</a:t>
            </a:r>
            <a:r>
              <a:rPr lang="en-US" sz="1700" b="1" baseline="40000" dirty="0">
                <a:solidFill>
                  <a:srgbClr val="FFCC00"/>
                </a:solidFill>
              </a:rPr>
              <a:t>†</a:t>
            </a:r>
            <a:r>
              <a:rPr lang="en-US" sz="1800" b="1" dirty="0" smtClean="0">
                <a:solidFill>
                  <a:srgbClr val="FFCC00"/>
                </a:solidFill>
              </a:rPr>
              <a:t> Grade,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all 30 days during the 30 days before the survey</a:t>
            </a:r>
          </a:p>
          <a:p>
            <a:r>
              <a:rPr lang="en-US" sz="900" b="1" baseline="50000" dirty="0">
                <a:solidFill>
                  <a:srgbClr val="FFCC00"/>
                </a:solidFill>
              </a:rPr>
              <a:t>†</a:t>
            </a:r>
            <a:r>
              <a:rPr lang="en-US" sz="1100" dirty="0" smtClean="0">
                <a:solidFill>
                  <a:srgbClr val="FFCC00"/>
                </a:solidFill>
              </a:rPr>
              <a:t>M &gt; F; A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QNDAYCIG</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Smoked Cigarettes Daily,*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all 30 days during the 30 days before the survey</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QNDAYCIG</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Rode with a Driver Who Had Been Drinking Alcohol,* by Sex,</a:t>
            </a:r>
            <a:r>
              <a:rPr lang="en-US" sz="1800" b="1" dirty="0" smtClean="0">
                <a:solidFill>
                  <a:srgbClr val="FFCC00"/>
                </a:solidFill>
              </a:rPr>
              <a:t> Grade,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*In a car or other vehicle one or more times during the 30 days before the survey</a:t>
            </a:r>
          </a:p>
          <a:p>
            <a:r>
              <a:rPr lang="en-US" sz="900" b="1" baseline="50000" dirty="0">
                <a:solidFill>
                  <a:srgbClr val="FFCC00"/>
                </a:solidFill>
              </a:rPr>
              <a:t>†</a:t>
            </a:r>
            <a:r>
              <a:rPr lang="en-US" sz="1100" dirty="0" smtClean="0">
                <a:solidFill>
                  <a:srgbClr val="FFCC00"/>
                </a:solidFill>
              </a:rPr>
              <a:t>H &gt; A,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QN10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Smoked More Than 10 Cigarettes Per Day,*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30 days before the survey among students who currently smoked cigarettes on the days they smoked</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QN34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Smoked More Than 10 Cigarettes Per Day,*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30 days before the survey among students who currently smoked cigarettes on the days they smoked</a:t>
            </a: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QN34</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Usually Obtained Their Own Cigarettes by Buying Them in a Store or Gas Station,*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30 days before the survey among students who currently smoked cigarettes and who were aged &lt;18 years </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QN35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Usually Obtained Their Own Cigarettes by Buying on the Internet,*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30 days before the survey among students who currently smoked cigarettes and who were aged &lt;18 years </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QNCIGINT</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Tried to Quit Smoking Cigarettes,*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*Among students who currently smoked cigarettes during the 12 months before the survey</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QN36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Tried to Quit Smoking Cigarettes,*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*Among students who currently smoked cigarettes during the 12 months before the survey</a:t>
            </a: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QN36</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Used Smokeless Tobacco,* by Sex,</a:t>
            </a:r>
            <a:r>
              <a:rPr lang="en-US" sz="1700" b="1" baseline="40000" dirty="0">
                <a:solidFill>
                  <a:srgbClr val="FFCC00"/>
                </a:solidFill>
              </a:rPr>
              <a:t>†</a:t>
            </a:r>
            <a:r>
              <a:rPr lang="en-US" sz="1800" b="1" dirty="0" smtClean="0">
                <a:solidFill>
                  <a:srgbClr val="FFCC00"/>
                </a:solidFill>
              </a:rPr>
              <a:t> Grade,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*Chewing tobacco, snuff, or dip on at least 1 day during the 30 days before the survey</a:t>
            </a:r>
          </a:p>
          <a:p>
            <a:r>
              <a:rPr lang="en-US" sz="900" b="1" baseline="50000" dirty="0">
                <a:solidFill>
                  <a:srgbClr val="FFCC00"/>
                </a:solidFill>
              </a:rPr>
              <a:t>†</a:t>
            </a:r>
            <a:r>
              <a:rPr lang="en-US" sz="1100" dirty="0" smtClean="0">
                <a:solidFill>
                  <a:srgbClr val="FFCC00"/>
                </a:solidFill>
              </a:rPr>
              <a:t>M &gt; F; A &gt; H, A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QN37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Used Smokeless Tobacco,*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*Chewing tobacco, snuff, or dip on at least 1 day during the 30 days before the survey</a:t>
            </a: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QN37</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Smoked Cigars,*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*Cigars, cigarillos, or little cigars on at least 1 day during the 30 days before the survey</a:t>
            </a:r>
          </a:p>
          <a:p>
            <a:r>
              <a:rPr lang="en-US" sz="900" b="1" baseline="50000" dirty="0">
                <a:solidFill>
                  <a:srgbClr val="FFCC00"/>
                </a:solidFill>
              </a:rPr>
              <a:t>†</a:t>
            </a:r>
            <a:r>
              <a:rPr lang="en-US" sz="1100" dirty="0" smtClean="0">
                <a:solidFill>
                  <a:srgbClr val="FFCC00"/>
                </a:solidFill>
              </a:rPr>
              <a:t>M &gt; F; 12th &gt; 9th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QN38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Smoked Cigars,*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*Cigars, cigarillos, or little cigars on at least 1 day during the 30 days before the survey</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QN38</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Rode with a Driver Who Had Been Drinking Alcohol,*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*In a car or other vehicle one or more times during the 30 days before the survey</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QN10</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Used Electronic Vapor Products,*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*E-cigarettes, e-cigars, e-pipes, vape pipes, vaping pens, e-hookahs, and hookah pens such as blu, NJOY, or Starbuzz</a:t>
            </a:r>
          </a:p>
          <a:p>
            <a:r>
              <a:rPr lang="en-US" sz="900" b="1" baseline="50000" dirty="0">
                <a:solidFill>
                  <a:srgbClr val="FFCC00"/>
                </a:solidFill>
              </a:rPr>
              <a:t>†</a:t>
            </a:r>
            <a:r>
              <a:rPr lang="en-US" sz="1100" dirty="0" smtClean="0">
                <a:solidFill>
                  <a:srgbClr val="FFCC00"/>
                </a:solidFill>
              </a:rPr>
              <a:t>M &gt; F; 10th &gt; 9th, 11th &gt; 9th; H &gt; A,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QN39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Used Electronic Vapor Products,* by Sex,</a:t>
            </a:r>
            <a:r>
              <a:rPr lang="en-US" sz="1700" b="1" baseline="40000" dirty="0">
                <a:solidFill>
                  <a:srgbClr val="FFCC00"/>
                </a:solidFill>
              </a:rPr>
              <a:t>†</a:t>
            </a:r>
            <a:r>
              <a:rPr lang="en-US" sz="1800" b="1" dirty="0" smtClean="0">
                <a:solidFill>
                  <a:srgbClr val="FFCC00"/>
                </a:solidFill>
              </a:rPr>
              <a:t> Grade,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*E-cigarettes, e-cigars, e-pipes, vape pipes, vaping pens, e-hookahs, and hookah pens such as blu, NJOY, or Starbuzz on at least 1 day during the 30 days before the survey</a:t>
            </a:r>
          </a:p>
          <a:p>
            <a:r>
              <a:rPr lang="en-US" sz="900" b="1" baseline="50000" dirty="0">
                <a:solidFill>
                  <a:srgbClr val="FFCC00"/>
                </a:solidFill>
              </a:rPr>
              <a:t>†</a:t>
            </a:r>
            <a:r>
              <a:rPr lang="en-US" sz="1100" dirty="0" smtClean="0">
                <a:solidFill>
                  <a:srgbClr val="FFCC00"/>
                </a:solidFill>
              </a:rPr>
              <a:t>M &gt; F; H &gt; A,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QN40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Used Tobacco,*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*Current cigarette, smokeless tobacco, cigar, or electronic vapor product use on at least 1 day during the 30 days before the survey </a:t>
            </a:r>
          </a:p>
          <a:p>
            <a:r>
              <a:rPr lang="en-US" sz="900" b="1" baseline="50000" dirty="0">
                <a:solidFill>
                  <a:srgbClr val="FFCC00"/>
                </a:solidFill>
              </a:rPr>
              <a:t>†</a:t>
            </a:r>
            <a:r>
              <a:rPr lang="en-US" sz="1100" dirty="0" smtClean="0">
                <a:solidFill>
                  <a:srgbClr val="FFCC00"/>
                </a:solidFill>
              </a:rPr>
              <a:t>M &gt; F; 12th &gt; 9th; A &gt; W,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QNTOB4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Used Cigarettes, Cigars, or Smokeless Tobacco,*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M &gt; F; 12th &gt; 9th; A &gt; H, A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QNTOB3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Used Cigarettes, Cigars, or Smokeless Tobacco,*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QNTOB3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Smoked Cigarettes or Cigars,*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M &gt; F; 11th &gt; 9th, 12th &gt; 9th, 12th &gt; 10th, 12th &gt; 11th; A &gt; W,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QNTOB2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Smoked Cigarettes or Cigars,*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QNTOB2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Currently Use Tobacco,*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*Current cigarette, smokeless tobacco, cigar, or electronic vapor product use on at least 1 day during the 30 days before the survey </a:t>
            </a:r>
          </a:p>
          <a:p>
            <a:r>
              <a:rPr lang="en-US" sz="900" b="1" baseline="50000" dirty="0">
                <a:solidFill>
                  <a:srgbClr val="FFCC00"/>
                </a:solidFill>
              </a:rPr>
              <a:t>†</a:t>
            </a:r>
            <a:r>
              <a:rPr lang="en-US" sz="1100" dirty="0" smtClean="0">
                <a:solidFill>
                  <a:srgbClr val="FFCC00"/>
                </a:solidFill>
              </a:rPr>
              <a:t>F &gt; M; 9th &gt; 10th, 9th &gt; 12th; W &gt; A,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QNNOTOB4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Currently Use Cigarettes, Cigars, or Smokeless Tobacco,*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F &gt; M; 9th &gt; 12th, 11th &gt; 12th; H &gt; A, W &gt; A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QNNOTOB3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Currently Use Cigarettes, Cigars, or Smokeless Tobacco,*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Increased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QNNOTOB3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Drove When Drinking Alcohol,*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*One or more times during the 30 days before the survey, among students who had driven a car or other vehicle during the 30 days before the survey</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QN11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Currently Smoke Cigarettes or Cigars,*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F &gt; M; 9th &gt; 10th, 9th &gt; 11th, 9th &gt; 12th, 10th &gt; 12th, 11th &gt; 12th; W &gt; A,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QNNOTOB2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Currently Smoke Cigarettes or Cigars,*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Increased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QNNOTOB2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Drank Alcohol,*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*At least one drink of alcohol on at least 1 day during their life</a:t>
            </a:r>
          </a:p>
          <a:p>
            <a:r>
              <a:rPr lang="en-US" sz="900" b="1" baseline="50000" dirty="0">
                <a:solidFill>
                  <a:srgbClr val="FFCC00"/>
                </a:solidFill>
              </a:rPr>
              <a:t>†</a:t>
            </a:r>
            <a:r>
              <a:rPr lang="en-US" sz="1100" dirty="0" smtClean="0">
                <a:solidFill>
                  <a:srgbClr val="FFCC00"/>
                </a:solidFill>
              </a:rPr>
              <a:t>F &gt; M; 10th &gt; 9th, 11th &gt; 9th, 11th &gt; 10th, 12th &gt; 9th, 12th &gt; 10th; H &gt; A, W &gt; A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QN41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Drank Alcohol,*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*At least one drink of alcohol on at least 1 day during their life</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QN41</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Alcohol Before Age 13 Years,*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*For the first time other than a few sips</a:t>
            </a:r>
          </a:p>
          <a:p>
            <a:r>
              <a:rPr lang="en-US" sz="900" b="1" baseline="50000" dirty="0">
                <a:solidFill>
                  <a:srgbClr val="FFCC00"/>
                </a:solidFill>
              </a:rPr>
              <a:t>†</a:t>
            </a:r>
            <a:r>
              <a:rPr lang="en-US" sz="1100" dirty="0" smtClean="0">
                <a:solidFill>
                  <a:srgbClr val="FFCC00"/>
                </a:solidFill>
              </a:rPr>
              <a:t>M &gt; F; 10th &gt; 12th; H &gt; A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QN42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Alcohol Before Age 13 Years,*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*For the first time other than a few sips</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QN42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Drank Alcohol,*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*At least one drink of alcohol on at least 1 day during the 30 days before the survey</a:t>
            </a:r>
          </a:p>
          <a:p>
            <a:r>
              <a:rPr lang="en-US" sz="900" b="1" baseline="50000" dirty="0">
                <a:solidFill>
                  <a:srgbClr val="FFCC00"/>
                </a:solidFill>
              </a:rPr>
              <a:t>†</a:t>
            </a:r>
            <a:r>
              <a:rPr lang="en-US" sz="1100" dirty="0" smtClean="0">
                <a:solidFill>
                  <a:srgbClr val="FFCC00"/>
                </a:solidFill>
              </a:rPr>
              <a:t>10th &gt; 9th, 11th &gt; 9th, 11th &gt; 10th, 12th &gt; 9th, 12th &gt; 10th; H &gt; A,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QN43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Drank Alcohol,*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*At least one drink of alcohol on at least 1 day during the 30 days before the survey</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QN43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Five or More Drinks of Alcohol in a Row,*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*Within a couple of hours on at least 1 day during the 30 days before the survey</a:t>
            </a:r>
          </a:p>
          <a:p>
            <a:r>
              <a:rPr lang="en-US" sz="900" b="1" baseline="50000" dirty="0">
                <a:solidFill>
                  <a:srgbClr val="FFCC00"/>
                </a:solidFill>
              </a:rPr>
              <a:t>†</a:t>
            </a:r>
            <a:r>
              <a:rPr lang="en-US" sz="1100" dirty="0" smtClean="0">
                <a:solidFill>
                  <a:srgbClr val="FFCC00"/>
                </a:solidFill>
              </a:rPr>
              <a:t>10th &gt; 9th, 11th &gt; 9th, 12th &gt; 9th, 12th &gt; 10th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QN44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Five or More Drinks of Alcohol in a Row,*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*Within a couple of hours on at least 1 day during the 30 days before the survey</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QN44</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Drove When Drinking Alcohol,*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*One or more times during the 30 days before the survey, among students who had driven a car or other vehicle during the 30 days before the survey</a:t>
            </a:r>
          </a:p>
          <a:p>
            <a:r>
              <a:rPr lang="en-US" sz="900" b="1" baseline="50000" dirty="0">
                <a:solidFill>
                  <a:srgbClr val="FFCC00"/>
                </a:solidFill>
              </a:rPr>
              <a:t>†</a:t>
            </a:r>
            <a:r>
              <a:rPr lang="en-US" sz="1100" dirty="0" smtClean="0">
                <a:solidFill>
                  <a:srgbClr val="FFCC00"/>
                </a:solidFill>
              </a:rPr>
              <a:t>Increased 2013-2015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2013-2015 - QN11</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Usually Obtained the Alcohol They Drank by Someone Giving It to Them,* by Sex,</a:t>
            </a:r>
            <a:r>
              <a:rPr lang="en-US" sz="1700" b="1" baseline="40000" dirty="0">
                <a:solidFill>
                  <a:srgbClr val="FFCC00"/>
                </a:solidFill>
              </a:rPr>
              <a:t>†</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*Among students who currently drank alcohol </a:t>
            </a:r>
          </a:p>
          <a:p>
            <a:r>
              <a:rPr lang="en-US" sz="900" b="1" baseline="50000" dirty="0">
                <a:solidFill>
                  <a:srgbClr val="FFCC00"/>
                </a:solidFill>
              </a:rPr>
              <a:t>†</a:t>
            </a:r>
            <a:r>
              <a:rPr lang="en-US" sz="1100" dirty="0" smtClean="0">
                <a:solidFill>
                  <a:srgbClr val="FFCC00"/>
                </a:solidFill>
              </a:rPr>
              <a:t>F &gt; M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QN46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Usually Obtained the Alcohol They Drank by Someone Giving It to Them,*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*Among students who currently drank alcohol </a:t>
            </a:r>
          </a:p>
          <a:p>
            <a:r>
              <a:rPr lang="en-US" sz="900" b="1" baseline="50000" dirty="0">
                <a:solidFill>
                  <a:srgbClr val="FFCC00"/>
                </a:solidFill>
              </a:rPr>
              <a:t>†</a:t>
            </a:r>
            <a:r>
              <a:rPr lang="en-US" sz="1100" dirty="0" smtClean="0">
                <a:solidFill>
                  <a:srgbClr val="FFCC00"/>
                </a:solidFill>
              </a:rPr>
              <a:t>No change 2013-2015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2013-2015 - QN46</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Used Marijuana,*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*One or more times during their life</a:t>
            </a:r>
          </a:p>
          <a:p>
            <a:r>
              <a:rPr lang="en-US" sz="900" b="1" baseline="50000" dirty="0">
                <a:solidFill>
                  <a:srgbClr val="FFCC00"/>
                </a:solidFill>
              </a:rPr>
              <a:t>†</a:t>
            </a:r>
            <a:r>
              <a:rPr lang="en-US" sz="1100" dirty="0" smtClean="0">
                <a:solidFill>
                  <a:srgbClr val="FFCC00"/>
                </a:solidFill>
              </a:rPr>
              <a:t>M &gt; F; 10th &gt; 9th, 11th &gt; 9th, 12th &gt; 9th, 12th &gt; 10th; A &gt; H, A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QN47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Used Marijuana,*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*One or more times during their life</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QN47</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Tried Marijuana Before Age 13 Years,* by Sex,</a:t>
            </a:r>
            <a:r>
              <a:rPr lang="en-US" sz="1700" b="1" baseline="40000" dirty="0">
                <a:solidFill>
                  <a:srgbClr val="FFCC00"/>
                </a:solidFill>
              </a:rPr>
              <a:t>†</a:t>
            </a:r>
            <a:r>
              <a:rPr lang="en-US" sz="1800" b="1" dirty="0" smtClean="0">
                <a:solidFill>
                  <a:srgbClr val="FFCC00"/>
                </a:solidFill>
              </a:rPr>
              <a:t> Grade,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*For the first time</a:t>
            </a:r>
          </a:p>
          <a:p>
            <a:r>
              <a:rPr lang="en-US" sz="900" b="1" baseline="50000" dirty="0">
                <a:solidFill>
                  <a:srgbClr val="FFCC00"/>
                </a:solidFill>
              </a:rPr>
              <a:t>†</a:t>
            </a:r>
            <a:r>
              <a:rPr lang="en-US" sz="1100" dirty="0" smtClean="0">
                <a:solidFill>
                  <a:srgbClr val="FFCC00"/>
                </a:solidFill>
              </a:rPr>
              <a:t>M &gt; F; A &gt; H, A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QN48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Tried Marijuana Before Age 13 Years,*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*For the first time</a:t>
            </a: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QN48</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Used Marijuana,*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*One or more times during the 30 days before the survey</a:t>
            </a:r>
          </a:p>
          <a:p>
            <a:r>
              <a:rPr lang="en-US" sz="900" b="1" baseline="50000" dirty="0">
                <a:solidFill>
                  <a:srgbClr val="FFCC00"/>
                </a:solidFill>
              </a:rPr>
              <a:t>†</a:t>
            </a:r>
            <a:r>
              <a:rPr lang="en-US" sz="1100" dirty="0" smtClean="0">
                <a:solidFill>
                  <a:srgbClr val="FFCC00"/>
                </a:solidFill>
              </a:rPr>
              <a:t>10th &gt; 9th, 11th &gt; 9th, 12th &gt; 9th, 12th &gt; 10th; A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QN49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Used Marijuana,*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*One or more times during the 30 days before the survey</a:t>
            </a: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QN49</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Used Cocaine,* by Sex,</a:t>
            </a:r>
            <a:r>
              <a:rPr lang="en-US" sz="1700" b="1" baseline="40000" dirty="0">
                <a:solidFill>
                  <a:srgbClr val="FFCC00"/>
                </a:solidFill>
              </a:rPr>
              <a:t>†</a:t>
            </a:r>
            <a:r>
              <a:rPr lang="en-US" sz="1800" b="1" dirty="0" smtClean="0">
                <a:solidFill>
                  <a:srgbClr val="FFCC00"/>
                </a:solidFill>
              </a:rPr>
              <a:t> Grade,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*Any form of cocaine, such as powder, crack, or freebase, one or more times during their life</a:t>
            </a:r>
          </a:p>
          <a:p>
            <a:r>
              <a:rPr lang="en-US" sz="900" b="1" baseline="50000" dirty="0">
                <a:solidFill>
                  <a:srgbClr val="FFCC00"/>
                </a:solidFill>
              </a:rPr>
              <a:t>†</a:t>
            </a:r>
            <a:r>
              <a:rPr lang="en-US" sz="1100" dirty="0" smtClean="0">
                <a:solidFill>
                  <a:srgbClr val="FFCC00"/>
                </a:solidFill>
              </a:rPr>
              <a:t>M &gt; F; H &gt; A,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QN50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Used Cocaine,*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*Any form of cocaine, such as powder, crack, or freebase, one or more times during their life</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QN50</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Texted or E-Mailed While Driving a Car or Other Vehicle,*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 among students who had driven a car or other vehicle during the 30 days before the survey</a:t>
            </a:r>
          </a:p>
          <a:p>
            <a:r>
              <a:rPr lang="en-US" sz="900" b="1" baseline="50000" dirty="0">
                <a:solidFill>
                  <a:srgbClr val="FFCC00"/>
                </a:solidFill>
              </a:rPr>
              <a:t>†</a:t>
            </a:r>
            <a:r>
              <a:rPr lang="en-US" sz="1100" dirty="0" smtClean="0">
                <a:solidFill>
                  <a:srgbClr val="FFCC00"/>
                </a:solidFill>
              </a:rPr>
              <a:t>11th &gt; 9th, 11th &gt; 10th, 12th &gt; 9th, 12th &gt; 10th; W &gt; A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QN12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Used Inhalants,*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*Sniffed glue, breathed the contents of aerosol spray cans, or inhaled any paints or sprays to get high, one or more times during their life</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QN51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Used Inhalants,*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*Sniffed glue, breathed the contents of aerosol spray cans, or inhaled any paints or sprays to get high, one or more times during their life</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QN51</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Used Heroin,* by Sex,</a:t>
            </a:r>
            <a:r>
              <a:rPr lang="en-US" sz="1700" b="1" baseline="40000" dirty="0">
                <a:solidFill>
                  <a:srgbClr val="FFCC00"/>
                </a:solidFill>
              </a:rPr>
              <a:t>†</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*Also called "smack," "junk," or "China white," one or more times during their life</a:t>
            </a:r>
          </a:p>
          <a:p>
            <a:r>
              <a:rPr lang="en-US" sz="900" b="1" baseline="50000" dirty="0">
                <a:solidFill>
                  <a:srgbClr val="FFCC00"/>
                </a:solidFill>
              </a:rPr>
              <a:t>†</a:t>
            </a:r>
            <a:r>
              <a:rPr lang="en-US" sz="1100" dirty="0" smtClean="0">
                <a:solidFill>
                  <a:srgbClr val="FFCC00"/>
                </a:solidFill>
              </a:rPr>
              <a:t>M &gt; F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QN52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Used Heroin,*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*Also called "smack," "junk," or "China white," one or more times during their life</a:t>
            </a: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QN52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Used Methamphetamines,* by Sex,</a:t>
            </a:r>
            <a:r>
              <a:rPr lang="en-US" sz="1700" b="1" baseline="40000" dirty="0">
                <a:solidFill>
                  <a:srgbClr val="FFCC00"/>
                </a:solidFill>
              </a:rPr>
              <a:t>†</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*Also called "speed," "crystal," "crank," or "ice," one or more times during their life</a:t>
            </a:r>
          </a:p>
          <a:p>
            <a:r>
              <a:rPr lang="en-US" sz="900" b="1" baseline="50000" dirty="0">
                <a:solidFill>
                  <a:srgbClr val="FFCC00"/>
                </a:solidFill>
              </a:rPr>
              <a:t>†</a:t>
            </a:r>
            <a:r>
              <a:rPr lang="en-US" sz="1100" dirty="0" smtClean="0">
                <a:solidFill>
                  <a:srgbClr val="FFCC00"/>
                </a:solidFill>
              </a:rPr>
              <a:t>M &gt; F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QN53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Used Methamphetamines,*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*Also called "speed," "crystal," "crank," or "ice," one or more times during their life</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QN53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Used Ecstasy,*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*Also called "MDMA," one or more times during their life</a:t>
            </a:r>
          </a:p>
          <a:p>
            <a:r>
              <a:rPr lang="en-US" sz="900" b="1" baseline="50000" dirty="0">
                <a:solidFill>
                  <a:srgbClr val="FFCC00"/>
                </a:solidFill>
              </a:rPr>
              <a:t>†</a:t>
            </a:r>
            <a:r>
              <a:rPr lang="en-US" sz="1100" dirty="0" smtClean="0">
                <a:solidFill>
                  <a:srgbClr val="FFCC00"/>
                </a:solidFill>
              </a:rPr>
              <a:t>M &gt; F; 10th &gt; 9th, 11th &gt; 9th, 12th &gt; 9th; H &gt; A, W &gt; A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QN54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Used Ecstasy,*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*Also called "MDMA," one or more times during their life</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 YRBS, 2007-2015 - QN54</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Used Synthetic Marijuana,*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*Also called "K2", "Spice", "fake weed", "King Kong", "Yucatan Fire", "Skunk", or "Moon Rocks", one or more times during their life</a:t>
            </a:r>
          </a:p>
          <a:p>
            <a:r>
              <a:rPr lang="en-US" sz="900" b="1" baseline="50000" dirty="0">
                <a:solidFill>
                  <a:srgbClr val="FFCC00"/>
                </a:solidFill>
              </a:rPr>
              <a:t>†</a:t>
            </a:r>
            <a:r>
              <a:rPr lang="en-US" sz="1100" dirty="0" smtClean="0">
                <a:solidFill>
                  <a:srgbClr val="FFCC00"/>
                </a:solidFill>
              </a:rPr>
              <a:t>M &gt; F; 12th &gt; 9th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QN55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Took Prescription Drugs Without a Doctor's Prescription,*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*Such as OxyContin, Percocet, Vicodin, codeine, Adderall, Ritalin, or Xanax, one or more times during their life</a:t>
            </a:r>
          </a:p>
          <a:p>
            <a:r>
              <a:rPr lang="en-US" sz="900" b="1" baseline="50000" dirty="0">
                <a:solidFill>
                  <a:srgbClr val="FFCC00"/>
                </a:solidFill>
              </a:rPr>
              <a:t>†</a:t>
            </a:r>
            <a:r>
              <a:rPr lang="en-US" sz="1100" dirty="0" smtClean="0">
                <a:solidFill>
                  <a:srgbClr val="FFCC00"/>
                </a:solidFill>
              </a:rPr>
              <a:t>10th &gt; 9th, 11th &gt; 9th, 12th &gt; 9th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Alaska (Recoded Race) - YRBS, 2015 - QN57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ashtem">
  <a:themeElements>
    <a:clrScheme name="">
      <a:dk1>
        <a:srgbClr val="00279F"/>
      </a:dk1>
      <a:lt1>
        <a:srgbClr val="FFFFFF"/>
      </a:lt1>
      <a:dk2>
        <a:srgbClr val="0000FF"/>
      </a:dk2>
      <a:lt2>
        <a:srgbClr val="FFFF00"/>
      </a:lt2>
      <a:accent1>
        <a:srgbClr val="26CA59"/>
      </a:accent1>
      <a:accent2>
        <a:srgbClr val="6E4EAE"/>
      </a:accent2>
      <a:accent3>
        <a:srgbClr val="AAAAFF"/>
      </a:accent3>
      <a:accent4>
        <a:srgbClr val="DADADA"/>
      </a:accent4>
      <a:accent5>
        <a:srgbClr val="ACE1B5"/>
      </a:accent5>
      <a:accent6>
        <a:srgbClr val="63469D"/>
      </a:accent6>
      <a:hlink>
        <a:srgbClr val="00FFFF"/>
      </a:hlink>
      <a:folHlink>
        <a:srgbClr val="EF3333"/>
      </a:folHlink>
    </a:clrScheme>
    <a:fontScheme name="Dashte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lnDef>
  </a:objectDefaults>
  <a:extraClrSchemeLst>
    <a:extraClrScheme>
      <a:clrScheme name="Dashte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shte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ashte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ashte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shte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shte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ashte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source_x0020_type xmlns="8a0771c3-7101-497d-9dbc-cecf36003d1d"/>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DF8B0AE573A9447BECCF0A9A4D47E2B" ma:contentTypeVersion="8" ma:contentTypeDescription="Create a new document." ma:contentTypeScope="" ma:versionID="2c15a11497c80bc6915be68bb777e58f">
  <xsd:schema xmlns:xsd="http://www.w3.org/2001/XMLSchema" xmlns:xs="http://www.w3.org/2001/XMLSchema" xmlns:p="http://schemas.microsoft.com/office/2006/metadata/properties" xmlns:ns1="http://schemas.microsoft.com/sharepoint/v3" xmlns:ns2="8a0771c3-7101-497d-9dbc-cecf36003d1d" targetNamespace="http://schemas.microsoft.com/office/2006/metadata/properties" ma:root="true" ma:fieldsID="46877c0991daa39117286b69023a750f" ns1:_="" ns2:_="">
    <xsd:import namespace="http://schemas.microsoft.com/sharepoint/v3"/>
    <xsd:import namespace="8a0771c3-7101-497d-9dbc-cecf36003d1d"/>
    <xsd:element name="properties">
      <xsd:complexType>
        <xsd:sequence>
          <xsd:element name="documentManagement">
            <xsd:complexType>
              <xsd:all>
                <xsd:element ref="ns1:PublishingStartDate" minOccurs="0"/>
                <xsd:element ref="ns1:PublishingExpirationDate" minOccurs="0"/>
                <xsd:element ref="ns2:resource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a0771c3-7101-497d-9dbc-cecf36003d1d" elementFormDefault="qualified">
    <xsd:import namespace="http://schemas.microsoft.com/office/2006/documentManagement/types"/>
    <xsd:import namespace="http://schemas.microsoft.com/office/infopath/2007/PartnerControls"/>
    <xsd:element name="resource_x0020_type" ma:index="10" nillable="true" ma:displayName="Resource Type" ma:description="The type of resource - public, partner, provider, state, data." ma:internalName="resource_x0020_type">
      <xsd:complexType>
        <xsd:complexContent>
          <xsd:extension base="dms:MultiChoice">
            <xsd:sequence>
              <xsd:element name="Value" maxOccurs="unbounded" minOccurs="0" nillable="true">
                <xsd:simpleType>
                  <xsd:restriction base="dms:Choice">
                    <xsd:enumeration value="public"/>
                    <xsd:enumeration value="partner"/>
                    <xsd:enumeration value="provider"/>
                    <xsd:enumeration value="state"/>
                    <xsd:enumeration value="data"/>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BF74A8-23ED-4859-9CED-39A754BD78B3}"/>
</file>

<file path=customXml/itemProps2.xml><?xml version="1.0" encoding="utf-8"?>
<ds:datastoreItem xmlns:ds="http://schemas.openxmlformats.org/officeDocument/2006/customXml" ds:itemID="{9509DA42-43EE-4DE7-A239-6DEE073FDEA5}"/>
</file>

<file path=customXml/itemProps3.xml><?xml version="1.0" encoding="utf-8"?>
<ds:datastoreItem xmlns:ds="http://schemas.openxmlformats.org/officeDocument/2006/customXml" ds:itemID="{C113D67E-22D6-461A-9625-2EA248E132FF}"/>
</file>

<file path=docProps/app.xml><?xml version="1.0" encoding="utf-8"?>
<Properties xmlns="http://schemas.openxmlformats.org/officeDocument/2006/extended-properties" xmlns:vt="http://schemas.openxmlformats.org/officeDocument/2006/docPropsVTypes">
  <TotalTime>615</TotalTime>
  <Words>69003</Words>
  <Application>Microsoft Office PowerPoint</Application>
  <PresentationFormat>On-screen Show (4:3)</PresentationFormat>
  <Paragraphs>3203</Paragraphs>
  <Slides>251</Slides>
  <Notes>251</Notes>
  <HiddenSlides>0</HiddenSlides>
  <MMClips>0</MMClips>
  <ScaleCrop>false</ScaleCrop>
  <HeadingPairs>
    <vt:vector size="4" baseType="variant">
      <vt:variant>
        <vt:lpstr>Theme</vt:lpstr>
      </vt:variant>
      <vt:variant>
        <vt:i4>1</vt:i4>
      </vt:variant>
      <vt:variant>
        <vt:lpstr>Slide Titles</vt:lpstr>
      </vt:variant>
      <vt:variant>
        <vt:i4>251</vt:i4>
      </vt:variant>
    </vt:vector>
  </HeadingPairs>
  <TitlesOfParts>
    <vt:vector size="252" baseType="lpstr">
      <vt:lpstr>Dashtem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Centers for Disease Control and Prevention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 Alaska Youth Risk Behavior Survey (YRBS) Report: Alaska Statewide Traditional High Schools, Risk-based Results - Graphs</dc:title>
  <dc:creator>CDC User</dc:creator>
  <cp:lastModifiedBy>Bates, Julie A</cp:lastModifiedBy>
  <cp:revision>73</cp:revision>
  <dcterms:created xsi:type="dcterms:W3CDTF">2012-05-31T17:35:52Z</dcterms:created>
  <dcterms:modified xsi:type="dcterms:W3CDTF">2016-05-26T21:52:22Z</dcterms:modified>
  <cp:category>Alaska Department of Health and Social Services, Division of Public Health, Section of Chronic Disease Prevention and Health Promotion, 2015 Alaska Youth Risk Behavior Survey (YRBS) Report: Alaska Statewide Traditional High Schools, Risk-based Results - Graphs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0x0101003DF8B0AE573A9447BECCF0A9A4D47E2B</vt:lpwstr>
  </property>
  <property fmtid="{D5CDD505-2E9C-101B-9397-08002B2CF9AE}" pid="3" name="Order">
    <vt:r8>10500</vt:r8>
  </property>
</Properties>
</file>