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2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2"/>
  </p:notesMasterIdLst>
  <p:sldIdLst>
    <p:sldId id="256" r:id="rId2"/>
    <p:sldId id="271" r:id="rId3"/>
    <p:sldId id="274" r:id="rId4"/>
    <p:sldId id="292" r:id="rId5"/>
    <p:sldId id="304" r:id="rId6"/>
    <p:sldId id="291" r:id="rId7"/>
    <p:sldId id="305" r:id="rId8"/>
    <p:sldId id="306" r:id="rId9"/>
    <p:sldId id="294" r:id="rId10"/>
    <p:sldId id="289" r:id="rId11"/>
    <p:sldId id="290" r:id="rId12"/>
    <p:sldId id="299" r:id="rId13"/>
    <p:sldId id="301" r:id="rId14"/>
    <p:sldId id="275" r:id="rId15"/>
    <p:sldId id="260" r:id="rId16"/>
    <p:sldId id="276" r:id="rId17"/>
    <p:sldId id="278" r:id="rId18"/>
    <p:sldId id="277" r:id="rId19"/>
    <p:sldId id="302" r:id="rId20"/>
    <p:sldId id="279" r:id="rId21"/>
    <p:sldId id="282" r:id="rId22"/>
    <p:sldId id="283" r:id="rId23"/>
    <p:sldId id="285" r:id="rId24"/>
    <p:sldId id="266" r:id="rId25"/>
    <p:sldId id="286" r:id="rId26"/>
    <p:sldId id="269" r:id="rId27"/>
    <p:sldId id="265" r:id="rId28"/>
    <p:sldId id="264" r:id="rId29"/>
    <p:sldId id="262" r:id="rId30"/>
    <p:sldId id="257" r:id="rId31"/>
    <p:sldId id="295" r:id="rId32"/>
    <p:sldId id="296" r:id="rId33"/>
    <p:sldId id="297" r:id="rId34"/>
    <p:sldId id="300" r:id="rId35"/>
    <p:sldId id="267" r:id="rId36"/>
    <p:sldId id="280" r:id="rId37"/>
    <p:sldId id="281" r:id="rId38"/>
    <p:sldId id="303" r:id="rId39"/>
    <p:sldId id="287" r:id="rId40"/>
    <p:sldId id="28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167" autoAdjust="0"/>
  </p:normalViewPr>
  <p:slideViewPr>
    <p:cSldViewPr snapToGrid="0">
      <p:cViewPr varScale="1">
        <p:scale>
          <a:sx n="45" d="100"/>
          <a:sy n="45" d="100"/>
        </p:scale>
        <p:origin x="998" y="3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franksacco:Documents:Medevac%20to%20PAMC%20%20Seattle%202013-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1610929530035199"/>
          <c:y val="2.1052749503873001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Treatment Location</c:v>
                </c:pt>
              </c:strCache>
            </c:strRef>
          </c:tx>
          <c:spPr>
            <a:ln>
              <a:solidFill>
                <a:schemeClr val="accent1"/>
              </a:solidFill>
            </a:ln>
          </c:spPr>
          <c:cat>
            <c:strRef>
              <c:f>Sheet1!$A$2:$A$3</c:f>
              <c:strCache>
                <c:ptCount val="2"/>
                <c:pt idx="0">
                  <c:v>Local</c:v>
                </c:pt>
                <c:pt idx="1">
                  <c:v>Level I Trauma Center</c:v>
                </c:pt>
              </c:strCache>
            </c:strRef>
          </c:cat>
          <c:val>
            <c:numRef>
              <c:f>Sheet1!$B$2:$B$3</c:f>
              <c:numCache>
                <c:formatCode>General</c:formatCode>
                <c:ptCount val="2"/>
                <c:pt idx="0">
                  <c:v>11</c:v>
                </c:pt>
                <c:pt idx="1">
                  <c:v>15</c:v>
                </c:pt>
              </c:numCache>
            </c:numRef>
          </c:val>
          <c:extLst xmlns:c16r2="http://schemas.microsoft.com/office/drawing/2015/06/chart">
            <c:ext xmlns:c16="http://schemas.microsoft.com/office/drawing/2014/chart" uri="{C3380CC4-5D6E-409C-BE32-E72D297353CC}">
              <c16:uniqueId val="{00000000-B3FE-40CF-9FEA-25297D0F42C9}"/>
            </c:ext>
          </c:extLst>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'[Medevac to PAMC  Seattle 2013-2015.xlsx]Cost'!$C$11</c:f>
              <c:strCache>
                <c:ptCount val="1"/>
                <c:pt idx="0">
                  <c:v>Cost to Anchorage_x000d_FIXED WING</c:v>
                </c:pt>
              </c:strCache>
            </c:strRef>
          </c:tx>
          <c:cat>
            <c:strRef>
              <c:f>'[Medevac to PAMC  Seattle 2013-2015.xlsx]Cost'!$A$12:$A$30</c:f>
              <c:strCache>
                <c:ptCount val="19"/>
                <c:pt idx="0">
                  <c:v>Kotzebue</c:v>
                </c:pt>
                <c:pt idx="1">
                  <c:v>Barrow </c:v>
                </c:pt>
                <c:pt idx="2">
                  <c:v>Nome</c:v>
                </c:pt>
                <c:pt idx="3">
                  <c:v>Bethel</c:v>
                </c:pt>
                <c:pt idx="4">
                  <c:v>Dillingham</c:v>
                </c:pt>
                <c:pt idx="5">
                  <c:v>Sitka</c:v>
                </c:pt>
                <c:pt idx="6">
                  <c:v>Fairbanks</c:v>
                </c:pt>
                <c:pt idx="7">
                  <c:v>Dillingham</c:v>
                </c:pt>
                <c:pt idx="8">
                  <c:v>Homer</c:v>
                </c:pt>
                <c:pt idx="9">
                  <c:v>Soldotna</c:v>
                </c:pt>
                <c:pt idx="10">
                  <c:v>Seward</c:v>
                </c:pt>
                <c:pt idx="11">
                  <c:v>Valdez</c:v>
                </c:pt>
                <c:pt idx="12">
                  <c:v>Cordova</c:v>
                </c:pt>
                <c:pt idx="13">
                  <c:v>Juneau</c:v>
                </c:pt>
                <c:pt idx="14">
                  <c:v>Petersburg</c:v>
                </c:pt>
                <c:pt idx="15">
                  <c:v>Wrangell</c:v>
                </c:pt>
                <c:pt idx="16">
                  <c:v>Matsu</c:v>
                </c:pt>
                <c:pt idx="17">
                  <c:v>Kodiak</c:v>
                </c:pt>
                <c:pt idx="18">
                  <c:v>Ketchikan</c:v>
                </c:pt>
              </c:strCache>
            </c:strRef>
          </c:cat>
          <c:val>
            <c:numRef>
              <c:f>'[Medevac to PAMC  Seattle 2013-2015.xlsx]Cost'!$C$12:$C$30</c:f>
              <c:numCache>
                <c:formatCode>_("$"* #,##0.00_);_("$"* \(#,##0.00\);_("$"* "-"??_);_(@_)</c:formatCode>
                <c:ptCount val="19"/>
                <c:pt idx="0">
                  <c:v>66445</c:v>
                </c:pt>
                <c:pt idx="1">
                  <c:v>82105</c:v>
                </c:pt>
                <c:pt idx="2">
                  <c:v>65545</c:v>
                </c:pt>
                <c:pt idx="3">
                  <c:v>52945</c:v>
                </c:pt>
                <c:pt idx="4">
                  <c:v>46915</c:v>
                </c:pt>
                <c:pt idx="5">
                  <c:v>70225</c:v>
                </c:pt>
                <c:pt idx="6">
                  <c:v>36745</c:v>
                </c:pt>
                <c:pt idx="7">
                  <c:v>46465</c:v>
                </c:pt>
                <c:pt idx="8">
                  <c:v>30535</c:v>
                </c:pt>
                <c:pt idx="9">
                  <c:v>24325</c:v>
                </c:pt>
                <c:pt idx="10">
                  <c:v>23515</c:v>
                </c:pt>
                <c:pt idx="11">
                  <c:v>27835</c:v>
                </c:pt>
                <c:pt idx="12">
                  <c:v>31255</c:v>
                </c:pt>
                <c:pt idx="13">
                  <c:v>69235</c:v>
                </c:pt>
                <c:pt idx="14">
                  <c:v>80125</c:v>
                </c:pt>
                <c:pt idx="15">
                  <c:v>81745</c:v>
                </c:pt>
                <c:pt idx="16">
                  <c:v>19465</c:v>
                </c:pt>
                <c:pt idx="17">
                  <c:v>43225</c:v>
                </c:pt>
                <c:pt idx="18">
                  <c:v>87505</c:v>
                </c:pt>
              </c:numCache>
            </c:numRef>
          </c:val>
          <c:smooth val="0"/>
          <c:extLst xmlns:c16r2="http://schemas.microsoft.com/office/drawing/2015/06/chart">
            <c:ext xmlns:c16="http://schemas.microsoft.com/office/drawing/2014/chart" uri="{C3380CC4-5D6E-409C-BE32-E72D297353CC}">
              <c16:uniqueId val="{00000000-1A8F-4575-9AD8-214EA0F724E9}"/>
            </c:ext>
          </c:extLst>
        </c:ser>
        <c:ser>
          <c:idx val="1"/>
          <c:order val="1"/>
          <c:tx>
            <c:strRef>
              <c:f>'[Medevac to PAMC  Seattle 2013-2015.xlsx]Cost'!$E$11</c:f>
              <c:strCache>
                <c:ptCount val="1"/>
                <c:pt idx="0">
                  <c:v>Cost to Seattle_x000d_FIXED WING</c:v>
                </c:pt>
              </c:strCache>
            </c:strRef>
          </c:tx>
          <c:cat>
            <c:strRef>
              <c:f>'[Medevac to PAMC  Seattle 2013-2015.xlsx]Cost'!$A$12:$A$30</c:f>
              <c:strCache>
                <c:ptCount val="19"/>
                <c:pt idx="0">
                  <c:v>Kotzebue</c:v>
                </c:pt>
                <c:pt idx="1">
                  <c:v>Barrow </c:v>
                </c:pt>
                <c:pt idx="2">
                  <c:v>Nome</c:v>
                </c:pt>
                <c:pt idx="3">
                  <c:v>Bethel</c:v>
                </c:pt>
                <c:pt idx="4">
                  <c:v>Dillingham</c:v>
                </c:pt>
                <c:pt idx="5">
                  <c:v>Sitka</c:v>
                </c:pt>
                <c:pt idx="6">
                  <c:v>Fairbanks</c:v>
                </c:pt>
                <c:pt idx="7">
                  <c:v>Dillingham</c:v>
                </c:pt>
                <c:pt idx="8">
                  <c:v>Homer</c:v>
                </c:pt>
                <c:pt idx="9">
                  <c:v>Soldotna</c:v>
                </c:pt>
                <c:pt idx="10">
                  <c:v>Seward</c:v>
                </c:pt>
                <c:pt idx="11">
                  <c:v>Valdez</c:v>
                </c:pt>
                <c:pt idx="12">
                  <c:v>Cordova</c:v>
                </c:pt>
                <c:pt idx="13">
                  <c:v>Juneau</c:v>
                </c:pt>
                <c:pt idx="14">
                  <c:v>Petersburg</c:v>
                </c:pt>
                <c:pt idx="15">
                  <c:v>Wrangell</c:v>
                </c:pt>
                <c:pt idx="16">
                  <c:v>Matsu</c:v>
                </c:pt>
                <c:pt idx="17">
                  <c:v>Kodiak</c:v>
                </c:pt>
                <c:pt idx="18">
                  <c:v>Ketchikan</c:v>
                </c:pt>
              </c:strCache>
            </c:strRef>
          </c:cat>
          <c:val>
            <c:numRef>
              <c:f>'[Medevac to PAMC  Seattle 2013-2015.xlsx]Cost'!$E$12:$E$30</c:f>
              <c:numCache>
                <c:formatCode>_("$"* #,##0.00_);_("$"* \(#,##0.00\);_("$"* "-"??_);_(@_)</c:formatCode>
                <c:ptCount val="19"/>
                <c:pt idx="0">
                  <c:v>193615</c:v>
                </c:pt>
                <c:pt idx="1">
                  <c:v>197395</c:v>
                </c:pt>
                <c:pt idx="2">
                  <c:v>196675</c:v>
                </c:pt>
                <c:pt idx="3">
                  <c:v>180385</c:v>
                </c:pt>
                <c:pt idx="4">
                  <c:v>168955</c:v>
                </c:pt>
                <c:pt idx="5">
                  <c:v>96505</c:v>
                </c:pt>
                <c:pt idx="6">
                  <c:v>153655</c:v>
                </c:pt>
                <c:pt idx="7">
                  <c:v>168865</c:v>
                </c:pt>
                <c:pt idx="8">
                  <c:v>147805</c:v>
                </c:pt>
                <c:pt idx="9">
                  <c:v>148885</c:v>
                </c:pt>
                <c:pt idx="10">
                  <c:v>144385</c:v>
                </c:pt>
                <c:pt idx="11">
                  <c:v>139435</c:v>
                </c:pt>
                <c:pt idx="12">
                  <c:v>134485</c:v>
                </c:pt>
                <c:pt idx="13">
                  <c:v>99115</c:v>
                </c:pt>
                <c:pt idx="14">
                  <c:v>86425</c:v>
                </c:pt>
                <c:pt idx="15">
                  <c:v>85165</c:v>
                </c:pt>
                <c:pt idx="16">
                  <c:v>146455</c:v>
                </c:pt>
                <c:pt idx="17">
                  <c:v>146455</c:v>
                </c:pt>
                <c:pt idx="18">
                  <c:v>78685</c:v>
                </c:pt>
              </c:numCache>
            </c:numRef>
          </c:val>
          <c:smooth val="0"/>
          <c:extLst xmlns:c16r2="http://schemas.microsoft.com/office/drawing/2015/06/chart">
            <c:ext xmlns:c16="http://schemas.microsoft.com/office/drawing/2014/chart" uri="{C3380CC4-5D6E-409C-BE32-E72D297353CC}">
              <c16:uniqueId val="{00000001-1A8F-4575-9AD8-214EA0F724E9}"/>
            </c:ext>
          </c:extLst>
        </c:ser>
        <c:dLbls>
          <c:showLegendKey val="0"/>
          <c:showVal val="0"/>
          <c:showCatName val="0"/>
          <c:showSerName val="0"/>
          <c:showPercent val="0"/>
          <c:showBubbleSize val="0"/>
        </c:dLbls>
        <c:marker val="1"/>
        <c:smooth val="0"/>
        <c:axId val="71918648"/>
        <c:axId val="71919040"/>
      </c:lineChart>
      <c:catAx>
        <c:axId val="71918648"/>
        <c:scaling>
          <c:orientation val="minMax"/>
        </c:scaling>
        <c:delete val="0"/>
        <c:axPos val="b"/>
        <c:numFmt formatCode="General" sourceLinked="0"/>
        <c:majorTickMark val="none"/>
        <c:minorTickMark val="none"/>
        <c:tickLblPos val="nextTo"/>
        <c:crossAx val="71919040"/>
        <c:crosses val="autoZero"/>
        <c:auto val="1"/>
        <c:lblAlgn val="ctr"/>
        <c:lblOffset val="100"/>
        <c:noMultiLvlLbl val="0"/>
      </c:catAx>
      <c:valAx>
        <c:axId val="71919040"/>
        <c:scaling>
          <c:orientation val="minMax"/>
        </c:scaling>
        <c:delete val="0"/>
        <c:axPos val="l"/>
        <c:majorGridlines/>
        <c:title>
          <c:layout/>
          <c:overlay val="0"/>
        </c:title>
        <c:numFmt formatCode="_(&quot;$&quot;* #,##0.00_);_(&quot;$&quot;* \(#,##0.00\);_(&quot;$&quot;* &quot;-&quot;??_);_(@_)" sourceLinked="1"/>
        <c:majorTickMark val="none"/>
        <c:minorTickMark val="none"/>
        <c:tickLblPos val="nextTo"/>
        <c:crossAx val="71918648"/>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0</cdr:y>
    </cdr:to>
    <cdr:cxnSp macro="">
      <cdr:nvCxnSpPr>
        <cdr:cNvPr id="2" name="Straight Connector 1"/>
        <cdr:cNvCxnSpPr/>
      </cdr:nvCxnSpPr>
      <cdr:spPr>
        <a:xfrm xmlns:a="http://schemas.openxmlformats.org/drawingml/2006/main">
          <a:off x="0" y="0"/>
          <a:ext cx="396240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1</cdr:x>
      <cdr:y>0</cdr:y>
    </cdr:from>
    <cdr:to>
      <cdr:x>1</cdr:x>
      <cdr:y>1</cdr:y>
    </cdr:to>
    <cdr:cxnSp macro="">
      <cdr:nvCxnSpPr>
        <cdr:cNvPr id="4" name="Straight Connector 3"/>
        <cdr:cNvCxnSpPr/>
      </cdr:nvCxnSpPr>
      <cdr:spPr>
        <a:xfrm xmlns:a="http://schemas.openxmlformats.org/drawingml/2006/main">
          <a:off x="3962400" y="0"/>
          <a:ext cx="0" cy="31242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cdr:y>
    </cdr:from>
    <cdr:to>
      <cdr:x>0</cdr:x>
      <cdr:y>1</cdr:y>
    </cdr:to>
    <cdr:cxnSp macro="">
      <cdr:nvCxnSpPr>
        <cdr:cNvPr id="6" name="Straight Connector 5"/>
        <cdr:cNvCxnSpPr/>
      </cdr:nvCxnSpPr>
      <cdr:spPr>
        <a:xfrm xmlns:a="http://schemas.openxmlformats.org/drawingml/2006/main">
          <a:off x="0" y="0"/>
          <a:ext cx="0" cy="3200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0.01887</cdr:x>
      <cdr:y>1</cdr:y>
    </cdr:from>
    <cdr:to>
      <cdr:x>1</cdr:x>
      <cdr:y>1</cdr:y>
    </cdr:to>
    <cdr:cxnSp macro="">
      <cdr:nvCxnSpPr>
        <cdr:cNvPr id="7" name="Straight Connector 6"/>
        <cdr:cNvCxnSpPr/>
      </cdr:nvCxnSpPr>
      <cdr:spPr>
        <a:xfrm xmlns:a="http://schemas.openxmlformats.org/drawingml/2006/main">
          <a:off x="74762" y="3124200"/>
          <a:ext cx="3887638"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A3094-55C1-4AD5-8710-5A1CEB598FA4}" type="datetimeFigureOut">
              <a:rPr lang="en-US" smtClean="0"/>
              <a:t>12/19/2017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08422-EAC8-4620-894F-7397860D6E50}" type="slidenum">
              <a:rPr lang="en-US" smtClean="0"/>
              <a:t>‹#›</a:t>
            </a:fld>
            <a:endParaRPr lang="en-US" dirty="0"/>
          </a:p>
        </p:txBody>
      </p:sp>
    </p:spTree>
    <p:extLst>
      <p:ext uri="{BB962C8B-B14F-4D97-AF65-F5344CB8AC3E}">
        <p14:creationId xmlns:p14="http://schemas.microsoft.com/office/powerpoint/2010/main" val="387462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8422-EAC8-4620-894F-7397860D6E50}" type="slidenum">
              <a:rPr lang="en-US" smtClean="0"/>
              <a:t>18</a:t>
            </a:fld>
            <a:endParaRPr lang="en-US" dirty="0"/>
          </a:p>
        </p:txBody>
      </p:sp>
    </p:spTree>
    <p:extLst>
      <p:ext uri="{BB962C8B-B14F-4D97-AF65-F5344CB8AC3E}">
        <p14:creationId xmlns:p14="http://schemas.microsoft.com/office/powerpoint/2010/main" val="193625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8422-EAC8-4620-894F-7397860D6E50}" type="slidenum">
              <a:rPr lang="en-US" smtClean="0"/>
              <a:t>25</a:t>
            </a:fld>
            <a:endParaRPr lang="en-US" dirty="0"/>
          </a:p>
        </p:txBody>
      </p:sp>
    </p:spTree>
    <p:extLst>
      <p:ext uri="{BB962C8B-B14F-4D97-AF65-F5344CB8AC3E}">
        <p14:creationId xmlns:p14="http://schemas.microsoft.com/office/powerpoint/2010/main" val="23039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D3092D-DB26-443B-B4EF-948580729B2A}"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23883-6564-4246-801C-1150DD24ABE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6166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D3092D-DB26-443B-B4EF-948580729B2A}"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23883-6564-4246-801C-1150DD24ABE0}" type="slidenum">
              <a:rPr lang="en-US" smtClean="0"/>
              <a:t>‹#›</a:t>
            </a:fld>
            <a:endParaRPr lang="en-US" dirty="0"/>
          </a:p>
        </p:txBody>
      </p:sp>
    </p:spTree>
    <p:extLst>
      <p:ext uri="{BB962C8B-B14F-4D97-AF65-F5344CB8AC3E}">
        <p14:creationId xmlns:p14="http://schemas.microsoft.com/office/powerpoint/2010/main" val="383739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D3092D-DB26-443B-B4EF-948580729B2A}"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23883-6564-4246-801C-1150DD24ABE0}" type="slidenum">
              <a:rPr lang="en-US" smtClean="0"/>
              <a:t>‹#›</a:t>
            </a:fld>
            <a:endParaRPr lang="en-US" dirty="0"/>
          </a:p>
        </p:txBody>
      </p:sp>
    </p:spTree>
    <p:extLst>
      <p:ext uri="{BB962C8B-B14F-4D97-AF65-F5344CB8AC3E}">
        <p14:creationId xmlns:p14="http://schemas.microsoft.com/office/powerpoint/2010/main" val="176284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D3092D-DB26-443B-B4EF-948580729B2A}"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23883-6564-4246-801C-1150DD24ABE0}" type="slidenum">
              <a:rPr lang="en-US" smtClean="0"/>
              <a:t>‹#›</a:t>
            </a:fld>
            <a:endParaRPr lang="en-US" dirty="0"/>
          </a:p>
        </p:txBody>
      </p:sp>
    </p:spTree>
    <p:extLst>
      <p:ext uri="{BB962C8B-B14F-4D97-AF65-F5344CB8AC3E}">
        <p14:creationId xmlns:p14="http://schemas.microsoft.com/office/powerpoint/2010/main" val="63508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D3092D-DB26-443B-B4EF-948580729B2A}"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23883-6564-4246-801C-1150DD24ABE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47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D3092D-DB26-443B-B4EF-948580729B2A}" type="datetimeFigureOut">
              <a:rPr lang="en-US" smtClean="0"/>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423883-6564-4246-801C-1150DD24ABE0}" type="slidenum">
              <a:rPr lang="en-US" smtClean="0"/>
              <a:t>‹#›</a:t>
            </a:fld>
            <a:endParaRPr lang="en-US" dirty="0"/>
          </a:p>
        </p:txBody>
      </p:sp>
    </p:spTree>
    <p:extLst>
      <p:ext uri="{BB962C8B-B14F-4D97-AF65-F5344CB8AC3E}">
        <p14:creationId xmlns:p14="http://schemas.microsoft.com/office/powerpoint/2010/main" val="28409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D3092D-DB26-443B-B4EF-948580729B2A}" type="datetimeFigureOut">
              <a:rPr lang="en-US" smtClean="0"/>
              <a:t>12/19/2017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423883-6564-4246-801C-1150DD24ABE0}" type="slidenum">
              <a:rPr lang="en-US" smtClean="0"/>
              <a:t>‹#›</a:t>
            </a:fld>
            <a:endParaRPr lang="en-US" dirty="0"/>
          </a:p>
        </p:txBody>
      </p:sp>
    </p:spTree>
    <p:extLst>
      <p:ext uri="{BB962C8B-B14F-4D97-AF65-F5344CB8AC3E}">
        <p14:creationId xmlns:p14="http://schemas.microsoft.com/office/powerpoint/2010/main" val="294624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D3092D-DB26-443B-B4EF-948580729B2A}" type="datetimeFigureOut">
              <a:rPr lang="en-US" smtClean="0"/>
              <a:t>12/19/2017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423883-6564-4246-801C-1150DD24ABE0}" type="slidenum">
              <a:rPr lang="en-US" smtClean="0"/>
              <a:t>‹#›</a:t>
            </a:fld>
            <a:endParaRPr lang="en-US" dirty="0"/>
          </a:p>
        </p:txBody>
      </p:sp>
    </p:spTree>
    <p:extLst>
      <p:ext uri="{BB962C8B-B14F-4D97-AF65-F5344CB8AC3E}">
        <p14:creationId xmlns:p14="http://schemas.microsoft.com/office/powerpoint/2010/main" val="399552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0D3092D-DB26-443B-B4EF-948580729B2A}" type="datetimeFigureOut">
              <a:rPr lang="en-US" smtClean="0"/>
              <a:t>12/19/2017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8423883-6564-4246-801C-1150DD24ABE0}" type="slidenum">
              <a:rPr lang="en-US" smtClean="0"/>
              <a:t>‹#›</a:t>
            </a:fld>
            <a:endParaRPr lang="en-US" dirty="0"/>
          </a:p>
        </p:txBody>
      </p:sp>
    </p:spTree>
    <p:extLst>
      <p:ext uri="{BB962C8B-B14F-4D97-AF65-F5344CB8AC3E}">
        <p14:creationId xmlns:p14="http://schemas.microsoft.com/office/powerpoint/2010/main" val="261449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0D3092D-DB26-443B-B4EF-948580729B2A}" type="datetimeFigureOut">
              <a:rPr lang="en-US" smtClean="0"/>
              <a:t>12/19/2017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423883-6564-4246-801C-1150DD24ABE0}" type="slidenum">
              <a:rPr lang="en-US" smtClean="0"/>
              <a:t>‹#›</a:t>
            </a:fld>
            <a:endParaRPr lang="en-US" dirty="0"/>
          </a:p>
        </p:txBody>
      </p:sp>
    </p:spTree>
    <p:extLst>
      <p:ext uri="{BB962C8B-B14F-4D97-AF65-F5344CB8AC3E}">
        <p14:creationId xmlns:p14="http://schemas.microsoft.com/office/powerpoint/2010/main" val="2185991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0D3092D-DB26-443B-B4EF-948580729B2A}" type="datetimeFigureOut">
              <a:rPr lang="en-US" smtClean="0"/>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423883-6564-4246-801C-1150DD24ABE0}" type="slidenum">
              <a:rPr lang="en-US" smtClean="0"/>
              <a:t>‹#›</a:t>
            </a:fld>
            <a:endParaRPr lang="en-US" dirty="0"/>
          </a:p>
        </p:txBody>
      </p:sp>
    </p:spTree>
    <p:extLst>
      <p:ext uri="{BB962C8B-B14F-4D97-AF65-F5344CB8AC3E}">
        <p14:creationId xmlns:p14="http://schemas.microsoft.com/office/powerpoint/2010/main" val="107489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0D3092D-DB26-443B-B4EF-948580729B2A}" type="datetimeFigureOut">
              <a:rPr lang="en-US" smtClean="0"/>
              <a:t>12/19/2017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423883-6564-4246-801C-1150DD24ABE0}"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3696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2660523"/>
          </a:xfrm>
        </p:spPr>
        <p:txBody>
          <a:bodyPr>
            <a:normAutofit/>
          </a:bodyPr>
          <a:lstStyle/>
          <a:p>
            <a:r>
              <a:rPr lang="en-US" sz="6000" b="1" dirty="0" smtClean="0"/>
              <a:t>Guidelines for the Management of Acute Blunt Head Trauma in Alaska 2017</a:t>
            </a:r>
            <a:endParaRPr lang="en-US" sz="6000" b="1" dirty="0"/>
          </a:p>
        </p:txBody>
      </p:sp>
      <p:sp>
        <p:nvSpPr>
          <p:cNvPr id="3" name="Subtitle 2"/>
          <p:cNvSpPr>
            <a:spLocks noGrp="1"/>
          </p:cNvSpPr>
          <p:nvPr>
            <p:ph type="subTitle" idx="1"/>
          </p:nvPr>
        </p:nvSpPr>
        <p:spPr>
          <a:xfrm>
            <a:off x="8247017" y="5059679"/>
            <a:ext cx="2911433" cy="538941"/>
          </a:xfrm>
        </p:spPr>
        <p:txBody>
          <a:bodyPr>
            <a:noAutofit/>
          </a:bodyPr>
          <a:lstStyle/>
          <a:p>
            <a:r>
              <a:rPr lang="en-US" sz="1000" dirty="0" smtClean="0"/>
              <a:t>Frank Sacco MD FACS</a:t>
            </a:r>
          </a:p>
          <a:p>
            <a:r>
              <a:rPr lang="en-US" sz="1000" dirty="0" smtClean="0"/>
              <a:t>11/2017</a:t>
            </a:r>
            <a:endParaRPr lang="en-US" sz="1000" dirty="0"/>
          </a:p>
        </p:txBody>
      </p:sp>
    </p:spTree>
    <p:extLst>
      <p:ext uri="{BB962C8B-B14F-4D97-AF65-F5344CB8AC3E}">
        <p14:creationId xmlns:p14="http://schemas.microsoft.com/office/powerpoint/2010/main" val="3963728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70722"/>
          </a:xfrm>
        </p:spPr>
        <p:txBody>
          <a:bodyPr/>
          <a:lstStyle/>
          <a:p>
            <a:r>
              <a:rPr lang="en-US" b="1" dirty="0" smtClean="0"/>
              <a:t>Medevac Safety and Availability</a:t>
            </a:r>
            <a:endParaRPr lang="en-US" b="1" dirty="0"/>
          </a:p>
        </p:txBody>
      </p:sp>
      <p:sp>
        <p:nvSpPr>
          <p:cNvPr id="3" name="Content Placeholder 2"/>
          <p:cNvSpPr>
            <a:spLocks noGrp="1"/>
          </p:cNvSpPr>
          <p:nvPr>
            <p:ph idx="1"/>
          </p:nvPr>
        </p:nvSpPr>
        <p:spPr/>
        <p:txBody>
          <a:bodyPr>
            <a:noAutofit/>
          </a:bodyPr>
          <a:lstStyle/>
          <a:p>
            <a:r>
              <a:rPr lang="en-US" sz="2400" dirty="0" smtClean="0"/>
              <a:t> </a:t>
            </a:r>
            <a:r>
              <a:rPr lang="en-US" sz="2400" dirty="0"/>
              <a:t>(NIOSH) reported that commercial pilots flying on commuter airlines or charters in Alaska have a mortality rate five times that of pilots in the rest of the United States.</a:t>
            </a:r>
            <a:r>
              <a:rPr lang="en-US" sz="2400" baseline="30000" dirty="0"/>
              <a:t>2</a:t>
            </a:r>
            <a:r>
              <a:rPr lang="en-US" sz="2400" dirty="0"/>
              <a:t> </a:t>
            </a:r>
            <a:endParaRPr lang="en-US" sz="2400" dirty="0" smtClean="0"/>
          </a:p>
          <a:p>
            <a:endParaRPr lang="en-US" sz="2400" dirty="0" smtClean="0"/>
          </a:p>
          <a:p>
            <a:r>
              <a:rPr lang="en-US" sz="2400" dirty="0" smtClean="0"/>
              <a:t>Although </a:t>
            </a:r>
            <a:r>
              <a:rPr lang="en-US" sz="2400" dirty="0"/>
              <a:t>the safety of aeromedical evacuation services has improved over time, the risk to patients and flight crews remains an important factor in deciding to transfer patients</a:t>
            </a:r>
            <a:r>
              <a:rPr lang="en-US" sz="2400" dirty="0" smtClean="0"/>
              <a:t>.</a:t>
            </a:r>
          </a:p>
          <a:p>
            <a:endParaRPr lang="en-US" sz="2400" dirty="0"/>
          </a:p>
          <a:p>
            <a:r>
              <a:rPr lang="en-US" sz="2400" dirty="0" smtClean="0"/>
              <a:t>Despite increased availability of medevacs it is still a limited resource and  if it is activated the region may be uncovered for time critical emergencies .</a:t>
            </a:r>
            <a:endParaRPr lang="en-US" sz="2400" dirty="0"/>
          </a:p>
        </p:txBody>
      </p:sp>
    </p:spTree>
    <p:extLst>
      <p:ext uri="{BB962C8B-B14F-4D97-AF65-F5344CB8AC3E}">
        <p14:creationId xmlns:p14="http://schemas.microsoft.com/office/powerpoint/2010/main" val="2667356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Medevac Costs</a:t>
            </a:r>
            <a:endParaRPr lang="en-US" b="1" dirty="0"/>
          </a:p>
        </p:txBody>
      </p:sp>
      <p:sp>
        <p:nvSpPr>
          <p:cNvPr id="3" name="Content Placeholder 2"/>
          <p:cNvSpPr>
            <a:spLocks noGrp="1"/>
          </p:cNvSpPr>
          <p:nvPr>
            <p:ph idx="1"/>
          </p:nvPr>
        </p:nvSpPr>
        <p:spPr/>
        <p:txBody>
          <a:bodyPr>
            <a:normAutofit/>
          </a:bodyPr>
          <a:lstStyle/>
          <a:p>
            <a:endParaRPr lang="en-US" dirty="0" smtClean="0"/>
          </a:p>
          <a:p>
            <a:r>
              <a:rPr lang="en-US" sz="2400" dirty="0" smtClean="0"/>
              <a:t>The </a:t>
            </a:r>
            <a:r>
              <a:rPr lang="en-US" sz="2400" dirty="0"/>
              <a:t>cost of aeromedical transportation varies greatly across the </a:t>
            </a:r>
            <a:r>
              <a:rPr lang="en-US" sz="2400" dirty="0" smtClean="0"/>
              <a:t>state.</a:t>
            </a:r>
          </a:p>
          <a:p>
            <a:r>
              <a:rPr lang="en-US" sz="2400" dirty="0" smtClean="0"/>
              <a:t> </a:t>
            </a:r>
            <a:r>
              <a:rPr lang="en-US" sz="2400" dirty="0"/>
              <a:t>F</a:t>
            </a:r>
            <a:r>
              <a:rPr lang="en-US" sz="2400" dirty="0" smtClean="0"/>
              <a:t>ixed </a:t>
            </a:r>
            <a:r>
              <a:rPr lang="en-US" sz="2400" dirty="0"/>
              <a:t>wing transportation costs to Anchorage </a:t>
            </a:r>
            <a:r>
              <a:rPr lang="en-US" sz="2400" dirty="0" smtClean="0"/>
              <a:t>ranges </a:t>
            </a:r>
            <a:r>
              <a:rPr lang="en-US" sz="2400" dirty="0"/>
              <a:t>from </a:t>
            </a:r>
            <a:r>
              <a:rPr lang="en-US" sz="2400" dirty="0" smtClean="0"/>
              <a:t> </a:t>
            </a:r>
            <a:r>
              <a:rPr lang="en-US" sz="2400" dirty="0"/>
              <a:t>$19,000 from the Mat-Su Valley to $82,000 from Barrow. </a:t>
            </a:r>
            <a:endParaRPr lang="en-US" sz="2400" dirty="0" smtClean="0"/>
          </a:p>
          <a:p>
            <a:r>
              <a:rPr lang="en-US" sz="2400" dirty="0" smtClean="0"/>
              <a:t>Transport </a:t>
            </a:r>
            <a:r>
              <a:rPr lang="en-US" sz="2400" dirty="0"/>
              <a:t>costs to </a:t>
            </a:r>
            <a:r>
              <a:rPr lang="en-US" sz="2400" dirty="0" smtClean="0"/>
              <a:t>Seattle, average </a:t>
            </a:r>
            <a:r>
              <a:rPr lang="en-US" sz="2400" dirty="0"/>
              <a:t>approximately $160,000 per transport. </a:t>
            </a:r>
            <a:endParaRPr lang="en-US" sz="2400" dirty="0" smtClean="0"/>
          </a:p>
          <a:p>
            <a:r>
              <a:rPr lang="en-US" sz="2400" dirty="0" smtClean="0"/>
              <a:t>Aeromedical evacuation costs </a:t>
            </a:r>
            <a:r>
              <a:rPr lang="en-US" sz="2400" dirty="0"/>
              <a:t>in the Southeast region </a:t>
            </a:r>
            <a:r>
              <a:rPr lang="en-US" sz="2400" dirty="0" smtClean="0"/>
              <a:t>are similar to Anchorage or Seattle .</a:t>
            </a:r>
          </a:p>
          <a:p>
            <a:r>
              <a:rPr lang="en-US" sz="2400" dirty="0" smtClean="0"/>
              <a:t> </a:t>
            </a:r>
            <a:r>
              <a:rPr lang="en-US" sz="2400" dirty="0"/>
              <a:t>These risks and costs must be weighed when considering patient </a:t>
            </a:r>
            <a:r>
              <a:rPr lang="en-US" sz="2400" dirty="0" smtClean="0"/>
              <a:t>transport. </a:t>
            </a:r>
            <a:endParaRPr lang="en-US" sz="2400" dirty="0"/>
          </a:p>
          <a:p>
            <a:endParaRPr lang="en-US" dirty="0"/>
          </a:p>
        </p:txBody>
      </p:sp>
    </p:spTree>
    <p:extLst>
      <p:ext uri="{BB962C8B-B14F-4D97-AF65-F5344CB8AC3E}">
        <p14:creationId xmlns:p14="http://schemas.microsoft.com/office/powerpoint/2010/main" val="188213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66" y="228600"/>
            <a:ext cx="11198134" cy="1362076"/>
          </a:xfrm>
        </p:spPr>
        <p:txBody>
          <a:bodyPr>
            <a:noAutofit/>
          </a:bodyPr>
          <a:lstStyle/>
          <a:p>
            <a:pPr>
              <a:defRPr sz="1800" b="1" i="0" u="none" strike="noStrike" kern="1200" baseline="0">
                <a:solidFill>
                  <a:prstClr val="black"/>
                </a:solidFill>
                <a:latin typeface="+mn-lt"/>
                <a:ea typeface="+mn-ea"/>
                <a:cs typeface="+mn-cs"/>
              </a:defRPr>
            </a:pPr>
            <a:r>
              <a:rPr lang="en-US" sz="3200" b="1" dirty="0">
                <a:solidFill>
                  <a:prstClr val="black"/>
                </a:solidFill>
              </a:rPr>
              <a:t>Medivac Cost by City</a:t>
            </a:r>
            <a:br>
              <a:rPr lang="en-US" sz="3200" b="1" dirty="0">
                <a:solidFill>
                  <a:prstClr val="black"/>
                </a:solidFill>
              </a:rPr>
            </a:br>
            <a:r>
              <a:rPr lang="en-US" sz="3200" b="1" dirty="0">
                <a:solidFill>
                  <a:prstClr val="black"/>
                </a:solidFill>
              </a:rPr>
              <a:t>Transfer to Anchorage vs Seattle</a:t>
            </a:r>
            <a:r>
              <a:rPr lang="en-US" sz="2800" b="1" dirty="0">
                <a:solidFill>
                  <a:prstClr val="black"/>
                </a:solidFill>
              </a:rPr>
              <a:t/>
            </a:r>
            <a:br>
              <a:rPr lang="en-US" sz="2800" b="1" dirty="0">
                <a:solidFill>
                  <a:prstClr val="black"/>
                </a:solidFill>
              </a:rPr>
            </a:b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3459923"/>
              </p:ext>
            </p:extLst>
          </p:nvPr>
        </p:nvGraphicFramePr>
        <p:xfrm>
          <a:off x="695325" y="1952625"/>
          <a:ext cx="9515475" cy="4173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377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2017 Management of Head Injured Patients</a:t>
            </a:r>
            <a:endParaRPr lang="en-US" b="1" dirty="0"/>
          </a:p>
        </p:txBody>
      </p:sp>
      <p:sp>
        <p:nvSpPr>
          <p:cNvPr id="3" name="Content Placeholder 2"/>
          <p:cNvSpPr>
            <a:spLocks noGrp="1"/>
          </p:cNvSpPr>
          <p:nvPr>
            <p:ph idx="1"/>
          </p:nvPr>
        </p:nvSpPr>
        <p:spPr/>
        <p:txBody>
          <a:bodyPr>
            <a:normAutofit fontScale="92500" lnSpcReduction="10000"/>
          </a:bodyPr>
          <a:lstStyle/>
          <a:p>
            <a:r>
              <a:rPr lang="en-US" sz="2800" dirty="0"/>
              <a:t>Since </a:t>
            </a:r>
            <a:r>
              <a:rPr lang="en-US" sz="2800" dirty="0" smtClean="0"/>
              <a:t>2003 </a:t>
            </a:r>
            <a:r>
              <a:rPr lang="en-US" sz="2800" dirty="0"/>
              <a:t>many rural facilities have acquired CT scan </a:t>
            </a:r>
            <a:r>
              <a:rPr lang="en-US" sz="2800" dirty="0" smtClean="0"/>
              <a:t>availability.</a:t>
            </a:r>
          </a:p>
          <a:p>
            <a:pPr marL="0" indent="0">
              <a:buNone/>
            </a:pPr>
            <a:r>
              <a:rPr lang="en-US" sz="2800" dirty="0" smtClean="0"/>
              <a:t> </a:t>
            </a:r>
            <a:r>
              <a:rPr lang="en-US" sz="2800" dirty="0"/>
              <a:t>Neurosurgery still only consistently available in Anchorage or Seattle</a:t>
            </a:r>
            <a:r>
              <a:rPr lang="en-US" sz="2800" dirty="0" smtClean="0"/>
              <a:t>.</a:t>
            </a:r>
          </a:p>
          <a:p>
            <a:pPr marL="0" indent="0">
              <a:buNone/>
            </a:pPr>
            <a:endParaRPr lang="en-US" sz="2800" dirty="0"/>
          </a:p>
          <a:p>
            <a:pPr marL="0" indent="0">
              <a:buNone/>
            </a:pPr>
            <a:r>
              <a:rPr lang="en-US" sz="2800" dirty="0" smtClean="0"/>
              <a:t>The dominant </a:t>
            </a:r>
            <a:r>
              <a:rPr lang="en-US" sz="2800" dirty="0"/>
              <a:t>Question today 2017 </a:t>
            </a:r>
            <a:r>
              <a:rPr lang="en-US" sz="2800" dirty="0" smtClean="0"/>
              <a:t>is:</a:t>
            </a:r>
          </a:p>
          <a:p>
            <a:pPr marL="0" indent="0">
              <a:buNone/>
            </a:pPr>
            <a:endParaRPr lang="en-US" sz="2800" dirty="0" smtClean="0"/>
          </a:p>
          <a:p>
            <a:r>
              <a:rPr lang="en-US" sz="2800" dirty="0" smtClean="0"/>
              <a:t> </a:t>
            </a:r>
            <a:r>
              <a:rPr lang="en-US" sz="3600" dirty="0">
                <a:solidFill>
                  <a:srgbClr val="FF0000"/>
                </a:solidFill>
              </a:rPr>
              <a:t>“Which patients with blunt head trauma and abnormal head CT scans need to be transferred to a facility with neurosurgical capabilities ?”</a:t>
            </a:r>
          </a:p>
          <a:p>
            <a:endParaRPr lang="en-US" dirty="0"/>
          </a:p>
        </p:txBody>
      </p:sp>
    </p:spTree>
    <p:extLst>
      <p:ext uri="{BB962C8B-B14F-4D97-AF65-F5344CB8AC3E}">
        <p14:creationId xmlns:p14="http://schemas.microsoft.com/office/powerpoint/2010/main" val="2423435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Head Trauma Guideline Task Force</a:t>
            </a:r>
            <a:r>
              <a:rPr lang="en-US" dirty="0"/>
              <a:t/>
            </a:r>
            <a:br>
              <a:rPr lang="en-US" dirty="0"/>
            </a:br>
            <a:endParaRPr lang="en-US" dirty="0"/>
          </a:p>
        </p:txBody>
      </p:sp>
      <p:sp>
        <p:nvSpPr>
          <p:cNvPr id="3" name="Content Placeholder 2"/>
          <p:cNvSpPr>
            <a:spLocks noGrp="1"/>
          </p:cNvSpPr>
          <p:nvPr>
            <p:ph sz="half" idx="1"/>
          </p:nvPr>
        </p:nvSpPr>
        <p:spPr/>
        <p:txBody>
          <a:bodyPr>
            <a:normAutofit fontScale="55000" lnSpcReduction="20000"/>
          </a:bodyPr>
          <a:lstStyle/>
          <a:p>
            <a:r>
              <a:rPr lang="en-US" sz="2500" dirty="0" smtClean="0"/>
              <a:t>Frank </a:t>
            </a:r>
            <a:r>
              <a:rPr lang="en-US" sz="2500" dirty="0"/>
              <a:t>Sacco M.D. </a:t>
            </a:r>
            <a:r>
              <a:rPr lang="en-US" sz="2500" i="1" dirty="0"/>
              <a:t>Chair. </a:t>
            </a:r>
            <a:r>
              <a:rPr lang="en-US" sz="2500" dirty="0"/>
              <a:t>General Surgery. Anchorage. Trauma Director, Alaska Native Medical Center.</a:t>
            </a:r>
          </a:p>
          <a:p>
            <a:r>
              <a:rPr lang="en-US" sz="2500" dirty="0"/>
              <a:t>Cody Augdahl M.D. Family Medicine. Nome. Norton Sound Health Corporation.</a:t>
            </a:r>
          </a:p>
          <a:p>
            <a:r>
              <a:rPr lang="en-US" sz="2500" dirty="0"/>
              <a:t>Elisha Brownson M.D. General Surgery. Anchorage. Alaska Native Medical Center.</a:t>
            </a:r>
          </a:p>
          <a:p>
            <a:r>
              <a:rPr lang="en-US" sz="2500" dirty="0"/>
              <a:t>Suzanne Fix M.D. Neurosurgery. Anchorage. Coastal Neurology and Neurosurgery.</a:t>
            </a:r>
          </a:p>
          <a:p>
            <a:r>
              <a:rPr lang="en-US" sz="2500" dirty="0"/>
              <a:t>Ellen Hodges M.D. Family Medicine. Bethel. </a:t>
            </a:r>
            <a:r>
              <a:rPr lang="en-US" sz="2500" dirty="0" smtClean="0"/>
              <a:t>Yukon-Kuskokwim </a:t>
            </a:r>
            <a:r>
              <a:rPr lang="en-US" sz="2500" dirty="0"/>
              <a:t>Health Corporation.</a:t>
            </a:r>
          </a:p>
          <a:p>
            <a:r>
              <a:rPr lang="en-US" sz="2500" dirty="0"/>
              <a:t>Rick Janik R.N. Juneau. Bartlett Regional Hospital. </a:t>
            </a:r>
          </a:p>
          <a:p>
            <a:r>
              <a:rPr lang="en-US" sz="2500" dirty="0"/>
              <a:t>Maria Mandich M.D. Emergency Medicine. Fairbanks. Fairbanks Memorial Hospital.</a:t>
            </a:r>
          </a:p>
          <a:p>
            <a:r>
              <a:rPr lang="en-US" sz="2500" dirty="0"/>
              <a:t>Darrell Mathieu I.D.M.T. Elmendorf Air Force Base.</a:t>
            </a:r>
          </a:p>
          <a:p>
            <a:r>
              <a:rPr lang="en-US" sz="2500" dirty="0"/>
              <a:t>Ryan McGhan M.D. Intensive Care. Anchorage. Providence Alaska Medical Center.</a:t>
            </a:r>
          </a:p>
          <a:p>
            <a:endParaRPr lang="en-US" dirty="0"/>
          </a:p>
        </p:txBody>
      </p:sp>
      <p:sp>
        <p:nvSpPr>
          <p:cNvPr id="4" name="Content Placeholder 3"/>
          <p:cNvSpPr>
            <a:spLocks noGrp="1"/>
          </p:cNvSpPr>
          <p:nvPr>
            <p:ph sz="half" idx="2"/>
          </p:nvPr>
        </p:nvSpPr>
        <p:spPr/>
        <p:txBody>
          <a:bodyPr>
            <a:noAutofit/>
          </a:bodyPr>
          <a:lstStyle/>
          <a:p>
            <a:r>
              <a:rPr lang="en-US" sz="1400" dirty="0"/>
              <a:t>William Montano M.D. General Surgery. Fairbanks. </a:t>
            </a:r>
          </a:p>
          <a:p>
            <a:r>
              <a:rPr lang="en-US" sz="1400" dirty="0"/>
              <a:t>Patti Paris M.D. Emergency Medicine. Anchorage. Alaska Native Medical Center.</a:t>
            </a:r>
          </a:p>
          <a:p>
            <a:r>
              <a:rPr lang="en-US" sz="1400" dirty="0"/>
              <a:t>Julie Rabeau R.N. Anchorage. Department of Health and Social Services.</a:t>
            </a:r>
          </a:p>
          <a:p>
            <a:r>
              <a:rPr lang="en-US" sz="1400" dirty="0"/>
              <a:t>Ambrosia Romig M.P.H. Anchorage. Department of Health and Social Services.</a:t>
            </a:r>
          </a:p>
          <a:p>
            <a:r>
              <a:rPr lang="en-US" sz="1400" dirty="0"/>
              <a:t>Ben Rosenbaum M.D. Neurosurgery. Anchorage. Anchorage Neurosurgical Associates. </a:t>
            </a:r>
          </a:p>
          <a:p>
            <a:r>
              <a:rPr lang="en-US" sz="1400" dirty="0"/>
              <a:t>Ryan Urbonas M.D. Neurosurgery. Anchorage. Alaska Native Medical Center.</a:t>
            </a:r>
          </a:p>
          <a:p>
            <a:r>
              <a:rPr lang="en-US" sz="1400" dirty="0"/>
              <a:t>Joel Verbrugge M.D. Radiology. Anchorage. Alaska Native Medical Center.</a:t>
            </a:r>
          </a:p>
          <a:p>
            <a:r>
              <a:rPr lang="en-US" sz="1400" dirty="0"/>
              <a:t>Anne Zink M.D. Emergency Medicine. Mat-Su Regional Medical Center.</a:t>
            </a:r>
          </a:p>
          <a:p>
            <a:r>
              <a:rPr lang="en-US" sz="1400" dirty="0"/>
              <a:t> </a:t>
            </a:r>
          </a:p>
        </p:txBody>
      </p:sp>
    </p:spTree>
    <p:extLst>
      <p:ext uri="{BB962C8B-B14F-4D97-AF65-F5344CB8AC3E}">
        <p14:creationId xmlns:p14="http://schemas.microsoft.com/office/powerpoint/2010/main" val="1717537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13547"/>
          </a:xfrm>
        </p:spPr>
        <p:txBody>
          <a:bodyPr/>
          <a:lstStyle/>
          <a:p>
            <a:r>
              <a:rPr lang="en-US" b="1" dirty="0" smtClean="0"/>
              <a:t>Methods</a:t>
            </a:r>
            <a:endParaRPr lang="en-US" b="1" dirty="0"/>
          </a:p>
        </p:txBody>
      </p:sp>
      <p:sp>
        <p:nvSpPr>
          <p:cNvPr id="3" name="Content Placeholder 2"/>
          <p:cNvSpPr>
            <a:spLocks noGrp="1"/>
          </p:cNvSpPr>
          <p:nvPr>
            <p:ph idx="1"/>
          </p:nvPr>
        </p:nvSpPr>
        <p:spPr/>
        <p:txBody>
          <a:bodyPr>
            <a:normAutofit/>
          </a:bodyPr>
          <a:lstStyle/>
          <a:p>
            <a:r>
              <a:rPr lang="en-US" sz="2400" dirty="0" smtClean="0"/>
              <a:t> Ad Hoc committee formed comprised of Neurosurgeons, Trauma surgeons, ED physicians, Hospitalist/Critical Care, Radiology and prehospital representation.</a:t>
            </a:r>
          </a:p>
          <a:p>
            <a:r>
              <a:rPr lang="en-US" dirty="0" smtClean="0"/>
              <a:t>Anchorage</a:t>
            </a:r>
          </a:p>
          <a:p>
            <a:r>
              <a:rPr lang="en-US" dirty="0" smtClean="0"/>
              <a:t>Fairbanks</a:t>
            </a:r>
          </a:p>
          <a:p>
            <a:r>
              <a:rPr lang="en-US" dirty="0" smtClean="0"/>
              <a:t>Nome</a:t>
            </a:r>
          </a:p>
          <a:p>
            <a:r>
              <a:rPr lang="en-US" dirty="0" smtClean="0"/>
              <a:t>Bethel</a:t>
            </a:r>
          </a:p>
          <a:p>
            <a:r>
              <a:rPr lang="en-US" dirty="0" smtClean="0"/>
              <a:t>Juneau</a:t>
            </a:r>
          </a:p>
          <a:p>
            <a:r>
              <a:rPr lang="en-US" dirty="0" smtClean="0"/>
              <a:t>JBER</a:t>
            </a:r>
          </a:p>
          <a:p>
            <a:r>
              <a:rPr lang="en-US" dirty="0" smtClean="0"/>
              <a:t>MatSu</a:t>
            </a:r>
            <a:endParaRPr lang="en-US" dirty="0"/>
          </a:p>
        </p:txBody>
      </p:sp>
    </p:spTree>
    <p:extLst>
      <p:ext uri="{BB962C8B-B14F-4D97-AF65-F5344CB8AC3E}">
        <p14:creationId xmlns:p14="http://schemas.microsoft.com/office/powerpoint/2010/main" val="4116400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08772"/>
          </a:xfrm>
        </p:spPr>
        <p:txBody>
          <a:bodyPr/>
          <a:lstStyle/>
          <a:p>
            <a:r>
              <a:rPr lang="en-US" b="1" dirty="0" smtClean="0"/>
              <a:t>Methods</a:t>
            </a:r>
            <a:endParaRPr lang="en-US" b="1" dirty="0"/>
          </a:p>
        </p:txBody>
      </p:sp>
      <p:sp>
        <p:nvSpPr>
          <p:cNvPr id="3" name="Content Placeholder 2"/>
          <p:cNvSpPr>
            <a:spLocks noGrp="1"/>
          </p:cNvSpPr>
          <p:nvPr>
            <p:ph idx="1"/>
          </p:nvPr>
        </p:nvSpPr>
        <p:spPr/>
        <p:txBody>
          <a:bodyPr/>
          <a:lstStyle/>
          <a:p>
            <a:r>
              <a:rPr lang="en-US" altLang="en-US" dirty="0"/>
              <a:t>The literature on evaluating head injured patients was reviewed by a subgroup of providers.</a:t>
            </a:r>
          </a:p>
          <a:p>
            <a:r>
              <a:rPr lang="en-US" altLang="en-US" dirty="0"/>
              <a:t>Special attention to guidelines from other organizations and from prospective or high volume retrospective studies.</a:t>
            </a:r>
          </a:p>
          <a:p>
            <a:r>
              <a:rPr lang="en-US" altLang="en-US" dirty="0" smtClean="0"/>
              <a:t>Synopsis of pertinent literature and references for these </a:t>
            </a:r>
            <a:r>
              <a:rPr lang="en-US" altLang="en-US" dirty="0"/>
              <a:t>studies sent out to participants prior to the meeting. </a:t>
            </a:r>
            <a:endParaRPr lang="en-US" altLang="en-US" dirty="0" smtClean="0"/>
          </a:p>
          <a:p>
            <a:r>
              <a:rPr lang="en-US" altLang="en-US" dirty="0" smtClean="0"/>
              <a:t>Previous guidelines included for review.</a:t>
            </a:r>
          </a:p>
          <a:p>
            <a:r>
              <a:rPr lang="en-US" altLang="en-US" dirty="0" smtClean="0"/>
              <a:t>Meeting convened on February 2017</a:t>
            </a:r>
          </a:p>
          <a:p>
            <a:r>
              <a:rPr lang="en-US" altLang="en-US" dirty="0" smtClean="0"/>
              <a:t>Guidelines approved and disseminated October 1 2017.</a:t>
            </a:r>
          </a:p>
          <a:p>
            <a:r>
              <a:rPr lang="en-US" altLang="en-US" dirty="0" smtClean="0"/>
              <a:t>Will do interim  review Spring 2018.</a:t>
            </a:r>
            <a:endParaRPr lang="en-US" altLang="en-US" dirty="0"/>
          </a:p>
          <a:p>
            <a:endParaRPr lang="en-US" dirty="0"/>
          </a:p>
        </p:txBody>
      </p:sp>
    </p:spTree>
    <p:extLst>
      <p:ext uri="{BB962C8B-B14F-4D97-AF65-F5344CB8AC3E}">
        <p14:creationId xmlns:p14="http://schemas.microsoft.com/office/powerpoint/2010/main" val="3002470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37" y="286603"/>
            <a:ext cx="10406743" cy="913547"/>
          </a:xfrm>
        </p:spPr>
        <p:txBody>
          <a:bodyPr/>
          <a:lstStyle/>
          <a:p>
            <a:r>
              <a:rPr lang="en-US" b="1" dirty="0" smtClean="0"/>
              <a:t>Limitations-Small Children and Infants</a:t>
            </a:r>
            <a:endParaRPr lang="en-US" b="1" dirty="0"/>
          </a:p>
        </p:txBody>
      </p:sp>
      <p:sp>
        <p:nvSpPr>
          <p:cNvPr id="3" name="Content Placeholder 2"/>
          <p:cNvSpPr>
            <a:spLocks noGrp="1"/>
          </p:cNvSpPr>
          <p:nvPr>
            <p:ph idx="1"/>
          </p:nvPr>
        </p:nvSpPr>
        <p:spPr>
          <a:xfrm>
            <a:off x="679269" y="1845733"/>
            <a:ext cx="10476411" cy="4393141"/>
          </a:xfrm>
        </p:spPr>
        <p:txBody>
          <a:bodyPr>
            <a:normAutofit fontScale="92500" lnSpcReduction="10000"/>
          </a:bodyPr>
          <a:lstStyle/>
          <a:p>
            <a:r>
              <a:rPr lang="en-US" sz="3100" dirty="0"/>
              <a:t>Evaluation of head trauma in infants and small </a:t>
            </a:r>
            <a:r>
              <a:rPr lang="en-US" sz="3100" dirty="0" smtClean="0"/>
              <a:t>children </a:t>
            </a:r>
            <a:r>
              <a:rPr lang="en-US" sz="3100" dirty="0"/>
              <a:t>presents </a:t>
            </a:r>
            <a:r>
              <a:rPr lang="en-US" sz="3100" dirty="0" smtClean="0"/>
              <a:t>challenges.  These </a:t>
            </a:r>
            <a:r>
              <a:rPr lang="en-US" sz="3100" dirty="0"/>
              <a:t>guidelines </a:t>
            </a:r>
            <a:r>
              <a:rPr lang="en-US" sz="3100" dirty="0" smtClean="0"/>
              <a:t>apply to </a:t>
            </a:r>
            <a:r>
              <a:rPr lang="en-US" sz="3100" dirty="0"/>
              <a:t>clinical practice for children over the </a:t>
            </a:r>
            <a:r>
              <a:rPr lang="en-US" sz="3100" dirty="0">
                <a:solidFill>
                  <a:srgbClr val="FF0000"/>
                </a:solidFill>
              </a:rPr>
              <a:t>age of five</a:t>
            </a:r>
            <a:r>
              <a:rPr lang="en-US" sz="3100" dirty="0"/>
              <a:t>. </a:t>
            </a:r>
            <a:endParaRPr lang="en-US" sz="3100" dirty="0" smtClean="0"/>
          </a:p>
          <a:p>
            <a:pPr marL="0" indent="0">
              <a:buNone/>
            </a:pPr>
            <a:r>
              <a:rPr lang="en-US" sz="2400" dirty="0" smtClean="0"/>
              <a:t>Issues include:</a:t>
            </a:r>
          </a:p>
          <a:p>
            <a:r>
              <a:rPr lang="en-US" altLang="en-US" sz="2400" dirty="0"/>
              <a:t>Younger children are at higher risk </a:t>
            </a:r>
            <a:r>
              <a:rPr lang="en-US" altLang="en-US" sz="2400" dirty="0" smtClean="0"/>
              <a:t>for reactive </a:t>
            </a:r>
            <a:r>
              <a:rPr lang="en-US" altLang="en-US" sz="2400" dirty="0"/>
              <a:t>cerebral edema.</a:t>
            </a:r>
          </a:p>
          <a:p>
            <a:r>
              <a:rPr lang="en-US" altLang="en-US" sz="2400" dirty="0"/>
              <a:t>Sedation is required for CT in the very young and carries a small but significant risk.</a:t>
            </a:r>
          </a:p>
          <a:p>
            <a:r>
              <a:rPr lang="en-US" altLang="en-US" sz="2400" dirty="0" smtClean="0"/>
              <a:t>Lifetime radiation </a:t>
            </a:r>
            <a:r>
              <a:rPr lang="en-US" altLang="en-US" sz="2400" dirty="0"/>
              <a:t>risk from CT is theoretically higher. 1 fatal malignancy /1000-10000 scans</a:t>
            </a:r>
            <a:r>
              <a:rPr lang="en-US" altLang="en-US" sz="2400" dirty="0" smtClean="0"/>
              <a:t>.</a:t>
            </a:r>
          </a:p>
          <a:p>
            <a:r>
              <a:rPr lang="en-US" altLang="en-US" sz="2400" dirty="0" smtClean="0"/>
              <a:t>Availability of skilled medical personnel with training to monitor the very young patient.</a:t>
            </a:r>
          </a:p>
          <a:p>
            <a:endParaRPr lang="en-US" altLang="en-US" dirty="0"/>
          </a:p>
          <a:p>
            <a:r>
              <a:rPr lang="en-US" altLang="en-US" sz="2400" dirty="0" smtClean="0"/>
              <a:t>(Alaska Guidelines for under 5yo to be developed in 2018)</a:t>
            </a:r>
            <a:endParaRPr lang="en-US" altLang="en-US" sz="2400" dirty="0"/>
          </a:p>
          <a:p>
            <a:endParaRPr lang="en-US" dirty="0"/>
          </a:p>
          <a:p>
            <a:endParaRPr lang="en-US" dirty="0"/>
          </a:p>
        </p:txBody>
      </p:sp>
    </p:spTree>
    <p:extLst>
      <p:ext uri="{BB962C8B-B14F-4D97-AF65-F5344CB8AC3E}">
        <p14:creationId xmlns:p14="http://schemas.microsoft.com/office/powerpoint/2010/main" val="491821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Limitations –Alcohol and Drug Use.</a:t>
            </a:r>
            <a:endParaRPr lang="en-US" b="1" dirty="0"/>
          </a:p>
        </p:txBody>
      </p:sp>
      <p:sp>
        <p:nvSpPr>
          <p:cNvPr id="3" name="Content Placeholder 2"/>
          <p:cNvSpPr>
            <a:spLocks noGrp="1"/>
          </p:cNvSpPr>
          <p:nvPr>
            <p:ph idx="1"/>
          </p:nvPr>
        </p:nvSpPr>
        <p:spPr/>
        <p:txBody>
          <a:bodyPr>
            <a:normAutofit lnSpcReduction="10000"/>
          </a:bodyPr>
          <a:lstStyle/>
          <a:p>
            <a:endParaRPr lang="en-US" altLang="en-US" sz="2400" dirty="0" smtClean="0"/>
          </a:p>
          <a:p>
            <a:r>
              <a:rPr lang="en-US" altLang="en-US" sz="2400" dirty="0" smtClean="0"/>
              <a:t>GCS </a:t>
            </a:r>
            <a:r>
              <a:rPr lang="en-US" altLang="en-US" sz="2400" dirty="0"/>
              <a:t>utility is limited as triage tool however </a:t>
            </a:r>
            <a:r>
              <a:rPr lang="en-US" altLang="en-US" sz="2400" u="sng" dirty="0"/>
              <a:t>presence of risk factors still suggests need for CT in severely impaired patients</a:t>
            </a:r>
            <a:r>
              <a:rPr lang="en-US" altLang="en-US" sz="2400" u="sng" dirty="0" smtClean="0"/>
              <a:t>.</a:t>
            </a:r>
          </a:p>
          <a:p>
            <a:endParaRPr lang="en-US" altLang="en-US" sz="2400" u="sng" dirty="0"/>
          </a:p>
          <a:p>
            <a:r>
              <a:rPr lang="en-US" sz="2400" b="1" dirty="0" smtClean="0"/>
              <a:t>If </a:t>
            </a:r>
            <a:r>
              <a:rPr lang="en-US" sz="2400" b="1" dirty="0"/>
              <a:t>no signs of trauma, </a:t>
            </a:r>
            <a:r>
              <a:rPr lang="en-US" sz="2400" b="1" dirty="0" smtClean="0"/>
              <a:t>but GCS </a:t>
            </a:r>
            <a:r>
              <a:rPr lang="en-US" sz="2400" b="1" dirty="0"/>
              <a:t>≤</a:t>
            </a:r>
            <a:r>
              <a:rPr lang="en-US" sz="2400" b="1" dirty="0" smtClean="0"/>
              <a:t>13 </a:t>
            </a:r>
          </a:p>
          <a:p>
            <a:r>
              <a:rPr lang="en-US" dirty="0"/>
              <a:t>P</a:t>
            </a:r>
            <a:r>
              <a:rPr lang="en-US" dirty="0" smtClean="0"/>
              <a:t>atients </a:t>
            </a:r>
            <a:r>
              <a:rPr lang="en-US" dirty="0"/>
              <a:t>should be monitored by a healthcare provider with hourly neurochecks</a:t>
            </a:r>
            <a:r>
              <a:rPr lang="en-US" dirty="0" smtClean="0"/>
              <a:t>.</a:t>
            </a:r>
          </a:p>
          <a:p>
            <a:r>
              <a:rPr lang="en-US" dirty="0" smtClean="0"/>
              <a:t> </a:t>
            </a:r>
            <a:r>
              <a:rPr lang="en-US" dirty="0"/>
              <a:t>If </a:t>
            </a:r>
            <a:r>
              <a:rPr lang="en-US" dirty="0" smtClean="0"/>
              <a:t> </a:t>
            </a:r>
            <a:r>
              <a:rPr lang="en-US" dirty="0"/>
              <a:t>clinical deterioration, </a:t>
            </a:r>
            <a:r>
              <a:rPr lang="en-US" dirty="0" smtClean="0"/>
              <a:t> </a:t>
            </a:r>
            <a:r>
              <a:rPr lang="en-US" dirty="0"/>
              <a:t>head CT scan should be obtained or the patient should be transferred for CT imaging. </a:t>
            </a:r>
            <a:endParaRPr lang="en-US" dirty="0" smtClean="0"/>
          </a:p>
          <a:p>
            <a:r>
              <a:rPr lang="en-US" dirty="0" smtClean="0"/>
              <a:t>If </a:t>
            </a:r>
            <a:r>
              <a:rPr lang="en-US" dirty="0"/>
              <a:t>there </a:t>
            </a:r>
            <a:r>
              <a:rPr lang="en-US" dirty="0" smtClean="0"/>
              <a:t>no </a:t>
            </a:r>
            <a:r>
              <a:rPr lang="en-US" dirty="0"/>
              <a:t>clinical improvement (return to GCS 15) after six hours, a head CT scan should be obtained or the patient should be transferred for CT imaging.</a:t>
            </a:r>
          </a:p>
          <a:p>
            <a:endParaRPr lang="en-US" altLang="en-US" sz="2400" dirty="0" smtClean="0"/>
          </a:p>
          <a:p>
            <a:endParaRPr lang="en-US" altLang="en-US" dirty="0"/>
          </a:p>
          <a:p>
            <a:endParaRPr lang="en-US" dirty="0"/>
          </a:p>
        </p:txBody>
      </p:sp>
    </p:spTree>
    <p:extLst>
      <p:ext uri="{BB962C8B-B14F-4D97-AF65-F5344CB8AC3E}">
        <p14:creationId xmlns:p14="http://schemas.microsoft.com/office/powerpoint/2010/main" val="195648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56397"/>
          </a:xfrm>
        </p:spPr>
        <p:txBody>
          <a:bodyPr/>
          <a:lstStyle/>
          <a:p>
            <a:r>
              <a:rPr lang="en-US" b="1" dirty="0" smtClean="0"/>
              <a:t>Limitations- other conditions</a:t>
            </a:r>
            <a:endParaRPr lang="en-US" b="1" dirty="0"/>
          </a:p>
        </p:txBody>
      </p:sp>
      <p:sp>
        <p:nvSpPr>
          <p:cNvPr id="3" name="Content Placeholder 2"/>
          <p:cNvSpPr>
            <a:spLocks noGrp="1"/>
          </p:cNvSpPr>
          <p:nvPr>
            <p:ph idx="1"/>
          </p:nvPr>
        </p:nvSpPr>
        <p:spPr/>
        <p:txBody>
          <a:bodyPr>
            <a:normAutofit/>
          </a:bodyPr>
          <a:lstStyle/>
          <a:p>
            <a:pPr marL="0" indent="0">
              <a:buNone/>
            </a:pPr>
            <a:endParaRPr lang="en-US" sz="2800" dirty="0" smtClean="0"/>
          </a:p>
          <a:p>
            <a:pPr marL="0" indent="0">
              <a:buNone/>
            </a:pPr>
            <a:r>
              <a:rPr lang="en-US" sz="3200" dirty="0" smtClean="0"/>
              <a:t>These </a:t>
            </a:r>
            <a:r>
              <a:rPr lang="en-US" sz="3200" dirty="0"/>
              <a:t>guidelines do not apply to strokes or hemorrhage not associated with trauma</a:t>
            </a:r>
            <a:r>
              <a:rPr lang="en-US" sz="3200" dirty="0" smtClean="0"/>
              <a:t>.</a:t>
            </a:r>
          </a:p>
          <a:p>
            <a:pPr marL="0" indent="0">
              <a:buNone/>
            </a:pPr>
            <a:r>
              <a:rPr lang="en-US" sz="3200" dirty="0" smtClean="0"/>
              <a:t>- </a:t>
            </a:r>
            <a:r>
              <a:rPr lang="en-US" sz="3200" dirty="0"/>
              <a:t>apply for blunt head trauma and are not recommended for penetrating head trauma. </a:t>
            </a:r>
          </a:p>
          <a:p>
            <a:pPr marL="0" indent="0">
              <a:buNone/>
            </a:pPr>
            <a:r>
              <a:rPr lang="en-US" sz="3200" dirty="0"/>
              <a:t>-</a:t>
            </a:r>
            <a:r>
              <a:rPr lang="en-US" sz="3200" dirty="0" smtClean="0"/>
              <a:t> </a:t>
            </a:r>
            <a:r>
              <a:rPr lang="en-US" sz="3200" dirty="0"/>
              <a:t>apply to isolated head injury and are not recommended for patients with significant multi-trauma injuries. </a:t>
            </a:r>
          </a:p>
          <a:p>
            <a:endParaRPr lang="en-US" dirty="0"/>
          </a:p>
        </p:txBody>
      </p:sp>
    </p:spTree>
    <p:extLst>
      <p:ext uri="{BB962C8B-B14F-4D97-AF65-F5344CB8AC3E}">
        <p14:creationId xmlns:p14="http://schemas.microsoft.com/office/powerpoint/2010/main" val="3176644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Isolated Blunt Head Injury in Alaska           2011-2015</a:t>
            </a:r>
            <a:endParaRPr lang="en-US" b="1" dirty="0"/>
          </a:p>
        </p:txBody>
      </p:sp>
      <p:sp>
        <p:nvSpPr>
          <p:cNvPr id="3" name="Content Placeholder 2"/>
          <p:cNvSpPr>
            <a:spLocks noGrp="1"/>
          </p:cNvSpPr>
          <p:nvPr>
            <p:ph idx="1"/>
          </p:nvPr>
        </p:nvSpPr>
        <p:spPr/>
        <p:txBody>
          <a:bodyPr/>
          <a:lstStyle/>
          <a:p>
            <a:endParaRPr lang="en-US" dirty="0" smtClean="0"/>
          </a:p>
          <a:p>
            <a:r>
              <a:rPr lang="en-US" sz="2400" b="1" dirty="0" smtClean="0"/>
              <a:t>1873 Isolated blunt head injuries.</a:t>
            </a:r>
          </a:p>
          <a:p>
            <a:pPr marL="0" indent="0">
              <a:buNone/>
            </a:pPr>
            <a:r>
              <a:rPr lang="en-US" dirty="0" smtClean="0"/>
              <a:t>About half (966) taken care in Anchorage/Seattle , Half (907) at hospital without neurosurgical capability</a:t>
            </a:r>
          </a:p>
          <a:p>
            <a:r>
              <a:rPr lang="en-US" dirty="0" smtClean="0"/>
              <a:t>74.5%   (1397)   GCS of 14,15</a:t>
            </a:r>
          </a:p>
          <a:p>
            <a:r>
              <a:rPr lang="en-US" dirty="0" smtClean="0"/>
              <a:t>10.2%    (191)    GCS 9-13</a:t>
            </a:r>
          </a:p>
          <a:p>
            <a:r>
              <a:rPr lang="en-US" dirty="0" smtClean="0"/>
              <a:t>15.2%    (285)    GCS 3-8</a:t>
            </a:r>
          </a:p>
          <a:p>
            <a:r>
              <a:rPr lang="en-US" dirty="0" smtClean="0"/>
              <a:t>About one patient /day admitted with isolated blunt head trauma. Many more patients when you consider patients seen and discharged from EDs and patients with TBI and multisystem trauma are not included in these numbers</a:t>
            </a:r>
            <a:endParaRPr lang="en-US" dirty="0"/>
          </a:p>
        </p:txBody>
      </p:sp>
    </p:spTree>
    <p:extLst>
      <p:ext uri="{BB962C8B-B14F-4D97-AF65-F5344CB8AC3E}">
        <p14:creationId xmlns:p14="http://schemas.microsoft.com/office/powerpoint/2010/main" val="734586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94522"/>
          </a:xfrm>
        </p:spPr>
        <p:txBody>
          <a:bodyPr/>
          <a:lstStyle/>
          <a:p>
            <a:r>
              <a:rPr lang="en-US" b="1" dirty="0" smtClean="0"/>
              <a:t>Definitions-Acute Blunt Head Trauma</a:t>
            </a:r>
            <a:endParaRPr lang="en-US" b="1" dirty="0"/>
          </a:p>
        </p:txBody>
      </p:sp>
      <p:sp>
        <p:nvSpPr>
          <p:cNvPr id="3" name="Content Placeholder 2"/>
          <p:cNvSpPr>
            <a:spLocks noGrp="1"/>
          </p:cNvSpPr>
          <p:nvPr>
            <p:ph idx="1"/>
          </p:nvPr>
        </p:nvSpPr>
        <p:spPr/>
        <p:txBody>
          <a:bodyPr/>
          <a:lstStyle/>
          <a:p>
            <a:r>
              <a:rPr lang="en-US" sz="3200" dirty="0"/>
              <a:t>Blunt traumatic brain injury (TBI) is a disruption in the normal function of the brain that can be caused by a bump, blow, or jolt to the head</a:t>
            </a:r>
            <a:r>
              <a:rPr lang="en-US" sz="3200" dirty="0" smtClean="0"/>
              <a:t>.</a:t>
            </a:r>
            <a:endParaRPr lang="en-US" sz="3200" baseline="30000" dirty="0"/>
          </a:p>
          <a:p>
            <a:r>
              <a:rPr lang="en-US" sz="3200" dirty="0"/>
              <a:t>I</a:t>
            </a:r>
            <a:r>
              <a:rPr lang="en-US" sz="3200" dirty="0" smtClean="0"/>
              <a:t>ncludes </a:t>
            </a:r>
            <a:r>
              <a:rPr lang="en-US" sz="3200" dirty="0"/>
              <a:t>falls that lead to </a:t>
            </a:r>
            <a:r>
              <a:rPr lang="en-US" sz="3200" dirty="0" smtClean="0"/>
              <a:t>head strike</a:t>
            </a:r>
            <a:r>
              <a:rPr lang="en-US" sz="3200" dirty="0"/>
              <a:t>, including ground level. </a:t>
            </a:r>
            <a:endParaRPr lang="en-US" sz="3200" dirty="0" smtClean="0"/>
          </a:p>
          <a:p>
            <a:r>
              <a:rPr lang="en-US" sz="3200" dirty="0" smtClean="0"/>
              <a:t>An </a:t>
            </a:r>
            <a:r>
              <a:rPr lang="en-US" sz="3200" dirty="0"/>
              <a:t>acute injury is one that is evaluated within 24 hours of the traumatic event. </a:t>
            </a:r>
            <a:endParaRPr lang="en-US" sz="3200" dirty="0" smtClean="0"/>
          </a:p>
          <a:p>
            <a:r>
              <a:rPr lang="en-US" b="1" dirty="0"/>
              <a:t> </a:t>
            </a:r>
            <a:endParaRPr lang="en-US" dirty="0"/>
          </a:p>
          <a:p>
            <a:endParaRPr lang="en-US" dirty="0"/>
          </a:p>
        </p:txBody>
      </p:sp>
    </p:spTree>
    <p:extLst>
      <p:ext uri="{BB962C8B-B14F-4D97-AF65-F5344CB8AC3E}">
        <p14:creationId xmlns:p14="http://schemas.microsoft.com/office/powerpoint/2010/main" val="3981896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05097"/>
            <a:ext cx="10058400" cy="1471749"/>
          </a:xfrm>
        </p:spPr>
        <p:txBody>
          <a:bodyPr>
            <a:normAutofit/>
          </a:bodyPr>
          <a:lstStyle/>
          <a:p>
            <a:r>
              <a:rPr lang="en-US" b="1" dirty="0" smtClean="0"/>
              <a:t>Definitions-Medical observation</a:t>
            </a:r>
            <a:r>
              <a:rPr lang="en-US" dirty="0"/>
              <a:t/>
            </a:r>
            <a:br>
              <a:rPr lang="en-US" dirty="0"/>
            </a:br>
            <a:endParaRPr lang="en-US" dirty="0"/>
          </a:p>
        </p:txBody>
      </p:sp>
      <p:sp>
        <p:nvSpPr>
          <p:cNvPr id="3" name="Content Placeholder 2"/>
          <p:cNvSpPr>
            <a:spLocks noGrp="1"/>
          </p:cNvSpPr>
          <p:nvPr>
            <p:ph idx="1"/>
          </p:nvPr>
        </p:nvSpPr>
        <p:spPr>
          <a:xfrm>
            <a:off x="1097280" y="2281646"/>
            <a:ext cx="10058400" cy="3587448"/>
          </a:xfrm>
        </p:spPr>
        <p:txBody>
          <a:bodyPr>
            <a:normAutofit/>
          </a:bodyPr>
          <a:lstStyle/>
          <a:p>
            <a:r>
              <a:rPr lang="en-US" sz="3200" dirty="0" smtClean="0"/>
              <a:t>Neuro checks </a:t>
            </a:r>
            <a:r>
              <a:rPr lang="en-US" sz="3200" dirty="0"/>
              <a:t>performed by a health care provider, at least hourly for a minimum of six hours. </a:t>
            </a:r>
            <a:endParaRPr lang="en-US" sz="3200" dirty="0" smtClean="0"/>
          </a:p>
          <a:p>
            <a:pPr marL="0" indent="0">
              <a:buNone/>
            </a:pPr>
            <a:r>
              <a:rPr lang="en-US" sz="3200" dirty="0" smtClean="0"/>
              <a:t>The </a:t>
            </a:r>
            <a:r>
              <a:rPr lang="en-US" sz="3200" dirty="0"/>
              <a:t>patient should remain at the facility for a health care provider to perform these checks. </a:t>
            </a:r>
            <a:endParaRPr lang="en-US" sz="3200" dirty="0" smtClean="0"/>
          </a:p>
          <a:p>
            <a:r>
              <a:rPr lang="en-US" sz="3200" dirty="0" smtClean="0"/>
              <a:t>Medical </a:t>
            </a:r>
            <a:r>
              <a:rPr lang="en-US" sz="3200" dirty="0"/>
              <a:t>observation may be liberalized if the patient returns to GCS 14-15. </a:t>
            </a:r>
          </a:p>
          <a:p>
            <a:endParaRPr lang="en-US" dirty="0"/>
          </a:p>
        </p:txBody>
      </p:sp>
    </p:spTree>
    <p:extLst>
      <p:ext uri="{BB962C8B-B14F-4D97-AF65-F5344CB8AC3E}">
        <p14:creationId xmlns:p14="http://schemas.microsoft.com/office/powerpoint/2010/main" val="906308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487679"/>
            <a:ext cx="10668000" cy="1515292"/>
          </a:xfrm>
        </p:spPr>
        <p:txBody>
          <a:bodyPr>
            <a:normAutofit/>
          </a:bodyPr>
          <a:lstStyle/>
          <a:p>
            <a:r>
              <a:rPr lang="en-US" b="1" dirty="0" smtClean="0"/>
              <a:t>Definitions-Glasgow </a:t>
            </a:r>
            <a:r>
              <a:rPr lang="en-US" b="1" dirty="0"/>
              <a:t>Coma Scale</a:t>
            </a:r>
            <a:r>
              <a:rPr lang="en-US" dirty="0"/>
              <a:t/>
            </a:r>
            <a:br>
              <a:rPr lang="en-US" dirty="0"/>
            </a:br>
            <a:endParaRPr lang="en-US" dirty="0"/>
          </a:p>
        </p:txBody>
      </p:sp>
      <p:sp>
        <p:nvSpPr>
          <p:cNvPr id="3" name="Content Placeholder 2"/>
          <p:cNvSpPr>
            <a:spLocks noGrp="1"/>
          </p:cNvSpPr>
          <p:nvPr>
            <p:ph sz="half" idx="1"/>
          </p:nvPr>
        </p:nvSpPr>
        <p:spPr>
          <a:xfrm>
            <a:off x="609601" y="1837509"/>
            <a:ext cx="5416730" cy="4031584"/>
          </a:xfrm>
        </p:spPr>
        <p:txBody>
          <a:bodyPr>
            <a:normAutofit fontScale="25000" lnSpcReduction="20000"/>
          </a:bodyPr>
          <a:lstStyle/>
          <a:p>
            <a:pPr marL="0" indent="0">
              <a:buNone/>
            </a:pPr>
            <a:r>
              <a:rPr lang="en-US" sz="9600" b="1" dirty="0" smtClean="0"/>
              <a:t>Eye(s</a:t>
            </a:r>
            <a:r>
              <a:rPr lang="en-US" sz="9600" b="1" dirty="0"/>
              <a:t>) Opening</a:t>
            </a:r>
            <a:endParaRPr lang="en-US" sz="9600" dirty="0"/>
          </a:p>
          <a:p>
            <a:r>
              <a:rPr lang="en-US" sz="7200" dirty="0" smtClean="0"/>
              <a:t>Spontaneous</a:t>
            </a:r>
            <a:r>
              <a:rPr lang="en-US" sz="7200" dirty="0"/>
              <a:t>				4</a:t>
            </a:r>
          </a:p>
          <a:p>
            <a:pPr marL="0" indent="0">
              <a:buNone/>
            </a:pPr>
            <a:r>
              <a:rPr lang="en-US" sz="7200" dirty="0" smtClean="0"/>
              <a:t>  To </a:t>
            </a:r>
            <a:r>
              <a:rPr lang="en-US" sz="7200" dirty="0"/>
              <a:t>speech				3</a:t>
            </a:r>
          </a:p>
          <a:p>
            <a:r>
              <a:rPr lang="en-US" sz="7200" dirty="0" smtClean="0"/>
              <a:t>To </a:t>
            </a:r>
            <a:r>
              <a:rPr lang="en-US" sz="7200" dirty="0"/>
              <a:t>pain				</a:t>
            </a:r>
            <a:r>
              <a:rPr lang="en-US" sz="7200" dirty="0" smtClean="0"/>
              <a:t>                  2</a:t>
            </a:r>
            <a:endParaRPr lang="en-US" sz="7200" dirty="0"/>
          </a:p>
          <a:p>
            <a:r>
              <a:rPr lang="en-US" sz="7200" dirty="0" smtClean="0"/>
              <a:t>No </a:t>
            </a:r>
            <a:r>
              <a:rPr lang="en-US" sz="7200" dirty="0"/>
              <a:t>response				1</a:t>
            </a:r>
          </a:p>
          <a:p>
            <a:r>
              <a:rPr lang="en-US" sz="9600" b="1" dirty="0" smtClean="0"/>
              <a:t>Verbal </a:t>
            </a:r>
            <a:r>
              <a:rPr lang="en-US" sz="9600" b="1" dirty="0"/>
              <a:t>Response</a:t>
            </a:r>
            <a:endParaRPr lang="en-US" sz="9600" dirty="0"/>
          </a:p>
          <a:p>
            <a:pPr marL="0" indent="0">
              <a:buNone/>
            </a:pPr>
            <a:r>
              <a:rPr lang="en-US" sz="7200" dirty="0" smtClean="0"/>
              <a:t>Oriented </a:t>
            </a:r>
            <a:r>
              <a:rPr lang="en-US" sz="7200" dirty="0"/>
              <a:t>to time, place, person	</a:t>
            </a:r>
            <a:r>
              <a:rPr lang="en-US" sz="7200" dirty="0" smtClean="0"/>
              <a:t>                 5                                   </a:t>
            </a:r>
            <a:endParaRPr lang="en-US" sz="7200" dirty="0"/>
          </a:p>
          <a:p>
            <a:r>
              <a:rPr lang="en-US" sz="7200" dirty="0" smtClean="0"/>
              <a:t>Confused/disoriented</a:t>
            </a:r>
            <a:r>
              <a:rPr lang="en-US" sz="7200" dirty="0"/>
              <a:t>			4</a:t>
            </a:r>
          </a:p>
          <a:p>
            <a:r>
              <a:rPr lang="en-US" sz="7200" dirty="0" smtClean="0"/>
              <a:t>Inappropriate </a:t>
            </a:r>
            <a:r>
              <a:rPr lang="en-US" sz="7200" dirty="0"/>
              <a:t>words			3</a:t>
            </a:r>
          </a:p>
          <a:p>
            <a:r>
              <a:rPr lang="en-US" sz="7200" dirty="0" smtClean="0"/>
              <a:t>Incomprehensible </a:t>
            </a:r>
            <a:r>
              <a:rPr lang="en-US" sz="7200" dirty="0"/>
              <a:t>sounds		</a:t>
            </a:r>
            <a:r>
              <a:rPr lang="en-US" sz="7200" dirty="0" smtClean="0"/>
              <a:t>                 2</a:t>
            </a:r>
            <a:endParaRPr lang="en-US" sz="7200" dirty="0"/>
          </a:p>
          <a:p>
            <a:r>
              <a:rPr lang="en-US" sz="7200" dirty="0" smtClean="0"/>
              <a:t>No </a:t>
            </a:r>
            <a:r>
              <a:rPr lang="en-US" sz="7200" dirty="0"/>
              <a:t>response			</a:t>
            </a:r>
            <a:r>
              <a:rPr lang="en-US" sz="7200" dirty="0" smtClean="0"/>
              <a:t>                 1</a:t>
            </a:r>
            <a:endParaRPr lang="en-US" sz="7200" dirty="0"/>
          </a:p>
          <a:p>
            <a:r>
              <a:rPr lang="en-US" sz="4000" dirty="0"/>
              <a:t> </a:t>
            </a:r>
          </a:p>
          <a:p>
            <a:r>
              <a:rPr lang="en-US" sz="4000" dirty="0"/>
              <a:t>				</a:t>
            </a:r>
          </a:p>
          <a:p>
            <a:endParaRPr lang="en-US" sz="4000" dirty="0"/>
          </a:p>
        </p:txBody>
      </p:sp>
      <p:sp>
        <p:nvSpPr>
          <p:cNvPr id="4" name="Content Placeholder 3"/>
          <p:cNvSpPr>
            <a:spLocks noGrp="1"/>
          </p:cNvSpPr>
          <p:nvPr>
            <p:ph sz="half" idx="2"/>
          </p:nvPr>
        </p:nvSpPr>
        <p:spPr>
          <a:xfrm>
            <a:off x="6217920" y="1898469"/>
            <a:ext cx="5329646" cy="3970626"/>
          </a:xfrm>
        </p:spPr>
        <p:txBody>
          <a:bodyPr>
            <a:noAutofit/>
          </a:bodyPr>
          <a:lstStyle/>
          <a:p>
            <a:r>
              <a:rPr lang="en-US" sz="2400" b="1" dirty="0"/>
              <a:t>Best Motor Response</a:t>
            </a:r>
            <a:endParaRPr lang="en-US" sz="2400" dirty="0"/>
          </a:p>
          <a:p>
            <a:r>
              <a:rPr lang="en-US" dirty="0" smtClean="0"/>
              <a:t>Obeys </a:t>
            </a:r>
            <a:r>
              <a:rPr lang="en-US" dirty="0"/>
              <a:t>commands			6</a:t>
            </a:r>
          </a:p>
          <a:p>
            <a:r>
              <a:rPr lang="en-US" dirty="0" smtClean="0"/>
              <a:t>Moves </a:t>
            </a:r>
            <a:r>
              <a:rPr lang="en-US" dirty="0"/>
              <a:t>to localized pain		</a:t>
            </a:r>
            <a:r>
              <a:rPr lang="en-US" dirty="0" smtClean="0"/>
              <a:t>                5</a:t>
            </a:r>
            <a:endParaRPr lang="en-US" dirty="0"/>
          </a:p>
          <a:p>
            <a:r>
              <a:rPr lang="en-US" dirty="0" smtClean="0"/>
              <a:t>Flexion </a:t>
            </a:r>
            <a:r>
              <a:rPr lang="en-US" dirty="0"/>
              <a:t>withdraws from pain		4</a:t>
            </a:r>
          </a:p>
          <a:p>
            <a:r>
              <a:rPr lang="en-US" dirty="0" smtClean="0"/>
              <a:t>Abnormal </a:t>
            </a:r>
            <a:r>
              <a:rPr lang="en-US" dirty="0"/>
              <a:t>flexion			3</a:t>
            </a:r>
          </a:p>
          <a:p>
            <a:r>
              <a:rPr lang="en-US" dirty="0" smtClean="0"/>
              <a:t>Abnormal </a:t>
            </a:r>
            <a:r>
              <a:rPr lang="en-US" dirty="0"/>
              <a:t>extension			2</a:t>
            </a:r>
          </a:p>
          <a:p>
            <a:r>
              <a:rPr lang="en-US" dirty="0" smtClean="0"/>
              <a:t>No response                                                        1</a:t>
            </a:r>
            <a:endParaRPr lang="en-US" dirty="0"/>
          </a:p>
        </p:txBody>
      </p:sp>
    </p:spTree>
    <p:extLst>
      <p:ext uri="{BB962C8B-B14F-4D97-AF65-F5344CB8AC3E}">
        <p14:creationId xmlns:p14="http://schemas.microsoft.com/office/powerpoint/2010/main" val="2285930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Definition-Patients on </a:t>
            </a:r>
            <a:r>
              <a:rPr lang="en-US" b="1" dirty="0"/>
              <a:t>Anti-coagulant and anti-platelet therapy</a:t>
            </a:r>
            <a:endParaRPr lang="en-US" dirty="0"/>
          </a:p>
        </p:txBody>
      </p:sp>
      <p:sp>
        <p:nvSpPr>
          <p:cNvPr id="3" name="Content Placeholder 2"/>
          <p:cNvSpPr>
            <a:spLocks noGrp="1"/>
          </p:cNvSpPr>
          <p:nvPr>
            <p:ph idx="1"/>
          </p:nvPr>
        </p:nvSpPr>
        <p:spPr>
          <a:xfrm>
            <a:off x="1097280" y="1845733"/>
            <a:ext cx="10058400" cy="4450563"/>
          </a:xfrm>
        </p:spPr>
        <p:txBody>
          <a:bodyPr>
            <a:normAutofit/>
          </a:bodyPr>
          <a:lstStyle/>
          <a:p>
            <a:r>
              <a:rPr lang="en-US" sz="2800" dirty="0"/>
              <a:t>Patients who are on anti-coagulants or anti-platelet therapy pre-injury have been found to be at increased risk of intracranial hemorrhage following blunt head trauma.</a:t>
            </a:r>
            <a:r>
              <a:rPr lang="en-US" sz="2800" baseline="30000" dirty="0"/>
              <a:t>12-15</a:t>
            </a:r>
            <a:r>
              <a:rPr lang="en-US" sz="2800" dirty="0"/>
              <a:t> </a:t>
            </a:r>
          </a:p>
          <a:p>
            <a:pPr marL="0" indent="0">
              <a:buNone/>
            </a:pPr>
            <a:r>
              <a:rPr lang="en-US" sz="2400" u="sng" dirty="0" smtClean="0"/>
              <a:t>Anti-coagulants </a:t>
            </a:r>
          </a:p>
          <a:p>
            <a:r>
              <a:rPr lang="en-US" sz="2400" dirty="0" smtClean="0"/>
              <a:t>warfarin </a:t>
            </a:r>
          </a:p>
          <a:p>
            <a:r>
              <a:rPr lang="en-US" sz="2400" dirty="0" smtClean="0"/>
              <a:t>direct </a:t>
            </a:r>
            <a:r>
              <a:rPr lang="en-US" sz="2400" dirty="0"/>
              <a:t>oral anticoagulants (DOACs). </a:t>
            </a:r>
            <a:endParaRPr lang="en-US" sz="2400" dirty="0" smtClean="0"/>
          </a:p>
          <a:p>
            <a:endParaRPr lang="en-US" sz="2400" dirty="0" smtClean="0"/>
          </a:p>
          <a:p>
            <a:r>
              <a:rPr lang="en-US" sz="2400" u="sng" dirty="0" smtClean="0"/>
              <a:t>Anti-platelet </a:t>
            </a:r>
            <a:r>
              <a:rPr lang="en-US" sz="2400" u="sng" dirty="0"/>
              <a:t>therapy </a:t>
            </a:r>
            <a:r>
              <a:rPr lang="en-US" sz="2400" u="sng" dirty="0" smtClean="0"/>
              <a:t> </a:t>
            </a:r>
            <a:r>
              <a:rPr lang="en-US" sz="2400" dirty="0" smtClean="0"/>
              <a:t>includes </a:t>
            </a:r>
            <a:r>
              <a:rPr lang="en-US" sz="2400" dirty="0"/>
              <a:t>clopidogrel and aspirin</a:t>
            </a:r>
            <a:r>
              <a:rPr lang="en-US" sz="2400" dirty="0" smtClean="0"/>
              <a:t>.</a:t>
            </a:r>
          </a:p>
          <a:p>
            <a:r>
              <a:rPr lang="en-US" sz="2400" dirty="0" smtClean="0"/>
              <a:t> excluding </a:t>
            </a:r>
            <a:r>
              <a:rPr lang="en-US" sz="2400" dirty="0"/>
              <a:t>aspirin therapy alone up to </a:t>
            </a:r>
            <a:r>
              <a:rPr lang="en-US" sz="2400" dirty="0" smtClean="0"/>
              <a:t>325mg/day. </a:t>
            </a:r>
          </a:p>
          <a:p>
            <a:endParaRPr lang="en-US" sz="3000" dirty="0"/>
          </a:p>
          <a:p>
            <a:endParaRPr lang="en-US" dirty="0"/>
          </a:p>
        </p:txBody>
      </p:sp>
    </p:spTree>
    <p:extLst>
      <p:ext uri="{BB962C8B-B14F-4D97-AF65-F5344CB8AC3E}">
        <p14:creationId xmlns:p14="http://schemas.microsoft.com/office/powerpoint/2010/main" val="198077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32597"/>
          </a:xfrm>
        </p:spPr>
        <p:txBody>
          <a:bodyPr/>
          <a:lstStyle/>
          <a:p>
            <a:r>
              <a:rPr lang="en-US" b="1" dirty="0" smtClean="0"/>
              <a:t>Risk Factors</a:t>
            </a:r>
            <a:endParaRPr lang="en-US" b="1" dirty="0"/>
          </a:p>
        </p:txBody>
      </p:sp>
      <p:sp>
        <p:nvSpPr>
          <p:cNvPr id="3" name="Content Placeholder 2"/>
          <p:cNvSpPr>
            <a:spLocks noGrp="1"/>
          </p:cNvSpPr>
          <p:nvPr>
            <p:ph sz="half" idx="1"/>
          </p:nvPr>
        </p:nvSpPr>
        <p:spPr/>
        <p:txBody>
          <a:bodyPr>
            <a:normAutofit/>
          </a:bodyPr>
          <a:lstStyle/>
          <a:p>
            <a:r>
              <a:rPr lang="en-US" sz="2400" dirty="0"/>
              <a:t>*** RISK FACTORS</a:t>
            </a:r>
          </a:p>
          <a:p>
            <a:r>
              <a:rPr lang="en-US" sz="2400" dirty="0"/>
              <a:t>Clinical or radiographic signs of skull fracture</a:t>
            </a:r>
          </a:p>
          <a:p>
            <a:r>
              <a:rPr lang="en-US" sz="2400" dirty="0"/>
              <a:t>Fracture on skull </a:t>
            </a:r>
            <a:r>
              <a:rPr lang="en-US" sz="2400" dirty="0" smtClean="0"/>
              <a:t>x-ray</a:t>
            </a:r>
            <a:endParaRPr lang="en-US" sz="2400" dirty="0"/>
          </a:p>
          <a:p>
            <a:r>
              <a:rPr lang="en-US" sz="2400" dirty="0" smtClean="0"/>
              <a:t>Hemotympanum</a:t>
            </a:r>
            <a:endParaRPr lang="en-US" sz="2400" dirty="0"/>
          </a:p>
          <a:p>
            <a:r>
              <a:rPr lang="en-US" sz="2400" dirty="0"/>
              <a:t>Battle’s sign</a:t>
            </a:r>
          </a:p>
          <a:p>
            <a:r>
              <a:rPr lang="en-US" sz="2400" dirty="0" smtClean="0"/>
              <a:t>Raccoon </a:t>
            </a:r>
            <a:r>
              <a:rPr lang="en-US" sz="2400" dirty="0"/>
              <a:t>eyes</a:t>
            </a:r>
          </a:p>
          <a:p>
            <a:r>
              <a:rPr lang="en-US" sz="2400" dirty="0"/>
              <a:t>CSF leak</a:t>
            </a:r>
          </a:p>
        </p:txBody>
      </p:sp>
      <p:sp>
        <p:nvSpPr>
          <p:cNvPr id="6" name="Content Placeholder 5"/>
          <p:cNvSpPr>
            <a:spLocks noGrp="1"/>
          </p:cNvSpPr>
          <p:nvPr>
            <p:ph sz="half" idx="2"/>
          </p:nvPr>
        </p:nvSpPr>
        <p:spPr/>
        <p:txBody>
          <a:bodyPr>
            <a:normAutofit/>
          </a:bodyPr>
          <a:lstStyle/>
          <a:p>
            <a:r>
              <a:rPr lang="en-US" sz="2400" dirty="0"/>
              <a:t>***RISK FACTORS</a:t>
            </a:r>
          </a:p>
          <a:p>
            <a:r>
              <a:rPr lang="en-US" sz="2400" dirty="0"/>
              <a:t>Age &gt; 65</a:t>
            </a:r>
          </a:p>
          <a:p>
            <a:r>
              <a:rPr lang="en-US" sz="2400" dirty="0"/>
              <a:t>Anticoagulation/Coagulopathy</a:t>
            </a:r>
          </a:p>
          <a:p>
            <a:r>
              <a:rPr lang="en-US" sz="2400" dirty="0"/>
              <a:t>Focal neurologic deficit</a:t>
            </a:r>
          </a:p>
          <a:p>
            <a:r>
              <a:rPr lang="en-US" sz="2400" dirty="0"/>
              <a:t>New onset seizures</a:t>
            </a:r>
          </a:p>
          <a:p>
            <a:r>
              <a:rPr lang="en-US" sz="2400" dirty="0"/>
              <a:t>Vomiting &gt; 2 episodes</a:t>
            </a:r>
          </a:p>
          <a:p>
            <a:r>
              <a:rPr lang="en-US" sz="2400" dirty="0"/>
              <a:t>Amnesia &gt; 30 minutes</a:t>
            </a:r>
          </a:p>
          <a:p>
            <a:r>
              <a:rPr lang="en-US" sz="2400" dirty="0"/>
              <a:t>High energy mechanism</a:t>
            </a:r>
          </a:p>
        </p:txBody>
      </p:sp>
    </p:spTree>
    <p:extLst>
      <p:ext uri="{BB962C8B-B14F-4D97-AF65-F5344CB8AC3E}">
        <p14:creationId xmlns:p14="http://schemas.microsoft.com/office/powerpoint/2010/main" val="1432658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235131"/>
            <a:ext cx="11312434" cy="1645920"/>
          </a:xfrm>
        </p:spPr>
        <p:txBody>
          <a:bodyPr>
            <a:normAutofit/>
          </a:bodyPr>
          <a:lstStyle/>
          <a:p>
            <a:r>
              <a:rPr lang="en-US" sz="3600" b="1" dirty="0" smtClean="0"/>
              <a:t>Definitions-Abnormal </a:t>
            </a:r>
            <a:r>
              <a:rPr lang="en-US" sz="3600" b="1" dirty="0"/>
              <a:t>CT findings not requiring neurosurgical consultation or transfer:</a:t>
            </a:r>
            <a:r>
              <a:rPr lang="en-US" dirty="0"/>
              <a:t/>
            </a:r>
            <a:br>
              <a:rPr lang="en-US" dirty="0"/>
            </a:br>
            <a:endParaRPr lang="en-US" dirty="0"/>
          </a:p>
        </p:txBody>
      </p:sp>
      <p:sp>
        <p:nvSpPr>
          <p:cNvPr id="3" name="Content Placeholder 2"/>
          <p:cNvSpPr>
            <a:spLocks noGrp="1"/>
          </p:cNvSpPr>
          <p:nvPr>
            <p:ph idx="1"/>
          </p:nvPr>
        </p:nvSpPr>
        <p:spPr>
          <a:xfrm>
            <a:off x="670560" y="1254034"/>
            <a:ext cx="11129554" cy="4554583"/>
          </a:xfrm>
        </p:spPr>
        <p:txBody>
          <a:bodyPr>
            <a:noAutofit/>
          </a:bodyPr>
          <a:lstStyle/>
          <a:p>
            <a:endParaRPr lang="en-US" sz="2400" dirty="0" smtClean="0"/>
          </a:p>
          <a:p>
            <a:r>
              <a:rPr lang="en-US" sz="2400" dirty="0" smtClean="0"/>
              <a:t>Several </a:t>
            </a:r>
            <a:r>
              <a:rPr lang="en-US" sz="2400" dirty="0"/>
              <a:t>imaging abnormalities have been found to have no clinical significance or risk for deterioration in the setting of isolated blunt head </a:t>
            </a:r>
            <a:r>
              <a:rPr lang="en-US" sz="2400" dirty="0" smtClean="0"/>
              <a:t>trauma.</a:t>
            </a:r>
            <a:r>
              <a:rPr lang="en-US" sz="2400" baseline="30000" dirty="0" smtClean="0"/>
              <a:t>3,11</a:t>
            </a:r>
            <a:endParaRPr lang="en-US" sz="2400" dirty="0"/>
          </a:p>
          <a:p>
            <a:pPr lvl="0"/>
            <a:r>
              <a:rPr lang="en-US" sz="2400" dirty="0"/>
              <a:t>Non-depressed skull fracture, open or closed</a:t>
            </a:r>
          </a:p>
          <a:p>
            <a:pPr lvl="0"/>
            <a:r>
              <a:rPr lang="en-US" sz="2400" dirty="0"/>
              <a:t>Isolated pneumocephalus</a:t>
            </a:r>
          </a:p>
          <a:p>
            <a:pPr lvl="0"/>
            <a:r>
              <a:rPr lang="en-US" sz="2400" dirty="0"/>
              <a:t>Solitary cerebral contusion </a:t>
            </a:r>
            <a:r>
              <a:rPr lang="en-US" sz="2400" dirty="0" smtClean="0"/>
              <a:t>    &lt; </a:t>
            </a:r>
            <a:r>
              <a:rPr lang="en-US" sz="2400" dirty="0"/>
              <a:t>10mm</a:t>
            </a:r>
          </a:p>
          <a:p>
            <a:pPr lvl="0"/>
            <a:r>
              <a:rPr lang="en-US" sz="2400" dirty="0"/>
              <a:t>Multiple cerebral contusions &lt; 5mm</a:t>
            </a:r>
          </a:p>
          <a:p>
            <a:pPr lvl="0"/>
            <a:r>
              <a:rPr lang="en-US" sz="2400" dirty="0"/>
              <a:t>Subarachnoid </a:t>
            </a:r>
            <a:r>
              <a:rPr lang="en-US" sz="2400" dirty="0" smtClean="0"/>
              <a:t>hemorrhage     </a:t>
            </a:r>
            <a:r>
              <a:rPr lang="en-US" sz="2400" dirty="0"/>
              <a:t>&lt; 5mm</a:t>
            </a:r>
          </a:p>
          <a:p>
            <a:pPr lvl="0"/>
            <a:r>
              <a:rPr lang="en-US" sz="2400" dirty="0"/>
              <a:t>Subdural hemorrhage </a:t>
            </a:r>
            <a:r>
              <a:rPr lang="en-US" sz="2400" dirty="0" smtClean="0"/>
              <a:t>             &lt; </a:t>
            </a:r>
            <a:r>
              <a:rPr lang="en-US" sz="2400" dirty="0"/>
              <a:t>5 mm</a:t>
            </a:r>
            <a:r>
              <a:rPr lang="en-US" sz="2400" b="1" dirty="0"/>
              <a:t>	</a:t>
            </a:r>
            <a:endParaRPr lang="en-US" sz="2400" dirty="0"/>
          </a:p>
          <a:p>
            <a:r>
              <a:rPr lang="en-US" sz="2400" i="1" u="sng" dirty="0"/>
              <a:t>These exceptions do not apply to patients who are on anti-coagulant or anti-platelet therapy.</a:t>
            </a:r>
          </a:p>
        </p:txBody>
      </p:sp>
    </p:spTree>
    <p:extLst>
      <p:ext uri="{BB962C8B-B14F-4D97-AF65-F5344CB8AC3E}">
        <p14:creationId xmlns:p14="http://schemas.microsoft.com/office/powerpoint/2010/main" val="2156325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93" y="286604"/>
            <a:ext cx="11026066" cy="556775"/>
          </a:xfrm>
        </p:spPr>
        <p:txBody>
          <a:bodyPr>
            <a:normAutofit/>
          </a:bodyPr>
          <a:lstStyle/>
          <a:p>
            <a:r>
              <a:rPr lang="en-US" sz="2800" b="1" dirty="0" smtClean="0"/>
              <a:t>Guidelines for the Management of Acute Blunt Head Trauma in Alaska</a:t>
            </a:r>
            <a:endParaRPr lang="en-US" sz="2800" b="1" dirty="0"/>
          </a:p>
        </p:txBody>
      </p:sp>
      <p:sp>
        <p:nvSpPr>
          <p:cNvPr id="3" name="Content Placeholder 2"/>
          <p:cNvSpPr>
            <a:spLocks noGrp="1"/>
          </p:cNvSpPr>
          <p:nvPr>
            <p:ph idx="1"/>
          </p:nvPr>
        </p:nvSpPr>
        <p:spPr>
          <a:xfrm>
            <a:off x="559293" y="1129983"/>
            <a:ext cx="10847847" cy="4023360"/>
          </a:xfrm>
        </p:spPr>
        <p:txBody>
          <a:bodyPr/>
          <a:lstStyle/>
          <a:p>
            <a:endParaRPr lang="en-US" dirty="0"/>
          </a:p>
        </p:txBody>
      </p:sp>
      <p:sp>
        <p:nvSpPr>
          <p:cNvPr id="4" name="Rectangle 2"/>
          <p:cNvSpPr>
            <a:spLocks noChangeArrowheads="1"/>
          </p:cNvSpPr>
          <p:nvPr/>
        </p:nvSpPr>
        <p:spPr bwMode="auto">
          <a:xfrm>
            <a:off x="-1" y="0"/>
            <a:ext cx="1838178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78363209"/>
              </p:ext>
            </p:extLst>
          </p:nvPr>
        </p:nvGraphicFramePr>
        <p:xfrm>
          <a:off x="1935331" y="1325292"/>
          <a:ext cx="7052421" cy="4853565"/>
        </p:xfrm>
        <a:graphic>
          <a:graphicData uri="http://schemas.openxmlformats.org/presentationml/2006/ole">
            <mc:AlternateContent xmlns:mc="http://schemas.openxmlformats.org/markup-compatibility/2006">
              <mc:Choice xmlns:v="urn:schemas-microsoft-com:vml" Requires="v">
                <p:oleObj spid="_x0000_s1059" name="Visio" r:id="rId3" imgW="7361015" imgH="8526816" progId="Visio.Drawing.15">
                  <p:embed/>
                </p:oleObj>
              </mc:Choice>
              <mc:Fallback>
                <p:oleObj name="Visio" r:id="rId3" imgW="7361015" imgH="8526816"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331" y="1325292"/>
                        <a:ext cx="7052421" cy="4853565"/>
                      </a:xfrm>
                      <a:prstGeom prst="rect">
                        <a:avLst/>
                      </a:prstGeom>
                      <a:noFill/>
                    </p:spPr>
                  </p:pic>
                </p:oleObj>
              </mc:Fallback>
            </mc:AlternateContent>
          </a:graphicData>
        </a:graphic>
      </p:graphicFrame>
    </p:spTree>
    <p:extLst>
      <p:ext uri="{BB962C8B-B14F-4D97-AF65-F5344CB8AC3E}">
        <p14:creationId xmlns:p14="http://schemas.microsoft.com/office/powerpoint/2010/main" val="759741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GCS 15 without risk factors</a:t>
            </a:r>
            <a:endParaRPr lang="en-US" dirty="0"/>
          </a:p>
        </p:txBody>
      </p:sp>
      <p:pic>
        <p:nvPicPr>
          <p:cNvPr id="5" name="Content Placeholder 4"/>
          <p:cNvPicPr>
            <a:picLocks noGrp="1" noChangeAspect="1"/>
          </p:cNvPicPr>
          <p:nvPr>
            <p:ph sz="half" idx="1"/>
          </p:nvPr>
        </p:nvPicPr>
        <p:blipFill>
          <a:blip r:embed="rId2"/>
          <a:stretch>
            <a:fillRect/>
          </a:stretch>
        </p:blipFill>
        <p:spPr>
          <a:xfrm>
            <a:off x="1260772" y="1846371"/>
            <a:ext cx="1179919" cy="3666156"/>
          </a:xfrm>
          <a:prstGeom prst="rect">
            <a:avLst/>
          </a:prstGeom>
        </p:spPr>
      </p:pic>
      <p:sp>
        <p:nvSpPr>
          <p:cNvPr id="4" name="Content Placeholder 3"/>
          <p:cNvSpPr>
            <a:spLocks noGrp="1"/>
          </p:cNvSpPr>
          <p:nvPr>
            <p:ph sz="half" idx="2"/>
          </p:nvPr>
        </p:nvSpPr>
        <p:spPr>
          <a:xfrm>
            <a:off x="4249783" y="1845735"/>
            <a:ext cx="6905897" cy="4023360"/>
          </a:xfrm>
        </p:spPr>
        <p:txBody>
          <a:bodyPr>
            <a:normAutofit fontScale="70000" lnSpcReduction="20000"/>
          </a:bodyPr>
          <a:lstStyle/>
          <a:p>
            <a:pPr lvl="0"/>
            <a:r>
              <a:rPr lang="en-US" sz="2900" b="1" dirty="0" smtClean="0"/>
              <a:t>Canadian </a:t>
            </a:r>
            <a:r>
              <a:rPr lang="en-US" sz="2900" b="1" dirty="0"/>
              <a:t>CT Head Rule:</a:t>
            </a:r>
            <a:endParaRPr lang="en-US" sz="2900" dirty="0"/>
          </a:p>
          <a:p>
            <a:r>
              <a:rPr lang="en-US" sz="2300" b="1" dirty="0"/>
              <a:t>A non-contrast head CT should be considered in head trauma patients with no LOC or post-traumatic amnesia if there is any of the following factors present:</a:t>
            </a:r>
            <a:endParaRPr lang="en-US" sz="2300" dirty="0"/>
          </a:p>
          <a:p>
            <a:pPr lvl="0"/>
            <a:r>
              <a:rPr lang="en-US" dirty="0"/>
              <a:t>Suspected open or depressed skull fracture</a:t>
            </a:r>
          </a:p>
          <a:p>
            <a:pPr lvl="0"/>
            <a:r>
              <a:rPr lang="en-US" dirty="0"/>
              <a:t>Signs of basilar skull fracture (hemotympanum, raccoon eyes, Battle’s sign, oto-/rhinorrhea)</a:t>
            </a:r>
          </a:p>
          <a:p>
            <a:pPr lvl="0"/>
            <a:r>
              <a:rPr lang="en-US" dirty="0"/>
              <a:t>2 or more episodes of vomiting</a:t>
            </a:r>
          </a:p>
          <a:p>
            <a:pPr lvl="0"/>
            <a:r>
              <a:rPr lang="en-US" dirty="0"/>
              <a:t>Age ≥ 65</a:t>
            </a:r>
          </a:p>
          <a:p>
            <a:pPr lvl="0"/>
            <a:r>
              <a:rPr lang="en-US" dirty="0"/>
              <a:t>Failure to reach GCS 15 within 2 hours of injury</a:t>
            </a:r>
          </a:p>
          <a:p>
            <a:pPr lvl="0"/>
            <a:r>
              <a:rPr lang="en-US" dirty="0"/>
              <a:t>Retrograde amnesia to the event ≥30 minutes</a:t>
            </a:r>
          </a:p>
          <a:p>
            <a:pPr lvl="0"/>
            <a:r>
              <a:rPr lang="en-US" dirty="0"/>
              <a:t>Dangerous mechanism of injury (pedestrian struck, ejected from MVC, fall from &gt; 3 feet)</a:t>
            </a:r>
          </a:p>
          <a:p>
            <a:r>
              <a:rPr lang="en-US" dirty="0"/>
              <a:t>**These criteria exclude age &lt; 16, use of blood thinners, or patients with seizure after </a:t>
            </a:r>
            <a:r>
              <a:rPr lang="en-US" dirty="0" smtClean="0"/>
              <a:t>injury or neurologic deficit.</a:t>
            </a:r>
            <a:endParaRPr lang="en-US" dirty="0"/>
          </a:p>
        </p:txBody>
      </p:sp>
    </p:spTree>
    <p:extLst>
      <p:ext uri="{BB962C8B-B14F-4D97-AF65-F5344CB8AC3E}">
        <p14:creationId xmlns:p14="http://schemas.microsoft.com/office/powerpoint/2010/main" val="1316434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98060"/>
          </a:xfrm>
        </p:spPr>
        <p:txBody>
          <a:bodyPr/>
          <a:lstStyle/>
          <a:p>
            <a:r>
              <a:rPr lang="en-US" dirty="0" smtClean="0"/>
              <a:t>GCS 14 without risk factors</a:t>
            </a:r>
            <a:endParaRPr lang="en-US" dirty="0"/>
          </a:p>
        </p:txBody>
      </p:sp>
      <p:pic>
        <p:nvPicPr>
          <p:cNvPr id="5" name="Content Placeholder 4"/>
          <p:cNvPicPr>
            <a:picLocks noGrp="1" noChangeAspect="1"/>
          </p:cNvPicPr>
          <p:nvPr>
            <p:ph sz="half" idx="1"/>
          </p:nvPr>
        </p:nvPicPr>
        <p:blipFill>
          <a:blip r:embed="rId2"/>
          <a:stretch>
            <a:fillRect/>
          </a:stretch>
        </p:blipFill>
        <p:spPr>
          <a:xfrm>
            <a:off x="1288870" y="1759131"/>
            <a:ext cx="3622766" cy="4432662"/>
          </a:xfrm>
          <a:prstGeom prst="rect">
            <a:avLst/>
          </a:prstGeom>
        </p:spPr>
      </p:pic>
      <p:sp>
        <p:nvSpPr>
          <p:cNvPr id="4" name="Content Placeholder 3"/>
          <p:cNvSpPr>
            <a:spLocks noGrp="1"/>
          </p:cNvSpPr>
          <p:nvPr>
            <p:ph sz="half" idx="2"/>
          </p:nvPr>
        </p:nvSpPr>
        <p:spPr>
          <a:xfrm>
            <a:off x="5286103" y="1759131"/>
            <a:ext cx="5869577" cy="4284618"/>
          </a:xfrm>
        </p:spPr>
        <p:txBody>
          <a:bodyPr>
            <a:normAutofit fontScale="85000" lnSpcReduction="20000"/>
          </a:bodyPr>
          <a:lstStyle/>
          <a:p>
            <a:r>
              <a:rPr lang="en-US" b="1" dirty="0" smtClean="0"/>
              <a:t>GCS 14 without risk factors </a:t>
            </a:r>
          </a:p>
          <a:p>
            <a:r>
              <a:rPr lang="en-US" dirty="0" smtClean="0"/>
              <a:t>Medical observation for 2 hrs.</a:t>
            </a:r>
          </a:p>
          <a:p>
            <a:r>
              <a:rPr lang="en-US" dirty="0" smtClean="0"/>
              <a:t>If GCS improves to 15 NO CT and discharge home with head injury patient education sheet.</a:t>
            </a:r>
          </a:p>
          <a:p>
            <a:r>
              <a:rPr lang="en-US" dirty="0" smtClean="0"/>
              <a:t>If no improvement CT scan head and cspine</a:t>
            </a:r>
          </a:p>
          <a:p>
            <a:r>
              <a:rPr lang="en-US" sz="2400" b="1" dirty="0" smtClean="0"/>
              <a:t>Normal CT </a:t>
            </a:r>
            <a:r>
              <a:rPr lang="en-US" sz="2400" dirty="0" smtClean="0"/>
              <a:t>– observe until GCS 15</a:t>
            </a:r>
          </a:p>
          <a:p>
            <a:r>
              <a:rPr lang="en-US" dirty="0" smtClean="0"/>
              <a:t>Repeat CT if deterioration or no clinical improvement in 23 hrs.</a:t>
            </a:r>
          </a:p>
          <a:p>
            <a:r>
              <a:rPr lang="en-US" dirty="0" smtClean="0"/>
              <a:t>GCS drop 2 is significant</a:t>
            </a:r>
          </a:p>
          <a:p>
            <a:r>
              <a:rPr lang="en-US" sz="2400" b="1" dirty="0" smtClean="0"/>
              <a:t>Abnormal CT findings -</a:t>
            </a:r>
            <a:r>
              <a:rPr lang="en-US" sz="2400" dirty="0" smtClean="0"/>
              <a:t>Neurosurgical </a:t>
            </a:r>
            <a:r>
              <a:rPr lang="en-US" sz="2400" dirty="0"/>
              <a:t>T</a:t>
            </a:r>
            <a:r>
              <a:rPr lang="en-US" sz="2400" dirty="0" smtClean="0"/>
              <a:t>eleradiology Consult</a:t>
            </a:r>
          </a:p>
          <a:p>
            <a:r>
              <a:rPr lang="en-US" dirty="0" smtClean="0"/>
              <a:t>Send images for review.</a:t>
            </a:r>
          </a:p>
          <a:p>
            <a:r>
              <a:rPr lang="en-US" dirty="0" smtClean="0"/>
              <a:t>Transfer or admit locally for observation after neurosurgery consult</a:t>
            </a:r>
            <a:endParaRPr lang="en-US" dirty="0"/>
          </a:p>
        </p:txBody>
      </p:sp>
    </p:spTree>
    <p:extLst>
      <p:ext uri="{BB962C8B-B14F-4D97-AF65-F5344CB8AC3E}">
        <p14:creationId xmlns:p14="http://schemas.microsoft.com/office/powerpoint/2010/main" val="3368221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286604"/>
            <a:ext cx="10633166" cy="1185146"/>
          </a:xfrm>
        </p:spPr>
        <p:txBody>
          <a:bodyPr/>
          <a:lstStyle/>
          <a:p>
            <a:r>
              <a:rPr lang="en-US" dirty="0" smtClean="0"/>
              <a:t>GCS 9-13 and GCS 14 with risk factors</a:t>
            </a:r>
            <a:endParaRPr lang="en-US" dirty="0"/>
          </a:p>
        </p:txBody>
      </p:sp>
      <p:pic>
        <p:nvPicPr>
          <p:cNvPr id="5" name="Content Placeholder 4"/>
          <p:cNvPicPr>
            <a:picLocks noGrp="1" noChangeAspect="1"/>
          </p:cNvPicPr>
          <p:nvPr>
            <p:ph sz="half" idx="1"/>
          </p:nvPr>
        </p:nvPicPr>
        <p:blipFill>
          <a:blip r:embed="rId2"/>
          <a:stretch>
            <a:fillRect/>
          </a:stretch>
        </p:blipFill>
        <p:spPr>
          <a:xfrm>
            <a:off x="684996" y="1845735"/>
            <a:ext cx="2789723" cy="4022725"/>
          </a:xfrm>
          <a:prstGeom prst="rect">
            <a:avLst/>
          </a:prstGeom>
        </p:spPr>
      </p:pic>
      <p:sp>
        <p:nvSpPr>
          <p:cNvPr id="4" name="Content Placeholder 3"/>
          <p:cNvSpPr>
            <a:spLocks noGrp="1"/>
          </p:cNvSpPr>
          <p:nvPr>
            <p:ph sz="half" idx="2"/>
          </p:nvPr>
        </p:nvSpPr>
        <p:spPr>
          <a:xfrm>
            <a:off x="4563291" y="1845735"/>
            <a:ext cx="6592389" cy="4023360"/>
          </a:xfrm>
        </p:spPr>
        <p:txBody>
          <a:bodyPr>
            <a:normAutofit lnSpcReduction="10000"/>
          </a:bodyPr>
          <a:lstStyle/>
          <a:p>
            <a:r>
              <a:rPr lang="en-US" dirty="0" smtClean="0"/>
              <a:t>All patients should have a CT scan</a:t>
            </a:r>
          </a:p>
          <a:p>
            <a:r>
              <a:rPr lang="en-US" b="1" dirty="0" smtClean="0"/>
              <a:t>If CT scan is normal </a:t>
            </a:r>
          </a:p>
          <a:p>
            <a:r>
              <a:rPr lang="en-US" dirty="0" smtClean="0"/>
              <a:t>Admit locally for medical observation.</a:t>
            </a:r>
          </a:p>
          <a:p>
            <a:r>
              <a:rPr lang="en-US" dirty="0" smtClean="0"/>
              <a:t>Consider repeat CT if deterioration or no clinical improvement in 23 hrs.</a:t>
            </a:r>
          </a:p>
          <a:p>
            <a:r>
              <a:rPr lang="en-US" dirty="0" smtClean="0"/>
              <a:t>GCS drop of 2 or more is clinically significant.</a:t>
            </a:r>
          </a:p>
          <a:p>
            <a:r>
              <a:rPr lang="en-US" b="1" dirty="0" smtClean="0"/>
              <a:t>If CT is abnormal </a:t>
            </a:r>
          </a:p>
          <a:p>
            <a:r>
              <a:rPr lang="en-US" dirty="0" smtClean="0"/>
              <a:t>Send images for Neurosurgery Teleradiology Consult</a:t>
            </a:r>
          </a:p>
          <a:p>
            <a:r>
              <a:rPr lang="en-US" dirty="0" smtClean="0"/>
              <a:t>Transfer to trauma center or admit locally for observation based on neurosurgery consultation</a:t>
            </a:r>
            <a:endParaRPr lang="en-US" dirty="0"/>
          </a:p>
        </p:txBody>
      </p:sp>
    </p:spTree>
    <p:extLst>
      <p:ext uri="{BB962C8B-B14F-4D97-AF65-F5344CB8AC3E}">
        <p14:creationId xmlns:p14="http://schemas.microsoft.com/office/powerpoint/2010/main" val="3042669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Transferred Patients from Non-neurosurgical Facilities</a:t>
            </a:r>
            <a:r>
              <a:rPr lang="en-US" sz="3200" dirty="0"/>
              <a:t/>
            </a:r>
            <a:br>
              <a:rPr lang="en-US" sz="3200" dirty="0"/>
            </a:br>
            <a:r>
              <a:rPr lang="en-US" sz="2800" dirty="0"/>
              <a:t>Sample 600pts with CT report and entered in state trauma registry</a:t>
            </a:r>
          </a:p>
        </p:txBody>
      </p:sp>
      <p:sp>
        <p:nvSpPr>
          <p:cNvPr id="3" name="Content Placeholder 2"/>
          <p:cNvSpPr>
            <a:spLocks noGrp="1"/>
          </p:cNvSpPr>
          <p:nvPr>
            <p:ph idx="1"/>
          </p:nvPr>
        </p:nvSpPr>
        <p:spPr/>
        <p:txBody>
          <a:bodyPr>
            <a:normAutofit/>
          </a:bodyPr>
          <a:lstStyle/>
          <a:p>
            <a:endParaRPr lang="en-US" dirty="0" smtClean="0"/>
          </a:p>
          <a:p>
            <a:r>
              <a:rPr lang="en-US" sz="2800" dirty="0" smtClean="0"/>
              <a:t>Mild              44%   transfer  rate                                                                                                                                 </a:t>
            </a:r>
            <a:r>
              <a:rPr lang="en-US" dirty="0" smtClean="0"/>
              <a:t>Transferred patients  CT  scans 82% abnormal </a:t>
            </a:r>
            <a:r>
              <a:rPr lang="en-US" dirty="0"/>
              <a:t>18% </a:t>
            </a:r>
            <a:r>
              <a:rPr lang="en-US" dirty="0" smtClean="0"/>
              <a:t> </a:t>
            </a:r>
            <a:r>
              <a:rPr lang="en-US" dirty="0"/>
              <a:t>normal                                                                                                    </a:t>
            </a:r>
          </a:p>
          <a:p>
            <a:r>
              <a:rPr lang="en-US" dirty="0" smtClean="0"/>
              <a:t>                                                         </a:t>
            </a:r>
            <a:endParaRPr lang="en-US" dirty="0"/>
          </a:p>
          <a:p>
            <a:r>
              <a:rPr lang="en-US" sz="2800" dirty="0"/>
              <a:t>Moderate    66% </a:t>
            </a:r>
            <a:r>
              <a:rPr lang="en-US" sz="2800" dirty="0" smtClean="0"/>
              <a:t>transfer rate</a:t>
            </a:r>
            <a:endParaRPr lang="en-US" sz="2800" dirty="0"/>
          </a:p>
          <a:p>
            <a:r>
              <a:rPr lang="en-US" sz="2800" dirty="0"/>
              <a:t>Severe          70% </a:t>
            </a:r>
            <a:r>
              <a:rPr lang="en-US" sz="2800" dirty="0" smtClean="0"/>
              <a:t>transfer rate</a:t>
            </a:r>
            <a:endParaRPr lang="en-US" sz="2800" dirty="0"/>
          </a:p>
          <a:p>
            <a:endParaRPr lang="en-US" dirty="0"/>
          </a:p>
          <a:p>
            <a:r>
              <a:rPr lang="en-US" sz="1800" dirty="0" smtClean="0"/>
              <a:t>          </a:t>
            </a:r>
            <a:endParaRPr lang="en-US" dirty="0"/>
          </a:p>
        </p:txBody>
      </p:sp>
    </p:spTree>
    <p:extLst>
      <p:ext uri="{BB962C8B-B14F-4D97-AF65-F5344CB8AC3E}">
        <p14:creationId xmlns:p14="http://schemas.microsoft.com/office/powerpoint/2010/main" val="201703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989" y="234353"/>
            <a:ext cx="10058400" cy="889054"/>
          </a:xfrm>
        </p:spPr>
        <p:txBody>
          <a:bodyPr/>
          <a:lstStyle/>
          <a:p>
            <a:r>
              <a:rPr lang="en-US" dirty="0" smtClean="0"/>
              <a:t>GCS 8 or less</a:t>
            </a:r>
            <a:endParaRPr lang="en-US" dirty="0"/>
          </a:p>
        </p:txBody>
      </p:sp>
      <p:sp>
        <p:nvSpPr>
          <p:cNvPr id="4" name="Content Placeholder 3"/>
          <p:cNvSpPr>
            <a:spLocks noGrp="1"/>
          </p:cNvSpPr>
          <p:nvPr>
            <p:ph sz="half" idx="2"/>
          </p:nvPr>
        </p:nvSpPr>
        <p:spPr>
          <a:xfrm>
            <a:off x="4075611" y="1825625"/>
            <a:ext cx="7278189" cy="4351338"/>
          </a:xfrm>
        </p:spPr>
        <p:txBody>
          <a:bodyPr>
            <a:normAutofit/>
          </a:bodyPr>
          <a:lstStyle/>
          <a:p>
            <a:r>
              <a:rPr lang="en-US" dirty="0" smtClean="0"/>
              <a:t>Protect the airway.</a:t>
            </a:r>
          </a:p>
          <a:p>
            <a:r>
              <a:rPr lang="en-US" dirty="0" smtClean="0"/>
              <a:t>Avoid hypoxia and hypotension</a:t>
            </a:r>
          </a:p>
          <a:p>
            <a:r>
              <a:rPr lang="en-US" dirty="0" smtClean="0"/>
              <a:t>Elevate head of bed if possible.</a:t>
            </a:r>
          </a:p>
          <a:p>
            <a:r>
              <a:rPr lang="en-US" dirty="0" smtClean="0"/>
              <a:t>Cspine immobilization.</a:t>
            </a:r>
          </a:p>
          <a:p>
            <a:r>
              <a:rPr lang="en-US" dirty="0" smtClean="0"/>
              <a:t>CT scan of head and Cspine if doesn’t delay transfer.</a:t>
            </a:r>
          </a:p>
          <a:p>
            <a:r>
              <a:rPr lang="en-US" dirty="0" smtClean="0"/>
              <a:t>Send images for review.</a:t>
            </a:r>
          </a:p>
          <a:p>
            <a:r>
              <a:rPr lang="en-US" b="1" u="sng" dirty="0" smtClean="0"/>
              <a:t>Normal CT </a:t>
            </a:r>
            <a:r>
              <a:rPr lang="en-US" dirty="0" smtClean="0"/>
              <a:t>–Consult Trauma  Service</a:t>
            </a:r>
          </a:p>
          <a:p>
            <a:r>
              <a:rPr lang="en-US" b="1" u="sng" dirty="0" smtClean="0"/>
              <a:t>Abnormal CT </a:t>
            </a:r>
            <a:r>
              <a:rPr lang="en-US" dirty="0" smtClean="0"/>
              <a:t>- Transfer to Trauma Center with neurosurgical capability</a:t>
            </a:r>
          </a:p>
          <a:p>
            <a:endParaRPr lang="en-US" dirty="0"/>
          </a:p>
        </p:txBody>
      </p:sp>
      <p:pic>
        <p:nvPicPr>
          <p:cNvPr id="13" name="Content Placeholder 12"/>
          <p:cNvPicPr>
            <a:picLocks noGrp="1" noChangeAspect="1"/>
          </p:cNvPicPr>
          <p:nvPr>
            <p:ph sz="half" idx="1"/>
          </p:nvPr>
        </p:nvPicPr>
        <p:blipFill>
          <a:blip r:embed="rId2"/>
          <a:stretch>
            <a:fillRect/>
          </a:stretch>
        </p:blipFill>
        <p:spPr>
          <a:xfrm>
            <a:off x="1288870" y="1846263"/>
            <a:ext cx="2142308" cy="4022725"/>
          </a:xfrm>
          <a:prstGeom prst="rect">
            <a:avLst/>
          </a:prstGeom>
        </p:spPr>
      </p:pic>
    </p:spTree>
    <p:extLst>
      <p:ext uri="{BB962C8B-B14F-4D97-AF65-F5344CB8AC3E}">
        <p14:creationId xmlns:p14="http://schemas.microsoft.com/office/powerpoint/2010/main" val="1946132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0525"/>
            <a:ext cx="10058400" cy="1384663"/>
          </a:xfrm>
        </p:spPr>
        <p:txBody>
          <a:bodyPr>
            <a:normAutofit fontScale="90000"/>
          </a:bodyPr>
          <a:lstStyle/>
          <a:p>
            <a:pPr lvl="0" eaLnBrk="0" fontAlgn="base" hangingPunct="0">
              <a:lnSpc>
                <a:spcPct val="100000"/>
              </a:lnSpc>
              <a:spcAft>
                <a:spcPct val="0"/>
              </a:spcAft>
              <a:tabLst>
                <a:tab pos="2971800" algn="ctr"/>
                <a:tab pos="5943600" algn="r"/>
              </a:tabLst>
            </a:pPr>
            <a:r>
              <a:rPr lang="en-US" alt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ANTICOAGULATION OR ANTIPLATELET THERAPY</a:t>
            </a:r>
            <a:r>
              <a:rPr lang="en-US" altLang="en-US" sz="3100" dirty="0">
                <a:solidFill>
                  <a:schemeClr val="tx1"/>
                </a:solidFill>
              </a:rPr>
              <a:t/>
            </a:r>
            <a:br>
              <a:rPr lang="en-US" altLang="en-US" sz="3100" dirty="0">
                <a:solidFill>
                  <a:schemeClr val="tx1"/>
                </a:solidFill>
              </a:rPr>
            </a:br>
            <a:r>
              <a:rPr lang="en-US" altLang="en-US" sz="31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(Including ground level falls, excluding patients on aspirin)</a:t>
            </a:r>
            <a:r>
              <a:rPr lang="en-US" altLang="en-US" sz="4000" dirty="0">
                <a:solidFill>
                  <a:schemeClr val="tx1"/>
                </a:solidFill>
              </a:rPr>
              <a:t/>
            </a:r>
            <a:br>
              <a:rPr lang="en-US" altLang="en-US" sz="4000" dirty="0">
                <a:solidFill>
                  <a:schemeClr val="tx1"/>
                </a:solidFill>
              </a:rPr>
            </a:br>
            <a:endParaRPr lang="en-US" dirty="0"/>
          </a:p>
        </p:txBody>
      </p:sp>
      <p:sp>
        <p:nvSpPr>
          <p:cNvPr id="3" name="Content Placeholder 2"/>
          <p:cNvSpPr>
            <a:spLocks noGrp="1"/>
          </p:cNvSpPr>
          <p:nvPr>
            <p:ph sz="half" idx="1"/>
          </p:nvPr>
        </p:nvSpPr>
        <p:spPr>
          <a:xfrm>
            <a:off x="975360" y="1888366"/>
            <a:ext cx="3886525" cy="4297121"/>
          </a:xfrm>
        </p:spPr>
        <p:txBody>
          <a:bodyPr>
            <a:normAutofit/>
          </a:bodyPr>
          <a:lstStyle/>
          <a:p>
            <a:endParaRPr lang="en-US" dirty="0"/>
          </a:p>
        </p:txBody>
      </p:sp>
      <p:sp>
        <p:nvSpPr>
          <p:cNvPr id="4" name="Content Placeholder 3"/>
          <p:cNvSpPr>
            <a:spLocks noGrp="1"/>
          </p:cNvSpPr>
          <p:nvPr>
            <p:ph sz="half" idx="2"/>
          </p:nvPr>
        </p:nvSpPr>
        <p:spPr>
          <a:xfrm>
            <a:off x="5146766" y="1845735"/>
            <a:ext cx="6008914" cy="4339752"/>
          </a:xfrm>
        </p:spPr>
        <p:txBody>
          <a:bodyPr>
            <a:normAutofit/>
          </a:bodyPr>
          <a:lstStyle/>
          <a:p>
            <a:r>
              <a:rPr lang="en-US" dirty="0"/>
              <a:t>GCS 14 or 15 who are on anti-coagulants or anti-platelet therapy. </a:t>
            </a:r>
            <a:r>
              <a:rPr lang="en-US" dirty="0" smtClean="0"/>
              <a:t> </a:t>
            </a:r>
            <a:r>
              <a:rPr lang="en-US" dirty="0"/>
              <a:t>a non-contrast CT head should be obtained and consideration of </a:t>
            </a:r>
            <a:r>
              <a:rPr lang="en-US" dirty="0" smtClean="0"/>
              <a:t> </a:t>
            </a:r>
            <a:r>
              <a:rPr lang="en-US" dirty="0"/>
              <a:t>C-spine CT if clinically indicated</a:t>
            </a:r>
            <a:r>
              <a:rPr lang="en-US" dirty="0" smtClean="0"/>
              <a:t>.</a:t>
            </a:r>
          </a:p>
          <a:p>
            <a:r>
              <a:rPr lang="en-US" dirty="0" smtClean="0"/>
              <a:t> </a:t>
            </a:r>
            <a:r>
              <a:rPr lang="en-US" dirty="0"/>
              <a:t>W</a:t>
            </a:r>
            <a:r>
              <a:rPr lang="en-US" dirty="0" smtClean="0"/>
              <a:t>arfarin - </a:t>
            </a:r>
            <a:r>
              <a:rPr lang="en-US" dirty="0"/>
              <a:t>INR level </a:t>
            </a:r>
            <a:r>
              <a:rPr lang="en-US" dirty="0" smtClean="0"/>
              <a:t>&lt;3.                                                           </a:t>
            </a:r>
            <a:r>
              <a:rPr lang="en-US" dirty="0"/>
              <a:t>If the head CT imaging is normal </a:t>
            </a:r>
            <a:r>
              <a:rPr lang="en-US" dirty="0" smtClean="0"/>
              <a:t>, medical </a:t>
            </a:r>
            <a:r>
              <a:rPr lang="en-US" dirty="0"/>
              <a:t>observation locally for a minimum of 12 hours. </a:t>
            </a:r>
            <a:endParaRPr lang="en-US" dirty="0" smtClean="0"/>
          </a:p>
          <a:p>
            <a:r>
              <a:rPr lang="en-US" dirty="0" smtClean="0"/>
              <a:t>After </a:t>
            </a:r>
            <a:r>
              <a:rPr lang="en-US" dirty="0"/>
              <a:t>medical </a:t>
            </a:r>
            <a:r>
              <a:rPr lang="en-US" dirty="0" smtClean="0"/>
              <a:t>observation and GCS to 15 discharge with </a:t>
            </a:r>
            <a:r>
              <a:rPr lang="en-US" dirty="0"/>
              <a:t>a competent observer and head injury patient education sheet. </a:t>
            </a:r>
            <a:endParaRPr lang="en-US" dirty="0" smtClean="0"/>
          </a:p>
          <a:p>
            <a:r>
              <a:rPr lang="en-US" dirty="0" smtClean="0"/>
              <a:t>The </a:t>
            </a:r>
            <a:r>
              <a:rPr lang="en-US" dirty="0"/>
              <a:t>patient should be counseled that they are at increased risk of a delayed bleed and should be given warning signs requiring repeat medical evaluation. </a:t>
            </a:r>
          </a:p>
          <a:p>
            <a:endParaRPr lang="en-US" dirty="0"/>
          </a:p>
        </p:txBody>
      </p:sp>
      <p:pic>
        <p:nvPicPr>
          <p:cNvPr id="2049" name="Picture 2"/>
          <p:cNvPicPr>
            <a:picLocks noChangeAspect="1" noChangeArrowheads="1"/>
          </p:cNvPicPr>
          <p:nvPr/>
        </p:nvPicPr>
        <p:blipFill>
          <a:blip r:embed="rId2">
            <a:extLst>
              <a:ext uri="{28A0092B-C50C-407E-A947-70E740481C1C}">
                <a14:useLocalDpi xmlns:a14="http://schemas.microsoft.com/office/drawing/2010/main" val="0"/>
              </a:ext>
            </a:extLst>
          </a:blip>
          <a:srcRect l="1492" t="-1163" r="-3065" b="-17694"/>
          <a:stretch>
            <a:fillRect/>
          </a:stretch>
        </p:blipFill>
        <p:spPr bwMode="auto">
          <a:xfrm>
            <a:off x="1097281" y="1888366"/>
            <a:ext cx="3631474" cy="39695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156926" y="5361915"/>
            <a:ext cx="7138397"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312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ANTICOAGULATION OR ANTIPLATELET THERAPY</a:t>
            </a:r>
            <a:r>
              <a:rPr lang="en-US" altLang="en-US" sz="2800" dirty="0">
                <a:solidFill>
                  <a:schemeClr val="tx1"/>
                </a:solidFill>
              </a:rPr>
              <a:t/>
            </a:r>
            <a:br>
              <a:rPr lang="en-US" altLang="en-US" sz="2800" dirty="0">
                <a:solidFill>
                  <a:schemeClr val="tx1"/>
                </a:solidFill>
              </a:rPr>
            </a:br>
            <a:r>
              <a:rPr lang="en-US" alt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(Including ground level falls, excluding patients on aspirin)</a:t>
            </a:r>
            <a:endParaRPr lang="en-US" sz="2800" dirty="0"/>
          </a:p>
        </p:txBody>
      </p:sp>
      <p:sp>
        <p:nvSpPr>
          <p:cNvPr id="4" name="Content Placeholder 3"/>
          <p:cNvSpPr>
            <a:spLocks noGrp="1"/>
          </p:cNvSpPr>
          <p:nvPr>
            <p:ph sz="half" idx="2"/>
          </p:nvPr>
        </p:nvSpPr>
        <p:spPr/>
        <p:txBody>
          <a:bodyPr>
            <a:normAutofit fontScale="92500" lnSpcReduction="10000"/>
          </a:bodyPr>
          <a:lstStyle/>
          <a:p>
            <a:r>
              <a:rPr lang="en-US" dirty="0" smtClean="0"/>
              <a:t>GCS 14-15</a:t>
            </a:r>
          </a:p>
          <a:p>
            <a:r>
              <a:rPr lang="en-US" dirty="0" smtClean="0"/>
              <a:t> </a:t>
            </a:r>
            <a:r>
              <a:rPr lang="en-US" dirty="0"/>
              <a:t>CT imaging </a:t>
            </a:r>
            <a:r>
              <a:rPr lang="en-US" dirty="0" smtClean="0"/>
              <a:t>normal, INR </a:t>
            </a:r>
            <a:r>
              <a:rPr lang="en-US" dirty="0"/>
              <a:t>level is </a:t>
            </a:r>
            <a:r>
              <a:rPr lang="en-US" dirty="0" smtClean="0"/>
              <a:t>≥ 3                                                    medical </a:t>
            </a:r>
            <a:r>
              <a:rPr lang="en-US" dirty="0"/>
              <a:t>observation locally with a repeat head CT in 23 hours or if </a:t>
            </a:r>
            <a:r>
              <a:rPr lang="en-US" dirty="0" smtClean="0"/>
              <a:t> </a:t>
            </a:r>
            <a:r>
              <a:rPr lang="en-US" dirty="0"/>
              <a:t>clinical deterioration. </a:t>
            </a:r>
            <a:r>
              <a:rPr lang="en-US" dirty="0" smtClean="0"/>
              <a:t> Discontinuation </a:t>
            </a:r>
            <a:r>
              <a:rPr lang="en-US" dirty="0"/>
              <a:t>of warfarin therapy and consideration of reversal as clinically appropriate</a:t>
            </a:r>
            <a:r>
              <a:rPr lang="en-US" dirty="0" smtClean="0"/>
              <a:t>.</a:t>
            </a:r>
          </a:p>
          <a:p>
            <a:r>
              <a:rPr lang="en-US" dirty="0" smtClean="0"/>
              <a:t> </a:t>
            </a:r>
            <a:r>
              <a:rPr lang="en-US" dirty="0"/>
              <a:t>If repeat CT imaging remains normal, patient may be discharged with a competent observer and head injury patient education sheet. </a:t>
            </a:r>
            <a:endParaRPr lang="en-US" dirty="0" smtClean="0"/>
          </a:p>
          <a:p>
            <a:r>
              <a:rPr lang="en-US" dirty="0" smtClean="0"/>
              <a:t>The </a:t>
            </a:r>
            <a:r>
              <a:rPr lang="en-US" dirty="0"/>
              <a:t>patient should be counseled that they are at increased risk of a delayed bleed and should be given warning signs requiring repeat medical evaluation.</a:t>
            </a:r>
          </a:p>
          <a:p>
            <a:endParaRPr lang="en-US"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492" t="-1163" r="-3065" b="-17694"/>
          <a:stretch>
            <a:fillRect/>
          </a:stretch>
        </p:blipFill>
        <p:spPr bwMode="auto">
          <a:xfrm>
            <a:off x="1096963" y="1901537"/>
            <a:ext cx="4938712" cy="391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620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78213"/>
          </a:xfrm>
        </p:spPr>
        <p:txBody>
          <a:bodyPr>
            <a:normAutofit/>
          </a:bodyPr>
          <a:lstStyle/>
          <a:p>
            <a:r>
              <a:rPr lang="en-US" alt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ANTICOAGULATION OR ANTIPLATELET THERAPY</a:t>
            </a:r>
            <a:r>
              <a:rPr lang="en-US" altLang="en-US" sz="2800" dirty="0">
                <a:solidFill>
                  <a:schemeClr val="tx1"/>
                </a:solidFill>
              </a:rPr>
              <a:t/>
            </a:r>
            <a:br>
              <a:rPr lang="en-US" altLang="en-US" sz="2800" dirty="0">
                <a:solidFill>
                  <a:schemeClr val="tx1"/>
                </a:solidFill>
              </a:rPr>
            </a:br>
            <a:r>
              <a:rPr lang="en-US" alt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(Including ground level falls, excluding patients on aspirin)</a:t>
            </a:r>
            <a:endParaRPr lang="en-US" sz="2800" dirty="0"/>
          </a:p>
        </p:txBody>
      </p:sp>
      <p:sp>
        <p:nvSpPr>
          <p:cNvPr id="4" name="Content Placeholder 3"/>
          <p:cNvSpPr>
            <a:spLocks noGrp="1"/>
          </p:cNvSpPr>
          <p:nvPr>
            <p:ph sz="half" idx="2"/>
          </p:nvPr>
        </p:nvSpPr>
        <p:spPr/>
        <p:txBody>
          <a:bodyPr>
            <a:normAutofit/>
          </a:bodyPr>
          <a:lstStyle/>
          <a:p>
            <a:r>
              <a:rPr lang="en-US" dirty="0" smtClean="0"/>
              <a:t>CT </a:t>
            </a:r>
            <a:r>
              <a:rPr lang="en-US" dirty="0"/>
              <a:t>imaging is </a:t>
            </a:r>
            <a:r>
              <a:rPr lang="en-US" dirty="0" smtClean="0"/>
              <a:t>abnormal                               Images via </a:t>
            </a:r>
            <a:r>
              <a:rPr lang="en-US" dirty="0"/>
              <a:t>teleradiology for review by a </a:t>
            </a:r>
            <a:r>
              <a:rPr lang="en-US" dirty="0" smtClean="0"/>
              <a:t>neurosurgeon.                                                      Local </a:t>
            </a:r>
            <a:r>
              <a:rPr lang="en-US" dirty="0"/>
              <a:t>admission or transfer based on neurosurgical </a:t>
            </a:r>
            <a:r>
              <a:rPr lang="en-US" dirty="0" smtClean="0"/>
              <a:t>recommendations.       Consideration </a:t>
            </a:r>
            <a:r>
              <a:rPr lang="en-US" dirty="0"/>
              <a:t>of </a:t>
            </a:r>
            <a:r>
              <a:rPr lang="en-US" dirty="0" smtClean="0"/>
              <a:t>reversal </a:t>
            </a:r>
            <a:r>
              <a:rPr lang="en-US" dirty="0"/>
              <a:t>should be made in consultation with neurosurgery.</a:t>
            </a:r>
          </a:p>
          <a:p>
            <a:r>
              <a:rPr lang="en-US" dirty="0"/>
              <a:t>P</a:t>
            </a:r>
            <a:r>
              <a:rPr lang="en-US" dirty="0" smtClean="0"/>
              <a:t>atients </a:t>
            </a:r>
            <a:r>
              <a:rPr lang="en-US" dirty="0"/>
              <a:t>with GCS </a:t>
            </a:r>
            <a:r>
              <a:rPr lang="en-US" dirty="0" smtClean="0"/>
              <a:t>≤ 13</a:t>
            </a:r>
            <a:r>
              <a:rPr lang="en-US" dirty="0"/>
              <a:t>, the previous guidelines may be </a:t>
            </a:r>
            <a:r>
              <a:rPr lang="en-US" dirty="0" smtClean="0"/>
              <a:t>followed.                                            Check </a:t>
            </a:r>
            <a:r>
              <a:rPr lang="en-US" dirty="0"/>
              <a:t>INR levels if the patient is on warfarin </a:t>
            </a:r>
            <a:r>
              <a:rPr lang="en-US" dirty="0" smtClean="0"/>
              <a:t>therapy.                                                             Consideration </a:t>
            </a:r>
            <a:r>
              <a:rPr lang="en-US" dirty="0"/>
              <a:t>of </a:t>
            </a:r>
            <a:r>
              <a:rPr lang="en-US" dirty="0" smtClean="0"/>
              <a:t>reversal </a:t>
            </a:r>
            <a:r>
              <a:rPr lang="en-US" dirty="0"/>
              <a:t>if the INR is ≥ 3 or if CT </a:t>
            </a:r>
            <a:r>
              <a:rPr lang="en-US" dirty="0" smtClean="0"/>
              <a:t> </a:t>
            </a:r>
            <a:r>
              <a:rPr lang="en-US" dirty="0"/>
              <a:t>shows intracranial hemorrhage.</a:t>
            </a:r>
          </a:p>
          <a:p>
            <a:endParaRPr lang="en-US"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492" t="-1163" r="-3065" b="-17694"/>
          <a:stretch>
            <a:fillRect/>
          </a:stretch>
        </p:blipFill>
        <p:spPr bwMode="auto">
          <a:xfrm>
            <a:off x="1096963" y="1901537"/>
            <a:ext cx="4938712" cy="391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816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26" y="286603"/>
            <a:ext cx="10519954" cy="1655408"/>
          </a:xfrm>
        </p:spPr>
        <p:txBody>
          <a:bodyPr>
            <a:noAutofit/>
          </a:bodyPr>
          <a:lstStyle/>
          <a:p>
            <a:r>
              <a:rPr lang="en-US" sz="2800" b="1" dirty="0"/>
              <a:t>REVERSAL </a:t>
            </a:r>
            <a:r>
              <a:rPr lang="en-US" sz="2800" b="1" dirty="0" smtClean="0"/>
              <a:t>ANTICOAGULATION </a:t>
            </a:r>
            <a:r>
              <a:rPr lang="en-US" sz="2800" b="1" dirty="0"/>
              <a:t>ON ACUTE BLUNT HEAD TRAUMA PATIENTS </a:t>
            </a:r>
            <a:r>
              <a:rPr lang="en-US" sz="2800" dirty="0"/>
              <a:t/>
            </a:r>
            <a:br>
              <a:rPr lang="en-US" sz="2800" dirty="0"/>
            </a:br>
            <a:r>
              <a:rPr lang="en-US" sz="2800" dirty="0"/>
              <a:t>(Including ground level falls, excluding patients on aspirin)</a:t>
            </a:r>
            <a:br>
              <a:rPr lang="en-US" sz="2800" dirty="0"/>
            </a:br>
            <a:endParaRPr lang="en-US" sz="2800" dirty="0"/>
          </a:p>
        </p:txBody>
      </p:sp>
      <p:pic>
        <p:nvPicPr>
          <p:cNvPr id="6" name="Content Placeholder 5"/>
          <p:cNvPicPr>
            <a:picLocks noGrp="1"/>
          </p:cNvPicPr>
          <p:nvPr>
            <p:ph idx="1"/>
          </p:nvPr>
        </p:nvPicPr>
        <p:blipFill rotWithShape="1">
          <a:blip r:embed="rId2">
            <a:extLst>
              <a:ext uri="{28A0092B-C50C-407E-A947-70E740481C1C}">
                <a14:useLocalDpi xmlns:a14="http://schemas.microsoft.com/office/drawing/2010/main" val="0"/>
              </a:ext>
            </a:extLst>
          </a:blip>
          <a:srcRect l="3275" t="-597" r="1977" b="-597"/>
          <a:stretch/>
        </p:blipFill>
        <p:spPr bwMode="auto">
          <a:xfrm>
            <a:off x="1158241" y="1942011"/>
            <a:ext cx="7765620" cy="41191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0847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ABNORMAL CT FINDINGS </a:t>
            </a:r>
            <a:r>
              <a:rPr lang="en-US" b="1" dirty="0" smtClean="0"/>
              <a:t>USUALLY NOT </a:t>
            </a:r>
            <a:r>
              <a:rPr lang="en-US" b="1" dirty="0"/>
              <a:t>REQUIRING CONSULTATION OR TRANSFER</a:t>
            </a:r>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a:t>
            </a:r>
            <a:r>
              <a:rPr lang="en-US" dirty="0"/>
              <a:t>ABNORMAL CT FINDINGS NOT REQUIRING CONSULTATION OR TRANSFER</a:t>
            </a:r>
          </a:p>
          <a:p>
            <a:r>
              <a:rPr lang="en-US" dirty="0"/>
              <a:t>Non depressed skull fracture open or closed</a:t>
            </a:r>
          </a:p>
          <a:p>
            <a:r>
              <a:rPr lang="en-US" dirty="0"/>
              <a:t>Solitary cerebral contusion      &lt; 10mm</a:t>
            </a:r>
          </a:p>
          <a:p>
            <a:r>
              <a:rPr lang="en-US" dirty="0"/>
              <a:t>Multiple cerebral contusions &lt; 5mm</a:t>
            </a:r>
          </a:p>
          <a:p>
            <a:r>
              <a:rPr lang="en-US" dirty="0"/>
              <a:t>Subarachnoid hemorrhage    &lt; 5mm</a:t>
            </a:r>
          </a:p>
          <a:p>
            <a:r>
              <a:rPr lang="en-US" dirty="0"/>
              <a:t>Isolated pneumocephalus</a:t>
            </a:r>
          </a:p>
          <a:p>
            <a:r>
              <a:rPr lang="en-US" dirty="0"/>
              <a:t>Subdural hematoma&lt; 5 </a:t>
            </a:r>
            <a:r>
              <a:rPr lang="en-US" dirty="0" smtClean="0"/>
              <a:t>mm</a:t>
            </a:r>
          </a:p>
          <a:p>
            <a:endParaRPr lang="en-US" dirty="0"/>
          </a:p>
          <a:p>
            <a:r>
              <a:rPr lang="en-US" dirty="0"/>
              <a:t>DOESN’T APPLY TO PATIENTS ON ANTICOAGULATION</a:t>
            </a:r>
          </a:p>
        </p:txBody>
      </p:sp>
    </p:spTree>
    <p:extLst>
      <p:ext uri="{BB962C8B-B14F-4D97-AF65-F5344CB8AC3E}">
        <p14:creationId xmlns:p14="http://schemas.microsoft.com/office/powerpoint/2010/main" val="36493762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56422"/>
          </a:xfrm>
        </p:spPr>
        <p:txBody>
          <a:bodyPr/>
          <a:lstStyle/>
          <a:p>
            <a:r>
              <a:rPr lang="en-US" b="1" dirty="0" smtClean="0"/>
              <a:t>Emergency Craniotomy</a:t>
            </a:r>
            <a:endParaRPr lang="en-US" b="1" dirty="0"/>
          </a:p>
        </p:txBody>
      </p:sp>
      <p:sp>
        <p:nvSpPr>
          <p:cNvPr id="3" name="Content Placeholder 2"/>
          <p:cNvSpPr>
            <a:spLocks noGrp="1"/>
          </p:cNvSpPr>
          <p:nvPr>
            <p:ph idx="1"/>
          </p:nvPr>
        </p:nvSpPr>
        <p:spPr/>
        <p:txBody>
          <a:bodyPr/>
          <a:lstStyle/>
          <a:p>
            <a:r>
              <a:rPr lang="en-US" sz="2400" dirty="0"/>
              <a:t>D</a:t>
            </a:r>
            <a:r>
              <a:rPr lang="en-US" sz="2400" dirty="0" smtClean="0"/>
              <a:t>ecision </a:t>
            </a:r>
            <a:r>
              <a:rPr lang="en-US" sz="2400" dirty="0"/>
              <a:t>should only be made in consultation with a neurosurgeon. </a:t>
            </a:r>
            <a:endParaRPr lang="en-US" sz="2400" dirty="0" smtClean="0"/>
          </a:p>
          <a:p>
            <a:r>
              <a:rPr lang="en-US" sz="2400" dirty="0" smtClean="0"/>
              <a:t>Decompressive </a:t>
            </a:r>
            <a:r>
              <a:rPr lang="en-US" sz="2400" dirty="0"/>
              <a:t>craniotomy or burr holes should be a consideration only </a:t>
            </a:r>
            <a:r>
              <a:rPr lang="en-US" sz="2400" dirty="0" smtClean="0"/>
              <a:t>if:</a:t>
            </a:r>
          </a:p>
          <a:p>
            <a:r>
              <a:rPr lang="en-US" sz="2400" dirty="0" smtClean="0"/>
              <a:t>-There </a:t>
            </a:r>
            <a:r>
              <a:rPr lang="en-US" sz="2400" dirty="0"/>
              <a:t>is CT imaging consistent with an epidural or subdural </a:t>
            </a:r>
            <a:r>
              <a:rPr lang="en-US" sz="2400" dirty="0" smtClean="0"/>
              <a:t>hematoma</a:t>
            </a:r>
            <a:r>
              <a:rPr lang="en-US" sz="2400" dirty="0"/>
              <a:t>.</a:t>
            </a:r>
            <a:endParaRPr lang="en-US" sz="2400" dirty="0" smtClean="0"/>
          </a:p>
          <a:p>
            <a:r>
              <a:rPr lang="en-US" sz="2400" dirty="0" smtClean="0"/>
              <a:t>-The </a:t>
            </a:r>
            <a:r>
              <a:rPr lang="en-US" sz="2400" dirty="0"/>
              <a:t>patient is rapidly </a:t>
            </a:r>
            <a:r>
              <a:rPr lang="en-US" sz="2400" dirty="0" smtClean="0"/>
              <a:t>deteriorating.</a:t>
            </a:r>
          </a:p>
          <a:p>
            <a:r>
              <a:rPr lang="en-US" sz="2400" dirty="0" smtClean="0"/>
              <a:t>-A </a:t>
            </a:r>
            <a:r>
              <a:rPr lang="en-US" sz="2400" dirty="0"/>
              <a:t>facility with a neurosurgeon is more than two hours away. </a:t>
            </a:r>
            <a:endParaRPr lang="en-US" sz="2400" dirty="0" smtClean="0"/>
          </a:p>
          <a:p>
            <a:r>
              <a:rPr lang="en-US" sz="2400" dirty="0" smtClean="0"/>
              <a:t>Most </a:t>
            </a:r>
            <a:r>
              <a:rPr lang="en-US" sz="2400" dirty="0"/>
              <a:t>importantly, there needs to be a surgeon capable of doing the procedure along with the necessary equipment. </a:t>
            </a:r>
          </a:p>
          <a:p>
            <a:endParaRPr lang="en-US" dirty="0"/>
          </a:p>
        </p:txBody>
      </p:sp>
    </p:spTree>
    <p:extLst>
      <p:ext uri="{BB962C8B-B14F-4D97-AF65-F5344CB8AC3E}">
        <p14:creationId xmlns:p14="http://schemas.microsoft.com/office/powerpoint/2010/main" val="14592703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13572"/>
          </a:xfrm>
        </p:spPr>
        <p:txBody>
          <a:bodyPr/>
          <a:lstStyle/>
          <a:p>
            <a:r>
              <a:rPr lang="en-US" b="1" dirty="0" smtClean="0"/>
              <a:t>Non Salvageable Head Injuries</a:t>
            </a:r>
            <a:endParaRPr lang="en-US" b="1" dirty="0"/>
          </a:p>
        </p:txBody>
      </p:sp>
      <p:sp>
        <p:nvSpPr>
          <p:cNvPr id="3" name="Content Placeholder 2"/>
          <p:cNvSpPr>
            <a:spLocks noGrp="1"/>
          </p:cNvSpPr>
          <p:nvPr>
            <p:ph idx="1"/>
          </p:nvPr>
        </p:nvSpPr>
        <p:spPr/>
        <p:txBody>
          <a:bodyPr>
            <a:normAutofit/>
          </a:bodyPr>
          <a:lstStyle/>
          <a:p>
            <a:r>
              <a:rPr lang="en-US" sz="3200" dirty="0"/>
              <a:t>P</a:t>
            </a:r>
            <a:r>
              <a:rPr lang="en-US" sz="3200" dirty="0" smtClean="0"/>
              <a:t>atients </a:t>
            </a:r>
            <a:r>
              <a:rPr lang="en-US" sz="3200" dirty="0"/>
              <a:t>should </a:t>
            </a:r>
            <a:r>
              <a:rPr lang="en-US" sz="3200" dirty="0" smtClean="0"/>
              <a:t>be </a:t>
            </a:r>
            <a:r>
              <a:rPr lang="en-US" sz="3200" dirty="0"/>
              <a:t>medically optimized </a:t>
            </a:r>
            <a:r>
              <a:rPr lang="en-US" sz="3200" dirty="0" smtClean="0"/>
              <a:t>with: </a:t>
            </a:r>
          </a:p>
          <a:p>
            <a:endParaRPr lang="en-US" sz="3200" dirty="0" smtClean="0"/>
          </a:p>
          <a:p>
            <a:r>
              <a:rPr lang="en-US" sz="3200" dirty="0" smtClean="0"/>
              <a:t>protection </a:t>
            </a:r>
            <a:r>
              <a:rPr lang="en-US" sz="3200" dirty="0"/>
              <a:t>of the airway</a:t>
            </a:r>
            <a:r>
              <a:rPr lang="en-US" sz="3200" dirty="0" smtClean="0"/>
              <a:t>,                                                                                                                          </a:t>
            </a:r>
            <a:r>
              <a:rPr lang="en-US" sz="3200" dirty="0"/>
              <a:t>avoidance of hypoxia, </a:t>
            </a:r>
            <a:r>
              <a:rPr lang="en-US" sz="3200" dirty="0" smtClean="0"/>
              <a:t>                                                                                                                                                   avoidance </a:t>
            </a:r>
            <a:r>
              <a:rPr lang="en-US" sz="3200" dirty="0"/>
              <a:t>of hypotension</a:t>
            </a:r>
            <a:r>
              <a:rPr lang="en-US" sz="3200" dirty="0" smtClean="0"/>
              <a:t>,                                                                                                                                 </a:t>
            </a:r>
            <a:r>
              <a:rPr lang="en-US" sz="3200" dirty="0"/>
              <a:t>elevating the head of bed to greater than thirty degrees if possible</a:t>
            </a:r>
            <a:r>
              <a:rPr lang="en-US" sz="3200" dirty="0" smtClean="0"/>
              <a:t>, and </a:t>
            </a:r>
            <a:r>
              <a:rPr lang="en-US" sz="3200" dirty="0"/>
              <a:t>cervical spine immobilization.</a:t>
            </a:r>
            <a:endParaRPr lang="en-US" sz="3200" dirty="0" smtClean="0"/>
          </a:p>
          <a:p>
            <a:endParaRPr lang="en-US" dirty="0"/>
          </a:p>
        </p:txBody>
      </p:sp>
    </p:spTree>
    <p:extLst>
      <p:ext uri="{BB962C8B-B14F-4D97-AF65-F5344CB8AC3E}">
        <p14:creationId xmlns:p14="http://schemas.microsoft.com/office/powerpoint/2010/main" val="2321515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17" y="286603"/>
            <a:ext cx="10528663" cy="1142147"/>
          </a:xfrm>
        </p:spPr>
        <p:txBody>
          <a:bodyPr/>
          <a:lstStyle/>
          <a:p>
            <a:r>
              <a:rPr lang="en-US" b="1" dirty="0"/>
              <a:t>Non Salvageable Head Injuries</a:t>
            </a:r>
            <a:endParaRPr lang="en-US" dirty="0"/>
          </a:p>
        </p:txBody>
      </p:sp>
      <p:sp>
        <p:nvSpPr>
          <p:cNvPr id="3" name="Content Placeholder 2"/>
          <p:cNvSpPr>
            <a:spLocks noGrp="1"/>
          </p:cNvSpPr>
          <p:nvPr>
            <p:ph idx="1"/>
          </p:nvPr>
        </p:nvSpPr>
        <p:spPr>
          <a:xfrm>
            <a:off x="627017" y="1845734"/>
            <a:ext cx="10528663" cy="4023360"/>
          </a:xfrm>
        </p:spPr>
        <p:txBody>
          <a:bodyPr>
            <a:normAutofit lnSpcReduction="10000"/>
          </a:bodyPr>
          <a:lstStyle/>
          <a:p>
            <a:pPr marL="0" indent="0">
              <a:buNone/>
            </a:pPr>
            <a:endParaRPr lang="en-US" sz="2400" dirty="0" smtClean="0"/>
          </a:p>
          <a:p>
            <a:pPr marL="0" indent="0">
              <a:buNone/>
            </a:pPr>
            <a:r>
              <a:rPr lang="en-US" sz="2800" dirty="0" smtClean="0"/>
              <a:t>Patients </a:t>
            </a:r>
            <a:r>
              <a:rPr lang="en-US" sz="2800" dirty="0"/>
              <a:t>should undergo CT scan imaging </a:t>
            </a:r>
            <a:r>
              <a:rPr lang="en-US" sz="2800" dirty="0" smtClean="0"/>
              <a:t>and </a:t>
            </a:r>
            <a:r>
              <a:rPr lang="en-US" sz="2800" dirty="0"/>
              <a:t>prompt neurosurgical teleradiology consult.</a:t>
            </a:r>
          </a:p>
          <a:p>
            <a:pPr marL="0" indent="0">
              <a:buNone/>
            </a:pPr>
            <a:r>
              <a:rPr lang="en-US" sz="2800" dirty="0" smtClean="0"/>
              <a:t>In </a:t>
            </a:r>
            <a:r>
              <a:rPr lang="en-US" sz="2800" dirty="0"/>
              <a:t>some circumstances, it </a:t>
            </a:r>
            <a:r>
              <a:rPr lang="en-US" sz="2800" dirty="0" smtClean="0"/>
              <a:t>is reasonable not </a:t>
            </a:r>
            <a:r>
              <a:rPr lang="en-US" sz="2800" dirty="0"/>
              <a:t>to transport these patients to a facility with neurosurgical capabilities. </a:t>
            </a:r>
          </a:p>
          <a:p>
            <a:pPr marL="0" indent="0">
              <a:buNone/>
            </a:pPr>
            <a:r>
              <a:rPr lang="en-US" sz="2800" dirty="0"/>
              <a:t>This decision should be made with the input of a neurosurgical consultation.</a:t>
            </a:r>
          </a:p>
          <a:p>
            <a:r>
              <a:rPr lang="en-US" sz="2800" dirty="0"/>
              <a:t>It is appropriate to transport patients with brain death or impending brain death that are potential organ donors.</a:t>
            </a:r>
          </a:p>
          <a:p>
            <a:endParaRPr lang="en-US" dirty="0"/>
          </a:p>
        </p:txBody>
      </p:sp>
    </p:spTree>
    <p:extLst>
      <p:ext uri="{BB962C8B-B14F-4D97-AF65-F5344CB8AC3E}">
        <p14:creationId xmlns:p14="http://schemas.microsoft.com/office/powerpoint/2010/main" val="25451416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15178"/>
            <a:ext cx="10058400" cy="1142147"/>
          </a:xfrm>
        </p:spPr>
        <p:txBody>
          <a:bodyPr/>
          <a:lstStyle/>
          <a:p>
            <a:r>
              <a:rPr lang="en-US" b="1" dirty="0" smtClean="0"/>
              <a:t>Conclusions</a:t>
            </a:r>
            <a:endParaRPr lang="en-US" b="1" dirty="0"/>
          </a:p>
        </p:txBody>
      </p:sp>
      <p:sp>
        <p:nvSpPr>
          <p:cNvPr id="3" name="Content Placeholder 2"/>
          <p:cNvSpPr>
            <a:spLocks noGrp="1"/>
          </p:cNvSpPr>
          <p:nvPr>
            <p:ph idx="1"/>
          </p:nvPr>
        </p:nvSpPr>
        <p:spPr>
          <a:xfrm>
            <a:off x="1097280" y="1845733"/>
            <a:ext cx="10058400" cy="4511523"/>
          </a:xfrm>
        </p:spPr>
        <p:txBody>
          <a:bodyPr>
            <a:normAutofit lnSpcReduction="10000"/>
          </a:bodyPr>
          <a:lstStyle/>
          <a:p>
            <a:endParaRPr lang="en-US" dirty="0" smtClean="0"/>
          </a:p>
          <a:p>
            <a:r>
              <a:rPr lang="en-US" sz="2800" dirty="0" smtClean="0"/>
              <a:t>An </a:t>
            </a:r>
            <a:r>
              <a:rPr lang="en-US" sz="2800" dirty="0"/>
              <a:t>approach to the evaluation of head injured patients in Alaska, including facilities that do not have a neurosurgeon or CT imaging available. </a:t>
            </a:r>
            <a:endParaRPr lang="en-US" sz="2800" dirty="0" smtClean="0"/>
          </a:p>
          <a:p>
            <a:r>
              <a:rPr lang="en-US" sz="2800" dirty="0" smtClean="0"/>
              <a:t> </a:t>
            </a:r>
            <a:r>
              <a:rPr lang="en-US" sz="2800" dirty="0"/>
              <a:t>It is an attempt to combine a reading of </a:t>
            </a:r>
            <a:r>
              <a:rPr lang="en-US" sz="2800" dirty="0" smtClean="0"/>
              <a:t>current </a:t>
            </a:r>
            <a:r>
              <a:rPr lang="en-US" sz="2800" dirty="0"/>
              <a:t>literature with the realities of medical practice and resource availability in our state</a:t>
            </a:r>
            <a:r>
              <a:rPr lang="en-US" sz="2800" dirty="0" smtClean="0"/>
              <a:t>.</a:t>
            </a:r>
          </a:p>
          <a:p>
            <a:r>
              <a:rPr lang="en-US" sz="2800" dirty="0" smtClean="0"/>
              <a:t> </a:t>
            </a:r>
            <a:r>
              <a:rPr lang="en-US" sz="2800" dirty="0"/>
              <a:t>It is not meant to replace clinical judgment. </a:t>
            </a:r>
            <a:endParaRPr lang="en-US" sz="2800" dirty="0" smtClean="0"/>
          </a:p>
          <a:p>
            <a:r>
              <a:rPr lang="en-US" sz="2800" dirty="0" smtClean="0"/>
              <a:t>There </a:t>
            </a:r>
            <a:r>
              <a:rPr lang="en-US" sz="2800" dirty="0"/>
              <a:t>are limits to the applicability of these guidelines, including small children and infants and patients under the influence of drugs or alcohol. </a:t>
            </a:r>
          </a:p>
        </p:txBody>
      </p:sp>
    </p:spTree>
    <p:extLst>
      <p:ext uri="{BB962C8B-B14F-4D97-AF65-F5344CB8AC3E}">
        <p14:creationId xmlns:p14="http://schemas.microsoft.com/office/powerpoint/2010/main" val="2952806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Patients kept in Non-neurosurgical facilities with GCS 14-15  </a:t>
            </a:r>
            <a:r>
              <a:rPr lang="en-US" sz="2800" dirty="0" smtClean="0"/>
              <a:t>(sample 260)</a:t>
            </a:r>
            <a:endParaRPr lang="en-US" sz="2800" dirty="0"/>
          </a:p>
        </p:txBody>
      </p:sp>
      <p:sp>
        <p:nvSpPr>
          <p:cNvPr id="3" name="Content Placeholder 2"/>
          <p:cNvSpPr>
            <a:spLocks noGrp="1"/>
          </p:cNvSpPr>
          <p:nvPr>
            <p:ph idx="1"/>
          </p:nvPr>
        </p:nvSpPr>
        <p:spPr/>
        <p:txBody>
          <a:bodyPr/>
          <a:lstStyle/>
          <a:p>
            <a:r>
              <a:rPr lang="en-US" sz="2800" dirty="0" smtClean="0"/>
              <a:t> </a:t>
            </a:r>
          </a:p>
          <a:p>
            <a:r>
              <a:rPr lang="en-US" sz="2800" dirty="0" smtClean="0"/>
              <a:t>260 </a:t>
            </a:r>
            <a:r>
              <a:rPr lang="en-US" sz="2800" dirty="0"/>
              <a:t>patients with </a:t>
            </a:r>
            <a:r>
              <a:rPr lang="en-US" sz="2800" dirty="0" smtClean="0"/>
              <a:t>GCS </a:t>
            </a:r>
            <a:r>
              <a:rPr lang="en-US" sz="2800" dirty="0"/>
              <a:t>14 or </a:t>
            </a:r>
            <a:r>
              <a:rPr lang="en-US" sz="2800" dirty="0" smtClean="0"/>
              <a:t>15</a:t>
            </a:r>
            <a:r>
              <a:rPr lang="en-US" sz="2800" dirty="0"/>
              <a:t> </a:t>
            </a:r>
            <a:r>
              <a:rPr lang="en-US" sz="2800" dirty="0" smtClean="0"/>
              <a:t>initially admitted non-neurosurgical facilities. </a:t>
            </a:r>
          </a:p>
          <a:p>
            <a:r>
              <a:rPr lang="en-US" sz="2800" dirty="0" smtClean="0"/>
              <a:t>6.5% Secondary </a:t>
            </a:r>
            <a:r>
              <a:rPr lang="en-US" sz="2800" dirty="0"/>
              <a:t>transfer </a:t>
            </a:r>
            <a:r>
              <a:rPr lang="en-US" sz="2800" dirty="0" smtClean="0"/>
              <a:t>rate  (Transfer to another facility after initial admission at another hospital)</a:t>
            </a:r>
            <a:endParaRPr lang="en-US" sz="2800" dirty="0"/>
          </a:p>
          <a:p>
            <a:r>
              <a:rPr lang="en-US" sz="2800" dirty="0" smtClean="0"/>
              <a:t>There </a:t>
            </a:r>
            <a:r>
              <a:rPr lang="en-US" sz="2800" dirty="0"/>
              <a:t>were no deaths in this group of 260 patients initially admitted to non-neurosurgical facilities.</a:t>
            </a:r>
          </a:p>
          <a:p>
            <a:endParaRPr lang="en-US" dirty="0"/>
          </a:p>
        </p:txBody>
      </p:sp>
    </p:spTree>
    <p:extLst>
      <p:ext uri="{BB962C8B-B14F-4D97-AF65-F5344CB8AC3E}">
        <p14:creationId xmlns:p14="http://schemas.microsoft.com/office/powerpoint/2010/main" val="1547606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641874" cy="1450757"/>
          </a:xfrm>
        </p:spPr>
        <p:txBody>
          <a:bodyPr/>
          <a:lstStyle/>
          <a:p>
            <a:r>
              <a:rPr lang="en-US" b="1" dirty="0" smtClean="0"/>
              <a:t>Conclusions</a:t>
            </a:r>
            <a:endParaRPr lang="en-US" b="1" dirty="0"/>
          </a:p>
        </p:txBody>
      </p:sp>
      <p:sp>
        <p:nvSpPr>
          <p:cNvPr id="3" name="Content Placeholder 2"/>
          <p:cNvSpPr>
            <a:spLocks noGrp="1"/>
          </p:cNvSpPr>
          <p:nvPr>
            <p:ph idx="1"/>
          </p:nvPr>
        </p:nvSpPr>
        <p:spPr/>
        <p:txBody>
          <a:bodyPr/>
          <a:lstStyle/>
          <a:p>
            <a:r>
              <a:rPr lang="en-US" dirty="0" smtClean="0"/>
              <a:t>  </a:t>
            </a:r>
          </a:p>
          <a:p>
            <a:r>
              <a:rPr lang="en-US" sz="2800" dirty="0"/>
              <a:t>Our state is unique in the factors that may play into obtaining CT scans or neurosurgical consults, especially the frequent need for aeromedical transport and delays in care.  </a:t>
            </a:r>
          </a:p>
          <a:p>
            <a:endParaRPr lang="en-US" sz="2400" dirty="0"/>
          </a:p>
          <a:p>
            <a:r>
              <a:rPr lang="en-US" sz="2400" dirty="0" smtClean="0"/>
              <a:t>Our </a:t>
            </a:r>
            <a:r>
              <a:rPr lang="en-US" sz="2400" dirty="0"/>
              <a:t>hope is that this will offer some guidance to clinicians faced with caring for the head injured patient in </a:t>
            </a:r>
            <a:r>
              <a:rPr lang="en-US" sz="2400" dirty="0" smtClean="0"/>
              <a:t>this </a:t>
            </a:r>
            <a:r>
              <a:rPr lang="en-US" sz="2400" dirty="0"/>
              <a:t>very challenging environment. </a:t>
            </a:r>
            <a:endParaRPr lang="en-US" sz="2400" dirty="0" smtClean="0"/>
          </a:p>
          <a:p>
            <a:r>
              <a:rPr lang="en-US" sz="2400" dirty="0" smtClean="0"/>
              <a:t>In </a:t>
            </a:r>
            <a:r>
              <a:rPr lang="en-US" sz="2400" dirty="0"/>
              <a:t>addition, it will help us utilize our transport and subspecialty resources in a safe, responsible, and efficient manner.</a:t>
            </a:r>
          </a:p>
        </p:txBody>
      </p:sp>
    </p:spTree>
    <p:extLst>
      <p:ext uri="{BB962C8B-B14F-4D97-AF65-F5344CB8AC3E}">
        <p14:creationId xmlns:p14="http://schemas.microsoft.com/office/powerpoint/2010/main" val="50775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History of Minor and Moderate Head Injury</a:t>
            </a:r>
            <a:endParaRPr lang="en-US" dirty="0"/>
          </a:p>
        </p:txBody>
      </p:sp>
      <p:pic>
        <p:nvPicPr>
          <p:cNvPr id="4" name="Picture 1026" descr="msotw9_temp0.jpg                                               000373DFMacintosh HD                   B843582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2980" y="1912776"/>
            <a:ext cx="8054147" cy="4310741"/>
          </a:xfrm>
          <a:prstGeom prst="rect">
            <a:avLst/>
          </a:prstGeom>
          <a:noFill/>
          <a:ln w="9525">
            <a:solidFill>
              <a:srgbClr val="4040CA"/>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2000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1172"/>
          </a:xfrm>
        </p:spPr>
        <p:txBody>
          <a:bodyPr/>
          <a:lstStyle/>
          <a:p>
            <a:r>
              <a:rPr lang="en-US" b="1" dirty="0" smtClean="0"/>
              <a:t>Teleradiology and Neurosurgical consults</a:t>
            </a:r>
            <a:endParaRPr lang="en-US" b="1" dirty="0"/>
          </a:p>
        </p:txBody>
      </p:sp>
      <p:sp>
        <p:nvSpPr>
          <p:cNvPr id="3" name="Content Placeholder 2"/>
          <p:cNvSpPr>
            <a:spLocks noGrp="1"/>
          </p:cNvSpPr>
          <p:nvPr>
            <p:ph idx="1"/>
          </p:nvPr>
        </p:nvSpPr>
        <p:spPr/>
        <p:txBody>
          <a:bodyPr>
            <a:normAutofit fontScale="92500"/>
          </a:bodyPr>
          <a:lstStyle/>
          <a:p>
            <a:r>
              <a:rPr lang="en-US" dirty="0" smtClean="0"/>
              <a:t> </a:t>
            </a:r>
            <a:r>
              <a:rPr lang="en-US" sz="2800" dirty="0" smtClean="0"/>
              <a:t>Head </a:t>
            </a:r>
            <a:r>
              <a:rPr lang="en-US" sz="2800" dirty="0"/>
              <a:t>injured patients can be managed using teleradiology with neurosurgeon review</a:t>
            </a:r>
            <a:r>
              <a:rPr lang="en-US" sz="2800" dirty="0" smtClean="0"/>
              <a:t>.</a:t>
            </a:r>
          </a:p>
          <a:p>
            <a:r>
              <a:rPr lang="en-US" sz="2800" dirty="0" smtClean="0"/>
              <a:t> </a:t>
            </a:r>
            <a:r>
              <a:rPr lang="en-US" sz="2800" dirty="0"/>
              <a:t>Telehealth consultations reduce patient transfers with subsequent low rates of late transfer due </a:t>
            </a:r>
            <a:r>
              <a:rPr lang="en-US" sz="2800" dirty="0" smtClean="0"/>
              <a:t>to </a:t>
            </a:r>
            <a:r>
              <a:rPr lang="en-US" sz="2800" dirty="0"/>
              <a:t>either clinical or radiological </a:t>
            </a:r>
            <a:r>
              <a:rPr lang="en-US" sz="2800" dirty="0" smtClean="0"/>
              <a:t>deterioration.</a:t>
            </a:r>
            <a:endParaRPr lang="en-US" sz="2800" baseline="30000" dirty="0" smtClean="0"/>
          </a:p>
          <a:p>
            <a:endParaRPr lang="en-US" baseline="30000" dirty="0"/>
          </a:p>
          <a:p>
            <a:endParaRPr lang="en-US" baseline="30000" dirty="0" smtClean="0"/>
          </a:p>
          <a:p>
            <a:pPr lvl="0"/>
            <a:r>
              <a:rPr lang="en-US" sz="1800" dirty="0"/>
              <a:t>Ashkenazi I, Zeina AR, Kessel B, Peleg K, Givon A, Khashan T, Dudkiewicz M, Oren M, Alfici R, Olsha O. </a:t>
            </a:r>
            <a:r>
              <a:rPr lang="en-US" sz="1800" b="1" dirty="0"/>
              <a:t>Effect of teleradiology upon pattern of transfer of head injured patients from a rural general hospital to a neurosurgical referral centre: follow-up study</a:t>
            </a:r>
            <a:r>
              <a:rPr lang="en-US" sz="1800" dirty="0"/>
              <a:t>. </a:t>
            </a:r>
            <a:r>
              <a:rPr lang="en-US" sz="1800" i="1" dirty="0"/>
              <a:t>Journal of Emergency Medicine. </a:t>
            </a:r>
            <a:r>
              <a:rPr lang="en-US" sz="1800" dirty="0"/>
              <a:t>2015;32(12):946-50.</a:t>
            </a:r>
          </a:p>
          <a:p>
            <a:pPr lvl="0"/>
            <a:r>
              <a:rPr lang="en-US" sz="1800" dirty="0"/>
              <a:t>Moya M, Valdez J, Yonas H, Alverson D.</a:t>
            </a:r>
            <a:r>
              <a:rPr lang="en-US" sz="1800" b="1" dirty="0"/>
              <a:t> The impact of a telehealth web-based solution on neurosurgery triage and consultation.</a:t>
            </a:r>
            <a:r>
              <a:rPr lang="en-US" sz="1800" dirty="0"/>
              <a:t> </a:t>
            </a:r>
            <a:r>
              <a:rPr lang="en-US" sz="1800" i="1" dirty="0"/>
              <a:t>Telemedicine Journal and E-Health. </a:t>
            </a:r>
            <a:r>
              <a:rPr lang="en-US" sz="1800" dirty="0"/>
              <a:t>2010;16:945-949.</a:t>
            </a:r>
          </a:p>
          <a:p>
            <a:endParaRPr lang="en-US" dirty="0"/>
          </a:p>
        </p:txBody>
      </p:sp>
    </p:spTree>
    <p:extLst>
      <p:ext uri="{BB962C8B-B14F-4D97-AF65-F5344CB8AC3E}">
        <p14:creationId xmlns:p14="http://schemas.microsoft.com/office/powerpoint/2010/main" val="3163660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Teleradiology for Head Injury</a:t>
            </a:r>
            <a:endParaRPr lang="en-US" dirty="0"/>
          </a:p>
        </p:txBody>
      </p:sp>
      <p:sp>
        <p:nvSpPr>
          <p:cNvPr id="3" name="Content Placeholder 2"/>
          <p:cNvSpPr>
            <a:spLocks noGrp="1"/>
          </p:cNvSpPr>
          <p:nvPr>
            <p:ph idx="1"/>
          </p:nvPr>
        </p:nvSpPr>
        <p:spPr>
          <a:xfrm>
            <a:off x="1097280" y="2229394"/>
            <a:ext cx="10058400" cy="3639699"/>
          </a:xfrm>
        </p:spPr>
        <p:txBody>
          <a:bodyPr>
            <a:normAutofit/>
          </a:bodyPr>
          <a:lstStyle/>
          <a:p>
            <a:r>
              <a:rPr lang="en-US" sz="2400" dirty="0" smtClean="0"/>
              <a:t>Italy</a:t>
            </a:r>
          </a:p>
          <a:p>
            <a:r>
              <a:rPr lang="en-US" sz="2400" dirty="0" smtClean="0"/>
              <a:t>Germany</a:t>
            </a:r>
          </a:p>
          <a:p>
            <a:r>
              <a:rPr lang="en-US" sz="2400" dirty="0" smtClean="0"/>
              <a:t>Israel</a:t>
            </a:r>
          </a:p>
          <a:p>
            <a:pPr marL="82296" indent="0">
              <a:buNone/>
            </a:pPr>
            <a:r>
              <a:rPr lang="en-US" sz="2400" dirty="0"/>
              <a:t> </a:t>
            </a:r>
            <a:endParaRPr lang="en-US" sz="2400" dirty="0" smtClean="0"/>
          </a:p>
          <a:p>
            <a:pPr marL="82296" indent="0">
              <a:buNone/>
            </a:pPr>
            <a:r>
              <a:rPr lang="en-US" sz="2400" dirty="0" smtClean="0"/>
              <a:t>All with extensive use and experience with Teleradiology for TBI.</a:t>
            </a:r>
          </a:p>
          <a:p>
            <a:pPr marL="82296" indent="0">
              <a:buNone/>
            </a:pPr>
            <a:r>
              <a:rPr lang="en-US" sz="2400" dirty="0" smtClean="0"/>
              <a:t>All showed 60-70% reduction in need for transfer </a:t>
            </a:r>
            <a:endParaRPr lang="en-US" sz="2400" dirty="0"/>
          </a:p>
        </p:txBody>
      </p:sp>
    </p:spTree>
    <p:extLst>
      <p:ext uri="{BB962C8B-B14F-4D97-AF65-F5344CB8AC3E}">
        <p14:creationId xmlns:p14="http://schemas.microsoft.com/office/powerpoint/2010/main" val="4029454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286603"/>
            <a:ext cx="10633166" cy="963699"/>
          </a:xfrm>
        </p:spPr>
        <p:txBody>
          <a:bodyPr/>
          <a:lstStyle/>
          <a:p>
            <a:pPr algn="ctr"/>
            <a:r>
              <a:rPr lang="en-US" dirty="0" smtClean="0"/>
              <a:t>Results of UNM Gallup Teleradiology Pilot</a:t>
            </a:r>
            <a:endParaRPr lang="en-US" dirty="0"/>
          </a:p>
        </p:txBody>
      </p:sp>
      <p:sp>
        <p:nvSpPr>
          <p:cNvPr id="3" name="Content Placeholder 2"/>
          <p:cNvSpPr>
            <a:spLocks noGrp="1"/>
          </p:cNvSpPr>
          <p:nvPr>
            <p:ph idx="1"/>
          </p:nvPr>
        </p:nvSpPr>
        <p:spPr>
          <a:xfrm>
            <a:off x="1097279" y="1845734"/>
            <a:ext cx="10351381" cy="4648372"/>
          </a:xfrm>
        </p:spPr>
        <p:txBody>
          <a:bodyPr>
            <a:noAutofit/>
          </a:bodyPr>
          <a:lstStyle/>
          <a:p>
            <a:r>
              <a:rPr lang="en-US" sz="3200" dirty="0"/>
              <a:t>42% (11) patients were treated locally</a:t>
            </a:r>
          </a:p>
          <a:p>
            <a:endParaRPr lang="en-US" sz="3200" dirty="0"/>
          </a:p>
          <a:p>
            <a:r>
              <a:rPr lang="en-US" sz="3200" dirty="0"/>
              <a:t>58% (15) patients were transferred to UNMH or elsewhere</a:t>
            </a:r>
          </a:p>
          <a:p>
            <a:pPr marL="0" indent="0">
              <a:buNone/>
            </a:pPr>
            <a:endParaRPr lang="en-US" sz="3200" dirty="0"/>
          </a:p>
        </p:txBody>
      </p:sp>
      <p:graphicFrame>
        <p:nvGraphicFramePr>
          <p:cNvPr id="5" name="Chart 4"/>
          <p:cNvGraphicFramePr/>
          <p:nvPr>
            <p:extLst/>
          </p:nvPr>
        </p:nvGraphicFramePr>
        <p:xfrm>
          <a:off x="6324600" y="3744476"/>
          <a:ext cx="3962400" cy="2884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682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66242"/>
            <a:ext cx="10058400" cy="1450757"/>
          </a:xfrm>
        </p:spPr>
        <p:txBody>
          <a:bodyPr/>
          <a:lstStyle/>
          <a:p>
            <a:r>
              <a:rPr lang="en-US" b="1" dirty="0" smtClean="0"/>
              <a:t>2003 Alaska Head </a:t>
            </a:r>
            <a:r>
              <a:rPr lang="en-US" b="1" dirty="0"/>
              <a:t>I</a:t>
            </a:r>
            <a:r>
              <a:rPr lang="en-US" b="1" dirty="0" smtClean="0"/>
              <a:t>njury </a:t>
            </a:r>
            <a:r>
              <a:rPr lang="en-US" b="1" dirty="0"/>
              <a:t>G</a:t>
            </a:r>
            <a:r>
              <a:rPr lang="en-US" b="1" dirty="0" smtClean="0"/>
              <a:t>uidelines</a:t>
            </a:r>
            <a:endParaRPr lang="en-US" b="1" dirty="0"/>
          </a:p>
        </p:txBody>
      </p:sp>
      <p:sp>
        <p:nvSpPr>
          <p:cNvPr id="3" name="Content Placeholder 2"/>
          <p:cNvSpPr>
            <a:spLocks noGrp="1"/>
          </p:cNvSpPr>
          <p:nvPr>
            <p:ph idx="1"/>
          </p:nvPr>
        </p:nvSpPr>
        <p:spPr/>
        <p:txBody>
          <a:bodyPr>
            <a:normAutofit/>
          </a:bodyPr>
          <a:lstStyle/>
          <a:p>
            <a:r>
              <a:rPr lang="en-US" sz="2400" dirty="0" smtClean="0"/>
              <a:t>Guidelines developed when many rural facilities did not have CT scan on site.</a:t>
            </a:r>
          </a:p>
          <a:p>
            <a:r>
              <a:rPr lang="en-US" sz="2400" dirty="0"/>
              <a:t>Question in 2003 </a:t>
            </a:r>
            <a:r>
              <a:rPr lang="en-US" sz="2400" dirty="0">
                <a:solidFill>
                  <a:srgbClr val="FF0000"/>
                </a:solidFill>
              </a:rPr>
              <a:t>“Which patients with blunt head trauma need to be transferred for Neurosurgical care or CT imaging</a:t>
            </a:r>
            <a:r>
              <a:rPr lang="en-US" sz="2400" dirty="0" smtClean="0">
                <a:solidFill>
                  <a:srgbClr val="FF0000"/>
                </a:solidFill>
              </a:rPr>
              <a:t>?”</a:t>
            </a:r>
          </a:p>
          <a:p>
            <a:r>
              <a:rPr lang="en-US" sz="2400" dirty="0" smtClean="0"/>
              <a:t>Since then many rural facilities have acquired CT scan availability</a:t>
            </a:r>
            <a:endParaRPr lang="en-US" sz="2400" dirty="0"/>
          </a:p>
          <a:p>
            <a:pPr marL="0" indent="0">
              <a:buNone/>
            </a:pPr>
            <a:r>
              <a:rPr lang="en-US" sz="2400" dirty="0"/>
              <a:t> </a:t>
            </a:r>
            <a:r>
              <a:rPr lang="en-US" sz="2400" dirty="0" smtClean="0"/>
              <a:t> Neurosurgery still only consistently available in Anchorage or Seattle.</a:t>
            </a:r>
          </a:p>
          <a:p>
            <a:r>
              <a:rPr lang="en-US" sz="2400" dirty="0" smtClean="0"/>
              <a:t>The additional Question today 2017 is </a:t>
            </a:r>
            <a:r>
              <a:rPr lang="en-US" sz="2400" dirty="0" smtClean="0">
                <a:solidFill>
                  <a:srgbClr val="FF0000"/>
                </a:solidFill>
              </a:rPr>
              <a:t>“Which patients with blunt head trauma and abnormal head CT scans need to be transferred to a facility with neurosurgical capabilities ?”</a:t>
            </a:r>
            <a:endParaRPr lang="en-US" sz="2400" dirty="0">
              <a:solidFill>
                <a:srgbClr val="FF0000"/>
              </a:solidFill>
            </a:endParaRPr>
          </a:p>
        </p:txBody>
      </p:sp>
    </p:spTree>
    <p:extLst>
      <p:ext uri="{BB962C8B-B14F-4D97-AF65-F5344CB8AC3E}">
        <p14:creationId xmlns:p14="http://schemas.microsoft.com/office/powerpoint/2010/main" val="1201898913"/>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AFF2979BE79249B2A870B07CD9C1B0" ma:contentTypeVersion="3" ma:contentTypeDescription="Create a new document." ma:contentTypeScope="" ma:versionID="229f38fb49c130df1e1053807a53e648">
  <xsd:schema xmlns:xsd="http://www.w3.org/2001/XMLSchema" xmlns:xs="http://www.w3.org/2001/XMLSchema" xmlns:p="http://schemas.microsoft.com/office/2006/metadata/properties" xmlns:ns1="http://schemas.microsoft.com/sharepoint/v3" targetNamespace="http://schemas.microsoft.com/office/2006/metadata/properties" ma:root="true" ma:fieldsID="8def788e2aa1fcb741b4b2455d64f9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F7C5E2-CF12-4777-9D7C-1B096C756E31}"/>
</file>

<file path=customXml/itemProps2.xml><?xml version="1.0" encoding="utf-8"?>
<ds:datastoreItem xmlns:ds="http://schemas.openxmlformats.org/officeDocument/2006/customXml" ds:itemID="{A625DE1B-30E6-451F-90D4-022C31DA87A0}"/>
</file>

<file path=customXml/itemProps3.xml><?xml version="1.0" encoding="utf-8"?>
<ds:datastoreItem xmlns:ds="http://schemas.openxmlformats.org/officeDocument/2006/customXml" ds:itemID="{B710ADA9-45F5-48D1-9064-4D7128BE9AB4}"/>
</file>

<file path=docProps/app.xml><?xml version="1.0" encoding="utf-8"?>
<Properties xmlns="http://schemas.openxmlformats.org/officeDocument/2006/extended-properties" xmlns:vt="http://schemas.openxmlformats.org/officeDocument/2006/docPropsVTypes">
  <Template>Retrospect</Template>
  <TotalTime>1254</TotalTime>
  <Words>2632</Words>
  <Application>Microsoft Office PowerPoint</Application>
  <PresentationFormat>Widescreen</PresentationFormat>
  <Paragraphs>293</Paragraphs>
  <Slides>40</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6" baseType="lpstr">
      <vt:lpstr>Arial</vt:lpstr>
      <vt:lpstr>Calibri</vt:lpstr>
      <vt:lpstr>Calibri Light</vt:lpstr>
      <vt:lpstr>Times New Roman</vt:lpstr>
      <vt:lpstr>Retrospect</vt:lpstr>
      <vt:lpstr>Visio</vt:lpstr>
      <vt:lpstr>Guidelines for the Management of Acute Blunt Head Trauma in Alaska 2017</vt:lpstr>
      <vt:lpstr>Isolated Blunt Head Injury in Alaska           2011-2015</vt:lpstr>
      <vt:lpstr>Transferred Patients from Non-neurosurgical Facilities Sample 600pts with CT report and entered in state trauma registry</vt:lpstr>
      <vt:lpstr>Patients kept in Non-neurosurgical facilities with GCS 14-15  (sample 260)</vt:lpstr>
      <vt:lpstr>Natural History of Minor and Moderate Head Injury</vt:lpstr>
      <vt:lpstr>Teleradiology and Neurosurgical consults</vt:lpstr>
      <vt:lpstr>Teleradiology for Head Injury</vt:lpstr>
      <vt:lpstr>Results of UNM Gallup Teleradiology Pilot</vt:lpstr>
      <vt:lpstr>2003 Alaska Head Injury Guidelines</vt:lpstr>
      <vt:lpstr>Medevac Safety and Availability</vt:lpstr>
      <vt:lpstr>Medevac Costs</vt:lpstr>
      <vt:lpstr>Medivac Cost by City Transfer to Anchorage vs Seattle </vt:lpstr>
      <vt:lpstr>2017 Management of Head Injured Patients</vt:lpstr>
      <vt:lpstr>Head Trauma Guideline Task Force </vt:lpstr>
      <vt:lpstr>Methods</vt:lpstr>
      <vt:lpstr>Methods</vt:lpstr>
      <vt:lpstr>Limitations-Small Children and Infants</vt:lpstr>
      <vt:lpstr>Limitations –Alcohol and Drug Use.</vt:lpstr>
      <vt:lpstr>Limitations- other conditions</vt:lpstr>
      <vt:lpstr>Definitions-Acute Blunt Head Trauma</vt:lpstr>
      <vt:lpstr>Definitions-Medical observation </vt:lpstr>
      <vt:lpstr>Definitions-Glasgow Coma Scale </vt:lpstr>
      <vt:lpstr>Definition-Patients on Anti-coagulant and anti-platelet therapy</vt:lpstr>
      <vt:lpstr>Risk Factors</vt:lpstr>
      <vt:lpstr>Definitions-Abnormal CT findings not requiring neurosurgical consultation or transfer: </vt:lpstr>
      <vt:lpstr>Guidelines for the Management of Acute Blunt Head Trauma in Alaska</vt:lpstr>
      <vt:lpstr>GCS 15 without risk factors</vt:lpstr>
      <vt:lpstr>GCS 14 without risk factors</vt:lpstr>
      <vt:lpstr>GCS 9-13 and GCS 14 with risk factors</vt:lpstr>
      <vt:lpstr>GCS 8 or less</vt:lpstr>
      <vt:lpstr>ANTICOAGULATION OR ANTIPLATELET THERAPY (Including ground level falls, excluding patients on aspirin) </vt:lpstr>
      <vt:lpstr>ANTICOAGULATION OR ANTIPLATELET THERAPY (Including ground level falls, excluding patients on aspirin)</vt:lpstr>
      <vt:lpstr>ANTICOAGULATION OR ANTIPLATELET THERAPY (Including ground level falls, excluding patients on aspirin)</vt:lpstr>
      <vt:lpstr>REVERSAL ANTICOAGULATION ON ACUTE BLUNT HEAD TRAUMA PATIENTS  (Including ground level falls, excluding patients on aspirin) </vt:lpstr>
      <vt:lpstr>ABNORMAL CT FINDINGS USUALLY NOT REQUIRING CONSULTATION OR TRANSFER</vt:lpstr>
      <vt:lpstr>Emergency Craniotomy</vt:lpstr>
      <vt:lpstr>Non Salvageable Head Injuries</vt:lpstr>
      <vt:lpstr>Non Salvageable Head Injuries</vt:lpstr>
      <vt:lpstr>Conclusions</vt:lpstr>
      <vt:lpstr>Conclusions</vt:lpstr>
    </vt:vector>
  </TitlesOfParts>
  <Company>Alaska Native Tribal Health Consortium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Sacco, Frank</dc:creator>
  <cp:lastModifiedBy>Rabeau, Julie A</cp:lastModifiedBy>
  <cp:revision>69</cp:revision>
  <dcterms:created xsi:type="dcterms:W3CDTF">2017-11-01T06:08:31Z</dcterms:created>
  <dcterms:modified xsi:type="dcterms:W3CDTF">2017-12-19T18:49:00Z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0x010100B6AFF2979BE79249B2A870B07CD9C1B0</vt:lpwstr>
  </property>
  <property fmtid="{D5CDD505-2E9C-101B-9397-08002B2CF9AE}" pid="3" name="Order">
    <vt:r8>70100</vt:r8>
  </property>
</Properties>
</file>