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78" r:id="rId5"/>
    <p:sldId id="284" r:id="rId6"/>
    <p:sldId id="273" r:id="rId7"/>
    <p:sldId id="274" r:id="rId8"/>
    <p:sldId id="275" r:id="rId9"/>
    <p:sldId id="276" r:id="rId10"/>
    <p:sldId id="277" r:id="rId11"/>
    <p:sldId id="285" r:id="rId12"/>
    <p:sldId id="279" r:id="rId13"/>
    <p:sldId id="281" r:id="rId14"/>
    <p:sldId id="283" r:id="rId15"/>
    <p:sldId id="280" r:id="rId16"/>
    <p:sldId id="292" r:id="rId17"/>
    <p:sldId id="286" r:id="rId18"/>
    <p:sldId id="287" r:id="rId19"/>
    <p:sldId id="288" r:id="rId20"/>
    <p:sldId id="289" r:id="rId21"/>
    <p:sldId id="290" r:id="rId22"/>
    <p:sldId id="291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90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FF13F-0E21-4902-B817-9385B8ACD76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F0E2E-20FE-4E06-A98F-C3E2B5B4A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3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8B2E-4794-4717-AEBC-0CB9AAA10B2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Alaska, Section of Epidemiology – March 27,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67400"/>
            <a:ext cx="886386" cy="73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52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Alaska, Section of Epidemiology – March 27,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Alaska, Section of Epidemiology – March 27,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0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8B2E-4794-4717-AEBC-0CB9AAA10B2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Alaska, Section of Epidemiology – March 27,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67400"/>
            <a:ext cx="886386" cy="73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80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Alaska, Section of Epidemiology – March 27,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0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Alaska, Section of Epidemiology – March 27,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3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Alaska, Section of Epidemiology – March 27,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1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Alaska, Section of Epidemiology – March 27,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Alaska, Section of Epidemiology – March 27,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6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Alaska, Section of Epidemiology – March 27,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of Alaska, Section of Epidemiology – March 27,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B8B2E-4794-4717-AEBC-0CB9AAA10B2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State of Alaska, Section of Epidemiology – March 27,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7BA0-51AC-4F12-917D-29BBCEA4B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i.hss.state.ak.us/hivstd/default.st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hss.alaska.gov/dph/Epi/hivstd/Pages/hivdata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2"/>
                </a:solidFill>
              </a:rPr>
              <a:t>Summary of HIV Infection in Alaska, 1982–2019 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Prepared by the State of Alaska Department of Health and Social Services, Division of Public Health, HIV/STD Program, Section of Epidemiology. For questions about </a:t>
            </a:r>
            <a:r>
              <a:rPr lang="en-US" sz="1400" dirty="0">
                <a:solidFill>
                  <a:schemeClr val="tx2"/>
                </a:solidFill>
              </a:rPr>
              <a:t>this presentation please visit </a:t>
            </a:r>
            <a:r>
              <a:rPr lang="en-US" sz="1400" dirty="0">
                <a:solidFill>
                  <a:schemeClr val="tx2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chemeClr val="tx2"/>
                </a:solidFill>
                <a:hlinkClick r:id="rId2"/>
              </a:rPr>
              <a:t>www.epi.hss.state.ak.us/hivstd/default.stm</a:t>
            </a:r>
            <a:r>
              <a:rPr lang="en-US" sz="1400" dirty="0" smtClean="0">
                <a:solidFill>
                  <a:schemeClr val="tx2"/>
                </a:solidFill>
              </a:rPr>
              <a:t> or call the Alaska Section of Epidemiology at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(907) 269-8000.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2019 Reported Cases of HIV First Diagnosed in Alaska by Transmission Category (n=27)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5160" y="6477635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221219"/>
            <a:ext cx="701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4" y="1600200"/>
            <a:ext cx="7462486" cy="4267437"/>
          </a:xfrm>
        </p:spPr>
      </p:pic>
    </p:spTree>
    <p:extLst>
      <p:ext uri="{BB962C8B-B14F-4D97-AF65-F5344CB8AC3E}">
        <p14:creationId xmlns:p14="http://schemas.microsoft.com/office/powerpoint/2010/main" val="18951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2019 Cases of HIV First Diagnosed in Alaska by Age at Diagnosis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(n=27)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8181" y="6469201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1565"/>
            <a:ext cx="7696200" cy="4230060"/>
          </a:xfrm>
        </p:spPr>
      </p:pic>
    </p:spTree>
    <p:extLst>
      <p:ext uri="{BB962C8B-B14F-4D97-AF65-F5344CB8AC3E}">
        <p14:creationId xmlns:p14="http://schemas.microsoft.com/office/powerpoint/2010/main" val="14603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2019 Reported Cases of HIV First Diagnosed in Alaska by Residence at Diagnosis (n=27)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308725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1565"/>
            <a:ext cx="7696200" cy="4230059"/>
          </a:xfrm>
        </p:spPr>
      </p:pic>
    </p:spTree>
    <p:extLst>
      <p:ext uri="{BB962C8B-B14F-4D97-AF65-F5344CB8AC3E}">
        <p14:creationId xmlns:p14="http://schemas.microsoft.com/office/powerpoint/2010/main" val="20395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2019 Reported </a:t>
            </a:r>
            <a:r>
              <a:rPr lang="en-US" sz="3200" b="1" dirty="0" smtClean="0">
                <a:solidFill>
                  <a:schemeClr val="tx2"/>
                </a:solidFill>
              </a:rPr>
              <a:t>Cases of HIV by Race/Ethnicity and Gender at </a:t>
            </a:r>
            <a:r>
              <a:rPr lang="en-US" sz="3200" b="1" dirty="0" smtClean="0">
                <a:solidFill>
                  <a:schemeClr val="tx2"/>
                </a:solidFill>
              </a:rPr>
              <a:t>Birth </a:t>
            </a:r>
            <a:r>
              <a:rPr lang="en-US" sz="3200" b="1" dirty="0" smtClean="0">
                <a:solidFill>
                  <a:schemeClr val="tx2"/>
                </a:solidFill>
              </a:rPr>
              <a:t>(n=27)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2670" y="6478079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295155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1714341"/>
            <a:ext cx="7754112" cy="4144541"/>
          </a:xfrm>
        </p:spPr>
      </p:pic>
    </p:spTree>
    <p:extLst>
      <p:ext uri="{BB962C8B-B14F-4D97-AF65-F5344CB8AC3E}">
        <p14:creationId xmlns:p14="http://schemas.microsoft.com/office/powerpoint/2010/main" val="30707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chemeClr val="tx2"/>
                </a:solidFill>
              </a:rPr>
              <a:t>Highlights, </a:t>
            </a:r>
            <a:r>
              <a:rPr lang="en-US" sz="2900" b="1" dirty="0" smtClean="0">
                <a:solidFill>
                  <a:schemeClr val="tx2"/>
                </a:solidFill>
              </a:rPr>
              <a:t>Persons Living with HIV in Alaska </a:t>
            </a:r>
            <a:br>
              <a:rPr lang="en-US" sz="2900" b="1" dirty="0" smtClean="0">
                <a:solidFill>
                  <a:schemeClr val="tx2"/>
                </a:solidFill>
              </a:rPr>
            </a:br>
            <a:r>
              <a:rPr lang="en-US" sz="2900" b="1" dirty="0" smtClean="0">
                <a:solidFill>
                  <a:schemeClr val="tx2"/>
                </a:solidFill>
              </a:rPr>
              <a:t>As of December 31, 2019 (n=703)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dirty="0" smtClean="0"/>
              <a:t>360 </a:t>
            </a:r>
            <a:r>
              <a:rPr lang="en-US" sz="2400" dirty="0"/>
              <a:t>(</a:t>
            </a:r>
            <a:r>
              <a:rPr lang="en-US" sz="2400" dirty="0" smtClean="0"/>
              <a:t>51%) </a:t>
            </a:r>
            <a:r>
              <a:rPr lang="en-US" sz="2400" dirty="0"/>
              <a:t>ever had a diagnosis of AIDS</a:t>
            </a:r>
          </a:p>
          <a:p>
            <a:pPr lvl="0"/>
            <a:r>
              <a:rPr lang="en-US" sz="2400" dirty="0" smtClean="0"/>
              <a:t>527 </a:t>
            </a:r>
            <a:r>
              <a:rPr lang="en-US" sz="2400" dirty="0"/>
              <a:t>(75%) were </a:t>
            </a:r>
            <a:r>
              <a:rPr lang="en-US" sz="2400" dirty="0" smtClean="0"/>
              <a:t>male</a:t>
            </a:r>
            <a:endParaRPr lang="en-US" sz="2400" dirty="0"/>
          </a:p>
          <a:p>
            <a:pPr lvl="0"/>
            <a:r>
              <a:rPr lang="en-US" sz="2400" dirty="0" smtClean="0"/>
              <a:t>395 (56%) </a:t>
            </a:r>
            <a:r>
              <a:rPr lang="en-US" sz="2400" dirty="0"/>
              <a:t>were Men Who Have Sex with Men (MSM) including </a:t>
            </a:r>
            <a:r>
              <a:rPr lang="en-US" sz="2400" dirty="0" smtClean="0"/>
              <a:t>42 MSM/Injection Drug Users (IDU); 188 </a:t>
            </a:r>
            <a:r>
              <a:rPr lang="en-US" sz="2400" dirty="0"/>
              <a:t>(</a:t>
            </a:r>
            <a:r>
              <a:rPr lang="en-US" sz="2400" dirty="0" smtClean="0"/>
              <a:t>27%) </a:t>
            </a:r>
            <a:r>
              <a:rPr lang="en-US" sz="2400" dirty="0"/>
              <a:t>were heterosexual</a:t>
            </a:r>
          </a:p>
          <a:p>
            <a:pPr lvl="0"/>
            <a:r>
              <a:rPr lang="en-US" sz="2400" dirty="0" smtClean="0"/>
              <a:t>276 (39%) </a:t>
            </a:r>
            <a:r>
              <a:rPr lang="en-US" sz="2400" dirty="0"/>
              <a:t>were White; </a:t>
            </a:r>
            <a:r>
              <a:rPr lang="en-US" sz="2400" dirty="0" smtClean="0"/>
              <a:t>201 </a:t>
            </a:r>
            <a:r>
              <a:rPr lang="en-US" sz="2400" dirty="0"/>
              <a:t>(29%) were Alaska Native/American Indian; 98 (14%) were Black</a:t>
            </a:r>
          </a:p>
          <a:p>
            <a:pPr lvl="0"/>
            <a:r>
              <a:rPr lang="en-US" sz="2400" dirty="0" smtClean="0"/>
              <a:t>459 </a:t>
            </a:r>
            <a:r>
              <a:rPr lang="en-US" sz="2400" dirty="0"/>
              <a:t>(</a:t>
            </a:r>
            <a:r>
              <a:rPr lang="en-US" sz="2400" dirty="0" smtClean="0"/>
              <a:t>65%) </a:t>
            </a:r>
            <a:r>
              <a:rPr lang="en-US" sz="2400" dirty="0"/>
              <a:t>had an initial diagnosis in Alaska; </a:t>
            </a:r>
            <a:r>
              <a:rPr lang="en-US" sz="2400" dirty="0" smtClean="0"/>
              <a:t>302 </a:t>
            </a:r>
            <a:r>
              <a:rPr lang="en-US" sz="2400" dirty="0"/>
              <a:t>(</a:t>
            </a:r>
            <a:r>
              <a:rPr lang="en-US" sz="2400" dirty="0" smtClean="0"/>
              <a:t>66%) </a:t>
            </a:r>
            <a:r>
              <a:rPr lang="en-US" sz="2400" dirty="0"/>
              <a:t>of those were living in Anchorage/Mat-Su at the time of diagnosis</a:t>
            </a:r>
          </a:p>
          <a:p>
            <a:pPr lvl="0"/>
            <a:r>
              <a:rPr lang="en-US" sz="2400" dirty="0" smtClean="0"/>
              <a:t>90% </a:t>
            </a:r>
            <a:r>
              <a:rPr lang="en-US" sz="2400" dirty="0"/>
              <a:t>of those thought to be living with HIV in Alaska during </a:t>
            </a:r>
            <a:r>
              <a:rPr lang="en-US" sz="2400" dirty="0" smtClean="0"/>
              <a:t>2019 </a:t>
            </a:r>
            <a:r>
              <a:rPr lang="en-US" sz="2400" dirty="0"/>
              <a:t>were engaged in medical care, and of those </a:t>
            </a:r>
            <a:r>
              <a:rPr lang="en-US" sz="2400" dirty="0" smtClean="0"/>
              <a:t>92% </a:t>
            </a:r>
            <a:r>
              <a:rPr lang="en-US" sz="2400" dirty="0"/>
              <a:t>were virally suppressed</a:t>
            </a:r>
          </a:p>
          <a:p>
            <a:pPr lvl="0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03777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096000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HIV Care Continuum, Alaska </a:t>
            </a:r>
            <a:r>
              <a:rPr lang="en-US" sz="3200" b="1" i="1" dirty="0">
                <a:solidFill>
                  <a:schemeClr val="tx2"/>
                </a:solidFill>
              </a:rPr>
              <a:t>―</a:t>
            </a:r>
            <a:r>
              <a:rPr lang="en-US" sz="3200" b="1" i="1" dirty="0"/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2019 (n=708)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39634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562600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 ‡ Includes all cases who lived in Alaska (AK) during </a:t>
            </a:r>
            <a:r>
              <a:rPr lang="en-US" sz="1100" i="1" dirty="0" smtClean="0"/>
              <a:t>2019; cases with unknown </a:t>
            </a:r>
            <a:r>
              <a:rPr lang="en-US" sz="1100" i="1" dirty="0"/>
              <a:t>residence </a:t>
            </a:r>
            <a:r>
              <a:rPr lang="en-US" sz="1100" i="1" dirty="0" smtClean="0"/>
              <a:t> and </a:t>
            </a:r>
            <a:r>
              <a:rPr lang="en-US" sz="1100" i="1" dirty="0"/>
              <a:t>no activity in the surveillance system for ten or </a:t>
            </a:r>
            <a:r>
              <a:rPr lang="en-US" sz="1100" i="1" dirty="0" smtClean="0"/>
              <a:t>more </a:t>
            </a:r>
            <a:r>
              <a:rPr lang="en-US" sz="1100" i="1" dirty="0"/>
              <a:t>years were excluded (</a:t>
            </a:r>
            <a:r>
              <a:rPr lang="en-US" sz="1100" i="1" dirty="0" smtClean="0"/>
              <a:t>n=16).</a:t>
            </a:r>
            <a:endParaRPr lang="en-US" sz="1100" dirty="0"/>
          </a:p>
          <a:p>
            <a:r>
              <a:rPr lang="en-US" sz="1100" i="1" dirty="0" smtClean="0"/>
              <a:t>* </a:t>
            </a:r>
            <a:r>
              <a:rPr lang="en-US" sz="1100" i="1" dirty="0"/>
              <a:t>Received at least one CD4/Viral Load between Jan. 1 and Dec. 31, </a:t>
            </a:r>
            <a:r>
              <a:rPr lang="en-US" sz="1100" i="1" dirty="0" smtClean="0"/>
              <a:t>2019.</a:t>
            </a:r>
            <a:endParaRPr lang="en-US" sz="1100" dirty="0"/>
          </a:p>
          <a:p>
            <a:r>
              <a:rPr lang="en-US" sz="1100" i="1" dirty="0" smtClean="0"/>
              <a:t>+ </a:t>
            </a:r>
            <a:r>
              <a:rPr lang="en-US" sz="1100" i="1" dirty="0"/>
              <a:t>Viral Load ≤200 copies/</a:t>
            </a:r>
            <a:r>
              <a:rPr lang="en-US" sz="1100" i="1" dirty="0" err="1"/>
              <a:t>mL.</a:t>
            </a:r>
            <a:endParaRPr lang="en-US" sz="1100" b="1" dirty="0"/>
          </a:p>
        </p:txBody>
      </p:sp>
      <p:sp>
        <p:nvSpPr>
          <p:cNvPr id="7" name="Rectangle 6"/>
          <p:cNvSpPr/>
          <p:nvPr/>
        </p:nvSpPr>
        <p:spPr>
          <a:xfrm>
            <a:off x="228600" y="6314420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599"/>
            <a:ext cx="7620000" cy="4188177"/>
          </a:xfrm>
        </p:spPr>
      </p:pic>
    </p:spTree>
    <p:extLst>
      <p:ext uri="{BB962C8B-B14F-4D97-AF65-F5344CB8AC3E}">
        <p14:creationId xmlns:p14="http://schemas.microsoft.com/office/powerpoint/2010/main" val="24994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Persons Living with HIV in Alaska </a:t>
            </a:r>
            <a:r>
              <a:rPr lang="en-US" sz="3200" b="1" dirty="0" smtClean="0">
                <a:solidFill>
                  <a:schemeClr val="tx2"/>
                </a:solidFill>
              </a:rPr>
              <a:t>by Age of Diagnosis and Gender at Birth</a:t>
            </a:r>
            <a:r>
              <a:rPr lang="en-US" sz="3200" dirty="0" smtClean="0">
                <a:solidFill>
                  <a:schemeClr val="tx2"/>
                </a:solidFill>
              </a:rPr>
              <a:t>–</a:t>
            </a:r>
            <a:r>
              <a:rPr lang="en-US" sz="3200" b="1" dirty="0" smtClean="0">
                <a:solidFill>
                  <a:schemeClr val="tx2"/>
                </a:solidFill>
              </a:rPr>
              <a:t>As </a:t>
            </a:r>
            <a:r>
              <a:rPr lang="en-US" sz="3200" b="1" dirty="0">
                <a:solidFill>
                  <a:schemeClr val="tx2"/>
                </a:solidFill>
              </a:rPr>
              <a:t>of December 31, </a:t>
            </a:r>
            <a:r>
              <a:rPr lang="en-US" sz="3200" b="1" dirty="0" smtClean="0">
                <a:solidFill>
                  <a:schemeClr val="tx2"/>
                </a:solidFill>
              </a:rPr>
              <a:t>2019 </a:t>
            </a:r>
            <a:r>
              <a:rPr lang="en-US" sz="3200" b="1" dirty="0">
                <a:solidFill>
                  <a:schemeClr val="tx2"/>
                </a:solidFill>
              </a:rPr>
              <a:t>(</a:t>
            </a:r>
            <a:r>
              <a:rPr lang="en-US" sz="3200" b="1" dirty="0" smtClean="0">
                <a:solidFill>
                  <a:schemeClr val="tx2"/>
                </a:solidFill>
              </a:rPr>
              <a:t>n=703)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1548" y="6478079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sz="1400" b="1" smtClean="0">
                <a:solidFill>
                  <a:schemeClr val="tx2"/>
                </a:solidFill>
              </a:rPr>
              <a:pPr/>
              <a:t>16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1565"/>
            <a:ext cx="7696200" cy="4230059"/>
          </a:xfrm>
        </p:spPr>
      </p:pic>
    </p:spTree>
    <p:extLst>
      <p:ext uri="{BB962C8B-B14F-4D97-AF65-F5344CB8AC3E}">
        <p14:creationId xmlns:p14="http://schemas.microsoft.com/office/powerpoint/2010/main" val="36044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Persons Living with HIV in Alaska </a:t>
            </a:r>
            <a:r>
              <a:rPr lang="en-US" sz="3200" b="1" dirty="0" smtClean="0">
                <a:solidFill>
                  <a:schemeClr val="tx2"/>
                </a:solidFill>
              </a:rPr>
              <a:t>by Race/Ethnicity and Gender at Birth</a:t>
            </a:r>
            <a:r>
              <a:rPr lang="en-US" sz="3200" dirty="0" smtClean="0">
                <a:solidFill>
                  <a:schemeClr val="tx2"/>
                </a:solidFill>
              </a:rPr>
              <a:t>–</a:t>
            </a:r>
            <a:r>
              <a:rPr lang="en-US" sz="3200" b="1" dirty="0" smtClean="0">
                <a:solidFill>
                  <a:schemeClr val="tx2"/>
                </a:solidFill>
              </a:rPr>
              <a:t>As </a:t>
            </a:r>
            <a:r>
              <a:rPr lang="en-US" sz="3200" b="1" dirty="0">
                <a:solidFill>
                  <a:schemeClr val="tx2"/>
                </a:solidFill>
              </a:rPr>
              <a:t>of December 31, </a:t>
            </a:r>
            <a:r>
              <a:rPr lang="en-US" sz="3200" b="1" dirty="0" smtClean="0">
                <a:solidFill>
                  <a:schemeClr val="tx2"/>
                </a:solidFill>
              </a:rPr>
              <a:t>2019 </a:t>
            </a:r>
            <a:r>
              <a:rPr lang="en-US" sz="3200" b="1" dirty="0">
                <a:solidFill>
                  <a:schemeClr val="tx2"/>
                </a:solidFill>
              </a:rPr>
              <a:t>(</a:t>
            </a:r>
            <a:r>
              <a:rPr lang="en-US" sz="3200" b="1" dirty="0" smtClean="0">
                <a:solidFill>
                  <a:schemeClr val="tx2"/>
                </a:solidFill>
              </a:rPr>
              <a:t>n=703)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1548" y="6478079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sz="1400" b="1" smtClean="0">
                <a:solidFill>
                  <a:schemeClr val="tx2"/>
                </a:solidFill>
              </a:rPr>
              <a:pPr/>
              <a:t>17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" y="1601565"/>
            <a:ext cx="7693152" cy="4231519"/>
          </a:xfrm>
        </p:spPr>
      </p:pic>
    </p:spTree>
    <p:extLst>
      <p:ext uri="{BB962C8B-B14F-4D97-AF65-F5344CB8AC3E}">
        <p14:creationId xmlns:p14="http://schemas.microsoft.com/office/powerpoint/2010/main" val="8216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Persons Living with HIV in Alaska </a:t>
            </a:r>
            <a:r>
              <a:rPr lang="en-US" sz="3200" b="1" dirty="0" smtClean="0">
                <a:solidFill>
                  <a:schemeClr val="tx2"/>
                </a:solidFill>
              </a:rPr>
              <a:t>by Transmission Category</a:t>
            </a:r>
            <a:r>
              <a:rPr lang="en-US" sz="3200" dirty="0" smtClean="0">
                <a:solidFill>
                  <a:schemeClr val="tx2"/>
                </a:solidFill>
              </a:rPr>
              <a:t>–</a:t>
            </a:r>
            <a:r>
              <a:rPr lang="en-US" sz="3200" b="1" dirty="0" smtClean="0">
                <a:solidFill>
                  <a:schemeClr val="tx2"/>
                </a:solidFill>
              </a:rPr>
              <a:t>As </a:t>
            </a:r>
            <a:r>
              <a:rPr lang="en-US" sz="3200" b="1" dirty="0">
                <a:solidFill>
                  <a:schemeClr val="tx2"/>
                </a:solidFill>
              </a:rPr>
              <a:t>of December 31, </a:t>
            </a:r>
            <a:r>
              <a:rPr lang="en-US" sz="3200" b="1" dirty="0" smtClean="0">
                <a:solidFill>
                  <a:schemeClr val="tx2"/>
                </a:solidFill>
              </a:rPr>
              <a:t>2019 </a:t>
            </a:r>
            <a:r>
              <a:rPr lang="en-US" sz="3200" b="1" dirty="0">
                <a:solidFill>
                  <a:schemeClr val="tx2"/>
                </a:solidFill>
              </a:rPr>
              <a:t>(</a:t>
            </a:r>
            <a:r>
              <a:rPr lang="en-US" sz="3200" b="1" dirty="0" smtClean="0">
                <a:solidFill>
                  <a:schemeClr val="tx2"/>
                </a:solidFill>
              </a:rPr>
              <a:t>n=703)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1548" y="6478079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sz="1400" b="1" smtClean="0">
                <a:solidFill>
                  <a:schemeClr val="tx2"/>
                </a:solidFill>
              </a:rPr>
              <a:pPr/>
              <a:t>18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8" y="1600201"/>
            <a:ext cx="7071662" cy="4216806"/>
          </a:xfrm>
        </p:spPr>
      </p:pic>
    </p:spTree>
    <p:extLst>
      <p:ext uri="{BB962C8B-B14F-4D97-AF65-F5344CB8AC3E}">
        <p14:creationId xmlns:p14="http://schemas.microsoft.com/office/powerpoint/2010/main" val="41880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800" dirty="0" smtClean="0"/>
              <a:t>Version last updated May </a:t>
            </a:r>
            <a:r>
              <a:rPr lang="en-US" sz="1800" dirty="0" smtClean="0"/>
              <a:t>7, </a:t>
            </a:r>
            <a:r>
              <a:rPr lang="en-US" sz="1800" dirty="0" smtClean="0"/>
              <a:t>2020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1100" dirty="0" smtClean="0"/>
              <a:t>Visit the HIV Data and </a:t>
            </a:r>
            <a:r>
              <a:rPr lang="en-US" sz="1100" dirty="0"/>
              <a:t>Statistics Page at </a:t>
            </a:r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dhss.alaska.gov/dph/Epi/hivstd/Pages/hivdata.aspx</a:t>
            </a:r>
            <a:r>
              <a:rPr lang="en-US" sz="1100" dirty="0" smtClean="0"/>
              <a:t> for the most up-to-date version.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Highlights, Cumulative HIV </a:t>
            </a:r>
            <a:r>
              <a:rPr lang="en-US" sz="3200" b="1" dirty="0" smtClean="0">
                <a:solidFill>
                  <a:schemeClr val="tx2"/>
                </a:solidFill>
              </a:rPr>
              <a:t>Cases, </a:t>
            </a:r>
            <a:r>
              <a:rPr lang="en-US" sz="3200" b="1" dirty="0" smtClean="0"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1982-2019 (N=1,959)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1,254 </a:t>
            </a:r>
            <a:r>
              <a:rPr lang="en-US" sz="2400" dirty="0"/>
              <a:t>(</a:t>
            </a:r>
            <a:r>
              <a:rPr lang="en-US" sz="2400" dirty="0" smtClean="0"/>
              <a:t>64%) ever had a diagnosis of </a:t>
            </a:r>
            <a:r>
              <a:rPr lang="en-US" sz="2400" dirty="0"/>
              <a:t>AIDS</a:t>
            </a:r>
          </a:p>
          <a:p>
            <a:pPr lvl="0"/>
            <a:r>
              <a:rPr lang="en-US" sz="2400" dirty="0" smtClean="0"/>
              <a:t>683 </a:t>
            </a:r>
            <a:r>
              <a:rPr lang="en-US" sz="2400" dirty="0"/>
              <a:t>(35%) are known to have died</a:t>
            </a:r>
          </a:p>
          <a:p>
            <a:pPr lvl="0"/>
            <a:r>
              <a:rPr lang="en-US" sz="2400" dirty="0" smtClean="0"/>
              <a:t>1,580 </a:t>
            </a:r>
            <a:r>
              <a:rPr lang="en-US" sz="2400" dirty="0"/>
              <a:t>(81%) were </a:t>
            </a:r>
            <a:r>
              <a:rPr lang="en-US" sz="2400" dirty="0" smtClean="0"/>
              <a:t>male</a:t>
            </a:r>
          </a:p>
          <a:p>
            <a:pPr lvl="0"/>
            <a:r>
              <a:rPr lang="en-US" sz="2400" dirty="0" smtClean="0"/>
              <a:t>1,182 </a:t>
            </a:r>
            <a:r>
              <a:rPr lang="en-US" sz="2400" dirty="0"/>
              <a:t>(60%) were men who have sex with men (MSM) including </a:t>
            </a:r>
            <a:r>
              <a:rPr lang="en-US" sz="2400" dirty="0" smtClean="0"/>
              <a:t>160 </a:t>
            </a:r>
            <a:r>
              <a:rPr lang="en-US" sz="2400" dirty="0"/>
              <a:t>MSM/IDU; </a:t>
            </a:r>
            <a:r>
              <a:rPr lang="en-US" sz="2400" dirty="0" smtClean="0"/>
              <a:t>365 </a:t>
            </a:r>
            <a:r>
              <a:rPr lang="en-US" sz="2400" dirty="0"/>
              <a:t>(19%) were heterosexual (Hetero) and </a:t>
            </a:r>
            <a:r>
              <a:rPr lang="en-US" sz="2400" dirty="0" smtClean="0"/>
              <a:t>216 </a:t>
            </a:r>
            <a:r>
              <a:rPr lang="en-US" sz="2400" dirty="0"/>
              <a:t>(11%) were </a:t>
            </a:r>
            <a:r>
              <a:rPr lang="en-US" sz="2400" dirty="0" smtClean="0"/>
              <a:t>IDU</a:t>
            </a:r>
          </a:p>
          <a:p>
            <a:pPr lvl="0"/>
            <a:r>
              <a:rPr lang="en-US" sz="2400" dirty="0" smtClean="0"/>
              <a:t>1,006 </a:t>
            </a:r>
            <a:r>
              <a:rPr lang="en-US" sz="2400" dirty="0"/>
              <a:t>(51%) were White; </a:t>
            </a:r>
            <a:r>
              <a:rPr lang="en-US" sz="2400" dirty="0" smtClean="0"/>
              <a:t>384 </a:t>
            </a:r>
            <a:r>
              <a:rPr lang="en-US" sz="2400" dirty="0"/>
              <a:t>(20%) were Alaska Native/American Indian; </a:t>
            </a:r>
            <a:r>
              <a:rPr lang="en-US" sz="2400" dirty="0" smtClean="0"/>
              <a:t>273 </a:t>
            </a:r>
            <a:r>
              <a:rPr lang="en-US" sz="2400" dirty="0"/>
              <a:t>(14%) were </a:t>
            </a:r>
            <a:r>
              <a:rPr lang="en-US" sz="2400" dirty="0" smtClean="0"/>
              <a:t>Black</a:t>
            </a:r>
          </a:p>
          <a:p>
            <a:pPr lvl="0"/>
            <a:r>
              <a:rPr lang="en-US" sz="2400" dirty="0" smtClean="0"/>
              <a:t>1,262 </a:t>
            </a:r>
            <a:r>
              <a:rPr lang="en-US" sz="2400" dirty="0"/>
              <a:t>(</a:t>
            </a:r>
            <a:r>
              <a:rPr lang="en-US" sz="2400" dirty="0" smtClean="0"/>
              <a:t>64%) </a:t>
            </a:r>
            <a:r>
              <a:rPr lang="en-US" sz="2400" dirty="0"/>
              <a:t>had an initial diagnosis in Alaska; </a:t>
            </a:r>
            <a:r>
              <a:rPr lang="en-US" sz="2400" dirty="0" smtClean="0"/>
              <a:t>866 (67%) </a:t>
            </a:r>
            <a:r>
              <a:rPr lang="en-US" sz="2400" dirty="0"/>
              <a:t>of those were living in Anchorage/Mat-Su at the time of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7BA0-51AC-4F12-917D-29BBCEA4BCE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5" y="1600201"/>
            <a:ext cx="7310558" cy="4267200"/>
          </a:xfr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Reported Cases of HIV by Race/Ethnicity, 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1982</a:t>
            </a:r>
            <a:r>
              <a:rPr lang="en-US" sz="3200" dirty="0" smtClean="0">
                <a:solidFill>
                  <a:schemeClr val="tx2"/>
                </a:solidFill>
              </a:rPr>
              <a:t>–</a:t>
            </a:r>
            <a:r>
              <a:rPr lang="en-US" sz="3200" b="1" dirty="0" smtClean="0">
                <a:solidFill>
                  <a:schemeClr val="tx2"/>
                </a:solidFill>
              </a:rPr>
              <a:t>2019 (N=1,959)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1548" y="6478079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sz="1400" b="1" smtClean="0">
                <a:solidFill>
                  <a:schemeClr val="tx2"/>
                </a:solidFill>
              </a:rPr>
              <a:pPr/>
              <a:t>3</a:t>
            </a:fld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Reported Cases of HIV by </a:t>
            </a:r>
            <a:r>
              <a:rPr lang="en-US" sz="3200" b="1" dirty="0" smtClean="0">
                <a:solidFill>
                  <a:schemeClr val="tx2"/>
                </a:solidFill>
              </a:rPr>
              <a:t>Transmission, </a:t>
            </a:r>
            <a:r>
              <a:rPr lang="en-US" sz="3200" b="1" dirty="0" smtClean="0">
                <a:solidFill>
                  <a:schemeClr val="tx2"/>
                </a:solidFill>
              </a:rPr>
              <a:t>Category 1982</a:t>
            </a:r>
            <a:r>
              <a:rPr lang="en-US" sz="3200" dirty="0" smtClean="0">
                <a:solidFill>
                  <a:schemeClr val="tx2"/>
                </a:solidFill>
              </a:rPr>
              <a:t>–</a:t>
            </a:r>
            <a:r>
              <a:rPr lang="en-US" sz="3200" b="1" dirty="0" smtClean="0">
                <a:solidFill>
                  <a:schemeClr val="tx2"/>
                </a:solidFill>
              </a:rPr>
              <a:t>2019 (N=1,959)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86957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1565"/>
            <a:ext cx="7696200" cy="4230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Reported Cases of HIV by Residence at </a:t>
            </a:r>
            <a:r>
              <a:rPr lang="en-US" sz="3200" b="1" dirty="0" smtClean="0">
                <a:solidFill>
                  <a:schemeClr val="tx2"/>
                </a:solidFill>
              </a:rPr>
              <a:t>Diagnosis, </a:t>
            </a:r>
            <a:r>
              <a:rPr lang="en-US" sz="3200" b="1" dirty="0" smtClean="0">
                <a:solidFill>
                  <a:schemeClr val="tx2"/>
                </a:solidFill>
              </a:rPr>
              <a:t>1982</a:t>
            </a:r>
            <a:r>
              <a:rPr lang="en-US" sz="3200" dirty="0" smtClean="0">
                <a:solidFill>
                  <a:schemeClr val="tx2"/>
                </a:solidFill>
              </a:rPr>
              <a:t>–</a:t>
            </a:r>
            <a:r>
              <a:rPr lang="en-US" sz="3200" b="1" dirty="0" smtClean="0">
                <a:solidFill>
                  <a:schemeClr val="tx2"/>
                </a:solidFill>
              </a:rPr>
              <a:t>2019 (N=1,959)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8181" y="6469201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7" y="1600201"/>
            <a:ext cx="7693143" cy="42340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Reported Cases of HIV by Age at </a:t>
            </a:r>
            <a:r>
              <a:rPr lang="en-US" sz="3200" b="1" dirty="0" smtClean="0">
                <a:solidFill>
                  <a:schemeClr val="tx2"/>
                </a:solidFill>
              </a:rPr>
              <a:t>Diagnosis,</a:t>
            </a:r>
            <a:r>
              <a:rPr lang="en-US" sz="3200" b="1" dirty="0" smtClean="0"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1982</a:t>
            </a:r>
            <a:r>
              <a:rPr lang="en-US" sz="3200" dirty="0" smtClean="0">
                <a:solidFill>
                  <a:schemeClr val="tx2"/>
                </a:solidFill>
              </a:rPr>
              <a:t>–</a:t>
            </a:r>
            <a:r>
              <a:rPr lang="en-US" sz="3200" b="1" dirty="0" smtClean="0">
                <a:solidFill>
                  <a:schemeClr val="tx2"/>
                </a:solidFill>
              </a:rPr>
              <a:t>2019 (N=1,959)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0425" y="6486957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1" y="1600200"/>
            <a:ext cx="7269499" cy="4200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Reported Cases of HIV by Race/Ethnicity and Gender at Birth, 1982</a:t>
            </a:r>
            <a:r>
              <a:rPr lang="en-US" sz="3200" dirty="0" smtClean="0">
                <a:solidFill>
                  <a:schemeClr val="tx2"/>
                </a:solidFill>
              </a:rPr>
              <a:t>–</a:t>
            </a:r>
            <a:r>
              <a:rPr lang="en-US" sz="3200" b="1" dirty="0" smtClean="0">
                <a:solidFill>
                  <a:schemeClr val="tx2"/>
                </a:solidFill>
              </a:rPr>
              <a:t>2019 (N=1,959)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2670" y="6478079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295155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1714341"/>
            <a:ext cx="7677912" cy="410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Highlights, </a:t>
            </a:r>
            <a:r>
              <a:rPr lang="en-US" sz="3200" b="1" dirty="0" smtClean="0">
                <a:solidFill>
                  <a:schemeClr val="tx2"/>
                </a:solidFill>
              </a:rPr>
              <a:t>2019 Newly </a:t>
            </a:r>
            <a:r>
              <a:rPr lang="en-US" sz="3200" b="1" dirty="0" smtClean="0">
                <a:solidFill>
                  <a:schemeClr val="tx2"/>
                </a:solidFill>
              </a:rPr>
              <a:t>Diagnosed HIV </a:t>
            </a:r>
            <a:r>
              <a:rPr lang="en-US" sz="3200" b="1" dirty="0" smtClean="0"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Cases (n=27</a:t>
            </a:r>
            <a:r>
              <a:rPr lang="en-US" sz="3200" b="1" dirty="0" smtClean="0">
                <a:solidFill>
                  <a:schemeClr val="tx2"/>
                </a:solidFill>
              </a:rPr>
              <a:t>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 fontScale="92500" lnSpcReduction="20000"/>
          </a:bodyPr>
          <a:lstStyle/>
          <a:p>
            <a:pPr marL="7938" lvl="0" indent="0">
              <a:buNone/>
            </a:pPr>
            <a:r>
              <a:rPr lang="en-US" sz="2400" dirty="0"/>
              <a:t>Of the </a:t>
            </a:r>
            <a:r>
              <a:rPr lang="en-US" sz="2400" dirty="0" smtClean="0"/>
              <a:t>69 </a:t>
            </a:r>
            <a:r>
              <a:rPr lang="en-US" sz="2400" dirty="0"/>
              <a:t>cases reported to the Alaska Section of Epidemiology in </a:t>
            </a:r>
            <a:r>
              <a:rPr lang="en-US" sz="2400" dirty="0" smtClean="0"/>
              <a:t>2019, 27 </a:t>
            </a:r>
            <a:r>
              <a:rPr lang="en-US" sz="2400" dirty="0"/>
              <a:t>were newly diagnosed in Alaska. Of those </a:t>
            </a:r>
            <a:r>
              <a:rPr lang="en-US" sz="2400" dirty="0" smtClean="0"/>
              <a:t>27:</a:t>
            </a:r>
            <a:endParaRPr lang="en-US" sz="2400" dirty="0"/>
          </a:p>
          <a:p>
            <a:pPr marL="350838" lvl="0"/>
            <a:r>
              <a:rPr lang="en-US" sz="2400" dirty="0" smtClean="0"/>
              <a:t>4 </a:t>
            </a:r>
            <a:r>
              <a:rPr lang="en-US" sz="2400" dirty="0"/>
              <a:t>(</a:t>
            </a:r>
            <a:r>
              <a:rPr lang="en-US" sz="2400" dirty="0" smtClean="0"/>
              <a:t>15%) </a:t>
            </a:r>
            <a:r>
              <a:rPr lang="en-US" sz="2400" dirty="0"/>
              <a:t>were also diagnosed with AIDS at the time of initial </a:t>
            </a:r>
            <a:r>
              <a:rPr lang="en-US" sz="2400" dirty="0" smtClean="0"/>
              <a:t>diagnosis</a:t>
            </a:r>
          </a:p>
          <a:p>
            <a:pPr marL="350838" lvl="0"/>
            <a:r>
              <a:rPr lang="en-US" sz="2400" dirty="0" smtClean="0"/>
              <a:t>One is </a:t>
            </a:r>
            <a:r>
              <a:rPr lang="en-US" sz="2400" dirty="0"/>
              <a:t>known to have died</a:t>
            </a:r>
          </a:p>
          <a:p>
            <a:pPr marL="350838" lvl="0"/>
            <a:r>
              <a:rPr lang="en-US" sz="2400" dirty="0" smtClean="0"/>
              <a:t>20 (74%) </a:t>
            </a:r>
            <a:r>
              <a:rPr lang="en-US" sz="2400" dirty="0"/>
              <a:t>were </a:t>
            </a:r>
            <a:r>
              <a:rPr lang="en-US" sz="2400" dirty="0" smtClean="0"/>
              <a:t>male</a:t>
            </a:r>
          </a:p>
          <a:p>
            <a:pPr marL="350838" lvl="0"/>
            <a:r>
              <a:rPr lang="en-US" sz="2400" dirty="0" smtClean="0"/>
              <a:t>14 (52%) </a:t>
            </a:r>
            <a:r>
              <a:rPr lang="en-US" sz="2400" dirty="0"/>
              <a:t>were Men Who Have Sex with Men (MSM); </a:t>
            </a:r>
            <a:r>
              <a:rPr lang="en-US" sz="2400" dirty="0" smtClean="0"/>
              <a:t>6 </a:t>
            </a:r>
            <a:r>
              <a:rPr lang="en-US" sz="2400" dirty="0"/>
              <a:t>(</a:t>
            </a:r>
            <a:r>
              <a:rPr lang="en-US" sz="2400" dirty="0" smtClean="0"/>
              <a:t>22%) </a:t>
            </a:r>
            <a:r>
              <a:rPr lang="en-US" sz="2400" dirty="0"/>
              <a:t>were </a:t>
            </a:r>
            <a:r>
              <a:rPr lang="en-US" sz="2400" dirty="0" smtClean="0"/>
              <a:t>heterosexual; 3 (11%) </a:t>
            </a:r>
            <a:r>
              <a:rPr lang="en-US" sz="2400" dirty="0"/>
              <a:t>were </a:t>
            </a:r>
            <a:r>
              <a:rPr lang="en-US" sz="2400" dirty="0" smtClean="0"/>
              <a:t>Injection Drug Users (IDU); 1 (4%) </a:t>
            </a:r>
            <a:r>
              <a:rPr lang="en-US" sz="2400" dirty="0"/>
              <a:t>were </a:t>
            </a:r>
            <a:r>
              <a:rPr lang="en-US" sz="2400" dirty="0" smtClean="0"/>
              <a:t>MSM/IDU</a:t>
            </a:r>
            <a:endParaRPr lang="en-US" sz="2400" dirty="0"/>
          </a:p>
          <a:p>
            <a:pPr marL="350838" lvl="0"/>
            <a:r>
              <a:rPr lang="en-US" sz="2400" dirty="0" smtClean="0"/>
              <a:t>12 (44%) were White; 6 (22%) </a:t>
            </a:r>
            <a:r>
              <a:rPr lang="en-US" sz="2400" dirty="0"/>
              <a:t>were Alaska Native/American Indian; </a:t>
            </a:r>
            <a:r>
              <a:rPr lang="en-US" sz="2400" dirty="0" smtClean="0"/>
              <a:t>5 </a:t>
            </a:r>
            <a:r>
              <a:rPr lang="en-US" sz="2400" dirty="0"/>
              <a:t>(</a:t>
            </a:r>
            <a:r>
              <a:rPr lang="en-US" sz="2400" dirty="0" smtClean="0"/>
              <a:t>19%) </a:t>
            </a:r>
            <a:r>
              <a:rPr lang="en-US" sz="2400" dirty="0"/>
              <a:t>were </a:t>
            </a:r>
            <a:r>
              <a:rPr lang="en-US" sz="2400" dirty="0" smtClean="0"/>
              <a:t>Black; 4 (15%) were Hispanic</a:t>
            </a:r>
            <a:endParaRPr lang="en-US" sz="2400" dirty="0"/>
          </a:p>
          <a:p>
            <a:pPr marL="350838" lvl="0"/>
            <a:r>
              <a:rPr lang="en-US" sz="2400" dirty="0" smtClean="0"/>
              <a:t>19 (70%) </a:t>
            </a:r>
            <a:r>
              <a:rPr lang="en-US" sz="2400" dirty="0"/>
              <a:t>were 34 years old or younger at the time of diagnosis</a:t>
            </a:r>
          </a:p>
          <a:p>
            <a:pPr marL="350838" lvl="0"/>
            <a:r>
              <a:rPr lang="en-US" sz="2400" dirty="0" smtClean="0"/>
              <a:t>13 (48%) </a:t>
            </a:r>
            <a:r>
              <a:rPr lang="en-US" sz="2400" dirty="0"/>
              <a:t>were living in Anchorage/Mat-Su at the time of </a:t>
            </a:r>
            <a:r>
              <a:rPr lang="en-US" sz="2400" dirty="0" smtClean="0"/>
              <a:t>diagnosis; 6 (22%) were living in the Interior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20369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95155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2019 Reported Cases of HIV First Diagnosed in Alaska by Race/Ethnicity (n=27)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4B67BA0-51AC-4F12-917D-29BBCEA4BCE7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337" y="6274630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of Alaska, Section of Epidemiology – 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2020</a:t>
            </a:r>
            <a:endParaRPr lang="en-US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9" y="1600201"/>
            <a:ext cx="7190771" cy="4239892"/>
          </a:xfrm>
        </p:spPr>
      </p:pic>
    </p:spTree>
    <p:extLst>
      <p:ext uri="{BB962C8B-B14F-4D97-AF65-F5344CB8AC3E}">
        <p14:creationId xmlns:p14="http://schemas.microsoft.com/office/powerpoint/2010/main" val="14955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1737C7799094AADA5877D93871E3F" ma:contentTypeVersion="7" ma:contentTypeDescription="Create a new document." ma:contentTypeScope="" ma:versionID="37d59bd21401fce8810b3b6ece7b7b5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ef788e2aa1fcb741b4b2455d64f9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812079-07BE-43AC-BA83-3A64C425D770}"/>
</file>

<file path=customXml/itemProps2.xml><?xml version="1.0" encoding="utf-8"?>
<ds:datastoreItem xmlns:ds="http://schemas.openxmlformats.org/officeDocument/2006/customXml" ds:itemID="{3665C52F-194F-4C7E-92B2-B8C40BD85083}"/>
</file>

<file path=customXml/itemProps3.xml><?xml version="1.0" encoding="utf-8"?>
<ds:datastoreItem xmlns:ds="http://schemas.openxmlformats.org/officeDocument/2006/customXml" ds:itemID="{D50DAFF0-296A-4529-B8BB-9600579654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4564</TotalTime>
  <Words>942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Highlights, Cumulative HIV Cases,  1982-2019 (N=1,959)</vt:lpstr>
      <vt:lpstr>Reported Cases of HIV by Race/Ethnicity,  1982–2019 (N=1,959)</vt:lpstr>
      <vt:lpstr>Reported Cases of HIV by Transmission, Category 1982–2019 (N=1,959)</vt:lpstr>
      <vt:lpstr>Reported Cases of HIV by Residence at Diagnosis, 1982–2019 (N=1,959)</vt:lpstr>
      <vt:lpstr>Reported Cases of HIV by Age at Diagnosis, 1982–2019 (N=1,959)</vt:lpstr>
      <vt:lpstr>Reported Cases of HIV by Race/Ethnicity and Gender at Birth, 1982–2019 (N=1,959)</vt:lpstr>
      <vt:lpstr>Highlights, 2019 Newly Diagnosed HIV  Cases (n=27)</vt:lpstr>
      <vt:lpstr>2019 Reported Cases of HIV First Diagnosed in Alaska by Race/Ethnicity (n=27)</vt:lpstr>
      <vt:lpstr>2019 Reported Cases of HIV First Diagnosed in Alaska by Transmission Category (n=27)</vt:lpstr>
      <vt:lpstr>2019 Cases of HIV First Diagnosed in Alaska by Age at Diagnosis (n=27)</vt:lpstr>
      <vt:lpstr>2019 Reported Cases of HIV First Diagnosed in Alaska by Residence at Diagnosis (n=27)</vt:lpstr>
      <vt:lpstr>2019 Reported Cases of HIV by Race/Ethnicity and Gender at Birth (n=27)</vt:lpstr>
      <vt:lpstr>Highlights, Persons Living with HIV in Alaska  As of December 31, 2019 (n=703)</vt:lpstr>
      <vt:lpstr>HIV Care Continuum, Alaska ― 2019 (n=708)</vt:lpstr>
      <vt:lpstr>Persons Living with HIV in Alaska by Age of Diagnosis and Gender at Birth–As of December 31, 2019 (n=703)</vt:lpstr>
      <vt:lpstr>Persons Living with HIV in Alaska by Race/Ethnicity and Gender at Birth–As of December 31, 2019 (n=703)</vt:lpstr>
      <vt:lpstr>Persons Living with HIV in Alaska by Transmission Category–As of December 31, 2019 (n=703)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Set Summary of HIV Infection in Alaska 1982-2015</dc:title>
  <dc:creator>cmaronson</dc:creator>
  <cp:lastModifiedBy>Harvill, Jessica J</cp:lastModifiedBy>
  <cp:revision>313</cp:revision>
  <dcterms:created xsi:type="dcterms:W3CDTF">2013-03-21T20:16:42Z</dcterms:created>
  <dcterms:modified xsi:type="dcterms:W3CDTF">2020-05-07T18:14:32Z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0x0101006811737C7799094AADA5877D93871E3F</vt:lpwstr>
  </property>
  <property fmtid="{D5CDD505-2E9C-101B-9397-08002B2CF9AE}" pid="3" name="Order">
    <vt:r8>8500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