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290" r:id="rId2"/>
    <p:sldId id="297" r:id="rId3"/>
    <p:sldId id="298" r:id="rId4"/>
    <p:sldId id="292" r:id="rId5"/>
    <p:sldId id="293" r:id="rId6"/>
    <p:sldId id="294" r:id="rId7"/>
    <p:sldId id="299" r:id="rId8"/>
    <p:sldId id="295" r:id="rId9"/>
    <p:sldId id="296" r:id="rId10"/>
  </p:sldIdLst>
  <p:sldSz cx="9144000" cy="6858000" type="screen4x3"/>
  <p:notesSz cx="7010400" cy="92964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-1908" y="-12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4F8DDA5-76ED-4C4D-85B0-FE2DF7237518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94003F6-878B-4410-8230-B9F9B9225F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997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BBFF13F-0E21-4902-B817-9385B8ACD768}" type="datetimeFigureOut">
              <a:rPr lang="en-US" smtClean="0"/>
              <a:pPr/>
              <a:t>9/3/2014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81F0E2E-20FE-4E06-A98F-C3E2B5B4A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132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B8B2E-4794-4717-AEBC-0CB9AAA10B2A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State of Alaska, Section of Epidemiology – March 27,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 dirty="0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5867400"/>
            <a:ext cx="886386" cy="730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9379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State of Alaska, Section of Epidemiology – March 27,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67BA0-51AC-4F12-917D-29BBCEA4BC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151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State of Alaska, Section of Epidemiology – March 27,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67BA0-51AC-4F12-917D-29BBCEA4BC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28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B8B2E-4794-4717-AEBC-0CB9AAA10B2A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State of Alaska, Section of Epidemiology – March 27,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67BA0-51AC-4F12-917D-29BBCEA4BCE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5867400"/>
            <a:ext cx="886386" cy="730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8507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State of Alaska, Section of Epidemiology – March 27,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67BA0-51AC-4F12-917D-29BBCEA4BC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883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State of Alaska, Section of Epidemiology – March 27,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67BA0-51AC-4F12-917D-29BBCEA4BC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380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State of Alaska, Section of Epidemiology – March 27, 2013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67BA0-51AC-4F12-917D-29BBCEA4BC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456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State of Alaska, Section of Epidemiology – March 27,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67BA0-51AC-4F12-917D-29BBCEA4BC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92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State of Alaska, Section of Epidemiology – March 27, 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67BA0-51AC-4F12-917D-29BBCEA4BC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959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State of Alaska, Section of Epidemiology – March 27,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67BA0-51AC-4F12-917D-29BBCEA4BC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829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State of Alaska, Section of Epidemiology – March 27,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67BA0-51AC-4F12-917D-29BBCEA4BC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777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B8B2E-4794-4717-AEBC-0CB9AAA10B2A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State of Alaska, Section of Epidemiology – March 27,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67BA0-51AC-4F12-917D-29BBCEA4BC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947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dc.gov/mmwr/preview/mmwrhtml/mm6318a4.htm?s_cid=mm6318a4_w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pi.hss.state.ak.us/pubs/conditions/frmSTD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ivtest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36207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--Important update for 2014--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914400"/>
            <a:ext cx="9144000" cy="509587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Increased Syphilis and HIV among Men Who Have Sex with Men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67BA0-51AC-4F12-917D-29BBCEA4BCE7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1600200"/>
            <a:ext cx="84582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Alaska is experiencing a spike in the number of reported cases of both infectious syphilis and HIV among men </a:t>
            </a:r>
            <a:r>
              <a:rPr lang="en-US" sz="2200" dirty="0"/>
              <a:t>who have sex with men (MSM) </a:t>
            </a:r>
            <a:r>
              <a:rPr lang="en-US" sz="2200" dirty="0" smtClean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As of August 31, 2014 there </a:t>
            </a:r>
            <a:r>
              <a:rPr lang="en-US" sz="2200" dirty="0"/>
              <a:t>have been </a:t>
            </a:r>
            <a:r>
              <a:rPr lang="en-US" sz="2200" dirty="0" smtClean="0"/>
              <a:t>28 </a:t>
            </a:r>
            <a:r>
              <a:rPr lang="en-US" sz="2200" dirty="0"/>
              <a:t>newly diagnosed cases of HIV </a:t>
            </a:r>
            <a:r>
              <a:rPr lang="en-US" sz="2200" dirty="0" smtClean="0"/>
              <a:t>reported</a:t>
            </a:r>
          </a:p>
          <a:p>
            <a:pPr marL="800100" lvl="1" indent="-342900">
              <a:buFont typeface="Calibri" panose="020F0502020204030204" pitchFamily="34" charset="0"/>
              <a:buChar char="−"/>
            </a:pPr>
            <a:r>
              <a:rPr lang="en-US" sz="2000" dirty="0" smtClean="0"/>
              <a:t>16 (57%) of the cases were in MSM</a:t>
            </a:r>
          </a:p>
          <a:p>
            <a:pPr marL="800100" lvl="1" indent="-342900">
              <a:buFont typeface="Calibri" panose="020F0502020204030204" pitchFamily="34" charset="0"/>
              <a:buChar char="−"/>
            </a:pPr>
            <a:r>
              <a:rPr lang="en-US" sz="2000" dirty="0" smtClean="0"/>
              <a:t>Only </a:t>
            </a:r>
            <a:r>
              <a:rPr lang="en-US" sz="2000" dirty="0"/>
              <a:t>24 cases of new HIV reported in Alaska all of </a:t>
            </a:r>
            <a:r>
              <a:rPr lang="en-US" sz="2000" dirty="0" smtClean="0"/>
              <a:t>2013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As of </a:t>
            </a:r>
            <a:r>
              <a:rPr lang="en-US" sz="2200" dirty="0" smtClean="0"/>
              <a:t>August 31, </a:t>
            </a:r>
            <a:r>
              <a:rPr lang="en-US" sz="2200" dirty="0"/>
              <a:t>2014 there have been </a:t>
            </a:r>
            <a:r>
              <a:rPr lang="en-US" sz="2200" dirty="0" smtClean="0"/>
              <a:t>35 </a:t>
            </a:r>
            <a:r>
              <a:rPr lang="en-US" sz="2200" dirty="0"/>
              <a:t>cases of infectious syphilis reported</a:t>
            </a:r>
          </a:p>
          <a:p>
            <a:pPr marL="800100" lvl="1" indent="-342900">
              <a:buFont typeface="Calibri" panose="020F0502020204030204" pitchFamily="34" charset="0"/>
              <a:buChar char="−"/>
            </a:pPr>
            <a:r>
              <a:rPr lang="en-US" sz="2000" dirty="0" smtClean="0"/>
              <a:t>26 (75%) </a:t>
            </a:r>
            <a:r>
              <a:rPr lang="en-US" sz="2000" dirty="0"/>
              <a:t>of these cases were in MSM</a:t>
            </a:r>
          </a:p>
          <a:p>
            <a:pPr marL="800100" lvl="1" indent="-342900">
              <a:buFont typeface="Calibri" panose="020F0502020204030204" pitchFamily="34" charset="0"/>
              <a:buChar char="−"/>
            </a:pPr>
            <a:r>
              <a:rPr lang="en-US" sz="2000" dirty="0"/>
              <a:t>This follows a 63% increase in cases from 2012 (n=19) to 2013 (n=31)</a:t>
            </a:r>
          </a:p>
          <a:p>
            <a:pPr marL="800100" lvl="1" indent="-342900">
              <a:buFont typeface="Calibri" panose="020F0502020204030204" pitchFamily="34" charset="0"/>
              <a:buChar char="−"/>
            </a:pPr>
            <a:r>
              <a:rPr lang="en-US" sz="2000" dirty="0" smtClean="0"/>
              <a:t>Similar increases in syphilis incidence are being seen elsewhere in the U.S. (</a:t>
            </a:r>
            <a:r>
              <a:rPr lang="en-US" sz="2000" dirty="0" smtClean="0">
                <a:hlinkClick r:id="rId2"/>
              </a:rPr>
              <a:t>http</a:t>
            </a:r>
            <a:r>
              <a:rPr lang="en-US" sz="2000" dirty="0">
                <a:hlinkClick r:id="rId2"/>
              </a:rPr>
              <a:t>://</a:t>
            </a:r>
            <a:r>
              <a:rPr lang="en-US" sz="2000" dirty="0" smtClean="0">
                <a:hlinkClick r:id="rId2"/>
              </a:rPr>
              <a:t>www.cdc.gov/mmwr/preview/mmwrhtml/mm6318a4.htm?s_cid=mm6318a4_w</a:t>
            </a:r>
            <a:r>
              <a:rPr lang="en-US" sz="2000" dirty="0" smtClean="0"/>
              <a:t> 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55910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" y="304800"/>
            <a:ext cx="8229600" cy="601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9405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" y="381000"/>
            <a:ext cx="8229600" cy="585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5009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Increased </a:t>
            </a:r>
            <a:r>
              <a:rPr lang="en-US" sz="2800" b="1" dirty="0" smtClean="0">
                <a:solidFill>
                  <a:schemeClr val="tx2"/>
                </a:solidFill>
              </a:rPr>
              <a:t>Syphilis and HIV </a:t>
            </a:r>
            <a:r>
              <a:rPr lang="en-US" sz="2800" b="1" dirty="0">
                <a:solidFill>
                  <a:schemeClr val="tx2"/>
                </a:solidFill>
              </a:rPr>
              <a:t>among Men Who </a:t>
            </a:r>
            <a:r>
              <a:rPr lang="en-US" sz="2800" b="1" dirty="0" smtClean="0">
                <a:solidFill>
                  <a:schemeClr val="tx2"/>
                </a:solidFill>
              </a:rPr>
              <a:t/>
            </a:r>
            <a:br>
              <a:rPr lang="en-US" sz="2800" b="1" dirty="0" smtClean="0">
                <a:solidFill>
                  <a:schemeClr val="tx2"/>
                </a:solidFill>
              </a:rPr>
            </a:br>
            <a:r>
              <a:rPr lang="en-US" sz="2800" b="1" dirty="0" smtClean="0">
                <a:solidFill>
                  <a:schemeClr val="tx2"/>
                </a:solidFill>
              </a:rPr>
              <a:t>Have </a:t>
            </a:r>
            <a:r>
              <a:rPr lang="en-US" sz="2800" b="1" dirty="0">
                <a:solidFill>
                  <a:schemeClr val="tx2"/>
                </a:solidFill>
              </a:rPr>
              <a:t>Sex with </a:t>
            </a:r>
            <a:r>
              <a:rPr lang="en-US" sz="2800" b="1" dirty="0" smtClean="0">
                <a:solidFill>
                  <a:schemeClr val="tx2"/>
                </a:solidFill>
              </a:rPr>
              <a:t>Men, 2014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000" dirty="0"/>
              <a:t>F</a:t>
            </a:r>
            <a:r>
              <a:rPr lang="en-US" sz="3000" dirty="0" smtClean="0"/>
              <a:t>actors </a:t>
            </a:r>
            <a:r>
              <a:rPr lang="en-US" sz="3000" dirty="0"/>
              <a:t>associated with the current </a:t>
            </a:r>
            <a:r>
              <a:rPr lang="en-US" sz="3000" dirty="0" smtClean="0"/>
              <a:t>increase </a:t>
            </a:r>
            <a:r>
              <a:rPr lang="en-US" sz="3000" dirty="0"/>
              <a:t>in </a:t>
            </a:r>
            <a:r>
              <a:rPr lang="en-US" sz="3000" dirty="0" smtClean="0"/>
              <a:t>syphilis and HIV </a:t>
            </a:r>
            <a:r>
              <a:rPr lang="en-US" sz="3000" dirty="0"/>
              <a:t>among MSM include:</a:t>
            </a:r>
          </a:p>
          <a:p>
            <a:pPr lvl="0"/>
            <a:r>
              <a:rPr lang="en-US" sz="2600" dirty="0" smtClean="0"/>
              <a:t>Finding sexual partners online</a:t>
            </a:r>
          </a:p>
          <a:p>
            <a:pPr lvl="1"/>
            <a:r>
              <a:rPr lang="en-US" sz="2600" dirty="0" smtClean="0"/>
              <a:t>Craigslist </a:t>
            </a:r>
            <a:r>
              <a:rPr lang="en-US" sz="2600" dirty="0"/>
              <a:t>and </a:t>
            </a:r>
            <a:r>
              <a:rPr lang="en-US" sz="2600" dirty="0" smtClean="0"/>
              <a:t>Adam4Adam</a:t>
            </a:r>
            <a:endParaRPr lang="en-US" sz="2600" dirty="0"/>
          </a:p>
          <a:p>
            <a:pPr lvl="0"/>
            <a:r>
              <a:rPr lang="en-US" sz="2600" dirty="0" smtClean="0"/>
              <a:t>Using mobile apps </a:t>
            </a:r>
            <a:r>
              <a:rPr lang="en-US" sz="2600" dirty="0"/>
              <a:t>to find sexual </a:t>
            </a:r>
            <a:r>
              <a:rPr lang="en-US" sz="2600" dirty="0" smtClean="0"/>
              <a:t>partners</a:t>
            </a:r>
          </a:p>
          <a:p>
            <a:pPr lvl="1"/>
            <a:r>
              <a:rPr lang="en-US" sz="2600" dirty="0" err="1" smtClean="0"/>
              <a:t>Grindr</a:t>
            </a:r>
            <a:r>
              <a:rPr lang="en-US" sz="2600" dirty="0"/>
              <a:t>, </a:t>
            </a:r>
            <a:r>
              <a:rPr lang="en-US" sz="2600" dirty="0" smtClean="0"/>
              <a:t>Scruff, </a:t>
            </a:r>
            <a:r>
              <a:rPr lang="en-US" sz="2600" dirty="0"/>
              <a:t>and </a:t>
            </a:r>
            <a:r>
              <a:rPr lang="en-US" sz="2600" dirty="0" smtClean="0"/>
              <a:t>Hornet</a:t>
            </a:r>
            <a:endParaRPr lang="en-US" sz="2600" dirty="0"/>
          </a:p>
          <a:p>
            <a:pPr lvl="0"/>
            <a:r>
              <a:rPr lang="en-US" sz="2600" dirty="0" smtClean="0"/>
              <a:t>Having a co-infection </a:t>
            </a:r>
            <a:r>
              <a:rPr lang="en-US" sz="2600" dirty="0"/>
              <a:t>with other </a:t>
            </a:r>
            <a:r>
              <a:rPr lang="en-US" sz="2600" dirty="0" smtClean="0"/>
              <a:t>STDs</a:t>
            </a:r>
          </a:p>
          <a:p>
            <a:pPr lvl="1"/>
            <a:r>
              <a:rPr lang="en-US" sz="2600" dirty="0" smtClean="0"/>
              <a:t>E.g., chlamydia </a:t>
            </a:r>
            <a:r>
              <a:rPr lang="en-US" sz="2600" dirty="0"/>
              <a:t>and </a:t>
            </a:r>
            <a:r>
              <a:rPr lang="en-US" sz="2600" dirty="0" smtClean="0"/>
              <a:t>gonorrhea</a:t>
            </a:r>
            <a:endParaRPr lang="en-US" sz="2600" dirty="0"/>
          </a:p>
          <a:p>
            <a:r>
              <a:rPr lang="en-US" sz="2600" dirty="0" smtClean="0"/>
              <a:t>Having unprotected </a:t>
            </a:r>
            <a:r>
              <a:rPr lang="en-US" sz="2600" dirty="0"/>
              <a:t>sex with multiple, anonymous sexual </a:t>
            </a:r>
            <a:r>
              <a:rPr lang="en-US" sz="2600" dirty="0" smtClean="0"/>
              <a:t>partners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67BA0-51AC-4F12-917D-29BBCEA4BCE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671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Signs and </a:t>
            </a:r>
            <a:r>
              <a:rPr lang="en-US" sz="2800" b="1" dirty="0" smtClean="0">
                <a:solidFill>
                  <a:schemeClr val="tx2"/>
                </a:solidFill>
              </a:rPr>
              <a:t>Symptoms of Infectious Syphilis </a:t>
            </a:r>
            <a:br>
              <a:rPr lang="en-US" sz="2800" b="1" dirty="0" smtClean="0">
                <a:solidFill>
                  <a:schemeClr val="tx2"/>
                </a:solidFill>
              </a:rPr>
            </a:br>
            <a:r>
              <a:rPr lang="en-US" sz="2800" b="1" dirty="0" smtClean="0">
                <a:solidFill>
                  <a:schemeClr val="tx2"/>
                </a:solidFill>
              </a:rPr>
              <a:t>and Acute HIV</a:t>
            </a:r>
            <a:endParaRPr lang="en-US" sz="2800" dirty="0">
              <a:solidFill>
                <a:schemeClr val="tx2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5203790"/>
              </p:ext>
            </p:extLst>
          </p:nvPr>
        </p:nvGraphicFramePr>
        <p:xfrm>
          <a:off x="0" y="1354120"/>
          <a:ext cx="9144001" cy="5608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62832"/>
                <a:gridCol w="5299968"/>
                <a:gridCol w="1981201"/>
              </a:tblGrid>
              <a:tr h="40795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Disease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8516" marR="7851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Signs and Symptoms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8516" marR="78516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Recommended Testing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8516" marR="78516" marT="0" marB="0" anchor="ctr"/>
                </a:tc>
              </a:tr>
              <a:tr h="11728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Primary Syphilis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8516" marR="78516" marT="0" marB="0" anchor="ctr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</a:rPr>
                        <a:t>A small, usually painless, ulcerated lesion in or around the genitals, mouth, or anal </a:t>
                      </a:r>
                      <a:r>
                        <a:rPr lang="en-US" sz="1600" dirty="0" smtClean="0">
                          <a:effectLst/>
                        </a:rPr>
                        <a:t>region</a:t>
                      </a:r>
                      <a:endParaRPr lang="en-US" sz="1600" dirty="0">
                        <a:effectLst/>
                      </a:endParaRP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</a:rPr>
                        <a:t>A typical primary chancre will last three weeks and resolve on its own after which begins a latent period of four </a:t>
                      </a:r>
                      <a:r>
                        <a:rPr lang="en-US" sz="1600" dirty="0" smtClean="0">
                          <a:effectLst/>
                        </a:rPr>
                        <a:t>weeks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8516" marR="78516" marT="0" marB="0" anchor="ctr"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RPR (Serological </a:t>
                      </a:r>
                      <a:r>
                        <a:rPr lang="en-US" sz="1600" dirty="0" err="1">
                          <a:effectLst/>
                        </a:rPr>
                        <a:t>Nontreponemal</a:t>
                      </a:r>
                      <a:r>
                        <a:rPr lang="en-US" sz="1600" dirty="0">
                          <a:effectLst/>
                        </a:rPr>
                        <a:t>)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AND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FTA or TP-PA (</a:t>
                      </a:r>
                      <a:r>
                        <a:rPr lang="en-US" sz="1600" dirty="0" err="1">
                          <a:effectLst/>
                        </a:rPr>
                        <a:t>Treponemal</a:t>
                      </a:r>
                      <a:r>
                        <a:rPr lang="en-US" sz="1600" dirty="0">
                          <a:effectLst/>
                        </a:rPr>
                        <a:t> antigen testing)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8516" marR="78516" marT="0" marB="0" anchor="ctr"/>
                </a:tc>
              </a:tr>
              <a:tr h="14074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Secondary Syphilis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8516" marR="78516" marT="0" marB="0" anchor="ctr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>
                          <a:effectLst/>
                        </a:rPr>
                        <a:t>Palmer/plantar rash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>
                          <a:effectLst/>
                        </a:rPr>
                        <a:t>Body rashes, typically of the torso and extremities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>
                          <a:effectLst/>
                        </a:rPr>
                        <a:t>Condylomata lata (flat, raised papules)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>
                          <a:effectLst/>
                        </a:rPr>
                        <a:t>Mucous patches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>
                          <a:effectLst/>
                        </a:rPr>
                        <a:t>Lymphadenopathy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>
                          <a:effectLst/>
                        </a:rPr>
                        <a:t>Alopecia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8516" marR="78516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457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Acute HIV Infection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8516" marR="78516" marT="0" marB="0" anchor="ctr"/>
                </a:tc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</a:rPr>
                        <a:t>Fever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</a:rPr>
                        <a:t>Lymphadenopathy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</a:rPr>
                        <a:t>Skin rash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</a:rPr>
                        <a:t>Myalgia/arthralgia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</a:rPr>
                        <a:t>Headache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</a:rPr>
                        <a:t>Diarrhea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</a:rPr>
                        <a:t>Oral ulcers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</a:rPr>
                        <a:t>Leucopenia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</a:rPr>
                        <a:t>Thrombocytopenia </a:t>
                      </a:r>
                    </a:p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effectLst/>
                        </a:rPr>
                        <a:t>Transaminase elevation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8516" marR="78516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HIV RNA test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8516" marR="78516" marT="0" marB="0"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67BA0-51AC-4F12-917D-29BBCEA4BCE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440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Recommendations for </a:t>
            </a:r>
            <a:r>
              <a:rPr lang="en-US" sz="2800" b="1" dirty="0" smtClean="0">
                <a:solidFill>
                  <a:schemeClr val="tx2"/>
                </a:solidFill>
              </a:rPr>
              <a:t>Health Care </a:t>
            </a:r>
            <a:r>
              <a:rPr lang="en-US" sz="2800" b="1" dirty="0">
                <a:solidFill>
                  <a:schemeClr val="tx2"/>
                </a:solidFill>
              </a:rPr>
              <a:t>Providers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229600" cy="5410200"/>
          </a:xfrm>
        </p:spPr>
        <p:txBody>
          <a:bodyPr>
            <a:normAutofit/>
          </a:bodyPr>
          <a:lstStyle/>
          <a:p>
            <a:pPr lvl="0"/>
            <a:r>
              <a:rPr lang="en-US" sz="2800" dirty="0"/>
              <a:t>Be alert to symptoms of </a:t>
            </a:r>
            <a:r>
              <a:rPr lang="en-US" sz="2800" dirty="0" smtClean="0"/>
              <a:t>primary </a:t>
            </a:r>
            <a:r>
              <a:rPr lang="en-US" sz="2800" dirty="0"/>
              <a:t>and </a:t>
            </a:r>
            <a:r>
              <a:rPr lang="en-US" sz="2800" dirty="0" smtClean="0"/>
              <a:t>secondary syphilis </a:t>
            </a:r>
            <a:r>
              <a:rPr lang="en-US" sz="2800" dirty="0"/>
              <a:t>and acute HIV infection, particularly in </a:t>
            </a:r>
            <a:r>
              <a:rPr lang="en-US" sz="2800" dirty="0" smtClean="0"/>
              <a:t>MSM</a:t>
            </a:r>
            <a:endParaRPr lang="en-US" sz="2800" dirty="0"/>
          </a:p>
          <a:p>
            <a:pPr lvl="0"/>
            <a:r>
              <a:rPr lang="en-US" sz="2800" dirty="0" smtClean="0"/>
              <a:t>Assess </a:t>
            </a:r>
            <a:r>
              <a:rPr lang="en-US" sz="2800" dirty="0"/>
              <a:t>for </a:t>
            </a:r>
            <a:r>
              <a:rPr lang="en-US" sz="2800" dirty="0" smtClean="0"/>
              <a:t>risky </a:t>
            </a:r>
            <a:r>
              <a:rPr lang="en-US" sz="2800" dirty="0"/>
              <a:t>behaviors, </a:t>
            </a:r>
            <a:r>
              <a:rPr lang="en-US" sz="2800" dirty="0" smtClean="0"/>
              <a:t>symptoms</a:t>
            </a:r>
            <a:r>
              <a:rPr lang="en-US" sz="2800" dirty="0"/>
              <a:t>, and STD testing </a:t>
            </a:r>
            <a:r>
              <a:rPr lang="en-US" sz="2800" dirty="0" smtClean="0"/>
              <a:t>history</a:t>
            </a:r>
            <a:endParaRPr lang="en-US" sz="2800" dirty="0"/>
          </a:p>
          <a:p>
            <a:r>
              <a:rPr lang="en-US" sz="2800" dirty="0" smtClean="0"/>
              <a:t>When </a:t>
            </a:r>
            <a:r>
              <a:rPr lang="en-US" sz="2800" dirty="0"/>
              <a:t>performing routine STD screening</a:t>
            </a:r>
          </a:p>
          <a:p>
            <a:pPr lvl="1"/>
            <a:r>
              <a:rPr lang="en-US" sz="2400" dirty="0" smtClean="0"/>
              <a:t>Include </a:t>
            </a:r>
            <a:r>
              <a:rPr lang="en-US" sz="2400" dirty="0"/>
              <a:t>testing for chlamydia and gonorrhea </a:t>
            </a:r>
            <a:r>
              <a:rPr lang="en-US" sz="2400" dirty="0" smtClean="0"/>
              <a:t>from multiple anatomical sites, as appropriate (i.e., urine, rectal, </a:t>
            </a:r>
            <a:r>
              <a:rPr lang="en-US" sz="2400" dirty="0"/>
              <a:t>and </a:t>
            </a:r>
            <a:r>
              <a:rPr lang="en-US" sz="2400" dirty="0" smtClean="0"/>
              <a:t>oral)</a:t>
            </a:r>
          </a:p>
          <a:p>
            <a:pPr lvl="1"/>
            <a:r>
              <a:rPr lang="en-US" sz="2400" dirty="0" smtClean="0"/>
              <a:t>Test for both syphilis </a:t>
            </a:r>
            <a:r>
              <a:rPr lang="en-US" sz="2400" dirty="0"/>
              <a:t>and HIV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67BA0-51AC-4F12-917D-29BBCEA4BCE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47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Recommendations for </a:t>
            </a:r>
            <a:r>
              <a:rPr lang="en-US" sz="2800" b="1" dirty="0" smtClean="0">
                <a:solidFill>
                  <a:schemeClr val="tx2"/>
                </a:solidFill>
              </a:rPr>
              <a:t>Health Care </a:t>
            </a:r>
            <a:r>
              <a:rPr lang="en-US" sz="2800" b="1" dirty="0">
                <a:solidFill>
                  <a:schemeClr val="tx2"/>
                </a:solidFill>
              </a:rPr>
              <a:t>Providers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/>
          </a:bodyPr>
          <a:lstStyle/>
          <a:p>
            <a:r>
              <a:rPr lang="en-US" sz="2800" dirty="0"/>
              <a:t>Test MSM for HIV and syphilis at least </a:t>
            </a:r>
            <a:r>
              <a:rPr lang="en-US" sz="2800" dirty="0" smtClean="0"/>
              <a:t>annually</a:t>
            </a:r>
          </a:p>
          <a:p>
            <a:pPr lvl="1"/>
            <a:r>
              <a:rPr lang="en-US" sz="2400" dirty="0"/>
              <a:t>M</a:t>
            </a:r>
            <a:r>
              <a:rPr lang="en-US" sz="2400" dirty="0" smtClean="0"/>
              <a:t>ore </a:t>
            </a:r>
            <a:r>
              <a:rPr lang="en-US" sz="2400" dirty="0"/>
              <a:t>frequently if at high risk (i.e., unsafe sexual activity with  multiple and/or anonymous partners)</a:t>
            </a:r>
          </a:p>
          <a:p>
            <a:r>
              <a:rPr lang="en-US" sz="2800" dirty="0" smtClean="0"/>
              <a:t>Screen </a:t>
            </a:r>
            <a:r>
              <a:rPr lang="en-US" sz="2800" dirty="0"/>
              <a:t>sexually active HIV patients for syphilis, chlamydia, and gonorrhea in all anatomical sites at least twice per year</a:t>
            </a:r>
          </a:p>
          <a:p>
            <a:pPr lvl="0"/>
            <a:r>
              <a:rPr lang="en-US" sz="2800" dirty="0" smtClean="0"/>
              <a:t>Individuals </a:t>
            </a:r>
            <a:r>
              <a:rPr lang="en-US" sz="2800" dirty="0"/>
              <a:t>with a confirmed diagnosis of primary, secondary, or early latent syphilis or known exposure to syphilis within the previous 90 days should be treated with </a:t>
            </a:r>
            <a:r>
              <a:rPr lang="en-US" sz="2800" b="1" dirty="0" err="1"/>
              <a:t>Bicillin</a:t>
            </a:r>
            <a:r>
              <a:rPr lang="en-US" sz="2800" b="1" dirty="0"/>
              <a:t> L-A (</a:t>
            </a:r>
            <a:r>
              <a:rPr lang="en-US" sz="2800" b="1" dirty="0" err="1"/>
              <a:t>benzathine</a:t>
            </a:r>
            <a:r>
              <a:rPr lang="en-US" sz="2800" b="1" dirty="0"/>
              <a:t> penicillin G), 2.4 million units</a:t>
            </a:r>
            <a:r>
              <a:rPr lang="en-US" sz="2800" dirty="0"/>
              <a:t> in a single intramuscular </a:t>
            </a:r>
            <a:r>
              <a:rPr lang="en-US" sz="2800" dirty="0" smtClean="0"/>
              <a:t>dose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67BA0-51AC-4F12-917D-29BBCEA4BCE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903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Recommendations for </a:t>
            </a:r>
            <a:r>
              <a:rPr lang="en-US" sz="2800" b="1" dirty="0" smtClean="0">
                <a:solidFill>
                  <a:schemeClr val="tx2"/>
                </a:solidFill>
              </a:rPr>
              <a:t>Health Care </a:t>
            </a:r>
            <a:r>
              <a:rPr lang="en-US" sz="2800" b="1" dirty="0">
                <a:solidFill>
                  <a:schemeClr val="tx2"/>
                </a:solidFill>
              </a:rPr>
              <a:t>Providers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4495800"/>
          </a:xfrm>
        </p:spPr>
        <p:txBody>
          <a:bodyPr>
            <a:normAutofit/>
          </a:bodyPr>
          <a:lstStyle/>
          <a:p>
            <a:pPr lvl="0"/>
            <a:r>
              <a:rPr lang="en-US" sz="2800" dirty="0" smtClean="0"/>
              <a:t>Report </a:t>
            </a:r>
            <a:r>
              <a:rPr lang="en-US" sz="2800" dirty="0"/>
              <a:t>all newly diagnosed cases of syphilis and HIV immediately to the Section of </a:t>
            </a:r>
            <a:r>
              <a:rPr lang="en-US" sz="2800" dirty="0" smtClean="0"/>
              <a:t>Epidemiology</a:t>
            </a:r>
          </a:p>
          <a:p>
            <a:pPr lvl="1"/>
            <a:r>
              <a:rPr lang="en-US" sz="2400" dirty="0"/>
              <a:t>T</a:t>
            </a:r>
            <a:r>
              <a:rPr lang="en-US" sz="2400" dirty="0" smtClean="0"/>
              <a:t>elephone </a:t>
            </a:r>
            <a:r>
              <a:rPr lang="en-US" sz="2400" dirty="0"/>
              <a:t>(561-4234 or 800-478-1700</a:t>
            </a:r>
            <a:r>
              <a:rPr lang="en-US" sz="2400" dirty="0" smtClean="0"/>
              <a:t>), </a:t>
            </a:r>
            <a:r>
              <a:rPr lang="en-US" sz="2400" dirty="0"/>
              <a:t>or </a:t>
            </a:r>
            <a:endParaRPr lang="en-US" sz="2400" dirty="0" smtClean="0"/>
          </a:p>
          <a:p>
            <a:pPr lvl="1"/>
            <a:r>
              <a:rPr lang="en-US" sz="2400" dirty="0"/>
              <a:t>F</a:t>
            </a:r>
            <a:r>
              <a:rPr lang="en-US" sz="2400" dirty="0" smtClean="0"/>
              <a:t>ax </a:t>
            </a:r>
            <a:r>
              <a:rPr lang="en-US" sz="2400" dirty="0"/>
              <a:t>to </a:t>
            </a:r>
            <a:r>
              <a:rPr lang="en-US" sz="2400" dirty="0" smtClean="0"/>
              <a:t>907-561-4239</a:t>
            </a:r>
          </a:p>
          <a:p>
            <a:pPr lvl="1"/>
            <a:r>
              <a:rPr lang="en-US" sz="2400" dirty="0" smtClean="0"/>
              <a:t>The </a:t>
            </a:r>
            <a:r>
              <a:rPr lang="en-US" sz="2400" dirty="0"/>
              <a:t>confidential STD/HIV report form can be found at: </a:t>
            </a:r>
            <a:r>
              <a:rPr lang="en-US" sz="2400" u="sng" dirty="0">
                <a:hlinkClick r:id="rId2"/>
              </a:rPr>
              <a:t>http://</a:t>
            </a:r>
            <a:r>
              <a:rPr lang="en-US" sz="2400" u="sng" dirty="0" smtClean="0">
                <a:hlinkClick r:id="rId2"/>
              </a:rPr>
              <a:t>www.epi.hss.state.ak.us/pubs/conditions/frmSTD.pdf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67BA0-51AC-4F12-917D-29BBCEA4BCE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4155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Recommendations for </a:t>
            </a:r>
            <a:r>
              <a:rPr lang="en-US" sz="2800" b="1" dirty="0" smtClean="0">
                <a:solidFill>
                  <a:schemeClr val="tx2"/>
                </a:solidFill>
              </a:rPr>
              <a:t>At-risk </a:t>
            </a:r>
            <a:r>
              <a:rPr lang="en-US" sz="2800" b="1" dirty="0">
                <a:solidFill>
                  <a:schemeClr val="tx2"/>
                </a:solidFill>
              </a:rPr>
              <a:t>MSM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>
            <a:noAutofit/>
          </a:bodyPr>
          <a:lstStyle/>
          <a:p>
            <a:pPr lvl="0"/>
            <a:r>
              <a:rPr lang="en-US" sz="2800" dirty="0"/>
              <a:t>Use condoms with all sexual encounters</a:t>
            </a:r>
          </a:p>
          <a:p>
            <a:pPr lvl="0"/>
            <a:r>
              <a:rPr lang="en-US" sz="2800" dirty="0"/>
              <a:t>Seek immediate testing for HIV and </a:t>
            </a:r>
            <a:r>
              <a:rPr lang="en-US" sz="2800" dirty="0" smtClean="0"/>
              <a:t>syphilis</a:t>
            </a:r>
          </a:p>
          <a:p>
            <a:pPr lvl="1"/>
            <a:r>
              <a:rPr lang="en-US" sz="2400" dirty="0" smtClean="0"/>
              <a:t>Testing </a:t>
            </a:r>
            <a:r>
              <a:rPr lang="en-US" sz="2400" dirty="0"/>
              <a:t>sites for HIV and STDs can be found </a:t>
            </a:r>
            <a:r>
              <a:rPr lang="en-US" sz="2400" dirty="0" smtClean="0"/>
              <a:t>at </a:t>
            </a:r>
            <a:r>
              <a:rPr lang="en-US" sz="2400" u="sng" dirty="0" smtClean="0">
                <a:hlinkClick r:id="rId2"/>
              </a:rPr>
              <a:t>http</a:t>
            </a:r>
            <a:r>
              <a:rPr lang="en-US" sz="2400" u="sng" dirty="0">
                <a:hlinkClick r:id="rId2"/>
              </a:rPr>
              <a:t>://www.hivtest.org</a:t>
            </a:r>
            <a:r>
              <a:rPr lang="en-US" sz="2400" u="sng" dirty="0" smtClean="0">
                <a:hlinkClick r:id="rId2"/>
              </a:rPr>
              <a:t>/</a:t>
            </a:r>
            <a:endParaRPr lang="en-US" sz="2400" dirty="0"/>
          </a:p>
          <a:p>
            <a:pPr lvl="0"/>
            <a:r>
              <a:rPr lang="en-US" sz="2800" dirty="0"/>
              <a:t>Seek immediate medical attention </a:t>
            </a:r>
            <a:r>
              <a:rPr lang="en-US" sz="2800" dirty="0" smtClean="0"/>
              <a:t>if you</a:t>
            </a:r>
          </a:p>
          <a:p>
            <a:pPr lvl="1"/>
            <a:r>
              <a:rPr lang="en-US" sz="2400" dirty="0"/>
              <a:t>H</a:t>
            </a:r>
            <a:r>
              <a:rPr lang="en-US" sz="2400" dirty="0" smtClean="0"/>
              <a:t>ave </a:t>
            </a:r>
            <a:r>
              <a:rPr lang="en-US" sz="2400" dirty="0"/>
              <a:t>symptoms of infectious syphilis or acute </a:t>
            </a:r>
            <a:r>
              <a:rPr lang="en-US" sz="2400" dirty="0" smtClean="0"/>
              <a:t>HIV</a:t>
            </a:r>
          </a:p>
          <a:p>
            <a:pPr lvl="1"/>
            <a:r>
              <a:rPr lang="en-US" sz="2400" dirty="0"/>
              <a:t>A</a:t>
            </a:r>
            <a:r>
              <a:rPr lang="en-US" sz="2400" dirty="0" smtClean="0"/>
              <a:t>re </a:t>
            </a:r>
            <a:r>
              <a:rPr lang="en-US" sz="2400" dirty="0"/>
              <a:t>notified by Alaska Division of Public Health, clinical staff, or a sexual partner about a disease </a:t>
            </a:r>
            <a:r>
              <a:rPr lang="en-US" sz="2400" dirty="0" smtClean="0"/>
              <a:t>exposure</a:t>
            </a:r>
            <a:endParaRPr lang="en-US" sz="2400" dirty="0"/>
          </a:p>
          <a:p>
            <a:pPr lvl="0"/>
            <a:r>
              <a:rPr lang="en-US" sz="2800" dirty="0" smtClean="0"/>
              <a:t>Participate in the timely notification of sexual and injection partners if infected </a:t>
            </a:r>
            <a:r>
              <a:rPr lang="en-US" sz="2800" dirty="0"/>
              <a:t>with HIV, syphilis, or other </a:t>
            </a:r>
            <a:r>
              <a:rPr lang="en-US" sz="2800" dirty="0" smtClean="0"/>
              <a:t>STD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67BA0-51AC-4F12-917D-29BBCEA4BCE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84590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11737C7799094AADA5877D93871E3F" ma:contentTypeVersion="7" ma:contentTypeDescription="Create a new document." ma:contentTypeScope="" ma:versionID="37d59bd21401fce8810b3b6ece7b7b50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8def788e2aa1fcb741b4b2455d64f9d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EE982A9-EC04-49D3-97B2-634CCAFB4DFB}"/>
</file>

<file path=customXml/itemProps2.xml><?xml version="1.0" encoding="utf-8"?>
<ds:datastoreItem xmlns:ds="http://schemas.openxmlformats.org/officeDocument/2006/customXml" ds:itemID="{4DE6F730-AF3F-474B-808F-C65CFD7E5FEF}"/>
</file>

<file path=customXml/itemProps3.xml><?xml version="1.0" encoding="utf-8"?>
<ds:datastoreItem xmlns:ds="http://schemas.openxmlformats.org/officeDocument/2006/customXml" ds:itemID="{B465BC22-AB84-4094-9FB1-0C5B7A6C4B9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4363</TotalTime>
  <Words>606</Words>
  <Application>Microsoft Office PowerPoint</Application>
  <PresentationFormat>On-screen Show (4:3)</PresentationFormat>
  <Paragraphs>81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--Important update for 2014--</vt:lpstr>
      <vt:lpstr>PowerPoint Presentation</vt:lpstr>
      <vt:lpstr>PowerPoint Presentation</vt:lpstr>
      <vt:lpstr>Increased Syphilis and HIV among Men Who  Have Sex with Men, 2014</vt:lpstr>
      <vt:lpstr>Signs and Symptoms of Infectious Syphilis  and Acute HIV</vt:lpstr>
      <vt:lpstr>Recommendations for Health Care Providers</vt:lpstr>
      <vt:lpstr>Recommendations for Health Care Providers</vt:lpstr>
      <vt:lpstr>Recommendations for Health Care Providers</vt:lpstr>
      <vt:lpstr>Recommendations for At-risk MSM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cmaronson</dc:creator>
  <cp:lastModifiedBy>Jessica Harvill</cp:lastModifiedBy>
  <cp:revision>175</cp:revision>
  <cp:lastPrinted>2014-09-03T21:10:48Z</cp:lastPrinted>
  <dcterms:created xsi:type="dcterms:W3CDTF">2013-03-21T20:16:42Z</dcterms:created>
  <dcterms:modified xsi:type="dcterms:W3CDTF">2014-09-03T21:25:23Z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  <property fmtid="{D5CDD505-2E9C-101B-9397-08002B2CF9AE}" pid="3" name="ContentTypeId">
    <vt:lpwstr>0x0101006811737C7799094AADA5877D93871E3F</vt:lpwstr>
  </property>
  <property fmtid="{D5CDD505-2E9C-101B-9397-08002B2CF9AE}" pid="4" name="Order">
    <vt:r8>4500</vt:r8>
  </property>
  <property fmtid="{D5CDD505-2E9C-101B-9397-08002B2CF9AE}" pid="5" name="TemplateUrl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xd_Signature">
    <vt:bool>false</vt:bool>
  </property>
  <property fmtid="{D5CDD505-2E9C-101B-9397-08002B2CF9AE}" pid="9" name="xd_ProgID">
    <vt:lpwstr/>
  </property>
</Properties>
</file>