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8" r:id="rId2"/>
    <p:sldId id="284" r:id="rId3"/>
    <p:sldId id="273" r:id="rId4"/>
    <p:sldId id="274" r:id="rId5"/>
    <p:sldId id="275" r:id="rId6"/>
    <p:sldId id="276" r:id="rId7"/>
    <p:sldId id="277" r:id="rId8"/>
    <p:sldId id="285" r:id="rId9"/>
    <p:sldId id="279" r:id="rId10"/>
    <p:sldId id="281" r:id="rId11"/>
    <p:sldId id="283" r:id="rId12"/>
    <p:sldId id="280" r:id="rId13"/>
    <p:sldId id="286" r:id="rId14"/>
    <p:sldId id="28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F13F-0E21-4902-B817-9385B8ACD768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0E2E-20FE-4E06-A98F-C3E2B5B4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8B2E-4794-4717-AEBC-0CB9AAA10B2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hss.state.ak.us/hivstd/default.s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Summary of HIV Infection in Alaska, 1982</a:t>
            </a:r>
            <a:r>
              <a:rPr lang="en-US" sz="4400" b="1" dirty="0" smtClean="0"/>
              <a:t>–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2015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Prepared by the State of Alaska Department of Health and Social Services, Division of Public Health, HIV/STD Program, Section of Epidemiology. For questions about </a:t>
            </a:r>
            <a:r>
              <a:rPr lang="en-US" sz="1400" dirty="0">
                <a:solidFill>
                  <a:schemeClr val="tx2"/>
                </a:solidFill>
              </a:rPr>
              <a:t>this presentation please visit </a:t>
            </a:r>
            <a:r>
              <a:rPr lang="en-US" sz="14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chemeClr val="tx2"/>
                </a:solidFill>
                <a:hlinkClick r:id="rId2"/>
              </a:rPr>
              <a:t>www.epi.hss.state.ak.us/hivstd/default.stm</a:t>
            </a:r>
            <a:r>
              <a:rPr lang="en-US" sz="1400" dirty="0" smtClean="0">
                <a:solidFill>
                  <a:schemeClr val="tx2"/>
                </a:solidFill>
              </a:rPr>
              <a:t> or call the Alaska Section of Epidemiology at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(907) 269-8000.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2016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2015 Reported Cases of HIV First Diagnosed in Alaska by Transmission Category (n=22)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5160" y="647763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10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221219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2016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65" y="1600200"/>
            <a:ext cx="775387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1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2015 Cases of HIV First Diagnosed in Alaska by Age at Diagnosis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(n=22)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11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2016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3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2015 Reported Cases of HIV First Diagnosed in Alaska by Residence at Diagnosis (n=22)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12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0960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2016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81" y="1600200"/>
            <a:ext cx="80184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5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>
                <a:solidFill>
                  <a:schemeClr val="tx2"/>
                </a:solidFill>
              </a:rPr>
              <a:t>Highlights, </a:t>
            </a:r>
            <a:r>
              <a:rPr lang="en-US" sz="2900" b="1" dirty="0" smtClean="0">
                <a:solidFill>
                  <a:schemeClr val="tx2"/>
                </a:solidFill>
              </a:rPr>
              <a:t>Persons Living with HIV in Alaska </a:t>
            </a:r>
            <a:br>
              <a:rPr lang="en-US" sz="2900" b="1" dirty="0" smtClean="0">
                <a:solidFill>
                  <a:schemeClr val="tx2"/>
                </a:solidFill>
              </a:rPr>
            </a:br>
            <a:r>
              <a:rPr lang="en-US" sz="2900" b="1" dirty="0" smtClean="0">
                <a:solidFill>
                  <a:schemeClr val="tx2"/>
                </a:solidFill>
              </a:rPr>
              <a:t>As of December 2015, n=671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374 (56%) were also diagnosed with AIDS</a:t>
            </a:r>
          </a:p>
          <a:p>
            <a:pPr lvl="0"/>
            <a:r>
              <a:rPr lang="en-US" sz="2400" dirty="0"/>
              <a:t>506 (75%) were male</a:t>
            </a:r>
          </a:p>
          <a:p>
            <a:pPr lvl="0"/>
            <a:r>
              <a:rPr lang="en-US" sz="2400" dirty="0"/>
              <a:t>305 (45%) were Men Who Have Sex with Men (MSM); 178 (27%) were Heterosexual </a:t>
            </a:r>
          </a:p>
          <a:p>
            <a:pPr lvl="0"/>
            <a:r>
              <a:rPr lang="en-US" sz="2400" dirty="0"/>
              <a:t>301 (45%) were White; 168 (25%) were Alaska Native/American Indian; 92 (14%) were Black</a:t>
            </a:r>
          </a:p>
          <a:p>
            <a:pPr lvl="0"/>
            <a:r>
              <a:rPr lang="en-US" sz="2400" dirty="0"/>
              <a:t>448 (67%) had an initial diagnosis in Alaska; 306 (68%) of those were living in Anchorage/Mat-Su at the time of diagnosis</a:t>
            </a:r>
          </a:p>
          <a:p>
            <a:r>
              <a:rPr lang="en-US" sz="2400" dirty="0"/>
              <a:t>587 (87%) received at least one CD4 or viral load, and of those 517 (88%) are virally suppressed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solidFill>
                  <a:schemeClr val="tx2"/>
                </a:solidFill>
              </a:rPr>
              <a:t>HIV Care Continuum, Alaska </a:t>
            </a:r>
            <a:r>
              <a:rPr lang="en-US" sz="2900" b="1" i="1" dirty="0">
                <a:solidFill>
                  <a:schemeClr val="tx2"/>
                </a:solidFill>
              </a:rPr>
              <a:t>―</a:t>
            </a:r>
            <a:r>
              <a:rPr lang="en-US" sz="3200" b="1" i="1" dirty="0"/>
              <a:t> </a:t>
            </a:r>
            <a:r>
              <a:rPr lang="en-US" sz="2900" b="1" dirty="0" smtClean="0">
                <a:solidFill>
                  <a:schemeClr val="tx2"/>
                </a:solidFill>
              </a:rPr>
              <a:t>As of December 31, 2015</a:t>
            </a:r>
            <a:endParaRPr lang="en-US" sz="29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57912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/>
              <a:t>* In preceding 12 months, between Jan. 1, 2015 and Dec. 31, 2015</a:t>
            </a:r>
            <a:endParaRPr lang="en-US" sz="1400" b="1" dirty="0"/>
          </a:p>
          <a:p>
            <a:r>
              <a:rPr lang="en-US" sz="1400" b="1" i="1" dirty="0"/>
              <a:t>  + Viral Load ≤200 copies/mL</a:t>
            </a:r>
            <a:endParaRPr lang="en-US" sz="1400" b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1293"/>
            <a:ext cx="8229600" cy="430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45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smtClean="0">
                <a:solidFill>
                  <a:schemeClr val="tx2"/>
                </a:solidFill>
              </a:rPr>
              <a:t>Highlights, Cumulative HIV Cases 1982-2015, n=1,680</a:t>
            </a:r>
            <a:endParaRPr lang="en-US" sz="29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1,128 (67%) </a:t>
            </a:r>
            <a:r>
              <a:rPr lang="en-US" sz="2400" dirty="0" smtClean="0"/>
              <a:t>ever had a diagnosis of </a:t>
            </a:r>
            <a:r>
              <a:rPr lang="en-US" sz="2400" dirty="0"/>
              <a:t>AIDS</a:t>
            </a:r>
          </a:p>
          <a:p>
            <a:pPr lvl="0"/>
            <a:r>
              <a:rPr lang="en-US" sz="2400" dirty="0"/>
              <a:t>586 (35%) are known to have died</a:t>
            </a:r>
          </a:p>
          <a:p>
            <a:pPr lvl="0"/>
            <a:r>
              <a:rPr lang="en-US" sz="2400" dirty="0"/>
              <a:t>1,353 (81%) were male</a:t>
            </a:r>
          </a:p>
          <a:p>
            <a:pPr lvl="0"/>
            <a:r>
              <a:rPr lang="en-US" sz="2400" dirty="0"/>
              <a:t>840 (50%) were Men Who Have Sex with Men (MSM); 318 (19%) were Heterosexual (Hetero)</a:t>
            </a:r>
          </a:p>
          <a:p>
            <a:pPr lvl="0"/>
            <a:r>
              <a:rPr lang="en-US" sz="2400" dirty="0"/>
              <a:t>901 (54%) were White; 336 (20%) were Alaska Native/American Indian; 220 (13%) were Black</a:t>
            </a:r>
          </a:p>
          <a:p>
            <a:r>
              <a:rPr lang="en-US" sz="2400" dirty="0"/>
              <a:t>1,156 (69%) had an initial diagnosis in Alaska; 807 (70%) of those were living in Anchorage/Mat-Su at the time of diagnosis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8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Race/Ethnicity, </a:t>
            </a:r>
            <a:b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1982</a:t>
            </a:r>
            <a:r>
              <a:rPr lang="en-US" sz="2900" dirty="0" smtClean="0"/>
              <a:t>–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2015 (N=1,680)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3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2016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03" y="1600200"/>
            <a:ext cx="795579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2016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Transmission Category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1982</a:t>
            </a:r>
            <a:r>
              <a:rPr lang="en-US" sz="3200" dirty="0" smtClean="0"/>
              <a:t>–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2015 (n=1,680)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03" y="1600200"/>
            <a:ext cx="795579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Residence at Diagnosis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1982</a:t>
            </a:r>
            <a:r>
              <a:rPr lang="en-US" sz="3200" dirty="0" smtClean="0"/>
              <a:t>–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2015 (n=1,680)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5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2016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6" y="1600200"/>
            <a:ext cx="79661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Age at Diagnosis</a:t>
            </a:r>
            <a:b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1982</a:t>
            </a:r>
            <a:r>
              <a:rPr lang="en-US" sz="2900" dirty="0" smtClean="0"/>
              <a:t>–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2015 (n=1,680)</a:t>
            </a:r>
            <a:endParaRPr lang="en-US" sz="2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0425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6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2016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12" y="1600200"/>
            <a:ext cx="72305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Race/Ethnicity and Gender, 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1982</a:t>
            </a:r>
            <a:r>
              <a:rPr lang="en-US" sz="2800" dirty="0" smtClean="0"/>
              <a:t>–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2015 (N=1,680)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670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7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2016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48579"/>
            <a:ext cx="6833898" cy="403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solidFill>
                  <a:schemeClr val="tx2"/>
                </a:solidFill>
              </a:rPr>
              <a:t>Highlights, Newly Diagnosed HIV Cases 2015, n=22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6 (27%) were also diagnosed with AIDS</a:t>
            </a:r>
          </a:p>
          <a:p>
            <a:pPr lvl="0"/>
            <a:r>
              <a:rPr lang="en-US" sz="2400" dirty="0"/>
              <a:t>None are known to have died</a:t>
            </a:r>
          </a:p>
          <a:p>
            <a:pPr lvl="0"/>
            <a:r>
              <a:rPr lang="en-US" sz="2400" dirty="0"/>
              <a:t>17 (77%) were male</a:t>
            </a:r>
          </a:p>
          <a:p>
            <a:pPr lvl="0"/>
            <a:r>
              <a:rPr lang="en-US" sz="2400" dirty="0"/>
              <a:t>10 (45%) were Men Who Have Sex with Men (MSM); 9 (41%) were Heterosexual </a:t>
            </a:r>
          </a:p>
          <a:p>
            <a:pPr lvl="0"/>
            <a:r>
              <a:rPr lang="en-US" sz="2400" dirty="0"/>
              <a:t>7 (32%) were White; 9 (41%) were Alaska Native/American Indian; 4 (18%) were Black</a:t>
            </a:r>
          </a:p>
          <a:p>
            <a:r>
              <a:rPr lang="en-US" sz="2400" dirty="0"/>
              <a:t>12 (55%) were living in Anchorage/Mat-Su at the time of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9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2015 Reported Cases of HIV First Diagnosed in Alaska by Race/Ethnicity (n=22)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9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337" y="6274630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2016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5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1737C7799094AADA5877D93871E3F" ma:contentTypeVersion="7" ma:contentTypeDescription="Create a new document." ma:contentTypeScope="" ma:versionID="37d59bd21401fce8810b3b6ece7b7b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95E1BA-E762-4D95-A4DE-080309C5FF15}"/>
</file>

<file path=customXml/itemProps2.xml><?xml version="1.0" encoding="utf-8"?>
<ds:datastoreItem xmlns:ds="http://schemas.openxmlformats.org/officeDocument/2006/customXml" ds:itemID="{D50DAFF0-296A-4529-B8BB-9600579654F5}"/>
</file>

<file path=customXml/itemProps3.xml><?xml version="1.0" encoding="utf-8"?>
<ds:datastoreItem xmlns:ds="http://schemas.openxmlformats.org/officeDocument/2006/customXml" ds:itemID="{3665C52F-194F-4C7E-92B2-B8C40BD850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3419</TotalTime>
  <Words>608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Highlights, Cumulative HIV Cases 1982-2015, n=1,680</vt:lpstr>
      <vt:lpstr>Reported Cases of HIV by Race/Ethnicity,  1982–2015 (N=1,680)</vt:lpstr>
      <vt:lpstr>Reported Cases of HIV by Transmission Category 1982–2015 (n=1,680)</vt:lpstr>
      <vt:lpstr>Reported Cases of HIV by Residence at Diagnosis 1982–2015 (n=1,680)</vt:lpstr>
      <vt:lpstr>Reported Cases of HIV by Age at Diagnosis 1982–2015 (n=1,680)</vt:lpstr>
      <vt:lpstr>Reported Cases of HIV by Race/Ethnicity and Gender,  1982–2015 (N=1,680)</vt:lpstr>
      <vt:lpstr>Highlights, Newly Diagnosed HIV Cases 2015, n=22</vt:lpstr>
      <vt:lpstr>2015 Reported Cases of HIV First Diagnosed in Alaska by Race/Ethnicity (n=22)</vt:lpstr>
      <vt:lpstr>2015 Reported Cases of HIV First Diagnosed in Alaska by Transmission Category (n=22)</vt:lpstr>
      <vt:lpstr>2015 Cases of HIV First Diagnosed in Alaska by Age at Diagnosis (n=22)</vt:lpstr>
      <vt:lpstr>2015 Reported Cases of HIV First Diagnosed in Alaska by Residence at Diagnosis (n=22)</vt:lpstr>
      <vt:lpstr>Highlights, Persons Living with HIV in Alaska  As of December 2015, n=671</vt:lpstr>
      <vt:lpstr>HIV Care Continuum, Alaska ― As of December 31,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 Summary of HIV Infection in Alaska 1982-2015</dc:title>
  <dc:creator>cmaronson</dc:creator>
  <cp:lastModifiedBy>Harvill, Jessica J</cp:lastModifiedBy>
  <cp:revision>178</cp:revision>
  <dcterms:created xsi:type="dcterms:W3CDTF">2013-03-21T20:16:42Z</dcterms:created>
  <dcterms:modified xsi:type="dcterms:W3CDTF">2016-03-30T19:46:18Z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0x0101006811737C7799094AADA5877D93871E3F</vt:lpwstr>
  </property>
  <property fmtid="{D5CDD505-2E9C-101B-9397-08002B2CF9AE}" pid="3" name="Order">
    <vt:r8>8500</vt:r8>
  </property>
</Properties>
</file>