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78" r:id="rId5"/>
    <p:sldId id="284" r:id="rId6"/>
    <p:sldId id="273" r:id="rId7"/>
    <p:sldId id="274" r:id="rId8"/>
    <p:sldId id="275" r:id="rId9"/>
    <p:sldId id="276" r:id="rId10"/>
    <p:sldId id="277" r:id="rId11"/>
    <p:sldId id="285" r:id="rId12"/>
    <p:sldId id="279" r:id="rId13"/>
    <p:sldId id="281" r:id="rId14"/>
    <p:sldId id="283" r:id="rId15"/>
    <p:sldId id="280" r:id="rId16"/>
    <p:sldId id="286" r:id="rId17"/>
    <p:sldId id="287" r:id="rId18"/>
    <p:sldId id="288" r:id="rId19"/>
    <p:sldId id="289" r:id="rId20"/>
    <p:sldId id="290" r:id="rId21"/>
    <p:sldId id="291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&lt;14</c:v>
                </c:pt>
                <c:pt idx="1">
                  <c:v>15-24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23</c:v>
                </c:pt>
                <c:pt idx="1">
                  <c:v>266</c:v>
                </c:pt>
                <c:pt idx="2">
                  <c:v>673</c:v>
                </c:pt>
                <c:pt idx="3">
                  <c:v>508</c:v>
                </c:pt>
                <c:pt idx="4">
                  <c:v>211</c:v>
                </c:pt>
                <c:pt idx="5">
                  <c:v>59</c:v>
                </c:pt>
                <c:pt idx="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5954304"/>
        <c:axId val="31274112"/>
      </c:barChart>
      <c:catAx>
        <c:axId val="105954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(Years) at Diagnosis</a:t>
                </a:r>
                <a:endParaRPr lang="en-US" dirty="0"/>
              </a:p>
            </c:rich>
          </c:tx>
          <c:layout/>
          <c:overlay val="0"/>
        </c:title>
        <c:majorTickMark val="none"/>
        <c:minorTickMark val="none"/>
        <c:tickLblPos val="nextTo"/>
        <c:crossAx val="31274112"/>
        <c:crosses val="autoZero"/>
        <c:auto val="1"/>
        <c:lblAlgn val="ctr"/>
        <c:lblOffset val="100"/>
        <c:noMultiLvlLbl val="0"/>
      </c:catAx>
      <c:valAx>
        <c:axId val="31274112"/>
        <c:scaling>
          <c:orientation val="minMax"/>
          <c:max val="70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Cases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5954304"/>
        <c:crosses val="autoZero"/>
        <c:crossBetween val="between"/>
      </c:valAx>
    </c:plotArea>
    <c:plotVisOnly val="1"/>
    <c:dispBlanksAs val="gap"/>
    <c:showDLblsOverMax val="0"/>
  </c:chart>
  <c:spPr>
    <a:solidFill>
      <a:schemeClr val="bg2">
        <a:alpha val="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96878554242455"/>
          <c:y val="6.4405531671541935E-2"/>
          <c:w val="0.83115269933798519"/>
          <c:h val="0.84792288254972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AI/AN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NH/PI</c:v>
                </c:pt>
                <c:pt idx="5">
                  <c:v>White</c:v>
                </c:pt>
                <c:pt idx="6">
                  <c:v>Multi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114</c:v>
                </c:pt>
                <c:pt idx="1">
                  <c:v>14</c:v>
                </c:pt>
                <c:pt idx="2">
                  <c:v>71</c:v>
                </c:pt>
                <c:pt idx="3">
                  <c:v>52</c:v>
                </c:pt>
                <c:pt idx="4">
                  <c:v>1</c:v>
                </c:pt>
                <c:pt idx="5">
                  <c:v>246</c:v>
                </c:pt>
                <c:pt idx="6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AI/AN</c:v>
                </c:pt>
                <c:pt idx="1">
                  <c:v>Asian</c:v>
                </c:pt>
                <c:pt idx="2">
                  <c:v>Black</c:v>
                </c:pt>
                <c:pt idx="3">
                  <c:v>Hispanic</c:v>
                </c:pt>
                <c:pt idx="4">
                  <c:v>NH/PI</c:v>
                </c:pt>
                <c:pt idx="5">
                  <c:v>White</c:v>
                </c:pt>
                <c:pt idx="6">
                  <c:v>Multi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67</c:v>
                </c:pt>
                <c:pt idx="1">
                  <c:v>10</c:v>
                </c:pt>
                <c:pt idx="2">
                  <c:v>30</c:v>
                </c:pt>
                <c:pt idx="3">
                  <c:v>14</c:v>
                </c:pt>
                <c:pt idx="4">
                  <c:v>1</c:v>
                </c:pt>
                <c:pt idx="5">
                  <c:v>46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6224"/>
        <c:axId val="34091008"/>
      </c:barChart>
      <c:catAx>
        <c:axId val="33876224"/>
        <c:scaling>
          <c:orientation val="minMax"/>
        </c:scaling>
        <c:delete val="0"/>
        <c:axPos val="b"/>
        <c:majorTickMark val="out"/>
        <c:minorTickMark val="none"/>
        <c:tickLblPos val="nextTo"/>
        <c:crossAx val="34091008"/>
        <c:crosses val="autoZero"/>
        <c:auto val="1"/>
        <c:lblAlgn val="ctr"/>
        <c:lblOffset val="100"/>
        <c:noMultiLvlLbl val="0"/>
      </c:catAx>
      <c:valAx>
        <c:axId val="34091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87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65895759919748"/>
          <c:y val="0.12247966393234788"/>
          <c:w val="0.16540001732584036"/>
          <c:h val="0.209797262576594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F13F-0E21-4902-B817-9385B8ACD768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0E2E-20FE-4E06-A98F-C3E2B5B4A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3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C791-EF92-473B-9A92-F9D79F2FCFFF}" type="datetime1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52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198D-93E1-4166-82BC-7CC545F0E866}" type="datetime1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71BD-0D0D-487F-BCFD-CF579BE808BC}" type="datetime1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44F-5552-4A94-B8CB-47B50619A100}" type="datetime1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0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9642-C67D-4275-AC1E-A636F2ECEC16}" type="datetime1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C66B-CC6A-4297-AE8B-DF34FDC639B7}" type="datetime1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854B-BAA1-4F5B-9422-334DE1416A42}" type="datetime1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60D8-EFF2-4B6C-9072-9393A08CA37E}" type="datetime1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BBFB-F765-44C9-8729-64B0C92A0DC5}" type="datetime1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6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EA3A-1BB2-4D64-B7EE-D505BEF93CC9}" type="datetime1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6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BF24-095D-4E63-8973-EA481D0613D7}" type="datetime1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A74F-844E-48A1-A759-952A65D6D107}" type="datetime1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i.hss.state.ak.us/hivstd/default.st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hss.alaska.gov/dph/Epi/hivstd/Pages/hivdata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Summary of HIV Infection in Alaska, 1982</a:t>
            </a:r>
            <a:r>
              <a:rPr lang="en-US" sz="4400" b="1" dirty="0" smtClean="0"/>
              <a:t>–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2016 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Prepared by the State of Alaska Department of Health and Social Services, Division of Public Health, HIV/STD Program, Section of Epidemiology. For questions about </a:t>
            </a:r>
            <a:r>
              <a:rPr lang="en-US" sz="1400" dirty="0">
                <a:solidFill>
                  <a:schemeClr val="tx2"/>
                </a:solidFill>
              </a:rPr>
              <a:t>this presentation please visit </a:t>
            </a:r>
            <a:r>
              <a:rPr lang="en-US" sz="14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1400" dirty="0" smtClean="0">
                <a:solidFill>
                  <a:schemeClr val="tx2"/>
                </a:solidFill>
                <a:hlinkClick r:id="rId2"/>
              </a:rPr>
              <a:t>www.epi.hss.state.ak.us/hivstd/default.stm</a:t>
            </a:r>
            <a:r>
              <a:rPr lang="en-US" sz="1400" dirty="0" smtClean="0">
                <a:solidFill>
                  <a:schemeClr val="tx2"/>
                </a:solidFill>
              </a:rPr>
              <a:t> or call the Alaska Section of Epidemiology at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(907) 269-8000.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2016 Reported Cases of HIV First Diagnosed in Alaska by Transmission Category (n=38)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5160" y="647763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10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221219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8" y="1600200"/>
            <a:ext cx="82234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1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2016 Cases of HIV First Diagnosed in Alaska by Age at Diagnosis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(n=38)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11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8" y="1600200"/>
            <a:ext cx="82234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3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2016 Reported Cases of HIV First Diagnosed in Alaska by Residence at Diagnosis (n=38)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12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09600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8" y="1600200"/>
            <a:ext cx="82234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5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>
                <a:solidFill>
                  <a:schemeClr val="tx2"/>
                </a:solidFill>
              </a:rPr>
              <a:t>Highlights, </a:t>
            </a:r>
            <a:r>
              <a:rPr lang="en-US" sz="2900" b="1" dirty="0" smtClean="0">
                <a:solidFill>
                  <a:schemeClr val="tx2"/>
                </a:solidFill>
              </a:rPr>
              <a:t>Persons Living with HIV in Alaska </a:t>
            </a:r>
            <a:br>
              <a:rPr lang="en-US" sz="2900" b="1" dirty="0" smtClean="0">
                <a:solidFill>
                  <a:schemeClr val="tx2"/>
                </a:solidFill>
              </a:rPr>
            </a:br>
            <a:r>
              <a:rPr lang="en-US" sz="2900" b="1" dirty="0" smtClean="0">
                <a:solidFill>
                  <a:schemeClr val="tx2"/>
                </a:solidFill>
              </a:rPr>
              <a:t>As of December 31, 2016, n=692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380 </a:t>
            </a:r>
            <a:r>
              <a:rPr lang="en-US" sz="2400" dirty="0"/>
              <a:t>(55%) ever had a diagnosis of AIDS</a:t>
            </a:r>
          </a:p>
          <a:p>
            <a:pPr lvl="0"/>
            <a:r>
              <a:rPr lang="en-US" sz="2400" dirty="0" smtClean="0"/>
              <a:t>520 </a:t>
            </a:r>
            <a:r>
              <a:rPr lang="en-US" sz="2400" dirty="0"/>
              <a:t>(75%) were male</a:t>
            </a:r>
          </a:p>
          <a:p>
            <a:pPr lvl="0"/>
            <a:r>
              <a:rPr lang="en-US" sz="2400" dirty="0" smtClean="0"/>
              <a:t>326 </a:t>
            </a:r>
            <a:r>
              <a:rPr lang="en-US" sz="2400" dirty="0"/>
              <a:t>(47%) were Men Who Have Sex with Men (MSM); 181 (26%) were Heterosexual </a:t>
            </a:r>
          </a:p>
          <a:p>
            <a:pPr lvl="0"/>
            <a:r>
              <a:rPr lang="en-US" sz="2400" dirty="0" smtClean="0"/>
              <a:t>292 </a:t>
            </a:r>
            <a:r>
              <a:rPr lang="en-US" sz="2400" dirty="0"/>
              <a:t>(42%) were White; 181 (26%) were Alaska Native/American Indian; 101 (15%) were Black</a:t>
            </a:r>
          </a:p>
          <a:p>
            <a:pPr lvl="0"/>
            <a:r>
              <a:rPr lang="en-US" sz="2400" dirty="0" smtClean="0"/>
              <a:t>463 </a:t>
            </a:r>
            <a:r>
              <a:rPr lang="en-US" sz="2400" dirty="0"/>
              <a:t>(67%) had an initial diagnosis in Alaska; 310 (67%) of those were living in Anchorage/Mat-Su at the time of diagnosis</a:t>
            </a:r>
          </a:p>
          <a:p>
            <a:pPr lvl="0"/>
            <a:r>
              <a:rPr lang="en-US" sz="2400" dirty="0" smtClean="0"/>
              <a:t>92</a:t>
            </a:r>
            <a:r>
              <a:rPr lang="en-US" sz="2400" dirty="0"/>
              <a:t>% of those thought to be living with HIV in Alaska during 2016 were engaged in medical care, and of those 87% were virally suppressed</a:t>
            </a: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7763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13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609600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85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HIV Care Continuum, Alaska </a:t>
            </a:r>
            <a:r>
              <a:rPr lang="en-US" sz="3200" b="1" i="1" dirty="0">
                <a:solidFill>
                  <a:schemeClr val="tx2"/>
                </a:solidFill>
              </a:rPr>
              <a:t>―</a:t>
            </a:r>
            <a:r>
              <a:rPr lang="en-US" sz="3200" b="1" i="1" dirty="0"/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2016 (n=684)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39634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14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562600"/>
            <a:ext cx="731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/>
              <a:t> ‡ Includes all cases who lived in Alaska (AK) during 2016 (n=704). Cases </a:t>
            </a:r>
            <a:r>
              <a:rPr lang="en-US" sz="1100" i="1" dirty="0" smtClean="0"/>
              <a:t>with unknown </a:t>
            </a:r>
            <a:r>
              <a:rPr lang="en-US" sz="1100" i="1" dirty="0"/>
              <a:t>residence </a:t>
            </a:r>
            <a:r>
              <a:rPr lang="en-US" sz="1100" i="1" dirty="0" smtClean="0"/>
              <a:t> and </a:t>
            </a:r>
            <a:r>
              <a:rPr lang="en-US" sz="1100" i="1" dirty="0"/>
              <a:t>no activity in the surveillance system for ten or </a:t>
            </a:r>
            <a:r>
              <a:rPr lang="en-US" sz="1100" i="1" dirty="0" smtClean="0"/>
              <a:t>more </a:t>
            </a:r>
            <a:r>
              <a:rPr lang="en-US" sz="1100" i="1" dirty="0"/>
              <a:t>years were excluded (n=20</a:t>
            </a:r>
            <a:r>
              <a:rPr lang="en-US" sz="1100" i="1" dirty="0" smtClean="0"/>
              <a:t>).</a:t>
            </a:r>
            <a:endParaRPr lang="en-US" sz="1100" dirty="0"/>
          </a:p>
          <a:p>
            <a:r>
              <a:rPr lang="en-US" sz="1100" i="1" dirty="0" smtClean="0"/>
              <a:t>* </a:t>
            </a:r>
            <a:r>
              <a:rPr lang="en-US" sz="1100" i="1" dirty="0"/>
              <a:t>Received at least one CD4/Viral Load between Jan. 1 and Dec. 31, 2016.</a:t>
            </a:r>
            <a:endParaRPr lang="en-US" sz="1100" dirty="0"/>
          </a:p>
          <a:p>
            <a:r>
              <a:rPr lang="en-US" sz="1100" i="1" dirty="0" smtClean="0"/>
              <a:t>+ </a:t>
            </a:r>
            <a:r>
              <a:rPr lang="en-US" sz="1100" i="1" dirty="0"/>
              <a:t>Viral Load ≤200 copies/</a:t>
            </a:r>
            <a:r>
              <a:rPr lang="en-US" sz="1100" i="1" dirty="0" err="1"/>
              <a:t>mL.</a:t>
            </a:r>
            <a:endParaRPr lang="en-US" sz="1100" b="1" dirty="0"/>
          </a:p>
        </p:txBody>
      </p:sp>
      <p:sp>
        <p:nvSpPr>
          <p:cNvPr id="7" name="Rectangle 6"/>
          <p:cNvSpPr/>
          <p:nvPr/>
        </p:nvSpPr>
        <p:spPr>
          <a:xfrm>
            <a:off x="228600" y="631442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484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Persons Living with HIV in Alaska </a:t>
            </a:r>
            <a:r>
              <a:rPr lang="en-US" sz="3200" b="1" dirty="0" smtClean="0">
                <a:solidFill>
                  <a:schemeClr val="tx2"/>
                </a:solidFill>
              </a:rPr>
              <a:t>by Age of Diagnosis and Gender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As </a:t>
            </a:r>
            <a:r>
              <a:rPr lang="en-US" sz="3200" b="1" dirty="0">
                <a:solidFill>
                  <a:schemeClr val="tx2"/>
                </a:solidFill>
              </a:rPr>
              <a:t>of December 31, 2016 (n=692)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15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3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Persons Living with HIV in Alaska </a:t>
            </a:r>
            <a:r>
              <a:rPr lang="en-US" sz="3200" b="1" dirty="0" smtClean="0">
                <a:solidFill>
                  <a:schemeClr val="tx2"/>
                </a:solidFill>
              </a:rPr>
              <a:t>by Race/Ethnicity and Gender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As </a:t>
            </a:r>
            <a:r>
              <a:rPr lang="en-US" sz="3200" b="1" dirty="0">
                <a:solidFill>
                  <a:schemeClr val="tx2"/>
                </a:solidFill>
              </a:rPr>
              <a:t>of December 31, 2016 (n=692)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16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883224"/>
              </p:ext>
            </p:extLst>
          </p:nvPr>
        </p:nvGraphicFramePr>
        <p:xfrm>
          <a:off x="4572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96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Persons Living with HIV in Alaska </a:t>
            </a:r>
            <a:r>
              <a:rPr lang="en-US" sz="3200" b="1" dirty="0" smtClean="0">
                <a:solidFill>
                  <a:schemeClr val="tx2"/>
                </a:solidFill>
              </a:rPr>
              <a:t>by Transmission Category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As </a:t>
            </a:r>
            <a:r>
              <a:rPr lang="en-US" sz="3200" b="1" dirty="0">
                <a:solidFill>
                  <a:schemeClr val="tx2"/>
                </a:solidFill>
              </a:rPr>
              <a:t>of December 31, 2016 (n=692)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17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01" y="1600200"/>
            <a:ext cx="783339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0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800" dirty="0" smtClean="0"/>
              <a:t>Version last updated </a:t>
            </a:r>
            <a:r>
              <a:rPr lang="en-US" sz="1800" smtClean="0"/>
              <a:t>April </a:t>
            </a:r>
            <a:r>
              <a:rPr lang="en-US" sz="1800" smtClean="0"/>
              <a:t>5, </a:t>
            </a:r>
            <a:r>
              <a:rPr lang="en-US" sz="1800" dirty="0" smtClean="0"/>
              <a:t>2017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1100" dirty="0" smtClean="0"/>
              <a:t>Visit the HIV Data and </a:t>
            </a:r>
            <a:r>
              <a:rPr lang="en-US" sz="1100" dirty="0"/>
              <a:t>Statistics Page at </a:t>
            </a:r>
            <a:r>
              <a:rPr lang="en-US" sz="1100" dirty="0">
                <a:hlinkClick r:id="rId2"/>
              </a:rPr>
              <a:t>http://</a:t>
            </a:r>
            <a:r>
              <a:rPr lang="en-US" sz="1100" dirty="0" smtClean="0">
                <a:hlinkClick r:id="rId2"/>
              </a:rPr>
              <a:t>dhss.alaska.gov/dph/Epi/hivstd/Pages/hivdata.aspx</a:t>
            </a:r>
            <a:r>
              <a:rPr lang="en-US" sz="1100" dirty="0" smtClean="0"/>
              <a:t> for the most up-to-date version.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18</a:t>
            </a:fld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1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Highlights, Cumulative HIV Cases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1982-2016 (N=1,757)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1,153 </a:t>
            </a:r>
            <a:r>
              <a:rPr lang="en-US" sz="2400" dirty="0"/>
              <a:t>(</a:t>
            </a:r>
            <a:r>
              <a:rPr lang="en-US" sz="2400" dirty="0" smtClean="0"/>
              <a:t>66%) ever had a diagnosis of </a:t>
            </a:r>
            <a:r>
              <a:rPr lang="en-US" sz="2400" dirty="0"/>
              <a:t>AIDS</a:t>
            </a:r>
          </a:p>
          <a:p>
            <a:pPr lvl="0"/>
            <a:r>
              <a:rPr lang="en-US" sz="2400" dirty="0" smtClean="0"/>
              <a:t>623 </a:t>
            </a:r>
            <a:r>
              <a:rPr lang="en-US" sz="2400" dirty="0"/>
              <a:t>(35%) are known to have died</a:t>
            </a:r>
          </a:p>
          <a:p>
            <a:pPr lvl="0"/>
            <a:r>
              <a:rPr lang="en-US" sz="2400" dirty="0" smtClean="0"/>
              <a:t>1,410 </a:t>
            </a:r>
            <a:r>
              <a:rPr lang="en-US" sz="2400" dirty="0"/>
              <a:t>(</a:t>
            </a:r>
            <a:r>
              <a:rPr lang="en-US" sz="2400" dirty="0" smtClean="0"/>
              <a:t>80%) </a:t>
            </a:r>
            <a:r>
              <a:rPr lang="en-US" sz="2400" dirty="0"/>
              <a:t>were male</a:t>
            </a:r>
          </a:p>
          <a:p>
            <a:pPr lvl="0"/>
            <a:r>
              <a:rPr lang="en-US" sz="2400" dirty="0" smtClean="0"/>
              <a:t>889 </a:t>
            </a:r>
            <a:r>
              <a:rPr lang="en-US" sz="2400" dirty="0"/>
              <a:t>(</a:t>
            </a:r>
            <a:r>
              <a:rPr lang="en-US" sz="2400" dirty="0" smtClean="0"/>
              <a:t>51%) </a:t>
            </a:r>
            <a:r>
              <a:rPr lang="en-US" sz="2400" dirty="0"/>
              <a:t>were Men Who Have Sex with Men (MSM); </a:t>
            </a:r>
            <a:r>
              <a:rPr lang="en-US" sz="2400" dirty="0" smtClean="0"/>
              <a:t>335 </a:t>
            </a:r>
            <a:r>
              <a:rPr lang="en-US" sz="2400" dirty="0"/>
              <a:t>(19%) were Heterosexual (Hetero)</a:t>
            </a:r>
          </a:p>
          <a:p>
            <a:pPr lvl="0"/>
            <a:r>
              <a:rPr lang="en-US" sz="2400" dirty="0" smtClean="0"/>
              <a:t>926 </a:t>
            </a:r>
            <a:r>
              <a:rPr lang="en-US" sz="2400" dirty="0"/>
              <a:t>(</a:t>
            </a:r>
            <a:r>
              <a:rPr lang="en-US" sz="2400" dirty="0" smtClean="0"/>
              <a:t>53%) </a:t>
            </a:r>
            <a:r>
              <a:rPr lang="en-US" sz="2400" dirty="0"/>
              <a:t>were White; </a:t>
            </a:r>
            <a:r>
              <a:rPr lang="en-US" sz="2400" dirty="0" smtClean="0"/>
              <a:t>354 </a:t>
            </a:r>
            <a:r>
              <a:rPr lang="en-US" sz="2400" dirty="0"/>
              <a:t>(20%) were Alaska Native/American Indian; </a:t>
            </a:r>
            <a:r>
              <a:rPr lang="en-US" sz="2400" dirty="0" smtClean="0"/>
              <a:t>235 </a:t>
            </a:r>
            <a:r>
              <a:rPr lang="en-US" sz="2400" dirty="0"/>
              <a:t>(13%) were Black</a:t>
            </a:r>
          </a:p>
          <a:p>
            <a:r>
              <a:rPr lang="en-US" sz="2400" dirty="0" smtClean="0"/>
              <a:t>1,197 </a:t>
            </a:r>
            <a:r>
              <a:rPr lang="en-US" sz="2400" dirty="0"/>
              <a:t>(</a:t>
            </a:r>
            <a:r>
              <a:rPr lang="en-US" sz="2400" dirty="0" smtClean="0"/>
              <a:t>68%) </a:t>
            </a:r>
            <a:r>
              <a:rPr lang="en-US" sz="2400" dirty="0"/>
              <a:t>had an initial diagnosis in Alaska; </a:t>
            </a:r>
            <a:r>
              <a:rPr lang="en-US" sz="2400" dirty="0" smtClean="0"/>
              <a:t>821 (69%) </a:t>
            </a:r>
            <a:r>
              <a:rPr lang="en-US" sz="2400" dirty="0"/>
              <a:t>of those were living in Anchorage/Mat-Su at the time of diagnosis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02288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2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8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Race/Ethnicity,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2016 (N=</a:t>
            </a:r>
            <a:r>
              <a:rPr lang="en-US" sz="3200" b="1" dirty="0">
                <a:solidFill>
                  <a:schemeClr val="tx2"/>
                </a:solidFill>
              </a:rPr>
              <a:t>1,757</a:t>
            </a:r>
            <a:r>
              <a:rPr lang="en-US" sz="3200" b="1" dirty="0" smtClean="0">
                <a:solidFill>
                  <a:schemeClr val="tx2"/>
                </a:solidFill>
              </a:rPr>
              <a:t>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3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8" y="1600200"/>
            <a:ext cx="82234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4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Transmission Category 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2016 (N=1,757)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8" y="1600200"/>
            <a:ext cx="822348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Residence at Diagnosis 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2016 (N=1,757)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5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Age at Diagnosis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2016 (N=1,757)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0425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6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7232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Race/Ethnicity and Gender, 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2016 (N=</a:t>
            </a:r>
            <a:r>
              <a:rPr lang="en-US" sz="3200" b="1" dirty="0">
                <a:solidFill>
                  <a:schemeClr val="tx2"/>
                </a:solidFill>
              </a:rPr>
              <a:t>1,757</a:t>
            </a:r>
            <a:r>
              <a:rPr lang="en-US" sz="3200" b="1" dirty="0" smtClean="0">
                <a:solidFill>
                  <a:schemeClr val="tx2"/>
                </a:solidFill>
              </a:rPr>
              <a:t>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670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7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29515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699915" cy="421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Highlights, Newly Diagnosed HIV Cases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2016 (n=38)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938" lvl="0" indent="0">
              <a:buNone/>
            </a:pPr>
            <a:r>
              <a:rPr lang="en-US" sz="2400" dirty="0" smtClean="0"/>
              <a:t>Of the 76 cases reported to the Alaska Section of Epidemiology in 2016, 38 were newly diagnosed in Alaska. Of those 38:</a:t>
            </a:r>
          </a:p>
          <a:p>
            <a:pPr marL="350838" lvl="0"/>
            <a:r>
              <a:rPr lang="en-US" sz="2400" dirty="0" smtClean="0"/>
              <a:t>6 </a:t>
            </a:r>
            <a:r>
              <a:rPr lang="en-US" sz="2400" dirty="0"/>
              <a:t>(16%) were also diagnosed with AIDS</a:t>
            </a:r>
          </a:p>
          <a:p>
            <a:pPr marL="350838" lvl="0"/>
            <a:r>
              <a:rPr lang="en-US" sz="2400" dirty="0" smtClean="0"/>
              <a:t>None </a:t>
            </a:r>
            <a:r>
              <a:rPr lang="en-US" sz="2400" dirty="0"/>
              <a:t>are known to have died</a:t>
            </a:r>
          </a:p>
          <a:p>
            <a:pPr marL="350838" lvl="0"/>
            <a:r>
              <a:rPr lang="en-US" sz="2400" dirty="0" smtClean="0"/>
              <a:t>30 </a:t>
            </a:r>
            <a:r>
              <a:rPr lang="en-US" sz="2400" dirty="0"/>
              <a:t>(79%) were male</a:t>
            </a:r>
          </a:p>
          <a:p>
            <a:pPr marL="350838" lvl="0"/>
            <a:r>
              <a:rPr lang="en-US" sz="2400" dirty="0" smtClean="0"/>
              <a:t>25 </a:t>
            </a:r>
            <a:r>
              <a:rPr lang="en-US" sz="2400" dirty="0"/>
              <a:t>(66%) were Men Who Have Sex with Men (MSM); 9 (24%) were Heterosexual </a:t>
            </a:r>
          </a:p>
          <a:p>
            <a:pPr marL="350838" lvl="0"/>
            <a:r>
              <a:rPr lang="en-US" sz="2400" dirty="0" smtClean="0"/>
              <a:t>9 </a:t>
            </a:r>
            <a:r>
              <a:rPr lang="en-US" sz="2400" dirty="0"/>
              <a:t>(24%) were White; 17 (45%) were Alaska Native/American Indian; 5 (13%) were Black</a:t>
            </a:r>
          </a:p>
          <a:p>
            <a:pPr marL="350838" lvl="0"/>
            <a:r>
              <a:rPr lang="en-US" sz="2400" dirty="0" smtClean="0"/>
              <a:t>22 </a:t>
            </a:r>
            <a:r>
              <a:rPr lang="en-US" sz="2400" dirty="0"/>
              <a:t>(58%) were 34 years old or younger at the time of diagnosis</a:t>
            </a:r>
          </a:p>
          <a:p>
            <a:pPr marL="350838" lvl="0"/>
            <a:r>
              <a:rPr lang="en-US" sz="2400" dirty="0" smtClean="0"/>
              <a:t>22 </a:t>
            </a:r>
            <a:r>
              <a:rPr lang="en-US" sz="2400" dirty="0"/>
              <a:t>(58%) were living in Anchorage/Mat-Su at the time of diagnosis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2036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8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29515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9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2016 Reported Cases of HIV First Diagnosed in Alaska by Race/Ethnicity (n=38)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9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337" y="6274630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April 2017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5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1737C7799094AADA5877D93871E3F" ma:contentTypeVersion="7" ma:contentTypeDescription="Create a new document." ma:contentTypeScope="" ma:versionID="37d59bd21401fce8810b3b6ece7b7b5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ef788e2aa1fcb741b4b2455d64f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76D538-BBE9-4658-8B7C-8407B38B7413}"/>
</file>

<file path=customXml/itemProps2.xml><?xml version="1.0" encoding="utf-8"?>
<ds:datastoreItem xmlns:ds="http://schemas.openxmlformats.org/officeDocument/2006/customXml" ds:itemID="{3665C52F-194F-4C7E-92B2-B8C40BD85083}"/>
</file>

<file path=customXml/itemProps3.xml><?xml version="1.0" encoding="utf-8"?>
<ds:datastoreItem xmlns:ds="http://schemas.openxmlformats.org/officeDocument/2006/customXml" ds:itemID="{D50DAFF0-296A-4529-B8BB-9600579654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3478</TotalTime>
  <Words>858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Highlights, Cumulative HIV Cases  1982-2016 (N=1,757)</vt:lpstr>
      <vt:lpstr>Reported Cases of HIV by Race/Ethnicity,  1982–2016 (N=1,757)</vt:lpstr>
      <vt:lpstr>Reported Cases of HIV by Transmission Category 1982–2016 (N=1,757)</vt:lpstr>
      <vt:lpstr>Reported Cases of HIV by Residence at Diagnosis 1982–2016 (N=1,757)</vt:lpstr>
      <vt:lpstr>Reported Cases of HIV by Age at Diagnosis 1982–2016 (N=1,757)</vt:lpstr>
      <vt:lpstr>Reported Cases of HIV by Race/Ethnicity and Gender, 1982–2016 (N=1,757)</vt:lpstr>
      <vt:lpstr>Highlights, Newly Diagnosed HIV Cases  2016 (n=38)</vt:lpstr>
      <vt:lpstr>2016 Reported Cases of HIV First Diagnosed in Alaska by Race/Ethnicity (n=38)</vt:lpstr>
      <vt:lpstr>2016 Reported Cases of HIV First Diagnosed in Alaska by Transmission Category (n=38)</vt:lpstr>
      <vt:lpstr>2016 Cases of HIV First Diagnosed in Alaska by Age at Diagnosis (n=38)</vt:lpstr>
      <vt:lpstr>2016 Reported Cases of HIV First Diagnosed in Alaska by Residence at Diagnosis (n=38)</vt:lpstr>
      <vt:lpstr>Highlights, Persons Living with HIV in Alaska  As of December 31, 2016, n=692</vt:lpstr>
      <vt:lpstr>HIV Care Continuum, Alaska ― 2016 (n=684)</vt:lpstr>
      <vt:lpstr>Persons Living with HIV in Alaska by Age of Diagnosis and Gender–As of December 31, 2016 (n=692)</vt:lpstr>
      <vt:lpstr>Persons Living with HIV in Alaska by Race/Ethnicity and Gender–As of December 31, 2016 (n=692)</vt:lpstr>
      <vt:lpstr>Persons Living with HIV in Alaska by Transmission Category–As of December 31, 2016 (n=692)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Set Summary of HIV Infection in Alaska 1982-2015</dc:title>
  <dc:creator>cmaronson</dc:creator>
  <cp:lastModifiedBy>Harvill, Jessica J</cp:lastModifiedBy>
  <cp:revision>198</cp:revision>
  <dcterms:created xsi:type="dcterms:W3CDTF">2013-03-21T20:16:42Z</dcterms:created>
  <dcterms:modified xsi:type="dcterms:W3CDTF">2017-04-05T22:48:01Z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0x0101006811737C7799094AADA5877D93871E3F</vt:lpwstr>
  </property>
  <property fmtid="{D5CDD505-2E9C-101B-9397-08002B2CF9AE}" pid="3" name="Order">
    <vt:r8>8500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