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78" r:id="rId5"/>
    <p:sldId id="284" r:id="rId6"/>
    <p:sldId id="273" r:id="rId7"/>
    <p:sldId id="274" r:id="rId8"/>
    <p:sldId id="275" r:id="rId9"/>
    <p:sldId id="276" r:id="rId10"/>
    <p:sldId id="277" r:id="rId11"/>
    <p:sldId id="285" r:id="rId12"/>
    <p:sldId id="279" r:id="rId13"/>
    <p:sldId id="281" r:id="rId14"/>
    <p:sldId id="283" r:id="rId15"/>
    <p:sldId id="280" r:id="rId16"/>
    <p:sldId id="286" r:id="rId17"/>
    <p:sldId id="287" r:id="rId18"/>
    <p:sldId id="288" r:id="rId19"/>
    <p:sldId id="289" r:id="rId20"/>
    <p:sldId id="290" r:id="rId21"/>
    <p:sldId id="291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90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0.10310008991931564"/>
                  <c:y val="7.0150816522362199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American Indian/
Alaska Native, </a:t>
                    </a:r>
                    <a:r>
                      <a:rPr lang="en-US" dirty="0" smtClean="0"/>
                      <a:t>20% (n=368)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897880820452997E-3"/>
                  <c:y val="-1.600609638214010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Asian, </a:t>
                    </a:r>
                    <a:r>
                      <a:rPr lang="en-US" dirty="0" smtClean="0"/>
                      <a:t>2% (n=43)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3788641003207933E-2"/>
                  <c:y val="-3.73650867229802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Black,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14% (n=251)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2702318460192478E-2"/>
                  <c:y val="-9.096750294921535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Hispanic, </a:t>
                    </a:r>
                    <a:r>
                      <a:rPr lang="en-US" dirty="0" smtClean="0"/>
                      <a:t>9% (n=171)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38015213376104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Native Hawaiian/
Pacific Islander, </a:t>
                    </a:r>
                    <a:r>
                      <a:rPr lang="en-US" dirty="0" smtClean="0"/>
                      <a:t>1% (n=10)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4455259064839115E-2"/>
                  <c:y val="-2.753292503716888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White, </a:t>
                    </a:r>
                    <a:r>
                      <a:rPr lang="en-US" dirty="0" smtClean="0"/>
                      <a:t>53% </a:t>
                    </a:r>
                    <a:r>
                      <a:rPr lang="en-US" smtClean="0"/>
                      <a:t>(n=954)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0525159181491202"/>
                  <c:y val="2.80603266089448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Multi-race,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2% (n=35)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American Indian/
Alaska Native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Native Hawaiian/
Pacific Islander</c:v>
                </c:pt>
                <c:pt idx="5">
                  <c:v>White</c:v>
                </c:pt>
                <c:pt idx="6">
                  <c:v>Multi-race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368</c:v>
                </c:pt>
                <c:pt idx="1">
                  <c:v>43</c:v>
                </c:pt>
                <c:pt idx="2">
                  <c:v>251</c:v>
                </c:pt>
                <c:pt idx="3">
                  <c:v>171</c:v>
                </c:pt>
                <c:pt idx="4">
                  <c:v>10</c:v>
                </c:pt>
                <c:pt idx="5">
                  <c:v>954</c:v>
                </c:pt>
                <c:pt idx="6">
                  <c:v>35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bg2">
        <a:alpha val="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2785998070221"/>
          <c:y val="6.4405531671541935E-2"/>
          <c:w val="0.83852286446332103"/>
          <c:h val="0.83586597261935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≤14</c:v>
                </c:pt>
                <c:pt idx="1">
                  <c:v>15-24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≥65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</c:v>
                </c:pt>
                <c:pt idx="1">
                  <c:v>96</c:v>
                </c:pt>
                <c:pt idx="2">
                  <c:v>190</c:v>
                </c:pt>
                <c:pt idx="3">
                  <c:v>156</c:v>
                </c:pt>
                <c:pt idx="4">
                  <c:v>52</c:v>
                </c:pt>
                <c:pt idx="5">
                  <c:v>25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≤14</c:v>
                </c:pt>
                <c:pt idx="1">
                  <c:v>15-24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≥65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</c:v>
                </c:pt>
                <c:pt idx="1">
                  <c:v>32</c:v>
                </c:pt>
                <c:pt idx="2">
                  <c:v>59</c:v>
                </c:pt>
                <c:pt idx="3">
                  <c:v>43</c:v>
                </c:pt>
                <c:pt idx="4">
                  <c:v>31</c:v>
                </c:pt>
                <c:pt idx="5">
                  <c:v>10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582816"/>
        <c:axId val="213583208"/>
      </c:barChart>
      <c:catAx>
        <c:axId val="213582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583208"/>
        <c:crosses val="autoZero"/>
        <c:auto val="1"/>
        <c:lblAlgn val="ctr"/>
        <c:lblOffset val="100"/>
        <c:noMultiLvlLbl val="0"/>
      </c:catAx>
      <c:valAx>
        <c:axId val="213583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3582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87127192948382"/>
          <c:y val="0.16889683828685906"/>
          <c:w val="0.18392845212143624"/>
          <c:h val="0.209797262576594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96878554242455"/>
          <c:y val="6.4405531671541935E-2"/>
          <c:w val="0.83115269933798519"/>
          <c:h val="0.84792288254972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AI/AN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NH/PI</c:v>
                </c:pt>
                <c:pt idx="5">
                  <c:v>White</c:v>
                </c:pt>
                <c:pt idx="6">
                  <c:v>Multi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122</c:v>
                </c:pt>
                <c:pt idx="1">
                  <c:v>14</c:v>
                </c:pt>
                <c:pt idx="2">
                  <c:v>73</c:v>
                </c:pt>
                <c:pt idx="3">
                  <c:v>53</c:v>
                </c:pt>
                <c:pt idx="4">
                  <c:v>1</c:v>
                </c:pt>
                <c:pt idx="5">
                  <c:v>249</c:v>
                </c:pt>
                <c:pt idx="6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AI/AN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NH/PI</c:v>
                </c:pt>
                <c:pt idx="5">
                  <c:v>White</c:v>
                </c:pt>
                <c:pt idx="6">
                  <c:v>Multi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72</c:v>
                </c:pt>
                <c:pt idx="1">
                  <c:v>10</c:v>
                </c:pt>
                <c:pt idx="2">
                  <c:v>29</c:v>
                </c:pt>
                <c:pt idx="3">
                  <c:v>17</c:v>
                </c:pt>
                <c:pt idx="4">
                  <c:v>1</c:v>
                </c:pt>
                <c:pt idx="5">
                  <c:v>47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583992"/>
        <c:axId val="213584384"/>
      </c:barChart>
      <c:catAx>
        <c:axId val="213583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584384"/>
        <c:crosses val="autoZero"/>
        <c:auto val="1"/>
        <c:lblAlgn val="ctr"/>
        <c:lblOffset val="100"/>
        <c:noMultiLvlLbl val="0"/>
      </c:catAx>
      <c:valAx>
        <c:axId val="213584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3583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265895759919748"/>
          <c:y val="0.12247966393234788"/>
          <c:w val="0.16540001732584036"/>
          <c:h val="0.209797262576594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2.3440811218042191E-2"/>
                  <c:y val="-1.935499693656355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Male-to-Male Sex (MSM), </a:t>
                    </a:r>
                    <a:r>
                      <a:rPr lang="en-US" dirty="0" smtClean="0"/>
                      <a:t>48% (n=339)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957543501506814E-2"/>
                  <c:y val="6.426256688355605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Injection Drug Use (IDU), </a:t>
                    </a:r>
                    <a:r>
                      <a:rPr lang="en-US" dirty="0" smtClean="0"/>
                      <a:t>9% (n=68)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310464664139205E-2"/>
                  <c:y val="-2.047741000092135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MSM/IDU, 7% </a:t>
                    </a:r>
                  </a:p>
                  <a:p>
                    <a:r>
                      <a:rPr lang="en-US" dirty="0" smtClean="0"/>
                      <a:t>(n=49)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449973267230485E-2"/>
                  <c:y val="9.379621218606210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Heterosexual Contact, </a:t>
                    </a:r>
                    <a:r>
                      <a:rPr lang="en-US" dirty="0" smtClean="0"/>
                      <a:t>27% </a:t>
                    </a:r>
                  </a:p>
                  <a:p>
                    <a:r>
                      <a:rPr lang="en-US" dirty="0" smtClean="0"/>
                      <a:t>(n=189)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1400797122581877E-2"/>
                  <c:y val="1.566252309177074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Perinatal, </a:t>
                    </a:r>
                    <a:r>
                      <a:rPr lang="en-US" dirty="0" smtClean="0"/>
                      <a:t>1% (n=7)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521775055895790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Other or Not </a:t>
                    </a:r>
                    <a:r>
                      <a:rPr lang="en-US" dirty="0" smtClean="0"/>
                      <a:t>Specified,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8% (n=58)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Male-to-Male Sex (MSM)</c:v>
                </c:pt>
                <c:pt idx="1">
                  <c:v>Injection Drug Use (IDU)</c:v>
                </c:pt>
                <c:pt idx="2">
                  <c:v>MSM/IDU</c:v>
                </c:pt>
                <c:pt idx="3">
                  <c:v>Heterosexual Contact</c:v>
                </c:pt>
                <c:pt idx="4">
                  <c:v>Perinatal</c:v>
                </c:pt>
                <c:pt idx="5">
                  <c:v>Other or Not Specified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339</c:v>
                </c:pt>
                <c:pt idx="1">
                  <c:v>68</c:v>
                </c:pt>
                <c:pt idx="2">
                  <c:v>49</c:v>
                </c:pt>
                <c:pt idx="3">
                  <c:v>189</c:v>
                </c:pt>
                <c:pt idx="4">
                  <c:v>7</c:v>
                </c:pt>
                <c:pt idx="5">
                  <c:v>58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3.3247180907942063E-2"/>
                  <c:y val="1.88318007815982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Male-to-Male Sex (MSM), </a:t>
                    </a:r>
                    <a:r>
                      <a:rPr lang="en-US" sz="1400" dirty="0" smtClean="0"/>
                      <a:t>51% </a:t>
                    </a:r>
                    <a:r>
                      <a:rPr lang="en-US" sz="1400" smtClean="0"/>
                      <a:t>(n=936)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1541387187712649E-2"/>
                  <c:y val="-4.1670558697561519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Injection Drug Use (IDU), </a:t>
                    </a:r>
                    <a:r>
                      <a:rPr lang="en-US" sz="1400" dirty="0" smtClean="0"/>
                      <a:t>11% (n=206)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454226207835132E-2"/>
                  <c:y val="-7.7663276663226005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MSM and IDU</a:t>
                    </a:r>
                    <a:r>
                      <a:rPr lang="en-US" sz="1400" dirty="0" smtClean="0"/>
                      <a:t>, </a:t>
                    </a:r>
                    <a:r>
                      <a:rPr lang="en-US" sz="1400" dirty="0"/>
                      <a:t>8</a:t>
                    </a:r>
                    <a:r>
                      <a:rPr lang="en-US" sz="1400" dirty="0" smtClean="0"/>
                      <a:t>% (n=143)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159594634004084E-2"/>
                  <c:y val="5.9610380810552754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Heterosexual Contact, </a:t>
                    </a:r>
                    <a:r>
                      <a:rPr lang="en-US" sz="1400" dirty="0" smtClean="0"/>
                      <a:t>19% (n=349)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8784145037425876E-2"/>
                  <c:y val="0.10396286051338897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Perinatal, </a:t>
                    </a:r>
                    <a:r>
                      <a:rPr lang="en-US" sz="1400" dirty="0" smtClean="0"/>
                      <a:t>1% (n=18)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7351511616603482E-2"/>
                  <c:y val="1.0969648999019528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Other or Not Specified, </a:t>
                    </a:r>
                    <a:r>
                      <a:rPr lang="en-US" sz="1400" dirty="0" smtClean="0"/>
                      <a:t>10% (n=180)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Male-to-Male Sex (MSM)</c:v>
                </c:pt>
                <c:pt idx="1">
                  <c:v>Injection Drug Use (IDU)</c:v>
                </c:pt>
                <c:pt idx="2">
                  <c:v>MSM and IDU</c:v>
                </c:pt>
                <c:pt idx="3">
                  <c:v>Heterosexual Contact</c:v>
                </c:pt>
                <c:pt idx="4">
                  <c:v>Perinatal</c:v>
                </c:pt>
                <c:pt idx="5">
                  <c:v>Other or Not Specified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889</c:v>
                </c:pt>
                <c:pt idx="1">
                  <c:v>201</c:v>
                </c:pt>
                <c:pt idx="2">
                  <c:v>139</c:v>
                </c:pt>
                <c:pt idx="3">
                  <c:v>335</c:v>
                </c:pt>
                <c:pt idx="4">
                  <c:v>18</c:v>
                </c:pt>
                <c:pt idx="5">
                  <c:v>175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bg2">
        <a:alpha val="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2.9291095557499758E-2"/>
                  <c:y val="-0.1138197550443960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Anchorage/
Mat-Su, </a:t>
                    </a:r>
                    <a:r>
                      <a:rPr lang="en-US" dirty="0" smtClean="0"/>
                      <a:t>46% (n=835)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207259162049188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Gulf Coast, </a:t>
                    </a:r>
                    <a:r>
                      <a:rPr lang="en-US" dirty="0" smtClean="0"/>
                      <a:t>4% (n=70)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427700009721007E-2"/>
                  <c:y val="3.367239193073385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Interior, </a:t>
                    </a:r>
                    <a:r>
                      <a:rPr lang="en-US" dirty="0" smtClean="0"/>
                      <a:t>7% (n=125)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0974530961407609E-2"/>
                  <c:y val="2.61228383882060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Northern, </a:t>
                    </a:r>
                    <a:r>
                      <a:rPr lang="en-US" dirty="0" smtClean="0"/>
                      <a:t>1% (n=24)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9.127770487022456E-2"/>
                  <c:y val="-4.657992122339488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Southeast, </a:t>
                    </a:r>
                    <a:r>
                      <a:rPr lang="en-US" dirty="0" smtClean="0"/>
                      <a:t>5% </a:t>
                    </a:r>
                  </a:p>
                  <a:p>
                    <a:r>
                      <a:rPr lang="en-US" dirty="0" smtClean="0"/>
                      <a:t>(n=84)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1997666958296879"/>
                  <c:y val="-0.100507891911621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Southwest,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3% (n=63)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7.4523792164868277E-2"/>
                  <c:y val="-0.1907830444040307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Alaska-Not </a:t>
                    </a:r>
                    <a:r>
                      <a:rPr lang="en-US" dirty="0" smtClean="0"/>
                      <a:t>Specified,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1% (n=24)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3020438417420045E-2"/>
                  <c:y val="-3.488274208162991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Out of </a:t>
                    </a:r>
                    <a:r>
                      <a:rPr lang="en-US" dirty="0" smtClean="0"/>
                      <a:t>State,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33% (n=607)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Anchorage/
Mat-Su</c:v>
                </c:pt>
                <c:pt idx="1">
                  <c:v>Gulf Coast</c:v>
                </c:pt>
                <c:pt idx="2">
                  <c:v>Interior</c:v>
                </c:pt>
                <c:pt idx="3">
                  <c:v>Northern</c:v>
                </c:pt>
                <c:pt idx="4">
                  <c:v>Southeast</c:v>
                </c:pt>
                <c:pt idx="5">
                  <c:v>Southwest</c:v>
                </c:pt>
                <c:pt idx="6">
                  <c:v>Alaska-Not Specified</c:v>
                </c:pt>
                <c:pt idx="7">
                  <c:v>Out of State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835</c:v>
                </c:pt>
                <c:pt idx="1">
                  <c:v>70</c:v>
                </c:pt>
                <c:pt idx="2">
                  <c:v>125</c:v>
                </c:pt>
                <c:pt idx="3">
                  <c:v>24</c:v>
                </c:pt>
                <c:pt idx="4">
                  <c:v>84</c:v>
                </c:pt>
                <c:pt idx="5">
                  <c:v>63</c:v>
                </c:pt>
                <c:pt idx="6">
                  <c:v>24</c:v>
                </c:pt>
                <c:pt idx="7">
                  <c:v>607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bg2">
        <a:alpha val="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54320987654320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&lt;14</c:v>
                </c:pt>
                <c:pt idx="1">
                  <c:v>15-24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23</c:v>
                </c:pt>
                <c:pt idx="1">
                  <c:v>292</c:v>
                </c:pt>
                <c:pt idx="2">
                  <c:v>697</c:v>
                </c:pt>
                <c:pt idx="3">
                  <c:v>524</c:v>
                </c:pt>
                <c:pt idx="4">
                  <c:v>216</c:v>
                </c:pt>
                <c:pt idx="5">
                  <c:v>63</c:v>
                </c:pt>
                <c:pt idx="6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3579288"/>
        <c:axId val="213579680"/>
      </c:barChart>
      <c:catAx>
        <c:axId val="213579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Age (Years) at Diagnosis</a:t>
                </a:r>
                <a:endParaRPr lang="en-US" dirty="0"/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213579680"/>
        <c:crosses val="autoZero"/>
        <c:auto val="1"/>
        <c:lblAlgn val="ctr"/>
        <c:lblOffset val="100"/>
        <c:noMultiLvlLbl val="0"/>
      </c:catAx>
      <c:valAx>
        <c:axId val="213579680"/>
        <c:scaling>
          <c:orientation val="minMax"/>
          <c:max val="70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of Cases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3579288"/>
        <c:crosses val="autoZero"/>
        <c:crossBetween val="between"/>
      </c:valAx>
    </c:plotArea>
    <c:plotVisOnly val="1"/>
    <c:dispBlanksAs val="gap"/>
    <c:showDLblsOverMax val="0"/>
  </c:chart>
  <c:spPr>
    <a:solidFill>
      <a:schemeClr val="bg2">
        <a:alpha val="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6.5276076601535921E-2"/>
                  <c:y val="3.577691642640472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American Indian/
Alaska Native, </a:t>
                    </a:r>
                    <a:r>
                      <a:rPr lang="en-US" dirty="0" smtClean="0"/>
                      <a:t>45% (n=13)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7589797803052397E-2"/>
                  <c:y val="2.866572263184652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Black, 14% (n=4)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1684164479440044E-2"/>
                  <c:y val="-5.490323274847702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Hispanic, 10% (n=3)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0556041605910315E-2"/>
                  <c:y val="-4.789036057077797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White,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31% (n=9)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4742271799358413E-2"/>
                  <c:y val="2.845471781364540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White, </a:t>
                    </a:r>
                    <a:r>
                      <a:rPr lang="en-US" dirty="0" smtClean="0"/>
                      <a:t>24% (n=9)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American Indian/
Alaska Native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</c:v>
                </c:pt>
                <c:pt idx="1">
                  <c:v>4</c:v>
                </c:pt>
                <c:pt idx="2">
                  <c:v>3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bg2">
        <a:alpha val="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1.6019976669582967E-2"/>
                  <c:y val="-2.382306378369370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Male-to-Male Sex (MSM), </a:t>
                    </a:r>
                    <a:r>
                      <a:rPr lang="en-US" dirty="0" smtClean="0"/>
                      <a:t>55% (n=16)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6324851754641784E-2"/>
                  <c:y val="2.744432510826987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Injection Drug Use (IDU), 10% (n=3)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8245844269466319E-2"/>
                  <c:y val="-7.016274768485734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MSM and IDU, </a:t>
                    </a:r>
                    <a:r>
                      <a:rPr lang="en-US" dirty="0" smtClean="0"/>
                      <a:t>7% (n=2)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0703132594536794E-2"/>
                  <c:y val="-8.20156947814199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Heterosexual Contact, </a:t>
                    </a:r>
                    <a:r>
                      <a:rPr lang="en-US" dirty="0" smtClean="0"/>
                      <a:t>24% (n=7)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018625449596578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Other or Not Specified, </a:t>
                    </a:r>
                    <a:r>
                      <a:rPr lang="en-US" dirty="0" smtClean="0"/>
                      <a:t>3% (n=1)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Male-to-Male Sex (MSM)</c:v>
                </c:pt>
                <c:pt idx="1">
                  <c:v>Injection Drug Use (IDU)</c:v>
                </c:pt>
                <c:pt idx="2">
                  <c:v>MSM and IDU</c:v>
                </c:pt>
                <c:pt idx="3">
                  <c:v>Heterosexual Contact</c:v>
                </c:pt>
                <c:pt idx="4">
                  <c:v>Other or Not Specified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</c:v>
                </c:pt>
                <c:pt idx="1">
                  <c:v>3</c:v>
                </c:pt>
                <c:pt idx="2">
                  <c:v>2</c:v>
                </c:pt>
                <c:pt idx="3">
                  <c:v>7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bg2">
        <a:alpha val="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&lt;14</c:v>
                </c:pt>
                <c:pt idx="1">
                  <c:v>15-24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8</c:v>
                </c:pt>
                <c:pt idx="2">
                  <c:v>12</c:v>
                </c:pt>
                <c:pt idx="3">
                  <c:v>4</c:v>
                </c:pt>
                <c:pt idx="4">
                  <c:v>2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3580072"/>
        <c:axId val="213580464"/>
      </c:barChart>
      <c:catAx>
        <c:axId val="213580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Age (Years) at Diagnosis</a:t>
                </a:r>
                <a:endParaRPr lang="en-US" dirty="0"/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213580464"/>
        <c:crosses val="autoZero"/>
        <c:auto val="1"/>
        <c:lblAlgn val="ctr"/>
        <c:lblOffset val="100"/>
        <c:noMultiLvlLbl val="0"/>
      </c:catAx>
      <c:valAx>
        <c:axId val="213580464"/>
        <c:scaling>
          <c:orientation val="minMax"/>
        </c:scaling>
        <c:delete val="0"/>
        <c:axPos val="l"/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of Cases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358007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solidFill>
      <a:schemeClr val="bg2">
        <a:alpha val="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8.4011373578302712E-2"/>
                  <c:y val="-0.1326429585646056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Anchorage/
Mat-Su, </a:t>
                    </a:r>
                    <a:r>
                      <a:rPr lang="en-US" dirty="0" smtClean="0"/>
                      <a:t>52% (n=15)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203606493632739E-2"/>
                  <c:y val="4.791854911578675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Gulf Coast</a:t>
                    </a:r>
                    <a:r>
                      <a:rPr lang="en-US" dirty="0" smtClean="0"/>
                      <a:t>, 7% (n=2)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3465052979488679E-2"/>
                  <c:y val="3.86504453336775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Interior, 3% (n=1)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4770669291338584"/>
                  <c:y val="3.5258379587797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Northern, </a:t>
                    </a:r>
                    <a:r>
                      <a:rPr lang="en-US" dirty="0" smtClean="0"/>
                      <a:t>3% </a:t>
                    </a:r>
                  </a:p>
                  <a:p>
                    <a:r>
                      <a:rPr lang="en-US" dirty="0" smtClean="0"/>
                      <a:t>(n=1)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537140322737435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Southeast, </a:t>
                    </a:r>
                    <a:r>
                      <a:rPr lang="en-US" dirty="0" smtClean="0"/>
                      <a:t>7% </a:t>
                    </a:r>
                  </a:p>
                  <a:p>
                    <a:r>
                      <a:rPr lang="en-US" dirty="0" smtClean="0"/>
                      <a:t>(n=2)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1848935549722948E-2"/>
                  <c:y val="2.244826128715590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Southwest, </a:t>
                    </a:r>
                    <a:r>
                      <a:rPr lang="en-US" dirty="0" smtClean="0"/>
                      <a:t>17% (n=5)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Alaska-Not Specified, </a:t>
                    </a:r>
                    <a:r>
                      <a:rPr lang="en-US" dirty="0" smtClean="0"/>
                      <a:t>10% (n=3)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Anchorage/
Mat-Su</c:v>
                </c:pt>
                <c:pt idx="1">
                  <c:v>Gulf Coast</c:v>
                </c:pt>
                <c:pt idx="2">
                  <c:v>Interior</c:v>
                </c:pt>
                <c:pt idx="3">
                  <c:v>Northern</c:v>
                </c:pt>
                <c:pt idx="4">
                  <c:v>Southeast</c:v>
                </c:pt>
                <c:pt idx="5">
                  <c:v>Southwest</c:v>
                </c:pt>
                <c:pt idx="6">
                  <c:v>Alaska-Not Specified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15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bg2">
        <a:alpha val="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62515838537425"/>
          <c:y val="5.6575659498223622E-2"/>
          <c:w val="0.83685027732289752"/>
          <c:h val="0.717568619116040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HIV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3.4083162917518746E-3"/>
                  <c:y val="-0.2678165444836636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929557885018351E-3"/>
                  <c:y val="-0.251201184371526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1428487083286373E-3"/>
                  <c:y val="-0.2018741651955427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5919540229885057E-3"/>
                  <c:y val="-0.233480367629631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Diagnosed and Lived in AK during 2017‡</c:v>
                </c:pt>
                <c:pt idx="1">
                  <c:v>Engaged in Medical Care*</c:v>
                </c:pt>
                <c:pt idx="2">
                  <c:v>Virally Suppressed+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701</c:v>
                </c:pt>
                <c:pt idx="1">
                  <c:v>639</c:v>
                </c:pt>
                <c:pt idx="2">
                  <c:v>584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213581640"/>
        <c:axId val="213582032"/>
      </c:barChart>
      <c:catAx>
        <c:axId val="213581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582032"/>
        <c:crosses val="autoZero"/>
        <c:auto val="1"/>
        <c:lblAlgn val="ctr"/>
        <c:lblOffset val="100"/>
        <c:noMultiLvlLbl val="0"/>
      </c:catAx>
      <c:valAx>
        <c:axId val="213582032"/>
        <c:scaling>
          <c:orientation val="minMax"/>
          <c:max val="75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2135816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0.25084</cdr:y>
    </cdr:from>
    <cdr:to>
      <cdr:x>0.04908</cdr:x>
      <cdr:y>0.63545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0" y="571500"/>
          <a:ext cx="182880" cy="876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%</a:t>
          </a:r>
        </a:p>
      </cdr:txBody>
    </cdr:sp>
  </cdr:relSizeAnchor>
  <cdr:relSizeAnchor xmlns:cdr="http://schemas.openxmlformats.org/drawingml/2006/chartDrawing">
    <cdr:from>
      <cdr:x>0.18405</cdr:x>
      <cdr:y>0.26937</cdr:y>
    </cdr:from>
    <cdr:to>
      <cdr:x>0.5317</cdr:x>
      <cdr:y>0.57934</cdr:y>
    </cdr:to>
    <cdr:sp macro="" textlink="">
      <cdr:nvSpPr>
        <cdr:cNvPr id="3" name="Right Arrow 2"/>
        <cdr:cNvSpPr/>
      </cdr:nvSpPr>
      <cdr:spPr>
        <a:xfrm xmlns:a="http://schemas.openxmlformats.org/drawingml/2006/main">
          <a:off x="685804" y="556254"/>
          <a:ext cx="1295406" cy="640094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0.27198</cdr:x>
      <cdr:y>0.369</cdr:y>
    </cdr:from>
    <cdr:to>
      <cdr:x>0.50307</cdr:x>
      <cdr:y>0.43173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1013460" y="762000"/>
          <a:ext cx="861060" cy="1295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0.19444</cdr:x>
      <cdr:y>0.3704</cdr:y>
    </cdr:from>
    <cdr:to>
      <cdr:x>0.51738</cdr:x>
      <cdr:y>0.53875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1600200" y="1676400"/>
          <a:ext cx="2657630" cy="761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91%</a:t>
          </a:r>
          <a:r>
            <a:rPr lang="en-US" sz="1200" b="1" baseline="0" dirty="0" smtClean="0"/>
            <a:t> </a:t>
          </a:r>
          <a:r>
            <a:rPr lang="en-US" sz="1200" b="1" baseline="0" dirty="0"/>
            <a:t>of diagnosed and lived in AK during </a:t>
          </a:r>
          <a:r>
            <a:rPr lang="en-US" sz="1200" b="1" baseline="0" dirty="0" smtClean="0"/>
            <a:t>2017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0.56033</cdr:x>
      <cdr:y>0.43911</cdr:y>
    </cdr:from>
    <cdr:to>
      <cdr:x>0.88957</cdr:x>
      <cdr:y>0.75277</cdr:y>
    </cdr:to>
    <cdr:sp macro="" textlink="">
      <cdr:nvSpPr>
        <cdr:cNvPr id="6" name="Right Arrow 5"/>
        <cdr:cNvSpPr/>
      </cdr:nvSpPr>
      <cdr:spPr>
        <a:xfrm xmlns:a="http://schemas.openxmlformats.org/drawingml/2006/main">
          <a:off x="2087890" y="906780"/>
          <a:ext cx="1226810" cy="647700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0.56481</cdr:x>
      <cdr:y>0.53876</cdr:y>
    </cdr:from>
    <cdr:to>
      <cdr:x>0.84134</cdr:x>
      <cdr:y>0.71036</cdr:y>
    </cdr:to>
    <cdr:sp macro="" textlink="">
      <cdr:nvSpPr>
        <cdr:cNvPr id="7" name="Text Box 6"/>
        <cdr:cNvSpPr txBox="1"/>
      </cdr:nvSpPr>
      <cdr:spPr>
        <a:xfrm xmlns:a="http://schemas.openxmlformats.org/drawingml/2006/main">
          <a:off x="4648200" y="2438400"/>
          <a:ext cx="2275710" cy="7766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91% </a:t>
          </a:r>
          <a:r>
            <a:rPr lang="en-US" sz="1200" b="1" dirty="0"/>
            <a:t>of those </a:t>
          </a:r>
          <a:r>
            <a:rPr lang="en-US" sz="1200" b="1" dirty="0" smtClean="0"/>
            <a:t>who are</a:t>
          </a:r>
          <a:r>
            <a:rPr lang="en-US" sz="1200" b="1" baseline="0" dirty="0" smtClean="0"/>
            <a:t> </a:t>
          </a:r>
          <a:r>
            <a:rPr lang="en-US" sz="1200" b="1" baseline="0" dirty="0"/>
            <a:t>engaged in care</a:t>
          </a:r>
          <a:endParaRPr lang="en-US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FF13F-0E21-4902-B817-9385B8ACD768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F0E2E-20FE-4E06-A98F-C3E2B5B4A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3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8B2E-4794-4717-AEBC-0CB9AAA10B2A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67400"/>
            <a:ext cx="886386" cy="73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52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9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0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8B2E-4794-4717-AEBC-0CB9AAA10B2A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67400"/>
            <a:ext cx="886386" cy="73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80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0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3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1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7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6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6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1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B8B2E-4794-4717-AEBC-0CB9AAA10B2A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i.hss.state.ak.us/hivstd/default.st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hss.alaska.gov/dph/Epi/hivstd/Pages/hivdata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Summary of HIV Infection in Alaska, 1982–2017  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tx2"/>
                </a:solidFill>
              </a:rPr>
              <a:t>Prepared by the State of Alaska Department of Health and Social Services, Division of Public Health, HIV/STD Program, Section of Epidemiology. For questions about </a:t>
            </a:r>
            <a:r>
              <a:rPr lang="en-US" sz="1400" dirty="0">
                <a:solidFill>
                  <a:schemeClr val="tx2"/>
                </a:solidFill>
              </a:rPr>
              <a:t>this presentation please visit </a:t>
            </a:r>
            <a:r>
              <a:rPr lang="en-US" sz="1400" dirty="0">
                <a:solidFill>
                  <a:schemeClr val="tx2"/>
                </a:solidFill>
                <a:hlinkClick r:id="rId2"/>
              </a:rPr>
              <a:t>http://</a:t>
            </a:r>
            <a:r>
              <a:rPr lang="en-US" sz="1400" dirty="0" smtClean="0">
                <a:solidFill>
                  <a:schemeClr val="tx2"/>
                </a:solidFill>
                <a:hlinkClick r:id="rId2"/>
              </a:rPr>
              <a:t>www.epi.hss.state.ak.us/hivstd/default.stm</a:t>
            </a:r>
            <a:r>
              <a:rPr lang="en-US" sz="1400" dirty="0" smtClean="0">
                <a:solidFill>
                  <a:schemeClr val="tx2"/>
                </a:solidFill>
              </a:rPr>
              <a:t> or call the Alaska Section of Epidemiology at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2"/>
                </a:solidFill>
              </a:rPr>
              <a:t>(907) 269-8000.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2018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2017 Reported Cases of HIV First Diagnosed in Alaska by Transmission Category (n=29)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5160" y="6477635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10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6221219"/>
            <a:ext cx="701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April 2018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0725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518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2017 Cases of HIV First Diagnosed in Alaska by Age at Diagnosis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</a:rPr>
              <a:t>(n=29)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08181" y="6469201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11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2018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6993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035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2017 Reported Cases of HIV First Diagnosed in Alaska by Residence at Diagnosis (n=29)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12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6096000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April 2018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3288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955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>
                <a:solidFill>
                  <a:schemeClr val="tx2"/>
                </a:solidFill>
              </a:rPr>
              <a:t>Highlights, </a:t>
            </a:r>
            <a:r>
              <a:rPr lang="en-US" sz="2900" b="1" dirty="0" smtClean="0">
                <a:solidFill>
                  <a:schemeClr val="tx2"/>
                </a:solidFill>
              </a:rPr>
              <a:t>Persons Living with HIV in Alaska </a:t>
            </a:r>
            <a:br>
              <a:rPr lang="en-US" sz="2900" b="1" dirty="0" smtClean="0">
                <a:solidFill>
                  <a:schemeClr val="tx2"/>
                </a:solidFill>
              </a:rPr>
            </a:br>
            <a:r>
              <a:rPr lang="en-US" sz="2900" b="1" dirty="0" smtClean="0">
                <a:solidFill>
                  <a:schemeClr val="tx2"/>
                </a:solidFill>
              </a:rPr>
              <a:t>As of December 31, 2017 (n=710)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400" dirty="0" smtClean="0"/>
              <a:t>385 </a:t>
            </a:r>
            <a:r>
              <a:rPr lang="en-US" sz="2400" dirty="0"/>
              <a:t>(</a:t>
            </a:r>
            <a:r>
              <a:rPr lang="en-US" sz="2400" dirty="0" smtClean="0"/>
              <a:t>54%) </a:t>
            </a:r>
            <a:r>
              <a:rPr lang="en-US" sz="2400" dirty="0"/>
              <a:t>ever had a diagnosis of AIDS</a:t>
            </a:r>
          </a:p>
          <a:p>
            <a:pPr lvl="0"/>
            <a:r>
              <a:rPr lang="en-US" sz="2400" dirty="0" smtClean="0"/>
              <a:t>530 </a:t>
            </a:r>
            <a:r>
              <a:rPr lang="en-US" sz="2400" dirty="0"/>
              <a:t>(75%) were male</a:t>
            </a:r>
          </a:p>
          <a:p>
            <a:pPr lvl="0"/>
            <a:r>
              <a:rPr lang="en-US" sz="2400" dirty="0" smtClean="0"/>
              <a:t>339 </a:t>
            </a:r>
            <a:r>
              <a:rPr lang="en-US" sz="2400" dirty="0"/>
              <a:t>(</a:t>
            </a:r>
            <a:r>
              <a:rPr lang="en-US" sz="2400" dirty="0" smtClean="0"/>
              <a:t>48%) </a:t>
            </a:r>
            <a:r>
              <a:rPr lang="en-US" sz="2400" dirty="0"/>
              <a:t>were Men Who Have Sex with Men (MSM); </a:t>
            </a:r>
            <a:r>
              <a:rPr lang="en-US" sz="2400" dirty="0" smtClean="0"/>
              <a:t>189 </a:t>
            </a:r>
            <a:r>
              <a:rPr lang="en-US" sz="2400" dirty="0"/>
              <a:t>(</a:t>
            </a:r>
            <a:r>
              <a:rPr lang="en-US" sz="2400" dirty="0" smtClean="0"/>
              <a:t>27%) </a:t>
            </a:r>
            <a:r>
              <a:rPr lang="en-US" sz="2400" dirty="0"/>
              <a:t>were Heterosexual </a:t>
            </a:r>
          </a:p>
          <a:p>
            <a:pPr lvl="0"/>
            <a:r>
              <a:rPr lang="en-US" sz="2400" dirty="0" smtClean="0"/>
              <a:t>296 </a:t>
            </a:r>
            <a:r>
              <a:rPr lang="en-US" sz="2400" dirty="0"/>
              <a:t>(42%) were White; </a:t>
            </a:r>
            <a:r>
              <a:rPr lang="en-US" sz="2400" dirty="0" smtClean="0"/>
              <a:t>194 </a:t>
            </a:r>
            <a:r>
              <a:rPr lang="en-US" sz="2400" dirty="0"/>
              <a:t>(</a:t>
            </a:r>
            <a:r>
              <a:rPr lang="en-US" sz="2400" dirty="0" smtClean="0"/>
              <a:t>27%) </a:t>
            </a:r>
            <a:r>
              <a:rPr lang="en-US" sz="2400" dirty="0"/>
              <a:t>were Alaska Native/American Indian; 101 (</a:t>
            </a:r>
            <a:r>
              <a:rPr lang="en-US" sz="2400" dirty="0" smtClean="0"/>
              <a:t>14%) </a:t>
            </a:r>
            <a:r>
              <a:rPr lang="en-US" sz="2400" dirty="0"/>
              <a:t>were Black</a:t>
            </a:r>
          </a:p>
          <a:p>
            <a:pPr lvl="0"/>
            <a:r>
              <a:rPr lang="en-US" sz="2400" dirty="0" smtClean="0"/>
              <a:t>468 </a:t>
            </a:r>
            <a:r>
              <a:rPr lang="en-US" sz="2400" dirty="0"/>
              <a:t>(</a:t>
            </a:r>
            <a:r>
              <a:rPr lang="en-US" sz="2400" dirty="0" smtClean="0"/>
              <a:t>66%) </a:t>
            </a:r>
            <a:r>
              <a:rPr lang="en-US" sz="2400" dirty="0"/>
              <a:t>had an initial diagnosis in Alaska; 310 (</a:t>
            </a:r>
            <a:r>
              <a:rPr lang="en-US" sz="2400" dirty="0" smtClean="0"/>
              <a:t>66%) </a:t>
            </a:r>
            <a:r>
              <a:rPr lang="en-US" sz="2400" dirty="0"/>
              <a:t>of those were living in Anchorage/Mat-Su at the time of diagnosis</a:t>
            </a:r>
          </a:p>
          <a:p>
            <a:pPr lvl="0"/>
            <a:r>
              <a:rPr lang="en-US" sz="2400" dirty="0" smtClean="0"/>
              <a:t>91% </a:t>
            </a:r>
            <a:r>
              <a:rPr lang="en-US" sz="2400" dirty="0"/>
              <a:t>of those thought to be living with HIV in Alaska during </a:t>
            </a:r>
            <a:r>
              <a:rPr lang="en-US" sz="2400" dirty="0" smtClean="0"/>
              <a:t>2017 </a:t>
            </a:r>
            <a:r>
              <a:rPr lang="en-US" sz="2400" dirty="0"/>
              <a:t>were engaged in medical care, and of those </a:t>
            </a:r>
            <a:r>
              <a:rPr lang="en-US" sz="2400" dirty="0" smtClean="0"/>
              <a:t>91% </a:t>
            </a:r>
            <a:r>
              <a:rPr lang="en-US" sz="2400" dirty="0"/>
              <a:t>were virally suppressed</a:t>
            </a:r>
          </a:p>
          <a:p>
            <a:pPr lvl="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6096000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April 2018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685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HIV Care Continuum, Alaska </a:t>
            </a:r>
            <a:r>
              <a:rPr lang="en-US" sz="3200" b="1" i="1" dirty="0">
                <a:solidFill>
                  <a:schemeClr val="tx2"/>
                </a:solidFill>
              </a:rPr>
              <a:t>―</a:t>
            </a:r>
            <a:r>
              <a:rPr lang="en-US" sz="3200" b="1" i="1" dirty="0"/>
              <a:t> </a:t>
            </a:r>
            <a:r>
              <a:rPr lang="en-US" sz="3200" b="1" dirty="0" smtClean="0">
                <a:solidFill>
                  <a:schemeClr val="tx2"/>
                </a:solidFill>
              </a:rPr>
              <a:t>2017 (n=701)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5562600"/>
            <a:ext cx="7315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/>
              <a:t> ‡ Includes all cases who lived in Alaska (AK) during </a:t>
            </a:r>
            <a:r>
              <a:rPr lang="en-US" sz="1100" i="1" dirty="0" smtClean="0"/>
              <a:t>2017; cases with unknown </a:t>
            </a:r>
            <a:r>
              <a:rPr lang="en-US" sz="1100" i="1" dirty="0"/>
              <a:t>residence </a:t>
            </a:r>
            <a:r>
              <a:rPr lang="en-US" sz="1100" i="1" dirty="0" smtClean="0"/>
              <a:t> and </a:t>
            </a:r>
            <a:r>
              <a:rPr lang="en-US" sz="1100" i="1" dirty="0"/>
              <a:t>no activity in the surveillance system for ten or </a:t>
            </a:r>
            <a:r>
              <a:rPr lang="en-US" sz="1100" i="1" dirty="0" smtClean="0"/>
              <a:t>more </a:t>
            </a:r>
            <a:r>
              <a:rPr lang="en-US" sz="1100" i="1" dirty="0"/>
              <a:t>years were excluded (</a:t>
            </a:r>
            <a:r>
              <a:rPr lang="en-US" sz="1100" i="1" dirty="0" smtClean="0"/>
              <a:t>n=25).</a:t>
            </a:r>
            <a:endParaRPr lang="en-US" sz="1100" dirty="0"/>
          </a:p>
          <a:p>
            <a:r>
              <a:rPr lang="en-US" sz="1100" i="1" dirty="0" smtClean="0"/>
              <a:t>* </a:t>
            </a:r>
            <a:r>
              <a:rPr lang="en-US" sz="1100" i="1" dirty="0"/>
              <a:t>Received at least one CD4/Viral Load between Jan. 1 and Dec. 31, </a:t>
            </a:r>
            <a:r>
              <a:rPr lang="en-US" sz="1100" i="1" dirty="0" smtClean="0"/>
              <a:t>2017.</a:t>
            </a:r>
            <a:endParaRPr lang="en-US" sz="1100" dirty="0"/>
          </a:p>
          <a:p>
            <a:r>
              <a:rPr lang="en-US" sz="1100" i="1" dirty="0" smtClean="0"/>
              <a:t>+ </a:t>
            </a:r>
            <a:r>
              <a:rPr lang="en-US" sz="1100" i="1" dirty="0"/>
              <a:t>Viral Load ≤200 copies/</a:t>
            </a:r>
            <a:r>
              <a:rPr lang="en-US" sz="1100" i="1" dirty="0" err="1"/>
              <a:t>mL.</a:t>
            </a:r>
            <a:endParaRPr lang="en-US" sz="1100" b="1" dirty="0"/>
          </a:p>
        </p:txBody>
      </p:sp>
      <p:sp>
        <p:nvSpPr>
          <p:cNvPr id="7" name="Rectangle 6"/>
          <p:cNvSpPr/>
          <p:nvPr/>
        </p:nvSpPr>
        <p:spPr>
          <a:xfrm>
            <a:off x="228600" y="6314420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April 2018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414612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9452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Persons Living with HIV in Alaska </a:t>
            </a:r>
            <a:r>
              <a:rPr lang="en-US" sz="3200" b="1" dirty="0" smtClean="0">
                <a:solidFill>
                  <a:schemeClr val="tx2"/>
                </a:solidFill>
              </a:rPr>
              <a:t>by Age of Diagnosis and Gender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As </a:t>
            </a:r>
            <a:r>
              <a:rPr lang="en-US" sz="3200" b="1" dirty="0">
                <a:solidFill>
                  <a:schemeClr val="tx2"/>
                </a:solidFill>
              </a:rPr>
              <a:t>of December 31, </a:t>
            </a:r>
            <a:r>
              <a:rPr lang="en-US" sz="3200" b="1" dirty="0" smtClean="0">
                <a:solidFill>
                  <a:schemeClr val="tx2"/>
                </a:solidFill>
              </a:rPr>
              <a:t>2017 </a:t>
            </a:r>
            <a:r>
              <a:rPr lang="en-US" sz="3200" b="1" dirty="0">
                <a:solidFill>
                  <a:schemeClr val="tx2"/>
                </a:solidFill>
              </a:rPr>
              <a:t>(</a:t>
            </a:r>
            <a:r>
              <a:rPr lang="en-US" sz="3200" b="1" dirty="0" smtClean="0">
                <a:solidFill>
                  <a:schemeClr val="tx2"/>
                </a:solidFill>
              </a:rPr>
              <a:t>n=710)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1548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sz="1400" b="1" smtClean="0">
                <a:solidFill>
                  <a:schemeClr val="tx2"/>
                </a:solidFill>
              </a:rPr>
              <a:pPr/>
              <a:t>15</a:t>
            </a:fld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2018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695725"/>
              </p:ext>
            </p:extLst>
          </p:nvPr>
        </p:nvGraphicFramePr>
        <p:xfrm>
          <a:off x="457200" y="1371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42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Persons Living with HIV in Alaska </a:t>
            </a:r>
            <a:r>
              <a:rPr lang="en-US" sz="3200" b="1" dirty="0" smtClean="0">
                <a:solidFill>
                  <a:schemeClr val="tx2"/>
                </a:solidFill>
              </a:rPr>
              <a:t>by Race/Ethnicity and Gender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As </a:t>
            </a:r>
            <a:r>
              <a:rPr lang="en-US" sz="3200" b="1" dirty="0">
                <a:solidFill>
                  <a:schemeClr val="tx2"/>
                </a:solidFill>
              </a:rPr>
              <a:t>of December 31, </a:t>
            </a:r>
            <a:r>
              <a:rPr lang="en-US" sz="3200" b="1" dirty="0" smtClean="0">
                <a:solidFill>
                  <a:schemeClr val="tx2"/>
                </a:solidFill>
              </a:rPr>
              <a:t>2017 </a:t>
            </a:r>
            <a:r>
              <a:rPr lang="en-US" sz="3200" b="1" dirty="0">
                <a:solidFill>
                  <a:schemeClr val="tx2"/>
                </a:solidFill>
              </a:rPr>
              <a:t>(</a:t>
            </a:r>
            <a:r>
              <a:rPr lang="en-US" sz="3200" b="1" dirty="0" smtClean="0">
                <a:solidFill>
                  <a:schemeClr val="tx2"/>
                </a:solidFill>
              </a:rPr>
              <a:t>n=710)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1548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sz="1400" b="1" smtClean="0">
                <a:solidFill>
                  <a:schemeClr val="tx2"/>
                </a:solidFill>
              </a:rPr>
              <a:pPr/>
              <a:t>16</a:t>
            </a:fld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2018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077827"/>
              </p:ext>
            </p:extLst>
          </p:nvPr>
        </p:nvGraphicFramePr>
        <p:xfrm>
          <a:off x="381000" y="1295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161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Persons Living with HIV in Alaska </a:t>
            </a:r>
            <a:r>
              <a:rPr lang="en-US" sz="3200" b="1" dirty="0" smtClean="0">
                <a:solidFill>
                  <a:schemeClr val="tx2"/>
                </a:solidFill>
              </a:rPr>
              <a:t>by Transmission Category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As </a:t>
            </a:r>
            <a:r>
              <a:rPr lang="en-US" sz="3200" b="1" dirty="0">
                <a:solidFill>
                  <a:schemeClr val="tx2"/>
                </a:solidFill>
              </a:rPr>
              <a:t>of December 31, </a:t>
            </a:r>
            <a:r>
              <a:rPr lang="en-US" sz="3200" b="1" dirty="0" smtClean="0">
                <a:solidFill>
                  <a:schemeClr val="tx2"/>
                </a:solidFill>
              </a:rPr>
              <a:t>2017 </a:t>
            </a:r>
            <a:r>
              <a:rPr lang="en-US" sz="3200" b="1" dirty="0">
                <a:solidFill>
                  <a:schemeClr val="tx2"/>
                </a:solidFill>
              </a:rPr>
              <a:t>(</a:t>
            </a:r>
            <a:r>
              <a:rPr lang="en-US" sz="3200" b="1" dirty="0" smtClean="0">
                <a:solidFill>
                  <a:schemeClr val="tx2"/>
                </a:solidFill>
              </a:rPr>
              <a:t>n=710)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1548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sz="1400" b="1" smtClean="0">
                <a:solidFill>
                  <a:schemeClr val="tx2"/>
                </a:solidFill>
              </a:rPr>
              <a:pPr/>
              <a:t>17</a:t>
            </a:fld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2018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015190"/>
              </p:ext>
            </p:extLst>
          </p:nvPr>
        </p:nvGraphicFramePr>
        <p:xfrm>
          <a:off x="457200" y="1371600"/>
          <a:ext cx="82296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808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1800" dirty="0" smtClean="0"/>
              <a:t>Version last updated </a:t>
            </a:r>
            <a:r>
              <a:rPr lang="en-US" sz="1800" smtClean="0"/>
              <a:t>April 18, </a:t>
            </a:r>
            <a:r>
              <a:rPr lang="en-US" sz="1800" dirty="0" smtClean="0"/>
              <a:t>2018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1100" dirty="0" smtClean="0"/>
              <a:t>Visit the HIV Data and </a:t>
            </a:r>
            <a:r>
              <a:rPr lang="en-US" sz="1100" dirty="0"/>
              <a:t>Statistics Page at </a:t>
            </a:r>
            <a:r>
              <a:rPr lang="en-US" sz="1100" dirty="0">
                <a:hlinkClick r:id="rId2"/>
              </a:rPr>
              <a:t>http://</a:t>
            </a:r>
            <a:r>
              <a:rPr lang="en-US" sz="1100" dirty="0" smtClean="0">
                <a:hlinkClick r:id="rId2"/>
              </a:rPr>
              <a:t>dhss.alaska.gov/dph/Epi/hivstd/Pages/hivdata.aspx</a:t>
            </a:r>
            <a:r>
              <a:rPr lang="en-US" sz="1100" dirty="0" smtClean="0"/>
              <a:t> for the most up-to-date version.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6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Highlights, Cumulative HIV Cases </a:t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1982-2017 (N=1,832)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1,186 </a:t>
            </a:r>
            <a:r>
              <a:rPr lang="en-US" sz="2400" dirty="0"/>
              <a:t>(</a:t>
            </a:r>
            <a:r>
              <a:rPr lang="en-US" sz="2400" dirty="0" smtClean="0"/>
              <a:t>65%) ever had a diagnosis of </a:t>
            </a:r>
            <a:r>
              <a:rPr lang="en-US" sz="2400" dirty="0"/>
              <a:t>AIDS</a:t>
            </a:r>
          </a:p>
          <a:p>
            <a:pPr lvl="0"/>
            <a:r>
              <a:rPr lang="en-US" sz="2400" dirty="0" smtClean="0"/>
              <a:t>644 </a:t>
            </a:r>
            <a:r>
              <a:rPr lang="en-US" sz="2400" dirty="0"/>
              <a:t>(35%) are known to have died</a:t>
            </a:r>
          </a:p>
          <a:p>
            <a:pPr lvl="0"/>
            <a:r>
              <a:rPr lang="en-US" sz="2400" dirty="0" smtClean="0"/>
              <a:t>1,470 </a:t>
            </a:r>
            <a:r>
              <a:rPr lang="en-US" sz="2400" dirty="0"/>
              <a:t>(</a:t>
            </a:r>
            <a:r>
              <a:rPr lang="en-US" sz="2400" dirty="0" smtClean="0"/>
              <a:t>80%) </a:t>
            </a:r>
            <a:r>
              <a:rPr lang="en-US" sz="2400" dirty="0"/>
              <a:t>were male</a:t>
            </a:r>
          </a:p>
          <a:p>
            <a:pPr lvl="0"/>
            <a:r>
              <a:rPr lang="en-US" sz="2400" dirty="0" smtClean="0"/>
              <a:t>936 </a:t>
            </a:r>
            <a:r>
              <a:rPr lang="en-US" sz="2400" dirty="0"/>
              <a:t>(</a:t>
            </a:r>
            <a:r>
              <a:rPr lang="en-US" sz="2400" dirty="0" smtClean="0"/>
              <a:t>51%) </a:t>
            </a:r>
            <a:r>
              <a:rPr lang="en-US" sz="2400" dirty="0"/>
              <a:t>were Men Who Have Sex with Men (MSM); </a:t>
            </a:r>
            <a:r>
              <a:rPr lang="en-US" sz="2400" dirty="0" smtClean="0"/>
              <a:t>349 </a:t>
            </a:r>
            <a:r>
              <a:rPr lang="en-US" sz="2400" dirty="0"/>
              <a:t>(19%) were Heterosexual (Hetero)</a:t>
            </a:r>
          </a:p>
          <a:p>
            <a:pPr lvl="0"/>
            <a:r>
              <a:rPr lang="en-US" sz="2400" dirty="0" smtClean="0"/>
              <a:t>954 </a:t>
            </a:r>
            <a:r>
              <a:rPr lang="en-US" sz="2400" dirty="0"/>
              <a:t>(</a:t>
            </a:r>
            <a:r>
              <a:rPr lang="en-US" sz="2400" dirty="0" smtClean="0"/>
              <a:t>52%) </a:t>
            </a:r>
            <a:r>
              <a:rPr lang="en-US" sz="2400" dirty="0"/>
              <a:t>were White; </a:t>
            </a:r>
            <a:r>
              <a:rPr lang="en-US" sz="2400" dirty="0" smtClean="0"/>
              <a:t>368 </a:t>
            </a:r>
            <a:r>
              <a:rPr lang="en-US" sz="2400" dirty="0"/>
              <a:t>(20%) were Alaska Native/American Indian; </a:t>
            </a:r>
            <a:r>
              <a:rPr lang="en-US" sz="2400" dirty="0" smtClean="0"/>
              <a:t>251 </a:t>
            </a:r>
            <a:r>
              <a:rPr lang="en-US" sz="2400" dirty="0"/>
              <a:t>(</a:t>
            </a:r>
            <a:r>
              <a:rPr lang="en-US" sz="2400" dirty="0" smtClean="0"/>
              <a:t>14%) </a:t>
            </a:r>
            <a:r>
              <a:rPr lang="en-US" sz="2400" dirty="0"/>
              <a:t>were Black</a:t>
            </a:r>
          </a:p>
          <a:p>
            <a:r>
              <a:rPr lang="en-US" sz="2400" dirty="0" smtClean="0"/>
              <a:t>1,224 </a:t>
            </a:r>
            <a:r>
              <a:rPr lang="en-US" sz="2400" dirty="0"/>
              <a:t>(</a:t>
            </a:r>
            <a:r>
              <a:rPr lang="en-US" sz="2400" dirty="0" smtClean="0"/>
              <a:t>67%) </a:t>
            </a:r>
            <a:r>
              <a:rPr lang="en-US" sz="2400" dirty="0"/>
              <a:t>had an initial diagnosis in Alaska; </a:t>
            </a:r>
            <a:r>
              <a:rPr lang="en-US" sz="2400" dirty="0" smtClean="0"/>
              <a:t>835 (68%) </a:t>
            </a:r>
            <a:r>
              <a:rPr lang="en-US" sz="2400" dirty="0"/>
              <a:t>of those were living in Anchorage/Mat-Su at the time of diagnosis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2018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48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Reported Cases of HIV by Race/Ethnicity, </a:t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1982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2017 (N=1,832)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1548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sz="1400" b="1" smtClean="0">
                <a:solidFill>
                  <a:schemeClr val="tx2"/>
                </a:solidFill>
              </a:rPr>
              <a:pPr/>
              <a:t>3</a:t>
            </a:fld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2018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1895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86957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4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2018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Reported Cases of HIV by Transmission Category 1982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2017 (N=1,832)</a:t>
            </a:r>
            <a:endParaRPr lang="en-US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0950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Reported Cases of HIV by Residence at Diagnosis 1982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2017 (N=1,832)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08181" y="6469201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5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2018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3834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Reported Cases of HIV by Age at Diagnosis</a:t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1982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2017 (N=1,832)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0425" y="6486957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6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2018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2947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Reported Cases of HIV by Race/Ethnicity and Gender, 1982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2017 (N=1,832)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2670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7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295155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2018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235862"/>
              </p:ext>
            </p:extLst>
          </p:nvPr>
        </p:nvGraphicFramePr>
        <p:xfrm>
          <a:off x="457200" y="1371600"/>
          <a:ext cx="8001000" cy="4267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851"/>
                <a:gridCol w="993058"/>
                <a:gridCol w="993058"/>
                <a:gridCol w="993058"/>
                <a:gridCol w="993058"/>
                <a:gridCol w="993058"/>
                <a:gridCol w="1297859"/>
              </a:tblGrid>
              <a:tr h="423365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Race/</a:t>
                      </a:r>
                    </a:p>
                    <a:p>
                      <a:pPr algn="ctr"/>
                      <a:r>
                        <a:rPr lang="en-US" sz="1400" dirty="0" smtClean="0"/>
                        <a:t>Ethnicity</a:t>
                      </a:r>
                      <a:endParaRPr 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(n=1,832)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Male (n=1,470)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Female (n=362)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3365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% of Total</a:t>
                      </a:r>
                      <a:endParaRPr lang="en-US" sz="1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% of Males</a:t>
                      </a:r>
                      <a:endParaRPr lang="en-US" sz="1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% of Females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65182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American Indian/</a:t>
                      </a:r>
                    </a:p>
                    <a:p>
                      <a:pPr algn="ctr"/>
                      <a:r>
                        <a:rPr lang="en-US" sz="1400" dirty="0" smtClean="0"/>
                        <a:t>Alaska Native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20%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17%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33%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4233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Asian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4233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Black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14%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13%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17%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4233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Hispanic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9%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10%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8%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65182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Native Hawaiian/</a:t>
                      </a:r>
                    </a:p>
                    <a:p>
                      <a:pPr algn="ctr"/>
                      <a:r>
                        <a:rPr lang="en-US" sz="1400" dirty="0" smtClean="0"/>
                        <a:t>Pacific Islander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4233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White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52%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56%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35%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4233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Multi-Race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Highlights, Newly Diagnosed HIV Cases </a:t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2017 (n=29)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938" lvl="0" indent="0">
              <a:buNone/>
            </a:pPr>
            <a:r>
              <a:rPr lang="en-US" sz="2400" dirty="0"/>
              <a:t>Of the </a:t>
            </a:r>
            <a:r>
              <a:rPr lang="en-US" sz="2400" dirty="0" smtClean="0"/>
              <a:t>75 </a:t>
            </a:r>
            <a:r>
              <a:rPr lang="en-US" sz="2400" dirty="0"/>
              <a:t>cases reported to the Alaska Section of Epidemiology in </a:t>
            </a:r>
            <a:r>
              <a:rPr lang="en-US" sz="2400" dirty="0" smtClean="0"/>
              <a:t>2017, 29 </a:t>
            </a:r>
            <a:r>
              <a:rPr lang="en-US" sz="2400" dirty="0"/>
              <a:t>were newly diagnosed in Alaska. Of those </a:t>
            </a:r>
            <a:r>
              <a:rPr lang="en-US" sz="2400" dirty="0" smtClean="0"/>
              <a:t>29:</a:t>
            </a:r>
            <a:endParaRPr lang="en-US" sz="2400" dirty="0"/>
          </a:p>
          <a:p>
            <a:pPr marL="350838" lvl="0"/>
            <a:r>
              <a:rPr lang="en-US" sz="2400"/>
              <a:t>8</a:t>
            </a:r>
            <a:r>
              <a:rPr lang="en-US" sz="2400" smtClean="0"/>
              <a:t> (28%) </a:t>
            </a:r>
            <a:r>
              <a:rPr lang="en-US" sz="2400" dirty="0"/>
              <a:t>were also diagnosed with AIDS</a:t>
            </a:r>
          </a:p>
          <a:p>
            <a:pPr marL="350838" lvl="0"/>
            <a:r>
              <a:rPr lang="en-US" sz="2400" dirty="0" smtClean="0"/>
              <a:t>None </a:t>
            </a:r>
            <a:r>
              <a:rPr lang="en-US" sz="2400" dirty="0"/>
              <a:t>are known to have died</a:t>
            </a:r>
          </a:p>
          <a:p>
            <a:pPr marL="350838" lvl="0"/>
            <a:r>
              <a:rPr lang="en-US" sz="2400" dirty="0" smtClean="0"/>
              <a:t>21 (72%) </a:t>
            </a:r>
            <a:r>
              <a:rPr lang="en-US" sz="2400" dirty="0"/>
              <a:t>were male</a:t>
            </a:r>
          </a:p>
          <a:p>
            <a:pPr marL="350838" lvl="0"/>
            <a:r>
              <a:rPr lang="en-US" sz="2400" dirty="0" smtClean="0"/>
              <a:t>18 </a:t>
            </a:r>
            <a:r>
              <a:rPr lang="en-US" sz="2400" dirty="0"/>
              <a:t>(</a:t>
            </a:r>
            <a:r>
              <a:rPr lang="en-US" sz="2400" dirty="0" smtClean="0"/>
              <a:t>62%) </a:t>
            </a:r>
            <a:r>
              <a:rPr lang="en-US" sz="2400" dirty="0"/>
              <a:t>were Men Who Have Sex with Men (MSM); </a:t>
            </a:r>
            <a:r>
              <a:rPr lang="en-US" sz="2400" dirty="0" smtClean="0"/>
              <a:t>7 </a:t>
            </a:r>
            <a:r>
              <a:rPr lang="en-US" sz="2400" dirty="0"/>
              <a:t>(24%) were Heterosexual </a:t>
            </a:r>
          </a:p>
          <a:p>
            <a:pPr marL="350838" lvl="0"/>
            <a:r>
              <a:rPr lang="en-US" sz="2400" dirty="0" smtClean="0"/>
              <a:t>13 </a:t>
            </a:r>
            <a:r>
              <a:rPr lang="en-US" sz="2400" dirty="0"/>
              <a:t>(45%) were Alaska Native/American Indian; 9 (31%) were White; 4 (</a:t>
            </a:r>
            <a:r>
              <a:rPr lang="en-US" sz="2400" dirty="0" smtClean="0"/>
              <a:t>14%) </a:t>
            </a:r>
            <a:r>
              <a:rPr lang="en-US" sz="2400" dirty="0"/>
              <a:t>were Black</a:t>
            </a:r>
          </a:p>
          <a:p>
            <a:pPr marL="350838" lvl="0"/>
            <a:r>
              <a:rPr lang="en-US" sz="2400" dirty="0" smtClean="0"/>
              <a:t>20 (69%) </a:t>
            </a:r>
            <a:r>
              <a:rPr lang="en-US" sz="2400" dirty="0"/>
              <a:t>were 34 years old or younger at the time of diagnosis</a:t>
            </a:r>
          </a:p>
          <a:p>
            <a:pPr marL="350838" lvl="0"/>
            <a:r>
              <a:rPr lang="en-US" sz="2400" dirty="0" smtClean="0"/>
              <a:t>15 </a:t>
            </a:r>
            <a:r>
              <a:rPr lang="en-US" sz="2400" dirty="0"/>
              <a:t>(</a:t>
            </a:r>
            <a:r>
              <a:rPr lang="en-US" sz="2400" dirty="0" smtClean="0"/>
              <a:t>51%) </a:t>
            </a:r>
            <a:r>
              <a:rPr lang="en-US" sz="2400" dirty="0"/>
              <a:t>were living in Anchorage/Mat-Su at the time of diagnosis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42036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8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295155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2018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94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2017 Reported Cases of HIV First Diagnosed in Alaska by Race/Ethnicity (n=29)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9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337" y="6274630"/>
            <a:ext cx="6705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April 2018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5834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555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11737C7799094AADA5877D93871E3F" ma:contentTypeVersion="7" ma:contentTypeDescription="Create a new document." ma:contentTypeScope="" ma:versionID="37d59bd21401fce8810b3b6ece7b7b5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def788e2aa1fcb741b4b2455d64f9d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52B6AFB-FCE7-48B8-AC7B-54615EAF419B}"/>
</file>

<file path=customXml/itemProps2.xml><?xml version="1.0" encoding="utf-8"?>
<ds:datastoreItem xmlns:ds="http://schemas.openxmlformats.org/officeDocument/2006/customXml" ds:itemID="{D50DAFF0-296A-4529-B8BB-9600579654F5}"/>
</file>

<file path=customXml/itemProps3.xml><?xml version="1.0" encoding="utf-8"?>
<ds:datastoreItem xmlns:ds="http://schemas.openxmlformats.org/officeDocument/2006/customXml" ds:itemID="{3665C52F-194F-4C7E-92B2-B8C40BD8508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3997</TotalTime>
  <Words>1319</Words>
  <Application>Microsoft Office PowerPoint</Application>
  <PresentationFormat>On-screen Show (4:3)</PresentationFormat>
  <Paragraphs>204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Highlights, Cumulative HIV Cases  1982-2017 (N=1,832)</vt:lpstr>
      <vt:lpstr>Reported Cases of HIV by Race/Ethnicity,  1982–2017 (N=1,832)</vt:lpstr>
      <vt:lpstr>Reported Cases of HIV by Transmission Category 1982–2017 (N=1,832)</vt:lpstr>
      <vt:lpstr>Reported Cases of HIV by Residence at Diagnosis 1982–2017 (N=1,832)</vt:lpstr>
      <vt:lpstr>Reported Cases of HIV by Age at Diagnosis 1982–2017 (N=1,832)</vt:lpstr>
      <vt:lpstr>Reported Cases of HIV by Race/Ethnicity and Gender, 1982–2017 (N=1,832)</vt:lpstr>
      <vt:lpstr>Highlights, Newly Diagnosed HIV Cases  2017 (n=29)</vt:lpstr>
      <vt:lpstr>2017 Reported Cases of HIV First Diagnosed in Alaska by Race/Ethnicity (n=29)</vt:lpstr>
      <vt:lpstr>2017 Reported Cases of HIV First Diagnosed in Alaska by Transmission Category (n=29)</vt:lpstr>
      <vt:lpstr>2017 Cases of HIV First Diagnosed in Alaska by Age at Diagnosis (n=29)</vt:lpstr>
      <vt:lpstr>2017 Reported Cases of HIV First Diagnosed in Alaska by Residence at Diagnosis (n=29)</vt:lpstr>
      <vt:lpstr>Highlights, Persons Living with HIV in Alaska  As of December 31, 2017 (n=710)</vt:lpstr>
      <vt:lpstr>HIV Care Continuum, Alaska ― 2017 (n=701)</vt:lpstr>
      <vt:lpstr>Persons Living with HIV in Alaska by Age of Diagnosis and Gender–As of December 31, 2017 (n=710)</vt:lpstr>
      <vt:lpstr>Persons Living with HIV in Alaska by Race/Ethnicity and Gender–As of December 31, 2017 (n=710)</vt:lpstr>
      <vt:lpstr>Persons Living with HIV in Alaska by Transmission Category–As of December 31, 2017 (n=710)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Set Summary of HIV Infection in Alaska 1982-2017</dc:title>
  <dc:creator>cmaronson</dc:creator>
  <cp:lastModifiedBy>Harvill, Jessica J</cp:lastModifiedBy>
  <cp:revision>250</cp:revision>
  <dcterms:created xsi:type="dcterms:W3CDTF">2013-03-21T20:16:42Z</dcterms:created>
  <dcterms:modified xsi:type="dcterms:W3CDTF">2018-05-08T23:23:34Z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0x0101006811737C7799094AADA5877D93871E3F</vt:lpwstr>
  </property>
  <property fmtid="{D5CDD505-2E9C-101B-9397-08002B2CF9AE}" pid="3" name="Order">
    <vt:r8>8500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  <property fmtid="{D5CDD505-2E9C-101B-9397-08002B2CF9AE}" pid="9" name="_MarkAsFinal">
    <vt:bool>true</vt:bool>
  </property>
</Properties>
</file>