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4"/>
  </p:notesMasterIdLst>
  <p:sldIdLst>
    <p:sldId id="278" r:id="rId5"/>
    <p:sldId id="284" r:id="rId6"/>
    <p:sldId id="273" r:id="rId7"/>
    <p:sldId id="274" r:id="rId8"/>
    <p:sldId id="275" r:id="rId9"/>
    <p:sldId id="276" r:id="rId10"/>
    <p:sldId id="277" r:id="rId11"/>
    <p:sldId id="285" r:id="rId12"/>
    <p:sldId id="279" r:id="rId13"/>
    <p:sldId id="281" r:id="rId14"/>
    <p:sldId id="283" r:id="rId15"/>
    <p:sldId id="280" r:id="rId16"/>
    <p:sldId id="292" r:id="rId17"/>
    <p:sldId id="286" r:id="rId18"/>
    <p:sldId id="287" r:id="rId19"/>
    <p:sldId id="288" r:id="rId20"/>
    <p:sldId id="289" r:id="rId21"/>
    <p:sldId id="290" r:id="rId22"/>
    <p:sldId id="291" r:id="rId23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90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FF13F-0E21-4902-B817-9385B8ACD768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F0E2E-20FE-4E06-A98F-C3E2B5B4A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32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8B2E-4794-4717-AEBC-0CB9AAA10B2A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867400"/>
            <a:ext cx="886386" cy="730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52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94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06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8B2E-4794-4717-AEBC-0CB9AAA10B2A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867400"/>
            <a:ext cx="886386" cy="730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80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0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32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18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70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6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66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1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B8B2E-4794-4717-AEBC-0CB9AAA10B2A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State of Alaska, Section of Epidemiology – March 27,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i.hss.state.ak.us/hivstd/default.st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dhss.alaska.gov/dph/Epi/hivstd/Pages/hivdata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chemeClr val="tx2"/>
                </a:solidFill>
              </a:rPr>
              <a:t>Summary of HIV Infection in Alaska, 1982–2018  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chemeClr val="tx2"/>
                </a:solidFill>
              </a:rPr>
              <a:t>Prepared by the State of Alaska Department of Health and Social Services, Division of Public Health, HIV/STD Program, Section of Epidemiology. For questions about </a:t>
            </a:r>
            <a:r>
              <a:rPr lang="en-US" sz="1400" dirty="0">
                <a:solidFill>
                  <a:schemeClr val="tx2"/>
                </a:solidFill>
              </a:rPr>
              <a:t>this presentation please visit </a:t>
            </a:r>
            <a:r>
              <a:rPr lang="en-US" sz="1400" dirty="0">
                <a:solidFill>
                  <a:schemeClr val="tx2"/>
                </a:solidFill>
                <a:hlinkClick r:id="rId2"/>
              </a:rPr>
              <a:t>http://</a:t>
            </a:r>
            <a:r>
              <a:rPr lang="en-US" sz="1400" dirty="0" smtClean="0">
                <a:solidFill>
                  <a:schemeClr val="tx2"/>
                </a:solidFill>
                <a:hlinkClick r:id="rId2"/>
              </a:rPr>
              <a:t>www.epi.hss.state.ak.us/hivstd/default.stm</a:t>
            </a:r>
            <a:r>
              <a:rPr lang="en-US" sz="1400" dirty="0" smtClean="0">
                <a:solidFill>
                  <a:schemeClr val="tx2"/>
                </a:solidFill>
              </a:rPr>
              <a:t> or call the Alaska Section of Epidemiology at 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2"/>
                </a:solidFill>
              </a:rPr>
              <a:t>(907) 269-8000.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March 2019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2018 Reported Cases of HIV First Diagnosed in Alaska by Transmission Category (n=22)</a:t>
            </a:r>
            <a:endParaRPr lang="en-US" sz="3200" b="1" dirty="0">
              <a:solidFill>
                <a:schemeClr val="tx2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14" y="1600201"/>
            <a:ext cx="7462072" cy="4267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5160" y="6477635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10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6221219"/>
            <a:ext cx="7010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</a:t>
            </a:r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March 2019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18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2018 Cases of HIV First Diagnosed in Alaska by Age at Diagnosis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</a:rPr>
              <a:t>(n=22)</a:t>
            </a:r>
            <a:endParaRPr lang="en-US" sz="3200" b="1" dirty="0">
              <a:solidFill>
                <a:schemeClr val="tx2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57" y="1600201"/>
            <a:ext cx="7753323" cy="4267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08181" y="6469201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11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March 2019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35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2018 Reported Cases of HIV First Diagnosed in Alaska by Residence at Diagnosis (n=22)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1565"/>
            <a:ext cx="7761290" cy="426583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12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6308725"/>
            <a:ext cx="6858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</a:t>
            </a:r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March 2019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55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Reported Cases of HIV by Race/Ethnicity and Gender at Birth, 2018 (n=22)</a:t>
            </a:r>
            <a:endParaRPr lang="en-US" sz="3200" dirty="0">
              <a:solidFill>
                <a:schemeClr val="tx2"/>
              </a:solidFill>
            </a:endParaRPr>
          </a:p>
        </p:txBody>
      </p:sp>
      <p:graphicFrame>
        <p:nvGraphicFramePr>
          <p:cNvPr id="7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6542026"/>
              </p:ext>
            </p:extLst>
          </p:nvPr>
        </p:nvGraphicFramePr>
        <p:xfrm>
          <a:off x="457200" y="1371600"/>
          <a:ext cx="8001000" cy="4267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851"/>
                <a:gridCol w="993058"/>
                <a:gridCol w="993058"/>
                <a:gridCol w="993058"/>
                <a:gridCol w="993058"/>
                <a:gridCol w="993058"/>
                <a:gridCol w="1297859"/>
              </a:tblGrid>
              <a:tr h="423365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Race/</a:t>
                      </a:r>
                    </a:p>
                    <a:p>
                      <a:pPr algn="ctr"/>
                      <a:r>
                        <a:rPr lang="en-US" sz="1400" dirty="0" smtClean="0"/>
                        <a:t>Ethnicity</a:t>
                      </a:r>
                      <a:endParaRPr lang="en-US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 (n=22)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Male (n=19)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Female (n=3)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3365"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% of Total</a:t>
                      </a:r>
                      <a:endParaRPr lang="en-US" sz="14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% of Males</a:t>
                      </a:r>
                      <a:endParaRPr lang="en-US" sz="14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% of Females</a:t>
                      </a:r>
                      <a:endParaRPr lang="en-US" sz="1400" b="1" dirty="0"/>
                    </a:p>
                  </a:txBody>
                  <a:tcPr anchor="ctr"/>
                </a:tc>
              </a:tr>
              <a:tr h="65182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American Indian/</a:t>
                      </a:r>
                    </a:p>
                    <a:p>
                      <a:pPr algn="ctr"/>
                      <a:r>
                        <a:rPr lang="en-US" sz="1400" dirty="0" smtClean="0"/>
                        <a:t>Alaska Native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36%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37%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33%</a:t>
                      </a:r>
                      <a:endParaRPr lang="en-US" sz="1400" dirty="0"/>
                    </a:p>
                  </a:txBody>
                  <a:tcPr anchor="ctr"/>
                </a:tc>
              </a:tr>
              <a:tr h="4233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Asian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 anchor="ctr"/>
                </a:tc>
              </a:tr>
              <a:tr h="4233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Black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5%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5%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 anchor="ctr"/>
                </a:tc>
              </a:tr>
              <a:tr h="4233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Hispanic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5%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33%</a:t>
                      </a:r>
                      <a:endParaRPr lang="en-US" sz="1400" dirty="0"/>
                    </a:p>
                  </a:txBody>
                  <a:tcPr anchor="ctr"/>
                </a:tc>
              </a:tr>
              <a:tr h="65182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Native Hawaiian/</a:t>
                      </a:r>
                    </a:p>
                    <a:p>
                      <a:pPr algn="ctr"/>
                      <a:r>
                        <a:rPr lang="en-US" sz="1400" dirty="0" smtClean="0"/>
                        <a:t>Pacific Islander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9%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11%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 anchor="ctr"/>
                </a:tc>
              </a:tr>
              <a:tr h="4233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White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32%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32%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33%</a:t>
                      </a:r>
                      <a:endParaRPr lang="en-US" sz="1400" dirty="0"/>
                    </a:p>
                  </a:txBody>
                  <a:tcPr anchor="ctr"/>
                </a:tc>
              </a:tr>
              <a:tr h="4233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Multi-Race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14%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16%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72670" y="6478079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13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295155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March 2019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76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dirty="0">
                <a:solidFill>
                  <a:schemeClr val="tx2"/>
                </a:solidFill>
              </a:rPr>
              <a:t>Highlights, </a:t>
            </a:r>
            <a:r>
              <a:rPr lang="en-US" sz="2900" b="1" dirty="0" smtClean="0">
                <a:solidFill>
                  <a:schemeClr val="tx2"/>
                </a:solidFill>
              </a:rPr>
              <a:t>Persons Living with HIV in Alaska </a:t>
            </a:r>
            <a:br>
              <a:rPr lang="en-US" sz="2900" b="1" dirty="0" smtClean="0">
                <a:solidFill>
                  <a:schemeClr val="tx2"/>
                </a:solidFill>
              </a:rPr>
            </a:br>
            <a:r>
              <a:rPr lang="en-US" sz="2900" b="1" dirty="0" smtClean="0">
                <a:solidFill>
                  <a:schemeClr val="tx2"/>
                </a:solidFill>
              </a:rPr>
              <a:t>As of December 31, 2018 (n=699)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400" dirty="0" smtClean="0"/>
              <a:t>374 </a:t>
            </a:r>
            <a:r>
              <a:rPr lang="en-US" sz="2400" dirty="0"/>
              <a:t>(</a:t>
            </a:r>
            <a:r>
              <a:rPr lang="en-US" sz="2400" dirty="0" smtClean="0"/>
              <a:t>54%) </a:t>
            </a:r>
            <a:r>
              <a:rPr lang="en-US" sz="2400" dirty="0"/>
              <a:t>ever had a diagnosis of AIDS</a:t>
            </a:r>
          </a:p>
          <a:p>
            <a:pPr lvl="0"/>
            <a:r>
              <a:rPr lang="en-US" sz="2400" dirty="0" smtClean="0"/>
              <a:t>524 </a:t>
            </a:r>
            <a:r>
              <a:rPr lang="en-US" sz="2400" dirty="0"/>
              <a:t>(75%) were </a:t>
            </a:r>
            <a:r>
              <a:rPr lang="en-US" sz="2400" dirty="0" smtClean="0"/>
              <a:t>male at birth</a:t>
            </a:r>
            <a:endParaRPr lang="en-US" sz="2400" dirty="0"/>
          </a:p>
          <a:p>
            <a:pPr lvl="0"/>
            <a:r>
              <a:rPr lang="en-US" sz="2400" dirty="0" smtClean="0"/>
              <a:t>386 (55%) </a:t>
            </a:r>
            <a:r>
              <a:rPr lang="en-US" sz="2400" dirty="0"/>
              <a:t>were Men Who Have Sex with Men (MSM) including 49 MSM/IDU; 187 (26%) were heterosexual</a:t>
            </a:r>
          </a:p>
          <a:p>
            <a:pPr lvl="0"/>
            <a:r>
              <a:rPr lang="en-US" sz="2400" dirty="0" smtClean="0"/>
              <a:t>271 (39%) </a:t>
            </a:r>
            <a:r>
              <a:rPr lang="en-US" sz="2400" dirty="0"/>
              <a:t>were White; 199 (29%) were Alaska Native/American Indian; 98 (14%) were Black</a:t>
            </a:r>
          </a:p>
          <a:p>
            <a:pPr lvl="0"/>
            <a:r>
              <a:rPr lang="en-US" sz="2400" dirty="0" smtClean="0"/>
              <a:t>465 </a:t>
            </a:r>
            <a:r>
              <a:rPr lang="en-US" sz="2400" dirty="0"/>
              <a:t>(</a:t>
            </a:r>
            <a:r>
              <a:rPr lang="en-US" sz="2400" dirty="0" smtClean="0"/>
              <a:t>66%) </a:t>
            </a:r>
            <a:r>
              <a:rPr lang="en-US" sz="2400" dirty="0"/>
              <a:t>had an initial diagnosis in Alaska; </a:t>
            </a:r>
            <a:r>
              <a:rPr lang="en-US" sz="2400" dirty="0" smtClean="0"/>
              <a:t>311 </a:t>
            </a:r>
            <a:r>
              <a:rPr lang="en-US" sz="2400" dirty="0"/>
              <a:t>(</a:t>
            </a:r>
            <a:r>
              <a:rPr lang="en-US" sz="2400" dirty="0" smtClean="0"/>
              <a:t>67%) </a:t>
            </a:r>
            <a:r>
              <a:rPr lang="en-US" sz="2400" dirty="0"/>
              <a:t>of those were living in Anchorage/Mat-Su at the time of diagnosis</a:t>
            </a:r>
          </a:p>
          <a:p>
            <a:pPr lvl="0"/>
            <a:r>
              <a:rPr lang="en-US" sz="2400" dirty="0" smtClean="0"/>
              <a:t>94% </a:t>
            </a:r>
            <a:r>
              <a:rPr lang="en-US" sz="2400" dirty="0"/>
              <a:t>of those thought to be living with HIV in Alaska during </a:t>
            </a:r>
            <a:r>
              <a:rPr lang="en-US" sz="2400" dirty="0" smtClean="0"/>
              <a:t>2018 </a:t>
            </a:r>
            <a:r>
              <a:rPr lang="en-US" sz="2400" dirty="0"/>
              <a:t>were engaged in medical care, and of those </a:t>
            </a:r>
            <a:r>
              <a:rPr lang="en-US" sz="2400" dirty="0" smtClean="0"/>
              <a:t>89% </a:t>
            </a:r>
            <a:r>
              <a:rPr lang="en-US" sz="2400" dirty="0"/>
              <a:t>were virally suppressed</a:t>
            </a:r>
          </a:p>
          <a:p>
            <a:pPr lvl="0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6096000"/>
            <a:ext cx="6858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</a:t>
            </a:r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March 2019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68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HIV Care Continuum, Alaska </a:t>
            </a:r>
            <a:r>
              <a:rPr lang="en-US" sz="3200" b="1" i="1" dirty="0">
                <a:solidFill>
                  <a:schemeClr val="tx2"/>
                </a:solidFill>
              </a:rPr>
              <a:t>―</a:t>
            </a:r>
            <a:r>
              <a:rPr lang="en-US" sz="3200" b="1" i="1" dirty="0"/>
              <a:t> </a:t>
            </a:r>
            <a:r>
              <a:rPr lang="en-US" sz="3200" b="1" dirty="0" smtClean="0">
                <a:solidFill>
                  <a:schemeClr val="tx2"/>
                </a:solidFill>
              </a:rPr>
              <a:t>2018 (n=679)</a:t>
            </a:r>
            <a:endParaRPr lang="en-US" sz="3200" b="1" dirty="0">
              <a:solidFill>
                <a:schemeClr val="tx2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1565"/>
            <a:ext cx="7315200" cy="402065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5562600"/>
            <a:ext cx="7315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i="1" dirty="0"/>
              <a:t> ‡ Includes all cases who lived in Alaska (AK) during </a:t>
            </a:r>
            <a:r>
              <a:rPr lang="en-US" sz="1100" i="1" dirty="0" smtClean="0"/>
              <a:t>2018; cases with unknown </a:t>
            </a:r>
            <a:r>
              <a:rPr lang="en-US" sz="1100" i="1" dirty="0"/>
              <a:t>residence </a:t>
            </a:r>
            <a:r>
              <a:rPr lang="en-US" sz="1100" i="1" dirty="0" smtClean="0"/>
              <a:t> and </a:t>
            </a:r>
            <a:r>
              <a:rPr lang="en-US" sz="1100" i="1" dirty="0"/>
              <a:t>no activity in the surveillance system for ten or </a:t>
            </a:r>
            <a:r>
              <a:rPr lang="en-US" sz="1100" i="1" dirty="0" smtClean="0"/>
              <a:t>more </a:t>
            </a:r>
            <a:r>
              <a:rPr lang="en-US" sz="1100" i="1" dirty="0"/>
              <a:t>years were excluded (</a:t>
            </a:r>
            <a:r>
              <a:rPr lang="en-US" sz="1100" i="1" dirty="0" smtClean="0"/>
              <a:t>n=20).</a:t>
            </a:r>
            <a:endParaRPr lang="en-US" sz="1100" dirty="0"/>
          </a:p>
          <a:p>
            <a:r>
              <a:rPr lang="en-US" sz="1100" i="1" dirty="0" smtClean="0"/>
              <a:t>* </a:t>
            </a:r>
            <a:r>
              <a:rPr lang="en-US" sz="1100" i="1" dirty="0"/>
              <a:t>Received at least one CD4/Viral Load between Jan. 1 and Dec. 31, </a:t>
            </a:r>
            <a:r>
              <a:rPr lang="en-US" sz="1100" i="1" dirty="0" smtClean="0"/>
              <a:t>2018.</a:t>
            </a:r>
            <a:endParaRPr lang="en-US" sz="1100" dirty="0"/>
          </a:p>
          <a:p>
            <a:r>
              <a:rPr lang="en-US" sz="1100" i="1" dirty="0" smtClean="0"/>
              <a:t>+ </a:t>
            </a:r>
            <a:r>
              <a:rPr lang="en-US" sz="1100" i="1" dirty="0"/>
              <a:t>Viral Load ≤200 copies/</a:t>
            </a:r>
            <a:r>
              <a:rPr lang="en-US" sz="1100" i="1" dirty="0" err="1"/>
              <a:t>mL.</a:t>
            </a:r>
            <a:endParaRPr lang="en-US" sz="1100" b="1" dirty="0"/>
          </a:p>
        </p:txBody>
      </p:sp>
      <p:sp>
        <p:nvSpPr>
          <p:cNvPr id="7" name="Rectangle 6"/>
          <p:cNvSpPr/>
          <p:nvPr/>
        </p:nvSpPr>
        <p:spPr>
          <a:xfrm>
            <a:off x="228600" y="6314420"/>
            <a:ext cx="6858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</a:t>
            </a:r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March 2019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45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Persons Living with HIV in Alaska </a:t>
            </a:r>
            <a:r>
              <a:rPr lang="en-US" sz="3200" b="1" dirty="0" smtClean="0">
                <a:solidFill>
                  <a:schemeClr val="tx2"/>
                </a:solidFill>
              </a:rPr>
              <a:t>by Age of Diagnosis and Gender at Birth</a:t>
            </a:r>
            <a:r>
              <a:rPr lang="en-US" sz="3200" dirty="0" smtClean="0">
                <a:solidFill>
                  <a:schemeClr val="tx2"/>
                </a:solidFill>
              </a:rPr>
              <a:t>–</a:t>
            </a:r>
            <a:r>
              <a:rPr lang="en-US" sz="3200" b="1" dirty="0" smtClean="0">
                <a:solidFill>
                  <a:schemeClr val="tx2"/>
                </a:solidFill>
              </a:rPr>
              <a:t>As </a:t>
            </a:r>
            <a:r>
              <a:rPr lang="en-US" sz="3200" b="1" dirty="0">
                <a:solidFill>
                  <a:schemeClr val="tx2"/>
                </a:solidFill>
              </a:rPr>
              <a:t>of December 31, </a:t>
            </a:r>
            <a:r>
              <a:rPr lang="en-US" sz="3200" b="1" dirty="0" smtClean="0">
                <a:solidFill>
                  <a:schemeClr val="tx2"/>
                </a:solidFill>
              </a:rPr>
              <a:t>2018 </a:t>
            </a:r>
            <a:r>
              <a:rPr lang="en-US" sz="3200" b="1" dirty="0">
                <a:solidFill>
                  <a:schemeClr val="tx2"/>
                </a:solidFill>
              </a:rPr>
              <a:t>(</a:t>
            </a:r>
            <a:r>
              <a:rPr lang="en-US" sz="3200" b="1" dirty="0" smtClean="0">
                <a:solidFill>
                  <a:schemeClr val="tx2"/>
                </a:solidFill>
              </a:rPr>
              <a:t>n=699)</a:t>
            </a:r>
            <a:endParaRPr lang="en-US" sz="3200" dirty="0">
              <a:solidFill>
                <a:schemeClr val="tx2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601564"/>
            <a:ext cx="7761289" cy="426583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81548" y="6478079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sz="1400" b="1" smtClean="0">
                <a:solidFill>
                  <a:schemeClr val="tx2"/>
                </a:solidFill>
              </a:rPr>
              <a:pPr/>
              <a:t>16</a:t>
            </a:fld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March 2019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42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Persons Living with HIV in Alaska </a:t>
            </a:r>
            <a:r>
              <a:rPr lang="en-US" sz="3200" b="1" dirty="0" smtClean="0">
                <a:solidFill>
                  <a:schemeClr val="tx2"/>
                </a:solidFill>
              </a:rPr>
              <a:t>by Race/Ethnicity and Gender at Birth</a:t>
            </a:r>
            <a:r>
              <a:rPr lang="en-US" sz="3200" dirty="0" smtClean="0">
                <a:solidFill>
                  <a:schemeClr val="tx2"/>
                </a:solidFill>
              </a:rPr>
              <a:t>–</a:t>
            </a:r>
            <a:r>
              <a:rPr lang="en-US" sz="3200" b="1" dirty="0" smtClean="0">
                <a:solidFill>
                  <a:schemeClr val="tx2"/>
                </a:solidFill>
              </a:rPr>
              <a:t>As </a:t>
            </a:r>
            <a:r>
              <a:rPr lang="en-US" sz="3200" b="1" dirty="0">
                <a:solidFill>
                  <a:schemeClr val="tx2"/>
                </a:solidFill>
              </a:rPr>
              <a:t>of December 31, </a:t>
            </a:r>
            <a:r>
              <a:rPr lang="en-US" sz="3200" b="1" dirty="0" smtClean="0">
                <a:solidFill>
                  <a:schemeClr val="tx2"/>
                </a:solidFill>
              </a:rPr>
              <a:t>2018 </a:t>
            </a:r>
            <a:r>
              <a:rPr lang="en-US" sz="3200" b="1" dirty="0">
                <a:solidFill>
                  <a:schemeClr val="tx2"/>
                </a:solidFill>
              </a:rPr>
              <a:t>(</a:t>
            </a:r>
            <a:r>
              <a:rPr lang="en-US" sz="3200" b="1" dirty="0" smtClean="0">
                <a:solidFill>
                  <a:schemeClr val="tx2"/>
                </a:solidFill>
              </a:rPr>
              <a:t>n=699)</a:t>
            </a:r>
            <a:endParaRPr lang="en-US" sz="3200" dirty="0">
              <a:solidFill>
                <a:schemeClr val="tx2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48" y="1601565"/>
            <a:ext cx="7755541" cy="426583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81548" y="6478079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sz="1400" b="1" smtClean="0">
                <a:solidFill>
                  <a:schemeClr val="tx2"/>
                </a:solidFill>
              </a:rPr>
              <a:pPr/>
              <a:t>17</a:t>
            </a:fld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March 2019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61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Persons Living with HIV in Alaska </a:t>
            </a:r>
            <a:r>
              <a:rPr lang="en-US" sz="3200" b="1" dirty="0" smtClean="0">
                <a:solidFill>
                  <a:schemeClr val="tx2"/>
                </a:solidFill>
              </a:rPr>
              <a:t>by Transmission Category</a:t>
            </a:r>
            <a:r>
              <a:rPr lang="en-US" sz="3200" dirty="0" smtClean="0">
                <a:solidFill>
                  <a:schemeClr val="tx2"/>
                </a:solidFill>
              </a:rPr>
              <a:t>–</a:t>
            </a:r>
            <a:r>
              <a:rPr lang="en-US" sz="3200" b="1" dirty="0" smtClean="0">
                <a:solidFill>
                  <a:schemeClr val="tx2"/>
                </a:solidFill>
              </a:rPr>
              <a:t>As </a:t>
            </a:r>
            <a:r>
              <a:rPr lang="en-US" sz="3200" b="1" dirty="0">
                <a:solidFill>
                  <a:schemeClr val="tx2"/>
                </a:solidFill>
              </a:rPr>
              <a:t>of December 31, </a:t>
            </a:r>
            <a:r>
              <a:rPr lang="en-US" sz="3200" b="1" dirty="0" smtClean="0">
                <a:solidFill>
                  <a:schemeClr val="tx2"/>
                </a:solidFill>
              </a:rPr>
              <a:t>2018 </a:t>
            </a:r>
            <a:r>
              <a:rPr lang="en-US" sz="3200" b="1" dirty="0">
                <a:solidFill>
                  <a:schemeClr val="tx2"/>
                </a:solidFill>
              </a:rPr>
              <a:t>(</a:t>
            </a:r>
            <a:r>
              <a:rPr lang="en-US" sz="3200" b="1" dirty="0" smtClean="0">
                <a:solidFill>
                  <a:schemeClr val="tx2"/>
                </a:solidFill>
              </a:rPr>
              <a:t>n=699)</a:t>
            </a:r>
            <a:endParaRPr lang="en-US" sz="3200" dirty="0">
              <a:solidFill>
                <a:schemeClr val="tx2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938" y="1600201"/>
            <a:ext cx="7147862" cy="426224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81548" y="6478079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sz="1400" b="1" smtClean="0">
                <a:solidFill>
                  <a:schemeClr val="tx2"/>
                </a:solidFill>
              </a:rPr>
              <a:pPr/>
              <a:t>18</a:t>
            </a:fld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March 2019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08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1800" dirty="0" smtClean="0"/>
              <a:t>Version last updated April 1, 2019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1100" dirty="0" smtClean="0"/>
              <a:t>Visit the HIV Data and </a:t>
            </a:r>
            <a:r>
              <a:rPr lang="en-US" sz="1100" dirty="0"/>
              <a:t>Statistics Page at </a:t>
            </a:r>
            <a:r>
              <a:rPr lang="en-US" sz="1100" dirty="0">
                <a:hlinkClick r:id="rId2"/>
              </a:rPr>
              <a:t>http://</a:t>
            </a:r>
            <a:r>
              <a:rPr lang="en-US" sz="1100" dirty="0" smtClean="0">
                <a:hlinkClick r:id="rId2"/>
              </a:rPr>
              <a:t>dhss.alaska.gov/dph/Epi/hivstd/Pages/hivdata.aspx</a:t>
            </a:r>
            <a:r>
              <a:rPr lang="en-US" sz="1100" dirty="0" smtClean="0"/>
              <a:t> for the most up-to-date version.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6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Highlights, Cumulative HIV Cases </a:t>
            </a:r>
            <a:br>
              <a:rPr lang="en-US" sz="3200" b="1" dirty="0" smtClean="0">
                <a:solidFill>
                  <a:schemeClr val="tx2"/>
                </a:solidFill>
              </a:rPr>
            </a:br>
            <a:r>
              <a:rPr lang="en-US" sz="3200" b="1" dirty="0" smtClean="0">
                <a:solidFill>
                  <a:schemeClr val="tx2"/>
                </a:solidFill>
              </a:rPr>
              <a:t>1982-2018 (N=1,890)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1,228 (65%) </a:t>
            </a:r>
            <a:r>
              <a:rPr lang="en-US" sz="2400" dirty="0" smtClean="0"/>
              <a:t>ever had a diagnosis of </a:t>
            </a:r>
            <a:r>
              <a:rPr lang="en-US" sz="2400" dirty="0"/>
              <a:t>AIDS</a:t>
            </a:r>
          </a:p>
          <a:p>
            <a:pPr lvl="0"/>
            <a:r>
              <a:rPr lang="en-US" sz="2400" dirty="0"/>
              <a:t>658 (35%) are known to have died</a:t>
            </a:r>
          </a:p>
          <a:p>
            <a:pPr lvl="0"/>
            <a:r>
              <a:rPr lang="en-US" sz="2400" dirty="0"/>
              <a:t>1,523 (81%) were </a:t>
            </a:r>
            <a:r>
              <a:rPr lang="en-US" sz="2400" dirty="0" smtClean="0"/>
              <a:t>male</a:t>
            </a:r>
          </a:p>
          <a:p>
            <a:pPr lvl="0"/>
            <a:r>
              <a:rPr lang="en-US" sz="2400" dirty="0" smtClean="0"/>
              <a:t>1,132 </a:t>
            </a:r>
            <a:r>
              <a:rPr lang="en-US" sz="2400" dirty="0"/>
              <a:t>(60%) were men who have sex with men (MSM) including 154 MSM/IDU; 354 (19%) were heterosexual (Hetero) and 209 (11%) were </a:t>
            </a:r>
            <a:r>
              <a:rPr lang="en-US" sz="2400" dirty="0" smtClean="0"/>
              <a:t>IDU</a:t>
            </a:r>
          </a:p>
          <a:p>
            <a:pPr lvl="0"/>
            <a:r>
              <a:rPr lang="en-US" sz="2400" dirty="0"/>
              <a:t>971 (51%) were White; 377 (20%) were Alaska Native/American Indian; 259 (14%) were </a:t>
            </a:r>
            <a:r>
              <a:rPr lang="en-US" sz="2400" dirty="0" smtClean="0"/>
              <a:t>Black</a:t>
            </a:r>
          </a:p>
          <a:p>
            <a:pPr lvl="0"/>
            <a:r>
              <a:rPr lang="en-US" sz="2400" dirty="0"/>
              <a:t>1,239 (66%) had an initial diagnosis in Alaska; 867 (70%) of those were living in Anchorage/Mat-Su at the time of diagnosis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March 2019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48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Reported Cases of HIV by Race/Ethnicity, </a:t>
            </a:r>
            <a:br>
              <a:rPr lang="en-US" sz="3200" b="1" dirty="0" smtClean="0">
                <a:solidFill>
                  <a:schemeClr val="tx2"/>
                </a:solidFill>
              </a:rPr>
            </a:br>
            <a:r>
              <a:rPr lang="en-US" sz="3200" b="1" dirty="0" smtClean="0">
                <a:solidFill>
                  <a:schemeClr val="tx2"/>
                </a:solidFill>
              </a:rPr>
              <a:t>1982</a:t>
            </a:r>
            <a:r>
              <a:rPr lang="en-US" sz="3200" dirty="0" smtClean="0">
                <a:solidFill>
                  <a:schemeClr val="tx2"/>
                </a:solidFill>
              </a:rPr>
              <a:t>–</a:t>
            </a:r>
            <a:r>
              <a:rPr lang="en-US" sz="3200" b="1" dirty="0" smtClean="0">
                <a:solidFill>
                  <a:schemeClr val="tx2"/>
                </a:solidFill>
              </a:rPr>
              <a:t>2018 (N=1,890)</a:t>
            </a:r>
            <a:endParaRPr lang="en-US" sz="3200" dirty="0">
              <a:solidFill>
                <a:schemeClr val="tx2"/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65" y="1600201"/>
            <a:ext cx="7310558" cy="4267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81548" y="6478079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sz="1400" b="1" smtClean="0">
                <a:solidFill>
                  <a:schemeClr val="tx2"/>
                </a:solidFill>
              </a:rPr>
              <a:pPr/>
              <a:t>3</a:t>
            </a:fld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March 2019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Reported Cases of HIV by Transmission Category 1982</a:t>
            </a:r>
            <a:r>
              <a:rPr lang="en-US" sz="3200" dirty="0" smtClean="0">
                <a:solidFill>
                  <a:schemeClr val="tx2"/>
                </a:solidFill>
              </a:rPr>
              <a:t>–</a:t>
            </a:r>
            <a:r>
              <a:rPr lang="en-US" sz="3200" b="1" dirty="0" smtClean="0">
                <a:solidFill>
                  <a:schemeClr val="tx2"/>
                </a:solidFill>
              </a:rPr>
              <a:t>2018 (N=1,890)</a:t>
            </a:r>
            <a:endParaRPr lang="en-US" sz="3200" b="1" dirty="0">
              <a:solidFill>
                <a:schemeClr val="tx2"/>
              </a:solidFill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1565"/>
            <a:ext cx="7772400" cy="427194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86957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4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March 2019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Reported Cases of HIV by Residence at Diagnosis 1982</a:t>
            </a:r>
            <a:r>
              <a:rPr lang="en-US" sz="3200" dirty="0" smtClean="0">
                <a:solidFill>
                  <a:schemeClr val="tx2"/>
                </a:solidFill>
              </a:rPr>
              <a:t>–</a:t>
            </a:r>
            <a:r>
              <a:rPr lang="en-US" sz="3200" b="1" dirty="0" smtClean="0">
                <a:solidFill>
                  <a:schemeClr val="tx2"/>
                </a:solidFill>
              </a:rPr>
              <a:t>2018 (N=1,890)</a:t>
            </a:r>
            <a:endParaRPr lang="en-US" sz="3200" b="1" dirty="0">
              <a:solidFill>
                <a:schemeClr val="tx2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1565"/>
            <a:ext cx="7772400" cy="427194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08181" y="6469201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5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March 2019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Reported Cases of HIV by Age at Diagnosis</a:t>
            </a:r>
            <a:br>
              <a:rPr lang="en-US" sz="3200" b="1" dirty="0" smtClean="0">
                <a:solidFill>
                  <a:schemeClr val="tx2"/>
                </a:solidFill>
              </a:rPr>
            </a:br>
            <a:r>
              <a:rPr lang="en-US" sz="3200" b="1" dirty="0" smtClean="0">
                <a:solidFill>
                  <a:schemeClr val="tx2"/>
                </a:solidFill>
              </a:rPr>
              <a:t>1982</a:t>
            </a:r>
            <a:r>
              <a:rPr lang="en-US" sz="3200" dirty="0" smtClean="0">
                <a:solidFill>
                  <a:schemeClr val="tx2"/>
                </a:solidFill>
              </a:rPr>
              <a:t>–</a:t>
            </a:r>
            <a:r>
              <a:rPr lang="en-US" sz="3200" b="1" dirty="0" smtClean="0">
                <a:solidFill>
                  <a:schemeClr val="tx2"/>
                </a:solidFill>
              </a:rPr>
              <a:t>2018 (N=1,890)</a:t>
            </a:r>
            <a:endParaRPr lang="en-US" sz="3200" b="1" dirty="0">
              <a:solidFill>
                <a:schemeClr val="tx2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01" y="1600201"/>
            <a:ext cx="7345699" cy="424418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0425" y="6486957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6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62484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March 2019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Reported Cases of HIV by Race/Ethnicity and Gender at Birth, 1982</a:t>
            </a:r>
            <a:r>
              <a:rPr lang="en-US" sz="3200" dirty="0" smtClean="0">
                <a:solidFill>
                  <a:schemeClr val="tx2"/>
                </a:solidFill>
              </a:rPr>
              <a:t>–</a:t>
            </a:r>
            <a:r>
              <a:rPr lang="en-US" sz="3200" b="1" dirty="0" smtClean="0">
                <a:solidFill>
                  <a:schemeClr val="tx2"/>
                </a:solidFill>
              </a:rPr>
              <a:t>2018 (N=1,890)</a:t>
            </a:r>
            <a:endParaRPr lang="en-US" sz="3200" dirty="0">
              <a:solidFill>
                <a:schemeClr val="tx2"/>
              </a:solidFill>
            </a:endParaRPr>
          </a:p>
        </p:txBody>
      </p:sp>
      <p:graphicFrame>
        <p:nvGraphicFramePr>
          <p:cNvPr id="7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05518"/>
              </p:ext>
            </p:extLst>
          </p:nvPr>
        </p:nvGraphicFramePr>
        <p:xfrm>
          <a:off x="457200" y="1371600"/>
          <a:ext cx="8001000" cy="4267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851"/>
                <a:gridCol w="993058"/>
                <a:gridCol w="993058"/>
                <a:gridCol w="993058"/>
                <a:gridCol w="993058"/>
                <a:gridCol w="993058"/>
                <a:gridCol w="1297859"/>
              </a:tblGrid>
              <a:tr h="423365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Race/</a:t>
                      </a:r>
                    </a:p>
                    <a:p>
                      <a:pPr algn="ctr"/>
                      <a:r>
                        <a:rPr lang="en-US" sz="1400" dirty="0" smtClean="0"/>
                        <a:t>Ethnicity</a:t>
                      </a:r>
                      <a:endParaRPr lang="en-US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 (n=1,890)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Male (n=1,523)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Female (n=367)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3365"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% of Total</a:t>
                      </a:r>
                      <a:endParaRPr lang="en-US" sz="14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% of Males</a:t>
                      </a:r>
                      <a:endParaRPr lang="en-US" sz="14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% of Females</a:t>
                      </a:r>
                      <a:endParaRPr lang="en-US" sz="1400" b="1" dirty="0"/>
                    </a:p>
                  </a:txBody>
                  <a:tcPr anchor="ctr"/>
                </a:tc>
              </a:tr>
              <a:tr h="65182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American Indian/</a:t>
                      </a:r>
                    </a:p>
                    <a:p>
                      <a:pPr algn="ctr"/>
                      <a:r>
                        <a:rPr lang="en-US" sz="1400" dirty="0" smtClean="0"/>
                        <a:t>Alaska Native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20%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17%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33%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4233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Asian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4233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Black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14%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13%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16%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4233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Hispanic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10%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10%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8%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65182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Native Hawaiian/</a:t>
                      </a:r>
                    </a:p>
                    <a:p>
                      <a:pPr algn="ctr"/>
                      <a:r>
                        <a:rPr lang="en-US" sz="1400" dirty="0" smtClean="0"/>
                        <a:t>Pacific Islander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4233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White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51%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55%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35%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4233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Multi-Race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2%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72670" y="6478079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7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295155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March 2019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Highlights, Newly Diagnosed HIV Cases </a:t>
            </a:r>
            <a:br>
              <a:rPr lang="en-US" sz="3200" b="1" dirty="0" smtClean="0">
                <a:solidFill>
                  <a:schemeClr val="tx2"/>
                </a:solidFill>
              </a:rPr>
            </a:br>
            <a:r>
              <a:rPr lang="en-US" sz="3200" b="1" dirty="0" smtClean="0">
                <a:solidFill>
                  <a:schemeClr val="tx2"/>
                </a:solidFill>
              </a:rPr>
              <a:t>2018 (n=22)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9600"/>
          </a:xfrm>
        </p:spPr>
        <p:txBody>
          <a:bodyPr>
            <a:normAutofit fontScale="92500" lnSpcReduction="20000"/>
          </a:bodyPr>
          <a:lstStyle/>
          <a:p>
            <a:pPr marL="7938" lvl="0" indent="0">
              <a:buNone/>
            </a:pPr>
            <a:r>
              <a:rPr lang="en-US" sz="2400" dirty="0"/>
              <a:t>Of the </a:t>
            </a:r>
            <a:r>
              <a:rPr lang="en-US" sz="2400" dirty="0" smtClean="0"/>
              <a:t>58 </a:t>
            </a:r>
            <a:r>
              <a:rPr lang="en-US" sz="2400" dirty="0"/>
              <a:t>cases reported to the Alaska Section of Epidemiology in </a:t>
            </a:r>
            <a:r>
              <a:rPr lang="en-US" sz="2400" dirty="0" smtClean="0"/>
              <a:t>2018, 22 </a:t>
            </a:r>
            <a:r>
              <a:rPr lang="en-US" sz="2400" dirty="0"/>
              <a:t>were newly diagnosed in Alaska. Of those </a:t>
            </a:r>
            <a:r>
              <a:rPr lang="en-US" sz="2400" dirty="0" smtClean="0"/>
              <a:t>22:</a:t>
            </a:r>
            <a:endParaRPr lang="en-US" sz="2400" dirty="0"/>
          </a:p>
          <a:p>
            <a:pPr marL="350838" lvl="0"/>
            <a:r>
              <a:rPr lang="en-US" sz="2400" dirty="0" smtClean="0"/>
              <a:t>3 </a:t>
            </a:r>
            <a:r>
              <a:rPr lang="en-US" sz="2400" dirty="0"/>
              <a:t>(14%) were also diagnosed with AIDS at the time of initial </a:t>
            </a:r>
            <a:r>
              <a:rPr lang="en-US" sz="2400" dirty="0" smtClean="0"/>
              <a:t>diagnosis</a:t>
            </a:r>
          </a:p>
          <a:p>
            <a:pPr marL="350838" lvl="0"/>
            <a:r>
              <a:rPr lang="en-US" sz="2400" dirty="0" smtClean="0"/>
              <a:t>None </a:t>
            </a:r>
            <a:r>
              <a:rPr lang="en-US" sz="2400" dirty="0"/>
              <a:t>are known to have died</a:t>
            </a:r>
          </a:p>
          <a:p>
            <a:pPr marL="350838" lvl="0"/>
            <a:r>
              <a:rPr lang="en-US" sz="2400" dirty="0" smtClean="0"/>
              <a:t>19 </a:t>
            </a:r>
            <a:r>
              <a:rPr lang="en-US" sz="2400" dirty="0"/>
              <a:t>(86%) were </a:t>
            </a:r>
            <a:r>
              <a:rPr lang="en-US" sz="2400" dirty="0" smtClean="0"/>
              <a:t>male at birth, </a:t>
            </a:r>
            <a:r>
              <a:rPr lang="en-US" sz="2400" dirty="0"/>
              <a:t>one of whom is transgender male to </a:t>
            </a:r>
            <a:r>
              <a:rPr lang="en-US" sz="2400" dirty="0" smtClean="0"/>
              <a:t>female</a:t>
            </a:r>
          </a:p>
          <a:p>
            <a:pPr marL="350838" lvl="0"/>
            <a:r>
              <a:rPr lang="en-US" sz="2400" dirty="0" smtClean="0"/>
              <a:t>12 (50%) </a:t>
            </a:r>
            <a:r>
              <a:rPr lang="en-US" sz="2400" dirty="0"/>
              <a:t>were Men Who Have Sex with Men (MSM); 5 (23%) were MSM/IDU; 2 (9%) were IDU; 2 (9%) were heterosexual </a:t>
            </a:r>
          </a:p>
          <a:p>
            <a:pPr marL="350838" lvl="0"/>
            <a:r>
              <a:rPr lang="en-US" sz="2400" dirty="0" smtClean="0"/>
              <a:t>8 (36%) </a:t>
            </a:r>
            <a:r>
              <a:rPr lang="en-US" sz="2400" dirty="0"/>
              <a:t>were Alaska Native/American Indian; </a:t>
            </a:r>
            <a:r>
              <a:rPr lang="en-US" sz="2400" dirty="0" smtClean="0"/>
              <a:t>7 </a:t>
            </a:r>
            <a:r>
              <a:rPr lang="en-US" sz="2400" dirty="0"/>
              <a:t>(</a:t>
            </a:r>
            <a:r>
              <a:rPr lang="en-US" sz="2400" dirty="0" smtClean="0"/>
              <a:t>32%) </a:t>
            </a:r>
            <a:r>
              <a:rPr lang="en-US" sz="2400" dirty="0"/>
              <a:t>were White; </a:t>
            </a:r>
            <a:r>
              <a:rPr lang="en-US" sz="2400" dirty="0" smtClean="0"/>
              <a:t>4 </a:t>
            </a:r>
            <a:r>
              <a:rPr lang="en-US" sz="2400" dirty="0"/>
              <a:t>(</a:t>
            </a:r>
            <a:r>
              <a:rPr lang="en-US" sz="2400" dirty="0" smtClean="0"/>
              <a:t>14%) </a:t>
            </a:r>
            <a:r>
              <a:rPr lang="en-US" sz="2400" dirty="0"/>
              <a:t>were </a:t>
            </a:r>
            <a:r>
              <a:rPr lang="en-US" sz="2400" dirty="0" smtClean="0"/>
              <a:t>multi-race</a:t>
            </a:r>
            <a:endParaRPr lang="en-US" sz="2400" dirty="0"/>
          </a:p>
          <a:p>
            <a:pPr marL="350838" lvl="0"/>
            <a:r>
              <a:rPr lang="en-US" sz="2400" dirty="0" smtClean="0"/>
              <a:t>14 (64%) </a:t>
            </a:r>
            <a:r>
              <a:rPr lang="en-US" sz="2400" dirty="0"/>
              <a:t>were 34 years old or younger at the time of diagnosis</a:t>
            </a:r>
          </a:p>
          <a:p>
            <a:pPr marL="350838" lvl="0"/>
            <a:r>
              <a:rPr lang="en-US" sz="2400" dirty="0" smtClean="0"/>
              <a:t>16 (73%) </a:t>
            </a:r>
            <a:r>
              <a:rPr lang="en-US" sz="2400" dirty="0"/>
              <a:t>were living in Anchorage/Mat-Su at the time of diagnosis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420369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8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6295155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March 2019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99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2018 Reported Cases of HIV First Diagnosed in Alaska by Race/Ethnicity (n=22)</a:t>
            </a:r>
            <a:endParaRPr lang="en-US" sz="3200" b="1" dirty="0">
              <a:solidFill>
                <a:schemeClr val="tx2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44" y="1600201"/>
            <a:ext cx="7228005" cy="4267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24B67BA0-51AC-4F12-917D-29BBCEA4BCE7}" type="slidenum">
              <a:rPr lang="en-US" b="1" smtClean="0">
                <a:solidFill>
                  <a:schemeClr val="tx2"/>
                </a:solidFill>
              </a:rPr>
              <a:pPr/>
              <a:t>9</a:t>
            </a:fld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6337" y="6274630"/>
            <a:ext cx="6705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State of Alaska, Section of Epidemiology – </a:t>
            </a:r>
            <a:r>
              <a:rPr lang="en-US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March 2019</a:t>
            </a:r>
            <a:endParaRPr lang="en-US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55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11737C7799094AADA5877D93871E3F" ma:contentTypeVersion="7" ma:contentTypeDescription="Create a new document." ma:contentTypeScope="" ma:versionID="37d59bd21401fce8810b3b6ece7b7b5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def788e2aa1fcb741b4b2455d64f9d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71C5D4-94D1-417A-9B9E-BD6D08687C15}"/>
</file>

<file path=customXml/itemProps2.xml><?xml version="1.0" encoding="utf-8"?>
<ds:datastoreItem xmlns:ds="http://schemas.openxmlformats.org/officeDocument/2006/customXml" ds:itemID="{3665C52F-194F-4C7E-92B2-B8C40BD85083}"/>
</file>

<file path=customXml/itemProps3.xml><?xml version="1.0" encoding="utf-8"?>
<ds:datastoreItem xmlns:ds="http://schemas.openxmlformats.org/officeDocument/2006/customXml" ds:itemID="{D50DAFF0-296A-4529-B8BB-9600579654F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4411</TotalTime>
  <Words>1137</Words>
  <Application>Microsoft Office PowerPoint</Application>
  <PresentationFormat>On-screen Show (4:3)</PresentationFormat>
  <Paragraphs>213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PowerPoint Presentation</vt:lpstr>
      <vt:lpstr>Highlights, Cumulative HIV Cases  1982-2018 (N=1,890)</vt:lpstr>
      <vt:lpstr>Reported Cases of HIV by Race/Ethnicity,  1982–2018 (N=1,890)</vt:lpstr>
      <vt:lpstr>Reported Cases of HIV by Transmission Category 1982–2018 (N=1,890)</vt:lpstr>
      <vt:lpstr>Reported Cases of HIV by Residence at Diagnosis 1982–2018 (N=1,890)</vt:lpstr>
      <vt:lpstr>Reported Cases of HIV by Age at Diagnosis 1982–2018 (N=1,890)</vt:lpstr>
      <vt:lpstr>Reported Cases of HIV by Race/Ethnicity and Gender at Birth, 1982–2018 (N=1,890)</vt:lpstr>
      <vt:lpstr>Highlights, Newly Diagnosed HIV Cases  2018 (n=22)</vt:lpstr>
      <vt:lpstr>2018 Reported Cases of HIV First Diagnosed in Alaska by Race/Ethnicity (n=22)</vt:lpstr>
      <vt:lpstr>2018 Reported Cases of HIV First Diagnosed in Alaska by Transmission Category (n=22)</vt:lpstr>
      <vt:lpstr>2018 Cases of HIV First Diagnosed in Alaska by Age at Diagnosis (n=22)</vt:lpstr>
      <vt:lpstr>2018 Reported Cases of HIV First Diagnosed in Alaska by Residence at Diagnosis (n=22)</vt:lpstr>
      <vt:lpstr>Reported Cases of HIV by Race/Ethnicity and Gender at Birth, 2018 (n=22)</vt:lpstr>
      <vt:lpstr>Highlights, Persons Living with HIV in Alaska  As of December 31, 2018 (n=699)</vt:lpstr>
      <vt:lpstr>HIV Care Continuum, Alaska ― 2018 (n=679)</vt:lpstr>
      <vt:lpstr>Persons Living with HIV in Alaska by Age of Diagnosis and Gender at Birth–As of December 31, 2018 (n=699)</vt:lpstr>
      <vt:lpstr>Persons Living with HIV in Alaska by Race/Ethnicity and Gender at Birth–As of December 31, 2018 (n=699)</vt:lpstr>
      <vt:lpstr>Persons Living with HIV in Alaska by Transmission Category–As of December 31, 2018 (n=699)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Set Summary of HIV Infection in Alaska 1982-2015</dc:title>
  <dc:creator>cmaronson</dc:creator>
  <cp:lastModifiedBy>Harvill, Jessica J</cp:lastModifiedBy>
  <cp:revision>286</cp:revision>
  <dcterms:created xsi:type="dcterms:W3CDTF">2013-03-21T20:16:42Z</dcterms:created>
  <dcterms:modified xsi:type="dcterms:W3CDTF">2019-04-02T19:13:28Z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0x0101006811737C7799094AADA5877D93871E3F</vt:lpwstr>
  </property>
  <property fmtid="{D5CDD505-2E9C-101B-9397-08002B2CF9AE}" pid="3" name="Order">
    <vt:r8>8500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  <property fmtid="{D5CDD505-2E9C-101B-9397-08002B2CF9AE}" pid="9" name="_MarkAsFinal">
    <vt:bool>true</vt:bool>
  </property>
</Properties>
</file>