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ppt/tags/tag1.xml" ContentType="application/vnd.openxmlformats-officedocument.presentationml.tag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84" r:id="rId2"/>
    <p:sldId id="285" r:id="rId3"/>
    <p:sldId id="286" r:id="rId4"/>
    <p:sldId id="287" r:id="rId5"/>
    <p:sldId id="288" r:id="rId6"/>
    <p:sldId id="289" r:id="rId7"/>
    <p:sldId id="290" r:id="rId8"/>
    <p:sldId id="291" r:id="rId9"/>
    <p:sldId id="292" r:id="rId10"/>
    <p:sldId id="293" r:id="rId11"/>
  </p:sldIdLst>
  <p:sldSz cx="9144000" cy="6858000" type="screen4x3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9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-1908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BFF13F-0E21-4902-B817-9385B8ACD768}" type="datetimeFigureOut">
              <a:rPr lang="en-US" smtClean="0"/>
              <a:pPr/>
              <a:t>5/22/2014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1F0E2E-20FE-4E06-A98F-C3E2B5B4A7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132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B8B2E-4794-4717-AEBC-0CB9AAA10B2A}" type="datetimeFigureOut">
              <a:rPr lang="en-US" smtClean="0"/>
              <a:t>5/22/2014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State of Alaska, Section of Epidemiology – March 27,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867400"/>
            <a:ext cx="886386" cy="730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9379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State of Alaska, Section of Epidemiology – March 27,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67BA0-51AC-4F12-917D-29BBCEA4BC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151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State of Alaska, Section of Epidemiology – March 27,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67BA0-51AC-4F12-917D-29BBCEA4BC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28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B8B2E-4794-4717-AEBC-0CB9AAA10B2A}" type="datetimeFigureOut">
              <a:rPr lang="en-US" smtClean="0"/>
              <a:t>5/22/2014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State of Alaska, Section of Epidemiology – March 27,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67BA0-51AC-4F12-917D-29BBCEA4BCE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867400"/>
            <a:ext cx="886386" cy="730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8507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State of Alaska, Section of Epidemiology – March 27,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67BA0-51AC-4F12-917D-29BBCEA4BC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883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State of Alaska, Section of Epidemiology – March 27, 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67BA0-51AC-4F12-917D-29BBCEA4BC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380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State of Alaska, Section of Epidemiology – March 27, 2013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67BA0-51AC-4F12-917D-29BBCEA4BC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456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State of Alaska, Section of Epidemiology – March 27,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67BA0-51AC-4F12-917D-29BBCEA4BC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928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State of Alaska, Section of Epidemiology – March 27, 2013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67BA0-51AC-4F12-917D-29BBCEA4BC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959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State of Alaska, Section of Epidemiology – March 27, 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67BA0-51AC-4F12-917D-29BBCEA4BC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829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State of Alaska, Section of Epidemiology – March 27, 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67BA0-51AC-4F12-917D-29BBCEA4BC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777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B8B2E-4794-4717-AEBC-0CB9AAA10B2A}" type="datetimeFigureOut">
              <a:rPr lang="en-US" smtClean="0"/>
              <a:t>5/22/2014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State of Alaska, Section of Epidemiology – March 27,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B67BA0-51AC-4F12-917D-29BBCEA4BC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947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762000" y="1524000"/>
            <a:ext cx="7696200" cy="452596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5400" b="1" dirty="0" smtClean="0">
                <a:solidFill>
                  <a:schemeClr val="accent1">
                    <a:lumMod val="50000"/>
                  </a:schemeClr>
                </a:solidFill>
              </a:rPr>
              <a:t>Summary of HIV Infection in Alaska, 1982–2013 </a:t>
            </a:r>
          </a:p>
          <a:p>
            <a:pPr marL="0" indent="0" algn="ctr">
              <a:buNone/>
            </a:pPr>
            <a:r>
              <a:rPr lang="en-US" sz="3000" b="1" dirty="0" smtClean="0">
                <a:solidFill>
                  <a:schemeClr val="accent1">
                    <a:lumMod val="50000"/>
                  </a:schemeClr>
                </a:solidFill>
              </a:rPr>
              <a:t>Updated on May 12, 2014 </a:t>
            </a:r>
          </a:p>
          <a:p>
            <a:pPr marL="0" indent="0">
              <a:buNone/>
            </a:pP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1400" dirty="0" smtClean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en-US" sz="1400" dirty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en-US" sz="1400" dirty="0" smtClean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en-US" sz="1400" dirty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en-US" sz="1400" dirty="0" smtClean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en-US" sz="1400" dirty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Source: State of Alaska Department of Health and Social Services, Division of Public Health, HIV/STD Program, Section of Epidemiology</a:t>
            </a:r>
            <a:endParaRPr lang="en-US" sz="1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6248400"/>
            <a:ext cx="6400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State of Alaska, Section of Epidemiology – April 2014</a:t>
            </a:r>
            <a:endParaRPr lang="en-US" sz="1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0006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2013 Reported Cases of HIV First Diagnosed in Alaska by Residence at Diagnosis (n=24)</a:t>
            </a: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35" y="1295400"/>
            <a:ext cx="8007929" cy="45259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67BA0-51AC-4F12-917D-29BBCEA4BCE7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09600" y="6248400"/>
            <a:ext cx="6400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State of Alaska, Section of Epidemiology – April 2014</a:t>
            </a:r>
            <a:endParaRPr lang="en-US" sz="1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6477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295400"/>
            <a:ext cx="7955794" cy="4525963"/>
          </a:xfrm>
          <a:solidFill>
            <a:srgbClr val="FFFF00">
              <a:alpha val="5000"/>
            </a:srgbClr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Reported Cases of HIV by Race/Ethnicity, </a:t>
            </a:r>
            <a:b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1982–2013 (N=1,540)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81548" y="6478079"/>
            <a:ext cx="2133600" cy="365125"/>
          </a:xfrm>
        </p:spPr>
        <p:txBody>
          <a:bodyPr/>
          <a:lstStyle/>
          <a:p>
            <a:fld id="{24B67BA0-51AC-4F12-917D-29BBCEA4BCE7}" type="slidenum">
              <a:rPr lang="en-US" sz="1400" b="1" smtClean="0">
                <a:solidFill>
                  <a:srgbClr val="FFC000"/>
                </a:solidFill>
              </a:rPr>
              <a:pPr/>
              <a:t>2</a:t>
            </a:fld>
            <a:endParaRPr lang="en-US" sz="1400" b="1" dirty="0">
              <a:solidFill>
                <a:srgbClr val="FFC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6248400"/>
            <a:ext cx="6400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State of Alaska, Section of Epidemiology – April 2014</a:t>
            </a:r>
            <a:endParaRPr lang="en-US" sz="1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042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Reported Cases of HIV by Transmission Category</a:t>
            </a:r>
            <a:b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1982–2013 (n=1,540)</a:t>
            </a: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641" y="1295400"/>
            <a:ext cx="7955794" cy="45259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486957"/>
            <a:ext cx="2133600" cy="365125"/>
          </a:xfrm>
        </p:spPr>
        <p:txBody>
          <a:bodyPr/>
          <a:lstStyle/>
          <a:p>
            <a:fld id="{24B67BA0-51AC-4F12-917D-29BBCEA4BCE7}" type="slidenum">
              <a:rPr lang="en-US" b="1" smtClean="0">
                <a:solidFill>
                  <a:srgbClr val="FFC000"/>
                </a:solidFill>
              </a:rPr>
              <a:pPr/>
              <a:t>3</a:t>
            </a:fld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6248400"/>
            <a:ext cx="6400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State of Alaska, Section of Epidemiology – April 2014</a:t>
            </a:r>
            <a:endParaRPr lang="en-US" sz="1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9416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Reported Cases of HIV by Residence at Diagnosis</a:t>
            </a:r>
            <a:b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1982–2013 (n=1,540)</a:t>
            </a: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295400"/>
            <a:ext cx="7966166" cy="45259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08181" y="6469201"/>
            <a:ext cx="2133600" cy="365125"/>
          </a:xfrm>
        </p:spPr>
        <p:txBody>
          <a:bodyPr/>
          <a:lstStyle/>
          <a:p>
            <a:fld id="{24B67BA0-51AC-4F12-917D-29BBCEA4BCE7}" type="slidenum">
              <a:rPr lang="en-US" b="1" smtClean="0">
                <a:solidFill>
                  <a:srgbClr val="FFC000"/>
                </a:solidFill>
              </a:rPr>
              <a:pPr/>
              <a:t>4</a:t>
            </a:fld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0" y="6248400"/>
            <a:ext cx="6400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State of Alaska, Section of Epidemiology – April 2014</a:t>
            </a:r>
            <a:endParaRPr lang="en-US" sz="1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1112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Reported Cases of HIV by Age at Diagnosis</a:t>
            </a:r>
            <a:b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1982–2013 (n=1,540)</a:t>
            </a: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295400"/>
            <a:ext cx="7848600" cy="45259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90425" y="6486957"/>
            <a:ext cx="2133600" cy="365125"/>
          </a:xfrm>
        </p:spPr>
        <p:txBody>
          <a:bodyPr/>
          <a:lstStyle/>
          <a:p>
            <a:fld id="{24B67BA0-51AC-4F12-917D-29BBCEA4BCE7}" type="slidenum">
              <a:rPr lang="en-US" b="1" smtClean="0">
                <a:solidFill>
                  <a:srgbClr val="FFC000"/>
                </a:solidFill>
              </a:rPr>
              <a:pPr/>
              <a:t>5</a:t>
            </a:fld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0" y="6248400"/>
            <a:ext cx="6400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State of Alaska, Section of Epidemiology – April 2014</a:t>
            </a:r>
            <a:endParaRPr lang="en-US" sz="1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82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Reported Cases of HIV by Race/Ethnicity and Gender, </a:t>
            </a:r>
            <a:b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1982–2013 (N=1,540)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371600"/>
            <a:ext cx="7824216" cy="449698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72670" y="6478079"/>
            <a:ext cx="2133600" cy="365125"/>
          </a:xfrm>
        </p:spPr>
        <p:txBody>
          <a:bodyPr/>
          <a:lstStyle/>
          <a:p>
            <a:fld id="{24B67BA0-51AC-4F12-917D-29BBCEA4BCE7}" type="slidenum">
              <a:rPr lang="en-US" b="1" smtClean="0">
                <a:solidFill>
                  <a:srgbClr val="FFC000"/>
                </a:solidFill>
              </a:rPr>
              <a:pPr/>
              <a:t>6</a:t>
            </a:fld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0" y="6248400"/>
            <a:ext cx="6400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State of Alaska, Section of Epidemiology – April 2014</a:t>
            </a:r>
            <a:endParaRPr lang="en-US" sz="1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457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2013 Reported Cases of HIV First Diagnosed in Alaska by Race/Ethnicity (n=24)</a:t>
            </a: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95400"/>
            <a:ext cx="8223485" cy="45259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34200" y="6400800"/>
            <a:ext cx="2133600" cy="365125"/>
          </a:xfrm>
        </p:spPr>
        <p:txBody>
          <a:bodyPr/>
          <a:lstStyle/>
          <a:p>
            <a:fld id="{24B67BA0-51AC-4F12-917D-29BBCEA4BCE7}" type="slidenum">
              <a:rPr lang="en-US" b="1" smtClean="0">
                <a:solidFill>
                  <a:srgbClr val="FFC000"/>
                </a:solidFill>
              </a:rPr>
              <a:pPr/>
              <a:t>7</a:t>
            </a:fld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9600" y="6248400"/>
            <a:ext cx="6400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State of Alaska, Section of Epidemiology – April 2014</a:t>
            </a:r>
            <a:endParaRPr lang="en-US" sz="1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7003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2013 Reported Cases of HIV First Diagnosed in Alaska by Transmission Category (n=24)</a:t>
            </a: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67BA0-51AC-4F12-917D-29BBCEA4BCE7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09600" y="6248400"/>
            <a:ext cx="6400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State of Alaska, Section of Epidemiology – April 2014</a:t>
            </a:r>
            <a:endParaRPr lang="en-US" sz="1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350" y="1295400"/>
            <a:ext cx="7884850" cy="4525963"/>
          </a:xfrm>
        </p:spPr>
      </p:pic>
    </p:spTree>
    <p:extLst>
      <p:ext uri="{BB962C8B-B14F-4D97-AF65-F5344CB8AC3E}">
        <p14:creationId xmlns:p14="http://schemas.microsoft.com/office/powerpoint/2010/main" val="25414595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2013 Cases of HIV First Diagnosed in Alaska by Age at Diagnosis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(n=24)</a:t>
            </a: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57" y="1295400"/>
            <a:ext cx="8223485" cy="45259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08181" y="6469201"/>
            <a:ext cx="2133600" cy="365125"/>
          </a:xfrm>
        </p:spPr>
        <p:txBody>
          <a:bodyPr/>
          <a:lstStyle/>
          <a:p>
            <a:fld id="{24B67BA0-51AC-4F12-917D-29BBCEA4BCE7}" type="slidenum">
              <a:rPr lang="en-US" b="1" smtClean="0">
                <a:solidFill>
                  <a:srgbClr val="FFC000"/>
                </a:solidFill>
              </a:rPr>
              <a:pPr/>
              <a:t>9</a:t>
            </a:fld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0" y="6248400"/>
            <a:ext cx="6400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State of Alaska, Section of Epidemiology – April 2014</a:t>
            </a:r>
            <a:endParaRPr lang="en-US" sz="1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99688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11737C7799094AADA5877D93871E3F" ma:contentTypeVersion="7" ma:contentTypeDescription="Create a new document." ma:contentTypeScope="" ma:versionID="37d59bd21401fce8810b3b6ece7b7b50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8def788e2aa1fcb741b4b2455d64f9de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A33DF2A-F707-4BEF-B8C3-87FB602196B1}"/>
</file>

<file path=customXml/itemProps2.xml><?xml version="1.0" encoding="utf-8"?>
<ds:datastoreItem xmlns:ds="http://schemas.openxmlformats.org/officeDocument/2006/customXml" ds:itemID="{7B5A7662-D75C-4495-A42A-5354D0B4D828}"/>
</file>

<file path=customXml/itemProps3.xml><?xml version="1.0" encoding="utf-8"?>
<ds:datastoreItem xmlns:ds="http://schemas.openxmlformats.org/officeDocument/2006/customXml" ds:itemID="{E3465D26-D070-4048-935C-7AD5CEC853A9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3266</TotalTime>
  <Words>245</Words>
  <Application>Microsoft Office PowerPoint</Application>
  <PresentationFormat>On-screen Show (4:3)</PresentationFormat>
  <Paragraphs>38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Reported Cases of HIV by Race/Ethnicity,  1982–2013 (N=1,540)</vt:lpstr>
      <vt:lpstr>Reported Cases of HIV by Transmission Category 1982–2013 (n=1,540)</vt:lpstr>
      <vt:lpstr>Reported Cases of HIV by Residence at Diagnosis 1982–2013 (n=1,540)</vt:lpstr>
      <vt:lpstr>Reported Cases of HIV by Age at Diagnosis 1982–2013 (n=1,540)</vt:lpstr>
      <vt:lpstr>Reported Cases of HIV by Race/Ethnicity and Gender,  1982–2013 (N=1,540)</vt:lpstr>
      <vt:lpstr>2013 Reported Cases of HIV First Diagnosed in Alaska by Race/Ethnicity (n=24)</vt:lpstr>
      <vt:lpstr>2013 Reported Cases of HIV First Diagnosed in Alaska by Transmission Category (n=24)</vt:lpstr>
      <vt:lpstr>2013 Cases of HIV First Diagnosed in Alaska by Age at Diagnosis (n=24)</vt:lpstr>
      <vt:lpstr>2013 Reported Cases of HIV First Diagnosed in Alaska by Residence at Diagnosis (n=24)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cmaronson</dc:creator>
  <cp:lastModifiedBy>Jessica Harvill</cp:lastModifiedBy>
  <cp:revision>156</cp:revision>
  <dcterms:created xsi:type="dcterms:W3CDTF">2013-03-21T20:16:42Z</dcterms:created>
  <dcterms:modified xsi:type="dcterms:W3CDTF">2014-05-22T21:39:22Z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  <property fmtid="{D5CDD505-2E9C-101B-9397-08002B2CF9AE}" pid="3" name="ContentTypeId">
    <vt:lpwstr>0x0101006811737C7799094AADA5877D93871E3F</vt:lpwstr>
  </property>
  <property fmtid="{D5CDD505-2E9C-101B-9397-08002B2CF9AE}" pid="4" name="Order">
    <vt:r8>4800</vt:r8>
  </property>
  <property fmtid="{D5CDD505-2E9C-101B-9397-08002B2CF9AE}" pid="5" name="TemplateUrl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xd_Signature">
    <vt:bool>false</vt:bool>
  </property>
  <property fmtid="{D5CDD505-2E9C-101B-9397-08002B2CF9AE}" pid="9" name="xd_ProgID">
    <vt:lpwstr/>
  </property>
</Properties>
</file>