
<file path=[Content_Types].xml><?xml version="1.0" encoding="utf-8"?>
<Types xmlns="http://schemas.openxmlformats.org/package/2006/content-types">
  <Default Extension="tmp" ContentType="image/png"/>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tif" ContentType="image/tiff"/>
  <Default Extension="jpg" ContentType="image/jpeg"/>
  <Override PartName="/ppt/slides/slide164.xml" ContentType="application/vnd.openxmlformats-officedocument.presentationml.slide+xml"/>
  <Override PartName="/ppt/slides/slide165.xml" ContentType="application/vnd.openxmlformats-officedocument.presentationml.slide+xml"/>
  <Override PartName="/ppt/presentation.xml" ContentType="application/vnd.openxmlformats-officedocument.presentationml.presentation.main+xml"/>
  <Override PartName="/ppt/slides/slide163.xml" ContentType="application/vnd.openxmlformats-officedocument.presentationml.slide+xml"/>
  <Override PartName="/ppt/slides/slide109.xml" ContentType="application/vnd.openxmlformats-officedocument.presentationml.slide+xml"/>
  <Override PartName="/ppt/slides/slide108.xml" ContentType="application/vnd.openxmlformats-officedocument.presentationml.slide+xml"/>
  <Override PartName="/ppt/slides/slide107.xml" ContentType="application/vnd.openxmlformats-officedocument.presentationml.slide+xml"/>
  <Override PartName="/ppt/slides/slide106.xml" ContentType="application/vnd.openxmlformats-officedocument.presentationml.slide+xml"/>
  <Override PartName="/ppt/slides/slide105.xml" ContentType="application/vnd.openxmlformats-officedocument.presentationml.slide+xml"/>
  <Override PartName="/ppt/slides/slide104.xml" ContentType="application/vnd.openxmlformats-officedocument.presentationml.slide+xml"/>
  <Override PartName="/ppt/slides/slide103.xml" ContentType="application/vnd.openxmlformats-officedocument.presentationml.slide+xml"/>
  <Override PartName="/ppt/slides/slide102.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9.xml" ContentType="application/vnd.openxmlformats-officedocument.presentationml.slide+xml"/>
  <Override PartName="/ppt/slides/slide118.xml" ContentType="application/vnd.openxmlformats-officedocument.presentationml.slide+xml"/>
  <Override PartName="/ppt/slides/slide117.xml" ContentType="application/vnd.openxmlformats-officedocument.presentationml.slide+xml"/>
  <Override PartName="/ppt/slides/slide116.xml" ContentType="application/vnd.openxmlformats-officedocument.presentationml.slide+xml"/>
  <Override PartName="/ppt/slides/slide115.xml" ContentType="application/vnd.openxmlformats-officedocument.presentationml.slide+xml"/>
  <Override PartName="/ppt/slides/slide114.xml" ContentType="application/vnd.openxmlformats-officedocument.presentationml.slide+xml"/>
  <Override PartName="/ppt/slides/slide113.xml" ContentType="application/vnd.openxmlformats-officedocument.presentationml.slide+xml"/>
  <Override PartName="/ppt/slides/slide101.xml" ContentType="application/vnd.openxmlformats-officedocument.presentationml.slide+xml"/>
  <Override PartName="/ppt/slides/slide100.xml" ContentType="application/vnd.openxmlformats-officedocument.presentationml.slide+xml"/>
  <Override PartName="/ppt/slides/slide99.xml" ContentType="application/vnd.openxmlformats-officedocument.presentationml.slide+xml"/>
  <Override PartName="/ppt/slides/slide88.xml" ContentType="application/vnd.openxmlformats-officedocument.presentationml.slide+xml"/>
  <Override PartName="/ppt/slides/slide87.xml" ContentType="application/vnd.openxmlformats-officedocument.presentationml.slide+xml"/>
  <Override PartName="/ppt/slides/slide86.xml" ContentType="application/vnd.openxmlformats-officedocument.presentationml.slide+xml"/>
  <Override PartName="/ppt/slides/slide85.xml" ContentType="application/vnd.openxmlformats-officedocument.presentationml.slide+xml"/>
  <Override PartName="/ppt/slides/slide84.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8.xml" ContentType="application/vnd.openxmlformats-officedocument.presentationml.slide+xml"/>
  <Override PartName="/ppt/slides/slide97.xml" ContentType="application/vnd.openxmlformats-officedocument.presentationml.slide+xml"/>
  <Override PartName="/ppt/slides/slide96.xml" ContentType="application/vnd.openxmlformats-officedocument.presentationml.slide+xml"/>
  <Override PartName="/ppt/slides/slide95.xml" ContentType="application/vnd.openxmlformats-officedocument.presentationml.slide+xml"/>
  <Override PartName="/ppt/slides/slide94.xml" ContentType="application/vnd.openxmlformats-officedocument.presentationml.slide+xml"/>
  <Override PartName="/ppt/slides/slide93.xml" ContentType="application/vnd.openxmlformats-officedocument.presentationml.slide+xml"/>
  <Override PartName="/ppt/slides/slide9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50.xml" ContentType="application/vnd.openxmlformats-officedocument.presentationml.slide+xml"/>
  <Override PartName="/ppt/slides/slide149.xml" ContentType="application/vnd.openxmlformats-officedocument.presentationml.slide+xml"/>
  <Override PartName="/ppt/slides/slide148.xml" ContentType="application/vnd.openxmlformats-officedocument.presentationml.slide+xml"/>
  <Override PartName="/ppt/slides/slide147.xml" ContentType="application/vnd.openxmlformats-officedocument.presentationml.slide+xml"/>
  <Override PartName="/ppt/slides/slide146.xml" ContentType="application/vnd.openxmlformats-officedocument.presentationml.slide+xml"/>
  <Override PartName="/ppt/slides/slide145.xml" ContentType="application/vnd.openxmlformats-officedocument.presentationml.slide+xml"/>
  <Override PartName="/ppt/slides/slide144.xml" ContentType="application/vnd.openxmlformats-officedocument.presentationml.slide+xml"/>
  <Override PartName="/ppt/slides/slide143.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61.xml" ContentType="application/vnd.openxmlformats-officedocument.presentationml.slide+xml"/>
  <Override PartName="/ppt/slides/slide160.xml" ContentType="application/vnd.openxmlformats-officedocument.presentationml.slide+xml"/>
  <Override PartName="/ppt/slides/slide159.xml" ContentType="application/vnd.openxmlformats-officedocument.presentationml.slide+xml"/>
  <Override PartName="/ppt/slides/slide158.xml" ContentType="application/vnd.openxmlformats-officedocument.presentationml.slide+xml"/>
  <Override PartName="/ppt/slides/slide157.xml" ContentType="application/vnd.openxmlformats-officedocument.presentationml.slide+xml"/>
  <Override PartName="/ppt/slides/slide156.xml" ContentType="application/vnd.openxmlformats-officedocument.presentationml.slide+xml"/>
  <Override PartName="/ppt/slides/slide155.xml" ContentType="application/vnd.openxmlformats-officedocument.presentationml.slide+xml"/>
  <Override PartName="/ppt/slides/slide142.xml" ContentType="application/vnd.openxmlformats-officedocument.presentationml.slide+xml"/>
  <Override PartName="/ppt/slides/slide141.xml" ContentType="application/vnd.openxmlformats-officedocument.presentationml.slide+xml"/>
  <Override PartName="/ppt/slides/slide140.xml" ContentType="application/vnd.openxmlformats-officedocument.presentationml.slide+xml"/>
  <Override PartName="/ppt/slides/slide129.xml" ContentType="application/vnd.openxmlformats-officedocument.presentationml.slide+xml"/>
  <Override PartName="/ppt/slides/slide128.xml" ContentType="application/vnd.openxmlformats-officedocument.presentationml.slide+xml"/>
  <Override PartName="/ppt/slides/slide127.xml" ContentType="application/vnd.openxmlformats-officedocument.presentationml.slide+xml"/>
  <Override PartName="/ppt/slides/slide126.xml" ContentType="application/vnd.openxmlformats-officedocument.presentationml.slide+xml"/>
  <Override PartName="/ppt/slides/slide125.xml" ContentType="application/vnd.openxmlformats-officedocument.presentationml.slide+xml"/>
  <Override PartName="/ppt/slides/slide124.xml" ContentType="application/vnd.openxmlformats-officedocument.presentationml.slide+xml"/>
  <Override PartName="/ppt/slides/slide12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9.xml" ContentType="application/vnd.openxmlformats-officedocument.presentationml.slide+xml"/>
  <Override PartName="/ppt/slides/slide138.xml" ContentType="application/vnd.openxmlformats-officedocument.presentationml.slide+xml"/>
  <Override PartName="/ppt/slides/slide137.xml" ContentType="application/vnd.openxmlformats-officedocument.presentationml.slide+xml"/>
  <Override PartName="/ppt/slides/slide136.xml" ContentType="application/vnd.openxmlformats-officedocument.presentationml.slide+xml"/>
  <Override PartName="/ppt/slides/slide135.xml" ContentType="application/vnd.openxmlformats-officedocument.presentationml.slide+xml"/>
  <Override PartName="/ppt/slides/slide134.xml" ContentType="application/vnd.openxmlformats-officedocument.presentationml.slide+xml"/>
  <Override PartName="/ppt/slides/slide133.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162.xml" ContentType="application/vnd.openxmlformats-officedocument.presentationml.slide+xml"/>
  <Override PartName="/ppt/slides/slide154.xml" ContentType="application/vnd.openxmlformats-officedocument.presentationml.slide+xml"/>
  <Override PartName="/ppt/notesSlides/notesSlide33.xml" ContentType="application/vnd.openxmlformats-officedocument.presentationml.notes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1.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66.xml" ContentType="application/vnd.openxmlformats-officedocument.presentationml.slideLayout+xml"/>
  <Override PartName="/ppt/slideLayouts/slideLayout60.xml" ContentType="application/vnd.openxmlformats-officedocument.presentationml.slideLayout+xml"/>
  <Override PartName="/ppt/notesSlides/notesSlide66.xml" ContentType="application/vnd.openxmlformats-officedocument.presentationml.notesSlide+xml"/>
  <Override PartName="/ppt/notesSlides/notesSlide51.xml" ContentType="application/vnd.openxmlformats-officedocument.presentationml.notesSlide+xml"/>
  <Override PartName="/ppt/notesSlides/notesSlide26.xml" ContentType="application/vnd.openxmlformats-officedocument.presentationml.notesSlide+xml"/>
  <Override PartName="/ppt/notesSlides/notesSlide50.xml" ContentType="application/vnd.openxmlformats-officedocument.presentationml.notesSlide+xml"/>
  <Override PartName="/ppt/notesSlides/notesSlide49.xml" ContentType="application/vnd.openxmlformats-officedocument.presentationml.notesSlide+xml"/>
  <Override PartName="/ppt/notesSlides/notesSlide27.xml" ContentType="application/vnd.openxmlformats-officedocument.presentationml.notesSlide+xml"/>
  <Override PartName="/ppt/notesSlides/notesSlide52.xml" ContentType="application/vnd.openxmlformats-officedocument.presentationml.notesSlide+xml"/>
  <Override PartName="/ppt/notesSlides/notesSlide28.xml" ContentType="application/vnd.openxmlformats-officedocument.presentationml.notesSlide+xml"/>
  <Override PartName="/ppt/notesSlides/notesSlide72.xml" ContentType="application/vnd.openxmlformats-officedocument.presentationml.notesSlide+xml"/>
  <Override PartName="/ppt/notesSlides/notesSlide29.xml" ContentType="application/vnd.openxmlformats-officedocument.presentationml.notesSlide+xml"/>
  <Override PartName="/ppt/notesSlides/notesSlide53.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8.xml" ContentType="application/vnd.openxmlformats-officedocument.presentationml.notesSlide+xml"/>
  <Override PartName="/ppt/notesSlides/notesSlide4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54.xml" ContentType="application/vnd.openxmlformats-officedocument.presentationml.notesSlide+xml"/>
  <Override PartName="/ppt/notesSlides/notesSlide30.xml" ContentType="application/vnd.openxmlformats-officedocument.presentationml.notesSlide+xml"/>
  <Override PartName="/ppt/slideMasters/slideMaster1.xml" ContentType="application/vnd.openxmlformats-officedocument.presentationml.slideMaster+xml"/>
  <Override PartName="/ppt/notesSlides/notesSlide63.xml" ContentType="application/vnd.openxmlformats-officedocument.presentationml.notesSlide+xml"/>
  <Override PartName="/ppt/notesSlides/notesSlide62.xml" ContentType="application/vnd.openxmlformats-officedocument.presentationml.notesSlide+xml"/>
  <Override PartName="/ppt/notesSlides/notesSlide64.xml" ContentType="application/vnd.openxmlformats-officedocument.presentationml.notesSlide+xml"/>
  <Override PartName="/ppt/notesSlides/notesSlide32.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31.xml" ContentType="application/vnd.openxmlformats-officedocument.presentationml.notesSlide+xml"/>
  <Override PartName="/ppt/notesSlides/notesSlide56.xml" ContentType="application/vnd.openxmlformats-officedocument.presentationml.notesSlide+xml"/>
  <Override PartName="/ppt/notesSlides/notesSlide70.xml" ContentType="application/vnd.openxmlformats-officedocument.presentationml.notesSlide+xml"/>
  <Override PartName="/ppt/notesSlides/notesSlide55.xml" ContentType="application/vnd.openxmlformats-officedocument.presentationml.notesSlide+xml"/>
  <Override PartName="/ppt/notesSlides/notesSlide71.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9.xml" ContentType="application/vnd.openxmlformats-officedocument.presentationml.notesSlide+xml"/>
  <Override PartName="/ppt/notesSlides/notesSlide61.xml" ContentType="application/vnd.openxmlformats-officedocument.presentationml.notesSlide+xml"/>
  <Override PartName="/ppt/notesSlides/notesSlide65.xml" ContentType="application/vnd.openxmlformats-officedocument.presentationml.notesSlide+xml"/>
  <Override PartName="/ppt/notesSlides/notesSlide13.xml" ContentType="application/vnd.openxmlformats-officedocument.presentationml.notesSlide+xml"/>
  <Override PartName="/ppt/notesSlides/notesSlide11.xml" ContentType="application/vnd.openxmlformats-officedocument.presentationml.notesSlide+xml"/>
  <Override PartName="/ppt/notesSlides/notesSlide3.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76.xml" ContentType="application/vnd.openxmlformats-officedocument.presentationml.notesSlide+xml"/>
  <Override PartName="/ppt/notesSlides/notesSlide37.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78.xml" ContentType="application/vnd.openxmlformats-officedocument.presentationml.notesSlide+xml"/>
  <Override PartName="/ppt/notesSlides/notesSlide2.xml" ContentType="application/vnd.openxmlformats-officedocument.presentationml.notesSlide+xml"/>
  <Override PartName="/ppt/notesSlides/notesSlide36.xml" ContentType="application/vnd.openxmlformats-officedocument.presentationml.notesSlide+xml"/>
  <Override PartName="/ppt/notesSlides/notesSlide77.xml" ContentType="application/vnd.openxmlformats-officedocument.presentationml.notesSlide+xml"/>
  <Override PartName="/ppt/notesSlides/notesSlide42.xml" ContentType="application/vnd.openxmlformats-officedocument.presentationml.notesSlide+xml"/>
  <Override PartName="/ppt/notesSlides/notesSlide12.xml" ContentType="application/vnd.openxmlformats-officedocument.presentationml.notesSlide+xml"/>
  <Override PartName="/ppt/notesSlides/notesSlide44.xml" ContentType="application/vnd.openxmlformats-officedocument.presentationml.notesSlide+xml"/>
  <Override PartName="/ppt/notesSlides/notesSlide74.xml" ContentType="application/vnd.openxmlformats-officedocument.presentationml.notesSlide+xml"/>
  <Override PartName="/ppt/notesSlides/notesSlide73.xml" ContentType="application/vnd.openxmlformats-officedocument.presentationml.notesSlide+xml"/>
  <Override PartName="/ppt/notesSlides/notesSlide7.xml" ContentType="application/vnd.openxmlformats-officedocument.presentationml.notesSlide+xml"/>
  <Override PartName="/ppt/notesSlides/notesSlide43.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6.xml" ContentType="application/vnd.openxmlformats-officedocument.presentationml.notesSlide+xml"/>
  <Override PartName="/ppt/notesSlides/notesSlide47.xml" ContentType="application/vnd.openxmlformats-officedocument.presentationml.notesSlide+xml"/>
  <Override PartName="/ppt/notesSlides/notesSlide75.xml" ContentType="application/vnd.openxmlformats-officedocument.presentationml.notesSlide+xml"/>
  <Override PartName="/ppt/notesSlides/notesSlide5.xml" ContentType="application/vnd.openxmlformats-officedocument.presentationml.notesSlide+xml"/>
  <Override PartName="/ppt/notesSlides/notesSlide46.xml" ContentType="application/vnd.openxmlformats-officedocument.presentationml.notesSlide+xml"/>
  <Override PartName="/ppt/notesSlides/notesSlide45.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4.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ppt/revisionInfo.xml" ContentType="application/vnd.ms-powerpoint.revisioninfo+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44" r:id="rId4"/>
    <p:sldMasterId id="2147483756" r:id="rId5"/>
    <p:sldMasterId id="2147483768" r:id="rId6"/>
  </p:sldMasterIdLst>
  <p:notesMasterIdLst>
    <p:notesMasterId r:id="rId172"/>
  </p:notesMasterIdLst>
  <p:sldIdLst>
    <p:sldId id="465" r:id="rId7"/>
    <p:sldId id="475" r:id="rId8"/>
    <p:sldId id="261" r:id="rId9"/>
    <p:sldId id="262" r:id="rId10"/>
    <p:sldId id="263" r:id="rId11"/>
    <p:sldId id="264" r:id="rId12"/>
    <p:sldId id="265" r:id="rId13"/>
    <p:sldId id="266" r:id="rId14"/>
    <p:sldId id="267" r:id="rId15"/>
    <p:sldId id="268" r:id="rId16"/>
    <p:sldId id="269" r:id="rId17"/>
    <p:sldId id="270" r:id="rId18"/>
    <p:sldId id="466" r:id="rId19"/>
    <p:sldId id="271" r:id="rId20"/>
    <p:sldId id="272" r:id="rId21"/>
    <p:sldId id="273" r:id="rId22"/>
    <p:sldId id="274" r:id="rId23"/>
    <p:sldId id="275" r:id="rId24"/>
    <p:sldId id="276" r:id="rId25"/>
    <p:sldId id="278" r:id="rId26"/>
    <p:sldId id="279" r:id="rId27"/>
    <p:sldId id="280" r:id="rId28"/>
    <p:sldId id="535" r:id="rId29"/>
    <p:sldId id="537" r:id="rId30"/>
    <p:sldId id="538" r:id="rId31"/>
    <p:sldId id="539" r:id="rId32"/>
    <p:sldId id="540" r:id="rId33"/>
    <p:sldId id="541" r:id="rId34"/>
    <p:sldId id="542" r:id="rId35"/>
    <p:sldId id="543" r:id="rId36"/>
    <p:sldId id="544" r:id="rId37"/>
    <p:sldId id="545" r:id="rId38"/>
    <p:sldId id="546" r:id="rId39"/>
    <p:sldId id="547" r:id="rId40"/>
    <p:sldId id="548" r:id="rId41"/>
    <p:sldId id="549" r:id="rId42"/>
    <p:sldId id="550" r:id="rId43"/>
    <p:sldId id="551" r:id="rId44"/>
    <p:sldId id="552" r:id="rId45"/>
    <p:sldId id="553" r:id="rId46"/>
    <p:sldId id="554" r:id="rId47"/>
    <p:sldId id="555" r:id="rId48"/>
    <p:sldId id="556" r:id="rId49"/>
    <p:sldId id="557" r:id="rId50"/>
    <p:sldId id="437" r:id="rId51"/>
    <p:sldId id="438" r:id="rId52"/>
    <p:sldId id="445" r:id="rId53"/>
    <p:sldId id="440" r:id="rId54"/>
    <p:sldId id="474" r:id="rId55"/>
    <p:sldId id="472" r:id="rId56"/>
    <p:sldId id="473" r:id="rId57"/>
    <p:sldId id="476" r:id="rId58"/>
    <p:sldId id="447" r:id="rId59"/>
    <p:sldId id="470" r:id="rId60"/>
    <p:sldId id="469" r:id="rId61"/>
    <p:sldId id="441" r:id="rId62"/>
    <p:sldId id="444" r:id="rId63"/>
    <p:sldId id="443" r:id="rId64"/>
    <p:sldId id="439" r:id="rId65"/>
    <p:sldId id="468" r:id="rId66"/>
    <p:sldId id="446" r:id="rId67"/>
    <p:sldId id="471" r:id="rId68"/>
    <p:sldId id="451" r:id="rId69"/>
    <p:sldId id="290" r:id="rId70"/>
    <p:sldId id="291" r:id="rId71"/>
    <p:sldId id="356" r:id="rId72"/>
    <p:sldId id="425" r:id="rId73"/>
    <p:sldId id="292" r:id="rId74"/>
    <p:sldId id="293" r:id="rId75"/>
    <p:sldId id="426" r:id="rId76"/>
    <p:sldId id="357" r:id="rId77"/>
    <p:sldId id="358" r:id="rId78"/>
    <p:sldId id="294" r:id="rId79"/>
    <p:sldId id="295" r:id="rId80"/>
    <p:sldId id="296" r:id="rId81"/>
    <p:sldId id="302" r:id="rId82"/>
    <p:sldId id="297" r:id="rId83"/>
    <p:sldId id="298" r:id="rId84"/>
    <p:sldId id="299" r:id="rId85"/>
    <p:sldId id="300" r:id="rId86"/>
    <p:sldId id="359" r:id="rId87"/>
    <p:sldId id="301" r:id="rId88"/>
    <p:sldId id="303" r:id="rId89"/>
    <p:sldId id="305" r:id="rId90"/>
    <p:sldId id="306" r:id="rId91"/>
    <p:sldId id="307" r:id="rId92"/>
    <p:sldId id="308" r:id="rId93"/>
    <p:sldId id="309" r:id="rId94"/>
    <p:sldId id="310" r:id="rId95"/>
    <p:sldId id="311" r:id="rId96"/>
    <p:sldId id="312" r:id="rId97"/>
    <p:sldId id="436" r:id="rId98"/>
    <p:sldId id="313" r:id="rId99"/>
    <p:sldId id="314" r:id="rId100"/>
    <p:sldId id="315" r:id="rId101"/>
    <p:sldId id="316" r:id="rId102"/>
    <p:sldId id="317" r:id="rId103"/>
    <p:sldId id="318" r:id="rId104"/>
    <p:sldId id="319" r:id="rId105"/>
    <p:sldId id="320" r:id="rId106"/>
    <p:sldId id="467" r:id="rId107"/>
    <p:sldId id="321" r:id="rId108"/>
    <p:sldId id="322" r:id="rId109"/>
    <p:sldId id="323" r:id="rId110"/>
    <p:sldId id="325" r:id="rId111"/>
    <p:sldId id="464" r:id="rId112"/>
    <p:sldId id="516" r:id="rId113"/>
    <p:sldId id="517" r:id="rId114"/>
    <p:sldId id="518" r:id="rId115"/>
    <p:sldId id="519" r:id="rId116"/>
    <p:sldId id="520" r:id="rId117"/>
    <p:sldId id="521" r:id="rId118"/>
    <p:sldId id="522" r:id="rId119"/>
    <p:sldId id="523" r:id="rId120"/>
    <p:sldId id="524" r:id="rId121"/>
    <p:sldId id="525" r:id="rId122"/>
    <p:sldId id="526" r:id="rId123"/>
    <p:sldId id="527" r:id="rId124"/>
    <p:sldId id="528" r:id="rId125"/>
    <p:sldId id="529" r:id="rId126"/>
    <p:sldId id="530" r:id="rId127"/>
    <p:sldId id="531" r:id="rId128"/>
    <p:sldId id="532" r:id="rId129"/>
    <p:sldId id="533" r:id="rId130"/>
    <p:sldId id="534" r:id="rId131"/>
    <p:sldId id="477" r:id="rId132"/>
    <p:sldId id="478" r:id="rId133"/>
    <p:sldId id="479" r:id="rId134"/>
    <p:sldId id="480" r:id="rId135"/>
    <p:sldId id="481" r:id="rId136"/>
    <p:sldId id="482" r:id="rId137"/>
    <p:sldId id="483" r:id="rId138"/>
    <p:sldId id="484" r:id="rId139"/>
    <p:sldId id="485" r:id="rId140"/>
    <p:sldId id="486" r:id="rId141"/>
    <p:sldId id="487" r:id="rId142"/>
    <p:sldId id="488" r:id="rId143"/>
    <p:sldId id="489" r:id="rId144"/>
    <p:sldId id="490" r:id="rId145"/>
    <p:sldId id="491" r:id="rId146"/>
    <p:sldId id="492" r:id="rId147"/>
    <p:sldId id="493" r:id="rId148"/>
    <p:sldId id="494" r:id="rId149"/>
    <p:sldId id="495" r:id="rId150"/>
    <p:sldId id="496" r:id="rId151"/>
    <p:sldId id="497" r:id="rId152"/>
    <p:sldId id="498" r:id="rId153"/>
    <p:sldId id="499" r:id="rId154"/>
    <p:sldId id="500" r:id="rId155"/>
    <p:sldId id="501" r:id="rId156"/>
    <p:sldId id="502" r:id="rId157"/>
    <p:sldId id="503" r:id="rId158"/>
    <p:sldId id="504" r:id="rId159"/>
    <p:sldId id="505" r:id="rId160"/>
    <p:sldId id="506" r:id="rId161"/>
    <p:sldId id="507" r:id="rId162"/>
    <p:sldId id="508" r:id="rId163"/>
    <p:sldId id="509" r:id="rId164"/>
    <p:sldId id="510" r:id="rId165"/>
    <p:sldId id="511" r:id="rId166"/>
    <p:sldId id="512" r:id="rId167"/>
    <p:sldId id="513" r:id="rId168"/>
    <p:sldId id="514" r:id="rId169"/>
    <p:sldId id="515" r:id="rId170"/>
    <p:sldId id="536" r:id="rId1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A60B904-6397-49AB-BA17-CFAC078118C4}">
          <p14:sldIdLst>
            <p14:sldId id="465"/>
            <p14:sldId id="475"/>
            <p14:sldId id="261"/>
            <p14:sldId id="262"/>
          </p14:sldIdLst>
        </p14:section>
        <p14:section name="State Regulations" id="{D46F1E25-E356-4B09-BB13-3481D797C133}">
          <p14:sldIdLst>
            <p14:sldId id="263"/>
            <p14:sldId id="264"/>
            <p14:sldId id="265"/>
            <p14:sldId id="266"/>
            <p14:sldId id="267"/>
            <p14:sldId id="268"/>
            <p14:sldId id="269"/>
            <p14:sldId id="270"/>
            <p14:sldId id="466"/>
            <p14:sldId id="271"/>
            <p14:sldId id="272"/>
            <p14:sldId id="273"/>
            <p14:sldId id="274"/>
            <p14:sldId id="275"/>
            <p14:sldId id="276"/>
            <p14:sldId id="278"/>
            <p14:sldId id="279"/>
            <p14:sldId id="280"/>
            <p14:sldId id="535"/>
          </p14:sldIdLst>
        </p14:section>
        <p14:section name="Regulatory Overview" id="{1C7D95CF-6E01-4A55-8A39-C26180D02CA1}">
          <p14:sldIdLst>
            <p14:sldId id="537"/>
            <p14:sldId id="538"/>
            <p14:sldId id="539"/>
            <p14:sldId id="540"/>
            <p14:sldId id="541"/>
            <p14:sldId id="542"/>
            <p14:sldId id="543"/>
            <p14:sldId id="544"/>
            <p14:sldId id="545"/>
            <p14:sldId id="546"/>
            <p14:sldId id="547"/>
            <p14:sldId id="548"/>
            <p14:sldId id="549"/>
            <p14:sldId id="550"/>
            <p14:sldId id="551"/>
            <p14:sldId id="552"/>
            <p14:sldId id="553"/>
            <p14:sldId id="554"/>
            <p14:sldId id="555"/>
            <p14:sldId id="556"/>
            <p14:sldId id="557"/>
          </p14:sldIdLst>
        </p14:section>
        <p14:section name="Risk Assessment" id="{00A871B3-8130-4773-9D64-C9DBEE22AFEE}">
          <p14:sldIdLst>
            <p14:sldId id="437"/>
            <p14:sldId id="438"/>
            <p14:sldId id="445"/>
            <p14:sldId id="440"/>
            <p14:sldId id="474"/>
            <p14:sldId id="472"/>
            <p14:sldId id="473"/>
            <p14:sldId id="476"/>
            <p14:sldId id="447"/>
            <p14:sldId id="470"/>
            <p14:sldId id="469"/>
            <p14:sldId id="441"/>
            <p14:sldId id="444"/>
            <p14:sldId id="443"/>
            <p14:sldId id="439"/>
            <p14:sldId id="468"/>
            <p14:sldId id="446"/>
            <p14:sldId id="471"/>
            <p14:sldId id="451"/>
          </p14:sldIdLst>
        </p14:section>
        <p14:section name="Surveillance" id="{E7CF43AE-FF71-4748-8763-51127FD8F3ED}">
          <p14:sldIdLst>
            <p14:sldId id="290"/>
            <p14:sldId id="291"/>
            <p14:sldId id="356"/>
            <p14:sldId id="425"/>
            <p14:sldId id="292"/>
            <p14:sldId id="293"/>
            <p14:sldId id="426"/>
            <p14:sldId id="357"/>
            <p14:sldId id="358"/>
            <p14:sldId id="294"/>
            <p14:sldId id="295"/>
            <p14:sldId id="296"/>
            <p14:sldId id="302"/>
            <p14:sldId id="297"/>
            <p14:sldId id="298"/>
            <p14:sldId id="299"/>
            <p14:sldId id="300"/>
            <p14:sldId id="359"/>
            <p14:sldId id="301"/>
            <p14:sldId id="303"/>
            <p14:sldId id="305"/>
            <p14:sldId id="306"/>
            <p14:sldId id="307"/>
            <p14:sldId id="308"/>
            <p14:sldId id="309"/>
            <p14:sldId id="310"/>
            <p14:sldId id="311"/>
            <p14:sldId id="312"/>
            <p14:sldId id="436"/>
            <p14:sldId id="313"/>
            <p14:sldId id="314"/>
            <p14:sldId id="315"/>
            <p14:sldId id="316"/>
            <p14:sldId id="317"/>
            <p14:sldId id="318"/>
            <p14:sldId id="319"/>
            <p14:sldId id="320"/>
            <p14:sldId id="467"/>
            <p14:sldId id="321"/>
            <p14:sldId id="322"/>
            <p14:sldId id="323"/>
            <p14:sldId id="325"/>
          </p14:sldIdLst>
        </p14:section>
        <p14:section name="QAPI" id="{E5AFEA68-115C-4DCE-B507-295BBF87F954}">
          <p14:sldIdLst>
            <p14:sldId id="464"/>
            <p14:sldId id="516"/>
            <p14:sldId id="517"/>
            <p14:sldId id="518"/>
            <p14:sldId id="519"/>
            <p14:sldId id="520"/>
            <p14:sldId id="521"/>
            <p14:sldId id="522"/>
            <p14:sldId id="523"/>
            <p14:sldId id="524"/>
            <p14:sldId id="525"/>
            <p14:sldId id="526"/>
            <p14:sldId id="527"/>
            <p14:sldId id="528"/>
            <p14:sldId id="529"/>
            <p14:sldId id="530"/>
            <p14:sldId id="531"/>
            <p14:sldId id="532"/>
            <p14:sldId id="533"/>
            <p14:sldId id="534"/>
          </p14:sldIdLst>
        </p14:section>
        <p14:section name="Day in life of IP" id="{CE5F1A13-10E7-49DE-A894-D216B8D83CC8}">
          <p14:sldIdLst>
            <p14:sldId id="477"/>
            <p14:sldId id="478"/>
            <p14:sldId id="479"/>
            <p14:sldId id="480"/>
            <p14:sldId id="481"/>
            <p14:sldId id="482"/>
            <p14:sldId id="483"/>
            <p14:sldId id="484"/>
            <p14:sldId id="485"/>
            <p14:sldId id="486"/>
            <p14:sldId id="487"/>
            <p14:sldId id="488"/>
            <p14:sldId id="489"/>
            <p14:sldId id="490"/>
            <p14:sldId id="491"/>
            <p14:sldId id="492"/>
            <p14:sldId id="493"/>
            <p14:sldId id="494"/>
            <p14:sldId id="495"/>
            <p14:sldId id="496"/>
            <p14:sldId id="497"/>
            <p14:sldId id="498"/>
            <p14:sldId id="499"/>
            <p14:sldId id="500"/>
            <p14:sldId id="501"/>
            <p14:sldId id="502"/>
            <p14:sldId id="503"/>
            <p14:sldId id="504"/>
            <p14:sldId id="505"/>
            <p14:sldId id="506"/>
            <p14:sldId id="507"/>
            <p14:sldId id="508"/>
            <p14:sldId id="509"/>
            <p14:sldId id="510"/>
            <p14:sldId id="511"/>
            <p14:sldId id="512"/>
            <p14:sldId id="513"/>
            <p14:sldId id="514"/>
            <p14:sldId id="515"/>
          </p14:sldIdLst>
        </p14:section>
        <p14:section name="IP Practices" id="{86F085C6-1662-4FDF-BB6E-6C552BAF0125}">
          <p14:sldIdLst>
            <p14:sldId id="53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rick, Anna (HSS sponsored)" initials="FA(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97" autoAdjust="0"/>
    <p:restoredTop sz="82634" autoAdjust="0"/>
  </p:normalViewPr>
  <p:slideViewPr>
    <p:cSldViewPr>
      <p:cViewPr varScale="1">
        <p:scale>
          <a:sx n="74" d="100"/>
          <a:sy n="74" d="100"/>
        </p:scale>
        <p:origin x="2094" y="72"/>
      </p:cViewPr>
      <p:guideLst>
        <p:guide orient="horz" pos="2160"/>
        <p:guide pos="2880"/>
      </p:guideLst>
    </p:cSldViewPr>
  </p:slideViewPr>
  <p:notesTextViewPr>
    <p:cViewPr>
      <p:scale>
        <a:sx n="1" d="1"/>
        <a:sy n="1" d="1"/>
      </p:scale>
      <p:origin x="0" y="0"/>
    </p:cViewPr>
  </p:notesTextViewPr>
  <p:sorterViewPr>
    <p:cViewPr>
      <p:scale>
        <a:sx n="100" d="100"/>
        <a:sy n="100" d="100"/>
      </p:scale>
      <p:origin x="0" y="8730"/>
    </p:cViewPr>
  </p:sorterViewPr>
  <p:notesViewPr>
    <p:cSldViewPr>
      <p:cViewPr varScale="1">
        <p:scale>
          <a:sx n="84" d="100"/>
          <a:sy n="84" d="100"/>
        </p:scale>
        <p:origin x="-1968"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customXml" Target="../customXml/item3.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6" Type="http://schemas.openxmlformats.org/officeDocument/2006/relationships/slideMaster" Target="slideMasters/slideMaster6.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7" Type="http://schemas.openxmlformats.org/officeDocument/2006/relationships/tableStyles" Target="tableStyles.xml"/><Relationship Id="rId172" Type="http://schemas.openxmlformats.org/officeDocument/2006/relationships/notesMaster" Target="notesMasters/notesMaster1.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microsoft.com/office/2015/10/relationships/revisionInfo" Target="revisionInfo.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commentAuthors" Target="commentAuthors.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presProps" Target="presProps.xml"/><Relationship Id="rId179" Type="http://schemas.openxmlformats.org/officeDocument/2006/relationships/customXml" Target="../customXml/item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4" Type="http://schemas.openxmlformats.org/officeDocument/2006/relationships/slideMaster" Target="slideMasters/slideMaster4.xml"/><Relationship Id="rId9" Type="http://schemas.openxmlformats.org/officeDocument/2006/relationships/slide" Target="slides/slide3.xml"/><Relationship Id="rId180" Type="http://schemas.openxmlformats.org/officeDocument/2006/relationships/customXml" Target="../customXml/item2.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viewProps" Target="viewProps.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theme" Target="theme/theme1.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 Type="http://schemas.openxmlformats.org/officeDocument/2006/relationships/slideMaster" Target="slideMasters/slideMaster1.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s>
</file>

<file path=ppt/charts/_rels/chart1.xml.rels><?xml version="1.0" encoding="UTF-8" standalone="yes"?>
<Relationships xmlns="http://schemas.openxmlformats.org/package/2006/relationships"><Relationship Id="rId1" Type="http://schemas.openxmlformats.org/officeDocument/2006/relationships/oleObject" Target="Book2"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2"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2"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Sheet1!$B$1</c:f>
              <c:strCache>
                <c:ptCount val="1"/>
                <c:pt idx="0">
                  <c:v># cases</c:v>
                </c:pt>
              </c:strCache>
            </c:strRef>
          </c:tx>
          <c:invertIfNegative val="0"/>
          <c:val>
            <c:numRef>
              <c:f>Sheet1!$B$2:$B$22</c:f>
              <c:numCache>
                <c:formatCode>General</c:formatCode>
                <c:ptCount val="21"/>
                <c:pt idx="0">
                  <c:v>4</c:v>
                </c:pt>
                <c:pt idx="1">
                  <c:v>5</c:v>
                </c:pt>
                <c:pt idx="2">
                  <c:v>2</c:v>
                </c:pt>
                <c:pt idx="3">
                  <c:v>2</c:v>
                </c:pt>
                <c:pt idx="4">
                  <c:v>4</c:v>
                </c:pt>
                <c:pt idx="5">
                  <c:v>2</c:v>
                </c:pt>
                <c:pt idx="6">
                  <c:v>5</c:v>
                </c:pt>
                <c:pt idx="7">
                  <c:v>1</c:v>
                </c:pt>
                <c:pt idx="8">
                  <c:v>2</c:v>
                </c:pt>
                <c:pt idx="9">
                  <c:v>0</c:v>
                </c:pt>
                <c:pt idx="10">
                  <c:v>2</c:v>
                </c:pt>
                <c:pt idx="11">
                  <c:v>1</c:v>
                </c:pt>
                <c:pt idx="12">
                  <c:v>3</c:v>
                </c:pt>
                <c:pt idx="13">
                  <c:v>0</c:v>
                </c:pt>
                <c:pt idx="14">
                  <c:v>3</c:v>
                </c:pt>
                <c:pt idx="15">
                  <c:v>2</c:v>
                </c:pt>
                <c:pt idx="16">
                  <c:v>5</c:v>
                </c:pt>
                <c:pt idx="17">
                  <c:v>0</c:v>
                </c:pt>
                <c:pt idx="18">
                  <c:v>4</c:v>
                </c:pt>
                <c:pt idx="19">
                  <c:v>5</c:v>
                </c:pt>
                <c:pt idx="20">
                  <c:v>4</c:v>
                </c:pt>
              </c:numCache>
            </c:numRef>
          </c:val>
          <c:extLst>
            <c:ext xmlns:c16="http://schemas.microsoft.com/office/drawing/2014/chart" uri="{C3380CC4-5D6E-409C-BE32-E72D297353CC}">
              <c16:uniqueId val="{00000000-7A27-4314-8CDA-88C3BC189757}"/>
            </c:ext>
          </c:extLst>
        </c:ser>
        <c:dLbls>
          <c:showLegendKey val="0"/>
          <c:showVal val="0"/>
          <c:showCatName val="0"/>
          <c:showSerName val="0"/>
          <c:showPercent val="0"/>
          <c:showBubbleSize val="0"/>
        </c:dLbls>
        <c:gapWidth val="150"/>
        <c:axId val="77695232"/>
        <c:axId val="78844288"/>
      </c:barChart>
      <c:catAx>
        <c:axId val="77695232"/>
        <c:scaling>
          <c:orientation val="minMax"/>
        </c:scaling>
        <c:delete val="0"/>
        <c:axPos val="b"/>
        <c:title>
          <c:tx>
            <c:rich>
              <a:bodyPr/>
              <a:lstStyle/>
              <a:p>
                <a:pPr>
                  <a:defRPr/>
                </a:pPr>
                <a:r>
                  <a:rPr lang="en-US" dirty="0"/>
                  <a:t>Time</a:t>
                </a:r>
              </a:p>
            </c:rich>
          </c:tx>
          <c:overlay val="0"/>
        </c:title>
        <c:majorTickMark val="out"/>
        <c:minorTickMark val="none"/>
        <c:tickLblPos val="nextTo"/>
        <c:crossAx val="78844288"/>
        <c:crosses val="autoZero"/>
        <c:auto val="1"/>
        <c:lblAlgn val="ctr"/>
        <c:lblOffset val="100"/>
        <c:noMultiLvlLbl val="0"/>
      </c:catAx>
      <c:valAx>
        <c:axId val="78844288"/>
        <c:scaling>
          <c:orientation val="minMax"/>
          <c:max val="10"/>
        </c:scaling>
        <c:delete val="0"/>
        <c:axPos val="l"/>
        <c:majorGridlines/>
        <c:title>
          <c:tx>
            <c:rich>
              <a:bodyPr rot="-5400000" vert="horz"/>
              <a:lstStyle/>
              <a:p>
                <a:pPr>
                  <a:defRPr/>
                </a:pPr>
                <a:r>
                  <a:rPr lang="en-US" dirty="0"/>
                  <a:t># of Cases</a:t>
                </a:r>
              </a:p>
            </c:rich>
          </c:tx>
          <c:overlay val="0"/>
        </c:title>
        <c:numFmt formatCode="General" sourceLinked="1"/>
        <c:majorTickMark val="out"/>
        <c:minorTickMark val="none"/>
        <c:tickLblPos val="nextTo"/>
        <c:crossAx val="77695232"/>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Sheet1!$B$1</c:f>
              <c:strCache>
                <c:ptCount val="1"/>
                <c:pt idx="0">
                  <c:v># cases</c:v>
                </c:pt>
              </c:strCache>
            </c:strRef>
          </c:tx>
          <c:invertIfNegative val="0"/>
          <c:val>
            <c:numRef>
              <c:f>Sheet1!$B$2:$B$22</c:f>
              <c:numCache>
                <c:formatCode>General</c:formatCode>
                <c:ptCount val="21"/>
                <c:pt idx="0">
                  <c:v>5</c:v>
                </c:pt>
                <c:pt idx="1">
                  <c:v>4</c:v>
                </c:pt>
                <c:pt idx="2">
                  <c:v>5</c:v>
                </c:pt>
                <c:pt idx="3">
                  <c:v>2</c:v>
                </c:pt>
                <c:pt idx="4">
                  <c:v>4</c:v>
                </c:pt>
                <c:pt idx="5">
                  <c:v>5</c:v>
                </c:pt>
                <c:pt idx="6">
                  <c:v>2</c:v>
                </c:pt>
                <c:pt idx="7">
                  <c:v>3</c:v>
                </c:pt>
                <c:pt idx="8">
                  <c:v>5</c:v>
                </c:pt>
                <c:pt idx="9">
                  <c:v>0</c:v>
                </c:pt>
                <c:pt idx="10">
                  <c:v>0</c:v>
                </c:pt>
                <c:pt idx="11">
                  <c:v>3</c:v>
                </c:pt>
                <c:pt idx="12">
                  <c:v>4</c:v>
                </c:pt>
                <c:pt idx="13">
                  <c:v>0</c:v>
                </c:pt>
                <c:pt idx="14">
                  <c:v>5</c:v>
                </c:pt>
                <c:pt idx="15">
                  <c:v>4</c:v>
                </c:pt>
                <c:pt idx="16">
                  <c:v>2</c:v>
                </c:pt>
                <c:pt idx="17">
                  <c:v>0</c:v>
                </c:pt>
                <c:pt idx="18">
                  <c:v>2</c:v>
                </c:pt>
                <c:pt idx="19">
                  <c:v>1</c:v>
                </c:pt>
                <c:pt idx="20">
                  <c:v>4</c:v>
                </c:pt>
              </c:numCache>
            </c:numRef>
          </c:val>
          <c:extLst>
            <c:ext xmlns:c16="http://schemas.microsoft.com/office/drawing/2014/chart" uri="{C3380CC4-5D6E-409C-BE32-E72D297353CC}">
              <c16:uniqueId val="{00000000-271C-41B8-835C-821ED8F87FA9}"/>
            </c:ext>
          </c:extLst>
        </c:ser>
        <c:dLbls>
          <c:showLegendKey val="0"/>
          <c:showVal val="0"/>
          <c:showCatName val="0"/>
          <c:showSerName val="0"/>
          <c:showPercent val="0"/>
          <c:showBubbleSize val="0"/>
        </c:dLbls>
        <c:gapWidth val="150"/>
        <c:axId val="78887552"/>
        <c:axId val="78893824"/>
      </c:barChart>
      <c:catAx>
        <c:axId val="78887552"/>
        <c:scaling>
          <c:orientation val="minMax"/>
        </c:scaling>
        <c:delete val="0"/>
        <c:axPos val="b"/>
        <c:title>
          <c:tx>
            <c:rich>
              <a:bodyPr/>
              <a:lstStyle/>
              <a:p>
                <a:pPr>
                  <a:defRPr/>
                </a:pPr>
                <a:r>
                  <a:rPr lang="en-US" dirty="0"/>
                  <a:t>Time</a:t>
                </a:r>
              </a:p>
            </c:rich>
          </c:tx>
          <c:overlay val="0"/>
        </c:title>
        <c:majorTickMark val="out"/>
        <c:minorTickMark val="none"/>
        <c:tickLblPos val="nextTo"/>
        <c:crossAx val="78893824"/>
        <c:crosses val="autoZero"/>
        <c:auto val="1"/>
        <c:lblAlgn val="ctr"/>
        <c:lblOffset val="100"/>
        <c:noMultiLvlLbl val="0"/>
      </c:catAx>
      <c:valAx>
        <c:axId val="78893824"/>
        <c:scaling>
          <c:orientation val="minMax"/>
          <c:max val="10"/>
        </c:scaling>
        <c:delete val="0"/>
        <c:axPos val="l"/>
        <c:majorGridlines/>
        <c:title>
          <c:tx>
            <c:rich>
              <a:bodyPr rot="-5400000" vert="horz"/>
              <a:lstStyle/>
              <a:p>
                <a:pPr>
                  <a:defRPr/>
                </a:pPr>
                <a:r>
                  <a:rPr lang="en-US" dirty="0"/>
                  <a:t># of Cases</a:t>
                </a:r>
              </a:p>
            </c:rich>
          </c:tx>
          <c:overlay val="0"/>
        </c:title>
        <c:numFmt formatCode="General" sourceLinked="1"/>
        <c:majorTickMark val="out"/>
        <c:minorTickMark val="none"/>
        <c:tickLblPos val="nextTo"/>
        <c:crossAx val="78887552"/>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Sheet1!$C$1</c:f>
              <c:strCache>
                <c:ptCount val="1"/>
                <c:pt idx="0">
                  <c:v># cases</c:v>
                </c:pt>
              </c:strCache>
            </c:strRef>
          </c:tx>
          <c:invertIfNegative val="0"/>
          <c:val>
            <c:numRef>
              <c:f>Sheet1!$C$2:$C$22</c:f>
              <c:numCache>
                <c:formatCode>General</c:formatCode>
                <c:ptCount val="21"/>
                <c:pt idx="0">
                  <c:v>1</c:v>
                </c:pt>
                <c:pt idx="1">
                  <c:v>1</c:v>
                </c:pt>
                <c:pt idx="2">
                  <c:v>0</c:v>
                </c:pt>
                <c:pt idx="3">
                  <c:v>1</c:v>
                </c:pt>
                <c:pt idx="4">
                  <c:v>0</c:v>
                </c:pt>
                <c:pt idx="5">
                  <c:v>2</c:v>
                </c:pt>
                <c:pt idx="6">
                  <c:v>2</c:v>
                </c:pt>
                <c:pt idx="7">
                  <c:v>2</c:v>
                </c:pt>
                <c:pt idx="8">
                  <c:v>2</c:v>
                </c:pt>
                <c:pt idx="9">
                  <c:v>2</c:v>
                </c:pt>
                <c:pt idx="10">
                  <c:v>0</c:v>
                </c:pt>
                <c:pt idx="11">
                  <c:v>5</c:v>
                </c:pt>
                <c:pt idx="12">
                  <c:v>8</c:v>
                </c:pt>
                <c:pt idx="13">
                  <c:v>5</c:v>
                </c:pt>
                <c:pt idx="14">
                  <c:v>12</c:v>
                </c:pt>
                <c:pt idx="15">
                  <c:v>2</c:v>
                </c:pt>
                <c:pt idx="16">
                  <c:v>2</c:v>
                </c:pt>
                <c:pt idx="17">
                  <c:v>2</c:v>
                </c:pt>
                <c:pt idx="18">
                  <c:v>0</c:v>
                </c:pt>
                <c:pt idx="19">
                  <c:v>1</c:v>
                </c:pt>
                <c:pt idx="20">
                  <c:v>0</c:v>
                </c:pt>
              </c:numCache>
            </c:numRef>
          </c:val>
          <c:extLst>
            <c:ext xmlns:c16="http://schemas.microsoft.com/office/drawing/2014/chart" uri="{C3380CC4-5D6E-409C-BE32-E72D297353CC}">
              <c16:uniqueId val="{00000000-90CA-4181-B67D-D0F673ECDC7D}"/>
            </c:ext>
          </c:extLst>
        </c:ser>
        <c:dLbls>
          <c:showLegendKey val="0"/>
          <c:showVal val="0"/>
          <c:showCatName val="0"/>
          <c:showSerName val="0"/>
          <c:showPercent val="0"/>
          <c:showBubbleSize val="0"/>
        </c:dLbls>
        <c:gapWidth val="150"/>
        <c:axId val="81744640"/>
        <c:axId val="81746560"/>
      </c:barChart>
      <c:catAx>
        <c:axId val="81744640"/>
        <c:scaling>
          <c:orientation val="minMax"/>
        </c:scaling>
        <c:delete val="0"/>
        <c:axPos val="b"/>
        <c:title>
          <c:tx>
            <c:rich>
              <a:bodyPr/>
              <a:lstStyle/>
              <a:p>
                <a:pPr>
                  <a:defRPr/>
                </a:pPr>
                <a:r>
                  <a:rPr lang="en-US" dirty="0"/>
                  <a:t>Time</a:t>
                </a:r>
              </a:p>
            </c:rich>
          </c:tx>
          <c:overlay val="0"/>
        </c:title>
        <c:majorTickMark val="out"/>
        <c:minorTickMark val="none"/>
        <c:tickLblPos val="nextTo"/>
        <c:crossAx val="81746560"/>
        <c:crosses val="autoZero"/>
        <c:auto val="1"/>
        <c:lblAlgn val="ctr"/>
        <c:lblOffset val="100"/>
        <c:noMultiLvlLbl val="0"/>
      </c:catAx>
      <c:valAx>
        <c:axId val="81746560"/>
        <c:scaling>
          <c:orientation val="minMax"/>
        </c:scaling>
        <c:delete val="0"/>
        <c:axPos val="l"/>
        <c:majorGridlines/>
        <c:title>
          <c:tx>
            <c:rich>
              <a:bodyPr rot="-5400000" vert="horz"/>
              <a:lstStyle/>
              <a:p>
                <a:pPr>
                  <a:defRPr/>
                </a:pPr>
                <a:r>
                  <a:rPr lang="en-US" dirty="0"/>
                  <a:t># of cases</a:t>
                </a:r>
              </a:p>
            </c:rich>
          </c:tx>
          <c:overlay val="0"/>
        </c:title>
        <c:numFmt formatCode="General" sourceLinked="1"/>
        <c:majorTickMark val="out"/>
        <c:minorTickMark val="none"/>
        <c:tickLblPos val="nextTo"/>
        <c:crossAx val="81744640"/>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CAUTI rate</a:t>
            </a:r>
            <a:r>
              <a:rPr lang="en-US" baseline="0" dirty="0"/>
              <a:t> per 1000 catheter-days</a:t>
            </a:r>
            <a:endParaRPr lang="en-US" dirty="0"/>
          </a:p>
        </c:rich>
      </c:tx>
      <c:overlay val="0"/>
    </c:title>
    <c:autoTitleDeleted val="0"/>
    <c:plotArea>
      <c:layout/>
      <c:lineChart>
        <c:grouping val="standard"/>
        <c:varyColors val="0"/>
        <c:ser>
          <c:idx val="0"/>
          <c:order val="0"/>
          <c:tx>
            <c:strRef>
              <c:f>Sheet1!$B$1</c:f>
              <c:strCache>
                <c:ptCount val="1"/>
                <c:pt idx="0">
                  <c:v>Rate</c:v>
                </c:pt>
              </c:strCache>
            </c:strRef>
          </c:tx>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General</c:formatCode>
                <c:ptCount val="12"/>
                <c:pt idx="0">
                  <c:v>1.2</c:v>
                </c:pt>
                <c:pt idx="1">
                  <c:v>1.4</c:v>
                </c:pt>
                <c:pt idx="2">
                  <c:v>1.1000000000000001</c:v>
                </c:pt>
                <c:pt idx="3">
                  <c:v>1.2</c:v>
                </c:pt>
                <c:pt idx="4">
                  <c:v>1</c:v>
                </c:pt>
                <c:pt idx="5">
                  <c:v>1.3</c:v>
                </c:pt>
                <c:pt idx="6">
                  <c:v>1.1000000000000001</c:v>
                </c:pt>
                <c:pt idx="7">
                  <c:v>1.5</c:v>
                </c:pt>
                <c:pt idx="8">
                  <c:v>1.3</c:v>
                </c:pt>
                <c:pt idx="9">
                  <c:v>1.8</c:v>
                </c:pt>
                <c:pt idx="10">
                  <c:v>1.9</c:v>
                </c:pt>
                <c:pt idx="11">
                  <c:v>1.6</c:v>
                </c:pt>
              </c:numCache>
            </c:numRef>
          </c:val>
          <c:smooth val="0"/>
          <c:extLst>
            <c:ext xmlns:c16="http://schemas.microsoft.com/office/drawing/2014/chart" uri="{C3380CC4-5D6E-409C-BE32-E72D297353CC}">
              <c16:uniqueId val="{00000000-D5AF-4E0B-8C03-3E694666DD99}"/>
            </c:ext>
          </c:extLst>
        </c:ser>
        <c:dLbls>
          <c:showLegendKey val="0"/>
          <c:showVal val="0"/>
          <c:showCatName val="0"/>
          <c:showSerName val="0"/>
          <c:showPercent val="0"/>
          <c:showBubbleSize val="0"/>
        </c:dLbls>
        <c:marker val="1"/>
        <c:smooth val="0"/>
        <c:axId val="89793280"/>
        <c:axId val="89794816"/>
      </c:lineChart>
      <c:catAx>
        <c:axId val="89793280"/>
        <c:scaling>
          <c:orientation val="minMax"/>
        </c:scaling>
        <c:delete val="0"/>
        <c:axPos val="b"/>
        <c:numFmt formatCode="General" sourceLinked="0"/>
        <c:majorTickMark val="out"/>
        <c:minorTickMark val="none"/>
        <c:tickLblPos val="nextTo"/>
        <c:crossAx val="89794816"/>
        <c:crosses val="autoZero"/>
        <c:auto val="1"/>
        <c:lblAlgn val="ctr"/>
        <c:lblOffset val="100"/>
        <c:noMultiLvlLbl val="0"/>
      </c:catAx>
      <c:valAx>
        <c:axId val="89794816"/>
        <c:scaling>
          <c:orientation val="minMax"/>
        </c:scaling>
        <c:delete val="0"/>
        <c:axPos val="l"/>
        <c:majorGridlines/>
        <c:numFmt formatCode="General" sourceLinked="1"/>
        <c:majorTickMark val="out"/>
        <c:minorTickMark val="none"/>
        <c:tickLblPos val="nextTo"/>
        <c:crossAx val="89793280"/>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CAUTI rate</a:t>
            </a:r>
            <a:r>
              <a:rPr lang="en-US" baseline="0" dirty="0"/>
              <a:t> per 1000 catheter-days</a:t>
            </a:r>
            <a:endParaRPr lang="en-US" dirty="0"/>
          </a:p>
        </c:rich>
      </c:tx>
      <c:overlay val="0"/>
    </c:title>
    <c:autoTitleDeleted val="0"/>
    <c:plotArea>
      <c:layout/>
      <c:lineChart>
        <c:grouping val="standard"/>
        <c:varyColors val="0"/>
        <c:ser>
          <c:idx val="0"/>
          <c:order val="0"/>
          <c:tx>
            <c:strRef>
              <c:f>Sheet1!$B$1</c:f>
              <c:strCache>
                <c:ptCount val="1"/>
                <c:pt idx="0">
                  <c:v>Rate</c:v>
                </c:pt>
              </c:strCache>
            </c:strRef>
          </c:tx>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General</c:formatCode>
                <c:ptCount val="12"/>
                <c:pt idx="0">
                  <c:v>1.2</c:v>
                </c:pt>
                <c:pt idx="1">
                  <c:v>1.4</c:v>
                </c:pt>
                <c:pt idx="2">
                  <c:v>1.1000000000000001</c:v>
                </c:pt>
                <c:pt idx="3">
                  <c:v>1.2</c:v>
                </c:pt>
                <c:pt idx="4">
                  <c:v>1</c:v>
                </c:pt>
                <c:pt idx="5">
                  <c:v>1.3</c:v>
                </c:pt>
                <c:pt idx="6">
                  <c:v>1.1000000000000001</c:v>
                </c:pt>
                <c:pt idx="7">
                  <c:v>1.5</c:v>
                </c:pt>
                <c:pt idx="8">
                  <c:v>1.3</c:v>
                </c:pt>
                <c:pt idx="9">
                  <c:v>1.8</c:v>
                </c:pt>
                <c:pt idx="10">
                  <c:v>1.9</c:v>
                </c:pt>
                <c:pt idx="11">
                  <c:v>1.6</c:v>
                </c:pt>
              </c:numCache>
            </c:numRef>
          </c:val>
          <c:smooth val="0"/>
          <c:extLst>
            <c:ext xmlns:c16="http://schemas.microsoft.com/office/drawing/2014/chart" uri="{C3380CC4-5D6E-409C-BE32-E72D297353CC}">
              <c16:uniqueId val="{00000000-E80B-4BF1-A72F-5661A5A89289}"/>
            </c:ext>
          </c:extLst>
        </c:ser>
        <c:dLbls>
          <c:showLegendKey val="0"/>
          <c:showVal val="0"/>
          <c:showCatName val="0"/>
          <c:showSerName val="0"/>
          <c:showPercent val="0"/>
          <c:showBubbleSize val="0"/>
        </c:dLbls>
        <c:marker val="1"/>
        <c:smooth val="0"/>
        <c:axId val="90596096"/>
        <c:axId val="90597632"/>
      </c:lineChart>
      <c:catAx>
        <c:axId val="90596096"/>
        <c:scaling>
          <c:orientation val="minMax"/>
        </c:scaling>
        <c:delete val="0"/>
        <c:axPos val="b"/>
        <c:numFmt formatCode="General" sourceLinked="0"/>
        <c:majorTickMark val="out"/>
        <c:minorTickMark val="none"/>
        <c:tickLblPos val="nextTo"/>
        <c:crossAx val="90597632"/>
        <c:crosses val="autoZero"/>
        <c:auto val="1"/>
        <c:lblAlgn val="ctr"/>
        <c:lblOffset val="100"/>
        <c:noMultiLvlLbl val="0"/>
      </c:catAx>
      <c:valAx>
        <c:axId val="90597632"/>
        <c:scaling>
          <c:orientation val="minMax"/>
        </c:scaling>
        <c:delete val="0"/>
        <c:axPos val="l"/>
        <c:majorGridlines/>
        <c:numFmt formatCode="General" sourceLinked="1"/>
        <c:majorTickMark val="out"/>
        <c:minorTickMark val="none"/>
        <c:tickLblPos val="nextTo"/>
        <c:crossAx val="90596096"/>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00BCA2-8B92-4639-9934-EF975CCCAC98}" type="datetimeFigureOut">
              <a:rPr lang="en-US" smtClean="0"/>
              <a:t>10/8/2017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A3D269-E9E6-4472-B895-58B903589794}" type="slidenum">
              <a:rPr lang="en-US" smtClean="0"/>
              <a:t>‹#›</a:t>
            </a:fld>
            <a:endParaRPr lang="en-US"/>
          </a:p>
        </p:txBody>
      </p:sp>
    </p:spTree>
    <p:extLst>
      <p:ext uri="{BB962C8B-B14F-4D97-AF65-F5344CB8AC3E}">
        <p14:creationId xmlns:p14="http://schemas.microsoft.com/office/powerpoint/2010/main" val="2483012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ncbi.nlm.nih.gov/pmc/articles/PMC3538836/"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s://dx.doi.org/10.1086/667743"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rules, primarily for patients,</a:t>
            </a:r>
            <a:r>
              <a:rPr lang="en-US" baseline="0" dirty="0"/>
              <a:t> must be able to pay for your burial shroud and burial expenses.  Also, show the disorder is not incurable!</a:t>
            </a:r>
            <a:endParaRPr lang="en-US" dirty="0"/>
          </a:p>
        </p:txBody>
      </p:sp>
      <p:sp>
        <p:nvSpPr>
          <p:cNvPr id="4" name="Slide Number Placeholder 3"/>
          <p:cNvSpPr>
            <a:spLocks noGrp="1"/>
          </p:cNvSpPr>
          <p:nvPr>
            <p:ph type="sldNum" sz="quarter" idx="10"/>
          </p:nvPr>
        </p:nvSpPr>
        <p:spPr/>
        <p:txBody>
          <a:bodyPr/>
          <a:lstStyle/>
          <a:p>
            <a:fld id="{3A403AE8-75F4-46B9-B9FF-3339417BB988}"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159034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AB137-1FC0-4640-8A66-9EBBE84C4871}"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985149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endParaRPr lang="en-US" dirty="0"/>
          </a:p>
          <a:p>
            <a:endParaRPr lang="en-US" dirty="0"/>
          </a:p>
        </p:txBody>
      </p:sp>
      <p:sp>
        <p:nvSpPr>
          <p:cNvPr id="4" name="Slide Number Placeholder 3"/>
          <p:cNvSpPr>
            <a:spLocks noGrp="1"/>
          </p:cNvSpPr>
          <p:nvPr>
            <p:ph type="sldNum" sz="quarter" idx="10"/>
          </p:nvPr>
        </p:nvSpPr>
        <p:spPr/>
        <p:txBody>
          <a:bodyPr/>
          <a:lstStyle/>
          <a:p>
            <a:fld id="{FC7AB137-1FC0-4640-8A66-9EBBE84C4871}"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673420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AB137-1FC0-4640-8A66-9EBBE84C4871}"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54405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C7AB137-1FC0-4640-8A66-9EBBE84C4871}"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495970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AB137-1FC0-4640-8A66-9EBBE84C4871}"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226416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AB137-1FC0-4640-8A66-9EBBE84C4871}"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42381083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AB137-1FC0-4640-8A66-9EBBE84C4871}"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891807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C7AB137-1FC0-4640-8A66-9EBBE84C4871}"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013537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AB137-1FC0-4640-8A66-9EBBE84C4871}"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1635221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FC7AB137-1FC0-4640-8A66-9EBBE84C4871}"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785238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types of health care clinics or independent</a:t>
            </a:r>
            <a:r>
              <a:rPr lang="en-US" baseline="0" dirty="0"/>
              <a:t>ly owned facilities are required to be licensed, if you are not sure, contact AK Health Facilities Licensure and they can help you.</a:t>
            </a:r>
            <a:endParaRPr lang="en-US" dirty="0"/>
          </a:p>
        </p:txBody>
      </p:sp>
      <p:sp>
        <p:nvSpPr>
          <p:cNvPr id="4" name="Slide Number Placeholder 3"/>
          <p:cNvSpPr>
            <a:spLocks noGrp="1"/>
          </p:cNvSpPr>
          <p:nvPr>
            <p:ph type="sldNum" sz="quarter" idx="10"/>
          </p:nvPr>
        </p:nvSpPr>
        <p:spPr/>
        <p:txBody>
          <a:bodyPr/>
          <a:lstStyle/>
          <a:p>
            <a:fld id="{3A403AE8-75F4-46B9-B9FF-3339417BB988}"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456223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C7AB137-1FC0-4640-8A66-9EBBE84C4871}"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963649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FC7AB137-1FC0-4640-8A66-9EBBE84C4871}"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688281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AB137-1FC0-4640-8A66-9EBBE84C4871}"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841661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7AB137-1FC0-4640-8A66-9EBBE84C4871}"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4039039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AB137-1FC0-4640-8A66-9EBBE84C4871}"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068380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AB137-1FC0-4640-8A66-9EBBE84C4871}"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996941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64-2 in APIC Text</a:t>
            </a:r>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Purpose: to determine what resources are necessary to care for residents competently during day-to-day operations and emergencies </a:t>
            </a:r>
          </a:p>
          <a:p>
            <a:pPr marL="274320" marR="0" lvl="0" indent="-274320" algn="l" defTabSz="914400" rtl="0" eaLnBrk="1" fontAlgn="auto" latinLnBrk="0" hangingPunct="1">
              <a:lnSpc>
                <a:spcPct val="100000"/>
              </a:lnSpc>
              <a:spcBef>
                <a:spcPct val="20000"/>
              </a:spcBef>
              <a:spcAft>
                <a:spcPts val="0"/>
              </a:spcAft>
              <a:buClr>
                <a:srgbClr val="0BD0D9"/>
              </a:buClr>
              <a:buSzPct val="95000"/>
              <a:buFont typeface="Wingdings" panose="05000000000000000000" pitchFamily="2" charset="2"/>
              <a:buChar char="Ø"/>
              <a:tabLst/>
              <a:defRPr/>
            </a:pPr>
            <a:r>
              <a:rPr kumimoji="0" lang="en-US" sz="1400" b="1" i="0" u="none" strike="noStrike" kern="1200" cap="none" spc="0" normalizeH="0" baseline="0" noProof="0" dirty="0">
                <a:ln>
                  <a:noFill/>
                </a:ln>
                <a:solidFill>
                  <a:prstClr val="black"/>
                </a:solidFill>
                <a:effectLst/>
                <a:uLnTx/>
                <a:uFillTx/>
                <a:latin typeface="Constantia"/>
                <a:ea typeface="+mn-ea"/>
                <a:cs typeface="+mn-cs"/>
              </a:rPr>
              <a:t>A risk assessment will help in prioritization of actions and goal-setting for your facility</a:t>
            </a:r>
          </a:p>
          <a:p>
            <a:endParaRPr lang="en-US" dirty="0"/>
          </a:p>
        </p:txBody>
      </p:sp>
      <p:sp>
        <p:nvSpPr>
          <p:cNvPr id="4" name="Slide Number Placeholder 3"/>
          <p:cNvSpPr>
            <a:spLocks noGrp="1"/>
          </p:cNvSpPr>
          <p:nvPr>
            <p:ph type="sldNum" sz="quarter" idx="10"/>
          </p:nvPr>
        </p:nvSpPr>
        <p:spPr/>
        <p:txBody>
          <a:bodyPr/>
          <a:lstStyle/>
          <a:p>
            <a:fld id="{1CA3D269-E9E6-4472-B895-58B903589794}" type="slidenum">
              <a:rPr lang="en-US" smtClean="0"/>
              <a:t>45</a:t>
            </a:fld>
            <a:endParaRPr lang="en-US"/>
          </a:p>
        </p:txBody>
      </p:sp>
    </p:spTree>
    <p:extLst>
      <p:ext uri="{BB962C8B-B14F-4D97-AF65-F5344CB8AC3E}">
        <p14:creationId xmlns:p14="http://schemas.microsoft.com/office/powerpoint/2010/main" val="20035646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CMS regulation on</a:t>
            </a:r>
            <a:r>
              <a:rPr lang="en-US" baseline="0" dirty="0"/>
              <a:t> requirements for your facility Assessment.  The purpose of the assessment is to determine what resources are necessary to care for residents during both day-to-day operations and emergencies.  Use an assessment tool to make decisions about your staff needs, as well as your capacity to provide resident services.  </a:t>
            </a:r>
            <a:endParaRPr lang="en-US" dirty="0"/>
          </a:p>
        </p:txBody>
      </p:sp>
      <p:sp>
        <p:nvSpPr>
          <p:cNvPr id="4" name="Slide Number Placeholder 3"/>
          <p:cNvSpPr>
            <a:spLocks noGrp="1"/>
          </p:cNvSpPr>
          <p:nvPr>
            <p:ph type="sldNum" sz="quarter" idx="10"/>
          </p:nvPr>
        </p:nvSpPr>
        <p:spPr/>
        <p:txBody>
          <a:bodyPr/>
          <a:lstStyle/>
          <a:p>
            <a:fld id="{1CA3D269-E9E6-4472-B895-58B903589794}" type="slidenum">
              <a:rPr lang="en-US" smtClean="0"/>
              <a:t>47</a:t>
            </a:fld>
            <a:endParaRPr lang="en-US"/>
          </a:p>
        </p:txBody>
      </p:sp>
    </p:spTree>
    <p:extLst>
      <p:ext uri="{BB962C8B-B14F-4D97-AF65-F5344CB8AC3E}">
        <p14:creationId xmlns:p14="http://schemas.microsoft.com/office/powerpoint/2010/main" val="19189681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Draft tool shared during a pilot test (July 2017)</a:t>
            </a:r>
          </a:p>
          <a:p>
            <a:r>
              <a:rPr lang="en-US" sz="1200" b="0" i="0" u="none" strike="noStrike" kern="1200" baseline="0" dirty="0">
                <a:solidFill>
                  <a:schemeClr val="tx1"/>
                </a:solidFill>
                <a:latin typeface="+mn-lt"/>
                <a:ea typeface="+mn-ea"/>
                <a:cs typeface="+mn-cs"/>
              </a:rPr>
              <a:t>	-National partner and stakeholder organizations –representing nursing homes, administrators, directors of nursing, medical directors, 			consumers, and surveyors </a:t>
            </a:r>
          </a:p>
          <a:p>
            <a:r>
              <a:rPr lang="en-US" sz="1200" b="0" i="0" u="none" strike="noStrike" kern="1200" baseline="0" dirty="0">
                <a:solidFill>
                  <a:schemeClr val="tx1"/>
                </a:solidFill>
                <a:latin typeface="+mn-lt"/>
                <a:ea typeface="+mn-ea"/>
                <a:cs typeface="+mn-cs"/>
              </a:rPr>
              <a:t>	-Nursing homes, 17 homes representing 7 states, mix of rural/urban, large/medium/small, for profit/nonprofit, ownership </a:t>
            </a:r>
          </a:p>
          <a:p>
            <a:r>
              <a:rPr lang="en-US" sz="1200" b="0" i="0" u="none" strike="noStrike" kern="1200" baseline="0" dirty="0">
                <a:solidFill>
                  <a:schemeClr val="tx1"/>
                </a:solidFill>
                <a:latin typeface="+mn-lt"/>
                <a:ea typeface="+mn-ea"/>
                <a:cs typeface="+mn-cs"/>
              </a:rPr>
              <a:t>	-Comments and feedback used to revise the tool</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Pilot Test Comments and Feedback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Agreement that it was helpful in providing direction for the assessment</a:t>
            </a:r>
          </a:p>
          <a:p>
            <a:r>
              <a:rPr lang="en-US" sz="1200" b="0" i="0" u="none" strike="noStrike" kern="1200" baseline="0" dirty="0">
                <a:solidFill>
                  <a:schemeClr val="tx1"/>
                </a:solidFill>
                <a:latin typeface="+mn-lt"/>
                <a:ea typeface="+mn-ea"/>
                <a:cs typeface="+mn-cs"/>
              </a:rPr>
              <a:t>Nearly all agreed the tool was aligned with the regulations and interpretive guidance, included clear descriptions of what was being asked, provided helpful examples, and could be used to determine what resources are necessary to care for residents</a:t>
            </a:r>
          </a:p>
          <a:p>
            <a:r>
              <a:rPr lang="en-US" sz="1200" b="0" i="0" u="none" strike="noStrike" kern="1200" baseline="0" dirty="0">
                <a:solidFill>
                  <a:schemeClr val="tx1"/>
                </a:solidFill>
                <a:latin typeface="+mn-lt"/>
                <a:ea typeface="+mn-ea"/>
                <a:cs typeface="+mn-cs"/>
              </a:rPr>
              <a:t>Agreement that lists and examples in the tool were helpful, to help teams think more in-depth and not over look key areas</a:t>
            </a:r>
          </a:p>
          <a:p>
            <a:endParaRPr lang="en-US" sz="1200" b="0" i="0" u="none" strike="noStrike" kern="1200" baseline="0" dirty="0">
              <a:solidFill>
                <a:schemeClr val="tx1"/>
              </a:solidFill>
              <a:latin typeface="+mn-lt"/>
              <a:ea typeface="+mn-ea"/>
              <a:cs typeface="+mn-cs"/>
            </a:endParaRPr>
          </a:p>
          <a:p>
            <a:pPr lvl="1"/>
            <a:r>
              <a:rPr lang="en-US" sz="1200" b="0" i="0" u="none" strike="noStrike" kern="1200" baseline="0" dirty="0">
                <a:solidFill>
                  <a:schemeClr val="tx1"/>
                </a:solidFill>
                <a:latin typeface="+mn-lt"/>
                <a:ea typeface="+mn-ea"/>
                <a:cs typeface="+mn-cs"/>
              </a:rPr>
              <a:t>“Makes us analyze what our resources are and lack of resources to meet the </a:t>
            </a:r>
          </a:p>
          <a:p>
            <a:pPr lvl="2"/>
            <a:r>
              <a:rPr lang="en-US" sz="1200" b="0" i="0" u="none" strike="noStrike" kern="1200" baseline="0" dirty="0">
                <a:solidFill>
                  <a:schemeClr val="tx1"/>
                </a:solidFill>
                <a:latin typeface="+mn-lt"/>
                <a:ea typeface="+mn-ea"/>
                <a:cs typeface="+mn-cs"/>
              </a:rPr>
              <a:t>needs and requests of our clientele.”</a:t>
            </a:r>
          </a:p>
          <a:p>
            <a:pPr lvl="1"/>
            <a:r>
              <a:rPr lang="en-US" sz="1200" b="0" i="0" u="none" strike="noStrike" kern="1200" baseline="0" dirty="0">
                <a:solidFill>
                  <a:schemeClr val="tx1"/>
                </a:solidFill>
                <a:latin typeface="+mn-lt"/>
                <a:ea typeface="+mn-ea"/>
                <a:cs typeface="+mn-cs"/>
              </a:rPr>
              <a:t>“It triggers a pause for leadership to comprehensively look at the facility’s operations</a:t>
            </a:r>
          </a:p>
          <a:p>
            <a:r>
              <a:rPr lang="en-US" sz="1200" b="0" i="0" u="none" strike="noStrike" kern="1200" baseline="0" dirty="0">
                <a:solidFill>
                  <a:schemeClr val="tx1"/>
                </a:solidFill>
                <a:latin typeface="+mn-lt"/>
                <a:ea typeface="+mn-ea"/>
                <a:cs typeface="+mn-cs"/>
              </a:rPr>
              <a:t>and compare that to its stated goals (if any), identified challenges, etc.”</a:t>
            </a:r>
            <a:endParaRPr lang="en-US" sz="8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CA3D269-E9E6-4472-B895-58B903589794}" type="slidenum">
              <a:rPr lang="en-US" smtClean="0"/>
              <a:t>48</a:t>
            </a:fld>
            <a:endParaRPr lang="en-US"/>
          </a:p>
        </p:txBody>
      </p:sp>
    </p:spTree>
    <p:extLst>
      <p:ext uri="{BB962C8B-B14F-4D97-AF65-F5344CB8AC3E}">
        <p14:creationId xmlns:p14="http://schemas.microsoft.com/office/powerpoint/2010/main" val="2277080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Risk assessment should describe who your patients</a:t>
            </a:r>
            <a:r>
              <a:rPr lang="en-US" b="0" baseline="0" dirty="0"/>
              <a:t> are, in general, and then note any risks related to this. For example, older folks are at higher risk for respiratory illness: that’s a risk. If you have specialized care areas, like a dementia floor or Alzheimer unit, there will be specific risks for those groups. And if you don’t take patients with certain conditions, i.e. ventilators, then you’ll record that patients who need those services will be transferred.</a:t>
            </a:r>
            <a:endParaRPr lang="en-US" b="0" dirty="0"/>
          </a:p>
          <a:p>
            <a:endParaRPr lang="en-US" b="0" dirty="0"/>
          </a:p>
        </p:txBody>
      </p:sp>
      <p:sp>
        <p:nvSpPr>
          <p:cNvPr id="4" name="Slide Number Placeholder 3"/>
          <p:cNvSpPr>
            <a:spLocks noGrp="1"/>
          </p:cNvSpPr>
          <p:nvPr>
            <p:ph type="sldNum" sz="quarter" idx="10"/>
          </p:nvPr>
        </p:nvSpPr>
        <p:spPr/>
        <p:txBody>
          <a:bodyPr/>
          <a:lstStyle/>
          <a:p>
            <a:fld id="{1CA3D269-E9E6-4472-B895-58B903589794}" type="slidenum">
              <a:rPr lang="en-US" smtClean="0"/>
              <a:t>49</a:t>
            </a:fld>
            <a:endParaRPr lang="en-US"/>
          </a:p>
        </p:txBody>
      </p:sp>
    </p:spTree>
    <p:extLst>
      <p:ext uri="{BB962C8B-B14F-4D97-AF65-F5344CB8AC3E}">
        <p14:creationId xmlns:p14="http://schemas.microsoft.com/office/powerpoint/2010/main" val="1320693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dirty="0">
                <a:solidFill>
                  <a:schemeClr val="tx1"/>
                </a:solidFill>
                <a:effectLst/>
                <a:latin typeface="+mn-lt"/>
                <a:ea typeface="+mn-ea"/>
                <a:cs typeface="+mn-cs"/>
              </a:rPr>
              <a:t>Tom Price has resigned-controversy over use of private jet/reimbursed federal government more than $50,000.</a:t>
            </a:r>
            <a:r>
              <a:rPr lang="en-US" sz="1200" u="none" kern="1200" baseline="0" dirty="0">
                <a:solidFill>
                  <a:schemeClr val="tx1"/>
                </a:solidFill>
                <a:effectLst/>
                <a:latin typeface="+mn-lt"/>
                <a:ea typeface="+mn-ea"/>
                <a:cs typeface="+mn-cs"/>
              </a:rPr>
              <a:t>  President intends to designate Don Wright (Deputy Assist. to HHS secretary and director).</a:t>
            </a:r>
          </a:p>
          <a:p>
            <a:endParaRPr lang="en-US" sz="1200" u="none" kern="1200" baseline="0" dirty="0">
              <a:solidFill>
                <a:schemeClr val="tx1"/>
              </a:solidFill>
              <a:effectLst/>
              <a:latin typeface="+mn-lt"/>
              <a:ea typeface="+mn-ea"/>
              <a:cs typeface="+mn-cs"/>
            </a:endParaRPr>
          </a:p>
          <a:p>
            <a:r>
              <a:rPr lang="en-US" sz="1200" u="none" kern="1200" baseline="0" dirty="0">
                <a:solidFill>
                  <a:schemeClr val="tx1"/>
                </a:solidFill>
                <a:effectLst/>
                <a:latin typeface="+mn-lt"/>
                <a:ea typeface="+mn-ea"/>
                <a:cs typeface="+mn-cs"/>
              </a:rPr>
              <a:t> </a:t>
            </a:r>
            <a:r>
              <a:rPr lang="en-US" sz="1200" u="none" kern="1200" dirty="0">
                <a:solidFill>
                  <a:schemeClr val="tx1"/>
                </a:solidFill>
                <a:effectLst/>
                <a:latin typeface="+mn-lt"/>
                <a:ea typeface="+mn-ea"/>
                <a:cs typeface="+mn-cs"/>
              </a:rPr>
              <a:t>HHS has 11 operating divisions, including eight agencies in the U.S. Public Health Service and three human services agencies. These divisions administer a wide variety of health and human services and conduct life-saving research for the nation, protecting and serving all Americans.</a:t>
            </a:r>
          </a:p>
          <a:p>
            <a:r>
              <a:rPr lang="en-US" sz="1200" u="none" kern="1200" dirty="0">
                <a:solidFill>
                  <a:schemeClr val="tx1"/>
                </a:solidFill>
                <a:effectLst/>
                <a:latin typeface="+mn-lt"/>
                <a:ea typeface="+mn-ea"/>
                <a:cs typeface="+mn-cs"/>
              </a:rPr>
              <a:t>The Office of the Secretary (OS), HHS’s chief policy officer and general manager, administers and oversees the organization, its programs, and its activities. The Deputy Secretary and a number of Assistant Secretaries and Offices support OS.</a:t>
            </a:r>
          </a:p>
          <a:p>
            <a:endParaRPr lang="en-US" u="none" dirty="0"/>
          </a:p>
        </p:txBody>
      </p:sp>
      <p:sp>
        <p:nvSpPr>
          <p:cNvPr id="4" name="Slide Number Placeholder 3"/>
          <p:cNvSpPr>
            <a:spLocks noGrp="1"/>
          </p:cNvSpPr>
          <p:nvPr>
            <p:ph type="sldNum" sz="quarter" idx="10"/>
          </p:nvPr>
        </p:nvSpPr>
        <p:spPr/>
        <p:txBody>
          <a:bodyPr/>
          <a:lstStyle/>
          <a:p>
            <a:fld id="{3A403AE8-75F4-46B9-B9FF-3339417BB988}"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349968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a:t>
            </a:r>
            <a:r>
              <a:rPr lang="en-US" baseline="0" dirty="0"/>
              <a:t> looking at the residents you accept (or they may develop), list the common conditions, diseases, physical or cognitive disabilities or combination thereof that require care and management.  Common  diagnoses:  psychiatric/mood disorders (hallucinations, impaired cognition),  heart disease, vision/hearing loss, mobility issues (arthritis, falls/fractures), respiratory (COPD, chronic lung disease), infectious diseases (ulcers, TB, C Diff, UTI).  Determine those resident services and care that will need to be included in your day-to-day work and what would be different in an emergency…..would certain residents need to be transferred or services/care deferred?  Do you have sufficient staff with the appropriate skills and training to provide service and care?  Example; peritoneal dialysis or IV chemotherapy/pain medications.  Enough feeding assistants, nurse aides, dietician, physical/occupational therapist?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CA3D269-E9E6-4472-B895-58B903589794}" type="slidenum">
              <a:rPr lang="en-US" smtClean="0"/>
              <a:t>50</a:t>
            </a:fld>
            <a:endParaRPr lang="en-US"/>
          </a:p>
        </p:txBody>
      </p:sp>
    </p:spTree>
    <p:extLst>
      <p:ext uri="{BB962C8B-B14F-4D97-AF65-F5344CB8AC3E}">
        <p14:creationId xmlns:p14="http://schemas.microsoft.com/office/powerpoint/2010/main" val="901588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Utilize existing information about</a:t>
            </a:r>
            <a:r>
              <a:rPr lang="en-US" baseline="0" dirty="0"/>
              <a:t> your general approach to staffing.  Think about resident acuity levels and how much assistance they may need for ADL’s or other care. </a:t>
            </a:r>
            <a:r>
              <a:rPr lang="en-US" dirty="0"/>
              <a:t>Build upon what you know about your residents profile, higher acuity levels</a:t>
            </a:r>
            <a:r>
              <a:rPr lang="en-US" baseline="0" dirty="0"/>
              <a:t> impact staffing plans.  For example, residents with cognitive or mobility  issues will require more assistance with staff (nursing assistant, PT, behavioral or mental health provider).  </a:t>
            </a:r>
          </a:p>
          <a:p>
            <a:endParaRPr lang="en-US" baseline="0" dirty="0"/>
          </a:p>
          <a:p>
            <a:r>
              <a:rPr lang="en-US" baseline="0" dirty="0"/>
              <a:t>Infection control-hand hygiene, isolation based precautions, use of PPE and environmental cleaning policies/procedures or practices!  Required:  IPC training for staff and written policies and procedures.</a:t>
            </a:r>
          </a:p>
          <a:p>
            <a:endParaRPr lang="en-US" baseline="0" dirty="0"/>
          </a:p>
          <a:p>
            <a:r>
              <a:rPr lang="en-US" baseline="0" dirty="0"/>
              <a:t>Managing resident medical information and ability to share pertinent information with other facilities (admission, transfer or discharge).</a:t>
            </a:r>
            <a:endParaRPr lang="en-US" dirty="0"/>
          </a:p>
          <a:p>
            <a:endParaRPr lang="en-US" dirty="0"/>
          </a:p>
        </p:txBody>
      </p:sp>
      <p:sp>
        <p:nvSpPr>
          <p:cNvPr id="4" name="Slide Number Placeholder 3"/>
          <p:cNvSpPr>
            <a:spLocks noGrp="1"/>
          </p:cNvSpPr>
          <p:nvPr>
            <p:ph type="sldNum" sz="quarter" idx="10"/>
          </p:nvPr>
        </p:nvSpPr>
        <p:spPr/>
        <p:txBody>
          <a:bodyPr/>
          <a:lstStyle/>
          <a:p>
            <a:fld id="{1CA3D269-E9E6-4472-B895-58B903589794}" type="slidenum">
              <a:rPr lang="en-US" smtClean="0"/>
              <a:t>51</a:t>
            </a:fld>
            <a:endParaRPr lang="en-US"/>
          </a:p>
        </p:txBody>
      </p:sp>
    </p:spTree>
    <p:extLst>
      <p:ext uri="{BB962C8B-B14F-4D97-AF65-F5344CB8AC3E}">
        <p14:creationId xmlns:p14="http://schemas.microsoft.com/office/powerpoint/2010/main" val="18831458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a Hazard and Vulnerability Assessment Tool</a:t>
            </a:r>
            <a:r>
              <a:rPr lang="en-US" baseline="0" dirty="0"/>
              <a:t> of Naturally Occurring Events used by AK Facilities for Emergency Preparedness.  We have used a similarly constructed tool for Infection Prevention and Control.  See what is available in your facility!</a:t>
            </a:r>
            <a:endParaRPr lang="en-US" dirty="0"/>
          </a:p>
        </p:txBody>
      </p:sp>
      <p:sp>
        <p:nvSpPr>
          <p:cNvPr id="4" name="Slide Number Placeholder 3"/>
          <p:cNvSpPr>
            <a:spLocks noGrp="1"/>
          </p:cNvSpPr>
          <p:nvPr>
            <p:ph type="sldNum" sz="quarter" idx="10"/>
          </p:nvPr>
        </p:nvSpPr>
        <p:spPr/>
        <p:txBody>
          <a:bodyPr/>
          <a:lstStyle/>
          <a:p>
            <a:fld id="{1CA3D269-E9E6-4472-B895-58B903589794}" type="slidenum">
              <a:rPr lang="en-US" smtClean="0"/>
              <a:t>52</a:t>
            </a:fld>
            <a:endParaRPr lang="en-US"/>
          </a:p>
        </p:txBody>
      </p:sp>
    </p:spTree>
    <p:extLst>
      <p:ext uri="{BB962C8B-B14F-4D97-AF65-F5344CB8AC3E}">
        <p14:creationId xmlns:p14="http://schemas.microsoft.com/office/powerpoint/2010/main" val="9905931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Brainstorming tool, we will not be able to complete a RA in this class.  The fishbone diagram is a way to start thinking about</a:t>
            </a:r>
            <a:r>
              <a:rPr lang="en-US" baseline="0" dirty="0"/>
              <a:t> </a:t>
            </a:r>
            <a:r>
              <a:rPr lang="en-US" dirty="0"/>
              <a:t>your</a:t>
            </a:r>
            <a:r>
              <a:rPr lang="en-US" baseline="0" dirty="0"/>
              <a:t> community and the residents you care for and what type of information you will need to conduct a RA for your facility.  Start out by taking a some time to add to your (individual ) fishbone diagram then jot down some examples on a sticky note and place it on the large fishbone diagram in the room.  The ideas you share may be helpful to others!</a:t>
            </a:r>
            <a:endParaRPr lang="en-US" dirty="0"/>
          </a:p>
        </p:txBody>
      </p:sp>
      <p:sp>
        <p:nvSpPr>
          <p:cNvPr id="4" name="Slide Number Placeholder 3"/>
          <p:cNvSpPr>
            <a:spLocks noGrp="1"/>
          </p:cNvSpPr>
          <p:nvPr>
            <p:ph type="sldNum" sz="quarter" idx="10"/>
          </p:nvPr>
        </p:nvSpPr>
        <p:spPr/>
        <p:txBody>
          <a:bodyPr/>
          <a:lstStyle/>
          <a:p>
            <a:fld id="{1CA3D269-E9E6-4472-B895-58B903589794}" type="slidenum">
              <a:rPr lang="en-US" smtClean="0"/>
              <a:t>53</a:t>
            </a:fld>
            <a:endParaRPr lang="en-US"/>
          </a:p>
        </p:txBody>
      </p:sp>
    </p:spTree>
    <p:extLst>
      <p:ext uri="{BB962C8B-B14F-4D97-AF65-F5344CB8AC3E}">
        <p14:creationId xmlns:p14="http://schemas.microsoft.com/office/powerpoint/2010/main" val="2993532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500" dirty="0"/>
              <a:t>Acuity –to identify potential implications regarding the intensity of care and services needed</a:t>
            </a:r>
          </a:p>
          <a:p>
            <a:pPr lvl="1"/>
            <a:r>
              <a:rPr lang="en-US" sz="4500" dirty="0"/>
              <a:t>Three examples provided:</a:t>
            </a:r>
          </a:p>
          <a:p>
            <a:pPr lvl="2"/>
            <a:r>
              <a:rPr lang="en-US" sz="4500" dirty="0"/>
              <a:t>Major Resource Utilization Groups (RUG)-IV categories</a:t>
            </a:r>
          </a:p>
          <a:p>
            <a:pPr lvl="2"/>
            <a:r>
              <a:rPr lang="en-US" sz="4500" dirty="0"/>
              <a:t>Special treatment and conditions</a:t>
            </a:r>
          </a:p>
          <a:p>
            <a:pPr lvl="2"/>
            <a:r>
              <a:rPr lang="en-US" sz="4500" dirty="0"/>
              <a:t>Assistance with activities of daily living</a:t>
            </a:r>
          </a:p>
          <a:p>
            <a:pPr lvl="2"/>
            <a:r>
              <a:rPr lang="en-US" sz="4500" dirty="0"/>
              <a:t>Other-resident belongings, activities</a:t>
            </a:r>
          </a:p>
          <a:p>
            <a:endParaRPr lang="en-US" dirty="0"/>
          </a:p>
        </p:txBody>
      </p:sp>
      <p:sp>
        <p:nvSpPr>
          <p:cNvPr id="4" name="Slide Number Placeholder 3"/>
          <p:cNvSpPr>
            <a:spLocks noGrp="1"/>
          </p:cNvSpPr>
          <p:nvPr>
            <p:ph type="sldNum" sz="quarter" idx="10"/>
          </p:nvPr>
        </p:nvSpPr>
        <p:spPr/>
        <p:txBody>
          <a:bodyPr/>
          <a:lstStyle/>
          <a:p>
            <a:fld id="{1CA3D269-E9E6-4472-B895-58B903589794}" type="slidenum">
              <a:rPr lang="en-US" smtClean="0"/>
              <a:t>55</a:t>
            </a:fld>
            <a:endParaRPr lang="en-US"/>
          </a:p>
        </p:txBody>
      </p:sp>
    </p:spTree>
    <p:extLst>
      <p:ext uri="{BB962C8B-B14F-4D97-AF65-F5344CB8AC3E}">
        <p14:creationId xmlns:p14="http://schemas.microsoft.com/office/powerpoint/2010/main" val="16343146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information about your facility</a:t>
            </a:r>
            <a:r>
              <a:rPr lang="en-US" baseline="0" dirty="0"/>
              <a:t> to keep in mind!  Refer to existing emergency risk assessments and update annually or if major changes.</a:t>
            </a:r>
            <a:endParaRPr lang="en-US" dirty="0"/>
          </a:p>
          <a:p>
            <a:endParaRPr lang="en-US" dirty="0"/>
          </a:p>
          <a:p>
            <a:r>
              <a:rPr lang="en-US" dirty="0"/>
              <a:t>You</a:t>
            </a:r>
            <a:r>
              <a:rPr lang="en-US" baseline="0" dirty="0"/>
              <a:t>’ll need some of the supplies stuff for emergency preparedness planning, but it’s also important for infection prevention. Things like legionella risk are related to your water supply, and you may have risks related to food supply depending on where your food comes from. You may be able to get your emergency preparedness person to share this information with you.</a:t>
            </a:r>
            <a:endParaRPr lang="en-US" dirty="0"/>
          </a:p>
        </p:txBody>
      </p:sp>
      <p:sp>
        <p:nvSpPr>
          <p:cNvPr id="4" name="Slide Number Placeholder 3"/>
          <p:cNvSpPr>
            <a:spLocks noGrp="1"/>
          </p:cNvSpPr>
          <p:nvPr>
            <p:ph type="sldNum" sz="quarter" idx="10"/>
          </p:nvPr>
        </p:nvSpPr>
        <p:spPr/>
        <p:txBody>
          <a:bodyPr/>
          <a:lstStyle/>
          <a:p>
            <a:fld id="{1CA3D269-E9E6-4472-B895-58B903589794}" type="slidenum">
              <a:rPr lang="en-US" smtClean="0"/>
              <a:t>56</a:t>
            </a:fld>
            <a:endParaRPr lang="en-US"/>
          </a:p>
        </p:txBody>
      </p:sp>
    </p:spTree>
    <p:extLst>
      <p:ext uri="{BB962C8B-B14F-4D97-AF65-F5344CB8AC3E}">
        <p14:creationId xmlns:p14="http://schemas.microsoft.com/office/powerpoint/2010/main" val="16316488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A3D269-E9E6-4472-B895-58B903589794}" type="slidenum">
              <a:rPr lang="en-US" smtClean="0"/>
              <a:t>59</a:t>
            </a:fld>
            <a:endParaRPr lang="en-US"/>
          </a:p>
        </p:txBody>
      </p:sp>
    </p:spTree>
    <p:extLst>
      <p:ext uri="{BB962C8B-B14F-4D97-AF65-F5344CB8AC3E}">
        <p14:creationId xmlns:p14="http://schemas.microsoft.com/office/powerpoint/2010/main" val="34352948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Appendix PP surveyor guidance thru</a:t>
            </a:r>
            <a:r>
              <a:rPr lang="en-US" baseline="0" dirty="0"/>
              <a:t> SOM:  if systemic care concerns are identified in the planning, review the RA to determine if these concerns  and did staff update their plan to address the issue.  Example; if a facility recently started accepting bariatric residents,  and concerns are identified related to providing bariatric services, did the facility staff update it’s assessment before accepting these residents by having enough staff and equipment to provide care that is safe and effective for all residents (new and existing)?</a:t>
            </a:r>
            <a:endParaRPr lang="en-US" dirty="0"/>
          </a:p>
        </p:txBody>
      </p:sp>
      <p:sp>
        <p:nvSpPr>
          <p:cNvPr id="4" name="Slide Number Placeholder 3"/>
          <p:cNvSpPr>
            <a:spLocks noGrp="1"/>
          </p:cNvSpPr>
          <p:nvPr>
            <p:ph type="sldNum" sz="quarter" idx="10"/>
          </p:nvPr>
        </p:nvSpPr>
        <p:spPr/>
        <p:txBody>
          <a:bodyPr/>
          <a:lstStyle/>
          <a:p>
            <a:fld id="{1CA3D269-E9E6-4472-B895-58B903589794}" type="slidenum">
              <a:rPr lang="en-US" smtClean="0"/>
              <a:t>60</a:t>
            </a:fld>
            <a:endParaRPr lang="en-US"/>
          </a:p>
        </p:txBody>
      </p:sp>
    </p:spTree>
    <p:extLst>
      <p:ext uri="{BB962C8B-B14F-4D97-AF65-F5344CB8AC3E}">
        <p14:creationId xmlns:p14="http://schemas.microsoft.com/office/powerpoint/2010/main" val="15142923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A3D269-E9E6-4472-B895-58B903589794}" type="slidenum">
              <a:rPr lang="en-US" smtClean="0"/>
              <a:t>63</a:t>
            </a:fld>
            <a:endParaRPr lang="en-US"/>
          </a:p>
        </p:txBody>
      </p:sp>
    </p:spTree>
    <p:extLst>
      <p:ext uri="{BB962C8B-B14F-4D97-AF65-F5344CB8AC3E}">
        <p14:creationId xmlns:p14="http://schemas.microsoft.com/office/powerpoint/2010/main" val="24831551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A3D269-E9E6-4472-B895-58B903589794}" type="slidenum">
              <a:rPr lang="en-US" smtClean="0"/>
              <a:t>64</a:t>
            </a:fld>
            <a:endParaRPr lang="en-US"/>
          </a:p>
        </p:txBody>
      </p:sp>
    </p:spTree>
    <p:extLst>
      <p:ext uri="{BB962C8B-B14F-4D97-AF65-F5344CB8AC3E}">
        <p14:creationId xmlns:p14="http://schemas.microsoft.com/office/powerpoint/2010/main" val="783671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 term VBD or Value Based Purchasing</a:t>
            </a:r>
            <a:r>
              <a:rPr lang="en-US" baseline="0" dirty="0"/>
              <a:t> because this is where your facilities payment is linked to the reduction or prevention of  Health Care-Associated infections (HAIs) by facility type.</a:t>
            </a:r>
            <a:endParaRPr lang="en-US" dirty="0"/>
          </a:p>
        </p:txBody>
      </p:sp>
      <p:sp>
        <p:nvSpPr>
          <p:cNvPr id="4" name="Slide Number Placeholder 3"/>
          <p:cNvSpPr>
            <a:spLocks noGrp="1"/>
          </p:cNvSpPr>
          <p:nvPr>
            <p:ph type="sldNum" sz="quarter" idx="10"/>
          </p:nvPr>
        </p:nvSpPr>
        <p:spPr/>
        <p:txBody>
          <a:bodyPr/>
          <a:lstStyle/>
          <a:p>
            <a:fld id="{3A403AE8-75F4-46B9-B9FF-3339417BB988}"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835872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surveillance, you won’t know if you are doing a good or bad job! You won’t know if there is a problem!</a:t>
            </a:r>
          </a:p>
        </p:txBody>
      </p:sp>
      <p:sp>
        <p:nvSpPr>
          <p:cNvPr id="4" name="Slide Number Placeholder 3"/>
          <p:cNvSpPr>
            <a:spLocks noGrp="1"/>
          </p:cNvSpPr>
          <p:nvPr>
            <p:ph type="sldNum" sz="quarter" idx="10"/>
          </p:nvPr>
        </p:nvSpPr>
        <p:spPr/>
        <p:txBody>
          <a:bodyPr/>
          <a:lstStyle/>
          <a:p>
            <a:fld id="{1CA3D269-E9E6-4472-B895-58B903589794}" type="slidenum">
              <a:rPr lang="en-US" smtClean="0"/>
              <a:t>65</a:t>
            </a:fld>
            <a:endParaRPr lang="en-US"/>
          </a:p>
        </p:txBody>
      </p:sp>
    </p:spTree>
    <p:extLst>
      <p:ext uri="{BB962C8B-B14F-4D97-AF65-F5344CB8AC3E}">
        <p14:creationId xmlns:p14="http://schemas.microsoft.com/office/powerpoint/2010/main" val="2090624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http://www.infectioncontroltoday.com/articles/2005/01/surveillance.aspx</a:t>
            </a:r>
          </a:p>
        </p:txBody>
      </p:sp>
      <p:sp>
        <p:nvSpPr>
          <p:cNvPr id="4" name="Slide Number Placeholder 3"/>
          <p:cNvSpPr>
            <a:spLocks noGrp="1"/>
          </p:cNvSpPr>
          <p:nvPr>
            <p:ph type="sldNum" sz="quarter" idx="10"/>
          </p:nvPr>
        </p:nvSpPr>
        <p:spPr/>
        <p:txBody>
          <a:bodyPr/>
          <a:lstStyle/>
          <a:p>
            <a:fld id="{1CA3D269-E9E6-4472-B895-58B903589794}" type="slidenum">
              <a:rPr lang="en-US" smtClean="0"/>
              <a:t>66</a:t>
            </a:fld>
            <a:endParaRPr lang="en-US"/>
          </a:p>
        </p:txBody>
      </p:sp>
    </p:spTree>
    <p:extLst>
      <p:ext uri="{BB962C8B-B14F-4D97-AF65-F5344CB8AC3E}">
        <p14:creationId xmlns:p14="http://schemas.microsoft.com/office/powerpoint/2010/main" val="42067095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plan answers these questions</a:t>
            </a:r>
          </a:p>
        </p:txBody>
      </p:sp>
      <p:sp>
        <p:nvSpPr>
          <p:cNvPr id="4" name="Slide Number Placeholder 3"/>
          <p:cNvSpPr>
            <a:spLocks noGrp="1"/>
          </p:cNvSpPr>
          <p:nvPr>
            <p:ph type="sldNum" sz="quarter" idx="10"/>
          </p:nvPr>
        </p:nvSpPr>
        <p:spPr/>
        <p:txBody>
          <a:bodyPr/>
          <a:lstStyle/>
          <a:p>
            <a:fld id="{3A403AE8-75F4-46B9-B9FF-3339417BB988}"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23530215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LTC setting, it may be possible</a:t>
            </a:r>
            <a:r>
              <a:rPr lang="en-US" baseline="0" dirty="0"/>
              <a:t> for you to simply keep a list of ALL infections. If possible, you should do this because it will be an awesome source of data and will make it much easier for you to spot patterns. If this isn’t possible, you’ll need to prioritize: and you may still need to prioritize how much </a:t>
            </a:r>
            <a:r>
              <a:rPr lang="en-US" baseline="0" dirty="0" err="1"/>
              <a:t>followup</a:t>
            </a:r>
            <a:r>
              <a:rPr lang="en-US" baseline="0" dirty="0"/>
              <a:t> you do for different infection types.</a:t>
            </a:r>
            <a:endParaRPr lang="en-US" dirty="0"/>
          </a:p>
          <a:p>
            <a:r>
              <a:rPr lang="en-US" dirty="0"/>
              <a:t>In</a:t>
            </a:r>
            <a:r>
              <a:rPr lang="en-US" baseline="0" dirty="0"/>
              <a:t> thinking about the fact that you’re in a nursing home, that tells us quickly about some things that we know are problems for this type of setting like respiratory infections</a:t>
            </a:r>
          </a:p>
          <a:p>
            <a:r>
              <a:rPr lang="en-US" baseline="0" dirty="0"/>
              <a:t>Known issues- by this I mean things you’ve had a problem with before. Maybe you’ve been cited for something, maybe you have a local burden of MRSA, etc. </a:t>
            </a:r>
          </a:p>
          <a:p>
            <a:r>
              <a:rPr lang="en-US" baseline="0" dirty="0"/>
              <a:t>Probably, you have a lot of residents with catheters, so CAUTI may make sense for you to monitor</a:t>
            </a:r>
            <a:endParaRPr lang="en-US" dirty="0"/>
          </a:p>
        </p:txBody>
      </p:sp>
      <p:sp>
        <p:nvSpPr>
          <p:cNvPr id="4" name="Slide Number Placeholder 3"/>
          <p:cNvSpPr>
            <a:spLocks noGrp="1"/>
          </p:cNvSpPr>
          <p:nvPr>
            <p:ph type="sldNum" sz="quarter" idx="10"/>
          </p:nvPr>
        </p:nvSpPr>
        <p:spPr/>
        <p:txBody>
          <a:bodyPr/>
          <a:lstStyle/>
          <a:p>
            <a:fld id="{3A403AE8-75F4-46B9-B9FF-3339417BB988}"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14712275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Really great</a:t>
            </a:r>
            <a:r>
              <a:rPr lang="en-US" b="1" baseline="0" dirty="0">
                <a:effectLst/>
              </a:rPr>
              <a:t> chart from the paper where </a:t>
            </a:r>
            <a:r>
              <a:rPr lang="en-US" b="1" baseline="0" dirty="0" err="1">
                <a:effectLst/>
              </a:rPr>
              <a:t>Nimali</a:t>
            </a:r>
            <a:r>
              <a:rPr lang="en-US" b="1" baseline="0" dirty="0">
                <a:effectLst/>
              </a:rPr>
              <a:t> Stone and others published the updated </a:t>
            </a:r>
            <a:r>
              <a:rPr lang="en-US" b="1" baseline="0" dirty="0" err="1">
                <a:effectLst/>
              </a:rPr>
              <a:t>McGreer</a:t>
            </a:r>
            <a:r>
              <a:rPr lang="en-US" b="1" baseline="0" dirty="0">
                <a:effectLst/>
              </a:rPr>
              <a:t> Criteria</a:t>
            </a:r>
            <a:endParaRPr lang="en-US" b="1" dirty="0">
              <a:effectLst/>
            </a:endParaRPr>
          </a:p>
          <a:p>
            <a:endParaRPr lang="en-US" b="1" dirty="0">
              <a:effectLst/>
            </a:endParaRPr>
          </a:p>
          <a:p>
            <a:endParaRPr lang="en-US" b="1" dirty="0">
              <a:effectLst/>
            </a:endParaRPr>
          </a:p>
          <a:p>
            <a:r>
              <a:rPr lang="en-US" b="1" dirty="0">
                <a:effectLst/>
              </a:rPr>
              <a:t>:</a:t>
            </a:r>
            <a:r>
              <a:rPr lang="en-US" sz="1200" kern="1200" dirty="0">
                <a:solidFill>
                  <a:schemeClr val="tx1"/>
                </a:solidFill>
                <a:effectLst/>
                <a:latin typeface="+mn-lt"/>
                <a:ea typeface="+mn-ea"/>
                <a:cs typeface="+mn-cs"/>
                <a:hlinkClick r:id="rId3"/>
              </a:rPr>
              <a:t>Infect Control </a:t>
            </a:r>
            <a:r>
              <a:rPr lang="en-US" sz="1200" kern="1200" dirty="0" err="1">
                <a:solidFill>
                  <a:schemeClr val="tx1"/>
                </a:solidFill>
                <a:effectLst/>
                <a:latin typeface="+mn-lt"/>
                <a:ea typeface="+mn-ea"/>
                <a:cs typeface="+mn-cs"/>
                <a:hlinkClick r:id="rId3"/>
              </a:rPr>
              <a:t>Hosp</a:t>
            </a:r>
            <a:r>
              <a:rPr lang="en-US" sz="1200" kern="1200" dirty="0">
                <a:solidFill>
                  <a:schemeClr val="tx1"/>
                </a:solidFill>
                <a:effectLst/>
                <a:latin typeface="+mn-lt"/>
                <a:ea typeface="+mn-ea"/>
                <a:cs typeface="+mn-cs"/>
                <a:hlinkClick r:id="rId3"/>
              </a:rPr>
              <a:t> </a:t>
            </a:r>
            <a:r>
              <a:rPr lang="en-US" sz="1200" kern="1200" dirty="0" err="1">
                <a:solidFill>
                  <a:schemeClr val="tx1"/>
                </a:solidFill>
                <a:effectLst/>
                <a:latin typeface="+mn-lt"/>
                <a:ea typeface="+mn-ea"/>
                <a:cs typeface="+mn-cs"/>
                <a:hlinkClick r:id="rId3"/>
              </a:rPr>
              <a:t>Epidemiol</a:t>
            </a:r>
            <a:r>
              <a:rPr lang="en-US" sz="1200" kern="1200" dirty="0">
                <a:solidFill>
                  <a:schemeClr val="tx1"/>
                </a:solidFill>
                <a:effectLst/>
                <a:latin typeface="+mn-lt"/>
                <a:ea typeface="+mn-ea"/>
                <a:cs typeface="+mn-cs"/>
                <a:hlinkClick r:id="rId3"/>
              </a:rPr>
              <a:t>. Author manuscript; available in PMC 2013 Oct 1.</a:t>
            </a:r>
            <a:r>
              <a:rPr lang="en-US" dirty="0">
                <a:effectLst/>
              </a:rPr>
              <a:t>Published in final edited form as:</a:t>
            </a:r>
          </a:p>
          <a:p>
            <a:r>
              <a:rPr lang="en-US" dirty="0">
                <a:effectLst/>
              </a:rPr>
              <a:t>Infect Control </a:t>
            </a:r>
            <a:r>
              <a:rPr lang="en-US" dirty="0" err="1">
                <a:effectLst/>
              </a:rPr>
              <a:t>Hosp</a:t>
            </a:r>
            <a:r>
              <a:rPr lang="en-US" dirty="0">
                <a:effectLst/>
              </a:rPr>
              <a:t> </a:t>
            </a:r>
            <a:r>
              <a:rPr lang="en-US" dirty="0" err="1">
                <a:effectLst/>
              </a:rPr>
              <a:t>Epidemiol</a:t>
            </a:r>
            <a:r>
              <a:rPr lang="en-US" dirty="0">
                <a:effectLst/>
              </a:rPr>
              <a:t>. 2012 Oct; 33(10): 965–977.</a:t>
            </a:r>
          </a:p>
          <a:p>
            <a:r>
              <a:rPr lang="en-US" dirty="0" err="1">
                <a:effectLst/>
              </a:rPr>
              <a:t>doi</a:t>
            </a:r>
            <a:r>
              <a:rPr lang="en-US" dirty="0">
                <a:effectLst/>
              </a:rPr>
              <a:t>:  </a:t>
            </a:r>
            <a:r>
              <a:rPr lang="en-US" sz="1200" kern="1200" dirty="0">
                <a:solidFill>
                  <a:schemeClr val="tx1"/>
                </a:solidFill>
                <a:effectLst/>
                <a:latin typeface="+mn-lt"/>
                <a:ea typeface="+mn-ea"/>
                <a:cs typeface="+mn-cs"/>
                <a:hlinkClick r:id="rId4"/>
              </a:rPr>
              <a:t>10.1086/667743</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1CA3D269-E9E6-4472-B895-58B903589794}" type="slidenum">
              <a:rPr lang="en-US" smtClean="0"/>
              <a:t>70</a:t>
            </a:fld>
            <a:endParaRPr lang="en-US"/>
          </a:p>
        </p:txBody>
      </p:sp>
    </p:spTree>
    <p:extLst>
      <p:ext uri="{BB962C8B-B14F-4D97-AF65-F5344CB8AC3E}">
        <p14:creationId xmlns:p14="http://schemas.microsoft.com/office/powerpoint/2010/main" val="31125094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APIC Surveillance Practice</a:t>
            </a:r>
            <a:r>
              <a:rPr lang="en-US" baseline="0" dirty="0"/>
              <a:t> guidelines in the resource folder</a:t>
            </a:r>
          </a:p>
          <a:p>
            <a:r>
              <a:rPr lang="en-US" baseline="0" dirty="0"/>
              <a:t>Used data about the community and data about the hospital; also qualitative information.</a:t>
            </a:r>
            <a:endParaRPr lang="en-US" dirty="0"/>
          </a:p>
        </p:txBody>
      </p:sp>
      <p:sp>
        <p:nvSpPr>
          <p:cNvPr id="4" name="Slide Number Placeholder 3"/>
          <p:cNvSpPr>
            <a:spLocks noGrp="1"/>
          </p:cNvSpPr>
          <p:nvPr>
            <p:ph type="sldNum" sz="quarter" idx="10"/>
          </p:nvPr>
        </p:nvSpPr>
        <p:spPr/>
        <p:txBody>
          <a:bodyPr/>
          <a:lstStyle/>
          <a:p>
            <a:fld id="{1CA3D269-E9E6-4472-B895-58B903589794}" type="slidenum">
              <a:rPr lang="en-US" smtClean="0"/>
              <a:t>71</a:t>
            </a:fld>
            <a:endParaRPr lang="en-US"/>
          </a:p>
        </p:txBody>
      </p:sp>
    </p:spTree>
    <p:extLst>
      <p:ext uri="{BB962C8B-B14F-4D97-AF65-F5344CB8AC3E}">
        <p14:creationId xmlns:p14="http://schemas.microsoft.com/office/powerpoint/2010/main" val="34150783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A3D269-E9E6-4472-B895-58B903589794}" type="slidenum">
              <a:rPr lang="en-US" smtClean="0"/>
              <a:t>72</a:t>
            </a:fld>
            <a:endParaRPr lang="en-US"/>
          </a:p>
        </p:txBody>
      </p:sp>
    </p:spTree>
    <p:extLst>
      <p:ext uri="{BB962C8B-B14F-4D97-AF65-F5344CB8AC3E}">
        <p14:creationId xmlns:p14="http://schemas.microsoft.com/office/powerpoint/2010/main" val="18053851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conceptually defined what we’re going to monitor, now we need to be specific</a:t>
            </a:r>
            <a:r>
              <a:rPr lang="en-US" baseline="0" dirty="0"/>
              <a:t> about EXACTLY what a case is</a:t>
            </a:r>
            <a:endParaRPr lang="en-US" dirty="0"/>
          </a:p>
          <a:p>
            <a:r>
              <a:rPr lang="en-US" dirty="0"/>
              <a:t>More specifically,</a:t>
            </a:r>
            <a:r>
              <a:rPr lang="en-US" baseline="0" dirty="0"/>
              <a:t> within what you’re going to monitor, what will count as a case.</a:t>
            </a:r>
          </a:p>
          <a:p>
            <a:r>
              <a:rPr lang="en-US" baseline="0" dirty="0"/>
              <a:t>I.e.- will only lab-confirmed influenza count, or would ILI?</a:t>
            </a:r>
            <a:endParaRPr lang="en-US" dirty="0"/>
          </a:p>
        </p:txBody>
      </p:sp>
      <p:sp>
        <p:nvSpPr>
          <p:cNvPr id="4" name="Slide Number Placeholder 3"/>
          <p:cNvSpPr>
            <a:spLocks noGrp="1"/>
          </p:cNvSpPr>
          <p:nvPr>
            <p:ph type="sldNum" sz="quarter" idx="10"/>
          </p:nvPr>
        </p:nvSpPr>
        <p:spPr/>
        <p:txBody>
          <a:bodyPr/>
          <a:lstStyle/>
          <a:p>
            <a:fld id="{3A403AE8-75F4-46B9-B9FF-3339417BB988}"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17193067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McGeer</a:t>
            </a:r>
            <a:r>
              <a:rPr lang="en-US" dirty="0"/>
              <a:t> Criteria are really meant</a:t>
            </a:r>
            <a:r>
              <a:rPr lang="en-US" baseline="0" dirty="0"/>
              <a:t> for the LTC setting and I highly recommend them. One important thing about these definitions though is that you need a change from baseline status for some, which means you need a documented baseline.</a:t>
            </a:r>
            <a:endParaRPr lang="en-US" dirty="0"/>
          </a:p>
          <a:p>
            <a:r>
              <a:rPr lang="en-US" dirty="0"/>
              <a:t>CDC’s NHSN definitions</a:t>
            </a:r>
            <a:r>
              <a:rPr lang="en-US" baseline="0" dirty="0"/>
              <a:t> have some definitions applicable to long-term care, have sections for ASCs, and have LOTS of support.</a:t>
            </a:r>
          </a:p>
          <a:p>
            <a:endParaRPr lang="en-US" baseline="0" dirty="0"/>
          </a:p>
          <a:p>
            <a:r>
              <a:rPr lang="en-US" baseline="0" dirty="0"/>
              <a:t>http://www.health.state.mn.us/divs/idepc/dtopics/antibioticresistance/asp/ltc/apxj.pdf  Really great notes from Minnesota on applying CDC and </a:t>
            </a:r>
            <a:r>
              <a:rPr lang="en-US" baseline="0" dirty="0" err="1"/>
              <a:t>McGeer</a:t>
            </a:r>
            <a:endParaRPr lang="en-US" baseline="0" dirty="0"/>
          </a:p>
          <a:p>
            <a:endParaRPr lang="en-US" baseline="0" dirty="0"/>
          </a:p>
          <a:p>
            <a:r>
              <a:rPr lang="en-US" baseline="0" dirty="0"/>
              <a:t>You may also have definitions for some conditions, like maybe falls or adverse drug events, from corporate structures or prevention </a:t>
            </a:r>
            <a:r>
              <a:rPr lang="en-US" baseline="0" dirty="0" err="1"/>
              <a:t>collaboratives</a:t>
            </a:r>
            <a:r>
              <a:rPr lang="en-US" baseline="0" dirty="0"/>
              <a:t> you participate in.</a:t>
            </a:r>
            <a:endParaRPr lang="en-US" dirty="0"/>
          </a:p>
        </p:txBody>
      </p:sp>
      <p:sp>
        <p:nvSpPr>
          <p:cNvPr id="4" name="Slide Number Placeholder 3"/>
          <p:cNvSpPr>
            <a:spLocks noGrp="1"/>
          </p:cNvSpPr>
          <p:nvPr>
            <p:ph type="sldNum" sz="quarter" idx="10"/>
          </p:nvPr>
        </p:nvSpPr>
        <p:spPr/>
        <p:txBody>
          <a:bodyPr/>
          <a:lstStyle/>
          <a:p>
            <a:fld id="{3A403AE8-75F4-46B9-B9FF-3339417BB988}"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25524371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a:t>
            </a:r>
            <a:r>
              <a:rPr lang="en-US" baseline="0" dirty="0"/>
              <a:t> get upset with the NHSN definitions sometimes, because the clinician doesn’t feel an infection should “count”. Remember, they are 2 totally different things!</a:t>
            </a:r>
          </a:p>
          <a:p>
            <a:r>
              <a:rPr lang="en-US" baseline="0" dirty="0"/>
              <a:t>This potential conflict is another reason why having written definitions that are very explicit can be helpful.</a:t>
            </a:r>
            <a:endParaRPr lang="en-US" dirty="0"/>
          </a:p>
        </p:txBody>
      </p:sp>
      <p:sp>
        <p:nvSpPr>
          <p:cNvPr id="4" name="Slide Number Placeholder 3"/>
          <p:cNvSpPr>
            <a:spLocks noGrp="1"/>
          </p:cNvSpPr>
          <p:nvPr>
            <p:ph type="sldNum" sz="quarter" idx="10"/>
          </p:nvPr>
        </p:nvSpPr>
        <p:spPr/>
        <p:txBody>
          <a:bodyPr/>
          <a:lstStyle/>
          <a:p>
            <a:fld id="{1CA3D269-E9E6-4472-B895-58B903589794}" type="slidenum">
              <a:rPr lang="en-US" smtClean="0"/>
              <a:t>75</a:t>
            </a:fld>
            <a:endParaRPr lang="en-US"/>
          </a:p>
        </p:txBody>
      </p:sp>
    </p:spTree>
    <p:extLst>
      <p:ext uri="{BB962C8B-B14F-4D97-AF65-F5344CB8AC3E}">
        <p14:creationId xmlns:p14="http://schemas.microsoft.com/office/powerpoint/2010/main" val="393214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forget if you are</a:t>
            </a:r>
            <a:r>
              <a:rPr lang="en-US" baseline="0" dirty="0"/>
              <a:t> experiencing an usual number of cluster of infections for your patient/staff population, give us a call!  We can help.</a:t>
            </a:r>
          </a:p>
          <a:p>
            <a:endParaRPr lang="en-US" baseline="0" dirty="0"/>
          </a:p>
          <a:p>
            <a:r>
              <a:rPr lang="en-US" baseline="0" dirty="0"/>
              <a:t>Can you think of an example when you had an outbreak or increased number of infections?  (Ex.  Influenza LTC, Norovirus, Serratia </a:t>
            </a:r>
            <a:r>
              <a:rPr lang="en-US" baseline="0" dirty="0" err="1"/>
              <a:t>Marcesans</a:t>
            </a:r>
            <a:r>
              <a:rPr lang="en-US" baseline="0" dirty="0"/>
              <a:t>)</a:t>
            </a:r>
            <a:endParaRPr lang="en-US" dirty="0"/>
          </a:p>
        </p:txBody>
      </p:sp>
      <p:sp>
        <p:nvSpPr>
          <p:cNvPr id="4" name="Slide Number Placeholder 3"/>
          <p:cNvSpPr>
            <a:spLocks noGrp="1"/>
          </p:cNvSpPr>
          <p:nvPr>
            <p:ph type="sldNum" sz="quarter" idx="10"/>
          </p:nvPr>
        </p:nvSpPr>
        <p:spPr/>
        <p:txBody>
          <a:bodyPr/>
          <a:lstStyle/>
          <a:p>
            <a:fld id="{3A403AE8-75F4-46B9-B9FF-3339417BB988}"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5267877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Later today Helen will talk a bit more about how</a:t>
            </a:r>
            <a:r>
              <a:rPr lang="en-US" baseline="0" dirty="0"/>
              <a:t> to set these systems up with your IT, lab, and other partners.</a:t>
            </a:r>
            <a:endParaRPr lang="en-US" dirty="0"/>
          </a:p>
          <a:p>
            <a:r>
              <a:rPr lang="en-US" dirty="0"/>
              <a:t>You</a:t>
            </a:r>
            <a:r>
              <a:rPr lang="en-US" baseline="0" dirty="0"/>
              <a:t> can do surveillance concurrently, meaning in real time, which lets you intervene, go talk to people and collect lots of data; but also not all the information you need might be available</a:t>
            </a:r>
          </a:p>
          <a:p>
            <a:r>
              <a:rPr lang="en-US" baseline="0" dirty="0"/>
              <a:t>You can also do retrospective surveillance, which is a good idea when you recognize a problem after it’s been ongoing; or when you don’t have a need to identify cases right away. Retrospective surveillance is nice because all the info is (hopefully) in the medical record for you to quickly assess, but it can delay you identifying problems, and it limits the information you can collect.</a:t>
            </a:r>
          </a:p>
          <a:p>
            <a:r>
              <a:rPr lang="en-US" baseline="0" dirty="0"/>
              <a:t>Can also do a mixture of approaches, depending on the condition you’re looking at. Maybe you do concurrent, passive surveillance for CAUTIs, where you ask staff to report all UTIs and all catheterized patients daily, and then every 6 months you use medical records review (active, retrospective surveillance) to look for anything you missed.</a:t>
            </a:r>
          </a:p>
          <a:p>
            <a:r>
              <a:rPr lang="en-US" baseline="0" dirty="0"/>
              <a:t>It’s a super good idea to at least ask your lab if they can send you a daily list of positive cultures/results. It’s low hanging fruit to make sure that an IP review of all incoming residents is in place- bring them in on the right precautions. Using facility transfer forms can be super helpful here.</a:t>
            </a:r>
            <a:endParaRPr lang="en-US" dirty="0"/>
          </a:p>
        </p:txBody>
      </p:sp>
      <p:sp>
        <p:nvSpPr>
          <p:cNvPr id="4" name="Slide Number Placeholder 3"/>
          <p:cNvSpPr>
            <a:spLocks noGrp="1"/>
          </p:cNvSpPr>
          <p:nvPr>
            <p:ph type="sldNum" sz="quarter" idx="10"/>
          </p:nvPr>
        </p:nvSpPr>
        <p:spPr/>
        <p:txBody>
          <a:bodyPr/>
          <a:lstStyle/>
          <a:p>
            <a:fld id="{3A403AE8-75F4-46B9-B9FF-3339417BB988}"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12851653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know what you’re looking for, you need a data collection tool so that you collect the same information for everyone, and collect it in one place. People</a:t>
            </a:r>
            <a:r>
              <a:rPr lang="en-US" baseline="0" dirty="0"/>
              <a:t> usually use some kind of form or spreadsheet for this.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When I say demographics, I mean usually you want to have patient age, gender, and where they are/were at the time they got sick</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Risk factors</a:t>
            </a:r>
            <a:r>
              <a:rPr lang="en-US" baseline="0" dirty="0"/>
              <a:t> will vary with what you’re doing surveillance on</a:t>
            </a:r>
            <a:endParaRPr lang="en-US" dirty="0"/>
          </a:p>
          <a:p>
            <a:r>
              <a:rPr lang="en-US" dirty="0"/>
              <a:t>You</a:t>
            </a:r>
            <a:r>
              <a:rPr lang="en-US" baseline="0" dirty="0"/>
              <a:t> don’t necessarily need to collect a ton of information for routine surveillance, but you definitely want to get some basics and anything that doesn’t get recorded in the medical record very well- things like visitors, mild symptoms, . After you do it for a bit, you’ll have a good system. </a:t>
            </a:r>
            <a:endParaRPr lang="en-US" dirty="0"/>
          </a:p>
        </p:txBody>
      </p:sp>
      <p:sp>
        <p:nvSpPr>
          <p:cNvPr id="4" name="Slide Number Placeholder 3"/>
          <p:cNvSpPr>
            <a:spLocks noGrp="1"/>
          </p:cNvSpPr>
          <p:nvPr>
            <p:ph type="sldNum" sz="quarter" idx="10"/>
          </p:nvPr>
        </p:nvSpPr>
        <p:spPr/>
        <p:txBody>
          <a:bodyPr/>
          <a:lstStyle/>
          <a:p>
            <a:fld id="{3A403AE8-75F4-46B9-B9FF-3339417BB988}"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14387248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Simple</a:t>
            </a:r>
            <a:r>
              <a:rPr lang="en-US" baseline="0" dirty="0"/>
              <a:t> line list; would work best for normal monitoring (if you had an outbreak or were trying to figure out where infections were coming from, you’d want more information)</a:t>
            </a:r>
          </a:p>
          <a:p>
            <a:r>
              <a:rPr lang="en-US" baseline="0" dirty="0"/>
              <a:t>Tells you who and what; and at you could at least eyeball for patterns here.</a:t>
            </a:r>
          </a:p>
        </p:txBody>
      </p:sp>
      <p:sp>
        <p:nvSpPr>
          <p:cNvPr id="4" name="Slide Number Placeholder 3"/>
          <p:cNvSpPr>
            <a:spLocks noGrp="1"/>
          </p:cNvSpPr>
          <p:nvPr>
            <p:ph type="sldNum" sz="quarter" idx="10"/>
          </p:nvPr>
        </p:nvSpPr>
        <p:spPr/>
        <p:txBody>
          <a:bodyPr/>
          <a:lstStyle/>
          <a:p>
            <a:fld id="{3A403AE8-75F4-46B9-B9FF-3339417BB988}"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40121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and analysis sheet where you could aggregate your line list</a:t>
            </a:r>
          </a:p>
        </p:txBody>
      </p:sp>
      <p:sp>
        <p:nvSpPr>
          <p:cNvPr id="4" name="Slide Number Placeholder 3"/>
          <p:cNvSpPr>
            <a:spLocks noGrp="1"/>
          </p:cNvSpPr>
          <p:nvPr>
            <p:ph type="sldNum" sz="quarter" idx="10"/>
          </p:nvPr>
        </p:nvSpPr>
        <p:spPr/>
        <p:txBody>
          <a:bodyPr/>
          <a:lstStyle/>
          <a:p>
            <a:fld id="{3A403AE8-75F4-46B9-B9FF-3339417BB988}"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13593847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were having an outbreak, you might want to collect a lot more information, which is what public health</a:t>
            </a:r>
            <a:r>
              <a:rPr lang="en-US" baseline="0" dirty="0"/>
              <a:t> does.</a:t>
            </a:r>
            <a:endParaRPr lang="en-US" dirty="0"/>
          </a:p>
        </p:txBody>
      </p:sp>
      <p:sp>
        <p:nvSpPr>
          <p:cNvPr id="4" name="Slide Number Placeholder 3"/>
          <p:cNvSpPr>
            <a:spLocks noGrp="1"/>
          </p:cNvSpPr>
          <p:nvPr>
            <p:ph type="sldNum" sz="quarter" idx="10"/>
          </p:nvPr>
        </p:nvSpPr>
        <p:spPr/>
        <p:txBody>
          <a:bodyPr/>
          <a:lstStyle/>
          <a:p>
            <a:fld id="{1CA3D269-E9E6-4472-B895-58B903589794}" type="slidenum">
              <a:rPr lang="en-US" smtClean="0"/>
              <a:t>80</a:t>
            </a:fld>
            <a:endParaRPr lang="en-US"/>
          </a:p>
        </p:txBody>
      </p:sp>
    </p:spTree>
    <p:extLst>
      <p:ext uri="{BB962C8B-B14F-4D97-AF65-F5344CB8AC3E}">
        <p14:creationId xmlns:p14="http://schemas.microsoft.com/office/powerpoint/2010/main" val="7975737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 very simple form that collects all your denominator data in one place, and which you could easily train nurses to complete for you. We’ll talk about why you want denominator data more in a minute, but it’s also likely that at some point you’ll be roped into a quality improvement project to decrease catheter use, for example, and the easier it is to track the better.</a:t>
            </a:r>
          </a:p>
        </p:txBody>
      </p:sp>
      <p:sp>
        <p:nvSpPr>
          <p:cNvPr id="4" name="Slide Number Placeholder 3"/>
          <p:cNvSpPr>
            <a:spLocks noGrp="1"/>
          </p:cNvSpPr>
          <p:nvPr>
            <p:ph type="sldNum" sz="quarter" idx="10"/>
          </p:nvPr>
        </p:nvSpPr>
        <p:spPr/>
        <p:txBody>
          <a:bodyPr/>
          <a:lstStyle/>
          <a:p>
            <a:fld id="{1CA3D269-E9E6-4472-B895-58B903589794}" type="slidenum">
              <a:rPr lang="en-US" smtClean="0"/>
              <a:t>81</a:t>
            </a:fld>
            <a:endParaRPr lang="en-US"/>
          </a:p>
        </p:txBody>
      </p:sp>
    </p:spTree>
    <p:extLst>
      <p:ext uri="{BB962C8B-B14F-4D97-AF65-F5344CB8AC3E}">
        <p14:creationId xmlns:p14="http://schemas.microsoft.com/office/powerpoint/2010/main" val="32812391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Even not-amazing data collected consistently is good for trends. </a:t>
            </a:r>
            <a:r>
              <a:rPr lang="en-US" b="0" dirty="0"/>
              <a:t>As long as you’re consistent and not straight-up making up numbers, if more people are</a:t>
            </a:r>
            <a:r>
              <a:rPr lang="en-US" b="0" baseline="0" dirty="0"/>
              <a:t> getting sick you’ll see it </a:t>
            </a:r>
            <a:endParaRPr lang="en-US" b="1" dirty="0"/>
          </a:p>
        </p:txBody>
      </p:sp>
      <p:sp>
        <p:nvSpPr>
          <p:cNvPr id="4" name="Slide Number Placeholder 3"/>
          <p:cNvSpPr>
            <a:spLocks noGrp="1"/>
          </p:cNvSpPr>
          <p:nvPr>
            <p:ph type="sldNum" sz="quarter" idx="10"/>
          </p:nvPr>
        </p:nvSpPr>
        <p:spPr/>
        <p:txBody>
          <a:bodyPr/>
          <a:lstStyle/>
          <a:p>
            <a:fld id="{3A403AE8-75F4-46B9-B9FF-3339417BB988}"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5808531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can ignore NHSN rules if you want for this exercise </a:t>
            </a:r>
            <a:r>
              <a:rPr lang="en-US" baseline="0" dirty="0">
                <a:sym typeface="Wingdings" panose="05000000000000000000" pitchFamily="2" charset="2"/>
              </a:rPr>
              <a:t></a:t>
            </a:r>
            <a:endParaRPr lang="en-US" dirty="0"/>
          </a:p>
        </p:txBody>
      </p:sp>
      <p:sp>
        <p:nvSpPr>
          <p:cNvPr id="4" name="Slide Number Placeholder 3"/>
          <p:cNvSpPr>
            <a:spLocks noGrp="1"/>
          </p:cNvSpPr>
          <p:nvPr>
            <p:ph type="sldNum" sz="quarter" idx="10"/>
          </p:nvPr>
        </p:nvSpPr>
        <p:spPr/>
        <p:txBody>
          <a:bodyPr/>
          <a:lstStyle/>
          <a:p>
            <a:fld id="{1CA3D269-E9E6-4472-B895-58B903589794}" type="slidenum">
              <a:rPr lang="en-US" smtClean="0"/>
              <a:t>83</a:t>
            </a:fld>
            <a:endParaRPr lang="en-US"/>
          </a:p>
        </p:txBody>
      </p:sp>
    </p:spTree>
    <p:extLst>
      <p:ext uri="{BB962C8B-B14F-4D97-AF65-F5344CB8AC3E}">
        <p14:creationId xmlns:p14="http://schemas.microsoft.com/office/powerpoint/2010/main" val="36689738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need to have several cases, or a fair amount of time without having seen a case, before analysis becomes a thing you can really do</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A403AE8-75F4-46B9-B9FF-3339417BB988}"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6191263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Sooo</a:t>
            </a:r>
            <a:r>
              <a:rPr lang="en-US" baseline="0" dirty="0"/>
              <a:t> first, time series</a:t>
            </a:r>
            <a:endParaRPr lang="en-US" dirty="0"/>
          </a:p>
        </p:txBody>
      </p:sp>
      <p:sp>
        <p:nvSpPr>
          <p:cNvPr id="4" name="Slide Number Placeholder 3"/>
          <p:cNvSpPr>
            <a:spLocks noGrp="1"/>
          </p:cNvSpPr>
          <p:nvPr>
            <p:ph type="sldNum" sz="quarter" idx="10"/>
          </p:nvPr>
        </p:nvSpPr>
        <p:spPr/>
        <p:txBody>
          <a:bodyPr/>
          <a:lstStyle/>
          <a:p>
            <a:fld id="{3A403AE8-75F4-46B9-B9FF-3339417BB988}"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3299503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CRE-tests</a:t>
            </a:r>
            <a:r>
              <a:rPr lang="en-US" baseline="0" dirty="0"/>
              <a:t> resistant to any carbapenem including doripenem, ertapenem, imipenem, or meropenem.  </a:t>
            </a:r>
          </a:p>
          <a:p>
            <a:endParaRPr lang="en-US" baseline="0" dirty="0"/>
          </a:p>
          <a:p>
            <a:r>
              <a:rPr lang="en-US" baseline="0" dirty="0"/>
              <a:t>CRE </a:t>
            </a:r>
            <a:r>
              <a:rPr lang="en-US" baseline="0" dirty="0" err="1"/>
              <a:t>enterobactiaceae</a:t>
            </a:r>
            <a:r>
              <a:rPr lang="en-US" baseline="0" dirty="0"/>
              <a:t> are part of a large family of gram negative bacteria that live in the GI tract. </a:t>
            </a:r>
            <a:r>
              <a:rPr lang="en-US" sz="1200" kern="1200" dirty="0">
                <a:solidFill>
                  <a:schemeClr val="tx1"/>
                </a:solidFill>
                <a:effectLst/>
                <a:latin typeface="+mn-lt"/>
                <a:ea typeface="+mn-ea"/>
                <a:cs typeface="+mn-cs"/>
              </a:rPr>
              <a:t>Enterobacteriaceae can cause a range of clinical infections in the community or as healthcare-associated infections, such as urinary tract, blood stream, surgical site, and intra-abdominal infections, and pneumonia. CRE are divided into 2 major categories: carbapenemase-producing (CP-CRE) or non-carbapenemase producing. </a:t>
            </a:r>
            <a:r>
              <a:rPr lang="en-US" sz="1200" kern="1200" dirty="0" err="1">
                <a:solidFill>
                  <a:schemeClr val="tx1"/>
                </a:solidFill>
                <a:effectLst/>
                <a:latin typeface="+mn-lt"/>
                <a:ea typeface="+mn-ea"/>
                <a:cs typeface="+mn-cs"/>
              </a:rPr>
              <a:t>Carbapenemases</a:t>
            </a:r>
            <a:r>
              <a:rPr lang="en-US" sz="1200" kern="1200" dirty="0">
                <a:solidFill>
                  <a:schemeClr val="tx1"/>
                </a:solidFill>
                <a:effectLst/>
                <a:latin typeface="+mn-lt"/>
                <a:ea typeface="+mn-ea"/>
                <a:cs typeface="+mn-cs"/>
              </a:rPr>
              <a:t> are enzymes the bacteria produce that inactivate carbapenems directly.  </a:t>
            </a:r>
            <a:r>
              <a:rPr lang="en-US" sz="1200" b="1" kern="1200" dirty="0">
                <a:solidFill>
                  <a:schemeClr val="tx1"/>
                </a:solidFill>
                <a:effectLst/>
                <a:latin typeface="+mn-lt"/>
                <a:ea typeface="+mn-ea"/>
                <a:cs typeface="+mn-cs"/>
              </a:rPr>
              <a:t>NICE: Notify public health, Intervene</a:t>
            </a:r>
            <a:r>
              <a:rPr lang="en-US" sz="1200" b="1" kern="1200" baseline="0" dirty="0">
                <a:solidFill>
                  <a:schemeClr val="tx1"/>
                </a:solidFill>
                <a:effectLst/>
                <a:latin typeface="+mn-lt"/>
                <a:ea typeface="+mn-ea"/>
                <a:cs typeface="+mn-cs"/>
              </a:rPr>
              <a:t> in all cases with infection control (HH, contact precautions, private room and optimal cleaning), Communicate CRE infection or colonization to receiving facility and Educate patients/staff and visitors about CRE.</a:t>
            </a:r>
            <a:endParaRPr lang="en-US" b="1" dirty="0"/>
          </a:p>
        </p:txBody>
      </p:sp>
      <p:sp>
        <p:nvSpPr>
          <p:cNvPr id="4" name="Slide Number Placeholder 3"/>
          <p:cNvSpPr>
            <a:spLocks noGrp="1"/>
          </p:cNvSpPr>
          <p:nvPr>
            <p:ph type="sldNum" sz="quarter" idx="10"/>
          </p:nvPr>
        </p:nvSpPr>
        <p:spPr/>
        <p:txBody>
          <a:bodyPr/>
          <a:lstStyle/>
          <a:p>
            <a:fld id="{1CA3D269-E9E6-4472-B895-58B903589794}" type="slidenum">
              <a:rPr lang="en-US" smtClean="0"/>
              <a:t>19</a:t>
            </a:fld>
            <a:endParaRPr lang="en-US"/>
          </a:p>
        </p:txBody>
      </p:sp>
    </p:spTree>
    <p:extLst>
      <p:ext uri="{BB962C8B-B14F-4D97-AF65-F5344CB8AC3E}">
        <p14:creationId xmlns:p14="http://schemas.microsoft.com/office/powerpoint/2010/main" val="11445626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403AE8-75F4-46B9-B9FF-3339417BB988}"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37897663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could also see a gradual</a:t>
            </a:r>
            <a:r>
              <a:rPr lang="en-US" baseline="0" dirty="0"/>
              <a:t> increase or decrease this way</a:t>
            </a:r>
          </a:p>
          <a:p>
            <a:r>
              <a:rPr lang="en-US" baseline="0" dirty="0"/>
              <a:t>You might do this by day, but probably you’d want to do use weeks, months, or even quarters as your unit of time if the number of infections is low. I’m pretty much always using at least weeks, and I have a whole state of data. For HAI stuff, I pretty much only look at reported data at the month level or higher, so I’m sure you guys need to roll up to quarters for many things.</a:t>
            </a:r>
            <a:endParaRPr lang="en-US" dirty="0"/>
          </a:p>
        </p:txBody>
      </p:sp>
      <p:sp>
        <p:nvSpPr>
          <p:cNvPr id="4" name="Slide Number Placeholder 3"/>
          <p:cNvSpPr>
            <a:spLocks noGrp="1"/>
          </p:cNvSpPr>
          <p:nvPr>
            <p:ph type="sldNum" sz="quarter" idx="10"/>
          </p:nvPr>
        </p:nvSpPr>
        <p:spPr/>
        <p:txBody>
          <a:bodyPr/>
          <a:lstStyle/>
          <a:p>
            <a:fld id="{3A403AE8-75F4-46B9-B9FF-3339417BB988}"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28828904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usually prefer to use a line chart for rates or other calculated values,</a:t>
            </a:r>
            <a:r>
              <a:rPr lang="en-US" baseline="0" dirty="0"/>
              <a:t> because I associate bar charts with count data.</a:t>
            </a:r>
            <a:endParaRPr lang="en-US" dirty="0"/>
          </a:p>
        </p:txBody>
      </p:sp>
      <p:sp>
        <p:nvSpPr>
          <p:cNvPr id="4" name="Slide Number Placeholder 3"/>
          <p:cNvSpPr>
            <a:spLocks noGrp="1"/>
          </p:cNvSpPr>
          <p:nvPr>
            <p:ph type="sldNum" sz="quarter" idx="10"/>
          </p:nvPr>
        </p:nvSpPr>
        <p:spPr/>
        <p:txBody>
          <a:bodyPr/>
          <a:lstStyle/>
          <a:p>
            <a:fld id="{3A403AE8-75F4-46B9-B9FF-3339417BB988}"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14203913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At-risk person time sounds scary but it isn’t! When are you at risk for getting a catheter-associated UTI? Only when you have a catheter</a:t>
            </a:r>
            <a:r>
              <a:rPr lang="en-US" baseline="0" dirty="0"/>
              <a:t> -&gt; catheter days make up our time. For other stuff, like maybe if you were interested in falls, it might just be the number of patient-days.</a:t>
            </a:r>
            <a:endParaRPr lang="en-US" dirty="0"/>
          </a:p>
          <a:p>
            <a:r>
              <a:rPr lang="en-US" dirty="0"/>
              <a:t>Can</a:t>
            </a:r>
            <a:r>
              <a:rPr lang="en-US" baseline="0" dirty="0"/>
              <a:t> totally make time series of these as well</a:t>
            </a:r>
          </a:p>
          <a:p>
            <a:endParaRPr lang="en-US" dirty="0"/>
          </a:p>
        </p:txBody>
      </p:sp>
      <p:sp>
        <p:nvSpPr>
          <p:cNvPr id="4" name="Slide Number Placeholder 3"/>
          <p:cNvSpPr>
            <a:spLocks noGrp="1"/>
          </p:cNvSpPr>
          <p:nvPr>
            <p:ph type="sldNum" sz="quarter" idx="10"/>
          </p:nvPr>
        </p:nvSpPr>
        <p:spPr/>
        <p:txBody>
          <a:bodyPr/>
          <a:lstStyle/>
          <a:p>
            <a:fld id="{3A403AE8-75F4-46B9-B9FF-3339417BB988}"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28141284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graph of emergency</a:t>
            </a:r>
            <a:r>
              <a:rPr lang="en-US" baseline="0" dirty="0"/>
              <a:t> department visits for a certain condition at a small hospital in Alaska. Does this look like there’s a problem?</a:t>
            </a:r>
          </a:p>
          <a:p>
            <a:r>
              <a:rPr lang="en-US" baseline="0" dirty="0"/>
              <a:t>Here’s a second graph. The dark blue line is the data from before, and the light blue is the total number of ED visits. Over the summer, lots more people were coming into this hospital, so their number of cases of basically everything went up from baseline. </a:t>
            </a:r>
          </a:p>
          <a:p>
            <a:r>
              <a:rPr lang="en-US" baseline="0" dirty="0"/>
              <a:t>Now, here’s the percent of visits with that same condition: you can see that while it bounces around a lot, there isn’t an upward trend over time. That’s why it’s important to look at </a:t>
            </a:r>
            <a:r>
              <a:rPr lang="en-US" baseline="0" dirty="0" err="1"/>
              <a:t>percents</a:t>
            </a:r>
            <a:r>
              <a:rPr lang="en-US" baseline="0" dirty="0"/>
              <a:t> and rates.</a:t>
            </a:r>
            <a:endParaRPr lang="en-US" dirty="0"/>
          </a:p>
        </p:txBody>
      </p:sp>
      <p:sp>
        <p:nvSpPr>
          <p:cNvPr id="4" name="Slide Number Placeholder 3"/>
          <p:cNvSpPr>
            <a:spLocks noGrp="1"/>
          </p:cNvSpPr>
          <p:nvPr>
            <p:ph type="sldNum" sz="quarter" idx="10"/>
          </p:nvPr>
        </p:nvSpPr>
        <p:spPr/>
        <p:txBody>
          <a:bodyPr/>
          <a:lstStyle/>
          <a:p>
            <a:fld id="{1CA3D269-E9E6-4472-B895-58B903589794}" type="slidenum">
              <a:rPr lang="en-US" smtClean="0"/>
              <a:t>92</a:t>
            </a:fld>
            <a:endParaRPr lang="en-US"/>
          </a:p>
        </p:txBody>
      </p:sp>
    </p:spTree>
    <p:extLst>
      <p:ext uri="{BB962C8B-B14F-4D97-AF65-F5344CB8AC3E}">
        <p14:creationId xmlns:p14="http://schemas.microsoft.com/office/powerpoint/2010/main" val="36813328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A3D269-E9E6-4472-B895-58B903589794}" type="slidenum">
              <a:rPr lang="en-US" smtClean="0"/>
              <a:t>93</a:t>
            </a:fld>
            <a:endParaRPr lang="en-US"/>
          </a:p>
        </p:txBody>
      </p:sp>
    </p:spTree>
    <p:extLst>
      <p:ext uri="{BB962C8B-B14F-4D97-AF65-F5344CB8AC3E}">
        <p14:creationId xmlns:p14="http://schemas.microsoft.com/office/powerpoint/2010/main" val="6506975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t>
            </a:r>
            <a:r>
              <a:rPr lang="en-US" baseline="0" dirty="0"/>
              <a:t> example of a pathogen with a trademark might be Legionella: we all know legionella comes from the water somewhere, and if a patient in your facility has it you’ll definitely want to dig deeper on that. Obviously, it may turn out that they got it elsewhere, but you’ll want to investigate with the help of public health to make sure.</a:t>
            </a:r>
          </a:p>
          <a:p>
            <a:r>
              <a:rPr lang="en-US" baseline="0" dirty="0"/>
              <a:t>Weird bugs is kind of a loose one- relies on your judgement or maybe on some policies. If you had a very drug resistant organism, you’d want to work proactively to make sure no one else gets it!</a:t>
            </a:r>
          </a:p>
        </p:txBody>
      </p:sp>
      <p:sp>
        <p:nvSpPr>
          <p:cNvPr id="4" name="Slide Number Placeholder 3"/>
          <p:cNvSpPr>
            <a:spLocks noGrp="1"/>
          </p:cNvSpPr>
          <p:nvPr>
            <p:ph type="sldNum" sz="quarter" idx="10"/>
          </p:nvPr>
        </p:nvSpPr>
        <p:spPr/>
        <p:txBody>
          <a:bodyPr/>
          <a:lstStyle/>
          <a:p>
            <a:fld id="{3A403AE8-75F4-46B9-B9FF-3339417BB988}"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32995036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Adapted from APIC textbook table 23-3; this is not a comprehensive list and only what’s common, not</a:t>
            </a:r>
            <a:r>
              <a:rPr lang="en-US" baseline="0" dirty="0"/>
              <a:t> rules. Also geared towards immunocompromised patients, but I think conceptually it’s helpful to remember where a pathogen LIKELY came from</a:t>
            </a:r>
          </a:p>
          <a:p>
            <a:r>
              <a:rPr lang="en-US" baseline="0" dirty="0"/>
              <a:t>The first listed endogenous organisms are ones that are commonly part of the microbiota; CNS are all over your skin normally, enterococcus and strep </a:t>
            </a:r>
            <a:r>
              <a:rPr lang="en-US" baseline="0" dirty="0" err="1"/>
              <a:t>bovis</a:t>
            </a:r>
            <a:r>
              <a:rPr lang="en-US" baseline="0" dirty="0"/>
              <a:t> are gut bugs, etc.</a:t>
            </a:r>
          </a:p>
          <a:p>
            <a:r>
              <a:rPr lang="en-US" baseline="0" dirty="0"/>
              <a:t>The ones below the line are infections you catch elsewhere, but which have the ability to do long latency periods and then reactivate when the host is struggling.</a:t>
            </a:r>
          </a:p>
          <a:p>
            <a:r>
              <a:rPr lang="en-US" baseline="0" dirty="0"/>
              <a:t>The exogenous organisms are mostly environment bugs; Crypto and legionella are water bugs; Aspergillus is everywhere but it’s strongly associated with construction work around the hospital; </a:t>
            </a:r>
            <a:r>
              <a:rPr lang="en-US" baseline="0" dirty="0" err="1"/>
              <a:t>Rhodococcus</a:t>
            </a:r>
            <a:r>
              <a:rPr lang="en-US" baseline="0" dirty="0"/>
              <a:t> is a soil bug. C diff is spread by the hospital environment. Viruses are coming from other people somehow as well. We could also add in the common foodborne bugs here- if someone gets a Salmonella infection, that almost certainly came from a food contamination problem.</a:t>
            </a:r>
            <a:endParaRPr lang="en-US" dirty="0"/>
          </a:p>
        </p:txBody>
      </p:sp>
      <p:sp>
        <p:nvSpPr>
          <p:cNvPr id="4" name="Slide Number Placeholder 3"/>
          <p:cNvSpPr>
            <a:spLocks noGrp="1"/>
          </p:cNvSpPr>
          <p:nvPr>
            <p:ph type="sldNum" sz="quarter" idx="10"/>
          </p:nvPr>
        </p:nvSpPr>
        <p:spPr/>
        <p:txBody>
          <a:bodyPr/>
          <a:lstStyle/>
          <a:p>
            <a:fld id="{3A403AE8-75F4-46B9-B9FF-3339417BB988}"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40980430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403AE8-75F4-46B9-B9FF-3339417BB988}" type="slidenum">
              <a:rPr lang="en-US" smtClean="0">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32995036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Obviously work with what you have.</a:t>
            </a:r>
          </a:p>
          <a:p>
            <a:r>
              <a:rPr lang="en-US" dirty="0"/>
              <a:t>I don’t have time to explain the math</a:t>
            </a:r>
            <a:r>
              <a:rPr lang="en-US" baseline="0" dirty="0"/>
              <a:t> in this short talk </a:t>
            </a:r>
            <a:r>
              <a:rPr lang="en-US" baseline="0" dirty="0">
                <a:sym typeface="Wingdings" panose="05000000000000000000" pitchFamily="2" charset="2"/>
              </a:rPr>
              <a:t> of how you would officially compare rates, but use your best judgement and go with the ‘Vibe’. It’s ok to say “hmm, this seems </a:t>
            </a:r>
            <a:r>
              <a:rPr lang="en-US" baseline="0" dirty="0" err="1">
                <a:sym typeface="Wingdings" panose="05000000000000000000" pitchFamily="2" charset="2"/>
              </a:rPr>
              <a:t>kinda</a:t>
            </a:r>
            <a:r>
              <a:rPr lang="en-US" baseline="0" dirty="0">
                <a:sym typeface="Wingdings" panose="05000000000000000000" pitchFamily="2" charset="2"/>
              </a:rPr>
              <a:t> high, I’m going to look into it a little” and just take a quick look at cases to see if anything strikes you as weird. It’s also OK to call Epi and ask for advice.</a:t>
            </a:r>
          </a:p>
          <a:p>
            <a:r>
              <a:rPr lang="en-US" baseline="0" dirty="0">
                <a:sym typeface="Wingdings" panose="05000000000000000000" pitchFamily="2" charset="2"/>
              </a:rPr>
              <a:t>Patterns means shared attributes, like infections all caused by the same organism, infections in patients who all live on one particular hallway, or who all have a particular care factor, such as wound care.</a:t>
            </a:r>
          </a:p>
          <a:p>
            <a:r>
              <a:rPr lang="en-US" baseline="0" dirty="0">
                <a:sym typeface="Wingdings" panose="05000000000000000000" pitchFamily="2" charset="2"/>
              </a:rPr>
              <a:t>Also, for some things, “normal” is no cases (you should normally have no patients with botulism) so if you have only 1 or 2, that’s an outbreak. You probably normally have a few residents with UTIs, so one more isn’t an outbreak, but if you come in after a weekend and there are 10 residents with UTIs, that might be an outbreak.</a:t>
            </a:r>
            <a:endParaRPr lang="en-US" dirty="0"/>
          </a:p>
        </p:txBody>
      </p:sp>
      <p:sp>
        <p:nvSpPr>
          <p:cNvPr id="4" name="Slide Number Placeholder 3"/>
          <p:cNvSpPr>
            <a:spLocks noGrp="1"/>
          </p:cNvSpPr>
          <p:nvPr>
            <p:ph type="sldNum" sz="quarter" idx="10"/>
          </p:nvPr>
        </p:nvSpPr>
        <p:spPr/>
        <p:txBody>
          <a:bodyPr/>
          <a:lstStyle/>
          <a:p>
            <a:fld id="{3A403AE8-75F4-46B9-B9FF-3339417BB988}"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2513834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Costs</a:t>
            </a:r>
            <a:r>
              <a:rPr lang="en-US" baseline="0" dirty="0"/>
              <a:t> can range from $1,780 to $36,845 , facilities can be assessed 1-3 year time frame.</a:t>
            </a:r>
            <a:endParaRPr lang="en-US" dirty="0"/>
          </a:p>
        </p:txBody>
      </p:sp>
      <p:sp>
        <p:nvSpPr>
          <p:cNvPr id="4" name="Slide Number Placeholder 3"/>
          <p:cNvSpPr>
            <a:spLocks noGrp="1"/>
          </p:cNvSpPr>
          <p:nvPr>
            <p:ph type="sldNum" sz="quarter" idx="10"/>
          </p:nvPr>
        </p:nvSpPr>
        <p:spPr/>
        <p:txBody>
          <a:bodyPr/>
          <a:lstStyle/>
          <a:p>
            <a:fld id="{3A403AE8-75F4-46B9-B9FF-3339417BB988}"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828299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Sooo</a:t>
            </a:r>
            <a:r>
              <a:rPr lang="en-US" baseline="0" dirty="0"/>
              <a:t> first, time series</a:t>
            </a:r>
            <a:endParaRPr lang="en-US" dirty="0"/>
          </a:p>
        </p:txBody>
      </p:sp>
      <p:sp>
        <p:nvSpPr>
          <p:cNvPr id="4" name="Slide Number Placeholder 3"/>
          <p:cNvSpPr>
            <a:spLocks noGrp="1"/>
          </p:cNvSpPr>
          <p:nvPr>
            <p:ph type="sldNum" sz="quarter" idx="10"/>
          </p:nvPr>
        </p:nvSpPr>
        <p:spPr/>
        <p:txBody>
          <a:bodyPr/>
          <a:lstStyle/>
          <a:p>
            <a:fld id="{3A403AE8-75F4-46B9-B9FF-3339417BB988}" type="slidenum">
              <a:rPr lang="en-US" smtClean="0">
                <a:solidFill>
                  <a:prstClr val="black"/>
                </a:solidFill>
              </a:rPr>
              <a:pPr/>
              <a:t>98</a:t>
            </a:fld>
            <a:endParaRPr lang="en-US">
              <a:solidFill>
                <a:prstClr val="black"/>
              </a:solidFill>
            </a:endParaRPr>
          </a:p>
        </p:txBody>
      </p:sp>
    </p:spTree>
    <p:extLst>
      <p:ext uri="{BB962C8B-B14F-4D97-AF65-F5344CB8AC3E}">
        <p14:creationId xmlns:p14="http://schemas.microsoft.com/office/powerpoint/2010/main" val="32995036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Easy enough</a:t>
            </a:r>
            <a:r>
              <a:rPr lang="en-US" baseline="0" dirty="0"/>
              <a:t> to fit a line in excel; is the slope 0? It’ll also give you a value for how fast things are changing.</a:t>
            </a:r>
          </a:p>
          <a:p>
            <a:r>
              <a:rPr lang="en-US" baseline="0" dirty="0"/>
              <a:t>This can be helpful for infection types that you usually have some of, and want to make sure aren’t increasing. It’s also a great way to see if any interventions you’re doing are making a difference.</a:t>
            </a:r>
            <a:endParaRPr lang="en-US" dirty="0"/>
          </a:p>
        </p:txBody>
      </p:sp>
      <p:sp>
        <p:nvSpPr>
          <p:cNvPr id="4" name="Slide Number Placeholder 3"/>
          <p:cNvSpPr>
            <a:spLocks noGrp="1"/>
          </p:cNvSpPr>
          <p:nvPr>
            <p:ph type="sldNum" sz="quarter" idx="10"/>
          </p:nvPr>
        </p:nvSpPr>
        <p:spPr/>
        <p:txBody>
          <a:bodyPr/>
          <a:lstStyle/>
          <a:p>
            <a:fld id="{1CA3D269-E9E6-4472-B895-58B903589794}" type="slidenum">
              <a:rPr lang="en-US" smtClean="0"/>
              <a:t>99</a:t>
            </a:fld>
            <a:endParaRPr lang="en-US"/>
          </a:p>
        </p:txBody>
      </p:sp>
    </p:spTree>
    <p:extLst>
      <p:ext uri="{BB962C8B-B14F-4D97-AF65-F5344CB8AC3E}">
        <p14:creationId xmlns:p14="http://schemas.microsoft.com/office/powerpoint/2010/main" val="2973811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absolutely</a:t>
            </a:r>
            <a:r>
              <a:rPr lang="en-US" baseline="0" dirty="0"/>
              <a:t> no stats background, going through some tutorials is worth it to help you pick up on vocabulary. That makes it a lot easier to know what to Google later.</a:t>
            </a:r>
          </a:p>
          <a:p>
            <a:endParaRPr lang="en-US" baseline="0" dirty="0"/>
          </a:p>
        </p:txBody>
      </p:sp>
      <p:sp>
        <p:nvSpPr>
          <p:cNvPr id="4" name="Slide Number Placeholder 3"/>
          <p:cNvSpPr>
            <a:spLocks noGrp="1"/>
          </p:cNvSpPr>
          <p:nvPr>
            <p:ph type="sldNum" sz="quarter" idx="10"/>
          </p:nvPr>
        </p:nvSpPr>
        <p:spPr/>
        <p:txBody>
          <a:bodyPr/>
          <a:lstStyle/>
          <a:p>
            <a:fld id="{1CA3D269-E9E6-4472-B895-58B903589794}" type="slidenum">
              <a:rPr lang="en-US" smtClean="0"/>
              <a:t>101</a:t>
            </a:fld>
            <a:endParaRPr lang="en-US"/>
          </a:p>
        </p:txBody>
      </p:sp>
    </p:spTree>
    <p:extLst>
      <p:ext uri="{BB962C8B-B14F-4D97-AF65-F5344CB8AC3E}">
        <p14:creationId xmlns:p14="http://schemas.microsoft.com/office/powerpoint/2010/main" val="18593928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before meetings is also common </a:t>
            </a:r>
            <a:r>
              <a:rPr lang="en-US" dirty="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3A403AE8-75F4-46B9-B9FF-3339417BB988}" type="slidenum">
              <a:rPr lang="en-US" smtClean="0">
                <a:solidFill>
                  <a:prstClr val="black"/>
                </a:solidFill>
              </a:rPr>
              <a:pPr/>
              <a:t>102</a:t>
            </a:fld>
            <a:endParaRPr lang="en-US">
              <a:solidFill>
                <a:prstClr val="black"/>
              </a:solidFill>
            </a:endParaRPr>
          </a:p>
        </p:txBody>
      </p:sp>
    </p:spTree>
    <p:extLst>
      <p:ext uri="{BB962C8B-B14F-4D97-AF65-F5344CB8AC3E}">
        <p14:creationId xmlns:p14="http://schemas.microsoft.com/office/powerpoint/2010/main" val="36529662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403AE8-75F4-46B9-B9FF-3339417BB988}" type="slidenum">
              <a:rPr lang="en-US" smtClean="0">
                <a:solidFill>
                  <a:prstClr val="black"/>
                </a:solidFill>
              </a:rPr>
              <a:pPr/>
              <a:t>103</a:t>
            </a:fld>
            <a:endParaRPr lang="en-US">
              <a:solidFill>
                <a:prstClr val="black"/>
              </a:solidFill>
            </a:endParaRPr>
          </a:p>
        </p:txBody>
      </p:sp>
    </p:spTree>
    <p:extLst>
      <p:ext uri="{BB962C8B-B14F-4D97-AF65-F5344CB8AC3E}">
        <p14:creationId xmlns:p14="http://schemas.microsoft.com/office/powerpoint/2010/main" val="26390187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don’t get in trouble for calling us, and we can help you make a plan for what to do. </a:t>
            </a:r>
            <a:endParaRPr lang="en-US" dirty="0"/>
          </a:p>
        </p:txBody>
      </p:sp>
      <p:sp>
        <p:nvSpPr>
          <p:cNvPr id="4" name="Slide Number Placeholder 3"/>
          <p:cNvSpPr>
            <a:spLocks noGrp="1"/>
          </p:cNvSpPr>
          <p:nvPr>
            <p:ph type="sldNum" sz="quarter" idx="10"/>
          </p:nvPr>
        </p:nvSpPr>
        <p:spPr/>
        <p:txBody>
          <a:bodyPr/>
          <a:lstStyle/>
          <a:p>
            <a:fld id="{3A403AE8-75F4-46B9-B9FF-3339417BB988}" type="slidenum">
              <a:rPr lang="en-US" smtClean="0">
                <a:solidFill>
                  <a:prstClr val="black"/>
                </a:solidFill>
              </a:rPr>
              <a:pPr/>
              <a:t>105</a:t>
            </a:fld>
            <a:endParaRPr lang="en-US">
              <a:solidFill>
                <a:prstClr val="black"/>
              </a:solidFill>
            </a:endParaRPr>
          </a:p>
        </p:txBody>
      </p:sp>
    </p:spTree>
    <p:extLst>
      <p:ext uri="{BB962C8B-B14F-4D97-AF65-F5344CB8AC3E}">
        <p14:creationId xmlns:p14="http://schemas.microsoft.com/office/powerpoint/2010/main" val="34795069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6039D5-9119-4C2A-87C5-029C8B6BFFEF}" type="slidenum">
              <a:rPr lang="en-US" smtClean="0"/>
              <a:pPr/>
              <a:t>108</a:t>
            </a:fld>
            <a:endParaRPr lang="en-US" dirty="0"/>
          </a:p>
        </p:txBody>
      </p:sp>
    </p:spTree>
    <p:extLst>
      <p:ext uri="{BB962C8B-B14F-4D97-AF65-F5344CB8AC3E}">
        <p14:creationId xmlns:p14="http://schemas.microsoft.com/office/powerpoint/2010/main" val="13552103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QIN-QIO is Quality Innovation</a:t>
            </a:r>
            <a:r>
              <a:rPr lang="en-US" baseline="0" dirty="0"/>
              <a:t> Network – Quality Improvement Organization</a:t>
            </a:r>
          </a:p>
          <a:p>
            <a:r>
              <a:rPr lang="en-US" baseline="0" dirty="0"/>
              <a:t>CMS created QIOs essentially to help make sure their money is spent wisely.</a:t>
            </a:r>
          </a:p>
          <a:p>
            <a:r>
              <a:rPr lang="en-US" dirty="0"/>
              <a:t>Role of QIN-QIO:</a:t>
            </a:r>
          </a:p>
          <a:p>
            <a:r>
              <a:rPr lang="en-US" dirty="0"/>
              <a:t>CMS contracts with QINs</a:t>
            </a:r>
            <a:r>
              <a:rPr lang="en-US" baseline="0" dirty="0"/>
              <a:t> across the US.  Various contracts all with ‘triple aim’ of improving patient experience, reducing cost, decreasing HACs/improving clinical outcomes</a:t>
            </a:r>
          </a:p>
          <a:p>
            <a:r>
              <a:rPr lang="en-US" baseline="0" dirty="0"/>
              <a:t>MPQH has task leads (in Alaska!) working on:</a:t>
            </a:r>
          </a:p>
          <a:p>
            <a:r>
              <a:rPr lang="en-US" baseline="0" dirty="0"/>
              <a:t>Antimicrobial stewardship/CDI – across settings</a:t>
            </a:r>
          </a:p>
          <a:p>
            <a:r>
              <a:rPr lang="en-US" baseline="0" dirty="0"/>
              <a:t>Diabetes self management</a:t>
            </a:r>
          </a:p>
          <a:p>
            <a:r>
              <a:rPr lang="en-US" baseline="0" dirty="0"/>
              <a:t>Reducing readmissions</a:t>
            </a:r>
          </a:p>
          <a:p>
            <a:r>
              <a:rPr lang="en-US" baseline="0" dirty="0"/>
              <a:t>Safe medication practices (ADEs, cardiac, diabetic)</a:t>
            </a:r>
          </a:p>
          <a:p>
            <a:endParaRPr lang="en-US" baseline="0" dirty="0"/>
          </a:p>
          <a:p>
            <a:pPr marL="168861" indent="-168861">
              <a:buFont typeface="Arial" charset="0"/>
              <a:buChar char="•"/>
            </a:pPr>
            <a:r>
              <a:rPr lang="en-US" baseline="0" dirty="0"/>
              <a:t>Role in reducing HACs – part of the contract is related to nursing home QI.  Goals set by CMS are:</a:t>
            </a:r>
          </a:p>
          <a:p>
            <a:pPr marL="619157" lvl="1" indent="-168861">
              <a:buFont typeface="Arial" charset="0"/>
              <a:buChar char="•"/>
            </a:pPr>
            <a:r>
              <a:rPr lang="en-US" baseline="0" dirty="0"/>
              <a:t>50% of collaborative will achieve composite of &lt;6</a:t>
            </a:r>
          </a:p>
          <a:p>
            <a:pPr marL="619157" lvl="1" indent="-168861">
              <a:buFont typeface="Arial" charset="0"/>
              <a:buChar char="•"/>
            </a:pPr>
            <a:r>
              <a:rPr lang="en-US" baseline="0" dirty="0"/>
              <a:t>Antipsychotic RIR</a:t>
            </a:r>
          </a:p>
          <a:p>
            <a:pPr marL="619157" lvl="1" indent="-168861">
              <a:buFont typeface="Arial" charset="0"/>
              <a:buChar char="•"/>
            </a:pPr>
            <a:r>
              <a:rPr lang="en-US" baseline="0" dirty="0"/>
              <a:t>Etc.</a:t>
            </a:r>
          </a:p>
          <a:p>
            <a:pPr marL="619157" lvl="1" indent="-168861">
              <a:buFont typeface="Arial" charset="0"/>
              <a:buChar char="•"/>
            </a:pPr>
            <a:endParaRPr lang="en-US" baseline="0" dirty="0"/>
          </a:p>
          <a:p>
            <a:pPr marL="619157" lvl="1" indent="-168861">
              <a:buFont typeface="Arial" charset="0"/>
              <a:buChar char="•"/>
            </a:pPr>
            <a:r>
              <a:rPr lang="en-US" baseline="0" dirty="0"/>
              <a:t>ANHT collaborative – 100% commitment by all AK nursing homes.  </a:t>
            </a:r>
            <a:r>
              <a:rPr lang="en-US" baseline="0" dirty="0" err="1"/>
              <a:t>Etc</a:t>
            </a:r>
            <a:r>
              <a:rPr lang="en-US" baseline="0" dirty="0"/>
              <a:t> </a:t>
            </a:r>
            <a:r>
              <a:rPr lang="en-US" baseline="0" dirty="0" err="1"/>
              <a:t>etc</a:t>
            </a:r>
            <a:endParaRPr lang="en-US" baseline="0" dirty="0"/>
          </a:p>
          <a:p>
            <a:pPr marL="619157" lvl="1" indent="-168861">
              <a:buFont typeface="Arial" charset="0"/>
              <a:buChar char="•"/>
            </a:pPr>
            <a:r>
              <a:rPr lang="en-US" baseline="0" dirty="0"/>
              <a:t>Partners to support ANHTs:  licensing &amp; certification, ASHNHA, </a:t>
            </a:r>
            <a:r>
              <a:rPr lang="en-US" baseline="0" dirty="0" err="1"/>
              <a:t>Alz</a:t>
            </a:r>
            <a:r>
              <a:rPr lang="en-US" baseline="0" dirty="0"/>
              <a:t> Resource of AK, GWEP, ANTHC, Mental Health Trust, etc.</a:t>
            </a:r>
          </a:p>
          <a:p>
            <a:pPr marL="619157" lvl="1" indent="-168861">
              <a:buFont typeface="Arial" charset="0"/>
              <a:buChar char="•"/>
            </a:pPr>
            <a:r>
              <a:rPr lang="en-US" baseline="0" dirty="0"/>
              <a:t>Oh and I like to say we have a big state, little mascot… </a:t>
            </a:r>
            <a:r>
              <a:rPr lang="en-US" baseline="0" dirty="0">
                <a:sym typeface="Wingdings" panose="05000000000000000000" pitchFamily="2" charset="2"/>
              </a:rPr>
              <a:t></a:t>
            </a:r>
            <a:endParaRPr lang="en-US" baseline="0" dirty="0"/>
          </a:p>
          <a:p>
            <a:pPr marL="619157" lvl="1" indent="-168861">
              <a:buFont typeface="Arial" charset="0"/>
              <a:buChar char="•"/>
            </a:pPr>
            <a:endParaRPr lang="en-US" baseline="0" dirty="0"/>
          </a:p>
          <a:p>
            <a:pPr marL="450296" lvl="1"/>
            <a:r>
              <a:rPr lang="en-US" baseline="0" dirty="0"/>
              <a:t>* </a:t>
            </a:r>
            <a:r>
              <a:rPr lang="en-US" baseline="0" dirty="0" err="1"/>
              <a:t>Leiza</a:t>
            </a:r>
            <a:r>
              <a:rPr lang="en-US" baseline="0" dirty="0"/>
              <a:t> – began in QA in 1990’s – worked in Nome – came to </a:t>
            </a:r>
            <a:r>
              <a:rPr lang="en-US" baseline="0" dirty="0" err="1"/>
              <a:t>Anch</a:t>
            </a:r>
            <a:r>
              <a:rPr lang="en-US" baseline="0" dirty="0"/>
              <a:t> began to ‘specialize in JCAHO’ – went to school to get RN – worked in adolescent psych – full circle back to quality</a:t>
            </a:r>
          </a:p>
          <a:p>
            <a:endParaRPr lang="en-US" dirty="0"/>
          </a:p>
        </p:txBody>
      </p:sp>
      <p:sp>
        <p:nvSpPr>
          <p:cNvPr id="4" name="Slide Number Placeholder 3"/>
          <p:cNvSpPr>
            <a:spLocks noGrp="1"/>
          </p:cNvSpPr>
          <p:nvPr>
            <p:ph type="sldNum" sz="quarter" idx="10"/>
          </p:nvPr>
        </p:nvSpPr>
        <p:spPr/>
        <p:txBody>
          <a:bodyPr/>
          <a:lstStyle/>
          <a:p>
            <a:fld id="{EB6039D5-9119-4C2A-87C5-029C8B6BFFEF}" type="slidenum">
              <a:rPr lang="en-US" smtClean="0"/>
              <a:pPr/>
              <a:t>109</a:t>
            </a:fld>
            <a:endParaRPr lang="en-US" dirty="0"/>
          </a:p>
        </p:txBody>
      </p:sp>
    </p:spTree>
    <p:extLst>
      <p:ext uri="{BB962C8B-B14F-4D97-AF65-F5344CB8AC3E}">
        <p14:creationId xmlns:p14="http://schemas.microsoft.com/office/powerpoint/2010/main" val="37672398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04592BD-A84E-44A3-8DF7-E6ED0C1DA784}" type="slidenum">
              <a:rPr lang="en-US" smtClean="0">
                <a:solidFill>
                  <a:prstClr val="black"/>
                </a:solidFill>
              </a:rPr>
              <a:pPr/>
              <a:t>126</a:t>
            </a:fld>
            <a:endParaRPr lang="en-US" dirty="0">
              <a:solidFill>
                <a:prstClr val="black"/>
              </a:solidFill>
            </a:endParaRPr>
          </a:p>
        </p:txBody>
      </p:sp>
    </p:spTree>
    <p:extLst>
      <p:ext uri="{BB962C8B-B14F-4D97-AF65-F5344CB8AC3E}">
        <p14:creationId xmlns:p14="http://schemas.microsoft.com/office/powerpoint/2010/main" val="2383353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7AB137-1FC0-4640-8A66-9EBBE84C4871}"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935180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AB137-1FC0-4640-8A66-9EBBE84C4871}"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39256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C8ECF878-817D-4B0C-80AA-7468FD238CD2}" type="datetimeFigureOut">
              <a:rPr lang="en-US" smtClean="0">
                <a:solidFill>
                  <a:srgbClr val="DBF5F9">
                    <a:shade val="90000"/>
                  </a:srgbClr>
                </a:solidFill>
              </a:rPr>
              <a:pPr/>
              <a:t>10/8/2017</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7548DFDA-45E9-4907-8908-C28E74061E90}"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47328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8ECF878-817D-4B0C-80AA-7468FD238CD2}" type="datetimeFigureOut">
              <a:rPr lang="en-US" smtClean="0">
                <a:solidFill>
                  <a:srgbClr val="04617B">
                    <a:shade val="90000"/>
                  </a:srgbClr>
                </a:solidFill>
              </a:rPr>
              <a:pPr/>
              <a:t>10/8/2017</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7548DFDA-45E9-4907-8908-C28E74061E9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032996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8ECF878-817D-4B0C-80AA-7468FD238CD2}" type="datetimeFigureOut">
              <a:rPr lang="en-US" smtClean="0">
                <a:solidFill>
                  <a:srgbClr val="04617B">
                    <a:shade val="90000"/>
                  </a:srgbClr>
                </a:solidFill>
              </a:rPr>
              <a:pPr/>
              <a:t>10/8/2017</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7548DFDA-45E9-4907-8908-C28E74061E9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433614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C8ECF878-817D-4B0C-80AA-7468FD238CD2}" type="datetimeFigureOut">
              <a:rPr lang="en-US" smtClean="0">
                <a:solidFill>
                  <a:srgbClr val="DBF5F9">
                    <a:shade val="90000"/>
                  </a:srgbClr>
                </a:solidFill>
              </a:rPr>
              <a:pPr/>
              <a:t>10/8/2017</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7548DFDA-45E9-4907-8908-C28E74061E90}"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467905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8ECF878-817D-4B0C-80AA-7468FD238CD2}" type="datetimeFigureOut">
              <a:rPr lang="en-US" smtClean="0">
                <a:solidFill>
                  <a:srgbClr val="04617B">
                    <a:shade val="90000"/>
                  </a:srgbClr>
                </a:solidFill>
              </a:rPr>
              <a:pPr/>
              <a:t>10/8/2017</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7548DFDA-45E9-4907-8908-C28E74061E9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281641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8ECF878-817D-4B0C-80AA-7468FD238CD2}" type="datetimeFigureOut">
              <a:rPr lang="en-US" smtClean="0">
                <a:solidFill>
                  <a:srgbClr val="DBF5F9">
                    <a:shade val="90000"/>
                  </a:srgbClr>
                </a:solidFill>
              </a:rPr>
              <a:pPr/>
              <a:t>10/8/2017</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7548DFDA-45E9-4907-8908-C28E74061E90}"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268979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8ECF878-817D-4B0C-80AA-7468FD238CD2}" type="datetimeFigureOut">
              <a:rPr lang="en-US" smtClean="0">
                <a:solidFill>
                  <a:srgbClr val="04617B">
                    <a:shade val="90000"/>
                  </a:srgbClr>
                </a:solidFill>
              </a:rPr>
              <a:pPr/>
              <a:t>10/8/2017</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7548DFDA-45E9-4907-8908-C28E74061E9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831068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C8ECF878-817D-4B0C-80AA-7468FD238CD2}" type="datetimeFigureOut">
              <a:rPr lang="en-US" smtClean="0">
                <a:solidFill>
                  <a:srgbClr val="04617B">
                    <a:shade val="90000"/>
                  </a:srgbClr>
                </a:solidFill>
              </a:rPr>
              <a:pPr/>
              <a:t>10/8/2017</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7548DFDA-45E9-4907-8908-C28E74061E9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10400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C8ECF878-817D-4B0C-80AA-7468FD238CD2}" type="datetimeFigureOut">
              <a:rPr lang="en-US" smtClean="0">
                <a:solidFill>
                  <a:srgbClr val="04617B">
                    <a:shade val="90000"/>
                  </a:srgbClr>
                </a:solidFill>
              </a:rPr>
              <a:pPr/>
              <a:t>10/8/2017</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7548DFDA-45E9-4907-8908-C28E74061E9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390091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ECF878-817D-4B0C-80AA-7468FD238CD2}" type="datetimeFigureOut">
              <a:rPr lang="en-US" smtClean="0">
                <a:solidFill>
                  <a:srgbClr val="04617B">
                    <a:shade val="90000"/>
                  </a:srgbClr>
                </a:solidFill>
              </a:rPr>
              <a:pPr/>
              <a:t>10/8/2017</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7548DFDA-45E9-4907-8908-C28E74061E9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879189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8ECF878-817D-4B0C-80AA-7468FD238CD2}" type="datetimeFigureOut">
              <a:rPr lang="en-US" smtClean="0">
                <a:solidFill>
                  <a:srgbClr val="04617B">
                    <a:shade val="90000"/>
                  </a:srgbClr>
                </a:solidFill>
              </a:rPr>
              <a:pPr/>
              <a:t>10/8/2017</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7548DFDA-45E9-4907-8908-C28E74061E9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847240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8ECF878-817D-4B0C-80AA-7468FD238CD2}" type="datetimeFigureOut">
              <a:rPr lang="en-US" smtClean="0">
                <a:solidFill>
                  <a:srgbClr val="04617B">
                    <a:shade val="90000"/>
                  </a:srgbClr>
                </a:solidFill>
              </a:rPr>
              <a:pPr/>
              <a:t>10/8/2017</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7548DFDA-45E9-4907-8908-C28E74061E9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236920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C8ECF878-817D-4B0C-80AA-7468FD238CD2}" type="datetimeFigureOut">
              <a:rPr lang="en-US" smtClean="0">
                <a:solidFill>
                  <a:srgbClr val="04617B">
                    <a:shade val="90000"/>
                  </a:srgbClr>
                </a:solidFill>
              </a:rPr>
              <a:pPr/>
              <a:t>10/8/2017</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7548DFDA-45E9-4907-8908-C28E74061E90}"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893095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8ECF878-817D-4B0C-80AA-7468FD238CD2}" type="datetimeFigureOut">
              <a:rPr lang="en-US" smtClean="0">
                <a:solidFill>
                  <a:srgbClr val="04617B">
                    <a:shade val="90000"/>
                  </a:srgbClr>
                </a:solidFill>
              </a:rPr>
              <a:pPr/>
              <a:t>10/8/2017</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7548DFDA-45E9-4907-8908-C28E74061E9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0165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8ECF878-817D-4B0C-80AA-7468FD238CD2}" type="datetimeFigureOut">
              <a:rPr lang="en-US" smtClean="0">
                <a:solidFill>
                  <a:srgbClr val="04617B">
                    <a:shade val="90000"/>
                  </a:srgbClr>
                </a:solidFill>
              </a:rPr>
              <a:pPr/>
              <a:t>10/8/2017</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7548DFDA-45E9-4907-8908-C28E74061E9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402065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C8ECF878-817D-4B0C-80AA-7468FD238CD2}" type="datetimeFigureOut">
              <a:rPr lang="en-US" smtClean="0">
                <a:solidFill>
                  <a:srgbClr val="DBF5F9">
                    <a:shade val="90000"/>
                  </a:srgbClr>
                </a:solidFill>
              </a:rPr>
              <a:pPr/>
              <a:t>10/8/2017</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7548DFDA-45E9-4907-8908-C28E74061E90}"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245236960"/>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8ECF878-817D-4B0C-80AA-7468FD238CD2}" type="datetimeFigureOut">
              <a:rPr lang="en-US" smtClean="0">
                <a:solidFill>
                  <a:srgbClr val="04617B">
                    <a:shade val="90000"/>
                  </a:srgbClr>
                </a:solidFill>
              </a:rPr>
              <a:pPr/>
              <a:t>10/8/2017</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7548DFDA-45E9-4907-8908-C28E74061E9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760181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8ECF878-817D-4B0C-80AA-7468FD238CD2}" type="datetimeFigureOut">
              <a:rPr lang="en-US" smtClean="0">
                <a:solidFill>
                  <a:srgbClr val="DBF5F9">
                    <a:shade val="90000"/>
                  </a:srgbClr>
                </a:solidFill>
              </a:rPr>
              <a:pPr/>
              <a:t>10/8/2017</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7548DFDA-45E9-4907-8908-C28E74061E90}"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177391894"/>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8ECF878-817D-4B0C-80AA-7468FD238CD2}" type="datetimeFigureOut">
              <a:rPr lang="en-US" smtClean="0">
                <a:solidFill>
                  <a:srgbClr val="04617B">
                    <a:shade val="90000"/>
                  </a:srgbClr>
                </a:solidFill>
              </a:rPr>
              <a:pPr/>
              <a:t>10/8/2017</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7548DFDA-45E9-4907-8908-C28E74061E9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7234077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C8ECF878-817D-4B0C-80AA-7468FD238CD2}" type="datetimeFigureOut">
              <a:rPr lang="en-US" smtClean="0">
                <a:solidFill>
                  <a:srgbClr val="04617B">
                    <a:shade val="90000"/>
                  </a:srgbClr>
                </a:solidFill>
              </a:rPr>
              <a:pPr/>
              <a:t>10/8/2017</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7548DFDA-45E9-4907-8908-C28E74061E9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173014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C8ECF878-817D-4B0C-80AA-7468FD238CD2}" type="datetimeFigureOut">
              <a:rPr lang="en-US" smtClean="0">
                <a:solidFill>
                  <a:srgbClr val="04617B">
                    <a:shade val="90000"/>
                  </a:srgbClr>
                </a:solidFill>
              </a:rPr>
              <a:pPr/>
              <a:t>10/8/2017</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7548DFDA-45E9-4907-8908-C28E74061E9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1239897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ECF878-817D-4B0C-80AA-7468FD238CD2}" type="datetimeFigureOut">
              <a:rPr lang="en-US" smtClean="0">
                <a:solidFill>
                  <a:srgbClr val="04617B">
                    <a:shade val="90000"/>
                  </a:srgbClr>
                </a:solidFill>
              </a:rPr>
              <a:pPr/>
              <a:t>10/8/2017</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7548DFDA-45E9-4907-8908-C28E74061E9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43952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8ECF878-817D-4B0C-80AA-7468FD238CD2}" type="datetimeFigureOut">
              <a:rPr lang="en-US" smtClean="0">
                <a:solidFill>
                  <a:srgbClr val="DBF5F9">
                    <a:shade val="90000"/>
                  </a:srgbClr>
                </a:solidFill>
              </a:rPr>
              <a:pPr/>
              <a:t>10/8/2017</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7548DFDA-45E9-4907-8908-C28E74061E90}"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3093831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8ECF878-817D-4B0C-80AA-7468FD238CD2}" type="datetimeFigureOut">
              <a:rPr lang="en-US" smtClean="0">
                <a:solidFill>
                  <a:srgbClr val="04617B">
                    <a:shade val="90000"/>
                  </a:srgbClr>
                </a:solidFill>
              </a:rPr>
              <a:pPr/>
              <a:t>10/8/2017</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7548DFDA-45E9-4907-8908-C28E74061E9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006702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C8ECF878-817D-4B0C-80AA-7468FD238CD2}" type="datetimeFigureOut">
              <a:rPr lang="en-US" smtClean="0">
                <a:solidFill>
                  <a:srgbClr val="04617B">
                    <a:shade val="90000"/>
                  </a:srgbClr>
                </a:solidFill>
              </a:rPr>
              <a:pPr/>
              <a:t>10/8/2017</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7548DFDA-45E9-4907-8908-C28E74061E90}"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3398841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8ECF878-817D-4B0C-80AA-7468FD238CD2}" type="datetimeFigureOut">
              <a:rPr lang="en-US" smtClean="0">
                <a:solidFill>
                  <a:srgbClr val="04617B">
                    <a:shade val="90000"/>
                  </a:srgbClr>
                </a:solidFill>
              </a:rPr>
              <a:pPr/>
              <a:t>10/8/2017</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7548DFDA-45E9-4907-8908-C28E74061E9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6024233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8ECF878-817D-4B0C-80AA-7468FD238CD2}" type="datetimeFigureOut">
              <a:rPr lang="en-US" smtClean="0">
                <a:solidFill>
                  <a:srgbClr val="04617B">
                    <a:shade val="90000"/>
                  </a:srgbClr>
                </a:solidFill>
              </a:rPr>
              <a:pPr/>
              <a:t>10/8/2017</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7548DFDA-45E9-4907-8908-C28E74061E9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8154797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 name="Rectangle 7"/>
          <p:cNvSpPr/>
          <p:nvPr/>
        </p:nvSpPr>
        <p:spPr>
          <a:xfrm>
            <a:off x="152400" y="153923"/>
            <a:ext cx="6705600" cy="655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10" name="Date Placeholder 9"/>
          <p:cNvSpPr>
            <a:spLocks noGrp="1"/>
          </p:cNvSpPr>
          <p:nvPr>
            <p:ph type="dt" sz="half" idx="10"/>
          </p:nvPr>
        </p:nvSpPr>
        <p:spPr/>
        <p:txBody>
          <a:bodyPr/>
          <a:lstStyle>
            <a:lvl1pPr>
              <a:defRPr>
                <a:solidFill>
                  <a:schemeClr val="bg1"/>
                </a:solidFill>
              </a:defRPr>
            </a:lvl1pPr>
          </a:lstStyle>
          <a:p>
            <a:fld id="{349BF3EA-1A78-4F07-BDC0-C8A1BD461199}" type="datetimeFigureOut">
              <a:rPr lang="en-US" smtClean="0">
                <a:solidFill>
                  <a:prstClr val="white"/>
                </a:solidFill>
              </a:rPr>
              <a:pPr/>
              <a:t>10/8/2017</a:t>
            </a:fld>
            <a:endParaRPr lang="en-US" dirty="0">
              <a:solidFill>
                <a:prstClr val="white"/>
              </a:solidFill>
            </a:endParaRPr>
          </a:p>
        </p:txBody>
      </p:sp>
      <p:sp>
        <p:nvSpPr>
          <p:cNvPr id="11" name="Slide Number Placeholder 10"/>
          <p:cNvSpPr>
            <a:spLocks noGrp="1"/>
          </p:cNvSpPr>
          <p:nvPr>
            <p:ph type="sldNum" sz="quarter" idx="11"/>
          </p:nvPr>
        </p:nvSpPr>
        <p:spPr/>
        <p:txBody>
          <a:bodyPr/>
          <a:lstStyle>
            <a:lvl1pPr>
              <a:defRPr>
                <a:solidFill>
                  <a:schemeClr val="accent1"/>
                </a:solidFill>
              </a:defRPr>
            </a:lvl1pPr>
          </a:lstStyle>
          <a:p>
            <a:fld id="{401CF334-2D5C-4859-84A6-CA7E6E43FAEB}" type="slidenum">
              <a:rPr lang="en-US" smtClean="0">
                <a:solidFill>
                  <a:srgbClr val="6D8D24"/>
                </a:solidFill>
              </a:rPr>
              <a:pPr/>
              <a:t>‹#›</a:t>
            </a:fld>
            <a:endParaRPr lang="en-US" dirty="0">
              <a:solidFill>
                <a:srgbClr val="6D8D24"/>
              </a:solidFill>
            </a:endParaRPr>
          </a:p>
        </p:txBody>
      </p:sp>
      <p:sp>
        <p:nvSpPr>
          <p:cNvPr id="12" name="Footer Placeholder 11"/>
          <p:cNvSpPr>
            <a:spLocks noGrp="1"/>
          </p:cNvSpPr>
          <p:nvPr>
            <p:ph type="ftr" sz="quarter" idx="12"/>
          </p:nvPr>
        </p:nvSpPr>
        <p:spPr/>
        <p:txBody>
          <a:bodyPr/>
          <a:lstStyle>
            <a:lvl1pPr>
              <a:defRPr>
                <a:solidFill>
                  <a:schemeClr val="bg1"/>
                </a:solidFill>
              </a:defRPr>
            </a:lvl1pPr>
          </a:lstStyle>
          <a:p>
            <a:endParaRPr lang="en-US" dirty="0">
              <a:solidFill>
                <a:prstClr val="white"/>
              </a:solidFill>
            </a:endParaRPr>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425">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13" name="Title 12"/>
          <p:cNvSpPr>
            <a:spLocks noGrp="1"/>
          </p:cNvSpPr>
          <p:nvPr>
            <p:ph type="title"/>
          </p:nvPr>
        </p:nvSpPr>
        <p:spPr>
          <a:xfrm>
            <a:off x="457200" y="2052960"/>
            <a:ext cx="6324600" cy="1828800"/>
          </a:xfrm>
        </p:spPr>
        <p:txBody>
          <a:bodyPr/>
          <a:lstStyle>
            <a:lvl1pPr algn="r">
              <a:defRPr sz="3150" spc="113" baseline="0"/>
            </a:lvl1pPr>
          </a:lstStyle>
          <a:p>
            <a:r>
              <a:rPr lang="en-US"/>
              <a:t>Click to edit Master title style</a:t>
            </a:r>
            <a:endParaRPr lang="en-US" dirty="0"/>
          </a:p>
        </p:txBody>
      </p:sp>
    </p:spTree>
    <p:extLst>
      <p:ext uri="{BB962C8B-B14F-4D97-AF65-F5344CB8AC3E}">
        <p14:creationId xmlns:p14="http://schemas.microsoft.com/office/powerpoint/2010/main" val="1553521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9BF3EA-1A78-4F07-BDC0-C8A1BD461199}" type="datetimeFigureOut">
              <a:rPr lang="en-US" smtClean="0">
                <a:solidFill>
                  <a:srgbClr val="00539B"/>
                </a:solidFill>
              </a:rPr>
              <a:pPr/>
              <a:t>10/8/2017</a:t>
            </a:fld>
            <a:endParaRPr lang="en-US" dirty="0">
              <a:solidFill>
                <a:srgbClr val="00539B"/>
              </a:solidFill>
            </a:endParaRPr>
          </a:p>
        </p:txBody>
      </p:sp>
      <p:sp>
        <p:nvSpPr>
          <p:cNvPr id="5" name="Footer Placeholder 4"/>
          <p:cNvSpPr>
            <a:spLocks noGrp="1"/>
          </p:cNvSpPr>
          <p:nvPr>
            <p:ph type="ftr" sz="quarter" idx="11"/>
          </p:nvPr>
        </p:nvSpPr>
        <p:spPr/>
        <p:txBody>
          <a:bodyPr/>
          <a:lstStyle/>
          <a:p>
            <a:endParaRPr lang="en-US" dirty="0">
              <a:solidFill>
                <a:srgbClr val="00539B"/>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srgbClr val="00539B"/>
                </a:solidFill>
              </a:rPr>
              <a:pPr/>
              <a:t>‹#›</a:t>
            </a:fld>
            <a:endParaRPr lang="en-US" dirty="0">
              <a:solidFill>
                <a:srgbClr val="00539B"/>
              </a:solidFill>
            </a:endParaRPr>
          </a:p>
        </p:txBody>
      </p:sp>
      <p:sp>
        <p:nvSpPr>
          <p:cNvPr id="3" name="Content Placeholder 2"/>
          <p:cNvSpPr>
            <a:spLocks noGrp="1"/>
          </p:cNvSpPr>
          <p:nvPr>
            <p:ph idx="1"/>
          </p:nvPr>
        </p:nvSpPr>
        <p:spPr>
          <a:noFill/>
        </p:spPr>
        <p:txBody>
          <a:bodyPr>
            <a:normAutofit/>
          </a:bodyPr>
          <a:lstStyle>
            <a:lvl1pPr marL="457200" indent="-457200">
              <a:defRPr sz="3200">
                <a:solidFill>
                  <a:srgbClr val="000000"/>
                </a:solidFill>
              </a:defRPr>
            </a:lvl1pPr>
            <a:lvl2pPr marL="800100" indent="-342900">
              <a:defRPr sz="2800"/>
            </a:lvl2pPr>
            <a:lvl3pPr marL="1257300" indent="-342900">
              <a:defRPr sz="2400">
                <a:solidFill>
                  <a:schemeClr val="accent1"/>
                </a:solidFill>
              </a:defRPr>
            </a:lvl3pPr>
            <a:lvl4pPr marL="1600200" indent="-228600">
              <a:defRPr sz="1600"/>
            </a:lvl4pPr>
            <a:lvl5pPr marL="1943100" indent="-228600">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noFill/>
        </p:spPr>
        <p:txBody>
          <a:bodyPr/>
          <a:lstStyle>
            <a:lvl1pPr>
              <a:defRPr sz="4400" b="1"/>
            </a:lvl1pPr>
          </a:lstStyle>
          <a:p>
            <a:r>
              <a:rPr lang="en-US" dirty="0"/>
              <a:t>Click to edit Master title style</a:t>
            </a:r>
          </a:p>
        </p:txBody>
      </p:sp>
    </p:spTree>
    <p:extLst>
      <p:ext uri="{BB962C8B-B14F-4D97-AF65-F5344CB8AC3E}">
        <p14:creationId xmlns:p14="http://schemas.microsoft.com/office/powerpoint/2010/main" val="399845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 name="Rectangle 7"/>
          <p:cNvSpPr/>
          <p:nvPr/>
        </p:nvSpPr>
        <p:spPr>
          <a:xfrm>
            <a:off x="152400" y="153923"/>
            <a:ext cx="6705600" cy="6553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9" name="Date Placeholder 8"/>
          <p:cNvSpPr>
            <a:spLocks noGrp="1"/>
          </p:cNvSpPr>
          <p:nvPr>
            <p:ph type="dt" sz="half" idx="10"/>
          </p:nvPr>
        </p:nvSpPr>
        <p:spPr/>
        <p:txBody>
          <a:bodyPr/>
          <a:lstStyle>
            <a:lvl1pPr>
              <a:defRPr>
                <a:solidFill>
                  <a:srgbClr val="FFFFFF"/>
                </a:solidFill>
              </a:defRPr>
            </a:lvl1pPr>
          </a:lstStyle>
          <a:p>
            <a:fld id="{349BF3EA-1A78-4F07-BDC0-C8A1BD461199}" type="datetimeFigureOut">
              <a:rPr lang="en-US" smtClean="0"/>
              <a:pPr/>
              <a:t>10/8/2017</a:t>
            </a:fld>
            <a:endParaRPr lang="en-US" dirty="0"/>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401CF334-2D5C-4859-84A6-CA7E6E43FAEB}" type="slidenum">
              <a:rPr lang="en-US" smtClean="0">
                <a:solidFill>
                  <a:srgbClr val="D8D9DA"/>
                </a:solidFill>
              </a:rPr>
              <a:pPr/>
              <a:t>‹#›</a:t>
            </a:fld>
            <a:endParaRPr lang="en-US" dirty="0">
              <a:solidFill>
                <a:srgbClr val="D8D9DA"/>
              </a:solidFill>
            </a:endParaRPr>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dirty="0"/>
          </a:p>
        </p:txBody>
      </p:sp>
      <p:sp>
        <p:nvSpPr>
          <p:cNvPr id="3" name="Text Placeholder 2"/>
          <p:cNvSpPr>
            <a:spLocks noGrp="1"/>
          </p:cNvSpPr>
          <p:nvPr>
            <p:ph type="body" idx="1"/>
          </p:nvPr>
        </p:nvSpPr>
        <p:spPr>
          <a:xfrm>
            <a:off x="7162800" y="2892277"/>
            <a:ext cx="1600201" cy="1645920"/>
          </a:xfrm>
        </p:spPr>
        <p:txBody>
          <a:bodyPr anchor="ctr">
            <a:normAutofit/>
          </a:bodyPr>
          <a:lstStyle>
            <a:lvl1pPr marL="0" indent="0">
              <a:buNone/>
              <a:defRPr sz="1600" b="1">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12" name="Title 11"/>
          <p:cNvSpPr>
            <a:spLocks noGrp="1"/>
          </p:cNvSpPr>
          <p:nvPr>
            <p:ph type="title"/>
          </p:nvPr>
        </p:nvSpPr>
        <p:spPr>
          <a:xfrm>
            <a:off x="381000" y="2892277"/>
            <a:ext cx="6324600" cy="1645920"/>
          </a:xfrm>
        </p:spPr>
        <p:txBody>
          <a:bodyPr/>
          <a:lstStyle>
            <a:lvl1pPr algn="r">
              <a:defRPr sz="4400" b="1" spc="113" baseline="0"/>
            </a:lvl1pPr>
          </a:lstStyle>
          <a:p>
            <a:r>
              <a:rPr lang="en-US"/>
              <a:t>Click to edit Master title style</a:t>
            </a:r>
            <a:endParaRPr lang="en-US" dirty="0"/>
          </a:p>
        </p:txBody>
      </p:sp>
    </p:spTree>
    <p:extLst>
      <p:ext uri="{BB962C8B-B14F-4D97-AF65-F5344CB8AC3E}">
        <p14:creationId xmlns:p14="http://schemas.microsoft.com/office/powerpoint/2010/main" val="159313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49BF3EA-1A78-4F07-BDC0-C8A1BD461199}" type="datetimeFigureOut">
              <a:rPr lang="en-US" smtClean="0">
                <a:solidFill>
                  <a:srgbClr val="00539B"/>
                </a:solidFill>
              </a:rPr>
              <a:pPr/>
              <a:t>10/8/2017</a:t>
            </a:fld>
            <a:endParaRPr lang="en-US" dirty="0">
              <a:solidFill>
                <a:srgbClr val="00539B"/>
              </a:solidFill>
            </a:endParaRPr>
          </a:p>
        </p:txBody>
      </p:sp>
      <p:sp>
        <p:nvSpPr>
          <p:cNvPr id="6" name="Footer Placeholder 5"/>
          <p:cNvSpPr>
            <a:spLocks noGrp="1"/>
          </p:cNvSpPr>
          <p:nvPr>
            <p:ph type="ftr" sz="quarter" idx="11"/>
          </p:nvPr>
        </p:nvSpPr>
        <p:spPr/>
        <p:txBody>
          <a:bodyPr/>
          <a:lstStyle/>
          <a:p>
            <a:endParaRPr lang="en-US" dirty="0">
              <a:solidFill>
                <a:srgbClr val="00539B"/>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srgbClr val="00539B"/>
                </a:solidFill>
              </a:rPr>
              <a:pPr/>
              <a:t>‹#›</a:t>
            </a:fld>
            <a:endParaRPr lang="en-US" dirty="0">
              <a:solidFill>
                <a:srgbClr val="00539B"/>
              </a:solidFill>
            </a:endParaRPr>
          </a:p>
        </p:txBody>
      </p:sp>
      <p:sp>
        <p:nvSpPr>
          <p:cNvPr id="4" name="Content Placeholder 3"/>
          <p:cNvSpPr>
            <a:spLocks noGrp="1"/>
          </p:cNvSpPr>
          <p:nvPr>
            <p:ph sz="half" idx="2"/>
          </p:nvPr>
        </p:nvSpPr>
        <p:spPr>
          <a:xfrm>
            <a:off x="4648200" y="1719072"/>
            <a:ext cx="4038600" cy="4407408"/>
          </a:xfrm>
        </p:spPr>
        <p:txBody>
          <a:bodyPr/>
          <a:lstStyle>
            <a:lvl1pPr>
              <a:defRPr sz="1800">
                <a:solidFill>
                  <a:srgbClr val="000000"/>
                </a:solidFill>
              </a:defRPr>
            </a:lvl1pPr>
            <a:lvl2pPr>
              <a:defRPr sz="1500"/>
            </a:lvl2pPr>
            <a:lvl3pPr>
              <a:defRPr sz="1500">
                <a:solidFill>
                  <a:schemeClr val="accent1"/>
                </a:solidFill>
              </a:defRPr>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half" idx="1"/>
          </p:nvPr>
        </p:nvSpPr>
        <p:spPr>
          <a:xfrm>
            <a:off x="457200" y="1719072"/>
            <a:ext cx="4038600" cy="4407408"/>
          </a:xfrm>
        </p:spPr>
        <p:txBody>
          <a:bodyPr/>
          <a:lstStyle>
            <a:lvl1pPr>
              <a:defRPr sz="1800">
                <a:solidFill>
                  <a:srgbClr val="000000"/>
                </a:solidFill>
              </a:defRPr>
            </a:lvl1pPr>
            <a:lvl2pPr>
              <a:defRPr sz="1500"/>
            </a:lvl2pPr>
            <a:lvl3pPr>
              <a:defRPr sz="1500">
                <a:solidFill>
                  <a:schemeClr val="accent1"/>
                </a:solidFill>
              </a:defRPr>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p:txBody>
          <a:bodyPr/>
          <a:lstStyle>
            <a:lvl1pPr>
              <a:defRPr sz="4400" b="1"/>
            </a:lvl1pPr>
          </a:lstStyle>
          <a:p>
            <a:r>
              <a:rPr lang="en-US"/>
              <a:t>Click to edit Master title style</a:t>
            </a:r>
          </a:p>
        </p:txBody>
      </p:sp>
    </p:spTree>
    <p:extLst>
      <p:ext uri="{BB962C8B-B14F-4D97-AF65-F5344CB8AC3E}">
        <p14:creationId xmlns:p14="http://schemas.microsoft.com/office/powerpoint/2010/main" val="429437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49BF3EA-1A78-4F07-BDC0-C8A1BD461199}" type="datetimeFigureOut">
              <a:rPr lang="en-US" smtClean="0">
                <a:solidFill>
                  <a:srgbClr val="00539B"/>
                </a:solidFill>
              </a:rPr>
              <a:pPr/>
              <a:t>10/8/2017</a:t>
            </a:fld>
            <a:endParaRPr lang="en-US" dirty="0">
              <a:solidFill>
                <a:srgbClr val="00539B"/>
              </a:solidFill>
            </a:endParaRPr>
          </a:p>
        </p:txBody>
      </p:sp>
      <p:sp>
        <p:nvSpPr>
          <p:cNvPr id="8" name="Footer Placeholder 7"/>
          <p:cNvSpPr>
            <a:spLocks noGrp="1"/>
          </p:cNvSpPr>
          <p:nvPr>
            <p:ph type="ftr" sz="quarter" idx="11"/>
          </p:nvPr>
        </p:nvSpPr>
        <p:spPr/>
        <p:txBody>
          <a:bodyPr/>
          <a:lstStyle/>
          <a:p>
            <a:endParaRPr lang="en-US" dirty="0">
              <a:solidFill>
                <a:srgbClr val="00539B"/>
              </a:solidFill>
            </a:endParaRP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srgbClr val="00539B"/>
                </a:solidFill>
              </a:rPr>
              <a:pPr/>
              <a:t>‹#›</a:t>
            </a:fld>
            <a:endParaRPr lang="en-US" dirty="0">
              <a:solidFill>
                <a:srgbClr val="00539B"/>
              </a:solidFill>
            </a:endParaRPr>
          </a:p>
        </p:txBody>
      </p:sp>
      <p:sp>
        <p:nvSpPr>
          <p:cNvPr id="6" name="Content Placeholder 5"/>
          <p:cNvSpPr>
            <a:spLocks noGrp="1"/>
          </p:cNvSpPr>
          <p:nvPr>
            <p:ph sz="quarter" idx="4"/>
          </p:nvPr>
        </p:nvSpPr>
        <p:spPr>
          <a:xfrm>
            <a:off x="4645026" y="2438401"/>
            <a:ext cx="4041775"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722438"/>
            <a:ext cx="4041775" cy="639762"/>
          </a:xfrm>
        </p:spPr>
        <p:txBody>
          <a:bodyPr anchor="b"/>
          <a:lstStyle>
            <a:lvl1pPr marL="0" indent="0" algn="ctr">
              <a:buNone/>
              <a:defRPr sz="1800" b="0">
                <a:solidFill>
                  <a:srgbClr val="00000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0" y="2438401"/>
            <a:ext cx="4040188"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1"/>
          </p:nvPr>
        </p:nvSpPr>
        <p:spPr>
          <a:xfrm>
            <a:off x="457200" y="1722438"/>
            <a:ext cx="4040188" cy="639762"/>
          </a:xfrm>
        </p:spPr>
        <p:txBody>
          <a:bodyPr anchor="b"/>
          <a:lstStyle>
            <a:lvl1pPr marL="0" indent="0" algn="ctr">
              <a:buNone/>
              <a:defRPr sz="1800" b="0">
                <a:solidFill>
                  <a:srgbClr val="00000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0" name="Title 9"/>
          <p:cNvSpPr>
            <a:spLocks noGrp="1"/>
          </p:cNvSpPr>
          <p:nvPr>
            <p:ph type="title"/>
          </p:nvPr>
        </p:nvSpPr>
        <p:spPr/>
        <p:txBody>
          <a:bodyPr/>
          <a:lstStyle>
            <a:lvl1pPr>
              <a:defRPr sz="4400" b="1"/>
            </a:lvl1pPr>
          </a:lstStyle>
          <a:p>
            <a:r>
              <a:rPr lang="en-US"/>
              <a:t>Click to edit Master title style</a:t>
            </a:r>
          </a:p>
        </p:txBody>
      </p:sp>
    </p:spTree>
    <p:extLst>
      <p:ext uri="{BB962C8B-B14F-4D97-AF65-F5344CB8AC3E}">
        <p14:creationId xmlns:p14="http://schemas.microsoft.com/office/powerpoint/2010/main" val="352568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49BF3EA-1A78-4F07-BDC0-C8A1BD461199}" type="datetimeFigureOut">
              <a:rPr lang="en-US" smtClean="0">
                <a:solidFill>
                  <a:srgbClr val="00539B"/>
                </a:solidFill>
              </a:rPr>
              <a:pPr/>
              <a:t>10/8/2017</a:t>
            </a:fld>
            <a:endParaRPr lang="en-US" dirty="0">
              <a:solidFill>
                <a:srgbClr val="00539B"/>
              </a:solidFill>
            </a:endParaRPr>
          </a:p>
        </p:txBody>
      </p:sp>
      <p:sp>
        <p:nvSpPr>
          <p:cNvPr id="4" name="Footer Placeholder 3"/>
          <p:cNvSpPr>
            <a:spLocks noGrp="1"/>
          </p:cNvSpPr>
          <p:nvPr>
            <p:ph type="ftr" sz="quarter" idx="11"/>
          </p:nvPr>
        </p:nvSpPr>
        <p:spPr/>
        <p:txBody>
          <a:bodyPr/>
          <a:lstStyle/>
          <a:p>
            <a:endParaRPr lang="en-US" dirty="0">
              <a:solidFill>
                <a:srgbClr val="00539B"/>
              </a:solidFill>
            </a:endParaRP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srgbClr val="00539B"/>
                </a:solidFill>
              </a:rPr>
              <a:pPr/>
              <a:t>‹#›</a:t>
            </a:fld>
            <a:endParaRPr lang="en-US" dirty="0">
              <a:solidFill>
                <a:srgbClr val="00539B"/>
              </a:solidFill>
            </a:endParaRPr>
          </a:p>
        </p:txBody>
      </p:sp>
      <p:sp>
        <p:nvSpPr>
          <p:cNvPr id="6" name="Title 5"/>
          <p:cNvSpPr>
            <a:spLocks noGrp="1"/>
          </p:cNvSpPr>
          <p:nvPr>
            <p:ph type="title"/>
          </p:nvPr>
        </p:nvSpPr>
        <p:spPr/>
        <p:txBody>
          <a:bodyPr/>
          <a:lstStyle>
            <a:lvl1pPr>
              <a:defRPr sz="4400" b="1"/>
            </a:lvl1pPr>
          </a:lstStyle>
          <a:p>
            <a:r>
              <a:rPr lang="en-US"/>
              <a:t>Click to edit Master title style</a:t>
            </a:r>
          </a:p>
        </p:txBody>
      </p:sp>
    </p:spTree>
    <p:extLst>
      <p:ext uri="{BB962C8B-B14F-4D97-AF65-F5344CB8AC3E}">
        <p14:creationId xmlns:p14="http://schemas.microsoft.com/office/powerpoint/2010/main" val="167378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8ECF878-817D-4B0C-80AA-7468FD238CD2}" type="datetimeFigureOut">
              <a:rPr lang="en-US" smtClean="0">
                <a:solidFill>
                  <a:srgbClr val="04617B">
                    <a:shade val="90000"/>
                  </a:srgbClr>
                </a:solidFill>
              </a:rPr>
              <a:pPr/>
              <a:t>10/8/2017</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7548DFDA-45E9-4907-8908-C28E74061E9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3322504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 name="Date Placeholder 1"/>
          <p:cNvSpPr>
            <a:spLocks noGrp="1"/>
          </p:cNvSpPr>
          <p:nvPr>
            <p:ph type="dt" sz="half" idx="10"/>
          </p:nvPr>
        </p:nvSpPr>
        <p:spPr/>
        <p:txBody>
          <a:bodyPr/>
          <a:lstStyle/>
          <a:p>
            <a:fld id="{349BF3EA-1A78-4F07-BDC0-C8A1BD461199}" type="datetimeFigureOut">
              <a:rPr lang="en-US" smtClean="0">
                <a:solidFill>
                  <a:srgbClr val="00539B"/>
                </a:solidFill>
              </a:rPr>
              <a:pPr/>
              <a:t>10/8/2017</a:t>
            </a:fld>
            <a:endParaRPr lang="en-US" dirty="0">
              <a:solidFill>
                <a:srgbClr val="00539B"/>
              </a:solidFill>
            </a:endParaRPr>
          </a:p>
        </p:txBody>
      </p:sp>
      <p:sp>
        <p:nvSpPr>
          <p:cNvPr id="3" name="Footer Placeholder 2"/>
          <p:cNvSpPr>
            <a:spLocks noGrp="1"/>
          </p:cNvSpPr>
          <p:nvPr>
            <p:ph type="ftr" sz="quarter" idx="11"/>
          </p:nvPr>
        </p:nvSpPr>
        <p:spPr/>
        <p:txBody>
          <a:bodyPr/>
          <a:lstStyle/>
          <a:p>
            <a:endParaRPr lang="en-US" dirty="0">
              <a:solidFill>
                <a:srgbClr val="00539B"/>
              </a:solidFill>
            </a:endParaRP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srgbClr val="00539B"/>
                </a:solidFill>
              </a:rPr>
              <a:pPr/>
              <a:t>‹#›</a:t>
            </a:fld>
            <a:endParaRPr lang="en-US" dirty="0">
              <a:solidFill>
                <a:srgbClr val="00539B"/>
              </a:solidFill>
            </a:endParaRPr>
          </a:p>
        </p:txBody>
      </p:sp>
    </p:spTree>
    <p:extLst>
      <p:ext uri="{BB962C8B-B14F-4D97-AF65-F5344CB8AC3E}">
        <p14:creationId xmlns:p14="http://schemas.microsoft.com/office/powerpoint/2010/main" val="158869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5" name="Date Placeholder 4"/>
          <p:cNvSpPr>
            <a:spLocks noGrp="1"/>
          </p:cNvSpPr>
          <p:nvPr>
            <p:ph type="dt" sz="half" idx="10"/>
          </p:nvPr>
        </p:nvSpPr>
        <p:spPr/>
        <p:txBody>
          <a:bodyPr/>
          <a:lstStyle/>
          <a:p>
            <a:fld id="{349BF3EA-1A78-4F07-BDC0-C8A1BD461199}" type="datetimeFigureOut">
              <a:rPr lang="en-US" smtClean="0">
                <a:solidFill>
                  <a:srgbClr val="00539B"/>
                </a:solidFill>
              </a:rPr>
              <a:pPr/>
              <a:t>10/8/2017</a:t>
            </a:fld>
            <a:endParaRPr lang="en-US" dirty="0">
              <a:solidFill>
                <a:srgbClr val="00539B"/>
              </a:solidFill>
            </a:endParaRPr>
          </a:p>
        </p:txBody>
      </p:sp>
      <p:sp>
        <p:nvSpPr>
          <p:cNvPr id="6" name="Footer Placeholder 5"/>
          <p:cNvSpPr>
            <a:spLocks noGrp="1"/>
          </p:cNvSpPr>
          <p:nvPr>
            <p:ph type="ftr" sz="quarter" idx="11"/>
          </p:nvPr>
        </p:nvSpPr>
        <p:spPr/>
        <p:txBody>
          <a:bodyPr/>
          <a:lstStyle/>
          <a:p>
            <a:endParaRPr lang="en-US" dirty="0">
              <a:solidFill>
                <a:srgbClr val="00539B"/>
              </a:solidFill>
            </a:endParaRPr>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401CF334-2D5C-4859-84A6-CA7E6E43FAEB}" type="slidenum">
              <a:rPr lang="en-US" smtClean="0"/>
              <a:pPr/>
              <a:t>‹#›</a:t>
            </a:fld>
            <a:endParaRPr lang="en-US" dirty="0"/>
          </a:p>
        </p:txBody>
      </p:sp>
      <p:sp>
        <p:nvSpPr>
          <p:cNvPr id="3" name="Content Placeholder 2"/>
          <p:cNvSpPr>
            <a:spLocks noGrp="1"/>
          </p:cNvSpPr>
          <p:nvPr>
            <p:ph idx="1"/>
          </p:nvPr>
        </p:nvSpPr>
        <p:spPr>
          <a:xfrm>
            <a:off x="609600" y="304802"/>
            <a:ext cx="5867400" cy="5853113"/>
          </a:xfrm>
        </p:spPr>
        <p:txBody>
          <a:bodyPr/>
          <a:lstStyle>
            <a:lvl1pPr>
              <a:defRPr sz="2400">
                <a:solidFill>
                  <a:srgbClr val="000000"/>
                </a:solidFill>
              </a:defRPr>
            </a:lvl1pPr>
            <a:lvl2pPr>
              <a:defRPr sz="2100"/>
            </a:lvl2pPr>
            <a:lvl3pPr>
              <a:defRPr sz="1800">
                <a:solidFill>
                  <a:schemeClr val="accent1"/>
                </a:solidFill>
              </a:defRPr>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itle 10"/>
          <p:cNvSpPr>
            <a:spLocks noGrp="1"/>
          </p:cNvSpPr>
          <p:nvPr>
            <p:ph type="title"/>
          </p:nvPr>
        </p:nvSpPr>
        <p:spPr>
          <a:xfrm>
            <a:off x="7159752" y="457200"/>
            <a:ext cx="1675660" cy="1673352"/>
          </a:xfrm>
        </p:spPr>
        <p:txBody>
          <a:bodyPr anchor="b"/>
          <a:lstStyle>
            <a:lvl1pPr algn="l">
              <a:defRPr sz="1500" spc="113" baseline="0"/>
            </a:lvl1pPr>
          </a:lstStyle>
          <a:p>
            <a:r>
              <a:rPr lang="en-US"/>
              <a:t>Click to edit Master title style</a:t>
            </a:r>
            <a:endParaRPr lang="en-US" dirty="0"/>
          </a:p>
        </p:txBody>
      </p:sp>
    </p:spTree>
    <p:extLst>
      <p:ext uri="{BB962C8B-B14F-4D97-AF65-F5344CB8AC3E}">
        <p14:creationId xmlns:p14="http://schemas.microsoft.com/office/powerpoint/2010/main" val="29980227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5" name="Date Placeholder 4"/>
          <p:cNvSpPr>
            <a:spLocks noGrp="1"/>
          </p:cNvSpPr>
          <p:nvPr>
            <p:ph type="dt" sz="half" idx="10"/>
          </p:nvPr>
        </p:nvSpPr>
        <p:spPr/>
        <p:txBody>
          <a:bodyPr/>
          <a:lstStyle/>
          <a:p>
            <a:fld id="{349BF3EA-1A78-4F07-BDC0-C8A1BD461199}" type="datetimeFigureOut">
              <a:rPr lang="en-US" smtClean="0">
                <a:solidFill>
                  <a:srgbClr val="D8D9DA"/>
                </a:solidFill>
              </a:rPr>
              <a:pPr/>
              <a:t>10/8/2017</a:t>
            </a:fld>
            <a:endParaRPr lang="en-US" dirty="0">
              <a:solidFill>
                <a:srgbClr val="D8D9DA"/>
              </a:solidFill>
            </a:endParaRPr>
          </a:p>
        </p:txBody>
      </p:sp>
      <p:sp>
        <p:nvSpPr>
          <p:cNvPr id="6" name="Footer Placeholder 5"/>
          <p:cNvSpPr>
            <a:spLocks noGrp="1"/>
          </p:cNvSpPr>
          <p:nvPr>
            <p:ph type="ftr" sz="quarter" idx="11"/>
          </p:nvPr>
        </p:nvSpPr>
        <p:spPr/>
        <p:txBody>
          <a:bodyPr/>
          <a:lstStyle/>
          <a:p>
            <a:endParaRPr lang="en-US" dirty="0">
              <a:solidFill>
                <a:srgbClr val="D8D9DA"/>
              </a:solidFill>
            </a:endParaRP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srgbClr val="D8D9DA"/>
                </a:solidFill>
              </a:rPr>
              <a:pPr/>
              <a:t>‹#›</a:t>
            </a:fld>
            <a:endParaRPr lang="en-US" dirty="0">
              <a:solidFill>
                <a:srgbClr val="D8D9DA"/>
              </a:solidFill>
            </a:endParaRPr>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05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0" name="Title 9"/>
          <p:cNvSpPr>
            <a:spLocks noGrp="1"/>
          </p:cNvSpPr>
          <p:nvPr>
            <p:ph type="title"/>
          </p:nvPr>
        </p:nvSpPr>
        <p:spPr>
          <a:xfrm>
            <a:off x="7162800" y="460248"/>
            <a:ext cx="1676400" cy="1673352"/>
          </a:xfrm>
        </p:spPr>
        <p:txBody>
          <a:bodyPr anchor="b"/>
          <a:lstStyle>
            <a:lvl1pPr algn="l">
              <a:defRPr sz="1500" spc="113" baseline="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4131194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9BF3EA-1A78-4F07-BDC0-C8A1BD461199}" type="datetimeFigureOut">
              <a:rPr lang="en-US" smtClean="0">
                <a:solidFill>
                  <a:srgbClr val="00539B"/>
                </a:solidFill>
              </a:rPr>
              <a:pPr/>
              <a:t>10/8/2017</a:t>
            </a:fld>
            <a:endParaRPr lang="en-US" dirty="0">
              <a:solidFill>
                <a:srgbClr val="00539B"/>
              </a:solidFill>
            </a:endParaRPr>
          </a:p>
        </p:txBody>
      </p:sp>
      <p:sp>
        <p:nvSpPr>
          <p:cNvPr id="5" name="Footer Placeholder 4"/>
          <p:cNvSpPr>
            <a:spLocks noGrp="1"/>
          </p:cNvSpPr>
          <p:nvPr>
            <p:ph type="ftr" sz="quarter" idx="11"/>
          </p:nvPr>
        </p:nvSpPr>
        <p:spPr/>
        <p:txBody>
          <a:bodyPr/>
          <a:lstStyle/>
          <a:p>
            <a:endParaRPr lang="en-US" dirty="0">
              <a:solidFill>
                <a:srgbClr val="00539B"/>
              </a:solidFill>
            </a:endParaRP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srgbClr val="00539B"/>
                </a:solidFill>
              </a:rPr>
              <a:pPr/>
              <a:t>‹#›</a:t>
            </a:fld>
            <a:endParaRPr lang="en-US" dirty="0">
              <a:solidFill>
                <a:srgbClr val="00539B"/>
              </a:solidFill>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sz="4400" b="1"/>
            </a:lvl1pPr>
          </a:lstStyle>
          <a:p>
            <a:r>
              <a:rPr lang="en-US"/>
              <a:t>Click to edit Master title style</a:t>
            </a:r>
          </a:p>
        </p:txBody>
      </p:sp>
    </p:spTree>
    <p:extLst>
      <p:ext uri="{BB962C8B-B14F-4D97-AF65-F5344CB8AC3E}">
        <p14:creationId xmlns:p14="http://schemas.microsoft.com/office/powerpoint/2010/main" val="223516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4" name="Date Placeholder 3"/>
          <p:cNvSpPr>
            <a:spLocks noGrp="1"/>
          </p:cNvSpPr>
          <p:nvPr>
            <p:ph type="dt" sz="half" idx="10"/>
          </p:nvPr>
        </p:nvSpPr>
        <p:spPr/>
        <p:txBody>
          <a:bodyPr/>
          <a:lstStyle/>
          <a:p>
            <a:fld id="{349BF3EA-1A78-4F07-BDC0-C8A1BD461199}" type="datetimeFigureOut">
              <a:rPr lang="en-US" smtClean="0">
                <a:solidFill>
                  <a:srgbClr val="00539B"/>
                </a:solidFill>
              </a:rPr>
              <a:pPr/>
              <a:t>10/8/2017</a:t>
            </a:fld>
            <a:endParaRPr lang="en-US" dirty="0">
              <a:solidFill>
                <a:srgbClr val="00539B"/>
              </a:solidFill>
            </a:endParaRPr>
          </a:p>
        </p:txBody>
      </p:sp>
      <p:sp>
        <p:nvSpPr>
          <p:cNvPr id="5" name="Footer Placeholder 4"/>
          <p:cNvSpPr>
            <a:spLocks noGrp="1"/>
          </p:cNvSpPr>
          <p:nvPr>
            <p:ph type="ftr" sz="quarter" idx="11"/>
          </p:nvPr>
        </p:nvSpPr>
        <p:spPr/>
        <p:txBody>
          <a:bodyPr/>
          <a:lstStyle/>
          <a:p>
            <a:endParaRPr lang="en-US" dirty="0">
              <a:solidFill>
                <a:srgbClr val="00539B"/>
              </a:solidFill>
            </a:endParaRP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401CF334-2D5C-4859-84A6-CA7E6E43FAEB}" type="slidenum">
              <a:rPr lang="en-US" smtClean="0">
                <a:solidFill>
                  <a:srgbClr val="D8D9DA"/>
                </a:solidFill>
              </a:rPr>
              <a:pPr/>
              <a:t>‹#›</a:t>
            </a:fld>
            <a:endParaRPr lang="en-US" dirty="0">
              <a:solidFill>
                <a:srgbClr val="D8D9DA"/>
              </a:solidFill>
            </a:endParaRP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Vertical Title 1"/>
          <p:cNvSpPr>
            <a:spLocks noGrp="1"/>
          </p:cNvSpPr>
          <p:nvPr>
            <p:ph type="title" orient="vert"/>
          </p:nvPr>
        </p:nvSpPr>
        <p:spPr>
          <a:xfrm>
            <a:off x="7162800" y="274640"/>
            <a:ext cx="1676400" cy="5851525"/>
          </a:xfrm>
        </p:spPr>
        <p:txBody>
          <a:bodyPr vert="eaVert"/>
          <a:lstStyle/>
          <a:p>
            <a:r>
              <a:rPr lang="en-US"/>
              <a:t>Click to edit Master title style</a:t>
            </a:r>
            <a:endParaRPr lang="en-US" dirty="0"/>
          </a:p>
        </p:txBody>
      </p:sp>
    </p:spTree>
    <p:extLst>
      <p:ext uri="{BB962C8B-B14F-4D97-AF65-F5344CB8AC3E}">
        <p14:creationId xmlns:p14="http://schemas.microsoft.com/office/powerpoint/2010/main" val="117992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 name="Rectangle 44"/>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44" name="Group 43"/>
          <p:cNvGrpSpPr/>
          <p:nvPr userDrawn="1"/>
        </p:nvGrpSpPr>
        <p:grpSpPr>
          <a:xfrm>
            <a:off x="0" y="2267858"/>
            <a:ext cx="4191000" cy="4590144"/>
            <a:chOff x="-1" y="1600199"/>
            <a:chExt cx="4501019" cy="5257801"/>
          </a:xfrm>
        </p:grpSpPr>
        <p:sp>
          <p:nvSpPr>
            <p:cNvPr id="39" name="Freeform 7"/>
            <p:cNvSpPr>
              <a:spLocks/>
            </p:cNvSpPr>
            <p:nvPr userDrawn="1"/>
          </p:nvSpPr>
          <p:spPr bwMode="auto">
            <a:xfrm>
              <a:off x="-1" y="1600199"/>
              <a:ext cx="4127498" cy="2514600"/>
            </a:xfrm>
            <a:custGeom>
              <a:avLst/>
              <a:gdLst/>
              <a:ahLst/>
              <a:cxnLst>
                <a:cxn ang="0">
                  <a:pos x="0" y="0"/>
                </a:cxn>
                <a:cxn ang="0">
                  <a:pos x="124" y="18"/>
                </a:cxn>
                <a:cxn ang="0">
                  <a:pos x="246" y="40"/>
                </a:cxn>
                <a:cxn ang="0">
                  <a:pos x="365" y="64"/>
                </a:cxn>
                <a:cxn ang="0">
                  <a:pos x="596" y="127"/>
                </a:cxn>
                <a:cxn ang="0">
                  <a:pos x="815" y="200"/>
                </a:cxn>
                <a:cxn ang="0">
                  <a:pos x="1025" y="286"/>
                </a:cxn>
                <a:cxn ang="0">
                  <a:pos x="1223" y="380"/>
                </a:cxn>
                <a:cxn ang="0">
                  <a:pos x="1411" y="482"/>
                </a:cxn>
                <a:cxn ang="0">
                  <a:pos x="1588" y="591"/>
                </a:cxn>
                <a:cxn ang="0">
                  <a:pos x="1753" y="707"/>
                </a:cxn>
                <a:cxn ang="0">
                  <a:pos x="1907" y="824"/>
                </a:cxn>
                <a:cxn ang="0">
                  <a:pos x="2047" y="946"/>
                </a:cxn>
                <a:cxn ang="0">
                  <a:pos x="2177" y="1066"/>
                </a:cxn>
                <a:cxn ang="0">
                  <a:pos x="2293" y="1189"/>
                </a:cxn>
                <a:cxn ang="0">
                  <a:pos x="2397" y="1308"/>
                </a:cxn>
                <a:cxn ang="0">
                  <a:pos x="2488" y="1423"/>
                </a:cxn>
                <a:cxn ang="0">
                  <a:pos x="2565" y="1534"/>
                </a:cxn>
                <a:cxn ang="0">
                  <a:pos x="2600" y="1587"/>
                </a:cxn>
                <a:cxn ang="0">
                  <a:pos x="2535" y="1522"/>
                </a:cxn>
                <a:cxn ang="0">
                  <a:pos x="2455" y="1451"/>
                </a:cxn>
                <a:cxn ang="0">
                  <a:pos x="2359" y="1375"/>
                </a:cxn>
                <a:cxn ang="0">
                  <a:pos x="2247" y="1294"/>
                </a:cxn>
                <a:cxn ang="0">
                  <a:pos x="2119" y="1215"/>
                </a:cxn>
                <a:cxn ang="0">
                  <a:pos x="1981" y="1134"/>
                </a:cxn>
                <a:cxn ang="0">
                  <a:pos x="1827" y="1058"/>
                </a:cxn>
                <a:cxn ang="0">
                  <a:pos x="1662" y="986"/>
                </a:cxn>
                <a:cxn ang="0">
                  <a:pos x="1486" y="921"/>
                </a:cxn>
                <a:cxn ang="0">
                  <a:pos x="1299" y="865"/>
                </a:cxn>
                <a:cxn ang="0">
                  <a:pos x="1103" y="819"/>
                </a:cxn>
                <a:cxn ang="0">
                  <a:pos x="896" y="787"/>
                </a:cxn>
                <a:cxn ang="0">
                  <a:pos x="791" y="776"/>
                </a:cxn>
                <a:cxn ang="0">
                  <a:pos x="683" y="769"/>
                </a:cxn>
                <a:cxn ang="0">
                  <a:pos x="573" y="768"/>
                </a:cxn>
                <a:cxn ang="0">
                  <a:pos x="462" y="769"/>
                </a:cxn>
                <a:cxn ang="0">
                  <a:pos x="348" y="776"/>
                </a:cxn>
                <a:cxn ang="0">
                  <a:pos x="234" y="787"/>
                </a:cxn>
                <a:cxn ang="0">
                  <a:pos x="117" y="806"/>
                </a:cxn>
                <a:cxn ang="0">
                  <a:pos x="0" y="827"/>
                </a:cxn>
                <a:cxn ang="0">
                  <a:pos x="0" y="0"/>
                </a:cxn>
              </a:cxnLst>
              <a:rect l="0" t="0" r="r" b="b"/>
              <a:pathLst>
                <a:path w="2600" h="1587">
                  <a:moveTo>
                    <a:pt x="0" y="0"/>
                  </a:moveTo>
                  <a:lnTo>
                    <a:pt x="0" y="0"/>
                  </a:lnTo>
                  <a:lnTo>
                    <a:pt x="63" y="8"/>
                  </a:lnTo>
                  <a:lnTo>
                    <a:pt x="124" y="18"/>
                  </a:lnTo>
                  <a:lnTo>
                    <a:pt x="185" y="28"/>
                  </a:lnTo>
                  <a:lnTo>
                    <a:pt x="246" y="40"/>
                  </a:lnTo>
                  <a:lnTo>
                    <a:pt x="305" y="53"/>
                  </a:lnTo>
                  <a:lnTo>
                    <a:pt x="365" y="64"/>
                  </a:lnTo>
                  <a:lnTo>
                    <a:pt x="480" y="94"/>
                  </a:lnTo>
                  <a:lnTo>
                    <a:pt x="596" y="127"/>
                  </a:lnTo>
                  <a:lnTo>
                    <a:pt x="706" y="162"/>
                  </a:lnTo>
                  <a:lnTo>
                    <a:pt x="815" y="200"/>
                  </a:lnTo>
                  <a:lnTo>
                    <a:pt x="921" y="241"/>
                  </a:lnTo>
                  <a:lnTo>
                    <a:pt x="1025" y="286"/>
                  </a:lnTo>
                  <a:lnTo>
                    <a:pt x="1126" y="330"/>
                  </a:lnTo>
                  <a:lnTo>
                    <a:pt x="1223" y="380"/>
                  </a:lnTo>
                  <a:lnTo>
                    <a:pt x="1319" y="429"/>
                  </a:lnTo>
                  <a:lnTo>
                    <a:pt x="1411" y="482"/>
                  </a:lnTo>
                  <a:lnTo>
                    <a:pt x="1502" y="537"/>
                  </a:lnTo>
                  <a:lnTo>
                    <a:pt x="1588" y="591"/>
                  </a:lnTo>
                  <a:lnTo>
                    <a:pt x="1672" y="649"/>
                  </a:lnTo>
                  <a:lnTo>
                    <a:pt x="1753" y="707"/>
                  </a:lnTo>
                  <a:lnTo>
                    <a:pt x="1831" y="764"/>
                  </a:lnTo>
                  <a:lnTo>
                    <a:pt x="1907" y="824"/>
                  </a:lnTo>
                  <a:lnTo>
                    <a:pt x="1979" y="885"/>
                  </a:lnTo>
                  <a:lnTo>
                    <a:pt x="2047" y="946"/>
                  </a:lnTo>
                  <a:lnTo>
                    <a:pt x="2113" y="1005"/>
                  </a:lnTo>
                  <a:lnTo>
                    <a:pt x="2177" y="1066"/>
                  </a:lnTo>
                  <a:lnTo>
                    <a:pt x="2237" y="1128"/>
                  </a:lnTo>
                  <a:lnTo>
                    <a:pt x="2293" y="1189"/>
                  </a:lnTo>
                  <a:lnTo>
                    <a:pt x="2347" y="1248"/>
                  </a:lnTo>
                  <a:lnTo>
                    <a:pt x="2397" y="1308"/>
                  </a:lnTo>
                  <a:lnTo>
                    <a:pt x="2445" y="1365"/>
                  </a:lnTo>
                  <a:lnTo>
                    <a:pt x="2488" y="1423"/>
                  </a:lnTo>
                  <a:lnTo>
                    <a:pt x="2529" y="1479"/>
                  </a:lnTo>
                  <a:lnTo>
                    <a:pt x="2565" y="1534"/>
                  </a:lnTo>
                  <a:lnTo>
                    <a:pt x="2600" y="1587"/>
                  </a:lnTo>
                  <a:lnTo>
                    <a:pt x="2600" y="1587"/>
                  </a:lnTo>
                  <a:lnTo>
                    <a:pt x="2570" y="1555"/>
                  </a:lnTo>
                  <a:lnTo>
                    <a:pt x="2535" y="1522"/>
                  </a:lnTo>
                  <a:lnTo>
                    <a:pt x="2497" y="1487"/>
                  </a:lnTo>
                  <a:lnTo>
                    <a:pt x="2455" y="1451"/>
                  </a:lnTo>
                  <a:lnTo>
                    <a:pt x="2408" y="1413"/>
                  </a:lnTo>
                  <a:lnTo>
                    <a:pt x="2359" y="1375"/>
                  </a:lnTo>
                  <a:lnTo>
                    <a:pt x="2304" y="1336"/>
                  </a:lnTo>
                  <a:lnTo>
                    <a:pt x="2247" y="1294"/>
                  </a:lnTo>
                  <a:lnTo>
                    <a:pt x="2185" y="1255"/>
                  </a:lnTo>
                  <a:lnTo>
                    <a:pt x="2119" y="1215"/>
                  </a:lnTo>
                  <a:lnTo>
                    <a:pt x="2052" y="1174"/>
                  </a:lnTo>
                  <a:lnTo>
                    <a:pt x="1981" y="1134"/>
                  </a:lnTo>
                  <a:lnTo>
                    <a:pt x="1905" y="1096"/>
                  </a:lnTo>
                  <a:lnTo>
                    <a:pt x="1827" y="1058"/>
                  </a:lnTo>
                  <a:lnTo>
                    <a:pt x="1746" y="1020"/>
                  </a:lnTo>
                  <a:lnTo>
                    <a:pt x="1662" y="986"/>
                  </a:lnTo>
                  <a:lnTo>
                    <a:pt x="1576" y="953"/>
                  </a:lnTo>
                  <a:lnTo>
                    <a:pt x="1486" y="921"/>
                  </a:lnTo>
                  <a:lnTo>
                    <a:pt x="1393" y="891"/>
                  </a:lnTo>
                  <a:lnTo>
                    <a:pt x="1299" y="865"/>
                  </a:lnTo>
                  <a:lnTo>
                    <a:pt x="1202" y="840"/>
                  </a:lnTo>
                  <a:lnTo>
                    <a:pt x="1103" y="819"/>
                  </a:lnTo>
                  <a:lnTo>
                    <a:pt x="1000" y="801"/>
                  </a:lnTo>
                  <a:lnTo>
                    <a:pt x="896" y="787"/>
                  </a:lnTo>
                  <a:lnTo>
                    <a:pt x="843" y="781"/>
                  </a:lnTo>
                  <a:lnTo>
                    <a:pt x="791" y="776"/>
                  </a:lnTo>
                  <a:lnTo>
                    <a:pt x="738" y="773"/>
                  </a:lnTo>
                  <a:lnTo>
                    <a:pt x="683" y="769"/>
                  </a:lnTo>
                  <a:lnTo>
                    <a:pt x="629" y="768"/>
                  </a:lnTo>
                  <a:lnTo>
                    <a:pt x="573" y="768"/>
                  </a:lnTo>
                  <a:lnTo>
                    <a:pt x="518" y="768"/>
                  </a:lnTo>
                  <a:lnTo>
                    <a:pt x="462" y="769"/>
                  </a:lnTo>
                  <a:lnTo>
                    <a:pt x="406" y="773"/>
                  </a:lnTo>
                  <a:lnTo>
                    <a:pt x="348" y="776"/>
                  </a:lnTo>
                  <a:lnTo>
                    <a:pt x="292" y="781"/>
                  </a:lnTo>
                  <a:lnTo>
                    <a:pt x="234" y="787"/>
                  </a:lnTo>
                  <a:lnTo>
                    <a:pt x="177" y="796"/>
                  </a:lnTo>
                  <a:lnTo>
                    <a:pt x="117" y="806"/>
                  </a:lnTo>
                  <a:lnTo>
                    <a:pt x="59" y="816"/>
                  </a:lnTo>
                  <a:lnTo>
                    <a:pt x="0" y="827"/>
                  </a:lnTo>
                  <a:lnTo>
                    <a:pt x="0" y="0"/>
                  </a:lnTo>
                  <a:lnTo>
                    <a:pt x="0" y="0"/>
                  </a:lnTo>
                  <a:close/>
                </a:path>
              </a:pathLst>
            </a:custGeom>
            <a:solidFill>
              <a:schemeClr val="accent2">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0" name="Freeform 8"/>
            <p:cNvSpPr>
              <a:spLocks/>
            </p:cNvSpPr>
            <p:nvPr userDrawn="1"/>
          </p:nvSpPr>
          <p:spPr bwMode="auto">
            <a:xfrm>
              <a:off x="-1" y="3581398"/>
              <a:ext cx="1600200" cy="3276599"/>
            </a:xfrm>
            <a:custGeom>
              <a:avLst/>
              <a:gdLst/>
              <a:ahLst/>
              <a:cxnLst>
                <a:cxn ang="0">
                  <a:pos x="0" y="776"/>
                </a:cxn>
                <a:cxn ang="0">
                  <a:pos x="0" y="776"/>
                </a:cxn>
                <a:cxn ang="0">
                  <a:pos x="38" y="703"/>
                </a:cxn>
                <a:cxn ang="0">
                  <a:pos x="78" y="634"/>
                </a:cxn>
                <a:cxn ang="0">
                  <a:pos x="119" y="566"/>
                </a:cxn>
                <a:cxn ang="0">
                  <a:pos x="162" y="502"/>
                </a:cxn>
                <a:cxn ang="0">
                  <a:pos x="208" y="441"/>
                </a:cxn>
                <a:cxn ang="0">
                  <a:pos x="256" y="381"/>
                </a:cxn>
                <a:cxn ang="0">
                  <a:pos x="305" y="327"/>
                </a:cxn>
                <a:cxn ang="0">
                  <a:pos x="330" y="300"/>
                </a:cxn>
                <a:cxn ang="0">
                  <a:pos x="357" y="274"/>
                </a:cxn>
                <a:cxn ang="0">
                  <a:pos x="385" y="249"/>
                </a:cxn>
                <a:cxn ang="0">
                  <a:pos x="411" y="226"/>
                </a:cxn>
                <a:cxn ang="0">
                  <a:pos x="439" y="203"/>
                </a:cxn>
                <a:cxn ang="0">
                  <a:pos x="469" y="182"/>
                </a:cxn>
                <a:cxn ang="0">
                  <a:pos x="497" y="160"/>
                </a:cxn>
                <a:cxn ang="0">
                  <a:pos x="527" y="140"/>
                </a:cxn>
                <a:cxn ang="0">
                  <a:pos x="558" y="122"/>
                </a:cxn>
                <a:cxn ang="0">
                  <a:pos x="588" y="104"/>
                </a:cxn>
                <a:cxn ang="0">
                  <a:pos x="619" y="87"/>
                </a:cxn>
                <a:cxn ang="0">
                  <a:pos x="652" y="71"/>
                </a:cxn>
                <a:cxn ang="0">
                  <a:pos x="685" y="56"/>
                </a:cxn>
                <a:cxn ang="0">
                  <a:pos x="718" y="43"/>
                </a:cxn>
                <a:cxn ang="0">
                  <a:pos x="751" y="31"/>
                </a:cxn>
                <a:cxn ang="0">
                  <a:pos x="786" y="20"/>
                </a:cxn>
                <a:cxn ang="0">
                  <a:pos x="822" y="10"/>
                </a:cxn>
                <a:cxn ang="0">
                  <a:pos x="857" y="0"/>
                </a:cxn>
                <a:cxn ang="0">
                  <a:pos x="857" y="0"/>
                </a:cxn>
                <a:cxn ang="0">
                  <a:pos x="806" y="46"/>
                </a:cxn>
                <a:cxn ang="0">
                  <a:pos x="754" y="94"/>
                </a:cxn>
                <a:cxn ang="0">
                  <a:pos x="706" y="144"/>
                </a:cxn>
                <a:cxn ang="0">
                  <a:pos x="660" y="196"/>
                </a:cxn>
                <a:cxn ang="0">
                  <a:pos x="617" y="249"/>
                </a:cxn>
                <a:cxn ang="0">
                  <a:pos x="576" y="304"/>
                </a:cxn>
                <a:cxn ang="0">
                  <a:pos x="536" y="362"/>
                </a:cxn>
                <a:cxn ang="0">
                  <a:pos x="498" y="419"/>
                </a:cxn>
                <a:cxn ang="0">
                  <a:pos x="462" y="479"/>
                </a:cxn>
                <a:cxn ang="0">
                  <a:pos x="429" y="538"/>
                </a:cxn>
                <a:cxn ang="0">
                  <a:pos x="398" y="601"/>
                </a:cxn>
                <a:cxn ang="0">
                  <a:pos x="368" y="664"/>
                </a:cxn>
                <a:cxn ang="0">
                  <a:pos x="340" y="728"/>
                </a:cxn>
                <a:cxn ang="0">
                  <a:pos x="315" y="792"/>
                </a:cxn>
                <a:cxn ang="0">
                  <a:pos x="291" y="858"/>
                </a:cxn>
                <a:cxn ang="0">
                  <a:pos x="269" y="925"/>
                </a:cxn>
                <a:cxn ang="0">
                  <a:pos x="249" y="992"/>
                </a:cxn>
                <a:cxn ang="0">
                  <a:pos x="229" y="1060"/>
                </a:cxn>
                <a:cxn ang="0">
                  <a:pos x="213" y="1128"/>
                </a:cxn>
                <a:cxn ang="0">
                  <a:pos x="198" y="1197"/>
                </a:cxn>
                <a:cxn ang="0">
                  <a:pos x="185" y="1266"/>
                </a:cxn>
                <a:cxn ang="0">
                  <a:pos x="173" y="1336"/>
                </a:cxn>
                <a:cxn ang="0">
                  <a:pos x="162" y="1405"/>
                </a:cxn>
                <a:cxn ang="0">
                  <a:pos x="154" y="1474"/>
                </a:cxn>
                <a:cxn ang="0">
                  <a:pos x="147" y="1544"/>
                </a:cxn>
                <a:cxn ang="0">
                  <a:pos x="140" y="1613"/>
                </a:cxn>
                <a:cxn ang="0">
                  <a:pos x="137" y="1682"/>
                </a:cxn>
                <a:cxn ang="0">
                  <a:pos x="134" y="1752"/>
                </a:cxn>
                <a:cxn ang="0">
                  <a:pos x="132" y="1821"/>
                </a:cxn>
                <a:cxn ang="0">
                  <a:pos x="132" y="1889"/>
                </a:cxn>
                <a:cxn ang="0">
                  <a:pos x="134" y="1956"/>
                </a:cxn>
                <a:cxn ang="0">
                  <a:pos x="135" y="2024"/>
                </a:cxn>
                <a:cxn ang="0">
                  <a:pos x="0" y="2024"/>
                </a:cxn>
                <a:cxn ang="0">
                  <a:pos x="0" y="776"/>
                </a:cxn>
                <a:cxn ang="0">
                  <a:pos x="0" y="776"/>
                </a:cxn>
              </a:cxnLst>
              <a:rect l="0" t="0" r="r" b="b"/>
              <a:pathLst>
                <a:path w="857" h="2024">
                  <a:moveTo>
                    <a:pt x="0" y="776"/>
                  </a:moveTo>
                  <a:lnTo>
                    <a:pt x="0" y="776"/>
                  </a:lnTo>
                  <a:lnTo>
                    <a:pt x="38" y="703"/>
                  </a:lnTo>
                  <a:lnTo>
                    <a:pt x="78" y="634"/>
                  </a:lnTo>
                  <a:lnTo>
                    <a:pt x="119" y="566"/>
                  </a:lnTo>
                  <a:lnTo>
                    <a:pt x="162" y="502"/>
                  </a:lnTo>
                  <a:lnTo>
                    <a:pt x="208" y="441"/>
                  </a:lnTo>
                  <a:lnTo>
                    <a:pt x="256" y="381"/>
                  </a:lnTo>
                  <a:lnTo>
                    <a:pt x="305" y="327"/>
                  </a:lnTo>
                  <a:lnTo>
                    <a:pt x="330" y="300"/>
                  </a:lnTo>
                  <a:lnTo>
                    <a:pt x="357" y="274"/>
                  </a:lnTo>
                  <a:lnTo>
                    <a:pt x="385" y="249"/>
                  </a:lnTo>
                  <a:lnTo>
                    <a:pt x="411" y="226"/>
                  </a:lnTo>
                  <a:lnTo>
                    <a:pt x="439" y="203"/>
                  </a:lnTo>
                  <a:lnTo>
                    <a:pt x="469" y="182"/>
                  </a:lnTo>
                  <a:lnTo>
                    <a:pt x="497" y="160"/>
                  </a:lnTo>
                  <a:lnTo>
                    <a:pt x="527" y="140"/>
                  </a:lnTo>
                  <a:lnTo>
                    <a:pt x="558" y="122"/>
                  </a:lnTo>
                  <a:lnTo>
                    <a:pt x="588" y="104"/>
                  </a:lnTo>
                  <a:lnTo>
                    <a:pt x="619" y="87"/>
                  </a:lnTo>
                  <a:lnTo>
                    <a:pt x="652" y="71"/>
                  </a:lnTo>
                  <a:lnTo>
                    <a:pt x="685" y="56"/>
                  </a:lnTo>
                  <a:lnTo>
                    <a:pt x="718" y="43"/>
                  </a:lnTo>
                  <a:lnTo>
                    <a:pt x="751" y="31"/>
                  </a:lnTo>
                  <a:lnTo>
                    <a:pt x="786" y="20"/>
                  </a:lnTo>
                  <a:lnTo>
                    <a:pt x="822" y="10"/>
                  </a:lnTo>
                  <a:lnTo>
                    <a:pt x="857" y="0"/>
                  </a:lnTo>
                  <a:lnTo>
                    <a:pt x="857" y="0"/>
                  </a:lnTo>
                  <a:lnTo>
                    <a:pt x="806" y="46"/>
                  </a:lnTo>
                  <a:lnTo>
                    <a:pt x="754" y="94"/>
                  </a:lnTo>
                  <a:lnTo>
                    <a:pt x="706" y="144"/>
                  </a:lnTo>
                  <a:lnTo>
                    <a:pt x="660" y="196"/>
                  </a:lnTo>
                  <a:lnTo>
                    <a:pt x="617" y="249"/>
                  </a:lnTo>
                  <a:lnTo>
                    <a:pt x="576" y="304"/>
                  </a:lnTo>
                  <a:lnTo>
                    <a:pt x="536" y="362"/>
                  </a:lnTo>
                  <a:lnTo>
                    <a:pt x="498" y="419"/>
                  </a:lnTo>
                  <a:lnTo>
                    <a:pt x="462" y="479"/>
                  </a:lnTo>
                  <a:lnTo>
                    <a:pt x="429" y="538"/>
                  </a:lnTo>
                  <a:lnTo>
                    <a:pt x="398" y="601"/>
                  </a:lnTo>
                  <a:lnTo>
                    <a:pt x="368" y="664"/>
                  </a:lnTo>
                  <a:lnTo>
                    <a:pt x="340" y="728"/>
                  </a:lnTo>
                  <a:lnTo>
                    <a:pt x="315" y="792"/>
                  </a:lnTo>
                  <a:lnTo>
                    <a:pt x="291" y="858"/>
                  </a:lnTo>
                  <a:lnTo>
                    <a:pt x="269" y="925"/>
                  </a:lnTo>
                  <a:lnTo>
                    <a:pt x="249" y="992"/>
                  </a:lnTo>
                  <a:lnTo>
                    <a:pt x="229" y="1060"/>
                  </a:lnTo>
                  <a:lnTo>
                    <a:pt x="213" y="1128"/>
                  </a:lnTo>
                  <a:lnTo>
                    <a:pt x="198" y="1197"/>
                  </a:lnTo>
                  <a:lnTo>
                    <a:pt x="185" y="1266"/>
                  </a:lnTo>
                  <a:lnTo>
                    <a:pt x="173" y="1336"/>
                  </a:lnTo>
                  <a:lnTo>
                    <a:pt x="162" y="1405"/>
                  </a:lnTo>
                  <a:lnTo>
                    <a:pt x="154" y="1474"/>
                  </a:lnTo>
                  <a:lnTo>
                    <a:pt x="147" y="1544"/>
                  </a:lnTo>
                  <a:lnTo>
                    <a:pt x="140" y="1613"/>
                  </a:lnTo>
                  <a:lnTo>
                    <a:pt x="137" y="1682"/>
                  </a:lnTo>
                  <a:lnTo>
                    <a:pt x="134" y="1752"/>
                  </a:lnTo>
                  <a:lnTo>
                    <a:pt x="132" y="1821"/>
                  </a:lnTo>
                  <a:lnTo>
                    <a:pt x="132" y="1889"/>
                  </a:lnTo>
                  <a:lnTo>
                    <a:pt x="134" y="1956"/>
                  </a:lnTo>
                  <a:lnTo>
                    <a:pt x="135" y="2024"/>
                  </a:lnTo>
                  <a:lnTo>
                    <a:pt x="0" y="2024"/>
                  </a:lnTo>
                  <a:lnTo>
                    <a:pt x="0" y="776"/>
                  </a:lnTo>
                  <a:lnTo>
                    <a:pt x="0" y="776"/>
                  </a:lnTo>
                  <a:close/>
                </a:path>
              </a:pathLst>
            </a:custGeom>
            <a:solidFill>
              <a:schemeClr val="accent2">
                <a:lumMod val="40000"/>
                <a:lumOff val="60000"/>
                <a:alpha val="44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1" name="Freeform 9"/>
            <p:cNvSpPr>
              <a:spLocks/>
            </p:cNvSpPr>
            <p:nvPr userDrawn="1"/>
          </p:nvSpPr>
          <p:spPr bwMode="auto">
            <a:xfrm>
              <a:off x="0" y="2438399"/>
              <a:ext cx="2895599" cy="2154237"/>
            </a:xfrm>
            <a:custGeom>
              <a:avLst/>
              <a:gdLst/>
              <a:ahLst/>
              <a:cxnLst>
                <a:cxn ang="0">
                  <a:pos x="0" y="118"/>
                </a:cxn>
                <a:cxn ang="0">
                  <a:pos x="165" y="69"/>
                </a:cxn>
                <a:cxn ang="0">
                  <a:pos x="327" y="33"/>
                </a:cxn>
                <a:cxn ang="0">
                  <a:pos x="487" y="11"/>
                </a:cxn>
                <a:cxn ang="0">
                  <a:pos x="645" y="1"/>
                </a:cxn>
                <a:cxn ang="0">
                  <a:pos x="797" y="1"/>
                </a:cxn>
                <a:cxn ang="0">
                  <a:pos x="946" y="13"/>
                </a:cxn>
                <a:cxn ang="0">
                  <a:pos x="1088" y="33"/>
                </a:cxn>
                <a:cxn ang="0">
                  <a:pos x="1225" y="62"/>
                </a:cxn>
                <a:cxn ang="0">
                  <a:pos x="1352" y="97"/>
                </a:cxn>
                <a:cxn ang="0">
                  <a:pos x="1472" y="138"/>
                </a:cxn>
                <a:cxn ang="0">
                  <a:pos x="1585" y="184"/>
                </a:cxn>
                <a:cxn ang="0">
                  <a:pos x="1685" y="236"/>
                </a:cxn>
                <a:cxn ang="0">
                  <a:pos x="1776" y="288"/>
                </a:cxn>
                <a:cxn ang="0">
                  <a:pos x="1854" y="343"/>
                </a:cxn>
                <a:cxn ang="0">
                  <a:pos x="1921" y="399"/>
                </a:cxn>
                <a:cxn ang="0">
                  <a:pos x="1974" y="455"/>
                </a:cxn>
                <a:cxn ang="0">
                  <a:pos x="1920" y="434"/>
                </a:cxn>
                <a:cxn ang="0">
                  <a:pos x="1804" y="394"/>
                </a:cxn>
                <a:cxn ang="0">
                  <a:pos x="1680" y="361"/>
                </a:cxn>
                <a:cxn ang="0">
                  <a:pos x="1548" y="338"/>
                </a:cxn>
                <a:cxn ang="0">
                  <a:pos x="1413" y="323"/>
                </a:cxn>
                <a:cxn ang="0">
                  <a:pos x="1273" y="321"/>
                </a:cxn>
                <a:cxn ang="0">
                  <a:pos x="1132" y="331"/>
                </a:cxn>
                <a:cxn ang="0">
                  <a:pos x="990" y="356"/>
                </a:cxn>
                <a:cxn ang="0">
                  <a:pos x="919" y="374"/>
                </a:cxn>
                <a:cxn ang="0">
                  <a:pos x="850" y="396"/>
                </a:cxn>
                <a:cxn ang="0">
                  <a:pos x="781" y="424"/>
                </a:cxn>
                <a:cxn ang="0">
                  <a:pos x="711" y="455"/>
                </a:cxn>
                <a:cxn ang="0">
                  <a:pos x="645" y="490"/>
                </a:cxn>
                <a:cxn ang="0">
                  <a:pos x="579" y="531"/>
                </a:cxn>
                <a:cxn ang="0">
                  <a:pos x="515" y="577"/>
                </a:cxn>
                <a:cxn ang="0">
                  <a:pos x="452" y="629"/>
                </a:cxn>
                <a:cxn ang="0">
                  <a:pos x="391" y="685"/>
                </a:cxn>
                <a:cxn ang="0">
                  <a:pos x="333" y="747"/>
                </a:cxn>
                <a:cxn ang="0">
                  <a:pos x="277" y="815"/>
                </a:cxn>
                <a:cxn ang="0">
                  <a:pos x="223" y="889"/>
                </a:cxn>
                <a:cxn ang="0">
                  <a:pos x="172" y="970"/>
                </a:cxn>
                <a:cxn ang="0">
                  <a:pos x="124" y="1056"/>
                </a:cxn>
                <a:cxn ang="0">
                  <a:pos x="79" y="1150"/>
                </a:cxn>
                <a:cxn ang="0">
                  <a:pos x="38" y="1249"/>
                </a:cxn>
                <a:cxn ang="0">
                  <a:pos x="0" y="1357"/>
                </a:cxn>
                <a:cxn ang="0">
                  <a:pos x="0" y="118"/>
                </a:cxn>
              </a:cxnLst>
              <a:rect l="0" t="0" r="r" b="b"/>
              <a:pathLst>
                <a:path w="1974" h="1357">
                  <a:moveTo>
                    <a:pt x="0" y="118"/>
                  </a:moveTo>
                  <a:lnTo>
                    <a:pt x="0" y="118"/>
                  </a:lnTo>
                  <a:lnTo>
                    <a:pt x="83" y="92"/>
                  </a:lnTo>
                  <a:lnTo>
                    <a:pt x="165" y="69"/>
                  </a:lnTo>
                  <a:lnTo>
                    <a:pt x="246" y="49"/>
                  </a:lnTo>
                  <a:lnTo>
                    <a:pt x="327" y="33"/>
                  </a:lnTo>
                  <a:lnTo>
                    <a:pt x="408" y="21"/>
                  </a:lnTo>
                  <a:lnTo>
                    <a:pt x="487" y="11"/>
                  </a:lnTo>
                  <a:lnTo>
                    <a:pt x="566" y="5"/>
                  </a:lnTo>
                  <a:lnTo>
                    <a:pt x="645" y="1"/>
                  </a:lnTo>
                  <a:lnTo>
                    <a:pt x="721" y="0"/>
                  </a:lnTo>
                  <a:lnTo>
                    <a:pt x="797" y="1"/>
                  </a:lnTo>
                  <a:lnTo>
                    <a:pt x="873" y="6"/>
                  </a:lnTo>
                  <a:lnTo>
                    <a:pt x="946" y="13"/>
                  </a:lnTo>
                  <a:lnTo>
                    <a:pt x="1018" y="23"/>
                  </a:lnTo>
                  <a:lnTo>
                    <a:pt x="1088" y="33"/>
                  </a:lnTo>
                  <a:lnTo>
                    <a:pt x="1157" y="47"/>
                  </a:lnTo>
                  <a:lnTo>
                    <a:pt x="1225" y="62"/>
                  </a:lnTo>
                  <a:lnTo>
                    <a:pt x="1289" y="79"/>
                  </a:lnTo>
                  <a:lnTo>
                    <a:pt x="1352" y="97"/>
                  </a:lnTo>
                  <a:lnTo>
                    <a:pt x="1413" y="117"/>
                  </a:lnTo>
                  <a:lnTo>
                    <a:pt x="1472" y="138"/>
                  </a:lnTo>
                  <a:lnTo>
                    <a:pt x="1530" y="161"/>
                  </a:lnTo>
                  <a:lnTo>
                    <a:pt x="1585" y="184"/>
                  </a:lnTo>
                  <a:lnTo>
                    <a:pt x="1636" y="209"/>
                  </a:lnTo>
                  <a:lnTo>
                    <a:pt x="1685" y="236"/>
                  </a:lnTo>
                  <a:lnTo>
                    <a:pt x="1732" y="262"/>
                  </a:lnTo>
                  <a:lnTo>
                    <a:pt x="1776" y="288"/>
                  </a:lnTo>
                  <a:lnTo>
                    <a:pt x="1816" y="315"/>
                  </a:lnTo>
                  <a:lnTo>
                    <a:pt x="1854" y="343"/>
                  </a:lnTo>
                  <a:lnTo>
                    <a:pt x="1888" y="371"/>
                  </a:lnTo>
                  <a:lnTo>
                    <a:pt x="1921" y="399"/>
                  </a:lnTo>
                  <a:lnTo>
                    <a:pt x="1949" y="427"/>
                  </a:lnTo>
                  <a:lnTo>
                    <a:pt x="1974" y="455"/>
                  </a:lnTo>
                  <a:lnTo>
                    <a:pt x="1974" y="455"/>
                  </a:lnTo>
                  <a:lnTo>
                    <a:pt x="1920" y="434"/>
                  </a:lnTo>
                  <a:lnTo>
                    <a:pt x="1864" y="412"/>
                  </a:lnTo>
                  <a:lnTo>
                    <a:pt x="1804" y="394"/>
                  </a:lnTo>
                  <a:lnTo>
                    <a:pt x="1743" y="376"/>
                  </a:lnTo>
                  <a:lnTo>
                    <a:pt x="1680" y="361"/>
                  </a:lnTo>
                  <a:lnTo>
                    <a:pt x="1614" y="348"/>
                  </a:lnTo>
                  <a:lnTo>
                    <a:pt x="1548" y="338"/>
                  </a:lnTo>
                  <a:lnTo>
                    <a:pt x="1481" y="330"/>
                  </a:lnTo>
                  <a:lnTo>
                    <a:pt x="1413" y="323"/>
                  </a:lnTo>
                  <a:lnTo>
                    <a:pt x="1344" y="320"/>
                  </a:lnTo>
                  <a:lnTo>
                    <a:pt x="1273" y="321"/>
                  </a:lnTo>
                  <a:lnTo>
                    <a:pt x="1203" y="325"/>
                  </a:lnTo>
                  <a:lnTo>
                    <a:pt x="1132" y="331"/>
                  </a:lnTo>
                  <a:lnTo>
                    <a:pt x="1061" y="341"/>
                  </a:lnTo>
                  <a:lnTo>
                    <a:pt x="990" y="356"/>
                  </a:lnTo>
                  <a:lnTo>
                    <a:pt x="954" y="364"/>
                  </a:lnTo>
                  <a:lnTo>
                    <a:pt x="919" y="374"/>
                  </a:lnTo>
                  <a:lnTo>
                    <a:pt x="885" y="384"/>
                  </a:lnTo>
                  <a:lnTo>
                    <a:pt x="850" y="396"/>
                  </a:lnTo>
                  <a:lnTo>
                    <a:pt x="815" y="409"/>
                  </a:lnTo>
                  <a:lnTo>
                    <a:pt x="781" y="424"/>
                  </a:lnTo>
                  <a:lnTo>
                    <a:pt x="746" y="439"/>
                  </a:lnTo>
                  <a:lnTo>
                    <a:pt x="711" y="455"/>
                  </a:lnTo>
                  <a:lnTo>
                    <a:pt x="678" y="472"/>
                  </a:lnTo>
                  <a:lnTo>
                    <a:pt x="645" y="490"/>
                  </a:lnTo>
                  <a:lnTo>
                    <a:pt x="612" y="510"/>
                  </a:lnTo>
                  <a:lnTo>
                    <a:pt x="579" y="531"/>
                  </a:lnTo>
                  <a:lnTo>
                    <a:pt x="546" y="554"/>
                  </a:lnTo>
                  <a:lnTo>
                    <a:pt x="515" y="577"/>
                  </a:lnTo>
                  <a:lnTo>
                    <a:pt x="484" y="602"/>
                  </a:lnTo>
                  <a:lnTo>
                    <a:pt x="452" y="629"/>
                  </a:lnTo>
                  <a:lnTo>
                    <a:pt x="421" y="657"/>
                  </a:lnTo>
                  <a:lnTo>
                    <a:pt x="391" y="685"/>
                  </a:lnTo>
                  <a:lnTo>
                    <a:pt x="361" y="716"/>
                  </a:lnTo>
                  <a:lnTo>
                    <a:pt x="333" y="747"/>
                  </a:lnTo>
                  <a:lnTo>
                    <a:pt x="304" y="780"/>
                  </a:lnTo>
                  <a:lnTo>
                    <a:pt x="277" y="815"/>
                  </a:lnTo>
                  <a:lnTo>
                    <a:pt x="249" y="851"/>
                  </a:lnTo>
                  <a:lnTo>
                    <a:pt x="223" y="889"/>
                  </a:lnTo>
                  <a:lnTo>
                    <a:pt x="198" y="929"/>
                  </a:lnTo>
                  <a:lnTo>
                    <a:pt x="172" y="970"/>
                  </a:lnTo>
                  <a:lnTo>
                    <a:pt x="149" y="1012"/>
                  </a:lnTo>
                  <a:lnTo>
                    <a:pt x="124" y="1056"/>
                  </a:lnTo>
                  <a:lnTo>
                    <a:pt x="101" y="1102"/>
                  </a:lnTo>
                  <a:lnTo>
                    <a:pt x="79" y="1150"/>
                  </a:lnTo>
                  <a:lnTo>
                    <a:pt x="58" y="1198"/>
                  </a:lnTo>
                  <a:lnTo>
                    <a:pt x="38" y="1249"/>
                  </a:lnTo>
                  <a:lnTo>
                    <a:pt x="18" y="1302"/>
                  </a:lnTo>
                  <a:lnTo>
                    <a:pt x="0" y="1357"/>
                  </a:lnTo>
                  <a:lnTo>
                    <a:pt x="0" y="118"/>
                  </a:lnTo>
                  <a:lnTo>
                    <a:pt x="0" y="118"/>
                  </a:lnTo>
                  <a:close/>
                </a:path>
              </a:pathLst>
            </a:custGeom>
            <a:solidFill>
              <a:schemeClr val="accent2">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2" name="Freeform 10"/>
            <p:cNvSpPr>
              <a:spLocks/>
            </p:cNvSpPr>
            <p:nvPr userDrawn="1"/>
          </p:nvSpPr>
          <p:spPr bwMode="auto">
            <a:xfrm>
              <a:off x="1224419" y="3886199"/>
              <a:ext cx="3276599" cy="2971800"/>
            </a:xfrm>
            <a:custGeom>
              <a:avLst/>
              <a:gdLst/>
              <a:ahLst/>
              <a:cxnLst>
                <a:cxn ang="0">
                  <a:pos x="1377" y="130"/>
                </a:cxn>
                <a:cxn ang="0">
                  <a:pos x="1299" y="89"/>
                </a:cxn>
                <a:cxn ang="0">
                  <a:pos x="1220" y="56"/>
                </a:cxn>
                <a:cxn ang="0">
                  <a:pos x="1137" y="30"/>
                </a:cxn>
                <a:cxn ang="0">
                  <a:pos x="1052" y="11"/>
                </a:cxn>
                <a:cxn ang="0">
                  <a:pos x="966" y="2"/>
                </a:cxn>
                <a:cxn ang="0">
                  <a:pos x="880" y="0"/>
                </a:cxn>
                <a:cxn ang="0">
                  <a:pos x="794" y="5"/>
                </a:cxn>
                <a:cxn ang="0">
                  <a:pos x="708" y="18"/>
                </a:cxn>
                <a:cxn ang="0">
                  <a:pos x="624" y="40"/>
                </a:cxn>
                <a:cxn ang="0">
                  <a:pos x="543" y="69"/>
                </a:cxn>
                <a:cxn ang="0">
                  <a:pos x="466" y="107"/>
                </a:cxn>
                <a:cxn ang="0">
                  <a:pos x="391" y="155"/>
                </a:cxn>
                <a:cxn ang="0">
                  <a:pos x="322" y="210"/>
                </a:cxn>
                <a:cxn ang="0">
                  <a:pos x="258" y="272"/>
                </a:cxn>
                <a:cxn ang="0">
                  <a:pos x="200" y="345"/>
                </a:cxn>
                <a:cxn ang="0">
                  <a:pos x="149" y="426"/>
                </a:cxn>
                <a:cxn ang="0">
                  <a:pos x="124" y="472"/>
                </a:cxn>
                <a:cxn ang="0">
                  <a:pos x="83" y="568"/>
                </a:cxn>
                <a:cxn ang="0">
                  <a:pos x="48" y="667"/>
                </a:cxn>
                <a:cxn ang="0">
                  <a:pos x="23" y="769"/>
                </a:cxn>
                <a:cxn ang="0">
                  <a:pos x="7" y="875"/>
                </a:cxn>
                <a:cxn ang="0">
                  <a:pos x="0" y="982"/>
                </a:cxn>
                <a:cxn ang="0">
                  <a:pos x="2" y="1090"/>
                </a:cxn>
                <a:cxn ang="0">
                  <a:pos x="12" y="1200"/>
                </a:cxn>
                <a:cxn ang="0">
                  <a:pos x="31" y="1311"/>
                </a:cxn>
                <a:cxn ang="0">
                  <a:pos x="61" y="1420"/>
                </a:cxn>
                <a:cxn ang="0">
                  <a:pos x="101" y="1529"/>
                </a:cxn>
                <a:cxn ang="0">
                  <a:pos x="149" y="1636"/>
                </a:cxn>
                <a:cxn ang="0">
                  <a:pos x="206" y="1742"/>
                </a:cxn>
                <a:cxn ang="0">
                  <a:pos x="274" y="1844"/>
                </a:cxn>
                <a:cxn ang="0">
                  <a:pos x="353" y="1943"/>
                </a:cxn>
                <a:cxn ang="0">
                  <a:pos x="441" y="2039"/>
                </a:cxn>
                <a:cxn ang="0">
                  <a:pos x="2552" y="2085"/>
                </a:cxn>
                <a:cxn ang="0">
                  <a:pos x="2526" y="2070"/>
                </a:cxn>
                <a:cxn ang="0">
                  <a:pos x="2336" y="1955"/>
                </a:cxn>
                <a:cxn ang="0">
                  <a:pos x="2192" y="1860"/>
                </a:cxn>
                <a:cxn ang="0">
                  <a:pos x="2025" y="1748"/>
                </a:cxn>
                <a:cxn ang="0">
                  <a:pos x="1849" y="1619"/>
                </a:cxn>
                <a:cxn ang="0">
                  <a:pos x="1667" y="1477"/>
                </a:cxn>
                <a:cxn ang="0">
                  <a:pos x="1492" y="1326"/>
                </a:cxn>
                <a:cxn ang="0">
                  <a:pos x="1410" y="1246"/>
                </a:cxn>
                <a:cxn ang="0">
                  <a:pos x="1332" y="1167"/>
                </a:cxn>
                <a:cxn ang="0">
                  <a:pos x="1261" y="1086"/>
                </a:cxn>
                <a:cxn ang="0">
                  <a:pos x="1195" y="1004"/>
                </a:cxn>
                <a:cxn ang="0">
                  <a:pos x="1139" y="923"/>
                </a:cxn>
                <a:cxn ang="0">
                  <a:pos x="1091" y="840"/>
                </a:cxn>
                <a:cxn ang="0">
                  <a:pos x="1055" y="761"/>
                </a:cxn>
                <a:cxn ang="0">
                  <a:pos x="1030" y="680"/>
                </a:cxn>
                <a:cxn ang="0">
                  <a:pos x="1017" y="602"/>
                </a:cxn>
                <a:cxn ang="0">
                  <a:pos x="1019" y="527"/>
                </a:cxn>
                <a:cxn ang="0">
                  <a:pos x="1028" y="470"/>
                </a:cxn>
                <a:cxn ang="0">
                  <a:pos x="1040" y="434"/>
                </a:cxn>
                <a:cxn ang="0">
                  <a:pos x="1057" y="398"/>
                </a:cxn>
                <a:cxn ang="0">
                  <a:pos x="1076" y="363"/>
                </a:cxn>
                <a:cxn ang="0">
                  <a:pos x="1101" y="330"/>
                </a:cxn>
                <a:cxn ang="0">
                  <a:pos x="1131" y="295"/>
                </a:cxn>
                <a:cxn ang="0">
                  <a:pos x="1182" y="248"/>
                </a:cxn>
                <a:cxn ang="0">
                  <a:pos x="1269" y="186"/>
                </a:cxn>
                <a:cxn ang="0">
                  <a:pos x="1377" y="130"/>
                </a:cxn>
              </a:cxnLst>
              <a:rect l="0" t="0" r="r" b="b"/>
              <a:pathLst>
                <a:path w="2552" h="2085">
                  <a:moveTo>
                    <a:pt x="1377" y="130"/>
                  </a:moveTo>
                  <a:lnTo>
                    <a:pt x="1377" y="130"/>
                  </a:lnTo>
                  <a:lnTo>
                    <a:pt x="1339" y="109"/>
                  </a:lnTo>
                  <a:lnTo>
                    <a:pt x="1299" y="89"/>
                  </a:lnTo>
                  <a:lnTo>
                    <a:pt x="1260" y="73"/>
                  </a:lnTo>
                  <a:lnTo>
                    <a:pt x="1220" y="56"/>
                  </a:lnTo>
                  <a:lnTo>
                    <a:pt x="1179" y="43"/>
                  </a:lnTo>
                  <a:lnTo>
                    <a:pt x="1137" y="30"/>
                  </a:lnTo>
                  <a:lnTo>
                    <a:pt x="1094" y="20"/>
                  </a:lnTo>
                  <a:lnTo>
                    <a:pt x="1052" y="11"/>
                  </a:lnTo>
                  <a:lnTo>
                    <a:pt x="1009" y="7"/>
                  </a:lnTo>
                  <a:lnTo>
                    <a:pt x="966" y="2"/>
                  </a:lnTo>
                  <a:lnTo>
                    <a:pt x="923" y="0"/>
                  </a:lnTo>
                  <a:lnTo>
                    <a:pt x="880" y="0"/>
                  </a:lnTo>
                  <a:lnTo>
                    <a:pt x="837" y="2"/>
                  </a:lnTo>
                  <a:lnTo>
                    <a:pt x="794" y="5"/>
                  </a:lnTo>
                  <a:lnTo>
                    <a:pt x="751" y="10"/>
                  </a:lnTo>
                  <a:lnTo>
                    <a:pt x="708" y="18"/>
                  </a:lnTo>
                  <a:lnTo>
                    <a:pt x="667" y="28"/>
                  </a:lnTo>
                  <a:lnTo>
                    <a:pt x="624" y="40"/>
                  </a:lnTo>
                  <a:lnTo>
                    <a:pt x="584" y="54"/>
                  </a:lnTo>
                  <a:lnTo>
                    <a:pt x="543" y="69"/>
                  </a:lnTo>
                  <a:lnTo>
                    <a:pt x="504" y="87"/>
                  </a:lnTo>
                  <a:lnTo>
                    <a:pt x="466" y="107"/>
                  </a:lnTo>
                  <a:lnTo>
                    <a:pt x="428" y="130"/>
                  </a:lnTo>
                  <a:lnTo>
                    <a:pt x="391" y="155"/>
                  </a:lnTo>
                  <a:lnTo>
                    <a:pt x="357" y="182"/>
                  </a:lnTo>
                  <a:lnTo>
                    <a:pt x="322" y="210"/>
                  </a:lnTo>
                  <a:lnTo>
                    <a:pt x="289" y="241"/>
                  </a:lnTo>
                  <a:lnTo>
                    <a:pt x="258" y="272"/>
                  </a:lnTo>
                  <a:lnTo>
                    <a:pt x="228" y="309"/>
                  </a:lnTo>
                  <a:lnTo>
                    <a:pt x="200" y="345"/>
                  </a:lnTo>
                  <a:lnTo>
                    <a:pt x="173" y="385"/>
                  </a:lnTo>
                  <a:lnTo>
                    <a:pt x="149" y="426"/>
                  </a:lnTo>
                  <a:lnTo>
                    <a:pt x="149" y="426"/>
                  </a:lnTo>
                  <a:lnTo>
                    <a:pt x="124" y="472"/>
                  </a:lnTo>
                  <a:lnTo>
                    <a:pt x="102" y="520"/>
                  </a:lnTo>
                  <a:lnTo>
                    <a:pt x="83" y="568"/>
                  </a:lnTo>
                  <a:lnTo>
                    <a:pt x="64" y="617"/>
                  </a:lnTo>
                  <a:lnTo>
                    <a:pt x="48" y="667"/>
                  </a:lnTo>
                  <a:lnTo>
                    <a:pt x="35" y="718"/>
                  </a:lnTo>
                  <a:lnTo>
                    <a:pt x="23" y="769"/>
                  </a:lnTo>
                  <a:lnTo>
                    <a:pt x="15" y="822"/>
                  </a:lnTo>
                  <a:lnTo>
                    <a:pt x="7" y="875"/>
                  </a:lnTo>
                  <a:lnTo>
                    <a:pt x="2" y="928"/>
                  </a:lnTo>
                  <a:lnTo>
                    <a:pt x="0" y="982"/>
                  </a:lnTo>
                  <a:lnTo>
                    <a:pt x="0" y="1035"/>
                  </a:lnTo>
                  <a:lnTo>
                    <a:pt x="2" y="1090"/>
                  </a:lnTo>
                  <a:lnTo>
                    <a:pt x="5" y="1146"/>
                  </a:lnTo>
                  <a:lnTo>
                    <a:pt x="12" y="1200"/>
                  </a:lnTo>
                  <a:lnTo>
                    <a:pt x="22" y="1255"/>
                  </a:lnTo>
                  <a:lnTo>
                    <a:pt x="31" y="1311"/>
                  </a:lnTo>
                  <a:lnTo>
                    <a:pt x="46" y="1365"/>
                  </a:lnTo>
                  <a:lnTo>
                    <a:pt x="61" y="1420"/>
                  </a:lnTo>
                  <a:lnTo>
                    <a:pt x="79" y="1474"/>
                  </a:lnTo>
                  <a:lnTo>
                    <a:pt x="101" y="1529"/>
                  </a:lnTo>
                  <a:lnTo>
                    <a:pt x="124" y="1583"/>
                  </a:lnTo>
                  <a:lnTo>
                    <a:pt x="149" y="1636"/>
                  </a:lnTo>
                  <a:lnTo>
                    <a:pt x="177" y="1689"/>
                  </a:lnTo>
                  <a:lnTo>
                    <a:pt x="206" y="1742"/>
                  </a:lnTo>
                  <a:lnTo>
                    <a:pt x="239" y="1793"/>
                  </a:lnTo>
                  <a:lnTo>
                    <a:pt x="274" y="1844"/>
                  </a:lnTo>
                  <a:lnTo>
                    <a:pt x="312" y="1895"/>
                  </a:lnTo>
                  <a:lnTo>
                    <a:pt x="353" y="1943"/>
                  </a:lnTo>
                  <a:lnTo>
                    <a:pt x="396" y="1993"/>
                  </a:lnTo>
                  <a:lnTo>
                    <a:pt x="441" y="2039"/>
                  </a:lnTo>
                  <a:lnTo>
                    <a:pt x="489" y="2085"/>
                  </a:lnTo>
                  <a:lnTo>
                    <a:pt x="2552" y="2085"/>
                  </a:lnTo>
                  <a:lnTo>
                    <a:pt x="2552" y="2085"/>
                  </a:lnTo>
                  <a:lnTo>
                    <a:pt x="2526" y="2070"/>
                  </a:lnTo>
                  <a:lnTo>
                    <a:pt x="2450" y="2026"/>
                  </a:lnTo>
                  <a:lnTo>
                    <a:pt x="2336" y="1955"/>
                  </a:lnTo>
                  <a:lnTo>
                    <a:pt x="2266" y="1910"/>
                  </a:lnTo>
                  <a:lnTo>
                    <a:pt x="2192" y="1860"/>
                  </a:lnTo>
                  <a:lnTo>
                    <a:pt x="2111" y="1808"/>
                  </a:lnTo>
                  <a:lnTo>
                    <a:pt x="2025" y="1748"/>
                  </a:lnTo>
                  <a:lnTo>
                    <a:pt x="1938" y="1685"/>
                  </a:lnTo>
                  <a:lnTo>
                    <a:pt x="1849" y="1619"/>
                  </a:lnTo>
                  <a:lnTo>
                    <a:pt x="1758" y="1550"/>
                  </a:lnTo>
                  <a:lnTo>
                    <a:pt x="1667" y="1477"/>
                  </a:lnTo>
                  <a:lnTo>
                    <a:pt x="1578" y="1403"/>
                  </a:lnTo>
                  <a:lnTo>
                    <a:pt x="1492" y="1326"/>
                  </a:lnTo>
                  <a:lnTo>
                    <a:pt x="1451" y="1286"/>
                  </a:lnTo>
                  <a:lnTo>
                    <a:pt x="1410" y="1246"/>
                  </a:lnTo>
                  <a:lnTo>
                    <a:pt x="1370" y="1207"/>
                  </a:lnTo>
                  <a:lnTo>
                    <a:pt x="1332" y="1167"/>
                  </a:lnTo>
                  <a:lnTo>
                    <a:pt x="1296" y="1126"/>
                  </a:lnTo>
                  <a:lnTo>
                    <a:pt x="1261" y="1086"/>
                  </a:lnTo>
                  <a:lnTo>
                    <a:pt x="1227" y="1045"/>
                  </a:lnTo>
                  <a:lnTo>
                    <a:pt x="1195" y="1004"/>
                  </a:lnTo>
                  <a:lnTo>
                    <a:pt x="1167" y="962"/>
                  </a:lnTo>
                  <a:lnTo>
                    <a:pt x="1139" y="923"/>
                  </a:lnTo>
                  <a:lnTo>
                    <a:pt x="1114" y="881"/>
                  </a:lnTo>
                  <a:lnTo>
                    <a:pt x="1091" y="840"/>
                  </a:lnTo>
                  <a:lnTo>
                    <a:pt x="1071" y="801"/>
                  </a:lnTo>
                  <a:lnTo>
                    <a:pt x="1055" y="761"/>
                  </a:lnTo>
                  <a:lnTo>
                    <a:pt x="1042" y="720"/>
                  </a:lnTo>
                  <a:lnTo>
                    <a:pt x="1030" y="680"/>
                  </a:lnTo>
                  <a:lnTo>
                    <a:pt x="1022" y="642"/>
                  </a:lnTo>
                  <a:lnTo>
                    <a:pt x="1017" y="602"/>
                  </a:lnTo>
                  <a:lnTo>
                    <a:pt x="1015" y="565"/>
                  </a:lnTo>
                  <a:lnTo>
                    <a:pt x="1019" y="527"/>
                  </a:lnTo>
                  <a:lnTo>
                    <a:pt x="1023" y="489"/>
                  </a:lnTo>
                  <a:lnTo>
                    <a:pt x="1028" y="470"/>
                  </a:lnTo>
                  <a:lnTo>
                    <a:pt x="1033" y="452"/>
                  </a:lnTo>
                  <a:lnTo>
                    <a:pt x="1040" y="434"/>
                  </a:lnTo>
                  <a:lnTo>
                    <a:pt x="1048" y="416"/>
                  </a:lnTo>
                  <a:lnTo>
                    <a:pt x="1057" y="398"/>
                  </a:lnTo>
                  <a:lnTo>
                    <a:pt x="1066" y="381"/>
                  </a:lnTo>
                  <a:lnTo>
                    <a:pt x="1076" y="363"/>
                  </a:lnTo>
                  <a:lnTo>
                    <a:pt x="1088" y="347"/>
                  </a:lnTo>
                  <a:lnTo>
                    <a:pt x="1101" y="330"/>
                  </a:lnTo>
                  <a:lnTo>
                    <a:pt x="1116" y="312"/>
                  </a:lnTo>
                  <a:lnTo>
                    <a:pt x="1131" y="295"/>
                  </a:lnTo>
                  <a:lnTo>
                    <a:pt x="1147" y="281"/>
                  </a:lnTo>
                  <a:lnTo>
                    <a:pt x="1182" y="248"/>
                  </a:lnTo>
                  <a:lnTo>
                    <a:pt x="1223" y="216"/>
                  </a:lnTo>
                  <a:lnTo>
                    <a:pt x="1269" y="186"/>
                  </a:lnTo>
                  <a:lnTo>
                    <a:pt x="1321" y="158"/>
                  </a:lnTo>
                  <a:lnTo>
                    <a:pt x="1377" y="130"/>
                  </a:lnTo>
                  <a:lnTo>
                    <a:pt x="1377" y="130"/>
                  </a:lnTo>
                  <a:close/>
                </a:path>
              </a:pathLst>
            </a:custGeom>
            <a:solidFill>
              <a:schemeClr val="bg1">
                <a:lumMod val="95000"/>
                <a:alpha val="34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3" name="Freeform 11"/>
            <p:cNvSpPr>
              <a:spLocks/>
            </p:cNvSpPr>
            <p:nvPr userDrawn="1"/>
          </p:nvSpPr>
          <p:spPr bwMode="auto">
            <a:xfrm>
              <a:off x="876758" y="3994150"/>
              <a:ext cx="1719262" cy="2863850"/>
            </a:xfrm>
            <a:custGeom>
              <a:avLst/>
              <a:gdLst/>
              <a:ahLst/>
              <a:cxnLst>
                <a:cxn ang="0">
                  <a:pos x="99" y="1804"/>
                </a:cxn>
                <a:cxn ang="0">
                  <a:pos x="57" y="1647"/>
                </a:cxn>
                <a:cxn ang="0">
                  <a:pos x="29" y="1492"/>
                </a:cxn>
                <a:cxn ang="0">
                  <a:pos x="10" y="1342"/>
                </a:cxn>
                <a:cxn ang="0">
                  <a:pos x="1" y="1195"/>
                </a:cxn>
                <a:cxn ang="0">
                  <a:pos x="1" y="1054"/>
                </a:cxn>
                <a:cxn ang="0">
                  <a:pos x="10" y="919"/>
                </a:cxn>
                <a:cxn ang="0">
                  <a:pos x="26" y="790"/>
                </a:cxn>
                <a:cxn ang="0">
                  <a:pos x="49" y="667"/>
                </a:cxn>
                <a:cxn ang="0">
                  <a:pos x="81" y="553"/>
                </a:cxn>
                <a:cxn ang="0">
                  <a:pos x="117" y="445"/>
                </a:cxn>
                <a:cxn ang="0">
                  <a:pos x="158" y="346"/>
                </a:cxn>
                <a:cxn ang="0">
                  <a:pos x="203" y="255"/>
                </a:cxn>
                <a:cxn ang="0">
                  <a:pos x="254" y="176"/>
                </a:cxn>
                <a:cxn ang="0">
                  <a:pos x="307" y="105"/>
                </a:cxn>
                <a:cxn ang="0">
                  <a:pos x="363" y="47"/>
                </a:cxn>
                <a:cxn ang="0">
                  <a:pos x="421" y="0"/>
                </a:cxn>
                <a:cxn ang="0">
                  <a:pos x="383" y="57"/>
                </a:cxn>
                <a:cxn ang="0">
                  <a:pos x="317" y="176"/>
                </a:cxn>
                <a:cxn ang="0">
                  <a:pos x="265" y="298"/>
                </a:cxn>
                <a:cxn ang="0">
                  <a:pos x="226" y="421"/>
                </a:cxn>
                <a:cxn ang="0">
                  <a:pos x="201" y="544"/>
                </a:cxn>
                <a:cxn ang="0">
                  <a:pos x="188" y="667"/>
                </a:cxn>
                <a:cxn ang="0">
                  <a:pos x="186" y="789"/>
                </a:cxn>
                <a:cxn ang="0">
                  <a:pos x="196" y="911"/>
                </a:cxn>
                <a:cxn ang="0">
                  <a:pos x="219" y="1030"/>
                </a:cxn>
                <a:cxn ang="0">
                  <a:pos x="252" y="1147"/>
                </a:cxn>
                <a:cxn ang="0">
                  <a:pos x="297" y="1261"/>
                </a:cxn>
                <a:cxn ang="0">
                  <a:pos x="351" y="1371"/>
                </a:cxn>
                <a:cxn ang="0">
                  <a:pos x="416" y="1477"/>
                </a:cxn>
                <a:cxn ang="0">
                  <a:pos x="492" y="1578"/>
                </a:cxn>
                <a:cxn ang="0">
                  <a:pos x="576" y="1674"/>
                </a:cxn>
                <a:cxn ang="0">
                  <a:pos x="668" y="1763"/>
                </a:cxn>
                <a:cxn ang="0">
                  <a:pos x="99" y="1804"/>
                </a:cxn>
              </a:cxnLst>
              <a:rect l="0" t="0" r="r" b="b"/>
              <a:pathLst>
                <a:path w="718" h="1804">
                  <a:moveTo>
                    <a:pt x="99" y="1804"/>
                  </a:moveTo>
                  <a:lnTo>
                    <a:pt x="99" y="1804"/>
                  </a:lnTo>
                  <a:lnTo>
                    <a:pt x="77" y="1725"/>
                  </a:lnTo>
                  <a:lnTo>
                    <a:pt x="57" y="1647"/>
                  </a:lnTo>
                  <a:lnTo>
                    <a:pt x="43" y="1570"/>
                  </a:lnTo>
                  <a:lnTo>
                    <a:pt x="29" y="1492"/>
                  </a:lnTo>
                  <a:lnTo>
                    <a:pt x="18" y="1416"/>
                  </a:lnTo>
                  <a:lnTo>
                    <a:pt x="10" y="1342"/>
                  </a:lnTo>
                  <a:lnTo>
                    <a:pt x="5" y="1267"/>
                  </a:lnTo>
                  <a:lnTo>
                    <a:pt x="1" y="1195"/>
                  </a:lnTo>
                  <a:lnTo>
                    <a:pt x="0" y="1124"/>
                  </a:lnTo>
                  <a:lnTo>
                    <a:pt x="1" y="1054"/>
                  </a:lnTo>
                  <a:lnTo>
                    <a:pt x="5" y="987"/>
                  </a:lnTo>
                  <a:lnTo>
                    <a:pt x="10" y="919"/>
                  </a:lnTo>
                  <a:lnTo>
                    <a:pt x="18" y="853"/>
                  </a:lnTo>
                  <a:lnTo>
                    <a:pt x="26" y="790"/>
                  </a:lnTo>
                  <a:lnTo>
                    <a:pt x="38" y="728"/>
                  </a:lnTo>
                  <a:lnTo>
                    <a:pt x="49" y="667"/>
                  </a:lnTo>
                  <a:lnTo>
                    <a:pt x="64" y="609"/>
                  </a:lnTo>
                  <a:lnTo>
                    <a:pt x="81" y="553"/>
                  </a:lnTo>
                  <a:lnTo>
                    <a:pt x="97" y="496"/>
                  </a:lnTo>
                  <a:lnTo>
                    <a:pt x="117" y="445"/>
                  </a:lnTo>
                  <a:lnTo>
                    <a:pt x="137" y="394"/>
                  </a:lnTo>
                  <a:lnTo>
                    <a:pt x="158" y="346"/>
                  </a:lnTo>
                  <a:lnTo>
                    <a:pt x="180" y="300"/>
                  </a:lnTo>
                  <a:lnTo>
                    <a:pt x="203" y="255"/>
                  </a:lnTo>
                  <a:lnTo>
                    <a:pt x="227" y="214"/>
                  </a:lnTo>
                  <a:lnTo>
                    <a:pt x="254" y="176"/>
                  </a:lnTo>
                  <a:lnTo>
                    <a:pt x="280" y="140"/>
                  </a:lnTo>
                  <a:lnTo>
                    <a:pt x="307" y="105"/>
                  </a:lnTo>
                  <a:lnTo>
                    <a:pt x="335" y="76"/>
                  </a:lnTo>
                  <a:lnTo>
                    <a:pt x="363" y="47"/>
                  </a:lnTo>
                  <a:lnTo>
                    <a:pt x="391" y="21"/>
                  </a:lnTo>
                  <a:lnTo>
                    <a:pt x="421" y="0"/>
                  </a:lnTo>
                  <a:lnTo>
                    <a:pt x="421" y="0"/>
                  </a:lnTo>
                  <a:lnTo>
                    <a:pt x="383" y="57"/>
                  </a:lnTo>
                  <a:lnTo>
                    <a:pt x="348" y="117"/>
                  </a:lnTo>
                  <a:lnTo>
                    <a:pt x="317" y="176"/>
                  </a:lnTo>
                  <a:lnTo>
                    <a:pt x="289" y="237"/>
                  </a:lnTo>
                  <a:lnTo>
                    <a:pt x="265" y="298"/>
                  </a:lnTo>
                  <a:lnTo>
                    <a:pt x="244" y="359"/>
                  </a:lnTo>
                  <a:lnTo>
                    <a:pt x="226" y="421"/>
                  </a:lnTo>
                  <a:lnTo>
                    <a:pt x="213" y="482"/>
                  </a:lnTo>
                  <a:lnTo>
                    <a:pt x="201" y="544"/>
                  </a:lnTo>
                  <a:lnTo>
                    <a:pt x="193" y="605"/>
                  </a:lnTo>
                  <a:lnTo>
                    <a:pt x="188" y="667"/>
                  </a:lnTo>
                  <a:lnTo>
                    <a:pt x="185" y="728"/>
                  </a:lnTo>
                  <a:lnTo>
                    <a:pt x="186" y="789"/>
                  </a:lnTo>
                  <a:lnTo>
                    <a:pt x="189" y="850"/>
                  </a:lnTo>
                  <a:lnTo>
                    <a:pt x="196" y="911"/>
                  </a:lnTo>
                  <a:lnTo>
                    <a:pt x="206" y="970"/>
                  </a:lnTo>
                  <a:lnTo>
                    <a:pt x="219" y="1030"/>
                  </a:lnTo>
                  <a:lnTo>
                    <a:pt x="234" y="1089"/>
                  </a:lnTo>
                  <a:lnTo>
                    <a:pt x="252" y="1147"/>
                  </a:lnTo>
                  <a:lnTo>
                    <a:pt x="274" y="1205"/>
                  </a:lnTo>
                  <a:lnTo>
                    <a:pt x="297" y="1261"/>
                  </a:lnTo>
                  <a:lnTo>
                    <a:pt x="323" y="1317"/>
                  </a:lnTo>
                  <a:lnTo>
                    <a:pt x="351" y="1371"/>
                  </a:lnTo>
                  <a:lnTo>
                    <a:pt x="383" y="1424"/>
                  </a:lnTo>
                  <a:lnTo>
                    <a:pt x="416" y="1477"/>
                  </a:lnTo>
                  <a:lnTo>
                    <a:pt x="452" y="1528"/>
                  </a:lnTo>
                  <a:lnTo>
                    <a:pt x="492" y="1578"/>
                  </a:lnTo>
                  <a:lnTo>
                    <a:pt x="531" y="1626"/>
                  </a:lnTo>
                  <a:lnTo>
                    <a:pt x="576" y="1674"/>
                  </a:lnTo>
                  <a:lnTo>
                    <a:pt x="620" y="1718"/>
                  </a:lnTo>
                  <a:lnTo>
                    <a:pt x="668" y="1763"/>
                  </a:lnTo>
                  <a:lnTo>
                    <a:pt x="718" y="1804"/>
                  </a:lnTo>
                  <a:lnTo>
                    <a:pt x="99" y="1804"/>
                  </a:lnTo>
                  <a:lnTo>
                    <a:pt x="99" y="1804"/>
                  </a:lnTo>
                  <a:close/>
                </a:path>
              </a:pathLst>
            </a:custGeom>
            <a:solidFill>
              <a:schemeClr val="accent2">
                <a:lumMod val="60000"/>
                <a:lumOff val="40000"/>
                <a:alpha val="37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47" name="Freeform 46"/>
          <p:cNvSpPr>
            <a:spLocks/>
          </p:cNvSpPr>
          <p:nvPr userDrawn="1"/>
        </p:nvSpPr>
        <p:spPr bwMode="auto">
          <a:xfrm>
            <a:off x="7543800" y="0"/>
            <a:ext cx="1600201" cy="2209800"/>
          </a:xfrm>
          <a:custGeom>
            <a:avLst/>
            <a:gdLst/>
            <a:ahLst/>
            <a:cxnLst>
              <a:cxn ang="0">
                <a:pos x="0" y="0"/>
              </a:cxn>
              <a:cxn ang="0">
                <a:pos x="1432" y="0"/>
              </a:cxn>
              <a:cxn ang="0">
                <a:pos x="1432" y="3492"/>
              </a:cxn>
              <a:cxn ang="0">
                <a:pos x="1419" y="3252"/>
              </a:cxn>
              <a:cxn ang="0">
                <a:pos x="1406" y="3024"/>
              </a:cxn>
              <a:cxn ang="0">
                <a:pos x="1393" y="2807"/>
              </a:cxn>
              <a:cxn ang="0">
                <a:pos x="1379" y="2601"/>
              </a:cxn>
              <a:cxn ang="0">
                <a:pos x="1364" y="2407"/>
              </a:cxn>
              <a:cxn ang="0">
                <a:pos x="1348" y="2222"/>
              </a:cxn>
              <a:cxn ang="0">
                <a:pos x="1330" y="2047"/>
              </a:cxn>
              <a:cxn ang="0">
                <a:pos x="1311" y="1881"/>
              </a:cxn>
              <a:cxn ang="0">
                <a:pos x="1291" y="1726"/>
              </a:cxn>
              <a:cxn ang="0">
                <a:pos x="1268" y="1580"/>
              </a:cxn>
              <a:cxn ang="0">
                <a:pos x="1245" y="1442"/>
              </a:cxn>
              <a:cxn ang="0">
                <a:pos x="1218" y="1313"/>
              </a:cxn>
              <a:cxn ang="0">
                <a:pos x="1190" y="1192"/>
              </a:cxn>
              <a:cxn ang="0">
                <a:pos x="1158" y="1078"/>
              </a:cxn>
              <a:cxn ang="0">
                <a:pos x="1125" y="973"/>
              </a:cxn>
              <a:cxn ang="0">
                <a:pos x="1089" y="873"/>
              </a:cxn>
              <a:cxn ang="0">
                <a:pos x="1049" y="781"/>
              </a:cxn>
              <a:cxn ang="0">
                <a:pos x="1007" y="696"/>
              </a:cxn>
              <a:cxn ang="0">
                <a:pos x="962" y="617"/>
              </a:cxn>
              <a:cxn ang="0">
                <a:pos x="913" y="544"/>
              </a:cxn>
              <a:cxn ang="0">
                <a:pos x="860" y="475"/>
              </a:cxn>
              <a:cxn ang="0">
                <a:pos x="804" y="413"/>
              </a:cxn>
              <a:cxn ang="0">
                <a:pos x="744" y="354"/>
              </a:cxn>
              <a:cxn ang="0">
                <a:pos x="680" y="301"/>
              </a:cxn>
              <a:cxn ang="0">
                <a:pos x="611" y="252"/>
              </a:cxn>
              <a:cxn ang="0">
                <a:pos x="539" y="206"/>
              </a:cxn>
              <a:cxn ang="0">
                <a:pos x="461" y="165"/>
              </a:cxn>
              <a:cxn ang="0">
                <a:pos x="379" y="128"/>
              </a:cxn>
              <a:cxn ang="0">
                <a:pos x="292" y="92"/>
              </a:cxn>
              <a:cxn ang="0">
                <a:pos x="200" y="59"/>
              </a:cxn>
              <a:cxn ang="0">
                <a:pos x="103" y="28"/>
              </a:cxn>
              <a:cxn ang="0">
                <a:pos x="0" y="0"/>
              </a:cxn>
            </a:cxnLst>
            <a:rect l="0" t="0" r="r" b="b"/>
            <a:pathLst>
              <a:path w="1432" h="3492">
                <a:moveTo>
                  <a:pt x="0" y="0"/>
                </a:moveTo>
                <a:lnTo>
                  <a:pt x="1432" y="0"/>
                </a:lnTo>
                <a:lnTo>
                  <a:pt x="1432" y="3492"/>
                </a:lnTo>
                <a:lnTo>
                  <a:pt x="1419" y="3252"/>
                </a:lnTo>
                <a:lnTo>
                  <a:pt x="1406" y="3024"/>
                </a:lnTo>
                <a:lnTo>
                  <a:pt x="1393" y="2807"/>
                </a:lnTo>
                <a:lnTo>
                  <a:pt x="1379" y="2601"/>
                </a:lnTo>
                <a:lnTo>
                  <a:pt x="1364" y="2407"/>
                </a:lnTo>
                <a:lnTo>
                  <a:pt x="1348" y="2222"/>
                </a:lnTo>
                <a:lnTo>
                  <a:pt x="1330" y="2047"/>
                </a:lnTo>
                <a:lnTo>
                  <a:pt x="1311" y="1881"/>
                </a:lnTo>
                <a:lnTo>
                  <a:pt x="1291" y="1726"/>
                </a:lnTo>
                <a:lnTo>
                  <a:pt x="1268" y="1580"/>
                </a:lnTo>
                <a:lnTo>
                  <a:pt x="1245" y="1442"/>
                </a:lnTo>
                <a:lnTo>
                  <a:pt x="1218" y="1313"/>
                </a:lnTo>
                <a:lnTo>
                  <a:pt x="1190" y="1192"/>
                </a:lnTo>
                <a:lnTo>
                  <a:pt x="1158" y="1078"/>
                </a:lnTo>
                <a:lnTo>
                  <a:pt x="1125" y="973"/>
                </a:lnTo>
                <a:lnTo>
                  <a:pt x="1089" y="873"/>
                </a:lnTo>
                <a:lnTo>
                  <a:pt x="1049" y="781"/>
                </a:lnTo>
                <a:lnTo>
                  <a:pt x="1007" y="696"/>
                </a:lnTo>
                <a:lnTo>
                  <a:pt x="962" y="617"/>
                </a:lnTo>
                <a:lnTo>
                  <a:pt x="913" y="544"/>
                </a:lnTo>
                <a:lnTo>
                  <a:pt x="860" y="475"/>
                </a:lnTo>
                <a:lnTo>
                  <a:pt x="804" y="413"/>
                </a:lnTo>
                <a:lnTo>
                  <a:pt x="744" y="354"/>
                </a:lnTo>
                <a:lnTo>
                  <a:pt x="680" y="301"/>
                </a:lnTo>
                <a:lnTo>
                  <a:pt x="611" y="252"/>
                </a:lnTo>
                <a:lnTo>
                  <a:pt x="539" y="206"/>
                </a:lnTo>
                <a:lnTo>
                  <a:pt x="461" y="165"/>
                </a:lnTo>
                <a:lnTo>
                  <a:pt x="379" y="128"/>
                </a:lnTo>
                <a:lnTo>
                  <a:pt x="292" y="92"/>
                </a:lnTo>
                <a:lnTo>
                  <a:pt x="200" y="59"/>
                </a:lnTo>
                <a:lnTo>
                  <a:pt x="103" y="28"/>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8" name="Freeform 47"/>
          <p:cNvSpPr>
            <a:spLocks/>
          </p:cNvSpPr>
          <p:nvPr userDrawn="1"/>
        </p:nvSpPr>
        <p:spPr bwMode="auto">
          <a:xfrm>
            <a:off x="3733800" y="5715000"/>
            <a:ext cx="5029200" cy="762000"/>
          </a:xfrm>
          <a:custGeom>
            <a:avLst/>
            <a:gdLst/>
            <a:ahLst/>
            <a:cxnLst>
              <a:cxn ang="0">
                <a:pos x="17264" y="180"/>
              </a:cxn>
              <a:cxn ang="0">
                <a:pos x="16706" y="689"/>
              </a:cxn>
              <a:cxn ang="0">
                <a:pos x="15959" y="1141"/>
              </a:cxn>
              <a:cxn ang="0">
                <a:pos x="15050" y="1535"/>
              </a:cxn>
              <a:cxn ang="0">
                <a:pos x="14003" y="1871"/>
              </a:cxn>
              <a:cxn ang="0">
                <a:pos x="12844" y="2151"/>
              </a:cxn>
              <a:cxn ang="0">
                <a:pos x="11599" y="2374"/>
              </a:cxn>
              <a:cxn ang="0">
                <a:pos x="10294" y="2540"/>
              </a:cxn>
              <a:cxn ang="0">
                <a:pos x="8951" y="2649"/>
              </a:cxn>
              <a:cxn ang="0">
                <a:pos x="7599" y="2704"/>
              </a:cxn>
              <a:cxn ang="0">
                <a:pos x="6264" y="2702"/>
              </a:cxn>
              <a:cxn ang="0">
                <a:pos x="4968" y="2645"/>
              </a:cxn>
              <a:cxn ang="0">
                <a:pos x="3740" y="2534"/>
              </a:cxn>
              <a:cxn ang="0">
                <a:pos x="2603" y="2367"/>
              </a:cxn>
              <a:cxn ang="0">
                <a:pos x="1584" y="2147"/>
              </a:cxn>
              <a:cxn ang="0">
                <a:pos x="708" y="1871"/>
              </a:cxn>
              <a:cxn ang="0">
                <a:pos x="0" y="1543"/>
              </a:cxn>
              <a:cxn ang="0">
                <a:pos x="341" y="1635"/>
              </a:cxn>
              <a:cxn ang="0">
                <a:pos x="1155" y="1920"/>
              </a:cxn>
              <a:cxn ang="0">
                <a:pos x="2121" y="2151"/>
              </a:cxn>
              <a:cxn ang="0">
                <a:pos x="3215" y="2331"/>
              </a:cxn>
              <a:cxn ang="0">
                <a:pos x="4413" y="2457"/>
              </a:cxn>
              <a:cxn ang="0">
                <a:pos x="5686" y="2531"/>
              </a:cxn>
              <a:cxn ang="0">
                <a:pos x="7011" y="2550"/>
              </a:cxn>
              <a:cxn ang="0">
                <a:pos x="8361" y="2515"/>
              </a:cxn>
              <a:cxn ang="0">
                <a:pos x="9712" y="2426"/>
              </a:cxn>
              <a:cxn ang="0">
                <a:pos x="11037" y="2283"/>
              </a:cxn>
              <a:cxn ang="0">
                <a:pos x="12311" y="2084"/>
              </a:cxn>
              <a:cxn ang="0">
                <a:pos x="13509" y="1831"/>
              </a:cxn>
              <a:cxn ang="0">
                <a:pos x="14604" y="1522"/>
              </a:cxn>
              <a:cxn ang="0">
                <a:pos x="15571" y="1158"/>
              </a:cxn>
              <a:cxn ang="0">
                <a:pos x="16386" y="737"/>
              </a:cxn>
              <a:cxn ang="0">
                <a:pos x="17021" y="260"/>
              </a:cxn>
            </a:cxnLst>
            <a:rect l="0" t="0" r="r" b="b"/>
            <a:pathLst>
              <a:path w="17264" h="2710">
                <a:moveTo>
                  <a:pt x="17264" y="0"/>
                </a:moveTo>
                <a:lnTo>
                  <a:pt x="17264" y="180"/>
                </a:lnTo>
                <a:lnTo>
                  <a:pt x="17010" y="442"/>
                </a:lnTo>
                <a:lnTo>
                  <a:pt x="16706" y="689"/>
                </a:lnTo>
                <a:lnTo>
                  <a:pt x="16354" y="923"/>
                </a:lnTo>
                <a:lnTo>
                  <a:pt x="15959" y="1141"/>
                </a:lnTo>
                <a:lnTo>
                  <a:pt x="15524" y="1345"/>
                </a:lnTo>
                <a:lnTo>
                  <a:pt x="15050" y="1535"/>
                </a:lnTo>
                <a:lnTo>
                  <a:pt x="14543" y="1710"/>
                </a:lnTo>
                <a:lnTo>
                  <a:pt x="14003" y="1871"/>
                </a:lnTo>
                <a:lnTo>
                  <a:pt x="13437" y="2018"/>
                </a:lnTo>
                <a:lnTo>
                  <a:pt x="12844" y="2151"/>
                </a:lnTo>
                <a:lnTo>
                  <a:pt x="12232" y="2269"/>
                </a:lnTo>
                <a:lnTo>
                  <a:pt x="11599" y="2374"/>
                </a:lnTo>
                <a:lnTo>
                  <a:pt x="10952" y="2464"/>
                </a:lnTo>
                <a:lnTo>
                  <a:pt x="10294" y="2540"/>
                </a:lnTo>
                <a:lnTo>
                  <a:pt x="9625" y="2602"/>
                </a:lnTo>
                <a:lnTo>
                  <a:pt x="8951" y="2649"/>
                </a:lnTo>
                <a:lnTo>
                  <a:pt x="8275" y="2684"/>
                </a:lnTo>
                <a:lnTo>
                  <a:pt x="7599" y="2704"/>
                </a:lnTo>
                <a:lnTo>
                  <a:pt x="6928" y="2710"/>
                </a:lnTo>
                <a:lnTo>
                  <a:pt x="6264" y="2702"/>
                </a:lnTo>
                <a:lnTo>
                  <a:pt x="5609" y="2681"/>
                </a:lnTo>
                <a:lnTo>
                  <a:pt x="4968" y="2645"/>
                </a:lnTo>
                <a:lnTo>
                  <a:pt x="4344" y="2597"/>
                </a:lnTo>
                <a:lnTo>
                  <a:pt x="3740" y="2534"/>
                </a:lnTo>
                <a:lnTo>
                  <a:pt x="3158" y="2457"/>
                </a:lnTo>
                <a:lnTo>
                  <a:pt x="2603" y="2367"/>
                </a:lnTo>
                <a:lnTo>
                  <a:pt x="2077" y="2264"/>
                </a:lnTo>
                <a:lnTo>
                  <a:pt x="1584" y="2147"/>
                </a:lnTo>
                <a:lnTo>
                  <a:pt x="1126" y="2016"/>
                </a:lnTo>
                <a:lnTo>
                  <a:pt x="708" y="1871"/>
                </a:lnTo>
                <a:lnTo>
                  <a:pt x="331" y="1714"/>
                </a:lnTo>
                <a:lnTo>
                  <a:pt x="0" y="1543"/>
                </a:lnTo>
                <a:lnTo>
                  <a:pt x="0" y="1474"/>
                </a:lnTo>
                <a:lnTo>
                  <a:pt x="341" y="1635"/>
                </a:lnTo>
                <a:lnTo>
                  <a:pt x="727" y="1784"/>
                </a:lnTo>
                <a:lnTo>
                  <a:pt x="1155" y="1920"/>
                </a:lnTo>
                <a:lnTo>
                  <a:pt x="1621" y="2042"/>
                </a:lnTo>
                <a:lnTo>
                  <a:pt x="2121" y="2151"/>
                </a:lnTo>
                <a:lnTo>
                  <a:pt x="2654" y="2249"/>
                </a:lnTo>
                <a:lnTo>
                  <a:pt x="3215" y="2331"/>
                </a:lnTo>
                <a:lnTo>
                  <a:pt x="3803" y="2401"/>
                </a:lnTo>
                <a:lnTo>
                  <a:pt x="4413" y="2457"/>
                </a:lnTo>
                <a:lnTo>
                  <a:pt x="5041" y="2500"/>
                </a:lnTo>
                <a:lnTo>
                  <a:pt x="5686" y="2531"/>
                </a:lnTo>
                <a:lnTo>
                  <a:pt x="6343" y="2547"/>
                </a:lnTo>
                <a:lnTo>
                  <a:pt x="7011" y="2550"/>
                </a:lnTo>
                <a:lnTo>
                  <a:pt x="7685" y="2539"/>
                </a:lnTo>
                <a:lnTo>
                  <a:pt x="8361" y="2515"/>
                </a:lnTo>
                <a:lnTo>
                  <a:pt x="9039" y="2478"/>
                </a:lnTo>
                <a:lnTo>
                  <a:pt x="9712" y="2426"/>
                </a:lnTo>
                <a:lnTo>
                  <a:pt x="10379" y="2361"/>
                </a:lnTo>
                <a:lnTo>
                  <a:pt x="11037" y="2283"/>
                </a:lnTo>
                <a:lnTo>
                  <a:pt x="11682" y="2190"/>
                </a:lnTo>
                <a:lnTo>
                  <a:pt x="12311" y="2084"/>
                </a:lnTo>
                <a:lnTo>
                  <a:pt x="12921" y="1964"/>
                </a:lnTo>
                <a:lnTo>
                  <a:pt x="13509" y="1831"/>
                </a:lnTo>
                <a:lnTo>
                  <a:pt x="14070" y="1683"/>
                </a:lnTo>
                <a:lnTo>
                  <a:pt x="14604" y="1522"/>
                </a:lnTo>
                <a:lnTo>
                  <a:pt x="15105" y="1347"/>
                </a:lnTo>
                <a:lnTo>
                  <a:pt x="15571" y="1158"/>
                </a:lnTo>
                <a:lnTo>
                  <a:pt x="15999" y="954"/>
                </a:lnTo>
                <a:lnTo>
                  <a:pt x="16386" y="737"/>
                </a:lnTo>
                <a:lnTo>
                  <a:pt x="16728" y="506"/>
                </a:lnTo>
                <a:lnTo>
                  <a:pt x="17021" y="260"/>
                </a:lnTo>
                <a:lnTo>
                  <a:pt x="17264" y="0"/>
                </a:lnTo>
                <a:close/>
              </a:path>
            </a:pathLst>
          </a:custGeom>
          <a:gradFill flip="none" rotWithShape="1">
            <a:gsLst>
              <a:gs pos="0">
                <a:schemeClr val="bg1">
                  <a:alpha val="0"/>
                </a:schemeClr>
              </a:gs>
              <a:gs pos="50000">
                <a:schemeClr val="accent2"/>
              </a:gs>
              <a:gs pos="100000">
                <a:schemeClr val="bg1">
                  <a:alpha val="0"/>
                </a:schemeClr>
              </a:gs>
            </a:gsLst>
            <a:lin ang="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 name="Title 1"/>
          <p:cNvSpPr>
            <a:spLocks noGrp="1"/>
          </p:cNvSpPr>
          <p:nvPr userDrawn="1">
            <p:ph type="ctrTitle"/>
          </p:nvPr>
        </p:nvSpPr>
        <p:spPr>
          <a:xfrm>
            <a:off x="990600" y="1116449"/>
            <a:ext cx="6858000" cy="707886"/>
          </a:xfrm>
        </p:spPr>
        <p:txBody>
          <a:bodyPr wrap="square">
            <a:spAutoFit/>
          </a:bodyPr>
          <a:lstStyle>
            <a:lvl1pPr algn="r">
              <a:defRPr sz="4000">
                <a:solidFill>
                  <a:schemeClr val="accent2">
                    <a:lumMod val="75000"/>
                  </a:schemeClr>
                </a:solidFill>
              </a:defRPr>
            </a:lvl1pPr>
          </a:lstStyle>
          <a:p>
            <a:r>
              <a:rPr lang="en-US"/>
              <a:t>Click to edit Master title style</a:t>
            </a:r>
            <a:endParaRPr lang="en-US" dirty="0"/>
          </a:p>
        </p:txBody>
      </p:sp>
      <p:sp>
        <p:nvSpPr>
          <p:cNvPr id="3" name="Subtitle 2"/>
          <p:cNvSpPr>
            <a:spLocks noGrp="1"/>
          </p:cNvSpPr>
          <p:nvPr userDrawn="1">
            <p:ph type="subTitle" idx="1"/>
          </p:nvPr>
        </p:nvSpPr>
        <p:spPr>
          <a:xfrm>
            <a:off x="990600" y="1900535"/>
            <a:ext cx="6858000" cy="461665"/>
          </a:xfrm>
        </p:spPr>
        <p:txBody>
          <a:bodyPr wrap="square">
            <a:spAutoFit/>
          </a:bodyPr>
          <a:lstStyle>
            <a:lvl1pPr marL="0" indent="0" algn="r">
              <a:buNone/>
              <a:defRPr sz="2400">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userDrawn="1">
            <p:ph type="dt" sz="half" idx="10"/>
          </p:nvPr>
        </p:nvSpPr>
        <p:spPr/>
        <p:txBody>
          <a:bodyPr/>
          <a:lstStyle/>
          <a:p>
            <a:fld id="{FF6F1548-A370-498C-A14B-E715C2319CD9}" type="datetimeFigureOut">
              <a:rPr lang="en-US" smtClean="0">
                <a:solidFill>
                  <a:prstClr val="black">
                    <a:tint val="75000"/>
                  </a:prstClr>
                </a:solidFill>
              </a:rPr>
              <a:pPr/>
              <a:t>10/8/2017</a:t>
            </a:fld>
            <a:endParaRPr lang="en-US" dirty="0">
              <a:solidFill>
                <a:prstClr val="black">
                  <a:tint val="75000"/>
                </a:prstClr>
              </a:solidFill>
            </a:endParaRPr>
          </a:p>
        </p:txBody>
      </p:sp>
      <p:sp>
        <p:nvSpPr>
          <p:cNvPr id="5" name="Footer Placeholder 4"/>
          <p:cNvSpPr>
            <a:spLocks noGrp="1"/>
          </p:cNvSpPr>
          <p:nvPr userDrawn="1">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userDrawn="1">
            <p:ph type="sldNum" sz="quarter" idx="12"/>
          </p:nvPr>
        </p:nvSpPr>
        <p:spPr/>
        <p:txBody>
          <a:bodyPr/>
          <a:lstStyle/>
          <a:p>
            <a:fld id="{C238F03A-58E1-4ECA-9024-348A9A81A5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6036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6F1548-A370-498C-A14B-E715C2319CD9}" type="datetimeFigureOut">
              <a:rPr lang="en-US" smtClean="0">
                <a:solidFill>
                  <a:prstClr val="black">
                    <a:tint val="75000"/>
                  </a:prstClr>
                </a:solidFill>
              </a:rPr>
              <a:pPr/>
              <a:t>10/8/2017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238F03A-58E1-4ECA-9024-348A9A81A5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07110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6F1548-A370-498C-A14B-E715C2319CD9}" type="datetimeFigureOut">
              <a:rPr lang="en-US" smtClean="0">
                <a:solidFill>
                  <a:prstClr val="black">
                    <a:tint val="75000"/>
                  </a:prstClr>
                </a:solidFill>
              </a:rPr>
              <a:pPr/>
              <a:t>10/8/2017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238F03A-58E1-4ECA-9024-348A9A81A5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74812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F6F1548-A370-498C-A14B-E715C2319CD9}" type="datetimeFigureOut">
              <a:rPr lang="en-US" smtClean="0">
                <a:solidFill>
                  <a:prstClr val="black">
                    <a:tint val="75000"/>
                  </a:prstClr>
                </a:solidFill>
              </a:rPr>
              <a:pPr/>
              <a:t>10/8/2017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238F03A-58E1-4ECA-9024-348A9A81A5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08715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F6F1548-A370-498C-A14B-E715C2319CD9}" type="datetimeFigureOut">
              <a:rPr lang="en-US" smtClean="0">
                <a:solidFill>
                  <a:prstClr val="black">
                    <a:tint val="75000"/>
                  </a:prstClr>
                </a:solidFill>
              </a:rPr>
              <a:pPr/>
              <a:t>10/8/2017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238F03A-58E1-4ECA-9024-348A9A81A5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3025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C8ECF878-817D-4B0C-80AA-7468FD238CD2}" type="datetimeFigureOut">
              <a:rPr lang="en-US" smtClean="0">
                <a:solidFill>
                  <a:srgbClr val="04617B">
                    <a:shade val="90000"/>
                  </a:srgbClr>
                </a:solidFill>
              </a:rPr>
              <a:pPr/>
              <a:t>10/8/2017</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7548DFDA-45E9-4907-8908-C28E74061E9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6585827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F6F1548-A370-498C-A14B-E715C2319CD9}" type="datetimeFigureOut">
              <a:rPr lang="en-US" smtClean="0">
                <a:solidFill>
                  <a:prstClr val="black">
                    <a:tint val="75000"/>
                  </a:prstClr>
                </a:solidFill>
              </a:rPr>
              <a:pPr/>
              <a:t>10/8/2017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238F03A-58E1-4ECA-9024-348A9A81A5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20989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6F1548-A370-498C-A14B-E715C2319CD9}" type="datetimeFigureOut">
              <a:rPr lang="en-US" smtClean="0">
                <a:solidFill>
                  <a:prstClr val="black">
                    <a:tint val="75000"/>
                  </a:prstClr>
                </a:solidFill>
              </a:rPr>
              <a:pPr/>
              <a:t>10/8/2017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238F03A-58E1-4ECA-9024-348A9A81A5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68309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6F1548-A370-498C-A14B-E715C2319CD9}" type="datetimeFigureOut">
              <a:rPr lang="en-US" smtClean="0">
                <a:solidFill>
                  <a:prstClr val="black">
                    <a:tint val="75000"/>
                  </a:prstClr>
                </a:solidFill>
              </a:rPr>
              <a:pPr/>
              <a:t>10/8/2017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238F03A-58E1-4ECA-9024-348A9A81A5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42253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6F1548-A370-498C-A14B-E715C2319CD9}" type="datetimeFigureOut">
              <a:rPr lang="en-US" smtClean="0">
                <a:solidFill>
                  <a:prstClr val="black">
                    <a:tint val="75000"/>
                  </a:prstClr>
                </a:solidFill>
              </a:rPr>
              <a:pPr/>
              <a:t>10/8/2017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238F03A-58E1-4ECA-9024-348A9A81A5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184508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6F1548-A370-498C-A14B-E715C2319CD9}" type="datetimeFigureOut">
              <a:rPr lang="en-US" smtClean="0">
                <a:solidFill>
                  <a:prstClr val="black">
                    <a:tint val="75000"/>
                  </a:prstClr>
                </a:solidFill>
              </a:rPr>
              <a:pPr/>
              <a:t>10/8/2017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238F03A-58E1-4ECA-9024-348A9A81A5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31830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6F1548-A370-498C-A14B-E715C2319CD9}" type="datetimeFigureOut">
              <a:rPr lang="en-US" smtClean="0">
                <a:solidFill>
                  <a:prstClr val="black">
                    <a:tint val="75000"/>
                  </a:prstClr>
                </a:solidFill>
              </a:rPr>
              <a:pPr/>
              <a:t>10/8/2017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238F03A-58E1-4ECA-9024-348A9A81A53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42777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B223C9DC-4691-4C1C-8B00-500F91DF6D79}" type="datetimeFigureOut">
              <a:rPr lang="en-US" smtClean="0">
                <a:solidFill>
                  <a:srgbClr val="CCD1B9"/>
                </a:solidFill>
              </a:rPr>
              <a:pPr/>
              <a:t>10/8/2017</a:t>
            </a:fld>
            <a:endParaRPr lang="en-US">
              <a:solidFill>
                <a:srgbClr val="CCD1B9"/>
              </a:solidFill>
            </a:endParaRPr>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9344CA2B-CDCD-4877-B507-79585A5D9654}" type="slidenum">
              <a:rPr lang="en-US" smtClean="0"/>
              <a:pPr/>
              <a:t>‹#›</a:t>
            </a:fld>
            <a:endParaRPr lang="en-US"/>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a:solidFill>
                <a:srgbClr val="CCD1B9"/>
              </a:solidFill>
            </a:endParaRPr>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a:t>Click to edit Master title style</a:t>
            </a:r>
            <a:endParaRPr lang="en-US" dirty="0"/>
          </a:p>
        </p:txBody>
      </p:sp>
    </p:spTree>
    <p:extLst>
      <p:ext uri="{BB962C8B-B14F-4D97-AF65-F5344CB8AC3E}">
        <p14:creationId xmlns:p14="http://schemas.microsoft.com/office/powerpoint/2010/main" val="6911711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23C9DC-4691-4C1C-8B00-500F91DF6D79}" type="datetimeFigureOut">
              <a:rPr lang="en-US" smtClean="0">
                <a:solidFill>
                  <a:srgbClr val="534949"/>
                </a:solidFill>
              </a:rPr>
              <a:pPr/>
              <a:t>10/8/2017</a:t>
            </a:fld>
            <a:endParaRPr lang="en-US">
              <a:solidFill>
                <a:srgbClr val="534949"/>
              </a:solidFill>
            </a:endParaRPr>
          </a:p>
        </p:txBody>
      </p:sp>
      <p:sp>
        <p:nvSpPr>
          <p:cNvPr id="5" name="Footer Placeholder 4"/>
          <p:cNvSpPr>
            <a:spLocks noGrp="1"/>
          </p:cNvSpPr>
          <p:nvPr>
            <p:ph type="ftr" sz="quarter" idx="11"/>
          </p:nvPr>
        </p:nvSpPr>
        <p:spPr/>
        <p:txBody>
          <a:bodyPr/>
          <a:lstStyle/>
          <a:p>
            <a:endParaRPr lang="en-US">
              <a:solidFill>
                <a:srgbClr val="534949"/>
              </a:solidFill>
            </a:endParaRPr>
          </a:p>
        </p:txBody>
      </p:sp>
      <p:sp>
        <p:nvSpPr>
          <p:cNvPr id="6" name="Slide Number Placeholder 5"/>
          <p:cNvSpPr>
            <a:spLocks noGrp="1"/>
          </p:cNvSpPr>
          <p:nvPr>
            <p:ph type="sldNum" sz="quarter" idx="12"/>
          </p:nvPr>
        </p:nvSpPr>
        <p:spPr/>
        <p:txBody>
          <a:bodyPr/>
          <a:lstStyle/>
          <a:p>
            <a:fld id="{9344CA2B-CDCD-4877-B507-79585A5D9654}" type="slidenum">
              <a:rPr lang="en-US" smtClean="0">
                <a:solidFill>
                  <a:srgbClr val="534949"/>
                </a:solidFill>
              </a:rPr>
              <a:pPr/>
              <a:t>‹#›</a:t>
            </a:fld>
            <a:endParaRPr lang="en-US">
              <a:solidFill>
                <a:srgbClr val="534949"/>
              </a:solidFill>
            </a:endParaRP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66168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B223C9DC-4691-4C1C-8B00-500F91DF6D79}" type="datetimeFigureOut">
              <a:rPr lang="en-US" smtClean="0"/>
              <a:pPr/>
              <a:t>10/8/2017</a:t>
            </a:fld>
            <a:endParaRPr 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9344CA2B-CDCD-4877-B507-79585A5D9654}" type="slidenum">
              <a:rPr lang="en-US" smtClean="0">
                <a:solidFill>
                  <a:srgbClr val="CCD1B9"/>
                </a:solidFill>
              </a:rPr>
              <a:pPr/>
              <a:t>‹#›</a:t>
            </a:fld>
            <a:endParaRPr lang="en-US">
              <a:solidFill>
                <a:srgbClr val="CCD1B9"/>
              </a:solidFill>
            </a:endParaRPr>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a:t>Click to edit Master title style</a:t>
            </a:r>
            <a:endParaRPr lang="en-US" dirty="0"/>
          </a:p>
        </p:txBody>
      </p:sp>
    </p:spTree>
    <p:extLst>
      <p:ext uri="{BB962C8B-B14F-4D97-AF65-F5344CB8AC3E}">
        <p14:creationId xmlns:p14="http://schemas.microsoft.com/office/powerpoint/2010/main" val="12712438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223C9DC-4691-4C1C-8B00-500F91DF6D79}" type="datetimeFigureOut">
              <a:rPr lang="en-US" smtClean="0">
                <a:solidFill>
                  <a:srgbClr val="534949"/>
                </a:solidFill>
              </a:rPr>
              <a:pPr/>
              <a:t>10/8/2017</a:t>
            </a:fld>
            <a:endParaRPr lang="en-US">
              <a:solidFill>
                <a:srgbClr val="534949"/>
              </a:solidFill>
            </a:endParaRPr>
          </a:p>
        </p:txBody>
      </p:sp>
      <p:sp>
        <p:nvSpPr>
          <p:cNvPr id="6" name="Footer Placeholder 5"/>
          <p:cNvSpPr>
            <a:spLocks noGrp="1"/>
          </p:cNvSpPr>
          <p:nvPr>
            <p:ph type="ftr" sz="quarter" idx="11"/>
          </p:nvPr>
        </p:nvSpPr>
        <p:spPr/>
        <p:txBody>
          <a:bodyPr/>
          <a:lstStyle/>
          <a:p>
            <a:endParaRPr lang="en-US">
              <a:solidFill>
                <a:srgbClr val="534949"/>
              </a:solidFill>
            </a:endParaRPr>
          </a:p>
        </p:txBody>
      </p:sp>
      <p:sp>
        <p:nvSpPr>
          <p:cNvPr id="7" name="Slide Number Placeholder 6"/>
          <p:cNvSpPr>
            <a:spLocks noGrp="1"/>
          </p:cNvSpPr>
          <p:nvPr>
            <p:ph type="sldNum" sz="quarter" idx="12"/>
          </p:nvPr>
        </p:nvSpPr>
        <p:spPr/>
        <p:txBody>
          <a:bodyPr/>
          <a:lstStyle/>
          <a:p>
            <a:fld id="{9344CA2B-CDCD-4877-B507-79585A5D9654}" type="slidenum">
              <a:rPr lang="en-US" smtClean="0">
                <a:solidFill>
                  <a:srgbClr val="534949"/>
                </a:solidFill>
              </a:rPr>
              <a:pPr/>
              <a:t>‹#›</a:t>
            </a:fld>
            <a:endParaRPr lang="en-US">
              <a:solidFill>
                <a:srgbClr val="534949"/>
              </a:solidFill>
            </a:endParaRPr>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6476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C8ECF878-817D-4B0C-80AA-7468FD238CD2}" type="datetimeFigureOut">
              <a:rPr lang="en-US" smtClean="0">
                <a:solidFill>
                  <a:srgbClr val="04617B">
                    <a:shade val="90000"/>
                  </a:srgbClr>
                </a:solidFill>
              </a:rPr>
              <a:pPr/>
              <a:t>10/8/2017</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7548DFDA-45E9-4907-8908-C28E74061E9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6982142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23C9DC-4691-4C1C-8B00-500F91DF6D79}" type="datetimeFigureOut">
              <a:rPr lang="en-US" smtClean="0">
                <a:solidFill>
                  <a:srgbClr val="534949"/>
                </a:solidFill>
              </a:rPr>
              <a:pPr/>
              <a:t>10/8/2017</a:t>
            </a:fld>
            <a:endParaRPr lang="en-US">
              <a:solidFill>
                <a:srgbClr val="534949"/>
              </a:solidFill>
            </a:endParaRPr>
          </a:p>
        </p:txBody>
      </p:sp>
      <p:sp>
        <p:nvSpPr>
          <p:cNvPr id="8" name="Footer Placeholder 7"/>
          <p:cNvSpPr>
            <a:spLocks noGrp="1"/>
          </p:cNvSpPr>
          <p:nvPr>
            <p:ph type="ftr" sz="quarter" idx="11"/>
          </p:nvPr>
        </p:nvSpPr>
        <p:spPr/>
        <p:txBody>
          <a:bodyPr/>
          <a:lstStyle/>
          <a:p>
            <a:endParaRPr lang="en-US">
              <a:solidFill>
                <a:srgbClr val="534949"/>
              </a:solidFill>
            </a:endParaRPr>
          </a:p>
        </p:txBody>
      </p:sp>
      <p:sp>
        <p:nvSpPr>
          <p:cNvPr id="9" name="Slide Number Placeholder 8"/>
          <p:cNvSpPr>
            <a:spLocks noGrp="1"/>
          </p:cNvSpPr>
          <p:nvPr>
            <p:ph type="sldNum" sz="quarter" idx="12"/>
          </p:nvPr>
        </p:nvSpPr>
        <p:spPr/>
        <p:txBody>
          <a:bodyPr/>
          <a:lstStyle/>
          <a:p>
            <a:fld id="{9344CA2B-CDCD-4877-B507-79585A5D9654}" type="slidenum">
              <a:rPr lang="en-US" smtClean="0">
                <a:solidFill>
                  <a:srgbClr val="534949"/>
                </a:solidFill>
              </a:rPr>
              <a:pPr/>
              <a:t>‹#›</a:t>
            </a:fld>
            <a:endParaRPr lang="en-US">
              <a:solidFill>
                <a:srgbClr val="534949"/>
              </a:solidFill>
            </a:endParaRPr>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49730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223C9DC-4691-4C1C-8B00-500F91DF6D79}" type="datetimeFigureOut">
              <a:rPr lang="en-US" smtClean="0">
                <a:solidFill>
                  <a:srgbClr val="534949"/>
                </a:solidFill>
              </a:rPr>
              <a:pPr/>
              <a:t>10/8/2017</a:t>
            </a:fld>
            <a:endParaRPr lang="en-US">
              <a:solidFill>
                <a:srgbClr val="534949"/>
              </a:solidFill>
            </a:endParaRPr>
          </a:p>
        </p:txBody>
      </p:sp>
      <p:sp>
        <p:nvSpPr>
          <p:cNvPr id="4" name="Footer Placeholder 3"/>
          <p:cNvSpPr>
            <a:spLocks noGrp="1"/>
          </p:cNvSpPr>
          <p:nvPr>
            <p:ph type="ftr" sz="quarter" idx="11"/>
          </p:nvPr>
        </p:nvSpPr>
        <p:spPr/>
        <p:txBody>
          <a:bodyPr/>
          <a:lstStyle/>
          <a:p>
            <a:endParaRPr lang="en-US">
              <a:solidFill>
                <a:srgbClr val="534949"/>
              </a:solidFill>
            </a:endParaRPr>
          </a:p>
        </p:txBody>
      </p:sp>
      <p:sp>
        <p:nvSpPr>
          <p:cNvPr id="5" name="Slide Number Placeholder 4"/>
          <p:cNvSpPr>
            <a:spLocks noGrp="1"/>
          </p:cNvSpPr>
          <p:nvPr>
            <p:ph type="sldNum" sz="quarter" idx="12"/>
          </p:nvPr>
        </p:nvSpPr>
        <p:spPr/>
        <p:txBody>
          <a:bodyPr/>
          <a:lstStyle/>
          <a:p>
            <a:fld id="{9344CA2B-CDCD-4877-B507-79585A5D9654}" type="slidenum">
              <a:rPr lang="en-US" smtClean="0">
                <a:solidFill>
                  <a:srgbClr val="534949"/>
                </a:solidFill>
              </a:rPr>
              <a:pPr/>
              <a:t>‹#›</a:t>
            </a:fld>
            <a:endParaRPr lang="en-US">
              <a:solidFill>
                <a:srgbClr val="534949"/>
              </a:solidFill>
            </a:endParaRP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14792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Date Placeholder 1"/>
          <p:cNvSpPr>
            <a:spLocks noGrp="1"/>
          </p:cNvSpPr>
          <p:nvPr>
            <p:ph type="dt" sz="half" idx="10"/>
          </p:nvPr>
        </p:nvSpPr>
        <p:spPr/>
        <p:txBody>
          <a:bodyPr/>
          <a:lstStyle/>
          <a:p>
            <a:fld id="{B223C9DC-4691-4C1C-8B00-500F91DF6D79}" type="datetimeFigureOut">
              <a:rPr lang="en-US" smtClean="0">
                <a:solidFill>
                  <a:srgbClr val="534949"/>
                </a:solidFill>
              </a:rPr>
              <a:pPr/>
              <a:t>10/8/2017</a:t>
            </a:fld>
            <a:endParaRPr lang="en-US">
              <a:solidFill>
                <a:srgbClr val="534949"/>
              </a:solidFill>
            </a:endParaRPr>
          </a:p>
        </p:txBody>
      </p:sp>
      <p:sp>
        <p:nvSpPr>
          <p:cNvPr id="3" name="Footer Placeholder 2"/>
          <p:cNvSpPr>
            <a:spLocks noGrp="1"/>
          </p:cNvSpPr>
          <p:nvPr>
            <p:ph type="ftr" sz="quarter" idx="11"/>
          </p:nvPr>
        </p:nvSpPr>
        <p:spPr/>
        <p:txBody>
          <a:bodyPr/>
          <a:lstStyle/>
          <a:p>
            <a:endParaRPr lang="en-US">
              <a:solidFill>
                <a:srgbClr val="534949"/>
              </a:solidFill>
            </a:endParaRPr>
          </a:p>
        </p:txBody>
      </p:sp>
      <p:sp>
        <p:nvSpPr>
          <p:cNvPr id="4" name="Slide Number Placeholder 3"/>
          <p:cNvSpPr>
            <a:spLocks noGrp="1"/>
          </p:cNvSpPr>
          <p:nvPr>
            <p:ph type="sldNum" sz="quarter" idx="12"/>
          </p:nvPr>
        </p:nvSpPr>
        <p:spPr/>
        <p:txBody>
          <a:bodyPr/>
          <a:lstStyle/>
          <a:p>
            <a:fld id="{9344CA2B-CDCD-4877-B507-79585A5D9654}" type="slidenum">
              <a:rPr lang="en-US" smtClean="0">
                <a:solidFill>
                  <a:srgbClr val="534949"/>
                </a:solidFill>
              </a:rPr>
              <a:pPr/>
              <a:t>‹#›</a:t>
            </a:fld>
            <a:endParaRPr lang="en-US">
              <a:solidFill>
                <a:srgbClr val="534949"/>
              </a:solidFill>
            </a:endParaRPr>
          </a:p>
        </p:txBody>
      </p:sp>
    </p:spTree>
    <p:extLst>
      <p:ext uri="{BB962C8B-B14F-4D97-AF65-F5344CB8AC3E}">
        <p14:creationId xmlns:p14="http://schemas.microsoft.com/office/powerpoint/2010/main" val="7894323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23C9DC-4691-4C1C-8B00-500F91DF6D79}" type="datetimeFigureOut">
              <a:rPr lang="en-US" smtClean="0">
                <a:solidFill>
                  <a:srgbClr val="534949"/>
                </a:solidFill>
              </a:rPr>
              <a:pPr/>
              <a:t>10/8/2017</a:t>
            </a:fld>
            <a:endParaRPr lang="en-US">
              <a:solidFill>
                <a:srgbClr val="534949"/>
              </a:solidFill>
            </a:endParaRPr>
          </a:p>
        </p:txBody>
      </p:sp>
      <p:sp>
        <p:nvSpPr>
          <p:cNvPr id="6" name="Footer Placeholder 5"/>
          <p:cNvSpPr>
            <a:spLocks noGrp="1"/>
          </p:cNvSpPr>
          <p:nvPr>
            <p:ph type="ftr" sz="quarter" idx="11"/>
          </p:nvPr>
        </p:nvSpPr>
        <p:spPr/>
        <p:txBody>
          <a:bodyPr/>
          <a:lstStyle/>
          <a:p>
            <a:endParaRPr lang="en-US">
              <a:solidFill>
                <a:srgbClr val="534949"/>
              </a:solidFill>
            </a:endParaRPr>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9344CA2B-CDCD-4877-B507-79585A5D9654}" type="slidenum">
              <a:rPr lang="en-US" smtClean="0"/>
              <a:pPr/>
              <a:t>‹#›</a:t>
            </a:fld>
            <a:endParaRPr lang="en-US"/>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a:t>Click to edit Master title style</a:t>
            </a:r>
            <a:endParaRPr lang="en-US" dirty="0"/>
          </a:p>
        </p:txBody>
      </p:sp>
    </p:spTree>
    <p:extLst>
      <p:ext uri="{BB962C8B-B14F-4D97-AF65-F5344CB8AC3E}">
        <p14:creationId xmlns:p14="http://schemas.microsoft.com/office/powerpoint/2010/main" val="841531043"/>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23C9DC-4691-4C1C-8B00-500F91DF6D79}" type="datetimeFigureOut">
              <a:rPr lang="en-US" smtClean="0">
                <a:solidFill>
                  <a:srgbClr val="CCD1B9"/>
                </a:solidFill>
              </a:rPr>
              <a:pPr/>
              <a:t>10/8/2017</a:t>
            </a:fld>
            <a:endParaRPr lang="en-US">
              <a:solidFill>
                <a:srgbClr val="CCD1B9"/>
              </a:solidFill>
            </a:endParaRPr>
          </a:p>
        </p:txBody>
      </p:sp>
      <p:sp>
        <p:nvSpPr>
          <p:cNvPr id="6" name="Footer Placeholder 5"/>
          <p:cNvSpPr>
            <a:spLocks noGrp="1"/>
          </p:cNvSpPr>
          <p:nvPr>
            <p:ph type="ftr" sz="quarter" idx="11"/>
          </p:nvPr>
        </p:nvSpPr>
        <p:spPr/>
        <p:txBody>
          <a:bodyPr/>
          <a:lstStyle/>
          <a:p>
            <a:endParaRPr lang="en-US">
              <a:solidFill>
                <a:srgbClr val="CCD1B9"/>
              </a:solidFill>
            </a:endParaRPr>
          </a:p>
        </p:txBody>
      </p:sp>
      <p:sp>
        <p:nvSpPr>
          <p:cNvPr id="7" name="Slide Number Placeholder 6"/>
          <p:cNvSpPr>
            <a:spLocks noGrp="1"/>
          </p:cNvSpPr>
          <p:nvPr>
            <p:ph type="sldNum" sz="quarter" idx="12"/>
          </p:nvPr>
        </p:nvSpPr>
        <p:spPr/>
        <p:txBody>
          <a:bodyPr/>
          <a:lstStyle/>
          <a:p>
            <a:fld id="{9344CA2B-CDCD-4877-B507-79585A5D9654}" type="slidenum">
              <a:rPr lang="en-US" smtClean="0">
                <a:solidFill>
                  <a:srgbClr val="CCD1B9"/>
                </a:solidFill>
              </a:rPr>
              <a:pPr/>
              <a:t>‹#›</a:t>
            </a:fld>
            <a:endParaRPr lang="en-US">
              <a:solidFill>
                <a:srgbClr val="CCD1B9"/>
              </a:solidFill>
            </a:endParaRPr>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768906406"/>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23C9DC-4691-4C1C-8B00-500F91DF6D79}" type="datetimeFigureOut">
              <a:rPr lang="en-US" smtClean="0">
                <a:solidFill>
                  <a:srgbClr val="534949"/>
                </a:solidFill>
              </a:rPr>
              <a:pPr/>
              <a:t>10/8/2017</a:t>
            </a:fld>
            <a:endParaRPr lang="en-US">
              <a:solidFill>
                <a:srgbClr val="534949"/>
              </a:solidFill>
            </a:endParaRPr>
          </a:p>
        </p:txBody>
      </p:sp>
      <p:sp>
        <p:nvSpPr>
          <p:cNvPr id="5" name="Footer Placeholder 4"/>
          <p:cNvSpPr>
            <a:spLocks noGrp="1"/>
          </p:cNvSpPr>
          <p:nvPr>
            <p:ph type="ftr" sz="quarter" idx="11"/>
          </p:nvPr>
        </p:nvSpPr>
        <p:spPr/>
        <p:txBody>
          <a:bodyPr/>
          <a:lstStyle/>
          <a:p>
            <a:endParaRPr lang="en-US">
              <a:solidFill>
                <a:srgbClr val="534949"/>
              </a:solidFill>
            </a:endParaRPr>
          </a:p>
        </p:txBody>
      </p:sp>
      <p:sp>
        <p:nvSpPr>
          <p:cNvPr id="6" name="Slide Number Placeholder 5"/>
          <p:cNvSpPr>
            <a:spLocks noGrp="1"/>
          </p:cNvSpPr>
          <p:nvPr>
            <p:ph type="sldNum" sz="quarter" idx="12"/>
          </p:nvPr>
        </p:nvSpPr>
        <p:spPr/>
        <p:txBody>
          <a:bodyPr/>
          <a:lstStyle/>
          <a:p>
            <a:fld id="{9344CA2B-CDCD-4877-B507-79585A5D9654}" type="slidenum">
              <a:rPr lang="en-US" smtClean="0">
                <a:solidFill>
                  <a:srgbClr val="534949"/>
                </a:solidFill>
              </a:rPr>
              <a:pPr/>
              <a:t>‹#›</a:t>
            </a:fld>
            <a:endParaRPr lang="en-US">
              <a:solidFill>
                <a:srgbClr val="534949"/>
              </a:solidFill>
            </a:endParaRPr>
          </a:p>
        </p:txBody>
      </p:sp>
    </p:spTree>
    <p:extLst>
      <p:ext uri="{BB962C8B-B14F-4D97-AF65-F5344CB8AC3E}">
        <p14:creationId xmlns:p14="http://schemas.microsoft.com/office/powerpoint/2010/main" val="29180324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p:cNvSpPr>
            <a:spLocks noGrp="1"/>
          </p:cNvSpPr>
          <p:nvPr>
            <p:ph type="title" orient="vert"/>
          </p:nvPr>
        </p:nvSpPr>
        <p:spPr>
          <a:xfrm>
            <a:off x="7162800" y="274638"/>
            <a:ext cx="1676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23C9DC-4691-4C1C-8B00-500F91DF6D79}" type="datetimeFigureOut">
              <a:rPr lang="en-US" smtClean="0">
                <a:solidFill>
                  <a:srgbClr val="534949"/>
                </a:solidFill>
              </a:rPr>
              <a:pPr/>
              <a:t>10/8/2017</a:t>
            </a:fld>
            <a:endParaRPr lang="en-US">
              <a:solidFill>
                <a:srgbClr val="534949"/>
              </a:solidFill>
            </a:endParaRPr>
          </a:p>
        </p:txBody>
      </p:sp>
      <p:sp>
        <p:nvSpPr>
          <p:cNvPr id="5" name="Footer Placeholder 4"/>
          <p:cNvSpPr>
            <a:spLocks noGrp="1"/>
          </p:cNvSpPr>
          <p:nvPr>
            <p:ph type="ftr" sz="quarter" idx="11"/>
          </p:nvPr>
        </p:nvSpPr>
        <p:spPr/>
        <p:txBody>
          <a:bodyPr/>
          <a:lstStyle/>
          <a:p>
            <a:endParaRPr lang="en-US">
              <a:solidFill>
                <a:srgbClr val="534949"/>
              </a:solidFill>
            </a:endParaRPr>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9344CA2B-CDCD-4877-B507-79585A5D9654}" type="slidenum">
              <a:rPr lang="en-US" smtClean="0">
                <a:solidFill>
                  <a:srgbClr val="CCD1B9"/>
                </a:solidFill>
              </a:rPr>
              <a:pPr/>
              <a:t>‹#›</a:t>
            </a:fld>
            <a:endParaRPr lang="en-US">
              <a:solidFill>
                <a:srgbClr val="CCD1B9"/>
              </a:solidFill>
            </a:endParaRPr>
          </a:p>
        </p:txBody>
      </p:sp>
    </p:spTree>
    <p:extLst>
      <p:ext uri="{BB962C8B-B14F-4D97-AF65-F5344CB8AC3E}">
        <p14:creationId xmlns:p14="http://schemas.microsoft.com/office/powerpoint/2010/main" val="1662398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ECF878-817D-4B0C-80AA-7468FD238CD2}" type="datetimeFigureOut">
              <a:rPr lang="en-US" smtClean="0">
                <a:solidFill>
                  <a:srgbClr val="04617B">
                    <a:shade val="90000"/>
                  </a:srgbClr>
                </a:solidFill>
              </a:rPr>
              <a:pPr/>
              <a:t>10/8/2017</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7548DFDA-45E9-4907-8908-C28E74061E9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201314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8ECF878-817D-4B0C-80AA-7468FD238CD2}" type="datetimeFigureOut">
              <a:rPr lang="en-US" smtClean="0">
                <a:solidFill>
                  <a:srgbClr val="04617B">
                    <a:shade val="90000"/>
                  </a:srgbClr>
                </a:solidFill>
              </a:rPr>
              <a:pPr/>
              <a:t>10/8/2017</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7548DFDA-45E9-4907-8908-C28E74061E9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723883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C8ECF878-817D-4B0C-80AA-7468FD238CD2}" type="datetimeFigureOut">
              <a:rPr lang="en-US" smtClean="0">
                <a:solidFill>
                  <a:srgbClr val="04617B">
                    <a:shade val="90000"/>
                  </a:srgbClr>
                </a:solidFill>
              </a:rPr>
              <a:pPr/>
              <a:t>10/8/2017</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7548DFDA-45E9-4907-8908-C28E74061E90}"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308944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8ECF878-817D-4B0C-80AA-7468FD238CD2}" type="datetimeFigureOut">
              <a:rPr lang="en-US" smtClean="0">
                <a:solidFill>
                  <a:srgbClr val="04617B">
                    <a:shade val="90000"/>
                  </a:srgbClr>
                </a:solidFill>
              </a:rPr>
              <a:pPr/>
              <a:t>10/8/2017</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548DFDA-45E9-4907-8908-C28E74061E90}"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2935060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8ECF878-817D-4B0C-80AA-7468FD238CD2}" type="datetimeFigureOut">
              <a:rPr lang="en-US" smtClean="0">
                <a:solidFill>
                  <a:srgbClr val="04617B">
                    <a:shade val="90000"/>
                  </a:srgbClr>
                </a:solidFill>
              </a:rPr>
              <a:pPr/>
              <a:t>10/8/2017</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548DFDA-45E9-4907-8908-C28E74061E90}"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22794283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8ECF878-817D-4B0C-80AA-7468FD238CD2}" type="datetimeFigureOut">
              <a:rPr lang="en-US" smtClean="0">
                <a:solidFill>
                  <a:srgbClr val="04617B">
                    <a:shade val="90000"/>
                  </a:srgbClr>
                </a:solidFill>
              </a:rPr>
              <a:pPr/>
              <a:t>10/8/2017</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548DFDA-45E9-4907-8908-C28E74061E90}"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162410494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ltGray">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8" name="Rectangle 7"/>
          <p:cNvSpPr/>
          <p:nvPr/>
        </p:nvSpPr>
        <p:spPr>
          <a:xfrm>
            <a:off x="152400" y="152402"/>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825">
                <a:solidFill>
                  <a:schemeClr val="tx2"/>
                </a:solidFill>
              </a:defRPr>
            </a:lvl1pPr>
          </a:lstStyle>
          <a:p>
            <a:fld id="{349BF3EA-1A78-4F07-BDC0-C8A1BD461199}" type="datetimeFigureOut">
              <a:rPr lang="en-US" smtClean="0">
                <a:solidFill>
                  <a:srgbClr val="00539B"/>
                </a:solidFill>
              </a:rPr>
              <a:pPr/>
              <a:t>10/8/2017</a:t>
            </a:fld>
            <a:endParaRPr lang="en-US" dirty="0">
              <a:solidFill>
                <a:srgbClr val="00539B"/>
              </a:solidFill>
            </a:endParaRPr>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825">
                <a:solidFill>
                  <a:schemeClr val="tx2"/>
                </a:solidFill>
              </a:defRPr>
            </a:lvl1pPr>
          </a:lstStyle>
          <a:p>
            <a:endParaRPr lang="en-US" dirty="0">
              <a:solidFill>
                <a:srgbClr val="00539B"/>
              </a:solidFill>
            </a:endParaRPr>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825">
                <a:solidFill>
                  <a:schemeClr val="tx2"/>
                </a:solidFill>
              </a:defRPr>
            </a:lvl1pPr>
          </a:lstStyle>
          <a:p>
            <a:fld id="{401CF334-2D5C-4859-84A6-CA7E6E43FAEB}" type="slidenum">
              <a:rPr lang="en-US" smtClean="0">
                <a:solidFill>
                  <a:srgbClr val="00539B"/>
                </a:solidFill>
              </a:rPr>
              <a:pPr/>
              <a:t>‹#›</a:t>
            </a:fld>
            <a:endParaRPr lang="en-US" dirty="0">
              <a:solidFill>
                <a:srgbClr val="00539B"/>
              </a:solidFill>
            </a:endParaRPr>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105438867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85800" rtl="0" eaLnBrk="1" latinLnBrk="0" hangingPunct="1">
        <a:spcBef>
          <a:spcPct val="0"/>
        </a:spcBef>
        <a:buNone/>
        <a:defRPr sz="2400" kern="1200" cap="all" spc="150" baseline="0">
          <a:ln>
            <a:noFill/>
          </a:ln>
          <a:solidFill>
            <a:schemeClr val="bg1"/>
          </a:solidFill>
          <a:effectLst/>
          <a:latin typeface="+mj-lt"/>
          <a:ea typeface="+mj-ea"/>
          <a:cs typeface="+mj-cs"/>
        </a:defRPr>
      </a:lvl1pPr>
    </p:titleStyle>
    <p:bodyStyle>
      <a:lvl1pPr marL="205740" indent="-171450" algn="l" defTabSz="685800" rtl="0" eaLnBrk="1" latinLnBrk="0" hangingPunct="1">
        <a:spcBef>
          <a:spcPct val="20000"/>
        </a:spcBef>
        <a:buClr>
          <a:schemeClr val="accent1"/>
        </a:buClr>
        <a:buFont typeface="Wingdings 2" pitchFamily="18" charset="2"/>
        <a:buChar char=""/>
        <a:defRPr sz="1800" kern="1200" spc="113" baseline="0">
          <a:solidFill>
            <a:schemeClr val="tx2"/>
          </a:solidFill>
          <a:latin typeface="+mn-lt"/>
          <a:ea typeface="+mn-ea"/>
          <a:cs typeface="+mn-cs"/>
        </a:defRPr>
      </a:lvl1pPr>
      <a:lvl2pPr marL="411480" indent="-137160" algn="l" defTabSz="685800" rtl="0" eaLnBrk="1" latinLnBrk="0" hangingPunct="1">
        <a:spcBef>
          <a:spcPct val="20000"/>
        </a:spcBef>
        <a:buClr>
          <a:schemeClr val="accent2"/>
        </a:buClr>
        <a:buFont typeface="Wingdings" pitchFamily="2" charset="2"/>
        <a:buChar char="§"/>
        <a:defRPr sz="1500" kern="1200" spc="75" baseline="0">
          <a:solidFill>
            <a:schemeClr val="tx2"/>
          </a:solidFill>
          <a:latin typeface="+mn-lt"/>
          <a:ea typeface="+mn-ea"/>
          <a:cs typeface="+mn-cs"/>
        </a:defRPr>
      </a:lvl2pPr>
      <a:lvl3pPr marL="617220" indent="-137160" algn="l" defTabSz="685800" rtl="0" eaLnBrk="1" latinLnBrk="0" hangingPunct="1">
        <a:spcBef>
          <a:spcPct val="20000"/>
        </a:spcBef>
        <a:buClr>
          <a:schemeClr val="accent3"/>
        </a:buClr>
        <a:buFont typeface="Wingdings" pitchFamily="2" charset="2"/>
        <a:buChar char="§"/>
        <a:defRPr sz="1200" kern="1200" spc="75" baseline="0">
          <a:solidFill>
            <a:schemeClr val="tx2"/>
          </a:solidFill>
          <a:latin typeface="+mn-lt"/>
          <a:ea typeface="+mn-ea"/>
          <a:cs typeface="+mn-cs"/>
        </a:defRPr>
      </a:lvl3pPr>
      <a:lvl4pPr marL="822960" indent="-137160" algn="l" defTabSz="685800" rtl="0" eaLnBrk="1" latinLnBrk="0" hangingPunct="1">
        <a:spcBef>
          <a:spcPct val="20000"/>
        </a:spcBef>
        <a:buClr>
          <a:schemeClr val="accent4"/>
        </a:buClr>
        <a:buFont typeface="Wingdings" pitchFamily="2" charset="2"/>
        <a:buChar char="§"/>
        <a:defRPr sz="1050" kern="1200">
          <a:solidFill>
            <a:schemeClr val="tx2"/>
          </a:solidFill>
          <a:latin typeface="+mn-lt"/>
          <a:ea typeface="+mn-ea"/>
          <a:cs typeface="+mn-cs"/>
        </a:defRPr>
      </a:lvl4pPr>
      <a:lvl5pPr marL="960120" indent="-137160" algn="l" defTabSz="685800" rtl="0" eaLnBrk="1" latinLnBrk="0" hangingPunct="1">
        <a:spcBef>
          <a:spcPct val="20000"/>
        </a:spcBef>
        <a:buClr>
          <a:schemeClr val="accent6"/>
        </a:buClr>
        <a:buFont typeface="Wingdings" pitchFamily="2" charset="2"/>
        <a:buChar char="§"/>
        <a:defRPr sz="975" kern="1200" spc="75" baseline="0">
          <a:solidFill>
            <a:schemeClr val="tx2"/>
          </a:solidFill>
          <a:latin typeface="+mn-lt"/>
          <a:ea typeface="+mn-ea"/>
          <a:cs typeface="+mn-cs"/>
        </a:defRPr>
      </a:lvl5pPr>
      <a:lvl6pPr marL="1165860" indent="-137160" algn="l" defTabSz="685800"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600" indent="-137160" algn="l" defTabSz="685800"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40" indent="-137160" algn="l" defTabSz="685800"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80" indent="-137160" algn="l" defTabSz="685800"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6F1548-A370-498C-A14B-E715C2319CD9}" type="datetimeFigureOut">
              <a:rPr lang="en-US" smtClean="0">
                <a:solidFill>
                  <a:prstClr val="black">
                    <a:tint val="75000"/>
                  </a:prstClr>
                </a:solidFill>
              </a:rPr>
              <a:pPr/>
              <a:t>10/8/2017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grpSp>
        <p:nvGrpSpPr>
          <p:cNvPr id="33" name="Group 32"/>
          <p:cNvGrpSpPr/>
          <p:nvPr/>
        </p:nvGrpSpPr>
        <p:grpSpPr>
          <a:xfrm>
            <a:off x="0" y="0"/>
            <a:ext cx="9144001" cy="6858000"/>
            <a:chOff x="0" y="0"/>
            <a:chExt cx="9144001" cy="6858000"/>
          </a:xfrm>
        </p:grpSpPr>
        <p:sp>
          <p:nvSpPr>
            <p:cNvPr id="8" name="Rectangle 7"/>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Freeform 9"/>
            <p:cNvSpPr>
              <a:spLocks/>
            </p:cNvSpPr>
            <p:nvPr userDrawn="1"/>
          </p:nvSpPr>
          <p:spPr bwMode="auto">
            <a:xfrm>
              <a:off x="7543800" y="0"/>
              <a:ext cx="1600201" cy="2209800"/>
            </a:xfrm>
            <a:custGeom>
              <a:avLst/>
              <a:gdLst/>
              <a:ahLst/>
              <a:cxnLst>
                <a:cxn ang="0">
                  <a:pos x="0" y="0"/>
                </a:cxn>
                <a:cxn ang="0">
                  <a:pos x="1432" y="0"/>
                </a:cxn>
                <a:cxn ang="0">
                  <a:pos x="1432" y="3492"/>
                </a:cxn>
                <a:cxn ang="0">
                  <a:pos x="1419" y="3252"/>
                </a:cxn>
                <a:cxn ang="0">
                  <a:pos x="1406" y="3024"/>
                </a:cxn>
                <a:cxn ang="0">
                  <a:pos x="1393" y="2807"/>
                </a:cxn>
                <a:cxn ang="0">
                  <a:pos x="1379" y="2601"/>
                </a:cxn>
                <a:cxn ang="0">
                  <a:pos x="1364" y="2407"/>
                </a:cxn>
                <a:cxn ang="0">
                  <a:pos x="1348" y="2222"/>
                </a:cxn>
                <a:cxn ang="0">
                  <a:pos x="1330" y="2047"/>
                </a:cxn>
                <a:cxn ang="0">
                  <a:pos x="1311" y="1881"/>
                </a:cxn>
                <a:cxn ang="0">
                  <a:pos x="1291" y="1726"/>
                </a:cxn>
                <a:cxn ang="0">
                  <a:pos x="1268" y="1580"/>
                </a:cxn>
                <a:cxn ang="0">
                  <a:pos x="1245" y="1442"/>
                </a:cxn>
                <a:cxn ang="0">
                  <a:pos x="1218" y="1313"/>
                </a:cxn>
                <a:cxn ang="0">
                  <a:pos x="1190" y="1192"/>
                </a:cxn>
                <a:cxn ang="0">
                  <a:pos x="1158" y="1078"/>
                </a:cxn>
                <a:cxn ang="0">
                  <a:pos x="1125" y="973"/>
                </a:cxn>
                <a:cxn ang="0">
                  <a:pos x="1089" y="873"/>
                </a:cxn>
                <a:cxn ang="0">
                  <a:pos x="1049" y="781"/>
                </a:cxn>
                <a:cxn ang="0">
                  <a:pos x="1007" y="696"/>
                </a:cxn>
                <a:cxn ang="0">
                  <a:pos x="962" y="617"/>
                </a:cxn>
                <a:cxn ang="0">
                  <a:pos x="913" y="544"/>
                </a:cxn>
                <a:cxn ang="0">
                  <a:pos x="860" y="475"/>
                </a:cxn>
                <a:cxn ang="0">
                  <a:pos x="804" y="413"/>
                </a:cxn>
                <a:cxn ang="0">
                  <a:pos x="744" y="354"/>
                </a:cxn>
                <a:cxn ang="0">
                  <a:pos x="680" y="301"/>
                </a:cxn>
                <a:cxn ang="0">
                  <a:pos x="611" y="252"/>
                </a:cxn>
                <a:cxn ang="0">
                  <a:pos x="539" y="206"/>
                </a:cxn>
                <a:cxn ang="0">
                  <a:pos x="461" y="165"/>
                </a:cxn>
                <a:cxn ang="0">
                  <a:pos x="379" y="128"/>
                </a:cxn>
                <a:cxn ang="0">
                  <a:pos x="292" y="92"/>
                </a:cxn>
                <a:cxn ang="0">
                  <a:pos x="200" y="59"/>
                </a:cxn>
                <a:cxn ang="0">
                  <a:pos x="103" y="28"/>
                </a:cxn>
                <a:cxn ang="0">
                  <a:pos x="0" y="0"/>
                </a:cxn>
              </a:cxnLst>
              <a:rect l="0" t="0" r="r" b="b"/>
              <a:pathLst>
                <a:path w="1432" h="3492">
                  <a:moveTo>
                    <a:pt x="0" y="0"/>
                  </a:moveTo>
                  <a:lnTo>
                    <a:pt x="1432" y="0"/>
                  </a:lnTo>
                  <a:lnTo>
                    <a:pt x="1432" y="3492"/>
                  </a:lnTo>
                  <a:lnTo>
                    <a:pt x="1419" y="3252"/>
                  </a:lnTo>
                  <a:lnTo>
                    <a:pt x="1406" y="3024"/>
                  </a:lnTo>
                  <a:lnTo>
                    <a:pt x="1393" y="2807"/>
                  </a:lnTo>
                  <a:lnTo>
                    <a:pt x="1379" y="2601"/>
                  </a:lnTo>
                  <a:lnTo>
                    <a:pt x="1364" y="2407"/>
                  </a:lnTo>
                  <a:lnTo>
                    <a:pt x="1348" y="2222"/>
                  </a:lnTo>
                  <a:lnTo>
                    <a:pt x="1330" y="2047"/>
                  </a:lnTo>
                  <a:lnTo>
                    <a:pt x="1311" y="1881"/>
                  </a:lnTo>
                  <a:lnTo>
                    <a:pt x="1291" y="1726"/>
                  </a:lnTo>
                  <a:lnTo>
                    <a:pt x="1268" y="1580"/>
                  </a:lnTo>
                  <a:lnTo>
                    <a:pt x="1245" y="1442"/>
                  </a:lnTo>
                  <a:lnTo>
                    <a:pt x="1218" y="1313"/>
                  </a:lnTo>
                  <a:lnTo>
                    <a:pt x="1190" y="1192"/>
                  </a:lnTo>
                  <a:lnTo>
                    <a:pt x="1158" y="1078"/>
                  </a:lnTo>
                  <a:lnTo>
                    <a:pt x="1125" y="973"/>
                  </a:lnTo>
                  <a:lnTo>
                    <a:pt x="1089" y="873"/>
                  </a:lnTo>
                  <a:lnTo>
                    <a:pt x="1049" y="781"/>
                  </a:lnTo>
                  <a:lnTo>
                    <a:pt x="1007" y="696"/>
                  </a:lnTo>
                  <a:lnTo>
                    <a:pt x="962" y="617"/>
                  </a:lnTo>
                  <a:lnTo>
                    <a:pt x="913" y="544"/>
                  </a:lnTo>
                  <a:lnTo>
                    <a:pt x="860" y="475"/>
                  </a:lnTo>
                  <a:lnTo>
                    <a:pt x="804" y="413"/>
                  </a:lnTo>
                  <a:lnTo>
                    <a:pt x="744" y="354"/>
                  </a:lnTo>
                  <a:lnTo>
                    <a:pt x="680" y="301"/>
                  </a:lnTo>
                  <a:lnTo>
                    <a:pt x="611" y="252"/>
                  </a:lnTo>
                  <a:lnTo>
                    <a:pt x="539" y="206"/>
                  </a:lnTo>
                  <a:lnTo>
                    <a:pt x="461" y="165"/>
                  </a:lnTo>
                  <a:lnTo>
                    <a:pt x="379" y="128"/>
                  </a:lnTo>
                  <a:lnTo>
                    <a:pt x="292" y="92"/>
                  </a:lnTo>
                  <a:lnTo>
                    <a:pt x="200" y="59"/>
                  </a:lnTo>
                  <a:lnTo>
                    <a:pt x="103" y="28"/>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1" name="Freeform 10"/>
            <p:cNvSpPr>
              <a:spLocks/>
            </p:cNvSpPr>
            <p:nvPr userDrawn="1"/>
          </p:nvSpPr>
          <p:spPr bwMode="auto">
            <a:xfrm>
              <a:off x="3733800" y="5715000"/>
              <a:ext cx="5029200" cy="762000"/>
            </a:xfrm>
            <a:custGeom>
              <a:avLst/>
              <a:gdLst/>
              <a:ahLst/>
              <a:cxnLst>
                <a:cxn ang="0">
                  <a:pos x="17264" y="180"/>
                </a:cxn>
                <a:cxn ang="0">
                  <a:pos x="16706" y="689"/>
                </a:cxn>
                <a:cxn ang="0">
                  <a:pos x="15959" y="1141"/>
                </a:cxn>
                <a:cxn ang="0">
                  <a:pos x="15050" y="1535"/>
                </a:cxn>
                <a:cxn ang="0">
                  <a:pos x="14003" y="1871"/>
                </a:cxn>
                <a:cxn ang="0">
                  <a:pos x="12844" y="2151"/>
                </a:cxn>
                <a:cxn ang="0">
                  <a:pos x="11599" y="2374"/>
                </a:cxn>
                <a:cxn ang="0">
                  <a:pos x="10294" y="2540"/>
                </a:cxn>
                <a:cxn ang="0">
                  <a:pos x="8951" y="2649"/>
                </a:cxn>
                <a:cxn ang="0">
                  <a:pos x="7599" y="2704"/>
                </a:cxn>
                <a:cxn ang="0">
                  <a:pos x="6264" y="2702"/>
                </a:cxn>
                <a:cxn ang="0">
                  <a:pos x="4968" y="2645"/>
                </a:cxn>
                <a:cxn ang="0">
                  <a:pos x="3740" y="2534"/>
                </a:cxn>
                <a:cxn ang="0">
                  <a:pos x="2603" y="2367"/>
                </a:cxn>
                <a:cxn ang="0">
                  <a:pos x="1584" y="2147"/>
                </a:cxn>
                <a:cxn ang="0">
                  <a:pos x="708" y="1871"/>
                </a:cxn>
                <a:cxn ang="0">
                  <a:pos x="0" y="1543"/>
                </a:cxn>
                <a:cxn ang="0">
                  <a:pos x="341" y="1635"/>
                </a:cxn>
                <a:cxn ang="0">
                  <a:pos x="1155" y="1920"/>
                </a:cxn>
                <a:cxn ang="0">
                  <a:pos x="2121" y="2151"/>
                </a:cxn>
                <a:cxn ang="0">
                  <a:pos x="3215" y="2331"/>
                </a:cxn>
                <a:cxn ang="0">
                  <a:pos x="4413" y="2457"/>
                </a:cxn>
                <a:cxn ang="0">
                  <a:pos x="5686" y="2531"/>
                </a:cxn>
                <a:cxn ang="0">
                  <a:pos x="7011" y="2550"/>
                </a:cxn>
                <a:cxn ang="0">
                  <a:pos x="8361" y="2515"/>
                </a:cxn>
                <a:cxn ang="0">
                  <a:pos x="9712" y="2426"/>
                </a:cxn>
                <a:cxn ang="0">
                  <a:pos x="11037" y="2283"/>
                </a:cxn>
                <a:cxn ang="0">
                  <a:pos x="12311" y="2084"/>
                </a:cxn>
                <a:cxn ang="0">
                  <a:pos x="13509" y="1831"/>
                </a:cxn>
                <a:cxn ang="0">
                  <a:pos x="14604" y="1522"/>
                </a:cxn>
                <a:cxn ang="0">
                  <a:pos x="15571" y="1158"/>
                </a:cxn>
                <a:cxn ang="0">
                  <a:pos x="16386" y="737"/>
                </a:cxn>
                <a:cxn ang="0">
                  <a:pos x="17021" y="260"/>
                </a:cxn>
              </a:cxnLst>
              <a:rect l="0" t="0" r="r" b="b"/>
              <a:pathLst>
                <a:path w="17264" h="2710">
                  <a:moveTo>
                    <a:pt x="17264" y="0"/>
                  </a:moveTo>
                  <a:lnTo>
                    <a:pt x="17264" y="180"/>
                  </a:lnTo>
                  <a:lnTo>
                    <a:pt x="17010" y="442"/>
                  </a:lnTo>
                  <a:lnTo>
                    <a:pt x="16706" y="689"/>
                  </a:lnTo>
                  <a:lnTo>
                    <a:pt x="16354" y="923"/>
                  </a:lnTo>
                  <a:lnTo>
                    <a:pt x="15959" y="1141"/>
                  </a:lnTo>
                  <a:lnTo>
                    <a:pt x="15524" y="1345"/>
                  </a:lnTo>
                  <a:lnTo>
                    <a:pt x="15050" y="1535"/>
                  </a:lnTo>
                  <a:lnTo>
                    <a:pt x="14543" y="1710"/>
                  </a:lnTo>
                  <a:lnTo>
                    <a:pt x="14003" y="1871"/>
                  </a:lnTo>
                  <a:lnTo>
                    <a:pt x="13437" y="2018"/>
                  </a:lnTo>
                  <a:lnTo>
                    <a:pt x="12844" y="2151"/>
                  </a:lnTo>
                  <a:lnTo>
                    <a:pt x="12232" y="2269"/>
                  </a:lnTo>
                  <a:lnTo>
                    <a:pt x="11599" y="2374"/>
                  </a:lnTo>
                  <a:lnTo>
                    <a:pt x="10952" y="2464"/>
                  </a:lnTo>
                  <a:lnTo>
                    <a:pt x="10294" y="2540"/>
                  </a:lnTo>
                  <a:lnTo>
                    <a:pt x="9625" y="2602"/>
                  </a:lnTo>
                  <a:lnTo>
                    <a:pt x="8951" y="2649"/>
                  </a:lnTo>
                  <a:lnTo>
                    <a:pt x="8275" y="2684"/>
                  </a:lnTo>
                  <a:lnTo>
                    <a:pt x="7599" y="2704"/>
                  </a:lnTo>
                  <a:lnTo>
                    <a:pt x="6928" y="2710"/>
                  </a:lnTo>
                  <a:lnTo>
                    <a:pt x="6264" y="2702"/>
                  </a:lnTo>
                  <a:lnTo>
                    <a:pt x="5609" y="2681"/>
                  </a:lnTo>
                  <a:lnTo>
                    <a:pt x="4968" y="2645"/>
                  </a:lnTo>
                  <a:lnTo>
                    <a:pt x="4344" y="2597"/>
                  </a:lnTo>
                  <a:lnTo>
                    <a:pt x="3740" y="2534"/>
                  </a:lnTo>
                  <a:lnTo>
                    <a:pt x="3158" y="2457"/>
                  </a:lnTo>
                  <a:lnTo>
                    <a:pt x="2603" y="2367"/>
                  </a:lnTo>
                  <a:lnTo>
                    <a:pt x="2077" y="2264"/>
                  </a:lnTo>
                  <a:lnTo>
                    <a:pt x="1584" y="2147"/>
                  </a:lnTo>
                  <a:lnTo>
                    <a:pt x="1126" y="2016"/>
                  </a:lnTo>
                  <a:lnTo>
                    <a:pt x="708" y="1871"/>
                  </a:lnTo>
                  <a:lnTo>
                    <a:pt x="331" y="1714"/>
                  </a:lnTo>
                  <a:lnTo>
                    <a:pt x="0" y="1543"/>
                  </a:lnTo>
                  <a:lnTo>
                    <a:pt x="0" y="1474"/>
                  </a:lnTo>
                  <a:lnTo>
                    <a:pt x="341" y="1635"/>
                  </a:lnTo>
                  <a:lnTo>
                    <a:pt x="727" y="1784"/>
                  </a:lnTo>
                  <a:lnTo>
                    <a:pt x="1155" y="1920"/>
                  </a:lnTo>
                  <a:lnTo>
                    <a:pt x="1621" y="2042"/>
                  </a:lnTo>
                  <a:lnTo>
                    <a:pt x="2121" y="2151"/>
                  </a:lnTo>
                  <a:lnTo>
                    <a:pt x="2654" y="2249"/>
                  </a:lnTo>
                  <a:lnTo>
                    <a:pt x="3215" y="2331"/>
                  </a:lnTo>
                  <a:lnTo>
                    <a:pt x="3803" y="2401"/>
                  </a:lnTo>
                  <a:lnTo>
                    <a:pt x="4413" y="2457"/>
                  </a:lnTo>
                  <a:lnTo>
                    <a:pt x="5041" y="2500"/>
                  </a:lnTo>
                  <a:lnTo>
                    <a:pt x="5686" y="2531"/>
                  </a:lnTo>
                  <a:lnTo>
                    <a:pt x="6343" y="2547"/>
                  </a:lnTo>
                  <a:lnTo>
                    <a:pt x="7011" y="2550"/>
                  </a:lnTo>
                  <a:lnTo>
                    <a:pt x="7685" y="2539"/>
                  </a:lnTo>
                  <a:lnTo>
                    <a:pt x="8361" y="2515"/>
                  </a:lnTo>
                  <a:lnTo>
                    <a:pt x="9039" y="2478"/>
                  </a:lnTo>
                  <a:lnTo>
                    <a:pt x="9712" y="2426"/>
                  </a:lnTo>
                  <a:lnTo>
                    <a:pt x="10379" y="2361"/>
                  </a:lnTo>
                  <a:lnTo>
                    <a:pt x="11037" y="2283"/>
                  </a:lnTo>
                  <a:lnTo>
                    <a:pt x="11682" y="2190"/>
                  </a:lnTo>
                  <a:lnTo>
                    <a:pt x="12311" y="2084"/>
                  </a:lnTo>
                  <a:lnTo>
                    <a:pt x="12921" y="1964"/>
                  </a:lnTo>
                  <a:lnTo>
                    <a:pt x="13509" y="1831"/>
                  </a:lnTo>
                  <a:lnTo>
                    <a:pt x="14070" y="1683"/>
                  </a:lnTo>
                  <a:lnTo>
                    <a:pt x="14604" y="1522"/>
                  </a:lnTo>
                  <a:lnTo>
                    <a:pt x="15105" y="1347"/>
                  </a:lnTo>
                  <a:lnTo>
                    <a:pt x="15571" y="1158"/>
                  </a:lnTo>
                  <a:lnTo>
                    <a:pt x="15999" y="954"/>
                  </a:lnTo>
                  <a:lnTo>
                    <a:pt x="16386" y="737"/>
                  </a:lnTo>
                  <a:lnTo>
                    <a:pt x="16728" y="506"/>
                  </a:lnTo>
                  <a:lnTo>
                    <a:pt x="17021" y="260"/>
                  </a:lnTo>
                  <a:lnTo>
                    <a:pt x="17264" y="0"/>
                  </a:lnTo>
                  <a:close/>
                </a:path>
              </a:pathLst>
            </a:custGeom>
            <a:gradFill flip="none" rotWithShape="1">
              <a:gsLst>
                <a:gs pos="0">
                  <a:schemeClr val="bg1">
                    <a:alpha val="0"/>
                  </a:schemeClr>
                </a:gs>
                <a:gs pos="50000">
                  <a:schemeClr val="accent2"/>
                </a:gs>
                <a:gs pos="100000">
                  <a:schemeClr val="bg1">
                    <a:alpha val="0"/>
                  </a:schemeClr>
                </a:gs>
              </a:gsLst>
              <a:lin ang="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38F03A-58E1-4ECA-9024-348A9A81A53D}" type="slidenum">
              <a:rPr lang="en-US" smtClean="0">
                <a:solidFill>
                  <a:prstClr val="black">
                    <a:tint val="75000"/>
                  </a:prstClr>
                </a:solidFill>
              </a:rPr>
              <a:pPr/>
              <a:t>‹#›</a:t>
            </a:fld>
            <a:endParaRPr lang="en-US" dirty="0">
              <a:solidFill>
                <a:prstClr val="black">
                  <a:tint val="75000"/>
                </a:prstClr>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2" name="Group 11"/>
          <p:cNvGrpSpPr/>
          <p:nvPr/>
        </p:nvGrpSpPr>
        <p:grpSpPr>
          <a:xfrm>
            <a:off x="0" y="2855091"/>
            <a:ext cx="3581400" cy="4002909"/>
            <a:chOff x="0" y="2533588"/>
            <a:chExt cx="8022336" cy="8966516"/>
          </a:xfrm>
        </p:grpSpPr>
        <p:sp>
          <p:nvSpPr>
            <p:cNvPr id="13" name="Freeform 7"/>
            <p:cNvSpPr>
              <a:spLocks/>
            </p:cNvSpPr>
            <p:nvPr userDrawn="1"/>
          </p:nvSpPr>
          <p:spPr bwMode="auto">
            <a:xfrm>
              <a:off x="0" y="2533588"/>
              <a:ext cx="4127500" cy="2514599"/>
            </a:xfrm>
            <a:custGeom>
              <a:avLst/>
              <a:gdLst/>
              <a:ahLst/>
              <a:cxnLst>
                <a:cxn ang="0">
                  <a:pos x="0" y="0"/>
                </a:cxn>
                <a:cxn ang="0">
                  <a:pos x="124" y="18"/>
                </a:cxn>
                <a:cxn ang="0">
                  <a:pos x="246" y="40"/>
                </a:cxn>
                <a:cxn ang="0">
                  <a:pos x="365" y="64"/>
                </a:cxn>
                <a:cxn ang="0">
                  <a:pos x="596" y="127"/>
                </a:cxn>
                <a:cxn ang="0">
                  <a:pos x="815" y="200"/>
                </a:cxn>
                <a:cxn ang="0">
                  <a:pos x="1025" y="286"/>
                </a:cxn>
                <a:cxn ang="0">
                  <a:pos x="1223" y="380"/>
                </a:cxn>
                <a:cxn ang="0">
                  <a:pos x="1411" y="482"/>
                </a:cxn>
                <a:cxn ang="0">
                  <a:pos x="1588" y="591"/>
                </a:cxn>
                <a:cxn ang="0">
                  <a:pos x="1753" y="707"/>
                </a:cxn>
                <a:cxn ang="0">
                  <a:pos x="1907" y="824"/>
                </a:cxn>
                <a:cxn ang="0">
                  <a:pos x="2047" y="946"/>
                </a:cxn>
                <a:cxn ang="0">
                  <a:pos x="2177" y="1066"/>
                </a:cxn>
                <a:cxn ang="0">
                  <a:pos x="2293" y="1189"/>
                </a:cxn>
                <a:cxn ang="0">
                  <a:pos x="2397" y="1308"/>
                </a:cxn>
                <a:cxn ang="0">
                  <a:pos x="2488" y="1423"/>
                </a:cxn>
                <a:cxn ang="0">
                  <a:pos x="2565" y="1534"/>
                </a:cxn>
                <a:cxn ang="0">
                  <a:pos x="2600" y="1587"/>
                </a:cxn>
                <a:cxn ang="0">
                  <a:pos x="2535" y="1522"/>
                </a:cxn>
                <a:cxn ang="0">
                  <a:pos x="2455" y="1451"/>
                </a:cxn>
                <a:cxn ang="0">
                  <a:pos x="2359" y="1375"/>
                </a:cxn>
                <a:cxn ang="0">
                  <a:pos x="2247" y="1294"/>
                </a:cxn>
                <a:cxn ang="0">
                  <a:pos x="2119" y="1215"/>
                </a:cxn>
                <a:cxn ang="0">
                  <a:pos x="1981" y="1134"/>
                </a:cxn>
                <a:cxn ang="0">
                  <a:pos x="1827" y="1058"/>
                </a:cxn>
                <a:cxn ang="0">
                  <a:pos x="1662" y="986"/>
                </a:cxn>
                <a:cxn ang="0">
                  <a:pos x="1486" y="921"/>
                </a:cxn>
                <a:cxn ang="0">
                  <a:pos x="1299" y="865"/>
                </a:cxn>
                <a:cxn ang="0">
                  <a:pos x="1103" y="819"/>
                </a:cxn>
                <a:cxn ang="0">
                  <a:pos x="896" y="787"/>
                </a:cxn>
                <a:cxn ang="0">
                  <a:pos x="791" y="776"/>
                </a:cxn>
                <a:cxn ang="0">
                  <a:pos x="683" y="769"/>
                </a:cxn>
                <a:cxn ang="0">
                  <a:pos x="573" y="768"/>
                </a:cxn>
                <a:cxn ang="0">
                  <a:pos x="462" y="769"/>
                </a:cxn>
                <a:cxn ang="0">
                  <a:pos x="348" y="776"/>
                </a:cxn>
                <a:cxn ang="0">
                  <a:pos x="234" y="787"/>
                </a:cxn>
                <a:cxn ang="0">
                  <a:pos x="117" y="806"/>
                </a:cxn>
                <a:cxn ang="0">
                  <a:pos x="0" y="827"/>
                </a:cxn>
                <a:cxn ang="0">
                  <a:pos x="0" y="0"/>
                </a:cxn>
              </a:cxnLst>
              <a:rect l="0" t="0" r="r" b="b"/>
              <a:pathLst>
                <a:path w="2600" h="1587">
                  <a:moveTo>
                    <a:pt x="0" y="0"/>
                  </a:moveTo>
                  <a:lnTo>
                    <a:pt x="0" y="0"/>
                  </a:lnTo>
                  <a:lnTo>
                    <a:pt x="63" y="8"/>
                  </a:lnTo>
                  <a:lnTo>
                    <a:pt x="124" y="18"/>
                  </a:lnTo>
                  <a:lnTo>
                    <a:pt x="185" y="28"/>
                  </a:lnTo>
                  <a:lnTo>
                    <a:pt x="246" y="40"/>
                  </a:lnTo>
                  <a:lnTo>
                    <a:pt x="305" y="53"/>
                  </a:lnTo>
                  <a:lnTo>
                    <a:pt x="365" y="64"/>
                  </a:lnTo>
                  <a:lnTo>
                    <a:pt x="480" y="94"/>
                  </a:lnTo>
                  <a:lnTo>
                    <a:pt x="596" y="127"/>
                  </a:lnTo>
                  <a:lnTo>
                    <a:pt x="706" y="162"/>
                  </a:lnTo>
                  <a:lnTo>
                    <a:pt x="815" y="200"/>
                  </a:lnTo>
                  <a:lnTo>
                    <a:pt x="921" y="241"/>
                  </a:lnTo>
                  <a:lnTo>
                    <a:pt x="1025" y="286"/>
                  </a:lnTo>
                  <a:lnTo>
                    <a:pt x="1126" y="330"/>
                  </a:lnTo>
                  <a:lnTo>
                    <a:pt x="1223" y="380"/>
                  </a:lnTo>
                  <a:lnTo>
                    <a:pt x="1319" y="429"/>
                  </a:lnTo>
                  <a:lnTo>
                    <a:pt x="1411" y="482"/>
                  </a:lnTo>
                  <a:lnTo>
                    <a:pt x="1502" y="537"/>
                  </a:lnTo>
                  <a:lnTo>
                    <a:pt x="1588" y="591"/>
                  </a:lnTo>
                  <a:lnTo>
                    <a:pt x="1672" y="649"/>
                  </a:lnTo>
                  <a:lnTo>
                    <a:pt x="1753" y="707"/>
                  </a:lnTo>
                  <a:lnTo>
                    <a:pt x="1831" y="764"/>
                  </a:lnTo>
                  <a:lnTo>
                    <a:pt x="1907" y="824"/>
                  </a:lnTo>
                  <a:lnTo>
                    <a:pt x="1979" y="885"/>
                  </a:lnTo>
                  <a:lnTo>
                    <a:pt x="2047" y="946"/>
                  </a:lnTo>
                  <a:lnTo>
                    <a:pt x="2113" y="1005"/>
                  </a:lnTo>
                  <a:lnTo>
                    <a:pt x="2177" y="1066"/>
                  </a:lnTo>
                  <a:lnTo>
                    <a:pt x="2237" y="1128"/>
                  </a:lnTo>
                  <a:lnTo>
                    <a:pt x="2293" y="1189"/>
                  </a:lnTo>
                  <a:lnTo>
                    <a:pt x="2347" y="1248"/>
                  </a:lnTo>
                  <a:lnTo>
                    <a:pt x="2397" y="1308"/>
                  </a:lnTo>
                  <a:lnTo>
                    <a:pt x="2445" y="1365"/>
                  </a:lnTo>
                  <a:lnTo>
                    <a:pt x="2488" y="1423"/>
                  </a:lnTo>
                  <a:lnTo>
                    <a:pt x="2529" y="1479"/>
                  </a:lnTo>
                  <a:lnTo>
                    <a:pt x="2565" y="1534"/>
                  </a:lnTo>
                  <a:lnTo>
                    <a:pt x="2600" y="1587"/>
                  </a:lnTo>
                  <a:lnTo>
                    <a:pt x="2600" y="1587"/>
                  </a:lnTo>
                  <a:lnTo>
                    <a:pt x="2570" y="1555"/>
                  </a:lnTo>
                  <a:lnTo>
                    <a:pt x="2535" y="1522"/>
                  </a:lnTo>
                  <a:lnTo>
                    <a:pt x="2497" y="1487"/>
                  </a:lnTo>
                  <a:lnTo>
                    <a:pt x="2455" y="1451"/>
                  </a:lnTo>
                  <a:lnTo>
                    <a:pt x="2408" y="1413"/>
                  </a:lnTo>
                  <a:lnTo>
                    <a:pt x="2359" y="1375"/>
                  </a:lnTo>
                  <a:lnTo>
                    <a:pt x="2304" y="1336"/>
                  </a:lnTo>
                  <a:lnTo>
                    <a:pt x="2247" y="1294"/>
                  </a:lnTo>
                  <a:lnTo>
                    <a:pt x="2185" y="1255"/>
                  </a:lnTo>
                  <a:lnTo>
                    <a:pt x="2119" y="1215"/>
                  </a:lnTo>
                  <a:lnTo>
                    <a:pt x="2052" y="1174"/>
                  </a:lnTo>
                  <a:lnTo>
                    <a:pt x="1981" y="1134"/>
                  </a:lnTo>
                  <a:lnTo>
                    <a:pt x="1905" y="1096"/>
                  </a:lnTo>
                  <a:lnTo>
                    <a:pt x="1827" y="1058"/>
                  </a:lnTo>
                  <a:lnTo>
                    <a:pt x="1746" y="1020"/>
                  </a:lnTo>
                  <a:lnTo>
                    <a:pt x="1662" y="986"/>
                  </a:lnTo>
                  <a:lnTo>
                    <a:pt x="1576" y="953"/>
                  </a:lnTo>
                  <a:lnTo>
                    <a:pt x="1486" y="921"/>
                  </a:lnTo>
                  <a:lnTo>
                    <a:pt x="1393" y="891"/>
                  </a:lnTo>
                  <a:lnTo>
                    <a:pt x="1299" y="865"/>
                  </a:lnTo>
                  <a:lnTo>
                    <a:pt x="1202" y="840"/>
                  </a:lnTo>
                  <a:lnTo>
                    <a:pt x="1103" y="819"/>
                  </a:lnTo>
                  <a:lnTo>
                    <a:pt x="1000" y="801"/>
                  </a:lnTo>
                  <a:lnTo>
                    <a:pt x="896" y="787"/>
                  </a:lnTo>
                  <a:lnTo>
                    <a:pt x="843" y="781"/>
                  </a:lnTo>
                  <a:lnTo>
                    <a:pt x="791" y="776"/>
                  </a:lnTo>
                  <a:lnTo>
                    <a:pt x="738" y="773"/>
                  </a:lnTo>
                  <a:lnTo>
                    <a:pt x="683" y="769"/>
                  </a:lnTo>
                  <a:lnTo>
                    <a:pt x="629" y="768"/>
                  </a:lnTo>
                  <a:lnTo>
                    <a:pt x="573" y="768"/>
                  </a:lnTo>
                  <a:lnTo>
                    <a:pt x="518" y="768"/>
                  </a:lnTo>
                  <a:lnTo>
                    <a:pt x="462" y="769"/>
                  </a:lnTo>
                  <a:lnTo>
                    <a:pt x="406" y="773"/>
                  </a:lnTo>
                  <a:lnTo>
                    <a:pt x="348" y="776"/>
                  </a:lnTo>
                  <a:lnTo>
                    <a:pt x="292" y="781"/>
                  </a:lnTo>
                  <a:lnTo>
                    <a:pt x="234" y="787"/>
                  </a:lnTo>
                  <a:lnTo>
                    <a:pt x="177" y="796"/>
                  </a:lnTo>
                  <a:lnTo>
                    <a:pt x="117" y="806"/>
                  </a:lnTo>
                  <a:lnTo>
                    <a:pt x="59" y="816"/>
                  </a:lnTo>
                  <a:lnTo>
                    <a:pt x="0" y="827"/>
                  </a:lnTo>
                  <a:lnTo>
                    <a:pt x="0" y="0"/>
                  </a:lnTo>
                  <a:lnTo>
                    <a:pt x="0" y="0"/>
                  </a:lnTo>
                  <a:close/>
                </a:path>
              </a:pathLst>
            </a:custGeom>
            <a:solidFill>
              <a:schemeClr val="accent2">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4" name="Freeform 8"/>
            <p:cNvSpPr>
              <a:spLocks/>
            </p:cNvSpPr>
            <p:nvPr userDrawn="1"/>
          </p:nvSpPr>
          <p:spPr bwMode="auto">
            <a:xfrm>
              <a:off x="0" y="4980432"/>
              <a:ext cx="3184026" cy="6519672"/>
            </a:xfrm>
            <a:custGeom>
              <a:avLst/>
              <a:gdLst/>
              <a:ahLst/>
              <a:cxnLst>
                <a:cxn ang="0">
                  <a:pos x="0" y="776"/>
                </a:cxn>
                <a:cxn ang="0">
                  <a:pos x="0" y="776"/>
                </a:cxn>
                <a:cxn ang="0">
                  <a:pos x="38" y="703"/>
                </a:cxn>
                <a:cxn ang="0">
                  <a:pos x="78" y="634"/>
                </a:cxn>
                <a:cxn ang="0">
                  <a:pos x="119" y="566"/>
                </a:cxn>
                <a:cxn ang="0">
                  <a:pos x="162" y="502"/>
                </a:cxn>
                <a:cxn ang="0">
                  <a:pos x="208" y="441"/>
                </a:cxn>
                <a:cxn ang="0">
                  <a:pos x="256" y="381"/>
                </a:cxn>
                <a:cxn ang="0">
                  <a:pos x="305" y="327"/>
                </a:cxn>
                <a:cxn ang="0">
                  <a:pos x="330" y="300"/>
                </a:cxn>
                <a:cxn ang="0">
                  <a:pos x="357" y="274"/>
                </a:cxn>
                <a:cxn ang="0">
                  <a:pos x="385" y="249"/>
                </a:cxn>
                <a:cxn ang="0">
                  <a:pos x="411" y="226"/>
                </a:cxn>
                <a:cxn ang="0">
                  <a:pos x="439" y="203"/>
                </a:cxn>
                <a:cxn ang="0">
                  <a:pos x="469" y="182"/>
                </a:cxn>
                <a:cxn ang="0">
                  <a:pos x="497" y="160"/>
                </a:cxn>
                <a:cxn ang="0">
                  <a:pos x="527" y="140"/>
                </a:cxn>
                <a:cxn ang="0">
                  <a:pos x="558" y="122"/>
                </a:cxn>
                <a:cxn ang="0">
                  <a:pos x="588" y="104"/>
                </a:cxn>
                <a:cxn ang="0">
                  <a:pos x="619" y="87"/>
                </a:cxn>
                <a:cxn ang="0">
                  <a:pos x="652" y="71"/>
                </a:cxn>
                <a:cxn ang="0">
                  <a:pos x="685" y="56"/>
                </a:cxn>
                <a:cxn ang="0">
                  <a:pos x="718" y="43"/>
                </a:cxn>
                <a:cxn ang="0">
                  <a:pos x="751" y="31"/>
                </a:cxn>
                <a:cxn ang="0">
                  <a:pos x="786" y="20"/>
                </a:cxn>
                <a:cxn ang="0">
                  <a:pos x="822" y="10"/>
                </a:cxn>
                <a:cxn ang="0">
                  <a:pos x="857" y="0"/>
                </a:cxn>
                <a:cxn ang="0">
                  <a:pos x="857" y="0"/>
                </a:cxn>
                <a:cxn ang="0">
                  <a:pos x="806" y="46"/>
                </a:cxn>
                <a:cxn ang="0">
                  <a:pos x="754" y="94"/>
                </a:cxn>
                <a:cxn ang="0">
                  <a:pos x="706" y="144"/>
                </a:cxn>
                <a:cxn ang="0">
                  <a:pos x="660" y="196"/>
                </a:cxn>
                <a:cxn ang="0">
                  <a:pos x="617" y="249"/>
                </a:cxn>
                <a:cxn ang="0">
                  <a:pos x="576" y="304"/>
                </a:cxn>
                <a:cxn ang="0">
                  <a:pos x="536" y="362"/>
                </a:cxn>
                <a:cxn ang="0">
                  <a:pos x="498" y="419"/>
                </a:cxn>
                <a:cxn ang="0">
                  <a:pos x="462" y="479"/>
                </a:cxn>
                <a:cxn ang="0">
                  <a:pos x="429" y="538"/>
                </a:cxn>
                <a:cxn ang="0">
                  <a:pos x="398" y="601"/>
                </a:cxn>
                <a:cxn ang="0">
                  <a:pos x="368" y="664"/>
                </a:cxn>
                <a:cxn ang="0">
                  <a:pos x="340" y="728"/>
                </a:cxn>
                <a:cxn ang="0">
                  <a:pos x="315" y="792"/>
                </a:cxn>
                <a:cxn ang="0">
                  <a:pos x="291" y="858"/>
                </a:cxn>
                <a:cxn ang="0">
                  <a:pos x="269" y="925"/>
                </a:cxn>
                <a:cxn ang="0">
                  <a:pos x="249" y="992"/>
                </a:cxn>
                <a:cxn ang="0">
                  <a:pos x="229" y="1060"/>
                </a:cxn>
                <a:cxn ang="0">
                  <a:pos x="213" y="1128"/>
                </a:cxn>
                <a:cxn ang="0">
                  <a:pos x="198" y="1197"/>
                </a:cxn>
                <a:cxn ang="0">
                  <a:pos x="185" y="1266"/>
                </a:cxn>
                <a:cxn ang="0">
                  <a:pos x="173" y="1336"/>
                </a:cxn>
                <a:cxn ang="0">
                  <a:pos x="162" y="1405"/>
                </a:cxn>
                <a:cxn ang="0">
                  <a:pos x="154" y="1474"/>
                </a:cxn>
                <a:cxn ang="0">
                  <a:pos x="147" y="1544"/>
                </a:cxn>
                <a:cxn ang="0">
                  <a:pos x="140" y="1613"/>
                </a:cxn>
                <a:cxn ang="0">
                  <a:pos x="137" y="1682"/>
                </a:cxn>
                <a:cxn ang="0">
                  <a:pos x="134" y="1752"/>
                </a:cxn>
                <a:cxn ang="0">
                  <a:pos x="132" y="1821"/>
                </a:cxn>
                <a:cxn ang="0">
                  <a:pos x="132" y="1889"/>
                </a:cxn>
                <a:cxn ang="0">
                  <a:pos x="134" y="1956"/>
                </a:cxn>
                <a:cxn ang="0">
                  <a:pos x="135" y="2024"/>
                </a:cxn>
                <a:cxn ang="0">
                  <a:pos x="0" y="2024"/>
                </a:cxn>
                <a:cxn ang="0">
                  <a:pos x="0" y="776"/>
                </a:cxn>
                <a:cxn ang="0">
                  <a:pos x="0" y="776"/>
                </a:cxn>
              </a:cxnLst>
              <a:rect l="0" t="0" r="r" b="b"/>
              <a:pathLst>
                <a:path w="857" h="2024">
                  <a:moveTo>
                    <a:pt x="0" y="776"/>
                  </a:moveTo>
                  <a:lnTo>
                    <a:pt x="0" y="776"/>
                  </a:lnTo>
                  <a:lnTo>
                    <a:pt x="38" y="703"/>
                  </a:lnTo>
                  <a:lnTo>
                    <a:pt x="78" y="634"/>
                  </a:lnTo>
                  <a:lnTo>
                    <a:pt x="119" y="566"/>
                  </a:lnTo>
                  <a:lnTo>
                    <a:pt x="162" y="502"/>
                  </a:lnTo>
                  <a:lnTo>
                    <a:pt x="208" y="441"/>
                  </a:lnTo>
                  <a:lnTo>
                    <a:pt x="256" y="381"/>
                  </a:lnTo>
                  <a:lnTo>
                    <a:pt x="305" y="327"/>
                  </a:lnTo>
                  <a:lnTo>
                    <a:pt x="330" y="300"/>
                  </a:lnTo>
                  <a:lnTo>
                    <a:pt x="357" y="274"/>
                  </a:lnTo>
                  <a:lnTo>
                    <a:pt x="385" y="249"/>
                  </a:lnTo>
                  <a:lnTo>
                    <a:pt x="411" y="226"/>
                  </a:lnTo>
                  <a:lnTo>
                    <a:pt x="439" y="203"/>
                  </a:lnTo>
                  <a:lnTo>
                    <a:pt x="469" y="182"/>
                  </a:lnTo>
                  <a:lnTo>
                    <a:pt x="497" y="160"/>
                  </a:lnTo>
                  <a:lnTo>
                    <a:pt x="527" y="140"/>
                  </a:lnTo>
                  <a:lnTo>
                    <a:pt x="558" y="122"/>
                  </a:lnTo>
                  <a:lnTo>
                    <a:pt x="588" y="104"/>
                  </a:lnTo>
                  <a:lnTo>
                    <a:pt x="619" y="87"/>
                  </a:lnTo>
                  <a:lnTo>
                    <a:pt x="652" y="71"/>
                  </a:lnTo>
                  <a:lnTo>
                    <a:pt x="685" y="56"/>
                  </a:lnTo>
                  <a:lnTo>
                    <a:pt x="718" y="43"/>
                  </a:lnTo>
                  <a:lnTo>
                    <a:pt x="751" y="31"/>
                  </a:lnTo>
                  <a:lnTo>
                    <a:pt x="786" y="20"/>
                  </a:lnTo>
                  <a:lnTo>
                    <a:pt x="822" y="10"/>
                  </a:lnTo>
                  <a:lnTo>
                    <a:pt x="857" y="0"/>
                  </a:lnTo>
                  <a:lnTo>
                    <a:pt x="857" y="0"/>
                  </a:lnTo>
                  <a:lnTo>
                    <a:pt x="806" y="46"/>
                  </a:lnTo>
                  <a:lnTo>
                    <a:pt x="754" y="94"/>
                  </a:lnTo>
                  <a:lnTo>
                    <a:pt x="706" y="144"/>
                  </a:lnTo>
                  <a:lnTo>
                    <a:pt x="660" y="196"/>
                  </a:lnTo>
                  <a:lnTo>
                    <a:pt x="617" y="249"/>
                  </a:lnTo>
                  <a:lnTo>
                    <a:pt x="576" y="304"/>
                  </a:lnTo>
                  <a:lnTo>
                    <a:pt x="536" y="362"/>
                  </a:lnTo>
                  <a:lnTo>
                    <a:pt x="498" y="419"/>
                  </a:lnTo>
                  <a:lnTo>
                    <a:pt x="462" y="479"/>
                  </a:lnTo>
                  <a:lnTo>
                    <a:pt x="429" y="538"/>
                  </a:lnTo>
                  <a:lnTo>
                    <a:pt x="398" y="601"/>
                  </a:lnTo>
                  <a:lnTo>
                    <a:pt x="368" y="664"/>
                  </a:lnTo>
                  <a:lnTo>
                    <a:pt x="340" y="728"/>
                  </a:lnTo>
                  <a:lnTo>
                    <a:pt x="315" y="792"/>
                  </a:lnTo>
                  <a:lnTo>
                    <a:pt x="291" y="858"/>
                  </a:lnTo>
                  <a:lnTo>
                    <a:pt x="269" y="925"/>
                  </a:lnTo>
                  <a:lnTo>
                    <a:pt x="249" y="992"/>
                  </a:lnTo>
                  <a:lnTo>
                    <a:pt x="229" y="1060"/>
                  </a:lnTo>
                  <a:lnTo>
                    <a:pt x="213" y="1128"/>
                  </a:lnTo>
                  <a:lnTo>
                    <a:pt x="198" y="1197"/>
                  </a:lnTo>
                  <a:lnTo>
                    <a:pt x="185" y="1266"/>
                  </a:lnTo>
                  <a:lnTo>
                    <a:pt x="173" y="1336"/>
                  </a:lnTo>
                  <a:lnTo>
                    <a:pt x="162" y="1405"/>
                  </a:lnTo>
                  <a:lnTo>
                    <a:pt x="154" y="1474"/>
                  </a:lnTo>
                  <a:lnTo>
                    <a:pt x="147" y="1544"/>
                  </a:lnTo>
                  <a:lnTo>
                    <a:pt x="140" y="1613"/>
                  </a:lnTo>
                  <a:lnTo>
                    <a:pt x="137" y="1682"/>
                  </a:lnTo>
                  <a:lnTo>
                    <a:pt x="134" y="1752"/>
                  </a:lnTo>
                  <a:lnTo>
                    <a:pt x="132" y="1821"/>
                  </a:lnTo>
                  <a:lnTo>
                    <a:pt x="132" y="1889"/>
                  </a:lnTo>
                  <a:lnTo>
                    <a:pt x="134" y="1956"/>
                  </a:lnTo>
                  <a:lnTo>
                    <a:pt x="135" y="2024"/>
                  </a:lnTo>
                  <a:lnTo>
                    <a:pt x="0" y="2024"/>
                  </a:lnTo>
                  <a:lnTo>
                    <a:pt x="0" y="776"/>
                  </a:lnTo>
                  <a:lnTo>
                    <a:pt x="0" y="776"/>
                  </a:lnTo>
                  <a:close/>
                </a:path>
              </a:pathLst>
            </a:custGeom>
            <a:solidFill>
              <a:schemeClr val="accent2">
                <a:lumMod val="40000"/>
                <a:lumOff val="60000"/>
                <a:alpha val="44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5" name="Freeform 9"/>
            <p:cNvSpPr>
              <a:spLocks/>
            </p:cNvSpPr>
            <p:nvPr userDrawn="1"/>
          </p:nvSpPr>
          <p:spPr bwMode="auto">
            <a:xfrm>
              <a:off x="0" y="3371787"/>
              <a:ext cx="2895599" cy="2154237"/>
            </a:xfrm>
            <a:custGeom>
              <a:avLst/>
              <a:gdLst/>
              <a:ahLst/>
              <a:cxnLst>
                <a:cxn ang="0">
                  <a:pos x="0" y="118"/>
                </a:cxn>
                <a:cxn ang="0">
                  <a:pos x="165" y="69"/>
                </a:cxn>
                <a:cxn ang="0">
                  <a:pos x="327" y="33"/>
                </a:cxn>
                <a:cxn ang="0">
                  <a:pos x="487" y="11"/>
                </a:cxn>
                <a:cxn ang="0">
                  <a:pos x="645" y="1"/>
                </a:cxn>
                <a:cxn ang="0">
                  <a:pos x="797" y="1"/>
                </a:cxn>
                <a:cxn ang="0">
                  <a:pos x="946" y="13"/>
                </a:cxn>
                <a:cxn ang="0">
                  <a:pos x="1088" y="33"/>
                </a:cxn>
                <a:cxn ang="0">
                  <a:pos x="1225" y="62"/>
                </a:cxn>
                <a:cxn ang="0">
                  <a:pos x="1352" y="97"/>
                </a:cxn>
                <a:cxn ang="0">
                  <a:pos x="1472" y="138"/>
                </a:cxn>
                <a:cxn ang="0">
                  <a:pos x="1585" y="184"/>
                </a:cxn>
                <a:cxn ang="0">
                  <a:pos x="1685" y="236"/>
                </a:cxn>
                <a:cxn ang="0">
                  <a:pos x="1776" y="288"/>
                </a:cxn>
                <a:cxn ang="0">
                  <a:pos x="1854" y="343"/>
                </a:cxn>
                <a:cxn ang="0">
                  <a:pos x="1921" y="399"/>
                </a:cxn>
                <a:cxn ang="0">
                  <a:pos x="1974" y="455"/>
                </a:cxn>
                <a:cxn ang="0">
                  <a:pos x="1920" y="434"/>
                </a:cxn>
                <a:cxn ang="0">
                  <a:pos x="1804" y="394"/>
                </a:cxn>
                <a:cxn ang="0">
                  <a:pos x="1680" y="361"/>
                </a:cxn>
                <a:cxn ang="0">
                  <a:pos x="1548" y="338"/>
                </a:cxn>
                <a:cxn ang="0">
                  <a:pos x="1413" y="323"/>
                </a:cxn>
                <a:cxn ang="0">
                  <a:pos x="1273" y="321"/>
                </a:cxn>
                <a:cxn ang="0">
                  <a:pos x="1132" y="331"/>
                </a:cxn>
                <a:cxn ang="0">
                  <a:pos x="990" y="356"/>
                </a:cxn>
                <a:cxn ang="0">
                  <a:pos x="919" y="374"/>
                </a:cxn>
                <a:cxn ang="0">
                  <a:pos x="850" y="396"/>
                </a:cxn>
                <a:cxn ang="0">
                  <a:pos x="781" y="424"/>
                </a:cxn>
                <a:cxn ang="0">
                  <a:pos x="711" y="455"/>
                </a:cxn>
                <a:cxn ang="0">
                  <a:pos x="645" y="490"/>
                </a:cxn>
                <a:cxn ang="0">
                  <a:pos x="579" y="531"/>
                </a:cxn>
                <a:cxn ang="0">
                  <a:pos x="515" y="577"/>
                </a:cxn>
                <a:cxn ang="0">
                  <a:pos x="452" y="629"/>
                </a:cxn>
                <a:cxn ang="0">
                  <a:pos x="391" y="685"/>
                </a:cxn>
                <a:cxn ang="0">
                  <a:pos x="333" y="747"/>
                </a:cxn>
                <a:cxn ang="0">
                  <a:pos x="277" y="815"/>
                </a:cxn>
                <a:cxn ang="0">
                  <a:pos x="223" y="889"/>
                </a:cxn>
                <a:cxn ang="0">
                  <a:pos x="172" y="970"/>
                </a:cxn>
                <a:cxn ang="0">
                  <a:pos x="124" y="1056"/>
                </a:cxn>
                <a:cxn ang="0">
                  <a:pos x="79" y="1150"/>
                </a:cxn>
                <a:cxn ang="0">
                  <a:pos x="38" y="1249"/>
                </a:cxn>
                <a:cxn ang="0">
                  <a:pos x="0" y="1357"/>
                </a:cxn>
                <a:cxn ang="0">
                  <a:pos x="0" y="118"/>
                </a:cxn>
              </a:cxnLst>
              <a:rect l="0" t="0" r="r" b="b"/>
              <a:pathLst>
                <a:path w="1974" h="1357">
                  <a:moveTo>
                    <a:pt x="0" y="118"/>
                  </a:moveTo>
                  <a:lnTo>
                    <a:pt x="0" y="118"/>
                  </a:lnTo>
                  <a:lnTo>
                    <a:pt x="83" y="92"/>
                  </a:lnTo>
                  <a:lnTo>
                    <a:pt x="165" y="69"/>
                  </a:lnTo>
                  <a:lnTo>
                    <a:pt x="246" y="49"/>
                  </a:lnTo>
                  <a:lnTo>
                    <a:pt x="327" y="33"/>
                  </a:lnTo>
                  <a:lnTo>
                    <a:pt x="408" y="21"/>
                  </a:lnTo>
                  <a:lnTo>
                    <a:pt x="487" y="11"/>
                  </a:lnTo>
                  <a:lnTo>
                    <a:pt x="566" y="5"/>
                  </a:lnTo>
                  <a:lnTo>
                    <a:pt x="645" y="1"/>
                  </a:lnTo>
                  <a:lnTo>
                    <a:pt x="721" y="0"/>
                  </a:lnTo>
                  <a:lnTo>
                    <a:pt x="797" y="1"/>
                  </a:lnTo>
                  <a:lnTo>
                    <a:pt x="873" y="6"/>
                  </a:lnTo>
                  <a:lnTo>
                    <a:pt x="946" y="13"/>
                  </a:lnTo>
                  <a:lnTo>
                    <a:pt x="1018" y="23"/>
                  </a:lnTo>
                  <a:lnTo>
                    <a:pt x="1088" y="33"/>
                  </a:lnTo>
                  <a:lnTo>
                    <a:pt x="1157" y="47"/>
                  </a:lnTo>
                  <a:lnTo>
                    <a:pt x="1225" y="62"/>
                  </a:lnTo>
                  <a:lnTo>
                    <a:pt x="1289" y="79"/>
                  </a:lnTo>
                  <a:lnTo>
                    <a:pt x="1352" y="97"/>
                  </a:lnTo>
                  <a:lnTo>
                    <a:pt x="1413" y="117"/>
                  </a:lnTo>
                  <a:lnTo>
                    <a:pt x="1472" y="138"/>
                  </a:lnTo>
                  <a:lnTo>
                    <a:pt x="1530" y="161"/>
                  </a:lnTo>
                  <a:lnTo>
                    <a:pt x="1585" y="184"/>
                  </a:lnTo>
                  <a:lnTo>
                    <a:pt x="1636" y="209"/>
                  </a:lnTo>
                  <a:lnTo>
                    <a:pt x="1685" y="236"/>
                  </a:lnTo>
                  <a:lnTo>
                    <a:pt x="1732" y="262"/>
                  </a:lnTo>
                  <a:lnTo>
                    <a:pt x="1776" y="288"/>
                  </a:lnTo>
                  <a:lnTo>
                    <a:pt x="1816" y="315"/>
                  </a:lnTo>
                  <a:lnTo>
                    <a:pt x="1854" y="343"/>
                  </a:lnTo>
                  <a:lnTo>
                    <a:pt x="1888" y="371"/>
                  </a:lnTo>
                  <a:lnTo>
                    <a:pt x="1921" y="399"/>
                  </a:lnTo>
                  <a:lnTo>
                    <a:pt x="1949" y="427"/>
                  </a:lnTo>
                  <a:lnTo>
                    <a:pt x="1974" y="455"/>
                  </a:lnTo>
                  <a:lnTo>
                    <a:pt x="1974" y="455"/>
                  </a:lnTo>
                  <a:lnTo>
                    <a:pt x="1920" y="434"/>
                  </a:lnTo>
                  <a:lnTo>
                    <a:pt x="1864" y="412"/>
                  </a:lnTo>
                  <a:lnTo>
                    <a:pt x="1804" y="394"/>
                  </a:lnTo>
                  <a:lnTo>
                    <a:pt x="1743" y="376"/>
                  </a:lnTo>
                  <a:lnTo>
                    <a:pt x="1680" y="361"/>
                  </a:lnTo>
                  <a:lnTo>
                    <a:pt x="1614" y="348"/>
                  </a:lnTo>
                  <a:lnTo>
                    <a:pt x="1548" y="338"/>
                  </a:lnTo>
                  <a:lnTo>
                    <a:pt x="1481" y="330"/>
                  </a:lnTo>
                  <a:lnTo>
                    <a:pt x="1413" y="323"/>
                  </a:lnTo>
                  <a:lnTo>
                    <a:pt x="1344" y="320"/>
                  </a:lnTo>
                  <a:lnTo>
                    <a:pt x="1273" y="321"/>
                  </a:lnTo>
                  <a:lnTo>
                    <a:pt x="1203" y="325"/>
                  </a:lnTo>
                  <a:lnTo>
                    <a:pt x="1132" y="331"/>
                  </a:lnTo>
                  <a:lnTo>
                    <a:pt x="1061" y="341"/>
                  </a:lnTo>
                  <a:lnTo>
                    <a:pt x="990" y="356"/>
                  </a:lnTo>
                  <a:lnTo>
                    <a:pt x="954" y="364"/>
                  </a:lnTo>
                  <a:lnTo>
                    <a:pt x="919" y="374"/>
                  </a:lnTo>
                  <a:lnTo>
                    <a:pt x="885" y="384"/>
                  </a:lnTo>
                  <a:lnTo>
                    <a:pt x="850" y="396"/>
                  </a:lnTo>
                  <a:lnTo>
                    <a:pt x="815" y="409"/>
                  </a:lnTo>
                  <a:lnTo>
                    <a:pt x="781" y="424"/>
                  </a:lnTo>
                  <a:lnTo>
                    <a:pt x="746" y="439"/>
                  </a:lnTo>
                  <a:lnTo>
                    <a:pt x="711" y="455"/>
                  </a:lnTo>
                  <a:lnTo>
                    <a:pt x="678" y="472"/>
                  </a:lnTo>
                  <a:lnTo>
                    <a:pt x="645" y="490"/>
                  </a:lnTo>
                  <a:lnTo>
                    <a:pt x="612" y="510"/>
                  </a:lnTo>
                  <a:lnTo>
                    <a:pt x="579" y="531"/>
                  </a:lnTo>
                  <a:lnTo>
                    <a:pt x="546" y="554"/>
                  </a:lnTo>
                  <a:lnTo>
                    <a:pt x="515" y="577"/>
                  </a:lnTo>
                  <a:lnTo>
                    <a:pt x="484" y="602"/>
                  </a:lnTo>
                  <a:lnTo>
                    <a:pt x="452" y="629"/>
                  </a:lnTo>
                  <a:lnTo>
                    <a:pt x="421" y="657"/>
                  </a:lnTo>
                  <a:lnTo>
                    <a:pt x="391" y="685"/>
                  </a:lnTo>
                  <a:lnTo>
                    <a:pt x="361" y="716"/>
                  </a:lnTo>
                  <a:lnTo>
                    <a:pt x="333" y="747"/>
                  </a:lnTo>
                  <a:lnTo>
                    <a:pt x="304" y="780"/>
                  </a:lnTo>
                  <a:lnTo>
                    <a:pt x="277" y="815"/>
                  </a:lnTo>
                  <a:lnTo>
                    <a:pt x="249" y="851"/>
                  </a:lnTo>
                  <a:lnTo>
                    <a:pt x="223" y="889"/>
                  </a:lnTo>
                  <a:lnTo>
                    <a:pt x="198" y="929"/>
                  </a:lnTo>
                  <a:lnTo>
                    <a:pt x="172" y="970"/>
                  </a:lnTo>
                  <a:lnTo>
                    <a:pt x="149" y="1012"/>
                  </a:lnTo>
                  <a:lnTo>
                    <a:pt x="124" y="1056"/>
                  </a:lnTo>
                  <a:lnTo>
                    <a:pt x="101" y="1102"/>
                  </a:lnTo>
                  <a:lnTo>
                    <a:pt x="79" y="1150"/>
                  </a:lnTo>
                  <a:lnTo>
                    <a:pt x="58" y="1198"/>
                  </a:lnTo>
                  <a:lnTo>
                    <a:pt x="38" y="1249"/>
                  </a:lnTo>
                  <a:lnTo>
                    <a:pt x="18" y="1302"/>
                  </a:lnTo>
                  <a:lnTo>
                    <a:pt x="0" y="1357"/>
                  </a:lnTo>
                  <a:lnTo>
                    <a:pt x="0" y="118"/>
                  </a:lnTo>
                  <a:lnTo>
                    <a:pt x="0" y="118"/>
                  </a:lnTo>
                  <a:close/>
                </a:path>
              </a:pathLst>
            </a:custGeom>
            <a:solidFill>
              <a:schemeClr val="accent2">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6" name="Freeform 10"/>
            <p:cNvSpPr>
              <a:spLocks/>
            </p:cNvSpPr>
            <p:nvPr userDrawn="1"/>
          </p:nvSpPr>
          <p:spPr bwMode="auto">
            <a:xfrm>
              <a:off x="1502664" y="5586916"/>
              <a:ext cx="6519672" cy="5913188"/>
            </a:xfrm>
            <a:custGeom>
              <a:avLst/>
              <a:gdLst/>
              <a:ahLst/>
              <a:cxnLst>
                <a:cxn ang="0">
                  <a:pos x="1377" y="130"/>
                </a:cxn>
                <a:cxn ang="0">
                  <a:pos x="1299" y="89"/>
                </a:cxn>
                <a:cxn ang="0">
                  <a:pos x="1220" y="56"/>
                </a:cxn>
                <a:cxn ang="0">
                  <a:pos x="1137" y="30"/>
                </a:cxn>
                <a:cxn ang="0">
                  <a:pos x="1052" y="11"/>
                </a:cxn>
                <a:cxn ang="0">
                  <a:pos x="966" y="2"/>
                </a:cxn>
                <a:cxn ang="0">
                  <a:pos x="880" y="0"/>
                </a:cxn>
                <a:cxn ang="0">
                  <a:pos x="794" y="5"/>
                </a:cxn>
                <a:cxn ang="0">
                  <a:pos x="708" y="18"/>
                </a:cxn>
                <a:cxn ang="0">
                  <a:pos x="624" y="40"/>
                </a:cxn>
                <a:cxn ang="0">
                  <a:pos x="543" y="69"/>
                </a:cxn>
                <a:cxn ang="0">
                  <a:pos x="466" y="107"/>
                </a:cxn>
                <a:cxn ang="0">
                  <a:pos x="391" y="155"/>
                </a:cxn>
                <a:cxn ang="0">
                  <a:pos x="322" y="210"/>
                </a:cxn>
                <a:cxn ang="0">
                  <a:pos x="258" y="272"/>
                </a:cxn>
                <a:cxn ang="0">
                  <a:pos x="200" y="345"/>
                </a:cxn>
                <a:cxn ang="0">
                  <a:pos x="149" y="426"/>
                </a:cxn>
                <a:cxn ang="0">
                  <a:pos x="124" y="472"/>
                </a:cxn>
                <a:cxn ang="0">
                  <a:pos x="83" y="568"/>
                </a:cxn>
                <a:cxn ang="0">
                  <a:pos x="48" y="667"/>
                </a:cxn>
                <a:cxn ang="0">
                  <a:pos x="23" y="769"/>
                </a:cxn>
                <a:cxn ang="0">
                  <a:pos x="7" y="875"/>
                </a:cxn>
                <a:cxn ang="0">
                  <a:pos x="0" y="982"/>
                </a:cxn>
                <a:cxn ang="0">
                  <a:pos x="2" y="1090"/>
                </a:cxn>
                <a:cxn ang="0">
                  <a:pos x="12" y="1200"/>
                </a:cxn>
                <a:cxn ang="0">
                  <a:pos x="31" y="1311"/>
                </a:cxn>
                <a:cxn ang="0">
                  <a:pos x="61" y="1420"/>
                </a:cxn>
                <a:cxn ang="0">
                  <a:pos x="101" y="1529"/>
                </a:cxn>
                <a:cxn ang="0">
                  <a:pos x="149" y="1636"/>
                </a:cxn>
                <a:cxn ang="0">
                  <a:pos x="206" y="1742"/>
                </a:cxn>
                <a:cxn ang="0">
                  <a:pos x="274" y="1844"/>
                </a:cxn>
                <a:cxn ang="0">
                  <a:pos x="353" y="1943"/>
                </a:cxn>
                <a:cxn ang="0">
                  <a:pos x="441" y="2039"/>
                </a:cxn>
                <a:cxn ang="0">
                  <a:pos x="2552" y="2085"/>
                </a:cxn>
                <a:cxn ang="0">
                  <a:pos x="2526" y="2070"/>
                </a:cxn>
                <a:cxn ang="0">
                  <a:pos x="2336" y="1955"/>
                </a:cxn>
                <a:cxn ang="0">
                  <a:pos x="2192" y="1860"/>
                </a:cxn>
                <a:cxn ang="0">
                  <a:pos x="2025" y="1748"/>
                </a:cxn>
                <a:cxn ang="0">
                  <a:pos x="1849" y="1619"/>
                </a:cxn>
                <a:cxn ang="0">
                  <a:pos x="1667" y="1477"/>
                </a:cxn>
                <a:cxn ang="0">
                  <a:pos x="1492" y="1326"/>
                </a:cxn>
                <a:cxn ang="0">
                  <a:pos x="1410" y="1246"/>
                </a:cxn>
                <a:cxn ang="0">
                  <a:pos x="1332" y="1167"/>
                </a:cxn>
                <a:cxn ang="0">
                  <a:pos x="1261" y="1086"/>
                </a:cxn>
                <a:cxn ang="0">
                  <a:pos x="1195" y="1004"/>
                </a:cxn>
                <a:cxn ang="0">
                  <a:pos x="1139" y="923"/>
                </a:cxn>
                <a:cxn ang="0">
                  <a:pos x="1091" y="840"/>
                </a:cxn>
                <a:cxn ang="0">
                  <a:pos x="1055" y="761"/>
                </a:cxn>
                <a:cxn ang="0">
                  <a:pos x="1030" y="680"/>
                </a:cxn>
                <a:cxn ang="0">
                  <a:pos x="1017" y="602"/>
                </a:cxn>
                <a:cxn ang="0">
                  <a:pos x="1019" y="527"/>
                </a:cxn>
                <a:cxn ang="0">
                  <a:pos x="1028" y="470"/>
                </a:cxn>
                <a:cxn ang="0">
                  <a:pos x="1040" y="434"/>
                </a:cxn>
                <a:cxn ang="0">
                  <a:pos x="1057" y="398"/>
                </a:cxn>
                <a:cxn ang="0">
                  <a:pos x="1076" y="363"/>
                </a:cxn>
                <a:cxn ang="0">
                  <a:pos x="1101" y="330"/>
                </a:cxn>
                <a:cxn ang="0">
                  <a:pos x="1131" y="295"/>
                </a:cxn>
                <a:cxn ang="0">
                  <a:pos x="1182" y="248"/>
                </a:cxn>
                <a:cxn ang="0">
                  <a:pos x="1269" y="186"/>
                </a:cxn>
                <a:cxn ang="0">
                  <a:pos x="1377" y="130"/>
                </a:cxn>
              </a:cxnLst>
              <a:rect l="0" t="0" r="r" b="b"/>
              <a:pathLst>
                <a:path w="2552" h="2085">
                  <a:moveTo>
                    <a:pt x="1377" y="130"/>
                  </a:moveTo>
                  <a:lnTo>
                    <a:pt x="1377" y="130"/>
                  </a:lnTo>
                  <a:lnTo>
                    <a:pt x="1339" y="109"/>
                  </a:lnTo>
                  <a:lnTo>
                    <a:pt x="1299" y="89"/>
                  </a:lnTo>
                  <a:lnTo>
                    <a:pt x="1260" y="73"/>
                  </a:lnTo>
                  <a:lnTo>
                    <a:pt x="1220" y="56"/>
                  </a:lnTo>
                  <a:lnTo>
                    <a:pt x="1179" y="43"/>
                  </a:lnTo>
                  <a:lnTo>
                    <a:pt x="1137" y="30"/>
                  </a:lnTo>
                  <a:lnTo>
                    <a:pt x="1094" y="20"/>
                  </a:lnTo>
                  <a:lnTo>
                    <a:pt x="1052" y="11"/>
                  </a:lnTo>
                  <a:lnTo>
                    <a:pt x="1009" y="7"/>
                  </a:lnTo>
                  <a:lnTo>
                    <a:pt x="966" y="2"/>
                  </a:lnTo>
                  <a:lnTo>
                    <a:pt x="923" y="0"/>
                  </a:lnTo>
                  <a:lnTo>
                    <a:pt x="880" y="0"/>
                  </a:lnTo>
                  <a:lnTo>
                    <a:pt x="837" y="2"/>
                  </a:lnTo>
                  <a:lnTo>
                    <a:pt x="794" y="5"/>
                  </a:lnTo>
                  <a:lnTo>
                    <a:pt x="751" y="10"/>
                  </a:lnTo>
                  <a:lnTo>
                    <a:pt x="708" y="18"/>
                  </a:lnTo>
                  <a:lnTo>
                    <a:pt x="667" y="28"/>
                  </a:lnTo>
                  <a:lnTo>
                    <a:pt x="624" y="40"/>
                  </a:lnTo>
                  <a:lnTo>
                    <a:pt x="584" y="54"/>
                  </a:lnTo>
                  <a:lnTo>
                    <a:pt x="543" y="69"/>
                  </a:lnTo>
                  <a:lnTo>
                    <a:pt x="504" y="87"/>
                  </a:lnTo>
                  <a:lnTo>
                    <a:pt x="466" y="107"/>
                  </a:lnTo>
                  <a:lnTo>
                    <a:pt x="428" y="130"/>
                  </a:lnTo>
                  <a:lnTo>
                    <a:pt x="391" y="155"/>
                  </a:lnTo>
                  <a:lnTo>
                    <a:pt x="357" y="182"/>
                  </a:lnTo>
                  <a:lnTo>
                    <a:pt x="322" y="210"/>
                  </a:lnTo>
                  <a:lnTo>
                    <a:pt x="289" y="241"/>
                  </a:lnTo>
                  <a:lnTo>
                    <a:pt x="258" y="272"/>
                  </a:lnTo>
                  <a:lnTo>
                    <a:pt x="228" y="309"/>
                  </a:lnTo>
                  <a:lnTo>
                    <a:pt x="200" y="345"/>
                  </a:lnTo>
                  <a:lnTo>
                    <a:pt x="173" y="385"/>
                  </a:lnTo>
                  <a:lnTo>
                    <a:pt x="149" y="426"/>
                  </a:lnTo>
                  <a:lnTo>
                    <a:pt x="149" y="426"/>
                  </a:lnTo>
                  <a:lnTo>
                    <a:pt x="124" y="472"/>
                  </a:lnTo>
                  <a:lnTo>
                    <a:pt x="102" y="520"/>
                  </a:lnTo>
                  <a:lnTo>
                    <a:pt x="83" y="568"/>
                  </a:lnTo>
                  <a:lnTo>
                    <a:pt x="64" y="617"/>
                  </a:lnTo>
                  <a:lnTo>
                    <a:pt x="48" y="667"/>
                  </a:lnTo>
                  <a:lnTo>
                    <a:pt x="35" y="718"/>
                  </a:lnTo>
                  <a:lnTo>
                    <a:pt x="23" y="769"/>
                  </a:lnTo>
                  <a:lnTo>
                    <a:pt x="15" y="822"/>
                  </a:lnTo>
                  <a:lnTo>
                    <a:pt x="7" y="875"/>
                  </a:lnTo>
                  <a:lnTo>
                    <a:pt x="2" y="928"/>
                  </a:lnTo>
                  <a:lnTo>
                    <a:pt x="0" y="982"/>
                  </a:lnTo>
                  <a:lnTo>
                    <a:pt x="0" y="1035"/>
                  </a:lnTo>
                  <a:lnTo>
                    <a:pt x="2" y="1090"/>
                  </a:lnTo>
                  <a:lnTo>
                    <a:pt x="5" y="1146"/>
                  </a:lnTo>
                  <a:lnTo>
                    <a:pt x="12" y="1200"/>
                  </a:lnTo>
                  <a:lnTo>
                    <a:pt x="22" y="1255"/>
                  </a:lnTo>
                  <a:lnTo>
                    <a:pt x="31" y="1311"/>
                  </a:lnTo>
                  <a:lnTo>
                    <a:pt x="46" y="1365"/>
                  </a:lnTo>
                  <a:lnTo>
                    <a:pt x="61" y="1420"/>
                  </a:lnTo>
                  <a:lnTo>
                    <a:pt x="79" y="1474"/>
                  </a:lnTo>
                  <a:lnTo>
                    <a:pt x="101" y="1529"/>
                  </a:lnTo>
                  <a:lnTo>
                    <a:pt x="124" y="1583"/>
                  </a:lnTo>
                  <a:lnTo>
                    <a:pt x="149" y="1636"/>
                  </a:lnTo>
                  <a:lnTo>
                    <a:pt x="177" y="1689"/>
                  </a:lnTo>
                  <a:lnTo>
                    <a:pt x="206" y="1742"/>
                  </a:lnTo>
                  <a:lnTo>
                    <a:pt x="239" y="1793"/>
                  </a:lnTo>
                  <a:lnTo>
                    <a:pt x="274" y="1844"/>
                  </a:lnTo>
                  <a:lnTo>
                    <a:pt x="312" y="1895"/>
                  </a:lnTo>
                  <a:lnTo>
                    <a:pt x="353" y="1943"/>
                  </a:lnTo>
                  <a:lnTo>
                    <a:pt x="396" y="1993"/>
                  </a:lnTo>
                  <a:lnTo>
                    <a:pt x="441" y="2039"/>
                  </a:lnTo>
                  <a:lnTo>
                    <a:pt x="489" y="2085"/>
                  </a:lnTo>
                  <a:lnTo>
                    <a:pt x="2552" y="2085"/>
                  </a:lnTo>
                  <a:lnTo>
                    <a:pt x="2552" y="2085"/>
                  </a:lnTo>
                  <a:lnTo>
                    <a:pt x="2526" y="2070"/>
                  </a:lnTo>
                  <a:lnTo>
                    <a:pt x="2450" y="2026"/>
                  </a:lnTo>
                  <a:lnTo>
                    <a:pt x="2336" y="1955"/>
                  </a:lnTo>
                  <a:lnTo>
                    <a:pt x="2266" y="1910"/>
                  </a:lnTo>
                  <a:lnTo>
                    <a:pt x="2192" y="1860"/>
                  </a:lnTo>
                  <a:lnTo>
                    <a:pt x="2111" y="1808"/>
                  </a:lnTo>
                  <a:lnTo>
                    <a:pt x="2025" y="1748"/>
                  </a:lnTo>
                  <a:lnTo>
                    <a:pt x="1938" y="1685"/>
                  </a:lnTo>
                  <a:lnTo>
                    <a:pt x="1849" y="1619"/>
                  </a:lnTo>
                  <a:lnTo>
                    <a:pt x="1758" y="1550"/>
                  </a:lnTo>
                  <a:lnTo>
                    <a:pt x="1667" y="1477"/>
                  </a:lnTo>
                  <a:lnTo>
                    <a:pt x="1578" y="1403"/>
                  </a:lnTo>
                  <a:lnTo>
                    <a:pt x="1492" y="1326"/>
                  </a:lnTo>
                  <a:lnTo>
                    <a:pt x="1451" y="1286"/>
                  </a:lnTo>
                  <a:lnTo>
                    <a:pt x="1410" y="1246"/>
                  </a:lnTo>
                  <a:lnTo>
                    <a:pt x="1370" y="1207"/>
                  </a:lnTo>
                  <a:lnTo>
                    <a:pt x="1332" y="1167"/>
                  </a:lnTo>
                  <a:lnTo>
                    <a:pt x="1296" y="1126"/>
                  </a:lnTo>
                  <a:lnTo>
                    <a:pt x="1261" y="1086"/>
                  </a:lnTo>
                  <a:lnTo>
                    <a:pt x="1227" y="1045"/>
                  </a:lnTo>
                  <a:lnTo>
                    <a:pt x="1195" y="1004"/>
                  </a:lnTo>
                  <a:lnTo>
                    <a:pt x="1167" y="962"/>
                  </a:lnTo>
                  <a:lnTo>
                    <a:pt x="1139" y="923"/>
                  </a:lnTo>
                  <a:lnTo>
                    <a:pt x="1114" y="881"/>
                  </a:lnTo>
                  <a:lnTo>
                    <a:pt x="1091" y="840"/>
                  </a:lnTo>
                  <a:lnTo>
                    <a:pt x="1071" y="801"/>
                  </a:lnTo>
                  <a:lnTo>
                    <a:pt x="1055" y="761"/>
                  </a:lnTo>
                  <a:lnTo>
                    <a:pt x="1042" y="720"/>
                  </a:lnTo>
                  <a:lnTo>
                    <a:pt x="1030" y="680"/>
                  </a:lnTo>
                  <a:lnTo>
                    <a:pt x="1022" y="642"/>
                  </a:lnTo>
                  <a:lnTo>
                    <a:pt x="1017" y="602"/>
                  </a:lnTo>
                  <a:lnTo>
                    <a:pt x="1015" y="565"/>
                  </a:lnTo>
                  <a:lnTo>
                    <a:pt x="1019" y="527"/>
                  </a:lnTo>
                  <a:lnTo>
                    <a:pt x="1023" y="489"/>
                  </a:lnTo>
                  <a:lnTo>
                    <a:pt x="1028" y="470"/>
                  </a:lnTo>
                  <a:lnTo>
                    <a:pt x="1033" y="452"/>
                  </a:lnTo>
                  <a:lnTo>
                    <a:pt x="1040" y="434"/>
                  </a:lnTo>
                  <a:lnTo>
                    <a:pt x="1048" y="416"/>
                  </a:lnTo>
                  <a:lnTo>
                    <a:pt x="1057" y="398"/>
                  </a:lnTo>
                  <a:lnTo>
                    <a:pt x="1066" y="381"/>
                  </a:lnTo>
                  <a:lnTo>
                    <a:pt x="1076" y="363"/>
                  </a:lnTo>
                  <a:lnTo>
                    <a:pt x="1088" y="347"/>
                  </a:lnTo>
                  <a:lnTo>
                    <a:pt x="1101" y="330"/>
                  </a:lnTo>
                  <a:lnTo>
                    <a:pt x="1116" y="312"/>
                  </a:lnTo>
                  <a:lnTo>
                    <a:pt x="1131" y="295"/>
                  </a:lnTo>
                  <a:lnTo>
                    <a:pt x="1147" y="281"/>
                  </a:lnTo>
                  <a:lnTo>
                    <a:pt x="1182" y="248"/>
                  </a:lnTo>
                  <a:lnTo>
                    <a:pt x="1223" y="216"/>
                  </a:lnTo>
                  <a:lnTo>
                    <a:pt x="1269" y="186"/>
                  </a:lnTo>
                  <a:lnTo>
                    <a:pt x="1321" y="158"/>
                  </a:lnTo>
                  <a:lnTo>
                    <a:pt x="1377" y="130"/>
                  </a:lnTo>
                  <a:lnTo>
                    <a:pt x="1377" y="130"/>
                  </a:lnTo>
                  <a:close/>
                </a:path>
              </a:pathLst>
            </a:custGeom>
            <a:solidFill>
              <a:schemeClr val="bg1">
                <a:lumMod val="95000"/>
                <a:alpha val="34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7" name="Freeform 11"/>
            <p:cNvSpPr>
              <a:spLocks/>
            </p:cNvSpPr>
            <p:nvPr userDrawn="1"/>
          </p:nvSpPr>
          <p:spPr bwMode="auto">
            <a:xfrm>
              <a:off x="1155002" y="5801712"/>
              <a:ext cx="3420932" cy="5698392"/>
            </a:xfrm>
            <a:custGeom>
              <a:avLst/>
              <a:gdLst/>
              <a:ahLst/>
              <a:cxnLst>
                <a:cxn ang="0">
                  <a:pos x="99" y="1804"/>
                </a:cxn>
                <a:cxn ang="0">
                  <a:pos x="57" y="1647"/>
                </a:cxn>
                <a:cxn ang="0">
                  <a:pos x="29" y="1492"/>
                </a:cxn>
                <a:cxn ang="0">
                  <a:pos x="10" y="1342"/>
                </a:cxn>
                <a:cxn ang="0">
                  <a:pos x="1" y="1195"/>
                </a:cxn>
                <a:cxn ang="0">
                  <a:pos x="1" y="1054"/>
                </a:cxn>
                <a:cxn ang="0">
                  <a:pos x="10" y="919"/>
                </a:cxn>
                <a:cxn ang="0">
                  <a:pos x="26" y="790"/>
                </a:cxn>
                <a:cxn ang="0">
                  <a:pos x="49" y="667"/>
                </a:cxn>
                <a:cxn ang="0">
                  <a:pos x="81" y="553"/>
                </a:cxn>
                <a:cxn ang="0">
                  <a:pos x="117" y="445"/>
                </a:cxn>
                <a:cxn ang="0">
                  <a:pos x="158" y="346"/>
                </a:cxn>
                <a:cxn ang="0">
                  <a:pos x="203" y="255"/>
                </a:cxn>
                <a:cxn ang="0">
                  <a:pos x="254" y="176"/>
                </a:cxn>
                <a:cxn ang="0">
                  <a:pos x="307" y="105"/>
                </a:cxn>
                <a:cxn ang="0">
                  <a:pos x="363" y="47"/>
                </a:cxn>
                <a:cxn ang="0">
                  <a:pos x="421" y="0"/>
                </a:cxn>
                <a:cxn ang="0">
                  <a:pos x="383" y="57"/>
                </a:cxn>
                <a:cxn ang="0">
                  <a:pos x="317" y="176"/>
                </a:cxn>
                <a:cxn ang="0">
                  <a:pos x="265" y="298"/>
                </a:cxn>
                <a:cxn ang="0">
                  <a:pos x="226" y="421"/>
                </a:cxn>
                <a:cxn ang="0">
                  <a:pos x="201" y="544"/>
                </a:cxn>
                <a:cxn ang="0">
                  <a:pos x="188" y="667"/>
                </a:cxn>
                <a:cxn ang="0">
                  <a:pos x="186" y="789"/>
                </a:cxn>
                <a:cxn ang="0">
                  <a:pos x="196" y="911"/>
                </a:cxn>
                <a:cxn ang="0">
                  <a:pos x="219" y="1030"/>
                </a:cxn>
                <a:cxn ang="0">
                  <a:pos x="252" y="1147"/>
                </a:cxn>
                <a:cxn ang="0">
                  <a:pos x="297" y="1261"/>
                </a:cxn>
                <a:cxn ang="0">
                  <a:pos x="351" y="1371"/>
                </a:cxn>
                <a:cxn ang="0">
                  <a:pos x="416" y="1477"/>
                </a:cxn>
                <a:cxn ang="0">
                  <a:pos x="492" y="1578"/>
                </a:cxn>
                <a:cxn ang="0">
                  <a:pos x="576" y="1674"/>
                </a:cxn>
                <a:cxn ang="0">
                  <a:pos x="668" y="1763"/>
                </a:cxn>
                <a:cxn ang="0">
                  <a:pos x="99" y="1804"/>
                </a:cxn>
              </a:cxnLst>
              <a:rect l="0" t="0" r="r" b="b"/>
              <a:pathLst>
                <a:path w="718" h="1804">
                  <a:moveTo>
                    <a:pt x="99" y="1804"/>
                  </a:moveTo>
                  <a:lnTo>
                    <a:pt x="99" y="1804"/>
                  </a:lnTo>
                  <a:lnTo>
                    <a:pt x="77" y="1725"/>
                  </a:lnTo>
                  <a:lnTo>
                    <a:pt x="57" y="1647"/>
                  </a:lnTo>
                  <a:lnTo>
                    <a:pt x="43" y="1570"/>
                  </a:lnTo>
                  <a:lnTo>
                    <a:pt x="29" y="1492"/>
                  </a:lnTo>
                  <a:lnTo>
                    <a:pt x="18" y="1416"/>
                  </a:lnTo>
                  <a:lnTo>
                    <a:pt x="10" y="1342"/>
                  </a:lnTo>
                  <a:lnTo>
                    <a:pt x="5" y="1267"/>
                  </a:lnTo>
                  <a:lnTo>
                    <a:pt x="1" y="1195"/>
                  </a:lnTo>
                  <a:lnTo>
                    <a:pt x="0" y="1124"/>
                  </a:lnTo>
                  <a:lnTo>
                    <a:pt x="1" y="1054"/>
                  </a:lnTo>
                  <a:lnTo>
                    <a:pt x="5" y="987"/>
                  </a:lnTo>
                  <a:lnTo>
                    <a:pt x="10" y="919"/>
                  </a:lnTo>
                  <a:lnTo>
                    <a:pt x="18" y="853"/>
                  </a:lnTo>
                  <a:lnTo>
                    <a:pt x="26" y="790"/>
                  </a:lnTo>
                  <a:lnTo>
                    <a:pt x="38" y="728"/>
                  </a:lnTo>
                  <a:lnTo>
                    <a:pt x="49" y="667"/>
                  </a:lnTo>
                  <a:lnTo>
                    <a:pt x="64" y="609"/>
                  </a:lnTo>
                  <a:lnTo>
                    <a:pt x="81" y="553"/>
                  </a:lnTo>
                  <a:lnTo>
                    <a:pt x="97" y="496"/>
                  </a:lnTo>
                  <a:lnTo>
                    <a:pt x="117" y="445"/>
                  </a:lnTo>
                  <a:lnTo>
                    <a:pt x="137" y="394"/>
                  </a:lnTo>
                  <a:lnTo>
                    <a:pt x="158" y="346"/>
                  </a:lnTo>
                  <a:lnTo>
                    <a:pt x="180" y="300"/>
                  </a:lnTo>
                  <a:lnTo>
                    <a:pt x="203" y="255"/>
                  </a:lnTo>
                  <a:lnTo>
                    <a:pt x="227" y="214"/>
                  </a:lnTo>
                  <a:lnTo>
                    <a:pt x="254" y="176"/>
                  </a:lnTo>
                  <a:lnTo>
                    <a:pt x="280" y="140"/>
                  </a:lnTo>
                  <a:lnTo>
                    <a:pt x="307" y="105"/>
                  </a:lnTo>
                  <a:lnTo>
                    <a:pt x="335" y="76"/>
                  </a:lnTo>
                  <a:lnTo>
                    <a:pt x="363" y="47"/>
                  </a:lnTo>
                  <a:lnTo>
                    <a:pt x="391" y="21"/>
                  </a:lnTo>
                  <a:lnTo>
                    <a:pt x="421" y="0"/>
                  </a:lnTo>
                  <a:lnTo>
                    <a:pt x="421" y="0"/>
                  </a:lnTo>
                  <a:lnTo>
                    <a:pt x="383" y="57"/>
                  </a:lnTo>
                  <a:lnTo>
                    <a:pt x="348" y="117"/>
                  </a:lnTo>
                  <a:lnTo>
                    <a:pt x="317" y="176"/>
                  </a:lnTo>
                  <a:lnTo>
                    <a:pt x="289" y="237"/>
                  </a:lnTo>
                  <a:lnTo>
                    <a:pt x="265" y="298"/>
                  </a:lnTo>
                  <a:lnTo>
                    <a:pt x="244" y="359"/>
                  </a:lnTo>
                  <a:lnTo>
                    <a:pt x="226" y="421"/>
                  </a:lnTo>
                  <a:lnTo>
                    <a:pt x="213" y="482"/>
                  </a:lnTo>
                  <a:lnTo>
                    <a:pt x="201" y="544"/>
                  </a:lnTo>
                  <a:lnTo>
                    <a:pt x="193" y="605"/>
                  </a:lnTo>
                  <a:lnTo>
                    <a:pt x="188" y="667"/>
                  </a:lnTo>
                  <a:lnTo>
                    <a:pt x="185" y="728"/>
                  </a:lnTo>
                  <a:lnTo>
                    <a:pt x="186" y="789"/>
                  </a:lnTo>
                  <a:lnTo>
                    <a:pt x="189" y="850"/>
                  </a:lnTo>
                  <a:lnTo>
                    <a:pt x="196" y="911"/>
                  </a:lnTo>
                  <a:lnTo>
                    <a:pt x="206" y="970"/>
                  </a:lnTo>
                  <a:lnTo>
                    <a:pt x="219" y="1030"/>
                  </a:lnTo>
                  <a:lnTo>
                    <a:pt x="234" y="1089"/>
                  </a:lnTo>
                  <a:lnTo>
                    <a:pt x="252" y="1147"/>
                  </a:lnTo>
                  <a:lnTo>
                    <a:pt x="274" y="1205"/>
                  </a:lnTo>
                  <a:lnTo>
                    <a:pt x="297" y="1261"/>
                  </a:lnTo>
                  <a:lnTo>
                    <a:pt x="323" y="1317"/>
                  </a:lnTo>
                  <a:lnTo>
                    <a:pt x="351" y="1371"/>
                  </a:lnTo>
                  <a:lnTo>
                    <a:pt x="383" y="1424"/>
                  </a:lnTo>
                  <a:lnTo>
                    <a:pt x="416" y="1477"/>
                  </a:lnTo>
                  <a:lnTo>
                    <a:pt x="452" y="1528"/>
                  </a:lnTo>
                  <a:lnTo>
                    <a:pt x="492" y="1578"/>
                  </a:lnTo>
                  <a:lnTo>
                    <a:pt x="531" y="1626"/>
                  </a:lnTo>
                  <a:lnTo>
                    <a:pt x="576" y="1674"/>
                  </a:lnTo>
                  <a:lnTo>
                    <a:pt x="620" y="1718"/>
                  </a:lnTo>
                  <a:lnTo>
                    <a:pt x="668" y="1763"/>
                  </a:lnTo>
                  <a:lnTo>
                    <a:pt x="718" y="1804"/>
                  </a:lnTo>
                  <a:lnTo>
                    <a:pt x="99" y="1804"/>
                  </a:lnTo>
                  <a:lnTo>
                    <a:pt x="99" y="1804"/>
                  </a:lnTo>
                  <a:close/>
                </a:path>
              </a:pathLst>
            </a:custGeom>
            <a:solidFill>
              <a:schemeClr val="accent2">
                <a:lumMod val="60000"/>
                <a:lumOff val="40000"/>
                <a:alpha val="37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Tree>
    <p:extLst>
      <p:ext uri="{BB962C8B-B14F-4D97-AF65-F5344CB8AC3E}">
        <p14:creationId xmlns:p14="http://schemas.microsoft.com/office/powerpoint/2010/main" val="374437539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spcBef>
          <a:spcPct val="0"/>
        </a:spcBef>
        <a:buNone/>
        <a:defRPr sz="4000" kern="1200">
          <a:solidFill>
            <a:schemeClr val="accent2">
              <a:lumMod val="7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accent1">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accent1">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accent1">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B223C9DC-4691-4C1C-8B00-500F91DF6D79}" type="datetimeFigureOut">
              <a:rPr lang="en-US" smtClean="0">
                <a:solidFill>
                  <a:srgbClr val="534949"/>
                </a:solidFill>
              </a:rPr>
              <a:pPr/>
              <a:t>10/8/2017</a:t>
            </a:fld>
            <a:endParaRPr lang="en-US">
              <a:solidFill>
                <a:srgbClr val="534949"/>
              </a:solidFill>
            </a:endParaRPr>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a:solidFill>
                <a:srgbClr val="534949"/>
              </a:solidFill>
            </a:endParaRPr>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9344CA2B-CDCD-4877-B507-79585A5D9654}" type="slidenum">
              <a:rPr lang="en-US" smtClean="0">
                <a:solidFill>
                  <a:srgbClr val="534949"/>
                </a:solidFill>
              </a:rPr>
              <a:pPr/>
              <a:t>‹#›</a:t>
            </a:fld>
            <a:endParaRPr lang="en-US">
              <a:solidFill>
                <a:srgbClr val="534949"/>
              </a:solidFill>
            </a:endParaRPr>
          </a:p>
        </p:txBody>
      </p:sp>
    </p:spTree>
    <p:extLst>
      <p:ext uri="{BB962C8B-B14F-4D97-AF65-F5344CB8AC3E}">
        <p14:creationId xmlns:p14="http://schemas.microsoft.com/office/powerpoint/2010/main" val="251907820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3.tmp"/><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8.tmp"/></Relationships>
</file>

<file path=ppt/slides/_rels/slide10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3" Type="http://schemas.openxmlformats.org/officeDocument/2006/relationships/hyperlink" Target="http://stattrek.com/" TargetMode="External"/><Relationship Id="rId2" Type="http://schemas.openxmlformats.org/officeDocument/2006/relationships/notesSlide" Target="../notesSlides/notesSlide72.xml"/><Relationship Id="rId1" Type="http://schemas.openxmlformats.org/officeDocument/2006/relationships/slideLayout" Target="../slideLayouts/slideLayout24.xml"/><Relationship Id="rId4" Type="http://schemas.openxmlformats.org/officeDocument/2006/relationships/hyperlink" Target="http://www.biostathandbook.com/testchoice.html"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3.xm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3.tiff"/><Relationship Id="rId1" Type="http://schemas.openxmlformats.org/officeDocument/2006/relationships/slideLayout" Target="../slideLayouts/slideLayout34.xml"/></Relationships>
</file>

<file path=ppt/slides/_rels/slide107.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5.tiff"/><Relationship Id="rId1" Type="http://schemas.openxmlformats.org/officeDocument/2006/relationships/slideLayout" Target="../slideLayouts/slideLayout34.xml"/><Relationship Id="rId4" Type="http://schemas.openxmlformats.org/officeDocument/2006/relationships/image" Target="../media/image86.tiff"/></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5.xml"/></Relationships>
</file>

<file path=ppt/slides/_rels/slide109.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77.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image" Target="../media/image19.tmp"/><Relationship Id="rId1" Type="http://schemas.openxmlformats.org/officeDocument/2006/relationships/slideLayout" Target="../slideLayouts/slideLayout13.xml"/><Relationship Id="rId6" Type="http://schemas.openxmlformats.org/officeDocument/2006/relationships/image" Target="../media/image23.tmp"/><Relationship Id="rId5" Type="http://schemas.openxmlformats.org/officeDocument/2006/relationships/image" Target="../media/image22.tmp"/><Relationship Id="rId4" Type="http://schemas.openxmlformats.org/officeDocument/2006/relationships/image" Target="../media/image21.tmp"/></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hyperlink" Target="http://www.hhs.gov/about/agencies/orgchart/index.html" TargetMode="External"/><Relationship Id="rId7"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6.tmp"/><Relationship Id="rId5" Type="http://schemas.openxmlformats.org/officeDocument/2006/relationships/image" Target="../media/image25.tmp"/><Relationship Id="rId4" Type="http://schemas.openxmlformats.org/officeDocument/2006/relationships/image" Target="../media/image24.tmp"/></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1.xml.rels><?xml version="1.0" encoding="UTF-8" standalone="yes"?>
<Relationships xmlns="http://schemas.openxmlformats.org/package/2006/relationships"><Relationship Id="rId2" Type="http://schemas.openxmlformats.org/officeDocument/2006/relationships/image" Target="../media/image88.tiff"/><Relationship Id="rId1" Type="http://schemas.openxmlformats.org/officeDocument/2006/relationships/slideLayout" Target="../slideLayouts/slideLayout4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4.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35.xml"/></Relationships>
</file>

<file path=ppt/slides/_rels/slide125.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90.tif"/><Relationship Id="rId1" Type="http://schemas.openxmlformats.org/officeDocument/2006/relationships/slideLayout" Target="../slideLayouts/slideLayout34.xml"/></Relationships>
</file>

<file path=ppt/slides/_rels/slide12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78.xml"/><Relationship Id="rId1" Type="http://schemas.openxmlformats.org/officeDocument/2006/relationships/slideLayout" Target="../slideLayouts/slideLayout4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hyperlink" Target="http://dhss.alaska.gov/dhcs/Pages/hflc/fac_LTC.aspx" TargetMode="Externa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5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1.xml"/></Relationships>
</file>

<file path=ppt/slides/_rels/slide1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mailto:NHSN@CDC.gov" TargetMode="External"/><Relationship Id="rId1" Type="http://schemas.openxmlformats.org/officeDocument/2006/relationships/slideLayout" Target="../slideLayouts/slideLayout51.xml"/><Relationship Id="rId5" Type="http://schemas.openxmlformats.org/officeDocument/2006/relationships/image" Target="../media/image103.png"/><Relationship Id="rId4" Type="http://schemas.openxmlformats.org/officeDocument/2006/relationships/image" Target="../media/image102.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7.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5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9.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eg"/><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51.xml"/></Relationships>
</file>

<file path=ppt/slides/_rels/slide142.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51.xml"/></Relationships>
</file>

<file path=ppt/slides/_rels/slide143.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51.xml"/><Relationship Id="rId5" Type="http://schemas.openxmlformats.org/officeDocument/2006/relationships/image" Target="../media/image112.jpg"/><Relationship Id="rId4" Type="http://schemas.openxmlformats.org/officeDocument/2006/relationships/image" Target="../media/image111.jpeg"/></Relationships>
</file>

<file path=ppt/slides/_rels/slide14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5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hyperlink" Target="https://www.cms.gov/Regulations-and-Guidance/Regulations-and-Guidance.html" TargetMode="Externa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51.xml"/></Relationships>
</file>

<file path=ppt/slides/_rels/slide15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1.xml"/></Relationships>
</file>

<file path=ppt/slides/_rels/slide152.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eg"/><Relationship Id="rId1" Type="http://schemas.openxmlformats.org/officeDocument/2006/relationships/slideLayout" Target="../slideLayouts/slideLayout51.xml"/><Relationship Id="rId4" Type="http://schemas.openxmlformats.org/officeDocument/2006/relationships/image" Target="../media/image119.jp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51.xml"/></Relationships>
</file>

<file path=ppt/slides/_rels/slide15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5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5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51.xml"/><Relationship Id="rId5" Type="http://schemas.openxmlformats.org/officeDocument/2006/relationships/image" Target="../media/image129.png"/><Relationship Id="rId4" Type="http://schemas.openxmlformats.org/officeDocument/2006/relationships/image" Target="../media/image128.png"/></Relationships>
</file>

<file path=ppt/slides/_rels/slide16.xml.rels><?xml version="1.0" encoding="UTF-8" standalone="yes"?>
<Relationships xmlns="http://schemas.openxmlformats.org/package/2006/relationships"><Relationship Id="rId3" Type="http://schemas.openxmlformats.org/officeDocument/2006/relationships/hyperlink" Target="https://www.cdc.gov/nhsn/cms/index.html" TargetMode="External"/><Relationship Id="rId2" Type="http://schemas.openxmlformats.org/officeDocument/2006/relationships/image" Target="../media/image31.tmp"/><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51.xml"/></Relationships>
</file>

<file path=ppt/slides/_rels/slide16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5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5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dhss.alaska.gov/dph/Epi/Pages/default.aspx" TargetMode="Externa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www.cdc.gov/drugresistance/solutions-initiative/index.html"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ebgconsulting.com/blog/category/agile-business-analysis-flow/" TargetMode="External"/><Relationship Id="rId1" Type="http://schemas.openxmlformats.org/officeDocument/2006/relationships/slideLayout" Target="../slideLayouts/slideLayout18.xml"/><Relationship Id="rId5" Type="http://schemas.openxmlformats.org/officeDocument/2006/relationships/image" Target="../media/image36.jpeg"/><Relationship Id="rId4" Type="http://schemas.openxmlformats.org/officeDocument/2006/relationships/hyperlink" Target="http://www.google.com/url?sa=i&amp;rct=j&amp;q=&amp;esrc=s&amp;source=images&amp;cd=&amp;cad=rja&amp;uact=8&amp;ved=0ahUKEwiru5Hu8fHOAhVN_mMKHTApAlcQjRwIBw&amp;url=http://jokideo.com/hang-in-there-dog/&amp;psig=AFQjCNH8YlccC1VB20l71qN5N0LQ1594IQ&amp;ust=1472947141638539"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2" Type="http://schemas.openxmlformats.org/officeDocument/2006/relationships/hyperlink" Target="mailto:kimberly.spink@alaska.gov"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28.xml"/><Relationship Id="rId1" Type="http://schemas.openxmlformats.org/officeDocument/2006/relationships/slideLayout" Target="../slideLayouts/slideLayout19.xml"/><Relationship Id="rId4" Type="http://schemas.openxmlformats.org/officeDocument/2006/relationships/hyperlink" Target="http://qioprogram.org/facility-assessment-tool"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mailto:Kimberly.spink@alaska.gov" TargetMode="Externa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hyperlink" Target="https://www.google.com/url?sa=i&amp;rct=j&amp;q=&amp;esrc=s&amp;source=images&amp;cd=&amp;cad=rja&amp;uact=8&amp;ved=0ahUKEwjm1OXTh9XWAhVH-GMKHXIJAtAQjRwIBw&amp;url=https://www.lifepittsburgh.org/quality/nursing-homes/&amp;psig=AOvVaw1gNg0gJ7pHiysSVrMADmTA&amp;ust=1507140779977641" TargetMode="External"/><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51.jpeg"/><Relationship Id="rId4" Type="http://schemas.openxmlformats.org/officeDocument/2006/relationships/image" Target="../media/image50.jpeg"/></Relationships>
</file>

<file path=ppt/slides/_rels/slide52.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2" Type="http://schemas.openxmlformats.org/officeDocument/2006/relationships/image" Target="../media/image55.tmp"/><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tmp"/><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24.xml"/><Relationship Id="rId5" Type="http://schemas.openxmlformats.org/officeDocument/2006/relationships/image" Target="../media/image73.png"/><Relationship Id="rId4" Type="http://schemas.openxmlformats.org/officeDocument/2006/relationships/image" Target="../media/image72.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hyperlink" Target="https://www.ncbi.nlm.nih.gov/pmc/articles/PMC3538836/" TargetMode="External"/><Relationship Id="rId2" Type="http://schemas.openxmlformats.org/officeDocument/2006/relationships/notesSlide" Target="../notesSlides/notesSlide48.xml"/><Relationship Id="rId1" Type="http://schemas.openxmlformats.org/officeDocument/2006/relationships/slideLayout" Target="../slideLayouts/slideLayout24.xml"/><Relationship Id="rId5" Type="http://schemas.openxmlformats.org/officeDocument/2006/relationships/hyperlink" Target="http://www.cdc.gov/nhsn/enrolled-facilities/index.html" TargetMode="External"/><Relationship Id="rId4" Type="http://schemas.openxmlformats.org/officeDocument/2006/relationships/hyperlink" Target="https://wwwn.cdc.gov/nndss/case-definitions.html"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8.xml"/><Relationship Id="rId5" Type="http://schemas.openxmlformats.org/officeDocument/2006/relationships/image" Target="../media/image15.png"/><Relationship Id="rId4" Type="http://schemas.openxmlformats.org/officeDocument/2006/relationships/image" Target="../media/image14.jpeg"/></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4.xml"/><Relationship Id="rId1" Type="http://schemas.openxmlformats.org/officeDocument/2006/relationships/slideLayout" Target="../slideLayouts/slideLayout24.xml"/><Relationship Id="rId4" Type="http://schemas.openxmlformats.org/officeDocument/2006/relationships/image" Target="../media/image77.png"/></Relationships>
</file>

<file path=ppt/slides/_rels/slide8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1.xml"/><Relationship Id="rId1" Type="http://schemas.openxmlformats.org/officeDocument/2006/relationships/slideLayout" Target="../slideLayouts/slideLayout24.xml"/><Relationship Id="rId4" Type="http://schemas.openxmlformats.org/officeDocument/2006/relationships/chart" Target="../charts/char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hyperlink" Target="http://dhss.alaska.gov/dhcs/pages/hflc/default.aspx" TargetMode="Externa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4.xml"/><Relationship Id="rId1" Type="http://schemas.openxmlformats.org/officeDocument/2006/relationships/slideLayout" Target="../slideLayouts/slideLayout24.xml"/><Relationship Id="rId5" Type="http://schemas.openxmlformats.org/officeDocument/2006/relationships/image" Target="../media/image81.png"/><Relationship Id="rId4" Type="http://schemas.openxmlformats.org/officeDocument/2006/relationships/image" Target="../media/image80.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1.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Welcome to IP Boot Camp!</a:t>
            </a:r>
          </a:p>
        </p:txBody>
      </p:sp>
      <p:pic>
        <p:nvPicPr>
          <p:cNvPr id="4" name="Content Placeholder 3" descr="Screen Clipping"/>
          <p:cNvPicPr>
            <a:picLocks noGrp="1" noChangeAspect="1"/>
          </p:cNvPicPr>
          <p:nvPr>
            <p:ph idx="1"/>
          </p:nvPr>
        </p:nvPicPr>
        <p:blipFill rotWithShape="1">
          <a:blip r:embed="rId2">
            <a:extLst>
              <a:ext uri="{28A0092B-C50C-407E-A947-70E740481C1C}">
                <a14:useLocalDpi xmlns:a14="http://schemas.microsoft.com/office/drawing/2010/main" val="0"/>
              </a:ext>
            </a:extLst>
          </a:blip>
          <a:srcRect l="4119" t="2572" r="6008" b="2436"/>
          <a:stretch/>
        </p:blipFill>
        <p:spPr>
          <a:xfrm>
            <a:off x="3532333" y="1981200"/>
            <a:ext cx="1994827" cy="2814321"/>
          </a:xfrm>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5181599"/>
            <a:ext cx="2086266" cy="77163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1707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normAutofit/>
          </a:bodyPr>
          <a:lstStyle/>
          <a:p>
            <a:r>
              <a:rPr lang="en-US" b="1" dirty="0"/>
              <a:t>How your facility is classified! </a:t>
            </a:r>
          </a:p>
        </p:txBody>
      </p:sp>
      <p:sp>
        <p:nvSpPr>
          <p:cNvPr id="3" name="TextBox 2"/>
          <p:cNvSpPr txBox="1"/>
          <p:nvPr/>
        </p:nvSpPr>
        <p:spPr>
          <a:xfrm>
            <a:off x="333536" y="4800600"/>
            <a:ext cx="1618928" cy="1231106"/>
          </a:xfrm>
          <a:prstGeom prst="rect">
            <a:avLst/>
          </a:prstGeom>
          <a:noFill/>
        </p:spPr>
        <p:txBody>
          <a:bodyPr wrap="square" rtlCol="0">
            <a:spAutoFit/>
          </a:bodyPr>
          <a:lstStyle/>
          <a:p>
            <a:r>
              <a:rPr lang="en-US" sz="1400" b="1" dirty="0">
                <a:solidFill>
                  <a:prstClr val="black"/>
                </a:solidFill>
              </a:rPr>
              <a:t>Who can I contact if I don’t know how my facility is classified</a:t>
            </a:r>
            <a:r>
              <a:rPr lang="en-US" dirty="0">
                <a:solidFill>
                  <a:prstClr val="black"/>
                </a:solidFill>
              </a:rPr>
              <a:t>?</a:t>
            </a:r>
          </a:p>
        </p:txBody>
      </p:sp>
      <p:cxnSp>
        <p:nvCxnSpPr>
          <p:cNvPr id="7" name="Straight Arrow Connector 6"/>
          <p:cNvCxnSpPr/>
          <p:nvPr/>
        </p:nvCxnSpPr>
        <p:spPr>
          <a:xfrm>
            <a:off x="1847528" y="5029200"/>
            <a:ext cx="838200" cy="38100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95250" y="4629150"/>
            <a:ext cx="1800064" cy="15621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Content Placeholder 10"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3536" y="1676400"/>
            <a:ext cx="8229600" cy="2801735"/>
          </a:xfrm>
          <a:ln w="19050">
            <a:solidFill>
              <a:schemeClr val="tx1"/>
            </a:solidFill>
          </a:ln>
        </p:spPr>
      </p:pic>
      <p:pic>
        <p:nvPicPr>
          <p:cNvPr id="12" name="Picture 11" descr="Screen Clipping"/>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743200" y="4800600"/>
            <a:ext cx="4563112" cy="1762371"/>
          </a:xfrm>
          <a:prstGeom prst="rect">
            <a:avLst/>
          </a:prstGeom>
          <a:ln w="38100">
            <a:solidFill>
              <a:schemeClr val="tx1"/>
            </a:solidFill>
          </a:ln>
        </p:spPr>
      </p:pic>
    </p:spTree>
    <p:extLst>
      <p:ext uri="{BB962C8B-B14F-4D97-AF65-F5344CB8AC3E}">
        <p14:creationId xmlns:p14="http://schemas.microsoft.com/office/powerpoint/2010/main" val="226357687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Trends</a:t>
            </a:r>
          </a:p>
        </p:txBody>
      </p:sp>
      <p:graphicFrame>
        <p:nvGraphicFramePr>
          <p:cNvPr id="4" name="Chart 3"/>
          <p:cNvGraphicFramePr>
            <a:graphicFrameLocks/>
          </p:cNvGraphicFramePr>
          <p:nvPr>
            <p:extLst>
              <p:ext uri="{D42A27DB-BD31-4B8C-83A1-F6EECF244321}">
                <p14:modId xmlns:p14="http://schemas.microsoft.com/office/powerpoint/2010/main" val="863618484"/>
              </p:ext>
            </p:extLst>
          </p:nvPr>
        </p:nvGraphicFramePr>
        <p:xfrm>
          <a:off x="990600" y="2133600"/>
          <a:ext cx="7162800" cy="41910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5029200" y="2667000"/>
            <a:ext cx="3048000" cy="3276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 name="Straight Connector 6"/>
          <p:cNvCxnSpPr/>
          <p:nvPr/>
        </p:nvCxnSpPr>
        <p:spPr>
          <a:xfrm>
            <a:off x="1600200" y="4086225"/>
            <a:ext cx="3276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029200" y="2790825"/>
            <a:ext cx="2743200" cy="12954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88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Stats Resources</a:t>
            </a:r>
          </a:p>
        </p:txBody>
      </p:sp>
      <p:sp>
        <p:nvSpPr>
          <p:cNvPr id="3" name="Content Placeholder 2"/>
          <p:cNvSpPr>
            <a:spLocks noGrp="1"/>
          </p:cNvSpPr>
          <p:nvPr>
            <p:ph idx="1"/>
          </p:nvPr>
        </p:nvSpPr>
        <p:spPr/>
        <p:txBody>
          <a:bodyPr>
            <a:normAutofit fontScale="92500" lnSpcReduction="10000"/>
          </a:bodyPr>
          <a:lstStyle/>
          <a:p>
            <a:r>
              <a:rPr lang="en-US" dirty="0">
                <a:hlinkClick r:id="rId3"/>
              </a:rPr>
              <a:t>http://stattrek.com/</a:t>
            </a:r>
            <a:r>
              <a:rPr lang="en-US" dirty="0"/>
              <a:t> </a:t>
            </a:r>
          </a:p>
          <a:p>
            <a:pPr lvl="1"/>
            <a:r>
              <a:rPr lang="en-US" dirty="0"/>
              <a:t>Has tutorials</a:t>
            </a:r>
          </a:p>
          <a:p>
            <a:pPr lvl="1"/>
            <a:r>
              <a:rPr lang="en-US" dirty="0"/>
              <a:t>Has some tools to help you decide what math to do with the data you have</a:t>
            </a:r>
          </a:p>
          <a:p>
            <a:pPr lvl="1"/>
            <a:endParaRPr lang="en-US" dirty="0"/>
          </a:p>
          <a:p>
            <a:r>
              <a:rPr lang="en-US" dirty="0"/>
              <a:t>Onlinestatbook.com </a:t>
            </a:r>
          </a:p>
          <a:p>
            <a:endParaRPr lang="en-US" dirty="0"/>
          </a:p>
          <a:p>
            <a:r>
              <a:rPr lang="en-US" dirty="0">
                <a:hlinkClick r:id="rId4"/>
              </a:rPr>
              <a:t>http://www.biostathandbook.com/testchoice.html</a:t>
            </a:r>
            <a:r>
              <a:rPr lang="en-US" dirty="0"/>
              <a:t> </a:t>
            </a:r>
          </a:p>
          <a:p>
            <a:endParaRPr lang="en-US" dirty="0"/>
          </a:p>
          <a:p>
            <a:r>
              <a:rPr lang="en-US" dirty="0"/>
              <a:t>Can also take free stats classes online from universities for a more formal training</a:t>
            </a:r>
          </a:p>
        </p:txBody>
      </p:sp>
    </p:spTree>
    <p:extLst>
      <p:ext uri="{BB962C8B-B14F-4D97-AF65-F5344CB8AC3E}">
        <p14:creationId xmlns:p14="http://schemas.microsoft.com/office/powerpoint/2010/main" val="40377033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often should you analyze?</a:t>
            </a:r>
          </a:p>
        </p:txBody>
      </p:sp>
      <p:sp>
        <p:nvSpPr>
          <p:cNvPr id="3" name="Content Placeholder 2"/>
          <p:cNvSpPr>
            <a:spLocks noGrp="1"/>
          </p:cNvSpPr>
          <p:nvPr>
            <p:ph idx="1"/>
          </p:nvPr>
        </p:nvSpPr>
        <p:spPr/>
        <p:txBody>
          <a:bodyPr/>
          <a:lstStyle/>
          <a:p>
            <a:r>
              <a:rPr lang="en-US" dirty="0"/>
              <a:t>Monthly is common</a:t>
            </a:r>
          </a:p>
          <a:p>
            <a:pPr lvl="1"/>
            <a:r>
              <a:rPr lang="en-US" dirty="0"/>
              <a:t>Calculate rates and add to time series</a:t>
            </a:r>
          </a:p>
          <a:p>
            <a:pPr lvl="1"/>
            <a:r>
              <a:rPr lang="en-US" dirty="0"/>
              <a:t>Update epi curve</a:t>
            </a:r>
          </a:p>
          <a:p>
            <a:endParaRPr lang="en-US" dirty="0"/>
          </a:p>
          <a:p>
            <a:r>
              <a:rPr lang="en-US" dirty="0"/>
              <a:t>At least quarterly for timely response</a:t>
            </a:r>
          </a:p>
          <a:p>
            <a:pPr lvl="1"/>
            <a:r>
              <a:rPr lang="en-US" dirty="0"/>
              <a:t>People need regular feedback in order to improve</a:t>
            </a:r>
          </a:p>
          <a:p>
            <a:pPr lvl="1"/>
            <a:r>
              <a:rPr lang="en-US" dirty="0"/>
              <a:t>If there is a problem, you want to solve it!</a:t>
            </a:r>
          </a:p>
          <a:p>
            <a:pPr lvl="1"/>
            <a:r>
              <a:rPr lang="en-US" dirty="0"/>
              <a:t>Makes the data burden easier</a:t>
            </a:r>
          </a:p>
          <a:p>
            <a:pPr lvl="1"/>
            <a:endParaRPr lang="en-US" dirty="0"/>
          </a:p>
        </p:txBody>
      </p:sp>
      <p:sp>
        <p:nvSpPr>
          <p:cNvPr id="4" name="AutoShape 2" descr="Image result for vanilla ice"/>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2052" name="Picture 4" descr="http://cdn2.thr.com/sites/default/files/2013/08/vanilla_ic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610"/>
          <a:stretch/>
        </p:blipFill>
        <p:spPr bwMode="auto">
          <a:xfrm>
            <a:off x="7010400" y="1828800"/>
            <a:ext cx="1768999" cy="2426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00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Ways to monitor progress</a:t>
            </a:r>
          </a:p>
        </p:txBody>
      </p:sp>
      <p:sp>
        <p:nvSpPr>
          <p:cNvPr id="3" name="Content Placeholder 2"/>
          <p:cNvSpPr>
            <a:spLocks noGrp="1"/>
          </p:cNvSpPr>
          <p:nvPr>
            <p:ph idx="1"/>
          </p:nvPr>
        </p:nvSpPr>
        <p:spPr/>
        <p:txBody>
          <a:bodyPr/>
          <a:lstStyle/>
          <a:p>
            <a:r>
              <a:rPr lang="en-US" dirty="0">
                <a:sym typeface="Wingdings" panose="05000000000000000000" pitchFamily="2" charset="2"/>
              </a:rPr>
              <a:t>Look for downward trends!</a:t>
            </a:r>
          </a:p>
          <a:p>
            <a:pPr marL="0" indent="0">
              <a:buNone/>
            </a:pPr>
            <a:endParaRPr lang="en-US" dirty="0">
              <a:sym typeface="Wingdings" panose="05000000000000000000" pitchFamily="2" charset="2"/>
            </a:endParaRPr>
          </a:p>
          <a:p>
            <a:r>
              <a:rPr lang="en-US" dirty="0">
                <a:sym typeface="Wingdings" panose="05000000000000000000" pitchFamily="2" charset="2"/>
              </a:rPr>
              <a:t>Benchmarks</a:t>
            </a:r>
          </a:p>
          <a:p>
            <a:pPr lvl="1"/>
            <a:r>
              <a:rPr lang="en-US" dirty="0">
                <a:sym typeface="Wingdings" panose="05000000000000000000" pitchFamily="2" charset="2"/>
              </a:rPr>
              <a:t>Can compare to national benchmark, or to your facility’s history</a:t>
            </a:r>
          </a:p>
          <a:p>
            <a:pPr lvl="1"/>
            <a:r>
              <a:rPr lang="en-US" dirty="0">
                <a:sym typeface="Wingdings" panose="05000000000000000000" pitchFamily="2" charset="2"/>
              </a:rPr>
              <a:t>Some have percentile distributions</a:t>
            </a:r>
          </a:p>
          <a:p>
            <a:pPr lvl="1"/>
            <a:r>
              <a:rPr lang="en-US" dirty="0">
                <a:sym typeface="Wingdings" panose="05000000000000000000" pitchFamily="2" charset="2"/>
              </a:rPr>
              <a:t>Statistically compare your rate or SIR to the benchmark</a:t>
            </a:r>
            <a:endParaRPr lang="en-US" dirty="0"/>
          </a:p>
        </p:txBody>
      </p:sp>
    </p:spTree>
    <p:extLst>
      <p:ext uri="{BB962C8B-B14F-4D97-AF65-F5344CB8AC3E}">
        <p14:creationId xmlns:p14="http://schemas.microsoft.com/office/powerpoint/2010/main" val="394426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communication</a:t>
            </a:r>
          </a:p>
        </p:txBody>
      </p:sp>
      <p:sp>
        <p:nvSpPr>
          <p:cNvPr id="3" name="Content Placeholder 2"/>
          <p:cNvSpPr>
            <a:spLocks noGrp="1"/>
          </p:cNvSpPr>
          <p:nvPr>
            <p:ph idx="1"/>
          </p:nvPr>
        </p:nvSpPr>
        <p:spPr/>
        <p:txBody>
          <a:bodyPr/>
          <a:lstStyle/>
          <a:p>
            <a:r>
              <a:rPr lang="en-US" dirty="0"/>
              <a:t>Should be part of the plan</a:t>
            </a:r>
          </a:p>
          <a:p>
            <a:endParaRPr lang="en-US" dirty="0"/>
          </a:p>
          <a:p>
            <a:r>
              <a:rPr lang="en-US" dirty="0"/>
              <a:t>Infection control committee should see data</a:t>
            </a:r>
          </a:p>
          <a:p>
            <a:pPr lvl="1"/>
            <a:r>
              <a:rPr lang="en-US" dirty="0"/>
              <a:t>Share with management</a:t>
            </a:r>
          </a:p>
          <a:p>
            <a:pPr lvl="1"/>
            <a:endParaRPr lang="en-US" dirty="0"/>
          </a:p>
          <a:p>
            <a:r>
              <a:rPr lang="en-US" dirty="0"/>
              <a:t>Post somewhere so staff can see?</a:t>
            </a:r>
          </a:p>
          <a:p>
            <a:pPr lvl="1"/>
            <a:r>
              <a:rPr lang="en-US" dirty="0"/>
              <a:t>Some places “compete” for lowest HAI rates</a:t>
            </a:r>
          </a:p>
        </p:txBody>
      </p:sp>
    </p:spTree>
    <p:extLst>
      <p:ext uri="{BB962C8B-B14F-4D97-AF65-F5344CB8AC3E}">
        <p14:creationId xmlns:p14="http://schemas.microsoft.com/office/powerpoint/2010/main" val="351202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to do if you see a problem</a:t>
            </a:r>
          </a:p>
        </p:txBody>
      </p:sp>
      <p:sp>
        <p:nvSpPr>
          <p:cNvPr id="3" name="Content Placeholder 2"/>
          <p:cNvSpPr>
            <a:spLocks noGrp="1"/>
          </p:cNvSpPr>
          <p:nvPr>
            <p:ph idx="1"/>
          </p:nvPr>
        </p:nvSpPr>
        <p:spPr/>
        <p:txBody>
          <a:bodyPr/>
          <a:lstStyle/>
          <a:p>
            <a:r>
              <a:rPr lang="en-US" dirty="0"/>
              <a:t>Call Epidemiology- we can chat! 269-8000</a:t>
            </a:r>
          </a:p>
          <a:p>
            <a:endParaRPr lang="en-US" dirty="0"/>
          </a:p>
          <a:p>
            <a:r>
              <a:rPr lang="en-US" dirty="0"/>
              <a:t>Management: show them your data</a:t>
            </a:r>
          </a:p>
          <a:p>
            <a:endParaRPr lang="en-US" dirty="0"/>
          </a:p>
          <a:p>
            <a:r>
              <a:rPr lang="en-US" dirty="0"/>
              <a:t>Look at the literature for ideas on what the problem might be and how to solve it</a:t>
            </a:r>
          </a:p>
        </p:txBody>
      </p:sp>
    </p:spTree>
    <p:extLst>
      <p:ext uri="{BB962C8B-B14F-4D97-AF65-F5344CB8AC3E}">
        <p14:creationId xmlns:p14="http://schemas.microsoft.com/office/powerpoint/2010/main" val="174954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5400" b="1" dirty="0"/>
              <a:t>Thank you for your time!</a:t>
            </a:r>
          </a:p>
        </p:txBody>
      </p:sp>
      <p:pic>
        <p:nvPicPr>
          <p:cNvPr id="4" name="Picture 3"/>
          <p:cNvPicPr>
            <a:picLocks/>
          </p:cNvPicPr>
          <p:nvPr/>
        </p:nvPicPr>
        <p:blipFill>
          <a:blip r:embed="rId2" cstate="screen">
            <a:extLst>
              <a:ext uri="{28A0092B-C50C-407E-A947-70E740481C1C}">
                <a14:useLocalDpi xmlns:a14="http://schemas.microsoft.com/office/drawing/2010/main"/>
              </a:ext>
            </a:extLst>
          </a:blip>
          <a:stretch>
            <a:fillRect/>
          </a:stretch>
        </p:blipFill>
        <p:spPr>
          <a:xfrm>
            <a:off x="356935" y="5345595"/>
            <a:ext cx="5669280" cy="832805"/>
          </a:xfrm>
          <a:prstGeom prst="rect">
            <a:avLst/>
          </a:prstGeom>
        </p:spPr>
      </p:pic>
      <p:pic>
        <p:nvPicPr>
          <p:cNvPr id="5" name="Picture 4" descr="Blue-Q.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74977" y="410184"/>
            <a:ext cx="1427666" cy="1427666"/>
          </a:xfrm>
          <a:prstGeom prst="rect">
            <a:avLst/>
          </a:prstGeom>
        </p:spPr>
      </p:pic>
      <p:sp>
        <p:nvSpPr>
          <p:cNvPr id="6" name="Text Placeholder 1"/>
          <p:cNvSpPr txBox="1">
            <a:spLocks/>
          </p:cNvSpPr>
          <p:nvPr/>
        </p:nvSpPr>
        <p:spPr>
          <a:xfrm>
            <a:off x="279142" y="6202885"/>
            <a:ext cx="6492240" cy="461962"/>
          </a:xfrm>
          <a:prstGeom prst="rect">
            <a:avLst/>
          </a:prstGeom>
        </p:spPr>
        <p:txBody>
          <a:bodyPr vert="horz" lIns="91440" tIns="45720" rIns="91440" bIns="45720" rtlCol="0" anchor="ctr"/>
          <a:lstStyle/>
          <a:p>
            <a:pPr>
              <a:defRPr/>
            </a:pPr>
            <a:r>
              <a:rPr lang="en-US" sz="700" dirty="0">
                <a:solidFill>
                  <a:prstClr val="white"/>
                </a:solidFill>
              </a:rPr>
              <a:t>This material was developed by Mountain-Pacific Quality Health, the Medicare Quality Innovation Network-Quality Improvement Organization (QIN-QIO) for Montana, Wyoming, Alaska, Hawaii and the U.S. Pacific Territories of Guam and American Samoa and the Commonwealth of the Northern Mariana Islands, under contract with the Centers for Medicare &amp; Medicaid Services (CMS), an agency of the U.S. Department of Health and Human Services. The contents presented do not necessarily reflect CMS policy. 11SOW-MPQHF-AK-C2-17-48</a:t>
            </a:r>
          </a:p>
        </p:txBody>
      </p:sp>
    </p:spTree>
    <p:extLst>
      <p:ext uri="{BB962C8B-B14F-4D97-AF65-F5344CB8AC3E}">
        <p14:creationId xmlns:p14="http://schemas.microsoft.com/office/powerpoint/2010/main" val="147272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7010400" y="2037014"/>
            <a:ext cx="2133600" cy="4207375"/>
          </a:xfrm>
        </p:spPr>
        <p:txBody>
          <a:bodyPr>
            <a:normAutofit/>
          </a:bodyPr>
          <a:lstStyle/>
          <a:p>
            <a:r>
              <a:rPr lang="en-US" sz="1800" b="1" dirty="0" err="1">
                <a:solidFill>
                  <a:schemeClr val="tx1"/>
                </a:solidFill>
              </a:rPr>
              <a:t>Leiza</a:t>
            </a:r>
            <a:r>
              <a:rPr lang="en-US" sz="1800" b="1" dirty="0">
                <a:solidFill>
                  <a:schemeClr val="tx1"/>
                </a:solidFill>
              </a:rPr>
              <a:t> Johnson, BSN, RN</a:t>
            </a:r>
            <a:endParaRPr lang="en-US" sz="2000" b="1" dirty="0">
              <a:solidFill>
                <a:schemeClr val="tx1"/>
              </a:solidFill>
            </a:endParaRPr>
          </a:p>
          <a:p>
            <a:endParaRPr lang="en-US" sz="800" dirty="0">
              <a:solidFill>
                <a:schemeClr val="tx1"/>
              </a:solidFill>
            </a:endParaRPr>
          </a:p>
          <a:p>
            <a:r>
              <a:rPr lang="en-US" sz="1600" dirty="0">
                <a:solidFill>
                  <a:schemeClr val="tx1"/>
                </a:solidFill>
              </a:rPr>
              <a:t>NH Quality Improvement Specialist</a:t>
            </a:r>
          </a:p>
          <a:p>
            <a:endParaRPr lang="en-US" sz="800" dirty="0">
              <a:solidFill>
                <a:schemeClr val="tx1"/>
              </a:solidFill>
            </a:endParaRPr>
          </a:p>
          <a:p>
            <a:r>
              <a:rPr lang="en-US" sz="1600" dirty="0">
                <a:solidFill>
                  <a:schemeClr val="tx1"/>
                </a:solidFill>
              </a:rPr>
              <a:t>Mountain-Pacific Quality Health</a:t>
            </a:r>
          </a:p>
          <a:p>
            <a:endParaRPr lang="en-US" sz="1600" dirty="0">
              <a:solidFill>
                <a:schemeClr val="tx1"/>
              </a:solidFill>
            </a:endParaRPr>
          </a:p>
          <a:p>
            <a:endParaRPr lang="en-US" sz="1600" dirty="0">
              <a:solidFill>
                <a:schemeClr val="tx1"/>
              </a:solidFill>
            </a:endParaRPr>
          </a:p>
        </p:txBody>
      </p:sp>
      <p:sp>
        <p:nvSpPr>
          <p:cNvPr id="4" name="Title 3"/>
          <p:cNvSpPr>
            <a:spLocks noGrp="1"/>
          </p:cNvSpPr>
          <p:nvPr>
            <p:ph type="title"/>
          </p:nvPr>
        </p:nvSpPr>
        <p:spPr>
          <a:xfrm>
            <a:off x="2777568" y="2385520"/>
            <a:ext cx="3762560" cy="1020141"/>
          </a:xfrm>
        </p:spPr>
        <p:txBody>
          <a:bodyPr/>
          <a:lstStyle/>
          <a:p>
            <a:pPr algn="ctr"/>
            <a:r>
              <a:rPr lang="en-US" sz="4800" b="1" dirty="0"/>
              <a:t>QAPI </a:t>
            </a:r>
            <a:br>
              <a:rPr lang="en-US" sz="4800" b="1" dirty="0"/>
            </a:br>
            <a:r>
              <a:rPr lang="en-US" sz="4800" b="1" dirty="0"/>
              <a:t>“In A can” </a:t>
            </a:r>
            <a:br>
              <a:rPr lang="en-US" sz="4800" b="1" dirty="0"/>
            </a:br>
            <a:r>
              <a:rPr lang="en-US" sz="2800" b="1" dirty="0"/>
              <a:t>basic overview for infection prevention</a:t>
            </a:r>
            <a:endParaRPr lang="en-US" sz="2700" b="1"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487" y="5720379"/>
            <a:ext cx="5760720" cy="844943"/>
          </a:xfrm>
          <a:prstGeom prst="rect">
            <a:avLst/>
          </a:prstGeom>
        </p:spPr>
      </p:pic>
      <p:pic>
        <p:nvPicPr>
          <p:cNvPr id="6" name="Picture 5" descr="Blue-Q.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74977" y="410184"/>
            <a:ext cx="1427666" cy="1427666"/>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3525" y="1245319"/>
            <a:ext cx="2130498" cy="3570514"/>
          </a:xfrm>
          <a:prstGeom prst="rect">
            <a:avLst/>
          </a:prstGeom>
        </p:spPr>
      </p:pic>
    </p:spTree>
    <p:extLst>
      <p:ext uri="{BB962C8B-B14F-4D97-AF65-F5344CB8AC3E}">
        <p14:creationId xmlns:p14="http://schemas.microsoft.com/office/powerpoint/2010/main" val="358705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marL="461963" indent="-461963">
              <a:spcBef>
                <a:spcPts val="0"/>
              </a:spcBef>
              <a:spcAft>
                <a:spcPts val="1800"/>
              </a:spcAft>
            </a:pPr>
            <a:r>
              <a:rPr lang="en-US" sz="2800" dirty="0"/>
              <a:t>Quality Assurance and Performance Improvement (QAPI) training in small, individual-sized servings.</a:t>
            </a:r>
          </a:p>
          <a:p>
            <a:pPr marL="461963" indent="-461963">
              <a:spcBef>
                <a:spcPts val="0"/>
              </a:spcBef>
              <a:spcAft>
                <a:spcPts val="600"/>
              </a:spcAft>
            </a:pPr>
            <a:r>
              <a:rPr lang="en-US" sz="2800" dirty="0"/>
              <a:t>There is a whole “pantry” of soup cans that you can use for training. </a:t>
            </a:r>
          </a:p>
          <a:p>
            <a:pPr marL="1089025" lvl="1" indent="-401638">
              <a:spcAft>
                <a:spcPts val="1800"/>
              </a:spcAft>
            </a:pPr>
            <a:r>
              <a:rPr lang="en-US" sz="2400" dirty="0"/>
              <a:t>Each can will cover a different topic related to nursing home quality improvement.</a:t>
            </a:r>
          </a:p>
          <a:p>
            <a:pPr marL="461963" indent="-461963">
              <a:spcBef>
                <a:spcPts val="0"/>
              </a:spcBef>
              <a:spcAft>
                <a:spcPts val="1800"/>
              </a:spcAft>
            </a:pPr>
            <a:r>
              <a:rPr lang="en-US" sz="2800" dirty="0"/>
              <a:t>Objective is to promote quality tools and techniques by making training short, easy and fun.</a:t>
            </a:r>
          </a:p>
        </p:txBody>
      </p:sp>
      <p:sp>
        <p:nvSpPr>
          <p:cNvPr id="6" name="Title 5"/>
          <p:cNvSpPr>
            <a:spLocks noGrp="1"/>
          </p:cNvSpPr>
          <p:nvPr>
            <p:ph type="title"/>
          </p:nvPr>
        </p:nvSpPr>
        <p:spPr/>
        <p:txBody>
          <a:bodyPr/>
          <a:lstStyle/>
          <a:p>
            <a:r>
              <a:rPr lang="en-US" dirty="0"/>
              <a:t>What is </a:t>
            </a:r>
            <a:r>
              <a:rPr lang="en-US" dirty="0" err="1"/>
              <a:t>qapi</a:t>
            </a:r>
            <a:r>
              <a:rPr lang="en-US" dirty="0"/>
              <a:t> in a can?</a:t>
            </a:r>
          </a:p>
        </p:txBody>
      </p:sp>
    </p:spTree>
    <p:extLst>
      <p:ext uri="{BB962C8B-B14F-4D97-AF65-F5344CB8AC3E}">
        <p14:creationId xmlns:p14="http://schemas.microsoft.com/office/powerpoint/2010/main" val="418805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410048">
            <a:off x="7131881" y="4082146"/>
            <a:ext cx="1605664" cy="2690942"/>
          </a:xfrm>
          <a:prstGeom prst="rect">
            <a:avLst/>
          </a:prstGeom>
        </p:spPr>
      </p:pic>
      <p:sp>
        <p:nvSpPr>
          <p:cNvPr id="6" name="Speech Bubble: Rectangle with Corners Rounded 5"/>
          <p:cNvSpPr/>
          <p:nvPr/>
        </p:nvSpPr>
        <p:spPr>
          <a:xfrm>
            <a:off x="243841" y="1733005"/>
            <a:ext cx="6496594" cy="3383280"/>
          </a:xfrm>
          <a:prstGeom prst="wedgeRoundRectCallout">
            <a:avLst>
              <a:gd name="adj1" fmla="val 57570"/>
              <a:gd name="adj2" fmla="val 26730"/>
              <a:gd name="adj3" fmla="val 16667"/>
            </a:avLst>
          </a:prstGeom>
          <a:solidFill>
            <a:schemeClr val="bg1"/>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2" name="Content Placeholder 1"/>
          <p:cNvSpPr>
            <a:spLocks noGrp="1"/>
          </p:cNvSpPr>
          <p:nvPr>
            <p:ph idx="1"/>
          </p:nvPr>
        </p:nvSpPr>
        <p:spPr>
          <a:xfrm>
            <a:off x="302619" y="1950723"/>
            <a:ext cx="8407893" cy="4407408"/>
          </a:xfrm>
        </p:spPr>
        <p:txBody>
          <a:bodyPr>
            <a:normAutofit/>
          </a:bodyPr>
          <a:lstStyle/>
          <a:p>
            <a:pPr>
              <a:spcBef>
                <a:spcPts val="0"/>
              </a:spcBef>
              <a:spcAft>
                <a:spcPts val="1800"/>
              </a:spcAft>
              <a:buFont typeface="Wingdings" panose="05000000000000000000" pitchFamily="2" charset="2"/>
              <a:buChar char="§"/>
            </a:pPr>
            <a:r>
              <a:rPr lang="en-US" sz="2800" dirty="0">
                <a:latin typeface="+mj-lt"/>
              </a:rPr>
              <a:t>Understand definition of “QAPI”</a:t>
            </a:r>
          </a:p>
          <a:p>
            <a:pPr>
              <a:spcBef>
                <a:spcPts val="0"/>
              </a:spcBef>
              <a:spcAft>
                <a:spcPts val="1800"/>
              </a:spcAft>
              <a:buFont typeface="Wingdings" panose="05000000000000000000" pitchFamily="2" charset="2"/>
              <a:buChar char="§"/>
            </a:pPr>
            <a:r>
              <a:rPr lang="en-US" sz="2800" dirty="0">
                <a:latin typeface="+mj-lt"/>
              </a:rPr>
              <a:t>What is/is not QAPI</a:t>
            </a:r>
          </a:p>
          <a:p>
            <a:pPr>
              <a:spcBef>
                <a:spcPts val="0"/>
              </a:spcBef>
              <a:spcAft>
                <a:spcPts val="1800"/>
              </a:spcAft>
              <a:buFont typeface="Wingdings" panose="05000000000000000000" pitchFamily="2" charset="2"/>
              <a:buChar char="§"/>
            </a:pPr>
            <a:r>
              <a:rPr lang="en-US" sz="2800" dirty="0">
                <a:latin typeface="+mj-lt"/>
              </a:rPr>
              <a:t>Examples of QAPI – especially as                 it relates to infection prevention</a:t>
            </a:r>
          </a:p>
          <a:p>
            <a:pPr>
              <a:spcBef>
                <a:spcPts val="0"/>
              </a:spcBef>
              <a:spcAft>
                <a:spcPts val="1800"/>
              </a:spcAft>
              <a:buFont typeface="Wingdings" panose="05000000000000000000" pitchFamily="2" charset="2"/>
              <a:buChar char="§"/>
            </a:pPr>
            <a:r>
              <a:rPr lang="en-US" sz="2800" dirty="0">
                <a:latin typeface="+mj-lt"/>
              </a:rPr>
              <a:t>Why is QAPI important?</a:t>
            </a:r>
          </a:p>
          <a:p>
            <a:pPr marL="34290" indent="0">
              <a:buNone/>
            </a:pPr>
            <a:endParaRPr lang="en-US" sz="2800" dirty="0">
              <a:latin typeface="+mj-lt"/>
            </a:endParaRPr>
          </a:p>
          <a:p>
            <a:pPr marL="34290" indent="0">
              <a:buNone/>
            </a:pPr>
            <a:endParaRPr lang="en-US" sz="2800" dirty="0">
              <a:latin typeface="+mj-lt"/>
            </a:endParaRPr>
          </a:p>
          <a:p>
            <a:pPr marL="34290" indent="0">
              <a:buNone/>
            </a:pPr>
            <a:endParaRPr lang="en-US" sz="2800" dirty="0">
              <a:latin typeface="+mj-lt"/>
            </a:endParaRPr>
          </a:p>
          <a:p>
            <a:pPr>
              <a:buFont typeface="Arial" panose="020B0604020202020204" pitchFamily="34" charset="0"/>
              <a:buChar char="•"/>
            </a:pPr>
            <a:endParaRPr lang="en-US" sz="2800" dirty="0">
              <a:latin typeface="+mj-lt"/>
            </a:endParaRPr>
          </a:p>
          <a:p>
            <a:endParaRPr lang="en-US" dirty="0">
              <a:latin typeface="+mj-lt"/>
            </a:endParaRPr>
          </a:p>
        </p:txBody>
      </p:sp>
      <p:sp>
        <p:nvSpPr>
          <p:cNvPr id="3" name="Title 2"/>
          <p:cNvSpPr>
            <a:spLocks noGrp="1"/>
          </p:cNvSpPr>
          <p:nvPr>
            <p:ph type="title"/>
          </p:nvPr>
        </p:nvSpPr>
        <p:spPr>
          <a:xfrm>
            <a:off x="381000" y="303593"/>
            <a:ext cx="8381260" cy="1054394"/>
          </a:xfrm>
        </p:spPr>
        <p:txBody>
          <a:bodyPr/>
          <a:lstStyle/>
          <a:p>
            <a:r>
              <a:rPr lang="en-US" dirty="0"/>
              <a:t>Basic overview:</a:t>
            </a:r>
            <a:br>
              <a:rPr lang="en-US" dirty="0"/>
            </a:br>
            <a:r>
              <a:rPr lang="en-US" sz="3600" dirty="0"/>
              <a:t>What we’re serving today</a:t>
            </a:r>
            <a:endParaRPr lang="en-US" dirty="0"/>
          </a:p>
        </p:txBody>
      </p:sp>
    </p:spTree>
    <p:extLst>
      <p:ext uri="{BB962C8B-B14F-4D97-AF65-F5344CB8AC3E}">
        <p14:creationId xmlns:p14="http://schemas.microsoft.com/office/powerpoint/2010/main" val="1558162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432" y="762000"/>
            <a:ext cx="8229600" cy="515112"/>
          </a:xfrm>
        </p:spPr>
        <p:txBody>
          <a:bodyPr>
            <a:noAutofit/>
          </a:bodyPr>
          <a:lstStyle/>
          <a:p>
            <a:r>
              <a:rPr lang="en-US" sz="4400" b="1" dirty="0"/>
              <a:t>Example:  Long Term Care</a:t>
            </a:r>
          </a:p>
        </p:txBody>
      </p:sp>
      <p:sp>
        <p:nvSpPr>
          <p:cNvPr id="5" name="TextBox 4"/>
          <p:cNvSpPr txBox="1"/>
          <p:nvPr/>
        </p:nvSpPr>
        <p:spPr>
          <a:xfrm>
            <a:off x="304800" y="1359877"/>
            <a:ext cx="1066800" cy="369332"/>
          </a:xfrm>
          <a:prstGeom prst="rect">
            <a:avLst/>
          </a:prstGeom>
          <a:noFill/>
        </p:spPr>
        <p:txBody>
          <a:bodyPr wrap="square" rtlCol="0">
            <a:spAutoFit/>
          </a:bodyPr>
          <a:lstStyle/>
          <a:p>
            <a:r>
              <a:rPr lang="en-US" b="1" dirty="0">
                <a:solidFill>
                  <a:srgbClr val="FF0000"/>
                </a:solidFill>
              </a:rPr>
              <a:t>Step 1</a:t>
            </a:r>
          </a:p>
        </p:txBody>
      </p:sp>
      <p:sp>
        <p:nvSpPr>
          <p:cNvPr id="8" name="TextBox 7"/>
          <p:cNvSpPr txBox="1"/>
          <p:nvPr/>
        </p:nvSpPr>
        <p:spPr>
          <a:xfrm>
            <a:off x="76200" y="4435770"/>
            <a:ext cx="838200" cy="369332"/>
          </a:xfrm>
          <a:prstGeom prst="rect">
            <a:avLst/>
          </a:prstGeom>
          <a:noFill/>
        </p:spPr>
        <p:txBody>
          <a:bodyPr wrap="square" rtlCol="0">
            <a:spAutoFit/>
          </a:bodyPr>
          <a:lstStyle/>
          <a:p>
            <a:r>
              <a:rPr lang="en-US" b="1" dirty="0">
                <a:solidFill>
                  <a:srgbClr val="FF0000"/>
                </a:solidFill>
              </a:rPr>
              <a:t>Step 2</a:t>
            </a:r>
          </a:p>
        </p:txBody>
      </p:sp>
      <p:sp>
        <p:nvSpPr>
          <p:cNvPr id="9" name="TextBox 8"/>
          <p:cNvSpPr txBox="1"/>
          <p:nvPr/>
        </p:nvSpPr>
        <p:spPr>
          <a:xfrm>
            <a:off x="4449549" y="1569106"/>
            <a:ext cx="838200" cy="369332"/>
          </a:xfrm>
          <a:prstGeom prst="rect">
            <a:avLst/>
          </a:prstGeom>
          <a:noFill/>
        </p:spPr>
        <p:txBody>
          <a:bodyPr wrap="square" rtlCol="0">
            <a:spAutoFit/>
          </a:bodyPr>
          <a:lstStyle/>
          <a:p>
            <a:r>
              <a:rPr lang="en-US" b="1" dirty="0">
                <a:solidFill>
                  <a:srgbClr val="FF0000"/>
                </a:solidFill>
              </a:rPr>
              <a:t>Step 3</a:t>
            </a:r>
          </a:p>
        </p:txBody>
      </p:sp>
      <p:sp>
        <p:nvSpPr>
          <p:cNvPr id="12" name="TextBox 11"/>
          <p:cNvSpPr txBox="1"/>
          <p:nvPr/>
        </p:nvSpPr>
        <p:spPr>
          <a:xfrm>
            <a:off x="4485835" y="4442032"/>
            <a:ext cx="838200" cy="369332"/>
          </a:xfrm>
          <a:prstGeom prst="rect">
            <a:avLst/>
          </a:prstGeom>
          <a:noFill/>
        </p:spPr>
        <p:txBody>
          <a:bodyPr wrap="square" rtlCol="0">
            <a:spAutoFit/>
          </a:bodyPr>
          <a:lstStyle/>
          <a:p>
            <a:r>
              <a:rPr lang="en-US" b="1" dirty="0">
                <a:solidFill>
                  <a:srgbClr val="FF0000"/>
                </a:solidFill>
              </a:rPr>
              <a:t>Step 4</a:t>
            </a:r>
          </a:p>
        </p:txBody>
      </p:sp>
      <p:pic>
        <p:nvPicPr>
          <p:cNvPr id="7" name="Content Placeholder 6"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734288"/>
            <a:ext cx="2971800" cy="2456711"/>
          </a:xfrm>
          <a:ln w="38100">
            <a:solidFill>
              <a:schemeClr val="tx1"/>
            </a:solidFill>
          </a:ln>
        </p:spPr>
      </p:pic>
      <p:pic>
        <p:nvPicPr>
          <p:cNvPr id="15" name="Picture 1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4406234"/>
            <a:ext cx="2691373" cy="2384540"/>
          </a:xfrm>
          <a:prstGeom prst="rect">
            <a:avLst/>
          </a:prstGeom>
          <a:ln w="38100">
            <a:solidFill>
              <a:schemeClr val="tx1"/>
            </a:solidFill>
          </a:ln>
        </p:spPr>
      </p:pic>
      <p:pic>
        <p:nvPicPr>
          <p:cNvPr id="17" name="Picture 16"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5835" y="1938438"/>
            <a:ext cx="4405757" cy="1467055"/>
          </a:xfrm>
          <a:prstGeom prst="rect">
            <a:avLst/>
          </a:prstGeom>
          <a:ln w="38100">
            <a:solidFill>
              <a:schemeClr val="tx1"/>
            </a:solidFill>
          </a:ln>
        </p:spPr>
      </p:pic>
      <p:pic>
        <p:nvPicPr>
          <p:cNvPr id="19" name="Picture 18" descr="Screen Clipping"/>
          <p:cNvPicPr>
            <a:picLocks noChangeAspect="1"/>
          </p:cNvPicPr>
          <p:nvPr/>
        </p:nvPicPr>
        <p:blipFill>
          <a:blip r:embed="rId5">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580044" y="1569106"/>
            <a:ext cx="3352800" cy="479083"/>
          </a:xfrm>
          <a:prstGeom prst="rect">
            <a:avLst/>
          </a:prstGeom>
          <a:ln w="3175">
            <a:solidFill>
              <a:schemeClr val="tx1"/>
            </a:solidFill>
          </a:ln>
        </p:spPr>
      </p:pic>
      <p:sp>
        <p:nvSpPr>
          <p:cNvPr id="20" name="5-Point Star 19"/>
          <p:cNvSpPr/>
          <p:nvPr/>
        </p:nvSpPr>
        <p:spPr>
          <a:xfrm>
            <a:off x="4485835" y="2984500"/>
            <a:ext cx="228600" cy="2286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3271" y="4869739"/>
            <a:ext cx="5058321" cy="1457529"/>
          </a:xfrm>
          <a:prstGeom prst="rect">
            <a:avLst/>
          </a:prstGeom>
          <a:ln w="38100">
            <a:solidFill>
              <a:schemeClr val="tx1"/>
            </a:solidFill>
          </a:ln>
        </p:spPr>
      </p:pic>
    </p:spTree>
    <p:extLst>
      <p:ext uri="{BB962C8B-B14F-4D97-AF65-F5344CB8AC3E}">
        <p14:creationId xmlns:p14="http://schemas.microsoft.com/office/powerpoint/2010/main" val="244940573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610189" y="2360020"/>
            <a:ext cx="4114800" cy="3687763"/>
          </a:xfrm>
        </p:spPr>
        <p:txBody>
          <a:bodyPr>
            <a:normAutofit/>
          </a:bodyPr>
          <a:lstStyle/>
          <a:p>
            <a:pPr marL="339725" indent="-339725">
              <a:spcBef>
                <a:spcPts val="0"/>
              </a:spcBef>
              <a:spcAft>
                <a:spcPts val="600"/>
              </a:spcAft>
            </a:pPr>
            <a:r>
              <a:rPr lang="en-US" sz="2000" dirty="0">
                <a:solidFill>
                  <a:srgbClr val="000000"/>
                </a:solidFill>
              </a:rPr>
              <a:t>Examining processes to prevent/decrease problems</a:t>
            </a:r>
          </a:p>
          <a:p>
            <a:pPr marL="339725" indent="-339725">
              <a:spcBef>
                <a:spcPts val="0"/>
              </a:spcBef>
              <a:spcAft>
                <a:spcPts val="600"/>
              </a:spcAft>
            </a:pPr>
            <a:r>
              <a:rPr lang="en-US" sz="2000" dirty="0">
                <a:solidFill>
                  <a:srgbClr val="000000"/>
                </a:solidFill>
              </a:rPr>
              <a:t>Proactive approach for identifying problems and testing solutions</a:t>
            </a:r>
          </a:p>
        </p:txBody>
      </p:sp>
      <p:sp>
        <p:nvSpPr>
          <p:cNvPr id="5" name="Text Placeholder 4"/>
          <p:cNvSpPr>
            <a:spLocks noGrp="1"/>
          </p:cNvSpPr>
          <p:nvPr>
            <p:ph type="body" sz="quarter" idx="3"/>
          </p:nvPr>
        </p:nvSpPr>
        <p:spPr>
          <a:xfrm>
            <a:off x="4610189" y="1765983"/>
            <a:ext cx="4114800" cy="639762"/>
          </a:xfrm>
        </p:spPr>
        <p:txBody>
          <a:bodyPr>
            <a:noAutofit/>
          </a:bodyPr>
          <a:lstStyle/>
          <a:p>
            <a:r>
              <a:rPr lang="en-US" sz="2400" b="1" dirty="0">
                <a:solidFill>
                  <a:srgbClr val="00539B"/>
                </a:solidFill>
              </a:rPr>
              <a:t>Performance Improvement (PI)</a:t>
            </a:r>
          </a:p>
        </p:txBody>
      </p:sp>
      <p:sp>
        <p:nvSpPr>
          <p:cNvPr id="2" name="Content Placeholder 1"/>
          <p:cNvSpPr>
            <a:spLocks noGrp="1"/>
          </p:cNvSpPr>
          <p:nvPr>
            <p:ph sz="half" idx="2"/>
          </p:nvPr>
        </p:nvSpPr>
        <p:spPr>
          <a:xfrm>
            <a:off x="422364" y="2360020"/>
            <a:ext cx="4114800" cy="3687763"/>
          </a:xfrm>
        </p:spPr>
        <p:txBody>
          <a:bodyPr>
            <a:normAutofit/>
          </a:bodyPr>
          <a:lstStyle/>
          <a:p>
            <a:pPr marL="339725" indent="-339725">
              <a:spcBef>
                <a:spcPts val="0"/>
              </a:spcBef>
              <a:spcAft>
                <a:spcPts val="600"/>
              </a:spcAft>
            </a:pPr>
            <a:r>
              <a:rPr lang="en-US" sz="2000" dirty="0">
                <a:solidFill>
                  <a:srgbClr val="000000"/>
                </a:solidFill>
              </a:rPr>
              <a:t>Process of meeting standards set by regulators/others</a:t>
            </a:r>
          </a:p>
          <a:p>
            <a:pPr marL="339725" indent="-339725">
              <a:spcBef>
                <a:spcPts val="0"/>
              </a:spcBef>
              <a:spcAft>
                <a:spcPts val="600"/>
              </a:spcAft>
            </a:pPr>
            <a:r>
              <a:rPr lang="en-US" sz="2000" dirty="0">
                <a:solidFill>
                  <a:srgbClr val="000000"/>
                </a:solidFill>
              </a:rPr>
              <a:t>Required monitoring to ensure certain thresholds are met</a:t>
            </a:r>
          </a:p>
        </p:txBody>
      </p:sp>
      <p:sp>
        <p:nvSpPr>
          <p:cNvPr id="4" name="Text Placeholder 3"/>
          <p:cNvSpPr>
            <a:spLocks noGrp="1"/>
          </p:cNvSpPr>
          <p:nvPr>
            <p:ph type="body" idx="1"/>
          </p:nvPr>
        </p:nvSpPr>
        <p:spPr>
          <a:xfrm>
            <a:off x="422364" y="1765983"/>
            <a:ext cx="4114800" cy="639762"/>
          </a:xfrm>
        </p:spPr>
        <p:txBody>
          <a:bodyPr anchor="ctr" anchorCtr="0">
            <a:noAutofit/>
          </a:bodyPr>
          <a:lstStyle/>
          <a:p>
            <a:r>
              <a:rPr lang="en-US" sz="2400" b="1" dirty="0">
                <a:solidFill>
                  <a:srgbClr val="00539B"/>
                </a:solidFill>
              </a:rPr>
              <a:t>Quality Assurance (QA)</a:t>
            </a:r>
          </a:p>
        </p:txBody>
      </p:sp>
      <p:sp>
        <p:nvSpPr>
          <p:cNvPr id="3" name="Title 2"/>
          <p:cNvSpPr>
            <a:spLocks noGrp="1"/>
          </p:cNvSpPr>
          <p:nvPr>
            <p:ph type="title"/>
          </p:nvPr>
        </p:nvSpPr>
        <p:spPr/>
        <p:txBody>
          <a:bodyPr/>
          <a:lstStyle/>
          <a:p>
            <a:r>
              <a:rPr lang="en-US" dirty="0"/>
              <a:t>Definition of </a:t>
            </a:r>
            <a:r>
              <a:rPr lang="en-US" dirty="0" err="1"/>
              <a:t>qapi</a:t>
            </a:r>
            <a:br>
              <a:rPr lang="en-US" dirty="0"/>
            </a:br>
            <a:r>
              <a:rPr lang="en-US" sz="2800" dirty="0"/>
              <a:t>Breaking it down...</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459726382"/>
              </p:ext>
            </p:extLst>
          </p:nvPr>
        </p:nvGraphicFramePr>
        <p:xfrm>
          <a:off x="137160" y="4389109"/>
          <a:ext cx="8869681" cy="2428240"/>
        </p:xfrm>
        <a:graphic>
          <a:graphicData uri="http://schemas.openxmlformats.org/drawingml/2006/table">
            <a:tbl>
              <a:tblPr firstRow="1" bandRow="1">
                <a:tableStyleId>{5C22544A-7EE6-4342-B048-85BDC9FD1C3A}</a:tableStyleId>
              </a:tblPr>
              <a:tblGrid>
                <a:gridCol w="1832673">
                  <a:extLst>
                    <a:ext uri="{9D8B030D-6E8A-4147-A177-3AD203B41FA5}">
                      <a16:colId xmlns:a16="http://schemas.microsoft.com/office/drawing/2014/main" val="20000"/>
                    </a:ext>
                  </a:extLst>
                </a:gridCol>
                <a:gridCol w="3240728">
                  <a:extLst>
                    <a:ext uri="{9D8B030D-6E8A-4147-A177-3AD203B41FA5}">
                      <a16:colId xmlns:a16="http://schemas.microsoft.com/office/drawing/2014/main" val="20001"/>
                    </a:ext>
                  </a:extLst>
                </a:gridCol>
                <a:gridCol w="3796280">
                  <a:extLst>
                    <a:ext uri="{9D8B030D-6E8A-4147-A177-3AD203B41FA5}">
                      <a16:colId xmlns:a16="http://schemas.microsoft.com/office/drawing/2014/main" val="20002"/>
                    </a:ext>
                  </a:extLst>
                </a:gridCol>
              </a:tblGrid>
              <a:tr h="0">
                <a:tc>
                  <a:txBody>
                    <a:bodyPr/>
                    <a:lstStyle/>
                    <a:p>
                      <a:endParaRPr lang="en-US" dirty="0"/>
                    </a:p>
                  </a:txBody>
                  <a:tcPr/>
                </a:tc>
                <a:tc>
                  <a:txBody>
                    <a:bodyPr/>
                    <a:lstStyle/>
                    <a:p>
                      <a:pPr algn="ctr"/>
                      <a:r>
                        <a:rPr lang="en-US" sz="1800" dirty="0"/>
                        <a:t>Quality </a:t>
                      </a:r>
                      <a:r>
                        <a:rPr lang="en-US" sz="1800" baseline="0" dirty="0"/>
                        <a:t>Assurance</a:t>
                      </a:r>
                      <a:endParaRPr lang="en-US" sz="1800" dirty="0"/>
                    </a:p>
                  </a:txBody>
                  <a:tcPr anchor="ctr"/>
                </a:tc>
                <a:tc>
                  <a:txBody>
                    <a:bodyPr/>
                    <a:lstStyle/>
                    <a:p>
                      <a:pPr algn="ctr"/>
                      <a:r>
                        <a:rPr lang="en-US" sz="1800" dirty="0"/>
                        <a:t>Performance Improvement</a:t>
                      </a:r>
                    </a:p>
                  </a:txBody>
                  <a:tcPr anchor="ctr"/>
                </a:tc>
                <a:extLst>
                  <a:ext uri="{0D108BD9-81ED-4DB2-BD59-A6C34878D82A}">
                    <a16:rowId xmlns:a16="http://schemas.microsoft.com/office/drawing/2014/main" val="10000"/>
                  </a:ext>
                </a:extLst>
              </a:tr>
              <a:tr h="370840">
                <a:tc>
                  <a:txBody>
                    <a:bodyPr/>
                    <a:lstStyle/>
                    <a:p>
                      <a:r>
                        <a:rPr lang="en-US" sz="1800" b="1" baseline="0" dirty="0"/>
                        <a:t>Motivation</a:t>
                      </a:r>
                    </a:p>
                  </a:txBody>
                  <a:tcPr anchor="ctr"/>
                </a:tc>
                <a:tc>
                  <a:txBody>
                    <a:bodyPr/>
                    <a:lstStyle/>
                    <a:p>
                      <a:r>
                        <a:rPr lang="en-US" sz="1600" dirty="0">
                          <a:solidFill>
                            <a:srgbClr val="00539B"/>
                          </a:solidFill>
                        </a:rPr>
                        <a:t>Meeting</a:t>
                      </a:r>
                      <a:r>
                        <a:rPr lang="en-US" sz="1600" baseline="0" dirty="0">
                          <a:solidFill>
                            <a:srgbClr val="00539B"/>
                          </a:solidFill>
                        </a:rPr>
                        <a:t> standards</a:t>
                      </a:r>
                      <a:endParaRPr lang="en-US" sz="1600" dirty="0">
                        <a:solidFill>
                          <a:srgbClr val="00539B"/>
                        </a:solidFill>
                      </a:endParaRPr>
                    </a:p>
                  </a:txBody>
                  <a:tcPr anchor="ctr"/>
                </a:tc>
                <a:tc>
                  <a:txBody>
                    <a:bodyPr/>
                    <a:lstStyle/>
                    <a:p>
                      <a:r>
                        <a:rPr lang="en-US" sz="1600" dirty="0">
                          <a:solidFill>
                            <a:srgbClr val="00539B"/>
                          </a:solidFill>
                        </a:rPr>
                        <a:t>Continuously improving processes to meet/exceed</a:t>
                      </a:r>
                      <a:r>
                        <a:rPr lang="en-US" sz="1600" baseline="0" dirty="0">
                          <a:solidFill>
                            <a:srgbClr val="00539B"/>
                          </a:solidFill>
                        </a:rPr>
                        <a:t> standards</a:t>
                      </a:r>
                      <a:endParaRPr lang="en-US" sz="1600" dirty="0">
                        <a:solidFill>
                          <a:srgbClr val="00539B"/>
                        </a:solidFill>
                      </a:endParaRPr>
                    </a:p>
                  </a:txBody>
                  <a:tcPr anchor="ctr"/>
                </a:tc>
                <a:extLst>
                  <a:ext uri="{0D108BD9-81ED-4DB2-BD59-A6C34878D82A}">
                    <a16:rowId xmlns:a16="http://schemas.microsoft.com/office/drawing/2014/main" val="10001"/>
                  </a:ext>
                </a:extLst>
              </a:tr>
              <a:tr h="370840">
                <a:tc>
                  <a:txBody>
                    <a:bodyPr/>
                    <a:lstStyle/>
                    <a:p>
                      <a:r>
                        <a:rPr lang="en-US" sz="1800" b="1" dirty="0"/>
                        <a:t>Means</a:t>
                      </a:r>
                    </a:p>
                  </a:txBody>
                  <a:tcPr anchor="ctr"/>
                </a:tc>
                <a:tc>
                  <a:txBody>
                    <a:bodyPr/>
                    <a:lstStyle/>
                    <a:p>
                      <a:r>
                        <a:rPr lang="en-US" sz="1600" dirty="0">
                          <a:solidFill>
                            <a:srgbClr val="00539B"/>
                          </a:solidFill>
                        </a:rPr>
                        <a:t>Inspection</a:t>
                      </a:r>
                    </a:p>
                  </a:txBody>
                  <a:tcPr anchor="ctr"/>
                </a:tc>
                <a:tc>
                  <a:txBody>
                    <a:bodyPr/>
                    <a:lstStyle/>
                    <a:p>
                      <a:r>
                        <a:rPr lang="en-US" sz="1600" dirty="0">
                          <a:solidFill>
                            <a:srgbClr val="00539B"/>
                          </a:solidFill>
                        </a:rPr>
                        <a:t>Prevention</a:t>
                      </a:r>
                    </a:p>
                  </a:txBody>
                  <a:tcPr anchor="ctr"/>
                </a:tc>
                <a:extLst>
                  <a:ext uri="{0D108BD9-81ED-4DB2-BD59-A6C34878D82A}">
                    <a16:rowId xmlns:a16="http://schemas.microsoft.com/office/drawing/2014/main" val="10002"/>
                  </a:ext>
                </a:extLst>
              </a:tr>
              <a:tr h="370840">
                <a:tc>
                  <a:txBody>
                    <a:bodyPr/>
                    <a:lstStyle/>
                    <a:p>
                      <a:r>
                        <a:rPr lang="en-US" sz="1800" b="1" dirty="0"/>
                        <a:t>Attitude</a:t>
                      </a:r>
                    </a:p>
                  </a:txBody>
                  <a:tcPr anchor="ctr"/>
                </a:tc>
                <a:tc>
                  <a:txBody>
                    <a:bodyPr/>
                    <a:lstStyle/>
                    <a:p>
                      <a:r>
                        <a:rPr lang="en-US" sz="1600" dirty="0">
                          <a:solidFill>
                            <a:srgbClr val="00539B"/>
                          </a:solidFill>
                        </a:rPr>
                        <a:t>Required, reactive</a:t>
                      </a:r>
                    </a:p>
                  </a:txBody>
                  <a:tcPr anchor="ctr"/>
                </a:tc>
                <a:tc>
                  <a:txBody>
                    <a:bodyPr/>
                    <a:lstStyle/>
                    <a:p>
                      <a:r>
                        <a:rPr lang="en-US" sz="1600" dirty="0">
                          <a:solidFill>
                            <a:srgbClr val="00539B"/>
                          </a:solidFill>
                        </a:rPr>
                        <a:t>Chosen, proactive</a:t>
                      </a:r>
                    </a:p>
                  </a:txBody>
                  <a:tcPr anchor="ctr"/>
                </a:tc>
                <a:extLst>
                  <a:ext uri="{0D108BD9-81ED-4DB2-BD59-A6C34878D82A}">
                    <a16:rowId xmlns:a16="http://schemas.microsoft.com/office/drawing/2014/main" val="10003"/>
                  </a:ext>
                </a:extLst>
              </a:tr>
              <a:tr h="370840">
                <a:tc>
                  <a:txBody>
                    <a:bodyPr/>
                    <a:lstStyle/>
                    <a:p>
                      <a:r>
                        <a:rPr lang="en-US" sz="1800" b="1" dirty="0"/>
                        <a:t>Focus</a:t>
                      </a:r>
                    </a:p>
                  </a:txBody>
                  <a:tcPr anchor="ctr"/>
                </a:tc>
                <a:tc>
                  <a:txBody>
                    <a:bodyPr/>
                    <a:lstStyle/>
                    <a:p>
                      <a:r>
                        <a:rPr lang="en-US" sz="1600" dirty="0">
                          <a:solidFill>
                            <a:srgbClr val="00539B"/>
                          </a:solidFill>
                        </a:rPr>
                        <a:t>Outliers, individuals, “bad</a:t>
                      </a:r>
                      <a:r>
                        <a:rPr lang="en-US" sz="1600" baseline="0" dirty="0">
                          <a:solidFill>
                            <a:srgbClr val="00539B"/>
                          </a:solidFill>
                        </a:rPr>
                        <a:t> apples” </a:t>
                      </a:r>
                      <a:endParaRPr lang="en-US" sz="1600" dirty="0">
                        <a:solidFill>
                          <a:srgbClr val="00539B"/>
                        </a:solidFill>
                      </a:endParaRPr>
                    </a:p>
                  </a:txBody>
                  <a:tcPr anchor="ctr"/>
                </a:tc>
                <a:tc>
                  <a:txBody>
                    <a:bodyPr/>
                    <a:lstStyle/>
                    <a:p>
                      <a:r>
                        <a:rPr lang="en-US" sz="1600" dirty="0">
                          <a:solidFill>
                            <a:srgbClr val="00539B"/>
                          </a:solidFill>
                        </a:rPr>
                        <a:t>Processes or systems</a:t>
                      </a:r>
                    </a:p>
                  </a:txBody>
                  <a:tcPr anchor="ctr"/>
                </a:tc>
                <a:extLst>
                  <a:ext uri="{0D108BD9-81ED-4DB2-BD59-A6C34878D82A}">
                    <a16:rowId xmlns:a16="http://schemas.microsoft.com/office/drawing/2014/main" val="10004"/>
                  </a:ext>
                </a:extLst>
              </a:tr>
              <a:tr h="370840">
                <a:tc>
                  <a:txBody>
                    <a:bodyPr/>
                    <a:lstStyle/>
                    <a:p>
                      <a:r>
                        <a:rPr lang="en-US" sz="1800" b="1" dirty="0"/>
                        <a:t>Responsibility</a:t>
                      </a:r>
                    </a:p>
                  </a:txBody>
                  <a:tcPr anchor="ctr"/>
                </a:tc>
                <a:tc>
                  <a:txBody>
                    <a:bodyPr/>
                    <a:lstStyle/>
                    <a:p>
                      <a:r>
                        <a:rPr lang="en-US" sz="1600" dirty="0">
                          <a:solidFill>
                            <a:srgbClr val="00539B"/>
                          </a:solidFill>
                        </a:rPr>
                        <a:t>Few</a:t>
                      </a:r>
                    </a:p>
                  </a:txBody>
                  <a:tcPr anchor="ctr"/>
                </a:tc>
                <a:tc>
                  <a:txBody>
                    <a:bodyPr/>
                    <a:lstStyle/>
                    <a:p>
                      <a:r>
                        <a:rPr lang="en-US" sz="1600" dirty="0">
                          <a:solidFill>
                            <a:srgbClr val="00539B"/>
                          </a:solidFill>
                        </a:rPr>
                        <a:t>All</a:t>
                      </a:r>
                    </a:p>
                  </a:txBody>
                  <a:tcPr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80267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80999" y="1684234"/>
            <a:ext cx="8407893" cy="4951695"/>
          </a:xfrm>
        </p:spPr>
        <p:txBody>
          <a:bodyPr>
            <a:normAutofit/>
          </a:bodyPr>
          <a:lstStyle/>
          <a:p>
            <a:r>
              <a:rPr lang="en-US" sz="2600" dirty="0"/>
              <a:t>Identify and correct quality deficiencies</a:t>
            </a:r>
          </a:p>
          <a:p>
            <a:r>
              <a:rPr lang="en-US" sz="2600" dirty="0"/>
              <a:t>Systematic, comprehensive, </a:t>
            </a:r>
            <a:r>
              <a:rPr lang="en-US" sz="2600" b="1" dirty="0">
                <a:solidFill>
                  <a:srgbClr val="13B5EA"/>
                </a:solidFill>
              </a:rPr>
              <a:t>data-driven</a:t>
            </a:r>
            <a:r>
              <a:rPr lang="en-US" sz="2600" dirty="0"/>
              <a:t>, </a:t>
            </a:r>
            <a:r>
              <a:rPr lang="en-US" sz="2600" b="1" dirty="0">
                <a:solidFill>
                  <a:srgbClr val="13B5EA"/>
                </a:solidFill>
              </a:rPr>
              <a:t>proactive</a:t>
            </a:r>
            <a:r>
              <a:rPr lang="en-US" sz="2600" dirty="0"/>
              <a:t> approach</a:t>
            </a:r>
          </a:p>
          <a:p>
            <a:r>
              <a:rPr lang="en-US" sz="2600" b="1" dirty="0">
                <a:solidFill>
                  <a:srgbClr val="13B5EA"/>
                </a:solidFill>
              </a:rPr>
              <a:t>All-encompassing</a:t>
            </a:r>
            <a:r>
              <a:rPr lang="en-US" sz="2600" dirty="0"/>
              <a:t> to improve quality of life, care and services</a:t>
            </a:r>
          </a:p>
          <a:p>
            <a:r>
              <a:rPr lang="en-US" sz="2600" dirty="0"/>
              <a:t>Involves </a:t>
            </a:r>
            <a:r>
              <a:rPr lang="en-US" sz="2600" b="1" dirty="0">
                <a:solidFill>
                  <a:srgbClr val="13B5EA"/>
                </a:solidFill>
              </a:rPr>
              <a:t>members at all levels </a:t>
            </a:r>
            <a:r>
              <a:rPr lang="en-US" sz="2600" dirty="0"/>
              <a:t>of organization to:</a:t>
            </a:r>
          </a:p>
          <a:p>
            <a:pPr lvl="1"/>
            <a:r>
              <a:rPr lang="en-US" sz="2400" dirty="0"/>
              <a:t>Identify opportunities for improvement</a:t>
            </a:r>
          </a:p>
          <a:p>
            <a:pPr lvl="1"/>
            <a:r>
              <a:rPr lang="en-US" sz="2400" dirty="0"/>
              <a:t>Prioritize and address issues brought forward</a:t>
            </a:r>
          </a:p>
          <a:p>
            <a:pPr lvl="1"/>
            <a:r>
              <a:rPr lang="en-US" sz="2400" dirty="0"/>
              <a:t>Implement improvements </a:t>
            </a:r>
          </a:p>
          <a:p>
            <a:pPr lvl="1"/>
            <a:r>
              <a:rPr lang="en-US" sz="2400" dirty="0"/>
              <a:t>Monitor the effectiveness of interventions</a:t>
            </a:r>
          </a:p>
          <a:p>
            <a:endParaRPr lang="en-US" dirty="0"/>
          </a:p>
        </p:txBody>
      </p:sp>
      <p:sp>
        <p:nvSpPr>
          <p:cNvPr id="4" name="Title 3"/>
          <p:cNvSpPr>
            <a:spLocks noGrp="1"/>
          </p:cNvSpPr>
          <p:nvPr>
            <p:ph type="title"/>
          </p:nvPr>
        </p:nvSpPr>
        <p:spPr/>
        <p:txBody>
          <a:bodyPr/>
          <a:lstStyle/>
          <a:p>
            <a:r>
              <a:rPr lang="en-US" dirty="0"/>
              <a:t>QA + PI = QAPI</a:t>
            </a:r>
          </a:p>
        </p:txBody>
      </p:sp>
    </p:spTree>
    <p:extLst>
      <p:ext uri="{BB962C8B-B14F-4D97-AF65-F5344CB8AC3E}">
        <p14:creationId xmlns:p14="http://schemas.microsoft.com/office/powerpoint/2010/main" val="297274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Another way of looking at QAPI:</a:t>
            </a:r>
          </a:p>
          <a:p>
            <a:pPr lvl="1"/>
            <a:r>
              <a:rPr lang="en-US" dirty="0"/>
              <a:t>QA is collecting and using data, monitoring and ensuring compliance.</a:t>
            </a:r>
          </a:p>
          <a:p>
            <a:pPr lvl="1"/>
            <a:r>
              <a:rPr lang="en-US" dirty="0"/>
              <a:t>PI is using the information from QA to make improvements. PI is the process of identifying root causes and fixing problems.</a:t>
            </a:r>
          </a:p>
          <a:p>
            <a:pPr lvl="1"/>
            <a:r>
              <a:rPr lang="en-US" dirty="0"/>
              <a:t>QAPI together = a robust, active quality program. </a:t>
            </a:r>
            <a:r>
              <a:rPr lang="en-US" dirty="0">
                <a:sym typeface="Wingdings" panose="05000000000000000000" pitchFamily="2" charset="2"/>
              </a:rPr>
              <a:t></a:t>
            </a:r>
            <a:endParaRPr lang="en-US" dirty="0"/>
          </a:p>
        </p:txBody>
      </p:sp>
      <p:sp>
        <p:nvSpPr>
          <p:cNvPr id="3" name="Title 2"/>
          <p:cNvSpPr>
            <a:spLocks noGrp="1"/>
          </p:cNvSpPr>
          <p:nvPr>
            <p:ph type="title"/>
          </p:nvPr>
        </p:nvSpPr>
        <p:spPr/>
        <p:txBody>
          <a:bodyPr/>
          <a:lstStyle/>
          <a:p>
            <a:r>
              <a:rPr lang="en-US" dirty="0"/>
              <a:t>QA + PI = QAPI</a:t>
            </a:r>
          </a:p>
        </p:txBody>
      </p:sp>
    </p:spTree>
    <p:extLst>
      <p:ext uri="{BB962C8B-B14F-4D97-AF65-F5344CB8AC3E}">
        <p14:creationId xmlns:p14="http://schemas.microsoft.com/office/powerpoint/2010/main" val="350483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Shape 23"/>
          <p:cNvSpPr/>
          <p:nvPr/>
        </p:nvSpPr>
        <p:spPr>
          <a:xfrm>
            <a:off x="4906335" y="2318752"/>
            <a:ext cx="136981" cy="3082081"/>
          </a:xfrm>
          <a:custGeom>
            <a:avLst/>
            <a:gdLst/>
            <a:ahLst/>
            <a:cxnLst/>
            <a:rect l="0" t="0" r="0" b="0"/>
            <a:pathLst>
              <a:path>
                <a:moveTo>
                  <a:pt x="0" y="0"/>
                </a:moveTo>
                <a:lnTo>
                  <a:pt x="0" y="3082081"/>
                </a:lnTo>
                <a:lnTo>
                  <a:pt x="136981" y="308208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Shape 12"/>
          <p:cNvSpPr/>
          <p:nvPr/>
        </p:nvSpPr>
        <p:spPr>
          <a:xfrm>
            <a:off x="389890" y="2318752"/>
            <a:ext cx="136981" cy="3082081"/>
          </a:xfrm>
          <a:custGeom>
            <a:avLst/>
            <a:gdLst/>
            <a:ahLst/>
            <a:cxnLst/>
            <a:rect l="0" t="0" r="0" b="0"/>
            <a:pathLst>
              <a:path>
                <a:moveTo>
                  <a:pt x="0" y="0"/>
                </a:moveTo>
                <a:lnTo>
                  <a:pt x="0" y="3082081"/>
                </a:lnTo>
                <a:lnTo>
                  <a:pt x="136981" y="308208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Freeform: Shape 19"/>
          <p:cNvSpPr/>
          <p:nvPr/>
        </p:nvSpPr>
        <p:spPr>
          <a:xfrm>
            <a:off x="4906335" y="2101027"/>
            <a:ext cx="136981" cy="1369814"/>
          </a:xfrm>
          <a:custGeom>
            <a:avLst/>
            <a:gdLst/>
            <a:ahLst/>
            <a:cxnLst/>
            <a:rect l="0" t="0" r="0" b="0"/>
            <a:pathLst>
              <a:path>
                <a:moveTo>
                  <a:pt x="0" y="0"/>
                </a:moveTo>
                <a:lnTo>
                  <a:pt x="0" y="1369814"/>
                </a:lnTo>
                <a:lnTo>
                  <a:pt x="136981" y="136981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Freeform: Shape 21"/>
          <p:cNvSpPr/>
          <p:nvPr/>
        </p:nvSpPr>
        <p:spPr>
          <a:xfrm>
            <a:off x="4906335" y="2135863"/>
            <a:ext cx="136981" cy="2225947"/>
          </a:xfrm>
          <a:custGeom>
            <a:avLst/>
            <a:gdLst/>
            <a:ahLst/>
            <a:cxnLst/>
            <a:rect l="0" t="0" r="0" b="0"/>
            <a:pathLst>
              <a:path>
                <a:moveTo>
                  <a:pt x="0" y="0"/>
                </a:moveTo>
                <a:lnTo>
                  <a:pt x="0" y="2225947"/>
                </a:lnTo>
                <a:lnTo>
                  <a:pt x="136981" y="2225947"/>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6" name="Freeform: Shape 25"/>
          <p:cNvSpPr/>
          <p:nvPr/>
        </p:nvSpPr>
        <p:spPr>
          <a:xfrm>
            <a:off x="4906335" y="2371006"/>
            <a:ext cx="136981" cy="3938215"/>
          </a:xfrm>
          <a:custGeom>
            <a:avLst/>
            <a:gdLst/>
            <a:ahLst/>
            <a:cxnLst/>
            <a:rect l="0" t="0" r="0" b="0"/>
            <a:pathLst>
              <a:path>
                <a:moveTo>
                  <a:pt x="0" y="0"/>
                </a:moveTo>
                <a:lnTo>
                  <a:pt x="0" y="3938215"/>
                </a:lnTo>
                <a:lnTo>
                  <a:pt x="136981" y="393821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Freeform: Shape 8"/>
          <p:cNvSpPr/>
          <p:nvPr/>
        </p:nvSpPr>
        <p:spPr>
          <a:xfrm>
            <a:off x="389890" y="2101027"/>
            <a:ext cx="136981" cy="1369814"/>
          </a:xfrm>
          <a:custGeom>
            <a:avLst/>
            <a:gdLst/>
            <a:ahLst/>
            <a:cxnLst/>
            <a:rect l="0" t="0" r="0" b="0"/>
            <a:pathLst>
              <a:path>
                <a:moveTo>
                  <a:pt x="0" y="0"/>
                </a:moveTo>
                <a:lnTo>
                  <a:pt x="0" y="1369814"/>
                </a:lnTo>
                <a:lnTo>
                  <a:pt x="136981" y="1369814"/>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Shape 10"/>
          <p:cNvSpPr/>
          <p:nvPr/>
        </p:nvSpPr>
        <p:spPr>
          <a:xfrm>
            <a:off x="389890" y="2161990"/>
            <a:ext cx="136981" cy="2225947"/>
          </a:xfrm>
          <a:custGeom>
            <a:avLst/>
            <a:gdLst/>
            <a:ahLst/>
            <a:cxnLst/>
            <a:rect l="0" t="0" r="0" b="0"/>
            <a:pathLst>
              <a:path>
                <a:moveTo>
                  <a:pt x="0" y="0"/>
                </a:moveTo>
                <a:lnTo>
                  <a:pt x="0" y="2225947"/>
                </a:lnTo>
                <a:lnTo>
                  <a:pt x="136981" y="2225947"/>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Freeform: Shape 14"/>
          <p:cNvSpPr/>
          <p:nvPr/>
        </p:nvSpPr>
        <p:spPr>
          <a:xfrm>
            <a:off x="389890" y="2344879"/>
            <a:ext cx="136981" cy="3938215"/>
          </a:xfrm>
          <a:custGeom>
            <a:avLst/>
            <a:gdLst/>
            <a:ahLst/>
            <a:cxnLst/>
            <a:rect l="0" t="0" r="0" b="0"/>
            <a:pathLst>
              <a:path>
                <a:moveTo>
                  <a:pt x="0" y="0"/>
                </a:moveTo>
                <a:lnTo>
                  <a:pt x="0" y="3938215"/>
                </a:lnTo>
                <a:lnTo>
                  <a:pt x="136981" y="393821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7" name="Freeform: Shape 6"/>
          <p:cNvSpPr/>
          <p:nvPr/>
        </p:nvSpPr>
        <p:spPr>
          <a:xfrm>
            <a:off x="389890" y="2283916"/>
            <a:ext cx="136981" cy="513680"/>
          </a:xfrm>
          <a:custGeom>
            <a:avLst/>
            <a:gdLst/>
            <a:ahLst/>
            <a:cxnLst/>
            <a:rect l="0" t="0" r="0" b="0"/>
            <a:pathLst>
              <a:path>
                <a:moveTo>
                  <a:pt x="0" y="0"/>
                </a:moveTo>
                <a:lnTo>
                  <a:pt x="0" y="513680"/>
                </a:lnTo>
                <a:lnTo>
                  <a:pt x="136981" y="51368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Shape 17"/>
          <p:cNvSpPr/>
          <p:nvPr/>
        </p:nvSpPr>
        <p:spPr>
          <a:xfrm>
            <a:off x="4906335" y="2283916"/>
            <a:ext cx="136981" cy="513680"/>
          </a:xfrm>
          <a:custGeom>
            <a:avLst/>
            <a:gdLst/>
            <a:ahLst/>
            <a:cxnLst/>
            <a:rect l="0" t="0" r="0" b="0"/>
            <a:pathLst>
              <a:path>
                <a:moveTo>
                  <a:pt x="0" y="0"/>
                </a:moveTo>
                <a:lnTo>
                  <a:pt x="0" y="513680"/>
                </a:lnTo>
                <a:lnTo>
                  <a:pt x="136981" y="51368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Shape 5"/>
          <p:cNvSpPr/>
          <p:nvPr/>
        </p:nvSpPr>
        <p:spPr>
          <a:xfrm>
            <a:off x="252909" y="1720935"/>
            <a:ext cx="4114800" cy="684907"/>
          </a:xfrm>
          <a:custGeom>
            <a:avLst/>
            <a:gdLst>
              <a:gd name="connsiteX0" fmla="*/ 0 w 1369814"/>
              <a:gd name="connsiteY0" fmla="*/ 68491 h 684907"/>
              <a:gd name="connsiteX1" fmla="*/ 68491 w 1369814"/>
              <a:gd name="connsiteY1" fmla="*/ 0 h 684907"/>
              <a:gd name="connsiteX2" fmla="*/ 1301323 w 1369814"/>
              <a:gd name="connsiteY2" fmla="*/ 0 h 684907"/>
              <a:gd name="connsiteX3" fmla="*/ 1369814 w 1369814"/>
              <a:gd name="connsiteY3" fmla="*/ 68491 h 684907"/>
              <a:gd name="connsiteX4" fmla="*/ 1369814 w 1369814"/>
              <a:gd name="connsiteY4" fmla="*/ 616416 h 684907"/>
              <a:gd name="connsiteX5" fmla="*/ 1301323 w 1369814"/>
              <a:gd name="connsiteY5" fmla="*/ 684907 h 684907"/>
              <a:gd name="connsiteX6" fmla="*/ 68491 w 1369814"/>
              <a:gd name="connsiteY6" fmla="*/ 684907 h 684907"/>
              <a:gd name="connsiteX7" fmla="*/ 0 w 1369814"/>
              <a:gd name="connsiteY7" fmla="*/ 616416 h 684907"/>
              <a:gd name="connsiteX8" fmla="*/ 0 w 1369814"/>
              <a:gd name="connsiteY8" fmla="*/ 68491 h 68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814" h="684907">
                <a:moveTo>
                  <a:pt x="0" y="68491"/>
                </a:moveTo>
                <a:cubicBezTo>
                  <a:pt x="0" y="30664"/>
                  <a:pt x="30664" y="0"/>
                  <a:pt x="68491" y="0"/>
                </a:cubicBezTo>
                <a:lnTo>
                  <a:pt x="1301323" y="0"/>
                </a:lnTo>
                <a:cubicBezTo>
                  <a:pt x="1339150" y="0"/>
                  <a:pt x="1369814" y="30664"/>
                  <a:pt x="1369814" y="68491"/>
                </a:cubicBezTo>
                <a:lnTo>
                  <a:pt x="1369814" y="616416"/>
                </a:lnTo>
                <a:cubicBezTo>
                  <a:pt x="1369814" y="654243"/>
                  <a:pt x="1339150" y="684907"/>
                  <a:pt x="1301323" y="684907"/>
                </a:cubicBezTo>
                <a:lnTo>
                  <a:pt x="68491" y="684907"/>
                </a:lnTo>
                <a:cubicBezTo>
                  <a:pt x="30664" y="684907"/>
                  <a:pt x="0" y="654243"/>
                  <a:pt x="0" y="616416"/>
                </a:cubicBezTo>
                <a:lnTo>
                  <a:pt x="0" y="6849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1970" tIns="48000" rIns="61970" bIns="48000" numCol="1" spcCol="1270" anchor="ctr" anchorCtr="0">
            <a:noAutofit/>
          </a:bodyPr>
          <a:lstStyle/>
          <a:p>
            <a:pPr marL="0" lvl="0" indent="0" algn="ctr" defTabSz="977900">
              <a:lnSpc>
                <a:spcPct val="90000"/>
              </a:lnSpc>
              <a:spcBef>
                <a:spcPct val="0"/>
              </a:spcBef>
              <a:spcAft>
                <a:spcPct val="35000"/>
              </a:spcAft>
              <a:buNone/>
            </a:pPr>
            <a:r>
              <a:rPr lang="en-US" sz="3200" b="1" kern="1200" dirty="0"/>
              <a:t>QAPI is…</a:t>
            </a:r>
          </a:p>
        </p:txBody>
      </p:sp>
      <p:sp>
        <p:nvSpPr>
          <p:cNvPr id="8" name="Freeform: Shape 7"/>
          <p:cNvSpPr/>
          <p:nvPr/>
        </p:nvSpPr>
        <p:spPr>
          <a:xfrm>
            <a:off x="526870" y="2577068"/>
            <a:ext cx="3657600" cy="457200"/>
          </a:xfrm>
          <a:custGeom>
            <a:avLst/>
            <a:gdLst>
              <a:gd name="connsiteX0" fmla="*/ 0 w 1095851"/>
              <a:gd name="connsiteY0" fmla="*/ 68491 h 684907"/>
              <a:gd name="connsiteX1" fmla="*/ 68491 w 1095851"/>
              <a:gd name="connsiteY1" fmla="*/ 0 h 684907"/>
              <a:gd name="connsiteX2" fmla="*/ 1027360 w 1095851"/>
              <a:gd name="connsiteY2" fmla="*/ 0 h 684907"/>
              <a:gd name="connsiteX3" fmla="*/ 1095851 w 1095851"/>
              <a:gd name="connsiteY3" fmla="*/ 68491 h 684907"/>
              <a:gd name="connsiteX4" fmla="*/ 1095851 w 1095851"/>
              <a:gd name="connsiteY4" fmla="*/ 616416 h 684907"/>
              <a:gd name="connsiteX5" fmla="*/ 1027360 w 1095851"/>
              <a:gd name="connsiteY5" fmla="*/ 684907 h 684907"/>
              <a:gd name="connsiteX6" fmla="*/ 68491 w 1095851"/>
              <a:gd name="connsiteY6" fmla="*/ 684907 h 684907"/>
              <a:gd name="connsiteX7" fmla="*/ 0 w 1095851"/>
              <a:gd name="connsiteY7" fmla="*/ 616416 h 684907"/>
              <a:gd name="connsiteX8" fmla="*/ 0 w 1095851"/>
              <a:gd name="connsiteY8" fmla="*/ 68491 h 68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851" h="684907">
                <a:moveTo>
                  <a:pt x="0" y="68491"/>
                </a:moveTo>
                <a:cubicBezTo>
                  <a:pt x="0" y="30664"/>
                  <a:pt x="30664" y="0"/>
                  <a:pt x="68491" y="0"/>
                </a:cubicBezTo>
                <a:lnTo>
                  <a:pt x="1027360" y="0"/>
                </a:lnTo>
                <a:cubicBezTo>
                  <a:pt x="1065187" y="0"/>
                  <a:pt x="1095851" y="30664"/>
                  <a:pt x="1095851" y="68491"/>
                </a:cubicBezTo>
                <a:lnTo>
                  <a:pt x="1095851" y="616416"/>
                </a:lnTo>
                <a:cubicBezTo>
                  <a:pt x="1095851" y="654243"/>
                  <a:pt x="1065187" y="684907"/>
                  <a:pt x="1027360" y="684907"/>
                </a:cubicBezTo>
                <a:lnTo>
                  <a:pt x="68491" y="684907"/>
                </a:lnTo>
                <a:cubicBezTo>
                  <a:pt x="30664" y="684907"/>
                  <a:pt x="0" y="654243"/>
                  <a:pt x="0" y="616416"/>
                </a:cubicBezTo>
                <a:lnTo>
                  <a:pt x="0" y="6849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205" tIns="31490" rIns="37205" bIns="31490" numCol="1" spcCol="1270" anchor="ctr" anchorCtr="0">
            <a:noAutofit/>
          </a:bodyPr>
          <a:lstStyle/>
          <a:p>
            <a:pPr marL="0" lvl="0" indent="0" algn="ctr" defTabSz="400050">
              <a:lnSpc>
                <a:spcPct val="90000"/>
              </a:lnSpc>
              <a:spcBef>
                <a:spcPct val="0"/>
              </a:spcBef>
              <a:spcAft>
                <a:spcPct val="35000"/>
              </a:spcAft>
              <a:buNone/>
            </a:pPr>
            <a:r>
              <a:rPr lang="en-US" sz="2000" kern="1200" dirty="0"/>
              <a:t>Organization-wide</a:t>
            </a:r>
          </a:p>
        </p:txBody>
      </p:sp>
      <p:sp>
        <p:nvSpPr>
          <p:cNvPr id="10" name="Freeform: Shape 9"/>
          <p:cNvSpPr/>
          <p:nvPr/>
        </p:nvSpPr>
        <p:spPr>
          <a:xfrm>
            <a:off x="526870" y="3145805"/>
            <a:ext cx="3657600" cy="640080"/>
          </a:xfrm>
          <a:custGeom>
            <a:avLst/>
            <a:gdLst>
              <a:gd name="connsiteX0" fmla="*/ 0 w 1095851"/>
              <a:gd name="connsiteY0" fmla="*/ 68491 h 684907"/>
              <a:gd name="connsiteX1" fmla="*/ 68491 w 1095851"/>
              <a:gd name="connsiteY1" fmla="*/ 0 h 684907"/>
              <a:gd name="connsiteX2" fmla="*/ 1027360 w 1095851"/>
              <a:gd name="connsiteY2" fmla="*/ 0 h 684907"/>
              <a:gd name="connsiteX3" fmla="*/ 1095851 w 1095851"/>
              <a:gd name="connsiteY3" fmla="*/ 68491 h 684907"/>
              <a:gd name="connsiteX4" fmla="*/ 1095851 w 1095851"/>
              <a:gd name="connsiteY4" fmla="*/ 616416 h 684907"/>
              <a:gd name="connsiteX5" fmla="*/ 1027360 w 1095851"/>
              <a:gd name="connsiteY5" fmla="*/ 684907 h 684907"/>
              <a:gd name="connsiteX6" fmla="*/ 68491 w 1095851"/>
              <a:gd name="connsiteY6" fmla="*/ 684907 h 684907"/>
              <a:gd name="connsiteX7" fmla="*/ 0 w 1095851"/>
              <a:gd name="connsiteY7" fmla="*/ 616416 h 684907"/>
              <a:gd name="connsiteX8" fmla="*/ 0 w 1095851"/>
              <a:gd name="connsiteY8" fmla="*/ 68491 h 68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851" h="684907">
                <a:moveTo>
                  <a:pt x="0" y="68491"/>
                </a:moveTo>
                <a:cubicBezTo>
                  <a:pt x="0" y="30664"/>
                  <a:pt x="30664" y="0"/>
                  <a:pt x="68491" y="0"/>
                </a:cubicBezTo>
                <a:lnTo>
                  <a:pt x="1027360" y="0"/>
                </a:lnTo>
                <a:cubicBezTo>
                  <a:pt x="1065187" y="0"/>
                  <a:pt x="1095851" y="30664"/>
                  <a:pt x="1095851" y="68491"/>
                </a:cubicBezTo>
                <a:lnTo>
                  <a:pt x="1095851" y="616416"/>
                </a:lnTo>
                <a:cubicBezTo>
                  <a:pt x="1095851" y="654243"/>
                  <a:pt x="1065187" y="684907"/>
                  <a:pt x="1027360" y="684907"/>
                </a:cubicBezTo>
                <a:lnTo>
                  <a:pt x="68491" y="684907"/>
                </a:lnTo>
                <a:cubicBezTo>
                  <a:pt x="30664" y="684907"/>
                  <a:pt x="0" y="654243"/>
                  <a:pt x="0" y="616416"/>
                </a:cubicBezTo>
                <a:lnTo>
                  <a:pt x="0" y="6849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205" tIns="31490" rIns="37205" bIns="31490" numCol="1" spcCol="1270" anchor="ctr" anchorCtr="0">
            <a:noAutofit/>
          </a:bodyPr>
          <a:lstStyle/>
          <a:p>
            <a:pPr marL="0" lvl="0" indent="0" algn="ctr" defTabSz="400050">
              <a:lnSpc>
                <a:spcPct val="90000"/>
              </a:lnSpc>
              <a:spcBef>
                <a:spcPct val="0"/>
              </a:spcBef>
              <a:spcAft>
                <a:spcPct val="35000"/>
              </a:spcAft>
              <a:buNone/>
            </a:pPr>
            <a:r>
              <a:rPr lang="en-US" sz="2000" kern="1200" dirty="0"/>
              <a:t>Ongoing</a:t>
            </a:r>
          </a:p>
        </p:txBody>
      </p:sp>
      <p:sp>
        <p:nvSpPr>
          <p:cNvPr id="12" name="Freeform: Shape 11"/>
          <p:cNvSpPr/>
          <p:nvPr/>
        </p:nvSpPr>
        <p:spPr>
          <a:xfrm>
            <a:off x="526870" y="3897430"/>
            <a:ext cx="3657600" cy="914400"/>
          </a:xfrm>
          <a:custGeom>
            <a:avLst/>
            <a:gdLst>
              <a:gd name="connsiteX0" fmla="*/ 0 w 1095851"/>
              <a:gd name="connsiteY0" fmla="*/ 68491 h 684907"/>
              <a:gd name="connsiteX1" fmla="*/ 68491 w 1095851"/>
              <a:gd name="connsiteY1" fmla="*/ 0 h 684907"/>
              <a:gd name="connsiteX2" fmla="*/ 1027360 w 1095851"/>
              <a:gd name="connsiteY2" fmla="*/ 0 h 684907"/>
              <a:gd name="connsiteX3" fmla="*/ 1095851 w 1095851"/>
              <a:gd name="connsiteY3" fmla="*/ 68491 h 684907"/>
              <a:gd name="connsiteX4" fmla="*/ 1095851 w 1095851"/>
              <a:gd name="connsiteY4" fmla="*/ 616416 h 684907"/>
              <a:gd name="connsiteX5" fmla="*/ 1027360 w 1095851"/>
              <a:gd name="connsiteY5" fmla="*/ 684907 h 684907"/>
              <a:gd name="connsiteX6" fmla="*/ 68491 w 1095851"/>
              <a:gd name="connsiteY6" fmla="*/ 684907 h 684907"/>
              <a:gd name="connsiteX7" fmla="*/ 0 w 1095851"/>
              <a:gd name="connsiteY7" fmla="*/ 616416 h 684907"/>
              <a:gd name="connsiteX8" fmla="*/ 0 w 1095851"/>
              <a:gd name="connsiteY8" fmla="*/ 68491 h 68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851" h="684907">
                <a:moveTo>
                  <a:pt x="0" y="68491"/>
                </a:moveTo>
                <a:cubicBezTo>
                  <a:pt x="0" y="30664"/>
                  <a:pt x="30664" y="0"/>
                  <a:pt x="68491" y="0"/>
                </a:cubicBezTo>
                <a:lnTo>
                  <a:pt x="1027360" y="0"/>
                </a:lnTo>
                <a:cubicBezTo>
                  <a:pt x="1065187" y="0"/>
                  <a:pt x="1095851" y="30664"/>
                  <a:pt x="1095851" y="68491"/>
                </a:cubicBezTo>
                <a:lnTo>
                  <a:pt x="1095851" y="616416"/>
                </a:lnTo>
                <a:cubicBezTo>
                  <a:pt x="1095851" y="654243"/>
                  <a:pt x="1065187" y="684907"/>
                  <a:pt x="1027360" y="684907"/>
                </a:cubicBezTo>
                <a:lnTo>
                  <a:pt x="68491" y="684907"/>
                </a:lnTo>
                <a:cubicBezTo>
                  <a:pt x="30664" y="684907"/>
                  <a:pt x="0" y="654243"/>
                  <a:pt x="0" y="616416"/>
                </a:cubicBezTo>
                <a:lnTo>
                  <a:pt x="0" y="6849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205" tIns="31490" rIns="37205" bIns="31490" numCol="1" spcCol="1270" anchor="ctr" anchorCtr="0">
            <a:noAutofit/>
          </a:bodyPr>
          <a:lstStyle/>
          <a:p>
            <a:pPr marL="0" lvl="0" indent="0" algn="ctr" defTabSz="400050">
              <a:lnSpc>
                <a:spcPct val="90000"/>
              </a:lnSpc>
              <a:spcBef>
                <a:spcPct val="0"/>
              </a:spcBef>
              <a:spcAft>
                <a:spcPct val="35000"/>
              </a:spcAft>
              <a:buNone/>
            </a:pPr>
            <a:r>
              <a:rPr lang="en-US" sz="2000" kern="1200" dirty="0"/>
              <a:t>To be shared and celebrated with </a:t>
            </a:r>
            <a:r>
              <a:rPr lang="en-US" sz="2000" i="1" kern="1200" dirty="0"/>
              <a:t>everyone</a:t>
            </a:r>
            <a:r>
              <a:rPr lang="en-US" sz="2000" kern="1200" dirty="0"/>
              <a:t> (residents, staff, families, providers)</a:t>
            </a:r>
          </a:p>
        </p:txBody>
      </p:sp>
      <p:sp>
        <p:nvSpPr>
          <p:cNvPr id="14" name="Freeform: Shape 13"/>
          <p:cNvSpPr/>
          <p:nvPr/>
        </p:nvSpPr>
        <p:spPr>
          <a:xfrm>
            <a:off x="526870" y="4945162"/>
            <a:ext cx="3657600" cy="914400"/>
          </a:xfrm>
          <a:custGeom>
            <a:avLst/>
            <a:gdLst>
              <a:gd name="connsiteX0" fmla="*/ 0 w 1095851"/>
              <a:gd name="connsiteY0" fmla="*/ 68491 h 684907"/>
              <a:gd name="connsiteX1" fmla="*/ 68491 w 1095851"/>
              <a:gd name="connsiteY1" fmla="*/ 0 h 684907"/>
              <a:gd name="connsiteX2" fmla="*/ 1027360 w 1095851"/>
              <a:gd name="connsiteY2" fmla="*/ 0 h 684907"/>
              <a:gd name="connsiteX3" fmla="*/ 1095851 w 1095851"/>
              <a:gd name="connsiteY3" fmla="*/ 68491 h 684907"/>
              <a:gd name="connsiteX4" fmla="*/ 1095851 w 1095851"/>
              <a:gd name="connsiteY4" fmla="*/ 616416 h 684907"/>
              <a:gd name="connsiteX5" fmla="*/ 1027360 w 1095851"/>
              <a:gd name="connsiteY5" fmla="*/ 684907 h 684907"/>
              <a:gd name="connsiteX6" fmla="*/ 68491 w 1095851"/>
              <a:gd name="connsiteY6" fmla="*/ 684907 h 684907"/>
              <a:gd name="connsiteX7" fmla="*/ 0 w 1095851"/>
              <a:gd name="connsiteY7" fmla="*/ 616416 h 684907"/>
              <a:gd name="connsiteX8" fmla="*/ 0 w 1095851"/>
              <a:gd name="connsiteY8" fmla="*/ 68491 h 68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851" h="684907">
                <a:moveTo>
                  <a:pt x="0" y="68491"/>
                </a:moveTo>
                <a:cubicBezTo>
                  <a:pt x="0" y="30664"/>
                  <a:pt x="30664" y="0"/>
                  <a:pt x="68491" y="0"/>
                </a:cubicBezTo>
                <a:lnTo>
                  <a:pt x="1027360" y="0"/>
                </a:lnTo>
                <a:cubicBezTo>
                  <a:pt x="1065187" y="0"/>
                  <a:pt x="1095851" y="30664"/>
                  <a:pt x="1095851" y="68491"/>
                </a:cubicBezTo>
                <a:lnTo>
                  <a:pt x="1095851" y="616416"/>
                </a:lnTo>
                <a:cubicBezTo>
                  <a:pt x="1095851" y="654243"/>
                  <a:pt x="1065187" y="684907"/>
                  <a:pt x="1027360" y="684907"/>
                </a:cubicBezTo>
                <a:lnTo>
                  <a:pt x="68491" y="684907"/>
                </a:lnTo>
                <a:cubicBezTo>
                  <a:pt x="30664" y="684907"/>
                  <a:pt x="0" y="654243"/>
                  <a:pt x="0" y="616416"/>
                </a:cubicBezTo>
                <a:lnTo>
                  <a:pt x="0" y="6849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205" tIns="31490" rIns="37205" bIns="31490" numCol="1" spcCol="1270" anchor="ctr" anchorCtr="0">
            <a:noAutofit/>
          </a:bodyPr>
          <a:lstStyle/>
          <a:p>
            <a:pPr marL="0" lvl="0" indent="0" algn="ctr" defTabSz="400050">
              <a:lnSpc>
                <a:spcPct val="90000"/>
              </a:lnSpc>
              <a:spcBef>
                <a:spcPct val="0"/>
              </a:spcBef>
              <a:spcAft>
                <a:spcPct val="35000"/>
              </a:spcAft>
              <a:buNone/>
            </a:pPr>
            <a:r>
              <a:rPr lang="en-US" sz="2000" kern="1200" dirty="0"/>
              <a:t>A way to improve resident care and outcomes and your work; a way to problem-solve</a:t>
            </a:r>
          </a:p>
        </p:txBody>
      </p:sp>
      <p:sp>
        <p:nvSpPr>
          <p:cNvPr id="16" name="Freeform: Shape 15"/>
          <p:cNvSpPr/>
          <p:nvPr/>
        </p:nvSpPr>
        <p:spPr>
          <a:xfrm>
            <a:off x="526870" y="5966767"/>
            <a:ext cx="3657600" cy="640080"/>
          </a:xfrm>
          <a:custGeom>
            <a:avLst/>
            <a:gdLst>
              <a:gd name="connsiteX0" fmla="*/ 0 w 1095851"/>
              <a:gd name="connsiteY0" fmla="*/ 68491 h 684907"/>
              <a:gd name="connsiteX1" fmla="*/ 68491 w 1095851"/>
              <a:gd name="connsiteY1" fmla="*/ 0 h 684907"/>
              <a:gd name="connsiteX2" fmla="*/ 1027360 w 1095851"/>
              <a:gd name="connsiteY2" fmla="*/ 0 h 684907"/>
              <a:gd name="connsiteX3" fmla="*/ 1095851 w 1095851"/>
              <a:gd name="connsiteY3" fmla="*/ 68491 h 684907"/>
              <a:gd name="connsiteX4" fmla="*/ 1095851 w 1095851"/>
              <a:gd name="connsiteY4" fmla="*/ 616416 h 684907"/>
              <a:gd name="connsiteX5" fmla="*/ 1027360 w 1095851"/>
              <a:gd name="connsiteY5" fmla="*/ 684907 h 684907"/>
              <a:gd name="connsiteX6" fmla="*/ 68491 w 1095851"/>
              <a:gd name="connsiteY6" fmla="*/ 684907 h 684907"/>
              <a:gd name="connsiteX7" fmla="*/ 0 w 1095851"/>
              <a:gd name="connsiteY7" fmla="*/ 616416 h 684907"/>
              <a:gd name="connsiteX8" fmla="*/ 0 w 1095851"/>
              <a:gd name="connsiteY8" fmla="*/ 68491 h 68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851" h="684907">
                <a:moveTo>
                  <a:pt x="0" y="68491"/>
                </a:moveTo>
                <a:cubicBezTo>
                  <a:pt x="0" y="30664"/>
                  <a:pt x="30664" y="0"/>
                  <a:pt x="68491" y="0"/>
                </a:cubicBezTo>
                <a:lnTo>
                  <a:pt x="1027360" y="0"/>
                </a:lnTo>
                <a:cubicBezTo>
                  <a:pt x="1065187" y="0"/>
                  <a:pt x="1095851" y="30664"/>
                  <a:pt x="1095851" y="68491"/>
                </a:cubicBezTo>
                <a:lnTo>
                  <a:pt x="1095851" y="616416"/>
                </a:lnTo>
                <a:cubicBezTo>
                  <a:pt x="1095851" y="654243"/>
                  <a:pt x="1065187" y="684907"/>
                  <a:pt x="1027360" y="684907"/>
                </a:cubicBezTo>
                <a:lnTo>
                  <a:pt x="68491" y="684907"/>
                </a:lnTo>
                <a:cubicBezTo>
                  <a:pt x="30664" y="684907"/>
                  <a:pt x="0" y="654243"/>
                  <a:pt x="0" y="616416"/>
                </a:cubicBezTo>
                <a:lnTo>
                  <a:pt x="0" y="6849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205" tIns="31490" rIns="37205" bIns="31490" numCol="1" spcCol="1270" anchor="ctr" anchorCtr="0">
            <a:noAutofit/>
          </a:bodyPr>
          <a:lstStyle/>
          <a:p>
            <a:pPr marL="0" lvl="0" indent="0" algn="ctr" defTabSz="400050">
              <a:lnSpc>
                <a:spcPct val="90000"/>
              </a:lnSpc>
              <a:spcBef>
                <a:spcPct val="0"/>
              </a:spcBef>
              <a:spcAft>
                <a:spcPct val="35000"/>
              </a:spcAft>
              <a:buNone/>
            </a:pPr>
            <a:r>
              <a:rPr lang="en-US" sz="2000" kern="1200" dirty="0"/>
              <a:t>Creative and fun</a:t>
            </a:r>
          </a:p>
        </p:txBody>
      </p:sp>
      <p:sp>
        <p:nvSpPr>
          <p:cNvPr id="17" name="Freeform: Shape 16"/>
          <p:cNvSpPr/>
          <p:nvPr/>
        </p:nvSpPr>
        <p:spPr>
          <a:xfrm>
            <a:off x="4769353" y="1720935"/>
            <a:ext cx="4114800" cy="684907"/>
          </a:xfrm>
          <a:custGeom>
            <a:avLst/>
            <a:gdLst>
              <a:gd name="connsiteX0" fmla="*/ 0 w 1369814"/>
              <a:gd name="connsiteY0" fmla="*/ 68491 h 684907"/>
              <a:gd name="connsiteX1" fmla="*/ 68491 w 1369814"/>
              <a:gd name="connsiteY1" fmla="*/ 0 h 684907"/>
              <a:gd name="connsiteX2" fmla="*/ 1301323 w 1369814"/>
              <a:gd name="connsiteY2" fmla="*/ 0 h 684907"/>
              <a:gd name="connsiteX3" fmla="*/ 1369814 w 1369814"/>
              <a:gd name="connsiteY3" fmla="*/ 68491 h 684907"/>
              <a:gd name="connsiteX4" fmla="*/ 1369814 w 1369814"/>
              <a:gd name="connsiteY4" fmla="*/ 616416 h 684907"/>
              <a:gd name="connsiteX5" fmla="*/ 1301323 w 1369814"/>
              <a:gd name="connsiteY5" fmla="*/ 684907 h 684907"/>
              <a:gd name="connsiteX6" fmla="*/ 68491 w 1369814"/>
              <a:gd name="connsiteY6" fmla="*/ 684907 h 684907"/>
              <a:gd name="connsiteX7" fmla="*/ 0 w 1369814"/>
              <a:gd name="connsiteY7" fmla="*/ 616416 h 684907"/>
              <a:gd name="connsiteX8" fmla="*/ 0 w 1369814"/>
              <a:gd name="connsiteY8" fmla="*/ 68491 h 68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9814" h="684907">
                <a:moveTo>
                  <a:pt x="0" y="68491"/>
                </a:moveTo>
                <a:cubicBezTo>
                  <a:pt x="0" y="30664"/>
                  <a:pt x="30664" y="0"/>
                  <a:pt x="68491" y="0"/>
                </a:cubicBezTo>
                <a:lnTo>
                  <a:pt x="1301323" y="0"/>
                </a:lnTo>
                <a:cubicBezTo>
                  <a:pt x="1339150" y="0"/>
                  <a:pt x="1369814" y="30664"/>
                  <a:pt x="1369814" y="68491"/>
                </a:cubicBezTo>
                <a:lnTo>
                  <a:pt x="1369814" y="616416"/>
                </a:lnTo>
                <a:cubicBezTo>
                  <a:pt x="1369814" y="654243"/>
                  <a:pt x="1339150" y="684907"/>
                  <a:pt x="1301323" y="684907"/>
                </a:cubicBezTo>
                <a:lnTo>
                  <a:pt x="68491" y="684907"/>
                </a:lnTo>
                <a:cubicBezTo>
                  <a:pt x="30664" y="684907"/>
                  <a:pt x="0" y="654243"/>
                  <a:pt x="0" y="616416"/>
                </a:cubicBezTo>
                <a:lnTo>
                  <a:pt x="0" y="68491"/>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1970" tIns="48000" rIns="61970" bIns="48000" numCol="1" spcCol="1270" anchor="ctr" anchorCtr="0">
            <a:noAutofit/>
          </a:bodyPr>
          <a:lstStyle/>
          <a:p>
            <a:pPr marL="0" lvl="0" indent="0" algn="ctr" defTabSz="977900">
              <a:lnSpc>
                <a:spcPct val="90000"/>
              </a:lnSpc>
              <a:spcBef>
                <a:spcPct val="0"/>
              </a:spcBef>
              <a:spcAft>
                <a:spcPct val="35000"/>
              </a:spcAft>
              <a:buNone/>
            </a:pPr>
            <a:r>
              <a:rPr lang="en-US" sz="3200" b="1" kern="1200" dirty="0"/>
              <a:t>QAPI isn’t…</a:t>
            </a:r>
          </a:p>
        </p:txBody>
      </p:sp>
      <p:sp>
        <p:nvSpPr>
          <p:cNvPr id="19" name="Freeform: Shape 18"/>
          <p:cNvSpPr/>
          <p:nvPr/>
        </p:nvSpPr>
        <p:spPr>
          <a:xfrm>
            <a:off x="5043315" y="2577068"/>
            <a:ext cx="3657600" cy="457200"/>
          </a:xfrm>
          <a:custGeom>
            <a:avLst/>
            <a:gdLst>
              <a:gd name="connsiteX0" fmla="*/ 0 w 1095851"/>
              <a:gd name="connsiteY0" fmla="*/ 68491 h 684907"/>
              <a:gd name="connsiteX1" fmla="*/ 68491 w 1095851"/>
              <a:gd name="connsiteY1" fmla="*/ 0 h 684907"/>
              <a:gd name="connsiteX2" fmla="*/ 1027360 w 1095851"/>
              <a:gd name="connsiteY2" fmla="*/ 0 h 684907"/>
              <a:gd name="connsiteX3" fmla="*/ 1095851 w 1095851"/>
              <a:gd name="connsiteY3" fmla="*/ 68491 h 684907"/>
              <a:gd name="connsiteX4" fmla="*/ 1095851 w 1095851"/>
              <a:gd name="connsiteY4" fmla="*/ 616416 h 684907"/>
              <a:gd name="connsiteX5" fmla="*/ 1027360 w 1095851"/>
              <a:gd name="connsiteY5" fmla="*/ 684907 h 684907"/>
              <a:gd name="connsiteX6" fmla="*/ 68491 w 1095851"/>
              <a:gd name="connsiteY6" fmla="*/ 684907 h 684907"/>
              <a:gd name="connsiteX7" fmla="*/ 0 w 1095851"/>
              <a:gd name="connsiteY7" fmla="*/ 616416 h 684907"/>
              <a:gd name="connsiteX8" fmla="*/ 0 w 1095851"/>
              <a:gd name="connsiteY8" fmla="*/ 68491 h 68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851" h="684907">
                <a:moveTo>
                  <a:pt x="0" y="68491"/>
                </a:moveTo>
                <a:cubicBezTo>
                  <a:pt x="0" y="30664"/>
                  <a:pt x="30664" y="0"/>
                  <a:pt x="68491" y="0"/>
                </a:cubicBezTo>
                <a:lnTo>
                  <a:pt x="1027360" y="0"/>
                </a:lnTo>
                <a:cubicBezTo>
                  <a:pt x="1065187" y="0"/>
                  <a:pt x="1095851" y="30664"/>
                  <a:pt x="1095851" y="68491"/>
                </a:cubicBezTo>
                <a:lnTo>
                  <a:pt x="1095851" y="616416"/>
                </a:lnTo>
                <a:cubicBezTo>
                  <a:pt x="1095851" y="654243"/>
                  <a:pt x="1065187" y="684907"/>
                  <a:pt x="1027360" y="684907"/>
                </a:cubicBezTo>
                <a:lnTo>
                  <a:pt x="68491" y="684907"/>
                </a:lnTo>
                <a:cubicBezTo>
                  <a:pt x="30664" y="684907"/>
                  <a:pt x="0" y="654243"/>
                  <a:pt x="0" y="616416"/>
                </a:cubicBezTo>
                <a:lnTo>
                  <a:pt x="0" y="6849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205" tIns="31490" rIns="37205" bIns="31490" numCol="1" spcCol="1270" anchor="ctr" anchorCtr="0">
            <a:noAutofit/>
          </a:bodyPr>
          <a:lstStyle/>
          <a:p>
            <a:pPr marL="0" lvl="0" indent="0" algn="ctr" defTabSz="400050">
              <a:spcBef>
                <a:spcPct val="0"/>
              </a:spcBef>
              <a:spcAft>
                <a:spcPct val="35000"/>
              </a:spcAft>
              <a:buNone/>
            </a:pPr>
            <a:r>
              <a:rPr lang="en-US" sz="2000" kern="1200" dirty="0"/>
              <a:t>The quality department’s job</a:t>
            </a:r>
          </a:p>
        </p:txBody>
      </p:sp>
      <p:sp>
        <p:nvSpPr>
          <p:cNvPr id="21" name="Freeform: Shape 20"/>
          <p:cNvSpPr/>
          <p:nvPr/>
        </p:nvSpPr>
        <p:spPr>
          <a:xfrm>
            <a:off x="5043315" y="3145805"/>
            <a:ext cx="3657600" cy="640080"/>
          </a:xfrm>
          <a:custGeom>
            <a:avLst/>
            <a:gdLst>
              <a:gd name="connsiteX0" fmla="*/ 0 w 1095851"/>
              <a:gd name="connsiteY0" fmla="*/ 68491 h 684907"/>
              <a:gd name="connsiteX1" fmla="*/ 68491 w 1095851"/>
              <a:gd name="connsiteY1" fmla="*/ 0 h 684907"/>
              <a:gd name="connsiteX2" fmla="*/ 1027360 w 1095851"/>
              <a:gd name="connsiteY2" fmla="*/ 0 h 684907"/>
              <a:gd name="connsiteX3" fmla="*/ 1095851 w 1095851"/>
              <a:gd name="connsiteY3" fmla="*/ 68491 h 684907"/>
              <a:gd name="connsiteX4" fmla="*/ 1095851 w 1095851"/>
              <a:gd name="connsiteY4" fmla="*/ 616416 h 684907"/>
              <a:gd name="connsiteX5" fmla="*/ 1027360 w 1095851"/>
              <a:gd name="connsiteY5" fmla="*/ 684907 h 684907"/>
              <a:gd name="connsiteX6" fmla="*/ 68491 w 1095851"/>
              <a:gd name="connsiteY6" fmla="*/ 684907 h 684907"/>
              <a:gd name="connsiteX7" fmla="*/ 0 w 1095851"/>
              <a:gd name="connsiteY7" fmla="*/ 616416 h 684907"/>
              <a:gd name="connsiteX8" fmla="*/ 0 w 1095851"/>
              <a:gd name="connsiteY8" fmla="*/ 68491 h 68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851" h="684907">
                <a:moveTo>
                  <a:pt x="0" y="68491"/>
                </a:moveTo>
                <a:cubicBezTo>
                  <a:pt x="0" y="30664"/>
                  <a:pt x="30664" y="0"/>
                  <a:pt x="68491" y="0"/>
                </a:cubicBezTo>
                <a:lnTo>
                  <a:pt x="1027360" y="0"/>
                </a:lnTo>
                <a:cubicBezTo>
                  <a:pt x="1065187" y="0"/>
                  <a:pt x="1095851" y="30664"/>
                  <a:pt x="1095851" y="68491"/>
                </a:cubicBezTo>
                <a:lnTo>
                  <a:pt x="1095851" y="616416"/>
                </a:lnTo>
                <a:cubicBezTo>
                  <a:pt x="1095851" y="654243"/>
                  <a:pt x="1065187" y="684907"/>
                  <a:pt x="1027360" y="684907"/>
                </a:cubicBezTo>
                <a:lnTo>
                  <a:pt x="68491" y="684907"/>
                </a:lnTo>
                <a:cubicBezTo>
                  <a:pt x="30664" y="684907"/>
                  <a:pt x="0" y="654243"/>
                  <a:pt x="0" y="616416"/>
                </a:cubicBezTo>
                <a:lnTo>
                  <a:pt x="0" y="6849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31490" rIns="0" bIns="31490" numCol="1" spcCol="1270" anchor="ctr" anchorCtr="0">
            <a:noAutofit/>
          </a:bodyPr>
          <a:lstStyle/>
          <a:p>
            <a:pPr marL="0" lvl="0" indent="0" algn="ctr" defTabSz="400050">
              <a:lnSpc>
                <a:spcPct val="90000"/>
              </a:lnSpc>
              <a:spcBef>
                <a:spcPct val="0"/>
              </a:spcBef>
              <a:spcAft>
                <a:spcPct val="35000"/>
              </a:spcAft>
              <a:buNone/>
            </a:pPr>
            <a:r>
              <a:rPr lang="en-US" sz="2000" kern="1200" dirty="0"/>
              <a:t>Something </a:t>
            </a:r>
            <a:r>
              <a:rPr lang="en-US" sz="2000" dirty="0"/>
              <a:t>done</a:t>
            </a:r>
            <a:r>
              <a:rPr lang="en-US" sz="2000" kern="1200" dirty="0"/>
              <a:t> a couple times per year or just before a survey</a:t>
            </a:r>
          </a:p>
        </p:txBody>
      </p:sp>
      <p:sp>
        <p:nvSpPr>
          <p:cNvPr id="23" name="Freeform: Shape 22"/>
          <p:cNvSpPr/>
          <p:nvPr/>
        </p:nvSpPr>
        <p:spPr>
          <a:xfrm>
            <a:off x="5043315" y="3897430"/>
            <a:ext cx="3657600" cy="914400"/>
          </a:xfrm>
          <a:custGeom>
            <a:avLst/>
            <a:gdLst>
              <a:gd name="connsiteX0" fmla="*/ 0 w 1095851"/>
              <a:gd name="connsiteY0" fmla="*/ 68491 h 684907"/>
              <a:gd name="connsiteX1" fmla="*/ 68491 w 1095851"/>
              <a:gd name="connsiteY1" fmla="*/ 0 h 684907"/>
              <a:gd name="connsiteX2" fmla="*/ 1027360 w 1095851"/>
              <a:gd name="connsiteY2" fmla="*/ 0 h 684907"/>
              <a:gd name="connsiteX3" fmla="*/ 1095851 w 1095851"/>
              <a:gd name="connsiteY3" fmla="*/ 68491 h 684907"/>
              <a:gd name="connsiteX4" fmla="*/ 1095851 w 1095851"/>
              <a:gd name="connsiteY4" fmla="*/ 616416 h 684907"/>
              <a:gd name="connsiteX5" fmla="*/ 1027360 w 1095851"/>
              <a:gd name="connsiteY5" fmla="*/ 684907 h 684907"/>
              <a:gd name="connsiteX6" fmla="*/ 68491 w 1095851"/>
              <a:gd name="connsiteY6" fmla="*/ 684907 h 684907"/>
              <a:gd name="connsiteX7" fmla="*/ 0 w 1095851"/>
              <a:gd name="connsiteY7" fmla="*/ 616416 h 684907"/>
              <a:gd name="connsiteX8" fmla="*/ 0 w 1095851"/>
              <a:gd name="connsiteY8" fmla="*/ 68491 h 68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851" h="684907">
                <a:moveTo>
                  <a:pt x="0" y="68491"/>
                </a:moveTo>
                <a:cubicBezTo>
                  <a:pt x="0" y="30664"/>
                  <a:pt x="30664" y="0"/>
                  <a:pt x="68491" y="0"/>
                </a:cubicBezTo>
                <a:lnTo>
                  <a:pt x="1027360" y="0"/>
                </a:lnTo>
                <a:cubicBezTo>
                  <a:pt x="1065187" y="0"/>
                  <a:pt x="1095851" y="30664"/>
                  <a:pt x="1095851" y="68491"/>
                </a:cubicBezTo>
                <a:lnTo>
                  <a:pt x="1095851" y="616416"/>
                </a:lnTo>
                <a:cubicBezTo>
                  <a:pt x="1095851" y="654243"/>
                  <a:pt x="1065187" y="684907"/>
                  <a:pt x="1027360" y="684907"/>
                </a:cubicBezTo>
                <a:lnTo>
                  <a:pt x="68491" y="684907"/>
                </a:lnTo>
                <a:cubicBezTo>
                  <a:pt x="30664" y="684907"/>
                  <a:pt x="0" y="654243"/>
                  <a:pt x="0" y="616416"/>
                </a:cubicBezTo>
                <a:lnTo>
                  <a:pt x="0" y="6849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205" tIns="31490" rIns="37205" bIns="31490" numCol="1" spcCol="1270" anchor="ctr" anchorCtr="0">
            <a:noAutofit/>
          </a:bodyPr>
          <a:lstStyle/>
          <a:p>
            <a:pPr marL="0" lvl="0" indent="0" algn="ctr" defTabSz="400050">
              <a:spcBef>
                <a:spcPct val="0"/>
              </a:spcBef>
              <a:spcAft>
                <a:spcPct val="35000"/>
              </a:spcAft>
              <a:buNone/>
            </a:pPr>
            <a:r>
              <a:rPr lang="en-US" sz="2000" kern="1200" dirty="0"/>
              <a:t>Just for leadership or those who work in a nursing home</a:t>
            </a:r>
          </a:p>
        </p:txBody>
      </p:sp>
      <p:sp>
        <p:nvSpPr>
          <p:cNvPr id="25" name="Freeform: Shape 24"/>
          <p:cNvSpPr/>
          <p:nvPr/>
        </p:nvSpPr>
        <p:spPr>
          <a:xfrm>
            <a:off x="5043315" y="4945162"/>
            <a:ext cx="3657600" cy="914400"/>
          </a:xfrm>
          <a:custGeom>
            <a:avLst/>
            <a:gdLst>
              <a:gd name="connsiteX0" fmla="*/ 0 w 1095851"/>
              <a:gd name="connsiteY0" fmla="*/ 68491 h 684907"/>
              <a:gd name="connsiteX1" fmla="*/ 68491 w 1095851"/>
              <a:gd name="connsiteY1" fmla="*/ 0 h 684907"/>
              <a:gd name="connsiteX2" fmla="*/ 1027360 w 1095851"/>
              <a:gd name="connsiteY2" fmla="*/ 0 h 684907"/>
              <a:gd name="connsiteX3" fmla="*/ 1095851 w 1095851"/>
              <a:gd name="connsiteY3" fmla="*/ 68491 h 684907"/>
              <a:gd name="connsiteX4" fmla="*/ 1095851 w 1095851"/>
              <a:gd name="connsiteY4" fmla="*/ 616416 h 684907"/>
              <a:gd name="connsiteX5" fmla="*/ 1027360 w 1095851"/>
              <a:gd name="connsiteY5" fmla="*/ 684907 h 684907"/>
              <a:gd name="connsiteX6" fmla="*/ 68491 w 1095851"/>
              <a:gd name="connsiteY6" fmla="*/ 684907 h 684907"/>
              <a:gd name="connsiteX7" fmla="*/ 0 w 1095851"/>
              <a:gd name="connsiteY7" fmla="*/ 616416 h 684907"/>
              <a:gd name="connsiteX8" fmla="*/ 0 w 1095851"/>
              <a:gd name="connsiteY8" fmla="*/ 68491 h 68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851" h="684907">
                <a:moveTo>
                  <a:pt x="0" y="68491"/>
                </a:moveTo>
                <a:cubicBezTo>
                  <a:pt x="0" y="30664"/>
                  <a:pt x="30664" y="0"/>
                  <a:pt x="68491" y="0"/>
                </a:cubicBezTo>
                <a:lnTo>
                  <a:pt x="1027360" y="0"/>
                </a:lnTo>
                <a:cubicBezTo>
                  <a:pt x="1065187" y="0"/>
                  <a:pt x="1095851" y="30664"/>
                  <a:pt x="1095851" y="68491"/>
                </a:cubicBezTo>
                <a:lnTo>
                  <a:pt x="1095851" y="616416"/>
                </a:lnTo>
                <a:cubicBezTo>
                  <a:pt x="1095851" y="654243"/>
                  <a:pt x="1065187" y="684907"/>
                  <a:pt x="1027360" y="684907"/>
                </a:cubicBezTo>
                <a:lnTo>
                  <a:pt x="68491" y="684907"/>
                </a:lnTo>
                <a:cubicBezTo>
                  <a:pt x="30664" y="684907"/>
                  <a:pt x="0" y="654243"/>
                  <a:pt x="0" y="616416"/>
                </a:cubicBezTo>
                <a:lnTo>
                  <a:pt x="0" y="6849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205" tIns="31490" rIns="37205" bIns="31490" numCol="1" spcCol="1270" anchor="ctr" anchorCtr="0">
            <a:noAutofit/>
          </a:bodyPr>
          <a:lstStyle/>
          <a:p>
            <a:pPr marL="0" lvl="0" indent="0" algn="ctr" defTabSz="400050">
              <a:spcBef>
                <a:spcPct val="0"/>
              </a:spcBef>
              <a:spcAft>
                <a:spcPct val="35000"/>
              </a:spcAft>
              <a:buNone/>
            </a:pPr>
            <a:r>
              <a:rPr lang="en-US" sz="2000" kern="1200" dirty="0"/>
              <a:t>A way to just del with organizational problems or find work-arounds</a:t>
            </a:r>
          </a:p>
        </p:txBody>
      </p:sp>
      <p:sp>
        <p:nvSpPr>
          <p:cNvPr id="27" name="Freeform: Shape 26"/>
          <p:cNvSpPr/>
          <p:nvPr/>
        </p:nvSpPr>
        <p:spPr>
          <a:xfrm>
            <a:off x="5043315" y="5966767"/>
            <a:ext cx="3657600" cy="640080"/>
          </a:xfrm>
          <a:custGeom>
            <a:avLst/>
            <a:gdLst>
              <a:gd name="connsiteX0" fmla="*/ 0 w 1095851"/>
              <a:gd name="connsiteY0" fmla="*/ 68491 h 684907"/>
              <a:gd name="connsiteX1" fmla="*/ 68491 w 1095851"/>
              <a:gd name="connsiteY1" fmla="*/ 0 h 684907"/>
              <a:gd name="connsiteX2" fmla="*/ 1027360 w 1095851"/>
              <a:gd name="connsiteY2" fmla="*/ 0 h 684907"/>
              <a:gd name="connsiteX3" fmla="*/ 1095851 w 1095851"/>
              <a:gd name="connsiteY3" fmla="*/ 68491 h 684907"/>
              <a:gd name="connsiteX4" fmla="*/ 1095851 w 1095851"/>
              <a:gd name="connsiteY4" fmla="*/ 616416 h 684907"/>
              <a:gd name="connsiteX5" fmla="*/ 1027360 w 1095851"/>
              <a:gd name="connsiteY5" fmla="*/ 684907 h 684907"/>
              <a:gd name="connsiteX6" fmla="*/ 68491 w 1095851"/>
              <a:gd name="connsiteY6" fmla="*/ 684907 h 684907"/>
              <a:gd name="connsiteX7" fmla="*/ 0 w 1095851"/>
              <a:gd name="connsiteY7" fmla="*/ 616416 h 684907"/>
              <a:gd name="connsiteX8" fmla="*/ 0 w 1095851"/>
              <a:gd name="connsiteY8" fmla="*/ 68491 h 684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851" h="684907">
                <a:moveTo>
                  <a:pt x="0" y="68491"/>
                </a:moveTo>
                <a:cubicBezTo>
                  <a:pt x="0" y="30664"/>
                  <a:pt x="30664" y="0"/>
                  <a:pt x="68491" y="0"/>
                </a:cubicBezTo>
                <a:lnTo>
                  <a:pt x="1027360" y="0"/>
                </a:lnTo>
                <a:cubicBezTo>
                  <a:pt x="1065187" y="0"/>
                  <a:pt x="1095851" y="30664"/>
                  <a:pt x="1095851" y="68491"/>
                </a:cubicBezTo>
                <a:lnTo>
                  <a:pt x="1095851" y="616416"/>
                </a:lnTo>
                <a:cubicBezTo>
                  <a:pt x="1095851" y="654243"/>
                  <a:pt x="1065187" y="684907"/>
                  <a:pt x="1027360" y="684907"/>
                </a:cubicBezTo>
                <a:lnTo>
                  <a:pt x="68491" y="684907"/>
                </a:lnTo>
                <a:cubicBezTo>
                  <a:pt x="30664" y="684907"/>
                  <a:pt x="0" y="654243"/>
                  <a:pt x="0" y="616416"/>
                </a:cubicBezTo>
                <a:lnTo>
                  <a:pt x="0" y="6849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205" tIns="31490" rIns="37205" bIns="31490" numCol="1" spcCol="1270" anchor="ctr" anchorCtr="0">
            <a:noAutofit/>
          </a:bodyPr>
          <a:lstStyle/>
          <a:p>
            <a:pPr marL="0" lvl="0" indent="0" algn="ctr" defTabSz="400050">
              <a:spcBef>
                <a:spcPct val="0"/>
              </a:spcBef>
              <a:spcAft>
                <a:spcPct val="35000"/>
              </a:spcAft>
              <a:buNone/>
            </a:pPr>
            <a:r>
              <a:rPr lang="en-US" sz="2000" kern="1200" dirty="0"/>
              <a:t>Just collecting and reporting a bunch of data</a:t>
            </a:r>
          </a:p>
        </p:txBody>
      </p:sp>
      <p:sp>
        <p:nvSpPr>
          <p:cNvPr id="3" name="Title 2"/>
          <p:cNvSpPr>
            <a:spLocks noGrp="1"/>
          </p:cNvSpPr>
          <p:nvPr>
            <p:ph type="title"/>
          </p:nvPr>
        </p:nvSpPr>
        <p:spPr/>
        <p:txBody>
          <a:bodyPr/>
          <a:lstStyle/>
          <a:p>
            <a:pPr>
              <a:lnSpc>
                <a:spcPct val="90000"/>
              </a:lnSpc>
            </a:pPr>
            <a:r>
              <a:rPr lang="en-US" dirty="0"/>
              <a:t>Let’s be Clear:</a:t>
            </a:r>
            <a:br>
              <a:rPr lang="en-US" dirty="0"/>
            </a:br>
            <a:r>
              <a:rPr lang="en-US" dirty="0"/>
              <a:t>What QAPI Is and Isn’t</a:t>
            </a:r>
          </a:p>
        </p:txBody>
      </p:sp>
    </p:spTree>
    <p:extLst>
      <p:ext uri="{BB962C8B-B14F-4D97-AF65-F5344CB8AC3E}">
        <p14:creationId xmlns:p14="http://schemas.microsoft.com/office/powerpoint/2010/main" val="190133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719071"/>
            <a:ext cx="8407893" cy="4673020"/>
          </a:xfrm>
        </p:spPr>
        <p:txBody>
          <a:bodyPr>
            <a:normAutofit/>
          </a:bodyPr>
          <a:lstStyle/>
          <a:p>
            <a:r>
              <a:rPr lang="en-US" dirty="0"/>
              <a:t>What data do you have… do you collect… do you report…?</a:t>
            </a:r>
          </a:p>
          <a:p>
            <a:r>
              <a:rPr lang="en-US" dirty="0"/>
              <a:t>Examples:</a:t>
            </a:r>
          </a:p>
          <a:p>
            <a:pPr lvl="1"/>
            <a:r>
              <a:rPr lang="en-US" dirty="0"/>
              <a:t>Pneumonia vaccination rates for residents and staff</a:t>
            </a:r>
          </a:p>
          <a:p>
            <a:pPr lvl="1"/>
            <a:r>
              <a:rPr lang="en-US" dirty="0"/>
              <a:t>CAUTI rates</a:t>
            </a:r>
          </a:p>
          <a:p>
            <a:pPr lvl="1"/>
            <a:r>
              <a:rPr lang="en-US" dirty="0"/>
              <a:t>CDI rates</a:t>
            </a:r>
          </a:p>
          <a:p>
            <a:pPr lvl="1"/>
            <a:r>
              <a:rPr lang="en-US" dirty="0"/>
              <a:t>Flu vaccination rates for staff, residents</a:t>
            </a:r>
          </a:p>
          <a:p>
            <a:pPr lvl="1"/>
            <a:r>
              <a:rPr lang="en-US" dirty="0"/>
              <a:t>Infection rates (URI, wound, etc.)</a:t>
            </a:r>
          </a:p>
        </p:txBody>
      </p:sp>
      <p:sp>
        <p:nvSpPr>
          <p:cNvPr id="3" name="Title 2"/>
          <p:cNvSpPr>
            <a:spLocks noGrp="1"/>
          </p:cNvSpPr>
          <p:nvPr>
            <p:ph type="title"/>
          </p:nvPr>
        </p:nvSpPr>
        <p:spPr>
          <a:xfrm>
            <a:off x="381000" y="303593"/>
            <a:ext cx="8381260" cy="1054394"/>
          </a:xfrm>
        </p:spPr>
        <p:txBody>
          <a:bodyPr/>
          <a:lstStyle/>
          <a:p>
            <a:r>
              <a:rPr lang="en-US" dirty="0"/>
              <a:t>Quality assurance </a:t>
            </a:r>
            <a:br>
              <a:rPr lang="en-US" dirty="0"/>
            </a:br>
            <a:r>
              <a:rPr lang="en-US" sz="2400" dirty="0"/>
              <a:t>(as it relates to infection prevention)</a:t>
            </a:r>
            <a:endParaRPr lang="en-US" sz="2800" dirty="0"/>
          </a:p>
        </p:txBody>
      </p:sp>
    </p:spTree>
    <p:extLst>
      <p:ext uri="{BB962C8B-B14F-4D97-AF65-F5344CB8AC3E}">
        <p14:creationId xmlns:p14="http://schemas.microsoft.com/office/powerpoint/2010/main" val="231682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What can you look at (drill down) regarding your QA data?</a:t>
            </a:r>
          </a:p>
          <a:p>
            <a:r>
              <a:rPr lang="en-US" dirty="0"/>
              <a:t>Are there areas where your organization is performing below state/national average?</a:t>
            </a:r>
          </a:p>
          <a:p>
            <a:r>
              <a:rPr lang="en-US" dirty="0"/>
              <a:t>Are you trending upward (negatively) in any areas?</a:t>
            </a:r>
          </a:p>
          <a:p>
            <a:r>
              <a:rPr lang="en-US" dirty="0"/>
              <a:t>Do you see any sudden spikes in the data?</a:t>
            </a:r>
          </a:p>
          <a:p>
            <a:endParaRPr lang="en-US" dirty="0"/>
          </a:p>
          <a:p>
            <a:endParaRPr lang="en-US" dirty="0"/>
          </a:p>
        </p:txBody>
      </p:sp>
      <p:sp>
        <p:nvSpPr>
          <p:cNvPr id="3" name="Title 2"/>
          <p:cNvSpPr>
            <a:spLocks noGrp="1"/>
          </p:cNvSpPr>
          <p:nvPr>
            <p:ph type="title"/>
          </p:nvPr>
        </p:nvSpPr>
        <p:spPr>
          <a:xfrm>
            <a:off x="196948" y="329720"/>
            <a:ext cx="8764172" cy="1054394"/>
          </a:xfrm>
        </p:spPr>
        <p:txBody>
          <a:bodyPr/>
          <a:lstStyle/>
          <a:p>
            <a:r>
              <a:rPr lang="en-US" sz="4000" dirty="0"/>
              <a:t>Performance improvement</a:t>
            </a:r>
            <a:r>
              <a:rPr lang="en-US" dirty="0"/>
              <a:t> </a:t>
            </a:r>
            <a:r>
              <a:rPr lang="en-US" sz="2400" dirty="0"/>
              <a:t>(as it relates to infection prevention)</a:t>
            </a:r>
          </a:p>
        </p:txBody>
      </p:sp>
    </p:spTree>
    <p:extLst>
      <p:ext uri="{BB962C8B-B14F-4D97-AF65-F5344CB8AC3E}">
        <p14:creationId xmlns:p14="http://schemas.microsoft.com/office/powerpoint/2010/main" val="236410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0999" y="1692943"/>
            <a:ext cx="8407893" cy="4864609"/>
          </a:xfrm>
        </p:spPr>
        <p:txBody>
          <a:bodyPr>
            <a:noAutofit/>
          </a:bodyPr>
          <a:lstStyle/>
          <a:p>
            <a:r>
              <a:rPr lang="en-US" sz="2800" dirty="0"/>
              <a:t>QA: Data shows you have below average* vaccination rates for staff for the flu vaccine. (*statewide benchmark data)</a:t>
            </a:r>
          </a:p>
          <a:p>
            <a:r>
              <a:rPr lang="en-US" sz="2800" dirty="0"/>
              <a:t>PI: You “drill down” the data more</a:t>
            </a:r>
          </a:p>
          <a:p>
            <a:pPr lvl="1"/>
            <a:r>
              <a:rPr lang="en-US" sz="2400" dirty="0"/>
              <a:t>Rates vary widely by shift</a:t>
            </a:r>
          </a:p>
          <a:p>
            <a:pPr lvl="1"/>
            <a:r>
              <a:rPr lang="en-US" sz="2400" dirty="0"/>
              <a:t>Night shift has much higher non-vaccination rates</a:t>
            </a:r>
          </a:p>
          <a:p>
            <a:r>
              <a:rPr lang="en-US" sz="2800" dirty="0"/>
              <a:t>Establish a team to look at process issues (include someone from night shift!)</a:t>
            </a:r>
          </a:p>
          <a:p>
            <a:pPr lvl="1"/>
            <a:r>
              <a:rPr lang="en-US" sz="2400" dirty="0"/>
              <a:t>No flu vaccines offered during night shift</a:t>
            </a:r>
          </a:p>
          <a:p>
            <a:pPr lvl="1"/>
            <a:r>
              <a:rPr lang="en-US" sz="2400" dirty="0"/>
              <a:t>Staff needed to come during day shift or get vaccine on their own time</a:t>
            </a:r>
          </a:p>
        </p:txBody>
      </p:sp>
      <p:sp>
        <p:nvSpPr>
          <p:cNvPr id="3" name="Title 2"/>
          <p:cNvSpPr>
            <a:spLocks noGrp="1"/>
          </p:cNvSpPr>
          <p:nvPr>
            <p:ph type="title"/>
          </p:nvPr>
        </p:nvSpPr>
        <p:spPr/>
        <p:txBody>
          <a:bodyPr/>
          <a:lstStyle/>
          <a:p>
            <a:r>
              <a:rPr lang="en-US" dirty="0"/>
              <a:t>Let’s use an example</a:t>
            </a:r>
          </a:p>
        </p:txBody>
      </p:sp>
    </p:spTree>
    <p:extLst>
      <p:ext uri="{BB962C8B-B14F-4D97-AF65-F5344CB8AC3E}">
        <p14:creationId xmlns:p14="http://schemas.microsoft.com/office/powerpoint/2010/main" val="97703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p:cNvSpPr/>
          <p:nvPr/>
        </p:nvSpPr>
        <p:spPr>
          <a:xfrm>
            <a:off x="245837" y="1784359"/>
            <a:ext cx="1901271" cy="907200"/>
          </a:xfrm>
          <a:custGeom>
            <a:avLst/>
            <a:gdLst>
              <a:gd name="connsiteX0" fmla="*/ 0 w 1901271"/>
              <a:gd name="connsiteY0" fmla="*/ 90720 h 907200"/>
              <a:gd name="connsiteX1" fmla="*/ 90720 w 1901271"/>
              <a:gd name="connsiteY1" fmla="*/ 0 h 907200"/>
              <a:gd name="connsiteX2" fmla="*/ 1810551 w 1901271"/>
              <a:gd name="connsiteY2" fmla="*/ 0 h 907200"/>
              <a:gd name="connsiteX3" fmla="*/ 1901271 w 1901271"/>
              <a:gd name="connsiteY3" fmla="*/ 90720 h 907200"/>
              <a:gd name="connsiteX4" fmla="*/ 1901271 w 1901271"/>
              <a:gd name="connsiteY4" fmla="*/ 816480 h 907200"/>
              <a:gd name="connsiteX5" fmla="*/ 1810551 w 1901271"/>
              <a:gd name="connsiteY5" fmla="*/ 907200 h 907200"/>
              <a:gd name="connsiteX6" fmla="*/ 90720 w 1901271"/>
              <a:gd name="connsiteY6" fmla="*/ 907200 h 907200"/>
              <a:gd name="connsiteX7" fmla="*/ 0 w 1901271"/>
              <a:gd name="connsiteY7" fmla="*/ 816480 h 907200"/>
              <a:gd name="connsiteX8" fmla="*/ 0 w 1901271"/>
              <a:gd name="connsiteY8" fmla="*/ 90720 h 90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271" h="907200">
                <a:moveTo>
                  <a:pt x="0" y="90720"/>
                </a:moveTo>
                <a:cubicBezTo>
                  <a:pt x="0" y="40617"/>
                  <a:pt x="40617" y="0"/>
                  <a:pt x="90720" y="0"/>
                </a:cubicBezTo>
                <a:lnTo>
                  <a:pt x="1810551" y="0"/>
                </a:lnTo>
                <a:cubicBezTo>
                  <a:pt x="1860654" y="0"/>
                  <a:pt x="1901271" y="40617"/>
                  <a:pt x="1901271" y="90720"/>
                </a:cubicBezTo>
                <a:lnTo>
                  <a:pt x="1901271" y="816480"/>
                </a:lnTo>
                <a:cubicBezTo>
                  <a:pt x="1901271" y="866583"/>
                  <a:pt x="1860654" y="907200"/>
                  <a:pt x="1810551" y="907200"/>
                </a:cubicBezTo>
                <a:lnTo>
                  <a:pt x="90720" y="907200"/>
                </a:lnTo>
                <a:cubicBezTo>
                  <a:pt x="40617" y="907200"/>
                  <a:pt x="0" y="866583"/>
                  <a:pt x="0" y="816480"/>
                </a:cubicBezTo>
                <a:lnTo>
                  <a:pt x="0" y="907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2" tIns="149352" rIns="149352" bIns="382410" numCol="1" spcCol="1270" anchor="t" anchorCtr="0">
            <a:noAutofit/>
          </a:bodyPr>
          <a:lstStyle/>
          <a:p>
            <a:pPr marL="0" lvl="0" indent="0" algn="l" defTabSz="933450">
              <a:lnSpc>
                <a:spcPct val="90000"/>
              </a:lnSpc>
              <a:spcBef>
                <a:spcPct val="0"/>
              </a:spcBef>
              <a:spcAft>
                <a:spcPct val="35000"/>
              </a:spcAft>
              <a:buNone/>
            </a:pPr>
            <a:r>
              <a:rPr lang="en-US" sz="3200" b="1" kern="1200" dirty="0"/>
              <a:t>QA</a:t>
            </a:r>
          </a:p>
        </p:txBody>
      </p:sp>
      <p:sp>
        <p:nvSpPr>
          <p:cNvPr id="7" name="Freeform: Shape 6"/>
          <p:cNvSpPr/>
          <p:nvPr/>
        </p:nvSpPr>
        <p:spPr>
          <a:xfrm>
            <a:off x="391880" y="2476249"/>
            <a:ext cx="2144646" cy="2651760"/>
          </a:xfrm>
          <a:custGeom>
            <a:avLst/>
            <a:gdLst>
              <a:gd name="connsiteX0" fmla="*/ 0 w 1901271"/>
              <a:gd name="connsiteY0" fmla="*/ 190127 h 4321012"/>
              <a:gd name="connsiteX1" fmla="*/ 190127 w 1901271"/>
              <a:gd name="connsiteY1" fmla="*/ 0 h 4321012"/>
              <a:gd name="connsiteX2" fmla="*/ 1711144 w 1901271"/>
              <a:gd name="connsiteY2" fmla="*/ 0 h 4321012"/>
              <a:gd name="connsiteX3" fmla="*/ 1901271 w 1901271"/>
              <a:gd name="connsiteY3" fmla="*/ 190127 h 4321012"/>
              <a:gd name="connsiteX4" fmla="*/ 1901271 w 1901271"/>
              <a:gd name="connsiteY4" fmla="*/ 4130885 h 4321012"/>
              <a:gd name="connsiteX5" fmla="*/ 1711144 w 1901271"/>
              <a:gd name="connsiteY5" fmla="*/ 4321012 h 4321012"/>
              <a:gd name="connsiteX6" fmla="*/ 190127 w 1901271"/>
              <a:gd name="connsiteY6" fmla="*/ 4321012 h 4321012"/>
              <a:gd name="connsiteX7" fmla="*/ 0 w 1901271"/>
              <a:gd name="connsiteY7" fmla="*/ 4130885 h 4321012"/>
              <a:gd name="connsiteX8" fmla="*/ 0 w 1901271"/>
              <a:gd name="connsiteY8" fmla="*/ 190127 h 432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271" h="4321012">
                <a:moveTo>
                  <a:pt x="0" y="190127"/>
                </a:moveTo>
                <a:cubicBezTo>
                  <a:pt x="0" y="85123"/>
                  <a:pt x="85123" y="0"/>
                  <a:pt x="190127" y="0"/>
                </a:cubicBezTo>
                <a:lnTo>
                  <a:pt x="1711144" y="0"/>
                </a:lnTo>
                <a:cubicBezTo>
                  <a:pt x="1816148" y="0"/>
                  <a:pt x="1901271" y="85123"/>
                  <a:pt x="1901271" y="190127"/>
                </a:cubicBezTo>
                <a:lnTo>
                  <a:pt x="1901271" y="4130885"/>
                </a:lnTo>
                <a:cubicBezTo>
                  <a:pt x="1901271" y="4235889"/>
                  <a:pt x="1816148" y="4321012"/>
                  <a:pt x="1711144" y="4321012"/>
                </a:cubicBezTo>
                <a:lnTo>
                  <a:pt x="190127" y="4321012"/>
                </a:lnTo>
                <a:cubicBezTo>
                  <a:pt x="85123" y="4321012"/>
                  <a:pt x="0" y="4235889"/>
                  <a:pt x="0" y="4130885"/>
                </a:cubicBezTo>
                <a:lnTo>
                  <a:pt x="0" y="190127"/>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5038" tIns="205038" rIns="205038" bIns="205038" numCol="1" spcCol="1270" anchor="t" anchorCtr="0">
            <a:noAutofit/>
          </a:bodyPr>
          <a:lstStyle/>
          <a:p>
            <a:pPr marL="0" lvl="1" indent="0" algn="l" defTabSz="933450">
              <a:lnSpc>
                <a:spcPct val="90000"/>
              </a:lnSpc>
              <a:spcBef>
                <a:spcPct val="0"/>
              </a:spcBef>
              <a:spcAft>
                <a:spcPct val="15000"/>
              </a:spcAft>
              <a:buNone/>
            </a:pPr>
            <a:r>
              <a:rPr lang="en-US" sz="2400" kern="1200" dirty="0"/>
              <a:t>Data indicated problem with flu vaccination rates for staff</a:t>
            </a:r>
          </a:p>
        </p:txBody>
      </p:sp>
      <p:sp>
        <p:nvSpPr>
          <p:cNvPr id="8" name="Freeform: Shape 7"/>
          <p:cNvSpPr/>
          <p:nvPr/>
        </p:nvSpPr>
        <p:spPr>
          <a:xfrm>
            <a:off x="2435334" y="1850078"/>
            <a:ext cx="611038" cy="473361"/>
          </a:xfrm>
          <a:custGeom>
            <a:avLst/>
            <a:gdLst>
              <a:gd name="connsiteX0" fmla="*/ 0 w 611038"/>
              <a:gd name="connsiteY0" fmla="*/ 94672 h 473361"/>
              <a:gd name="connsiteX1" fmla="*/ 374358 w 611038"/>
              <a:gd name="connsiteY1" fmla="*/ 94672 h 473361"/>
              <a:gd name="connsiteX2" fmla="*/ 374358 w 611038"/>
              <a:gd name="connsiteY2" fmla="*/ 0 h 473361"/>
              <a:gd name="connsiteX3" fmla="*/ 611038 w 611038"/>
              <a:gd name="connsiteY3" fmla="*/ 236681 h 473361"/>
              <a:gd name="connsiteX4" fmla="*/ 374358 w 611038"/>
              <a:gd name="connsiteY4" fmla="*/ 473361 h 473361"/>
              <a:gd name="connsiteX5" fmla="*/ 374358 w 611038"/>
              <a:gd name="connsiteY5" fmla="*/ 378689 h 473361"/>
              <a:gd name="connsiteX6" fmla="*/ 0 w 611038"/>
              <a:gd name="connsiteY6" fmla="*/ 378689 h 473361"/>
              <a:gd name="connsiteX7" fmla="*/ 0 w 611038"/>
              <a:gd name="connsiteY7" fmla="*/ 94672 h 47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038" h="473361">
                <a:moveTo>
                  <a:pt x="0" y="94672"/>
                </a:moveTo>
                <a:lnTo>
                  <a:pt x="374358" y="94672"/>
                </a:lnTo>
                <a:lnTo>
                  <a:pt x="374358" y="0"/>
                </a:lnTo>
                <a:lnTo>
                  <a:pt x="611038" y="236681"/>
                </a:lnTo>
                <a:lnTo>
                  <a:pt x="374358" y="473361"/>
                </a:lnTo>
                <a:lnTo>
                  <a:pt x="374358" y="378689"/>
                </a:lnTo>
                <a:lnTo>
                  <a:pt x="0" y="378689"/>
                </a:lnTo>
                <a:lnTo>
                  <a:pt x="0" y="94672"/>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94672" rIns="142008" bIns="94672" numCol="1" spcCol="1270" anchor="ctr" anchorCtr="0">
            <a:noAutofit/>
          </a:bodyPr>
          <a:lstStyle/>
          <a:p>
            <a:pPr marL="0" lvl="0" indent="0" algn="ctr" defTabSz="755650">
              <a:lnSpc>
                <a:spcPct val="90000"/>
              </a:lnSpc>
              <a:spcBef>
                <a:spcPct val="0"/>
              </a:spcBef>
              <a:spcAft>
                <a:spcPct val="35000"/>
              </a:spcAft>
              <a:buNone/>
            </a:pPr>
            <a:endParaRPr lang="en-US" sz="1700" kern="1200"/>
          </a:p>
        </p:txBody>
      </p:sp>
      <p:sp>
        <p:nvSpPr>
          <p:cNvPr id="9" name="Freeform: Shape 8"/>
          <p:cNvSpPr/>
          <p:nvPr/>
        </p:nvSpPr>
        <p:spPr>
          <a:xfrm>
            <a:off x="3300011" y="1784359"/>
            <a:ext cx="1901271" cy="907200"/>
          </a:xfrm>
          <a:custGeom>
            <a:avLst/>
            <a:gdLst>
              <a:gd name="connsiteX0" fmla="*/ 0 w 1901271"/>
              <a:gd name="connsiteY0" fmla="*/ 90720 h 907200"/>
              <a:gd name="connsiteX1" fmla="*/ 90720 w 1901271"/>
              <a:gd name="connsiteY1" fmla="*/ 0 h 907200"/>
              <a:gd name="connsiteX2" fmla="*/ 1810551 w 1901271"/>
              <a:gd name="connsiteY2" fmla="*/ 0 h 907200"/>
              <a:gd name="connsiteX3" fmla="*/ 1901271 w 1901271"/>
              <a:gd name="connsiteY3" fmla="*/ 90720 h 907200"/>
              <a:gd name="connsiteX4" fmla="*/ 1901271 w 1901271"/>
              <a:gd name="connsiteY4" fmla="*/ 816480 h 907200"/>
              <a:gd name="connsiteX5" fmla="*/ 1810551 w 1901271"/>
              <a:gd name="connsiteY5" fmla="*/ 907200 h 907200"/>
              <a:gd name="connsiteX6" fmla="*/ 90720 w 1901271"/>
              <a:gd name="connsiteY6" fmla="*/ 907200 h 907200"/>
              <a:gd name="connsiteX7" fmla="*/ 0 w 1901271"/>
              <a:gd name="connsiteY7" fmla="*/ 816480 h 907200"/>
              <a:gd name="connsiteX8" fmla="*/ 0 w 1901271"/>
              <a:gd name="connsiteY8" fmla="*/ 90720 h 90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271" h="907200">
                <a:moveTo>
                  <a:pt x="0" y="90720"/>
                </a:moveTo>
                <a:cubicBezTo>
                  <a:pt x="0" y="40617"/>
                  <a:pt x="40617" y="0"/>
                  <a:pt x="90720" y="0"/>
                </a:cubicBezTo>
                <a:lnTo>
                  <a:pt x="1810551" y="0"/>
                </a:lnTo>
                <a:cubicBezTo>
                  <a:pt x="1860654" y="0"/>
                  <a:pt x="1901271" y="40617"/>
                  <a:pt x="1901271" y="90720"/>
                </a:cubicBezTo>
                <a:lnTo>
                  <a:pt x="1901271" y="816480"/>
                </a:lnTo>
                <a:cubicBezTo>
                  <a:pt x="1901271" y="866583"/>
                  <a:pt x="1860654" y="907200"/>
                  <a:pt x="1810551" y="907200"/>
                </a:cubicBezTo>
                <a:lnTo>
                  <a:pt x="90720" y="907200"/>
                </a:lnTo>
                <a:cubicBezTo>
                  <a:pt x="40617" y="907200"/>
                  <a:pt x="0" y="866583"/>
                  <a:pt x="0" y="816480"/>
                </a:cubicBezTo>
                <a:lnTo>
                  <a:pt x="0" y="907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2" tIns="149352" rIns="149352" bIns="382410" numCol="1" spcCol="1270" anchor="t" anchorCtr="0">
            <a:noAutofit/>
          </a:bodyPr>
          <a:lstStyle/>
          <a:p>
            <a:pPr marL="0" lvl="0" indent="0" algn="l" defTabSz="933450">
              <a:lnSpc>
                <a:spcPct val="90000"/>
              </a:lnSpc>
              <a:spcBef>
                <a:spcPct val="0"/>
              </a:spcBef>
              <a:spcAft>
                <a:spcPct val="35000"/>
              </a:spcAft>
              <a:buNone/>
            </a:pPr>
            <a:r>
              <a:rPr lang="en-US" sz="3200" b="1" kern="1200" dirty="0"/>
              <a:t>PI</a:t>
            </a:r>
          </a:p>
        </p:txBody>
      </p:sp>
      <p:sp>
        <p:nvSpPr>
          <p:cNvPr id="10" name="Freeform: Shape 9"/>
          <p:cNvSpPr/>
          <p:nvPr/>
        </p:nvSpPr>
        <p:spPr>
          <a:xfrm>
            <a:off x="3439880" y="2476249"/>
            <a:ext cx="2150820" cy="2651760"/>
          </a:xfrm>
          <a:custGeom>
            <a:avLst/>
            <a:gdLst>
              <a:gd name="connsiteX0" fmla="*/ 0 w 1901271"/>
              <a:gd name="connsiteY0" fmla="*/ 190127 h 4321012"/>
              <a:gd name="connsiteX1" fmla="*/ 190127 w 1901271"/>
              <a:gd name="connsiteY1" fmla="*/ 0 h 4321012"/>
              <a:gd name="connsiteX2" fmla="*/ 1711144 w 1901271"/>
              <a:gd name="connsiteY2" fmla="*/ 0 h 4321012"/>
              <a:gd name="connsiteX3" fmla="*/ 1901271 w 1901271"/>
              <a:gd name="connsiteY3" fmla="*/ 190127 h 4321012"/>
              <a:gd name="connsiteX4" fmla="*/ 1901271 w 1901271"/>
              <a:gd name="connsiteY4" fmla="*/ 4130885 h 4321012"/>
              <a:gd name="connsiteX5" fmla="*/ 1711144 w 1901271"/>
              <a:gd name="connsiteY5" fmla="*/ 4321012 h 4321012"/>
              <a:gd name="connsiteX6" fmla="*/ 190127 w 1901271"/>
              <a:gd name="connsiteY6" fmla="*/ 4321012 h 4321012"/>
              <a:gd name="connsiteX7" fmla="*/ 0 w 1901271"/>
              <a:gd name="connsiteY7" fmla="*/ 4130885 h 4321012"/>
              <a:gd name="connsiteX8" fmla="*/ 0 w 1901271"/>
              <a:gd name="connsiteY8" fmla="*/ 190127 h 432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271" h="4321012">
                <a:moveTo>
                  <a:pt x="0" y="190127"/>
                </a:moveTo>
                <a:cubicBezTo>
                  <a:pt x="0" y="85123"/>
                  <a:pt x="85123" y="0"/>
                  <a:pt x="190127" y="0"/>
                </a:cubicBezTo>
                <a:lnTo>
                  <a:pt x="1711144" y="0"/>
                </a:lnTo>
                <a:cubicBezTo>
                  <a:pt x="1816148" y="0"/>
                  <a:pt x="1901271" y="85123"/>
                  <a:pt x="1901271" y="190127"/>
                </a:cubicBezTo>
                <a:lnTo>
                  <a:pt x="1901271" y="4130885"/>
                </a:lnTo>
                <a:cubicBezTo>
                  <a:pt x="1901271" y="4235889"/>
                  <a:pt x="1816148" y="4321012"/>
                  <a:pt x="1711144" y="4321012"/>
                </a:cubicBezTo>
                <a:lnTo>
                  <a:pt x="190127" y="4321012"/>
                </a:lnTo>
                <a:cubicBezTo>
                  <a:pt x="85123" y="4321012"/>
                  <a:pt x="0" y="4235889"/>
                  <a:pt x="0" y="4130885"/>
                </a:cubicBezTo>
                <a:lnTo>
                  <a:pt x="0" y="190127"/>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5038" tIns="205038" rIns="205038" bIns="205038" numCol="1" spcCol="1270" anchor="t" anchorCtr="0">
            <a:noAutofit/>
          </a:bodyPr>
          <a:lstStyle/>
          <a:p>
            <a:pPr marL="0" lvl="1" indent="0" algn="l" defTabSz="933450">
              <a:lnSpc>
                <a:spcPct val="90000"/>
              </a:lnSpc>
              <a:spcBef>
                <a:spcPct val="0"/>
              </a:spcBef>
              <a:spcAft>
                <a:spcPct val="15000"/>
              </a:spcAft>
              <a:buNone/>
            </a:pPr>
            <a:r>
              <a:rPr lang="en-US" sz="2400" kern="1200" dirty="0"/>
              <a:t>Determined shift variances and process issues around the vaccine</a:t>
            </a:r>
          </a:p>
        </p:txBody>
      </p:sp>
      <p:sp>
        <p:nvSpPr>
          <p:cNvPr id="11" name="Freeform: Shape 10"/>
          <p:cNvSpPr/>
          <p:nvPr/>
        </p:nvSpPr>
        <p:spPr>
          <a:xfrm>
            <a:off x="5489508" y="1850078"/>
            <a:ext cx="611038" cy="473361"/>
          </a:xfrm>
          <a:custGeom>
            <a:avLst/>
            <a:gdLst>
              <a:gd name="connsiteX0" fmla="*/ 0 w 611038"/>
              <a:gd name="connsiteY0" fmla="*/ 94672 h 473361"/>
              <a:gd name="connsiteX1" fmla="*/ 374358 w 611038"/>
              <a:gd name="connsiteY1" fmla="*/ 94672 h 473361"/>
              <a:gd name="connsiteX2" fmla="*/ 374358 w 611038"/>
              <a:gd name="connsiteY2" fmla="*/ 0 h 473361"/>
              <a:gd name="connsiteX3" fmla="*/ 611038 w 611038"/>
              <a:gd name="connsiteY3" fmla="*/ 236681 h 473361"/>
              <a:gd name="connsiteX4" fmla="*/ 374358 w 611038"/>
              <a:gd name="connsiteY4" fmla="*/ 473361 h 473361"/>
              <a:gd name="connsiteX5" fmla="*/ 374358 w 611038"/>
              <a:gd name="connsiteY5" fmla="*/ 378689 h 473361"/>
              <a:gd name="connsiteX6" fmla="*/ 0 w 611038"/>
              <a:gd name="connsiteY6" fmla="*/ 378689 h 473361"/>
              <a:gd name="connsiteX7" fmla="*/ 0 w 611038"/>
              <a:gd name="connsiteY7" fmla="*/ 94672 h 47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038" h="473361">
                <a:moveTo>
                  <a:pt x="0" y="94672"/>
                </a:moveTo>
                <a:lnTo>
                  <a:pt x="374358" y="94672"/>
                </a:lnTo>
                <a:lnTo>
                  <a:pt x="374358" y="0"/>
                </a:lnTo>
                <a:lnTo>
                  <a:pt x="611038" y="236681"/>
                </a:lnTo>
                <a:lnTo>
                  <a:pt x="374358" y="473361"/>
                </a:lnTo>
                <a:lnTo>
                  <a:pt x="374358" y="378689"/>
                </a:lnTo>
                <a:lnTo>
                  <a:pt x="0" y="378689"/>
                </a:lnTo>
                <a:lnTo>
                  <a:pt x="0" y="94672"/>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94672" rIns="142008" bIns="94672" numCol="1" spcCol="1270" anchor="ctr" anchorCtr="0">
            <a:noAutofit/>
          </a:bodyPr>
          <a:lstStyle/>
          <a:p>
            <a:pPr marL="0" lvl="0" indent="0" algn="ctr" defTabSz="755650">
              <a:lnSpc>
                <a:spcPct val="90000"/>
              </a:lnSpc>
              <a:spcBef>
                <a:spcPct val="0"/>
              </a:spcBef>
              <a:spcAft>
                <a:spcPct val="35000"/>
              </a:spcAft>
              <a:buNone/>
            </a:pPr>
            <a:endParaRPr lang="en-US" sz="1700" kern="1200"/>
          </a:p>
        </p:txBody>
      </p:sp>
      <p:sp>
        <p:nvSpPr>
          <p:cNvPr id="12" name="Freeform: Shape 11"/>
          <p:cNvSpPr/>
          <p:nvPr/>
        </p:nvSpPr>
        <p:spPr>
          <a:xfrm>
            <a:off x="6354186" y="1784359"/>
            <a:ext cx="1901271" cy="907200"/>
          </a:xfrm>
          <a:custGeom>
            <a:avLst/>
            <a:gdLst>
              <a:gd name="connsiteX0" fmla="*/ 0 w 1901271"/>
              <a:gd name="connsiteY0" fmla="*/ 90720 h 907200"/>
              <a:gd name="connsiteX1" fmla="*/ 90720 w 1901271"/>
              <a:gd name="connsiteY1" fmla="*/ 0 h 907200"/>
              <a:gd name="connsiteX2" fmla="*/ 1810551 w 1901271"/>
              <a:gd name="connsiteY2" fmla="*/ 0 h 907200"/>
              <a:gd name="connsiteX3" fmla="*/ 1901271 w 1901271"/>
              <a:gd name="connsiteY3" fmla="*/ 90720 h 907200"/>
              <a:gd name="connsiteX4" fmla="*/ 1901271 w 1901271"/>
              <a:gd name="connsiteY4" fmla="*/ 816480 h 907200"/>
              <a:gd name="connsiteX5" fmla="*/ 1810551 w 1901271"/>
              <a:gd name="connsiteY5" fmla="*/ 907200 h 907200"/>
              <a:gd name="connsiteX6" fmla="*/ 90720 w 1901271"/>
              <a:gd name="connsiteY6" fmla="*/ 907200 h 907200"/>
              <a:gd name="connsiteX7" fmla="*/ 0 w 1901271"/>
              <a:gd name="connsiteY7" fmla="*/ 816480 h 907200"/>
              <a:gd name="connsiteX8" fmla="*/ 0 w 1901271"/>
              <a:gd name="connsiteY8" fmla="*/ 90720 h 90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271" h="907200">
                <a:moveTo>
                  <a:pt x="0" y="90720"/>
                </a:moveTo>
                <a:cubicBezTo>
                  <a:pt x="0" y="40617"/>
                  <a:pt x="40617" y="0"/>
                  <a:pt x="90720" y="0"/>
                </a:cubicBezTo>
                <a:lnTo>
                  <a:pt x="1810551" y="0"/>
                </a:lnTo>
                <a:cubicBezTo>
                  <a:pt x="1860654" y="0"/>
                  <a:pt x="1901271" y="40617"/>
                  <a:pt x="1901271" y="90720"/>
                </a:cubicBezTo>
                <a:lnTo>
                  <a:pt x="1901271" y="816480"/>
                </a:lnTo>
                <a:cubicBezTo>
                  <a:pt x="1901271" y="866583"/>
                  <a:pt x="1860654" y="907200"/>
                  <a:pt x="1810551" y="907200"/>
                </a:cubicBezTo>
                <a:lnTo>
                  <a:pt x="90720" y="907200"/>
                </a:lnTo>
                <a:cubicBezTo>
                  <a:pt x="40617" y="907200"/>
                  <a:pt x="0" y="866583"/>
                  <a:pt x="0" y="816480"/>
                </a:cubicBezTo>
                <a:lnTo>
                  <a:pt x="0" y="907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2" tIns="149352" rIns="149352" bIns="382410" numCol="1" spcCol="1270" anchor="t" anchorCtr="0">
            <a:noAutofit/>
          </a:bodyPr>
          <a:lstStyle/>
          <a:p>
            <a:pPr marL="0" lvl="0" indent="0" algn="l" defTabSz="933450">
              <a:lnSpc>
                <a:spcPct val="90000"/>
              </a:lnSpc>
              <a:spcBef>
                <a:spcPct val="0"/>
              </a:spcBef>
              <a:spcAft>
                <a:spcPct val="35000"/>
              </a:spcAft>
              <a:buNone/>
            </a:pPr>
            <a:r>
              <a:rPr lang="en-US" sz="3200" b="1" kern="1200" dirty="0"/>
              <a:t>QAPI</a:t>
            </a:r>
          </a:p>
        </p:txBody>
      </p:sp>
      <p:sp>
        <p:nvSpPr>
          <p:cNvPr id="13" name="Freeform: Shape 12"/>
          <p:cNvSpPr/>
          <p:nvPr/>
        </p:nvSpPr>
        <p:spPr>
          <a:xfrm>
            <a:off x="6494055" y="2476249"/>
            <a:ext cx="2377440" cy="3931920"/>
          </a:xfrm>
          <a:custGeom>
            <a:avLst/>
            <a:gdLst>
              <a:gd name="connsiteX0" fmla="*/ 0 w 1901271"/>
              <a:gd name="connsiteY0" fmla="*/ 190127 h 4321012"/>
              <a:gd name="connsiteX1" fmla="*/ 190127 w 1901271"/>
              <a:gd name="connsiteY1" fmla="*/ 0 h 4321012"/>
              <a:gd name="connsiteX2" fmla="*/ 1711144 w 1901271"/>
              <a:gd name="connsiteY2" fmla="*/ 0 h 4321012"/>
              <a:gd name="connsiteX3" fmla="*/ 1901271 w 1901271"/>
              <a:gd name="connsiteY3" fmla="*/ 190127 h 4321012"/>
              <a:gd name="connsiteX4" fmla="*/ 1901271 w 1901271"/>
              <a:gd name="connsiteY4" fmla="*/ 4130885 h 4321012"/>
              <a:gd name="connsiteX5" fmla="*/ 1711144 w 1901271"/>
              <a:gd name="connsiteY5" fmla="*/ 4321012 h 4321012"/>
              <a:gd name="connsiteX6" fmla="*/ 190127 w 1901271"/>
              <a:gd name="connsiteY6" fmla="*/ 4321012 h 4321012"/>
              <a:gd name="connsiteX7" fmla="*/ 0 w 1901271"/>
              <a:gd name="connsiteY7" fmla="*/ 4130885 h 4321012"/>
              <a:gd name="connsiteX8" fmla="*/ 0 w 1901271"/>
              <a:gd name="connsiteY8" fmla="*/ 190127 h 432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1271" h="4321012">
                <a:moveTo>
                  <a:pt x="0" y="190127"/>
                </a:moveTo>
                <a:cubicBezTo>
                  <a:pt x="0" y="85123"/>
                  <a:pt x="85123" y="0"/>
                  <a:pt x="190127" y="0"/>
                </a:cubicBezTo>
                <a:lnTo>
                  <a:pt x="1711144" y="0"/>
                </a:lnTo>
                <a:cubicBezTo>
                  <a:pt x="1816148" y="0"/>
                  <a:pt x="1901271" y="85123"/>
                  <a:pt x="1901271" y="190127"/>
                </a:cubicBezTo>
                <a:lnTo>
                  <a:pt x="1901271" y="4130885"/>
                </a:lnTo>
                <a:cubicBezTo>
                  <a:pt x="1901271" y="4235889"/>
                  <a:pt x="1816148" y="4321012"/>
                  <a:pt x="1711144" y="4321012"/>
                </a:cubicBezTo>
                <a:lnTo>
                  <a:pt x="190127" y="4321012"/>
                </a:lnTo>
                <a:cubicBezTo>
                  <a:pt x="85123" y="4321012"/>
                  <a:pt x="0" y="4235889"/>
                  <a:pt x="0" y="4130885"/>
                </a:cubicBezTo>
                <a:lnTo>
                  <a:pt x="0" y="190127"/>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5038" tIns="205038" rIns="205038" bIns="205038" numCol="1" spcCol="1270" anchor="t" anchorCtr="0">
            <a:noAutofit/>
          </a:bodyPr>
          <a:lstStyle/>
          <a:p>
            <a:pPr marL="0" lvl="1" indent="0" algn="l" defTabSz="933450">
              <a:lnSpc>
                <a:spcPct val="90000"/>
              </a:lnSpc>
              <a:spcBef>
                <a:spcPct val="0"/>
              </a:spcBef>
              <a:spcAft>
                <a:spcPct val="15000"/>
              </a:spcAft>
              <a:buNone/>
            </a:pPr>
            <a:r>
              <a:rPr lang="en-US" sz="2400" kern="1200" dirty="0"/>
              <a:t>Made process changes (offer vaccines across all shifts) and follow-up data reveals greater number of staff receiving </a:t>
            </a:r>
            <a:r>
              <a:rPr lang="en-US" sz="2400" kern="1200"/>
              <a:t>flu vaccine.</a:t>
            </a:r>
            <a:endParaRPr lang="en-US" sz="2400" kern="1200" dirty="0"/>
          </a:p>
        </p:txBody>
      </p:sp>
      <p:sp>
        <p:nvSpPr>
          <p:cNvPr id="3" name="Title 2"/>
          <p:cNvSpPr>
            <a:spLocks noGrp="1"/>
          </p:cNvSpPr>
          <p:nvPr>
            <p:ph type="title"/>
          </p:nvPr>
        </p:nvSpPr>
        <p:spPr/>
        <p:txBody>
          <a:bodyPr/>
          <a:lstStyle/>
          <a:p>
            <a:r>
              <a:rPr lang="en-US" dirty="0"/>
              <a:t>QA + pi = QAPI</a:t>
            </a:r>
          </a:p>
        </p:txBody>
      </p:sp>
    </p:spTree>
    <p:extLst>
      <p:ext uri="{BB962C8B-B14F-4D97-AF65-F5344CB8AC3E}">
        <p14:creationId xmlns:p14="http://schemas.microsoft.com/office/powerpoint/2010/main" val="157791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334191" y="4998720"/>
            <a:ext cx="8475618" cy="1219200"/>
          </a:xfrm>
          <a:prstGeom prst="roundRect">
            <a:avLst/>
          </a:prstGeom>
          <a:solidFill>
            <a:srgbClr val="FFFFFF">
              <a:alpha val="50196"/>
            </a:srgb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2" name="Content Placeholder 1"/>
          <p:cNvSpPr>
            <a:spLocks noGrp="1"/>
          </p:cNvSpPr>
          <p:nvPr>
            <p:ph idx="1"/>
          </p:nvPr>
        </p:nvSpPr>
        <p:spPr/>
        <p:txBody>
          <a:bodyPr>
            <a:noAutofit/>
          </a:bodyPr>
          <a:lstStyle/>
          <a:p>
            <a:r>
              <a:rPr lang="en-US" dirty="0"/>
              <a:t>In the example, I did not include real numbers or data.</a:t>
            </a:r>
          </a:p>
          <a:p>
            <a:r>
              <a:rPr lang="en-US" dirty="0"/>
              <a:t>This is a vital part of the process!</a:t>
            </a:r>
          </a:p>
          <a:p>
            <a:r>
              <a:rPr lang="en-US" dirty="0"/>
              <a:t>Include % along with numerator/denominators when possible.</a:t>
            </a:r>
          </a:p>
          <a:p>
            <a:endParaRPr lang="en-US" dirty="0"/>
          </a:p>
          <a:p>
            <a:pPr marL="0" indent="0">
              <a:buNone/>
            </a:pPr>
            <a:r>
              <a:rPr lang="en-US" i="1" dirty="0">
                <a:solidFill>
                  <a:srgbClr val="00539B"/>
                </a:solidFill>
              </a:rPr>
              <a:t>“Without data you are just another person with an opinion.” </a:t>
            </a:r>
            <a:r>
              <a:rPr lang="en-US" dirty="0"/>
              <a:t>	– Mark Twain</a:t>
            </a:r>
          </a:p>
        </p:txBody>
      </p:sp>
      <p:sp>
        <p:nvSpPr>
          <p:cNvPr id="3" name="Title 2"/>
          <p:cNvSpPr>
            <a:spLocks noGrp="1"/>
          </p:cNvSpPr>
          <p:nvPr>
            <p:ph type="title"/>
          </p:nvPr>
        </p:nvSpPr>
        <p:spPr/>
        <p:txBody>
          <a:bodyPr/>
          <a:lstStyle/>
          <a:p>
            <a:r>
              <a:rPr lang="en-US" dirty="0"/>
              <a:t>A quick caveat</a:t>
            </a:r>
          </a:p>
        </p:txBody>
      </p:sp>
    </p:spTree>
    <p:extLst>
      <p:ext uri="{BB962C8B-B14F-4D97-AF65-F5344CB8AC3E}">
        <p14:creationId xmlns:p14="http://schemas.microsoft.com/office/powerpoint/2010/main" val="1941727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r>
              <a:rPr lang="en-US" dirty="0"/>
              <a:t>Flu vaccination rates for staff are at 50%(40/80 employees) compared to statewide benchmark of 96%.</a:t>
            </a:r>
          </a:p>
          <a:p>
            <a:r>
              <a:rPr lang="en-US" dirty="0"/>
              <a:t>‘Drill down’ the data - of the 40 unvaccinated employees: 30 were RNs, 5 were housekeeping staff, 4 were dietary staff and one was a maintenance worker.</a:t>
            </a:r>
          </a:p>
          <a:p>
            <a:r>
              <a:rPr lang="en-US" dirty="0"/>
              <a:t>Continue to ‘drill down’ - of the 30 RNs who did not get the vaccine, 29 worked on the pm (night) shift.  In addition, 4 of the 5 housekeepers and 2 of the dietary staff who did not get vaccine worked the pm shift.</a:t>
            </a:r>
          </a:p>
          <a:p>
            <a:r>
              <a:rPr lang="en-US" dirty="0"/>
              <a:t>You would report your intervention(s) here.</a:t>
            </a:r>
          </a:p>
          <a:p>
            <a:r>
              <a:rPr lang="en-US" dirty="0"/>
              <a:t>Following the intervention (flu shots offered during pm shift) rates improved to 90% (72/80 employees had vaccine documented).</a:t>
            </a:r>
          </a:p>
          <a:p>
            <a:r>
              <a:rPr lang="en-US" dirty="0"/>
              <a:t>You can continue to ‘drill down’ and do more PI…</a:t>
            </a:r>
          </a:p>
        </p:txBody>
      </p:sp>
      <p:sp>
        <p:nvSpPr>
          <p:cNvPr id="3" name="Title 2"/>
          <p:cNvSpPr>
            <a:spLocks noGrp="1"/>
          </p:cNvSpPr>
          <p:nvPr>
            <p:ph type="title"/>
          </p:nvPr>
        </p:nvSpPr>
        <p:spPr/>
        <p:txBody>
          <a:bodyPr/>
          <a:lstStyle/>
          <a:p>
            <a:r>
              <a:rPr lang="en-US" dirty="0"/>
              <a:t>Purely made up numbers/example</a:t>
            </a:r>
          </a:p>
        </p:txBody>
      </p:sp>
    </p:spTree>
    <p:extLst>
      <p:ext uri="{BB962C8B-B14F-4D97-AF65-F5344CB8AC3E}">
        <p14:creationId xmlns:p14="http://schemas.microsoft.com/office/powerpoint/2010/main" val="337420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542544"/>
            <a:ext cx="8229600" cy="591312"/>
          </a:xfrm>
        </p:spPr>
        <p:txBody>
          <a:bodyPr>
            <a:normAutofit fontScale="90000"/>
          </a:bodyPr>
          <a:lstStyle/>
          <a:p>
            <a:r>
              <a:rPr lang="en-US" dirty="0"/>
              <a:t>Federal regulations </a:t>
            </a:r>
          </a:p>
        </p:txBody>
      </p:sp>
      <p:sp>
        <p:nvSpPr>
          <p:cNvPr id="3" name="Content Placeholder 2"/>
          <p:cNvSpPr>
            <a:spLocks noGrp="1"/>
          </p:cNvSpPr>
          <p:nvPr>
            <p:ph idx="1"/>
          </p:nvPr>
        </p:nvSpPr>
        <p:spPr>
          <a:xfrm>
            <a:off x="457200" y="1143000"/>
            <a:ext cx="8229600" cy="5562600"/>
          </a:xfrm>
        </p:spPr>
        <p:txBody>
          <a:bodyPr>
            <a:normAutofit fontScale="92500" lnSpcReduction="10000"/>
          </a:bodyPr>
          <a:lstStyle/>
          <a:p>
            <a:pPr marL="0" indent="0">
              <a:buNone/>
            </a:pPr>
            <a:r>
              <a:rPr lang="en-US" dirty="0"/>
              <a:t>HHS-Health and Human Services</a:t>
            </a:r>
          </a:p>
          <a:p>
            <a:pPr marL="0" indent="0">
              <a:buNone/>
            </a:pPr>
            <a:r>
              <a:rPr lang="en-US" sz="2000" dirty="0">
                <a:hlinkClick r:id="rId3"/>
              </a:rPr>
              <a:t>http://www.hhs.gov/about/agencies/orgchart/index.html</a:t>
            </a: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endParaRPr lang="en-US" dirty="0"/>
          </a:p>
          <a:p>
            <a:pPr marL="0" indent="0">
              <a:buNone/>
            </a:pPr>
            <a:endParaRPr lang="en-US" dirty="0"/>
          </a:p>
          <a:p>
            <a:endParaRPr lang="en-US" dirty="0"/>
          </a:p>
          <a:p>
            <a:pPr marL="0" indent="0">
              <a:buNone/>
            </a:pPr>
            <a:r>
              <a:rPr lang="en-US" sz="1600" dirty="0"/>
              <a:t>	</a:t>
            </a:r>
          </a:p>
          <a:p>
            <a:pPr marL="0" indent="0">
              <a:buNone/>
            </a:pPr>
            <a:endParaRPr lang="en-US" sz="1600" dirty="0"/>
          </a:p>
          <a:p>
            <a:pPr marL="0" indent="0">
              <a:buNone/>
            </a:pPr>
            <a:r>
              <a:rPr lang="en-US" sz="1400" dirty="0"/>
              <a:t>A few familiar agencies under HHS include:</a:t>
            </a:r>
          </a:p>
          <a:p>
            <a:pPr lvl="1"/>
            <a:r>
              <a:rPr lang="en-US" sz="1400" dirty="0"/>
              <a:t>CMS- Centers for Medicare and Medicaid Services</a:t>
            </a:r>
          </a:p>
          <a:p>
            <a:pPr lvl="1"/>
            <a:r>
              <a:rPr lang="en-US" sz="1400" dirty="0"/>
              <a:t>CDC-Centers for Disease Control and Prevention</a:t>
            </a:r>
          </a:p>
          <a:p>
            <a:pPr lvl="1"/>
            <a:r>
              <a:rPr lang="en-US" sz="1400" dirty="0"/>
              <a:t>FDA-Food and Drug Administration</a:t>
            </a:r>
          </a:p>
          <a:p>
            <a:endParaRPr lang="en-US" dirty="0"/>
          </a:p>
        </p:txBody>
      </p:sp>
      <p:sp>
        <p:nvSpPr>
          <p:cNvPr id="4" name="TextBox 3"/>
          <p:cNvSpPr txBox="1"/>
          <p:nvPr/>
        </p:nvSpPr>
        <p:spPr>
          <a:xfrm>
            <a:off x="6590184" y="3823954"/>
            <a:ext cx="2493667" cy="646331"/>
          </a:xfrm>
          <a:prstGeom prst="rect">
            <a:avLst/>
          </a:prstGeom>
          <a:noFill/>
        </p:spPr>
        <p:txBody>
          <a:bodyPr wrap="square" rtlCol="0">
            <a:spAutoFit/>
          </a:bodyPr>
          <a:lstStyle/>
          <a:p>
            <a:pPr algn="ctr"/>
            <a:r>
              <a:rPr lang="en-US" sz="1100" b="1" dirty="0">
                <a:solidFill>
                  <a:prstClr val="black"/>
                </a:solidFill>
              </a:rPr>
              <a:t>Was Thomas E. Price, M.D.</a:t>
            </a:r>
          </a:p>
          <a:p>
            <a:pPr algn="ctr"/>
            <a:r>
              <a:rPr lang="en-US" sz="1200" b="1" dirty="0">
                <a:solidFill>
                  <a:prstClr val="black"/>
                </a:solidFill>
              </a:rPr>
              <a:t>Now? Don Wright, MD, MPH</a:t>
            </a:r>
          </a:p>
          <a:p>
            <a:pPr algn="ctr"/>
            <a:r>
              <a:rPr lang="en-US" sz="1200" b="1" dirty="0">
                <a:solidFill>
                  <a:prstClr val="black"/>
                </a:solidFill>
              </a:rPr>
              <a:t>HHS Secretary</a:t>
            </a:r>
          </a:p>
        </p:txBody>
      </p:sp>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1" y="1909762"/>
            <a:ext cx="4770708" cy="3881438"/>
          </a:xfrm>
          <a:prstGeom prst="rect">
            <a:avLst/>
          </a:prstGeom>
          <a:ln w="28575">
            <a:solidFill>
              <a:schemeClr val="tx1"/>
            </a:solidFill>
          </a:ln>
        </p:spPr>
      </p:pic>
      <p:pic>
        <p:nvPicPr>
          <p:cNvPr id="6" name="Picture 5" descr="Screen Clipping"/>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468031" y="2094691"/>
            <a:ext cx="1122153" cy="1378297"/>
          </a:xfrm>
          <a:prstGeom prst="rect">
            <a:avLst/>
          </a:prstGeom>
        </p:spPr>
      </p:pic>
      <p:pic>
        <p:nvPicPr>
          <p:cNvPr id="7" name="Picture 6"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9000" y="4583801"/>
            <a:ext cx="1196037" cy="1474360"/>
          </a:xfrm>
          <a:prstGeom prst="rect">
            <a:avLst/>
          </a:prstGeom>
        </p:spPr>
      </p:pic>
      <p:sp>
        <p:nvSpPr>
          <p:cNvPr id="9" name="TextBox 8"/>
          <p:cNvSpPr txBox="1"/>
          <p:nvPr/>
        </p:nvSpPr>
        <p:spPr>
          <a:xfrm>
            <a:off x="6934200" y="6172200"/>
            <a:ext cx="1905000" cy="461665"/>
          </a:xfrm>
          <a:prstGeom prst="rect">
            <a:avLst/>
          </a:prstGeom>
          <a:noFill/>
        </p:spPr>
        <p:txBody>
          <a:bodyPr wrap="square" rtlCol="0">
            <a:spAutoFit/>
          </a:bodyPr>
          <a:lstStyle/>
          <a:p>
            <a:pPr algn="ctr"/>
            <a:r>
              <a:rPr lang="en-US" sz="1200" b="1" dirty="0">
                <a:solidFill>
                  <a:prstClr val="black"/>
                </a:solidFill>
              </a:rPr>
              <a:t>Brenda Fitzgerald, M.D.</a:t>
            </a:r>
          </a:p>
          <a:p>
            <a:pPr algn="ctr"/>
            <a:r>
              <a:rPr lang="en-US" sz="1200" b="1" dirty="0">
                <a:solidFill>
                  <a:prstClr val="black"/>
                </a:solidFill>
              </a:rPr>
              <a:t>CDC Director</a:t>
            </a:r>
          </a:p>
        </p:txBody>
      </p:sp>
      <p:pic>
        <p:nvPicPr>
          <p:cNvPr id="1026" name="Picture 2" descr="Don Wright, M.D., M.P.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0972" y="1492443"/>
            <a:ext cx="17145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7120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7160" y="137160"/>
            <a:ext cx="8869680" cy="6583680"/>
          </a:xfrm>
          <a:prstGeom prst="rect">
            <a:avLst/>
          </a:prstGeom>
          <a:noFill/>
          <a:ln w="38100" cmpd="dbl">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5" name="Content Placeholder 4"/>
          <p:cNvSpPr>
            <a:spLocks noGrp="1"/>
          </p:cNvSpPr>
          <p:nvPr>
            <p:ph idx="1"/>
          </p:nvPr>
        </p:nvSpPr>
        <p:spPr>
          <a:xfrm>
            <a:off x="274320" y="1649399"/>
            <a:ext cx="8595360" cy="4919352"/>
          </a:xfrm>
        </p:spPr>
        <p:txBody>
          <a:bodyPr>
            <a:noAutofit/>
          </a:bodyPr>
          <a:lstStyle/>
          <a:p>
            <a:r>
              <a:rPr lang="en-US" sz="2400" dirty="0"/>
              <a:t>Quality Assurance:</a:t>
            </a:r>
          </a:p>
          <a:p>
            <a:pPr lvl="1"/>
            <a:r>
              <a:rPr lang="en-US" sz="1800" b="1" dirty="0">
                <a:solidFill>
                  <a:srgbClr val="00539B"/>
                </a:solidFill>
              </a:rPr>
              <a:t>Collecting data on infections (CAUTI, CDI, UTI, respiratory)</a:t>
            </a:r>
          </a:p>
          <a:p>
            <a:pPr lvl="1"/>
            <a:r>
              <a:rPr lang="en-US" sz="1800" b="1" dirty="0">
                <a:solidFill>
                  <a:srgbClr val="00539B"/>
                </a:solidFill>
              </a:rPr>
              <a:t>Trending flu and </a:t>
            </a:r>
            <a:r>
              <a:rPr lang="en-US" sz="1800" b="1" dirty="0" err="1">
                <a:solidFill>
                  <a:srgbClr val="00539B"/>
                </a:solidFill>
              </a:rPr>
              <a:t>pneumo</a:t>
            </a:r>
            <a:r>
              <a:rPr lang="en-US" sz="1800" b="1" dirty="0">
                <a:solidFill>
                  <a:srgbClr val="00539B"/>
                </a:solidFill>
              </a:rPr>
              <a:t> vaccination rates for residents and staff</a:t>
            </a:r>
            <a:endParaRPr lang="en-US" sz="1800" dirty="0">
              <a:solidFill>
                <a:srgbClr val="00539B"/>
              </a:solidFill>
            </a:endParaRPr>
          </a:p>
          <a:p>
            <a:r>
              <a:rPr lang="en-US" sz="2400" dirty="0"/>
              <a:t>Performance Improvement:</a:t>
            </a:r>
          </a:p>
          <a:p>
            <a:pPr lvl="1"/>
            <a:r>
              <a:rPr lang="en-US" sz="1800" b="1" dirty="0">
                <a:solidFill>
                  <a:srgbClr val="00539B"/>
                </a:solidFill>
              </a:rPr>
              <a:t>Team reviewed process for environmental cleaning following isolation precautions</a:t>
            </a:r>
          </a:p>
          <a:p>
            <a:pPr lvl="1"/>
            <a:r>
              <a:rPr lang="en-US" sz="1800" b="1" dirty="0">
                <a:solidFill>
                  <a:srgbClr val="00539B"/>
                </a:solidFill>
              </a:rPr>
              <a:t>Vaccination clinic and incentives for residents and staff who received flu and </a:t>
            </a:r>
            <a:r>
              <a:rPr lang="en-US" sz="1800" b="1" dirty="0" err="1">
                <a:solidFill>
                  <a:srgbClr val="00539B"/>
                </a:solidFill>
              </a:rPr>
              <a:t>pneumo</a:t>
            </a:r>
            <a:r>
              <a:rPr lang="en-US" sz="1800" b="1" dirty="0">
                <a:solidFill>
                  <a:srgbClr val="00539B"/>
                </a:solidFill>
              </a:rPr>
              <a:t> vaccine</a:t>
            </a:r>
            <a:endParaRPr lang="en-US" sz="1800" dirty="0">
              <a:solidFill>
                <a:srgbClr val="00539B"/>
              </a:solidFill>
            </a:endParaRPr>
          </a:p>
          <a:p>
            <a:r>
              <a:rPr lang="en-US" sz="2400" dirty="0"/>
              <a:t>QA+PI:</a:t>
            </a:r>
          </a:p>
          <a:p>
            <a:pPr lvl="1"/>
            <a:r>
              <a:rPr lang="en-US" sz="1800" b="1" dirty="0">
                <a:solidFill>
                  <a:srgbClr val="00539B"/>
                </a:solidFill>
              </a:rPr>
              <a:t>Trended data reveals higher than average rates for CDI</a:t>
            </a:r>
          </a:p>
          <a:p>
            <a:pPr lvl="1"/>
            <a:r>
              <a:rPr lang="en-US" sz="1800" b="1" dirty="0">
                <a:solidFill>
                  <a:srgbClr val="00539B"/>
                </a:solidFill>
              </a:rPr>
              <a:t>Analysis reveals opportunities for improvement:</a:t>
            </a:r>
          </a:p>
          <a:p>
            <a:pPr lvl="2"/>
            <a:r>
              <a:rPr lang="en-US" sz="1600" b="1" dirty="0"/>
              <a:t>Environmental cleaning following resident with CDI</a:t>
            </a:r>
          </a:p>
          <a:p>
            <a:pPr lvl="2"/>
            <a:r>
              <a:rPr lang="en-US" sz="1600" b="1" dirty="0"/>
              <a:t>Precautions for residents who are infectious</a:t>
            </a:r>
          </a:p>
          <a:p>
            <a:pPr lvl="2"/>
            <a:r>
              <a:rPr lang="en-US" sz="1600" b="1" dirty="0"/>
              <a:t>Identification of “high-risk” residents for CDI</a:t>
            </a:r>
          </a:p>
        </p:txBody>
      </p:sp>
      <p:sp>
        <p:nvSpPr>
          <p:cNvPr id="2" name="Title 1"/>
          <p:cNvSpPr>
            <a:spLocks noGrp="1"/>
          </p:cNvSpPr>
          <p:nvPr>
            <p:ph type="title"/>
          </p:nvPr>
        </p:nvSpPr>
        <p:spPr/>
        <p:txBody>
          <a:bodyPr/>
          <a:lstStyle/>
          <a:p>
            <a:r>
              <a:rPr lang="en-US" dirty="0"/>
              <a:t>Examples</a:t>
            </a:r>
          </a:p>
        </p:txBody>
      </p:sp>
    </p:spTree>
    <p:extLst>
      <p:ext uri="{BB962C8B-B14F-4D97-AF65-F5344CB8AC3E}">
        <p14:creationId xmlns:p14="http://schemas.microsoft.com/office/powerpoint/2010/main" val="2981852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2217" y="509307"/>
            <a:ext cx="6696892" cy="2800767"/>
          </a:xfrm>
          <a:prstGeom prst="rect">
            <a:avLst/>
          </a:prstGeom>
        </p:spPr>
        <p:txBody>
          <a:bodyPr wrap="square">
            <a:spAutoFit/>
          </a:bodyPr>
          <a:lstStyle/>
          <a:p>
            <a:pPr algn="ctr"/>
            <a:r>
              <a:rPr lang="en-US" sz="4400" b="1" dirty="0"/>
              <a:t>Can you think of examples in your department of QA and/or PI activities?</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77566" y="4066901"/>
            <a:ext cx="1465371" cy="2455824"/>
          </a:xfrm>
          <a:prstGeom prst="rect">
            <a:avLst/>
          </a:prstGeom>
        </p:spPr>
      </p:pic>
      <p:sp>
        <p:nvSpPr>
          <p:cNvPr id="7" name="TextBox 6"/>
          <p:cNvSpPr txBox="1"/>
          <p:nvPr/>
        </p:nvSpPr>
        <p:spPr>
          <a:xfrm>
            <a:off x="7019109" y="3015081"/>
            <a:ext cx="1985553" cy="954107"/>
          </a:xfrm>
          <a:prstGeom prst="rect">
            <a:avLst/>
          </a:prstGeom>
          <a:noFill/>
          <a:ln>
            <a:noFill/>
          </a:ln>
        </p:spPr>
        <p:txBody>
          <a:bodyPr wrap="square" rtlCol="0" anchor="ctr" anchorCtr="1">
            <a:spAutoFit/>
          </a:bodyPr>
          <a:lstStyle/>
          <a:p>
            <a:r>
              <a:rPr lang="en-US" sz="2800" dirty="0">
                <a:solidFill>
                  <a:schemeClr val="bg1"/>
                </a:solidFill>
              </a:rPr>
              <a:t>Food for thought…</a:t>
            </a:r>
          </a:p>
        </p:txBody>
      </p:sp>
      <p:sp>
        <p:nvSpPr>
          <p:cNvPr id="4" name="TextBox 3"/>
          <p:cNvSpPr txBox="1"/>
          <p:nvPr/>
        </p:nvSpPr>
        <p:spPr>
          <a:xfrm rot="20175025">
            <a:off x="700293" y="4402739"/>
            <a:ext cx="3937951" cy="461665"/>
          </a:xfrm>
          <a:prstGeom prst="rect">
            <a:avLst/>
          </a:prstGeom>
          <a:noFill/>
          <a:ln>
            <a:solidFill>
              <a:schemeClr val="accent4"/>
            </a:solidFill>
          </a:ln>
        </p:spPr>
        <p:txBody>
          <a:bodyPr wrap="square" rtlCol="0" anchor="ctr" anchorCtr="1">
            <a:spAutoFit/>
          </a:bodyPr>
          <a:lstStyle/>
          <a:p>
            <a:r>
              <a:rPr lang="en-US" sz="2400" dirty="0"/>
              <a:t>Quality Assurance</a:t>
            </a:r>
          </a:p>
        </p:txBody>
      </p:sp>
      <p:sp>
        <p:nvSpPr>
          <p:cNvPr id="8" name="TextBox 7"/>
          <p:cNvSpPr txBox="1"/>
          <p:nvPr/>
        </p:nvSpPr>
        <p:spPr>
          <a:xfrm rot="20175025">
            <a:off x="2060546" y="4924150"/>
            <a:ext cx="3840480" cy="461665"/>
          </a:xfrm>
          <a:prstGeom prst="rect">
            <a:avLst/>
          </a:prstGeom>
          <a:noFill/>
          <a:ln>
            <a:solidFill>
              <a:schemeClr val="accent4"/>
            </a:solidFill>
          </a:ln>
        </p:spPr>
        <p:txBody>
          <a:bodyPr wrap="square" rtlCol="0" anchor="ctr" anchorCtr="1">
            <a:spAutoFit/>
          </a:bodyPr>
          <a:lstStyle/>
          <a:p>
            <a:pPr algn="ctr"/>
            <a:r>
              <a:rPr lang="en-US" sz="2400" dirty="0"/>
              <a:t>Performance Improvement</a:t>
            </a:r>
          </a:p>
        </p:txBody>
      </p:sp>
    </p:spTree>
    <p:extLst>
      <p:ext uri="{BB962C8B-B14F-4D97-AF65-F5344CB8AC3E}">
        <p14:creationId xmlns:p14="http://schemas.microsoft.com/office/powerpoint/2010/main" val="2820214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80999" y="1719071"/>
            <a:ext cx="8407893" cy="4786232"/>
          </a:xfrm>
        </p:spPr>
        <p:txBody>
          <a:bodyPr>
            <a:noAutofit/>
          </a:bodyPr>
          <a:lstStyle/>
          <a:p>
            <a:pPr marL="0" indent="0">
              <a:spcBef>
                <a:spcPts val="0"/>
              </a:spcBef>
              <a:buNone/>
            </a:pPr>
            <a:r>
              <a:rPr lang="en-US" sz="2800" b="1" dirty="0">
                <a:solidFill>
                  <a:srgbClr val="00539B"/>
                </a:solidFill>
              </a:rPr>
              <a:t>THE TAKE-HOME POINT:</a:t>
            </a:r>
          </a:p>
          <a:p>
            <a:pPr>
              <a:spcBef>
                <a:spcPts val="0"/>
              </a:spcBef>
              <a:spcAft>
                <a:spcPts val="600"/>
              </a:spcAft>
            </a:pPr>
            <a:r>
              <a:rPr lang="en-US" sz="2700" dirty="0"/>
              <a:t>QAPI is how your nursing home can be the best it can be.</a:t>
            </a:r>
          </a:p>
          <a:p>
            <a:pPr>
              <a:spcBef>
                <a:spcPts val="0"/>
              </a:spcBef>
              <a:spcAft>
                <a:spcPts val="600"/>
              </a:spcAft>
            </a:pPr>
            <a:r>
              <a:rPr lang="en-US" sz="2700" dirty="0"/>
              <a:t>It is how you solve problems, improve resident care and have better outcomes.</a:t>
            </a:r>
          </a:p>
          <a:p>
            <a:pPr>
              <a:spcBef>
                <a:spcPts val="0"/>
              </a:spcBef>
              <a:spcAft>
                <a:spcPts val="600"/>
              </a:spcAft>
            </a:pPr>
            <a:r>
              <a:rPr lang="en-US" sz="2700" dirty="0"/>
              <a:t>As an infection </a:t>
            </a:r>
            <a:r>
              <a:rPr lang="en-US" sz="2700" dirty="0" err="1"/>
              <a:t>preventionist</a:t>
            </a:r>
            <a:r>
              <a:rPr lang="en-US" sz="2700" dirty="0"/>
              <a:t>, QAPI provides the framework to make a difference</a:t>
            </a:r>
          </a:p>
          <a:p>
            <a:pPr lvl="1">
              <a:spcBef>
                <a:spcPts val="0"/>
              </a:spcBef>
              <a:spcAft>
                <a:spcPts val="600"/>
              </a:spcAft>
            </a:pPr>
            <a:r>
              <a:rPr lang="en-US" sz="2300" dirty="0"/>
              <a:t>To keep staff healthy, </a:t>
            </a:r>
          </a:p>
          <a:p>
            <a:pPr lvl="1">
              <a:spcBef>
                <a:spcPts val="0"/>
              </a:spcBef>
              <a:spcAft>
                <a:spcPts val="600"/>
              </a:spcAft>
            </a:pPr>
            <a:r>
              <a:rPr lang="en-US" sz="2300" dirty="0"/>
              <a:t>To provide a safe place for residents to live and heal </a:t>
            </a:r>
          </a:p>
          <a:p>
            <a:pPr lvl="1">
              <a:spcBef>
                <a:spcPts val="0"/>
              </a:spcBef>
              <a:spcAft>
                <a:spcPts val="600"/>
              </a:spcAft>
            </a:pPr>
            <a:r>
              <a:rPr lang="en-US" sz="2300" dirty="0"/>
              <a:t>To prevent health-associated infections in long term care.</a:t>
            </a:r>
          </a:p>
        </p:txBody>
      </p:sp>
      <p:sp>
        <p:nvSpPr>
          <p:cNvPr id="3" name="Title 2"/>
          <p:cNvSpPr>
            <a:spLocks noGrp="1"/>
          </p:cNvSpPr>
          <p:nvPr>
            <p:ph type="title"/>
          </p:nvPr>
        </p:nvSpPr>
        <p:spPr>
          <a:xfrm>
            <a:off x="381000" y="294884"/>
            <a:ext cx="8381260" cy="1054394"/>
          </a:xfrm>
        </p:spPr>
        <p:txBody>
          <a:bodyPr/>
          <a:lstStyle/>
          <a:p>
            <a:r>
              <a:rPr lang="en-US" sz="4000" dirty="0"/>
              <a:t>Why is </a:t>
            </a:r>
            <a:r>
              <a:rPr lang="en-US" sz="4000" dirty="0" err="1"/>
              <a:t>qapi</a:t>
            </a:r>
            <a:r>
              <a:rPr lang="en-US" sz="4000" dirty="0"/>
              <a:t> important?</a:t>
            </a:r>
          </a:p>
        </p:txBody>
      </p:sp>
    </p:spTree>
    <p:extLst>
      <p:ext uri="{BB962C8B-B14F-4D97-AF65-F5344CB8AC3E}">
        <p14:creationId xmlns:p14="http://schemas.microsoft.com/office/powerpoint/2010/main" val="214387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Autofit/>
          </a:bodyPr>
          <a:lstStyle/>
          <a:p>
            <a:pPr marL="34290" indent="0">
              <a:buNone/>
            </a:pPr>
            <a:r>
              <a:rPr lang="en-US" b="1" dirty="0">
                <a:solidFill>
                  <a:srgbClr val="00539B"/>
                </a:solidFill>
              </a:rPr>
              <a:t>Also…</a:t>
            </a:r>
          </a:p>
          <a:p>
            <a:r>
              <a:rPr lang="en-US" sz="2600" dirty="0"/>
              <a:t>It is </a:t>
            </a:r>
            <a:r>
              <a:rPr lang="en-US" sz="2600" i="1" dirty="0"/>
              <a:t>expected</a:t>
            </a:r>
          </a:p>
          <a:p>
            <a:pPr lvl="1"/>
            <a:r>
              <a:rPr lang="en-US" sz="2200" dirty="0"/>
              <a:t>Families expect you to provide the best care to residents.</a:t>
            </a:r>
          </a:p>
          <a:p>
            <a:pPr lvl="1"/>
            <a:r>
              <a:rPr lang="en-US" sz="2200" dirty="0"/>
              <a:t>Payors (like Medicare) will not pay for outcomes of poor care (example is a healthcare-acquired infection like a new pressure injury)</a:t>
            </a:r>
          </a:p>
          <a:p>
            <a:r>
              <a:rPr lang="en-US" sz="2600" dirty="0"/>
              <a:t>Surveyors will ask</a:t>
            </a:r>
          </a:p>
          <a:p>
            <a:pPr lvl="1"/>
            <a:r>
              <a:rPr lang="en-US" sz="2200" dirty="0"/>
              <a:t>Everyone should know about QAPI (basic understanding)</a:t>
            </a:r>
          </a:p>
          <a:p>
            <a:pPr lvl="1"/>
            <a:r>
              <a:rPr lang="en-US" sz="2200" dirty="0"/>
              <a:t>Staff should be able to talk about improvement projects in your nursing home</a:t>
            </a:r>
          </a:p>
        </p:txBody>
      </p:sp>
      <p:sp>
        <p:nvSpPr>
          <p:cNvPr id="3" name="Title 2"/>
          <p:cNvSpPr>
            <a:spLocks noGrp="1"/>
          </p:cNvSpPr>
          <p:nvPr>
            <p:ph type="title"/>
          </p:nvPr>
        </p:nvSpPr>
        <p:spPr>
          <a:xfrm>
            <a:off x="381000" y="294884"/>
            <a:ext cx="8381260" cy="1054394"/>
          </a:xfrm>
        </p:spPr>
        <p:txBody>
          <a:bodyPr/>
          <a:lstStyle/>
          <a:p>
            <a:r>
              <a:rPr lang="en-US" sz="4000" dirty="0"/>
              <a:t>Why is </a:t>
            </a:r>
            <a:r>
              <a:rPr lang="en-US" sz="4000" dirty="0" err="1"/>
              <a:t>qapi</a:t>
            </a:r>
            <a:r>
              <a:rPr lang="en-US" sz="4000" dirty="0"/>
              <a:t> important?</a:t>
            </a:r>
          </a:p>
        </p:txBody>
      </p:sp>
    </p:spTree>
    <p:extLst>
      <p:ext uri="{BB962C8B-B14F-4D97-AF65-F5344CB8AC3E}">
        <p14:creationId xmlns:p14="http://schemas.microsoft.com/office/powerpoint/2010/main" val="139667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US" dirty="0"/>
          </a:p>
          <a:p>
            <a:pPr marL="0" indent="0">
              <a:buNone/>
            </a:pPr>
            <a:r>
              <a:rPr lang="en-US" dirty="0" err="1"/>
              <a:t>Leiza</a:t>
            </a:r>
            <a:r>
              <a:rPr lang="en-US" dirty="0"/>
              <a:t> Johnson, BSN, RN</a:t>
            </a:r>
          </a:p>
          <a:p>
            <a:pPr marL="0" indent="0">
              <a:buNone/>
            </a:pPr>
            <a:r>
              <a:rPr lang="en-US" dirty="0"/>
              <a:t>Mountain-Pacific Quality Health</a:t>
            </a:r>
          </a:p>
          <a:p>
            <a:pPr marL="0" indent="0">
              <a:buNone/>
            </a:pPr>
            <a:r>
              <a:rPr lang="en-US" dirty="0"/>
              <a:t>ejohnson@mpqhf.org </a:t>
            </a:r>
          </a:p>
        </p:txBody>
      </p:sp>
      <p:sp>
        <p:nvSpPr>
          <p:cNvPr id="3" name="Title 2"/>
          <p:cNvSpPr>
            <a:spLocks noGrp="1"/>
          </p:cNvSpPr>
          <p:nvPr>
            <p:ph type="title"/>
          </p:nvPr>
        </p:nvSpPr>
        <p:spPr>
          <a:xfrm>
            <a:off x="381000" y="312302"/>
            <a:ext cx="8381260" cy="1054394"/>
          </a:xfrm>
        </p:spPr>
        <p:txBody>
          <a:bodyPr/>
          <a:lstStyle/>
          <a:p>
            <a:r>
              <a:rPr lang="en-US" dirty="0"/>
              <a:t>Questions? </a:t>
            </a:r>
            <a:br>
              <a:rPr lang="en-US" dirty="0"/>
            </a:br>
            <a:r>
              <a:rPr lang="en-US" dirty="0"/>
              <a:t>Final Thoughts?</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4872" y="5716424"/>
            <a:ext cx="5486400" cy="762203"/>
          </a:xfrm>
          <a:prstGeom prst="rect">
            <a:avLst/>
          </a:prstGeom>
        </p:spPr>
      </p:pic>
    </p:spTree>
    <p:extLst>
      <p:ext uri="{BB962C8B-B14F-4D97-AF65-F5344CB8AC3E}">
        <p14:creationId xmlns:p14="http://schemas.microsoft.com/office/powerpoint/2010/main" val="64035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5400" b="1" dirty="0"/>
              <a:t>Thank you for your time!</a:t>
            </a:r>
          </a:p>
        </p:txBody>
      </p:sp>
      <p:pic>
        <p:nvPicPr>
          <p:cNvPr id="4" name="Picture 3"/>
          <p:cNvPicPr>
            <a:picLocks/>
          </p:cNvPicPr>
          <p:nvPr/>
        </p:nvPicPr>
        <p:blipFill>
          <a:blip r:embed="rId2">
            <a:extLst>
              <a:ext uri="{28A0092B-C50C-407E-A947-70E740481C1C}">
                <a14:useLocalDpi xmlns:a14="http://schemas.microsoft.com/office/drawing/2010/main" val="0"/>
              </a:ext>
            </a:extLst>
          </a:blip>
          <a:stretch>
            <a:fillRect/>
          </a:stretch>
        </p:blipFill>
        <p:spPr>
          <a:xfrm>
            <a:off x="356935" y="5364813"/>
            <a:ext cx="5029200" cy="794368"/>
          </a:xfrm>
          <a:prstGeom prst="rect">
            <a:avLst/>
          </a:prstGeom>
        </p:spPr>
      </p:pic>
      <p:pic>
        <p:nvPicPr>
          <p:cNvPr id="5" name="Picture 4" descr="Blue-Q.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74977" y="410184"/>
            <a:ext cx="1427666" cy="1427666"/>
          </a:xfrm>
          <a:prstGeom prst="rect">
            <a:avLst/>
          </a:prstGeom>
        </p:spPr>
      </p:pic>
      <p:sp>
        <p:nvSpPr>
          <p:cNvPr id="6" name="Text Placeholder 1"/>
          <p:cNvSpPr txBox="1">
            <a:spLocks/>
          </p:cNvSpPr>
          <p:nvPr/>
        </p:nvSpPr>
        <p:spPr>
          <a:xfrm>
            <a:off x="279142" y="6202885"/>
            <a:ext cx="6492240" cy="461962"/>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mj-lt"/>
                <a:ea typeface="+mn-ea"/>
                <a:cs typeface="+mn-cs"/>
              </a:rPr>
              <a:t>This material was developed by Mountain-Pacific Quality Health, the Medicare Quality Innovation Network-Quality Improvement Organization (QIN-QIO) for Montana, Wyoming, Alaska, Hawaii and the U.S. Pacific Territories of Guam and American Samoa and the Commonwealth of the Northern Mariana Islands, under contract with the Centers for Medicare &amp; Medicaid Services (CMS), an agency of the U.S. Department of Health and Human Services. The contents presented do not necessarily reflect CMS policy. 11SOW-MPQHF-AK-C2-17-51</a:t>
            </a:r>
          </a:p>
        </p:txBody>
      </p:sp>
    </p:spTree>
    <p:extLst>
      <p:ext uri="{BB962C8B-B14F-4D97-AF65-F5344CB8AC3E}">
        <p14:creationId xmlns:p14="http://schemas.microsoft.com/office/powerpoint/2010/main" val="3630852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90600" y="1116449"/>
            <a:ext cx="6858000" cy="707886"/>
          </a:xfrm>
        </p:spPr>
        <p:txBody>
          <a:bodyPr/>
          <a:lstStyle/>
          <a:p>
            <a:pPr algn="l"/>
            <a:r>
              <a:rPr lang="en-US" dirty="0"/>
              <a:t>A Day in the Life………..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1905000"/>
            <a:ext cx="3048000" cy="3156449"/>
          </a:xfrm>
          <a:prstGeom prst="rect">
            <a:avLst/>
          </a:prstGeom>
        </p:spPr>
      </p:pic>
      <p:sp>
        <p:nvSpPr>
          <p:cNvPr id="6" name="TextBox 5"/>
          <p:cNvSpPr txBox="1"/>
          <p:nvPr/>
        </p:nvSpPr>
        <p:spPr>
          <a:xfrm>
            <a:off x="990600" y="4267200"/>
            <a:ext cx="6019800" cy="1446550"/>
          </a:xfrm>
          <a:prstGeom prst="rect">
            <a:avLst/>
          </a:prstGeom>
          <a:noFill/>
        </p:spPr>
        <p:txBody>
          <a:bodyPr wrap="square" rtlCol="0">
            <a:spAutoFit/>
          </a:bodyPr>
          <a:lstStyle/>
          <a:p>
            <a:r>
              <a:rPr lang="en-US" sz="4400" dirty="0">
                <a:solidFill>
                  <a:srgbClr val="9CB084">
                    <a:lumMod val="75000"/>
                  </a:srgbClr>
                </a:solidFill>
              </a:rPr>
              <a:t>….of an  Infection Preventionist</a:t>
            </a:r>
          </a:p>
        </p:txBody>
      </p:sp>
      <p:sp>
        <p:nvSpPr>
          <p:cNvPr id="2" name="TextBox 1"/>
          <p:cNvSpPr txBox="1"/>
          <p:nvPr/>
        </p:nvSpPr>
        <p:spPr>
          <a:xfrm>
            <a:off x="5181600" y="5252085"/>
            <a:ext cx="3276600" cy="923330"/>
          </a:xfrm>
          <a:prstGeom prst="rect">
            <a:avLst/>
          </a:prstGeom>
          <a:noFill/>
        </p:spPr>
        <p:txBody>
          <a:bodyPr wrap="square" rtlCol="0">
            <a:spAutoFit/>
          </a:bodyPr>
          <a:lstStyle/>
          <a:p>
            <a:r>
              <a:rPr lang="en-US" dirty="0">
                <a:solidFill>
                  <a:prstClr val="black"/>
                </a:solidFill>
              </a:rPr>
              <a:t>Helen Lazeration RN, BSN</a:t>
            </a:r>
          </a:p>
          <a:p>
            <a:r>
              <a:rPr lang="en-US" dirty="0">
                <a:solidFill>
                  <a:prstClr val="black"/>
                </a:solidFill>
              </a:rPr>
              <a:t>Foundation Health</a:t>
            </a:r>
            <a:br>
              <a:rPr lang="en-US" dirty="0">
                <a:solidFill>
                  <a:prstClr val="black"/>
                </a:solidFill>
              </a:rPr>
            </a:br>
            <a:r>
              <a:rPr lang="en-US" dirty="0">
                <a:solidFill>
                  <a:prstClr val="black"/>
                </a:solidFill>
              </a:rPr>
              <a:t>Fairbanks Memorial Hospital</a:t>
            </a:r>
          </a:p>
        </p:txBody>
      </p:sp>
    </p:spTree>
    <p:extLst>
      <p:ext uri="{BB962C8B-B14F-4D97-AF65-F5344CB8AC3E}">
        <p14:creationId xmlns:p14="http://schemas.microsoft.com/office/powerpoint/2010/main" val="415037198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391400" cy="762001"/>
          </a:xfrm>
        </p:spPr>
        <p:txBody>
          <a:bodyPr/>
          <a:lstStyle/>
          <a:p>
            <a:pPr algn="l"/>
            <a:r>
              <a:rPr lang="en-US" sz="2800" dirty="0"/>
              <a:t>Establishing Daily Routines</a:t>
            </a:r>
          </a:p>
        </p:txBody>
      </p:sp>
      <p:sp>
        <p:nvSpPr>
          <p:cNvPr id="4" name="TextBox 3"/>
          <p:cNvSpPr txBox="1"/>
          <p:nvPr/>
        </p:nvSpPr>
        <p:spPr>
          <a:xfrm>
            <a:off x="685800" y="838201"/>
            <a:ext cx="7010400" cy="7446706"/>
          </a:xfrm>
          <a:prstGeom prst="rect">
            <a:avLst/>
          </a:prstGeom>
          <a:noFill/>
        </p:spPr>
        <p:txBody>
          <a:bodyPr wrap="square" rtlCol="0">
            <a:spAutoFit/>
          </a:bodyPr>
          <a:lstStyle/>
          <a:p>
            <a:r>
              <a:rPr lang="en-US" dirty="0">
                <a:solidFill>
                  <a:prstClr val="black"/>
                </a:solidFill>
              </a:rPr>
              <a:t>My priorities for the Day:</a:t>
            </a:r>
          </a:p>
          <a:p>
            <a:endParaRPr lang="en-US" dirty="0">
              <a:solidFill>
                <a:prstClr val="black"/>
              </a:solidFill>
            </a:endParaRPr>
          </a:p>
          <a:p>
            <a:r>
              <a:rPr lang="en-US" dirty="0">
                <a:solidFill>
                  <a:prstClr val="black"/>
                </a:solidFill>
              </a:rPr>
              <a:t>	</a:t>
            </a:r>
            <a:r>
              <a:rPr lang="en-US" b="1" dirty="0">
                <a:solidFill>
                  <a:srgbClr val="0070C0"/>
                </a:solidFill>
              </a:rPr>
              <a:t>Prepare for SAFETY HUDDLE each Morning:</a:t>
            </a:r>
          </a:p>
          <a:p>
            <a:r>
              <a:rPr lang="en-US" dirty="0">
                <a:solidFill>
                  <a:prstClr val="black"/>
                </a:solidFill>
              </a:rPr>
              <a:t>	      (House wide multi-disciplinary group that reports on</a:t>
            </a:r>
          </a:p>
          <a:p>
            <a:r>
              <a:rPr lang="en-US" dirty="0">
                <a:solidFill>
                  <a:prstClr val="black"/>
                </a:solidFill>
              </a:rPr>
              <a:t>                         each area they are representing)</a:t>
            </a:r>
          </a:p>
          <a:p>
            <a:r>
              <a:rPr lang="en-US" dirty="0">
                <a:solidFill>
                  <a:prstClr val="black"/>
                </a:solidFill>
              </a:rPr>
              <a:t>	       I report on:</a:t>
            </a:r>
          </a:p>
          <a:p>
            <a:endParaRPr lang="en-US" dirty="0">
              <a:solidFill>
                <a:prstClr val="black"/>
              </a:solidFill>
            </a:endParaRPr>
          </a:p>
          <a:p>
            <a:r>
              <a:rPr lang="en-US" dirty="0">
                <a:solidFill>
                  <a:prstClr val="black"/>
                </a:solidFill>
              </a:rPr>
              <a:t>		Number of Foley Catheters in-house</a:t>
            </a:r>
          </a:p>
          <a:p>
            <a:r>
              <a:rPr lang="en-US" dirty="0">
                <a:solidFill>
                  <a:prstClr val="black"/>
                </a:solidFill>
              </a:rPr>
              <a:t>		Number of Central Lines in-house</a:t>
            </a:r>
          </a:p>
          <a:p>
            <a:r>
              <a:rPr lang="en-US" dirty="0">
                <a:solidFill>
                  <a:prstClr val="black"/>
                </a:solidFill>
              </a:rPr>
              <a:t>		Number of in-house Isolations and what the 			isolation is for i.e. MDRO’s, Flu, TB etc.</a:t>
            </a:r>
          </a:p>
          <a:p>
            <a:endParaRPr lang="en-US" dirty="0">
              <a:solidFill>
                <a:prstClr val="black"/>
              </a:solidFill>
            </a:endParaRPr>
          </a:p>
          <a:p>
            <a:r>
              <a:rPr lang="en-US" dirty="0">
                <a:solidFill>
                  <a:prstClr val="black"/>
                </a:solidFill>
              </a:rPr>
              <a:t>		Any trending communicable disease issues</a:t>
            </a:r>
          </a:p>
          <a:p>
            <a:r>
              <a:rPr lang="en-US" dirty="0">
                <a:solidFill>
                  <a:prstClr val="black"/>
                </a:solidFill>
              </a:rPr>
              <a:t>                                   being admitted or may be active in the community 		that may impact admissions to the hospital/Long 		Term Care</a:t>
            </a:r>
          </a:p>
          <a:p>
            <a:endParaRPr lang="en-US" dirty="0">
              <a:solidFill>
                <a:prstClr val="black"/>
              </a:solidFill>
            </a:endParaRPr>
          </a:p>
          <a:p>
            <a:r>
              <a:rPr lang="en-US" dirty="0">
                <a:solidFill>
                  <a:prstClr val="black"/>
                </a:solidFill>
              </a:rPr>
              <a:t>		Any unusual occurrences that have happened in the</a:t>
            </a:r>
          </a:p>
          <a:p>
            <a:r>
              <a:rPr lang="en-US" dirty="0">
                <a:solidFill>
                  <a:prstClr val="black"/>
                </a:solidFill>
              </a:rPr>
              <a:t>                                   previous 24 hours such as Bed Bugs, Lice, Exposures </a:t>
            </a:r>
          </a:p>
          <a:p>
            <a:r>
              <a:rPr lang="en-US" dirty="0">
                <a:solidFill>
                  <a:prstClr val="black"/>
                </a:solidFill>
              </a:rPr>
              <a:t>                                   communicable diseases to staff/patients</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		</a:t>
            </a:r>
          </a:p>
          <a:p>
            <a:endParaRPr lang="en-US" dirty="0">
              <a:solidFill>
                <a:prstClr val="black"/>
              </a:solidFill>
            </a:endParaRPr>
          </a:p>
          <a:p>
            <a:r>
              <a:rPr lang="en-US" dirty="0">
                <a:solidFill>
                  <a:prstClr val="black"/>
                </a:solidFill>
              </a:rPr>
              <a:t>	</a:t>
            </a:r>
          </a:p>
        </p:txBody>
      </p:sp>
    </p:spTree>
    <p:extLst>
      <p:ext uri="{BB962C8B-B14F-4D97-AF65-F5344CB8AC3E}">
        <p14:creationId xmlns:p14="http://schemas.microsoft.com/office/powerpoint/2010/main" val="34326010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533400"/>
            <a:ext cx="7162800" cy="7017306"/>
          </a:xfrm>
          <a:prstGeom prst="rect">
            <a:avLst/>
          </a:prstGeom>
        </p:spPr>
        <p:txBody>
          <a:bodyPr wrap="square">
            <a:spAutoFit/>
          </a:bodyPr>
          <a:lstStyle/>
          <a:p>
            <a:r>
              <a:rPr lang="en-US" b="1" dirty="0">
                <a:solidFill>
                  <a:srgbClr val="0070C0"/>
                </a:solidFill>
              </a:rPr>
              <a:t>Review of new admits that may have infections or communicable diseases that may need isolation.</a:t>
            </a:r>
          </a:p>
          <a:p>
            <a:endParaRPr lang="en-US" dirty="0">
              <a:solidFill>
                <a:prstClr val="black"/>
              </a:solidFill>
            </a:endParaRPr>
          </a:p>
          <a:p>
            <a:r>
              <a:rPr lang="en-US" b="1" dirty="0">
                <a:solidFill>
                  <a:srgbClr val="0070C0"/>
                </a:solidFill>
              </a:rPr>
              <a:t>Review current isolations:</a:t>
            </a:r>
          </a:p>
          <a:p>
            <a:r>
              <a:rPr lang="en-US" b="1" dirty="0">
                <a:solidFill>
                  <a:srgbClr val="FF0000"/>
                </a:solidFill>
              </a:rPr>
              <a:t>	are patient’s not on isolation that should be?</a:t>
            </a:r>
          </a:p>
          <a:p>
            <a:r>
              <a:rPr lang="en-US" b="1" dirty="0">
                <a:solidFill>
                  <a:srgbClr val="FF0000"/>
                </a:solidFill>
              </a:rPr>
              <a:t>                  are patient’s on the correct isolation?</a:t>
            </a:r>
          </a:p>
          <a:p>
            <a:r>
              <a:rPr lang="en-US" b="1" dirty="0">
                <a:solidFill>
                  <a:srgbClr val="FF0000"/>
                </a:solidFill>
              </a:rPr>
              <a:t>	are the negative air rooms negative</a:t>
            </a:r>
          </a:p>
          <a:p>
            <a:r>
              <a:rPr lang="en-US" b="1" dirty="0">
                <a:solidFill>
                  <a:srgbClr val="FF0000"/>
                </a:solidFill>
              </a:rPr>
              <a:t>	can isolation be discontinued? (MOST POPULAR “?” From</a:t>
            </a:r>
          </a:p>
          <a:p>
            <a:r>
              <a:rPr lang="en-US" b="1" dirty="0">
                <a:solidFill>
                  <a:srgbClr val="FF0000"/>
                </a:solidFill>
              </a:rPr>
              <a:t>	nurses and doctors)</a:t>
            </a:r>
          </a:p>
          <a:p>
            <a:endParaRPr lang="en-US" dirty="0">
              <a:solidFill>
                <a:prstClr val="black"/>
              </a:solidFill>
            </a:endParaRPr>
          </a:p>
          <a:p>
            <a:r>
              <a:rPr lang="en-US" b="1" dirty="0">
                <a:solidFill>
                  <a:srgbClr val="0070C0"/>
                </a:solidFill>
              </a:rPr>
              <a:t>Review of Surgery Schedule for the day to look for any patient’s that may be going back to surgery for things such as:</a:t>
            </a:r>
          </a:p>
          <a:p>
            <a:endParaRPr lang="en-US" b="1" dirty="0">
              <a:solidFill>
                <a:srgbClr val="0070C0"/>
              </a:solidFill>
            </a:endParaRPr>
          </a:p>
          <a:p>
            <a:r>
              <a:rPr lang="en-US" dirty="0">
                <a:solidFill>
                  <a:prstClr val="black"/>
                </a:solidFill>
              </a:rPr>
              <a:t>	Joint “Revisions”</a:t>
            </a:r>
          </a:p>
          <a:p>
            <a:r>
              <a:rPr lang="en-US" dirty="0">
                <a:solidFill>
                  <a:prstClr val="black"/>
                </a:solidFill>
              </a:rPr>
              <a:t>	Hardware removal’s</a:t>
            </a:r>
          </a:p>
          <a:p>
            <a:r>
              <a:rPr lang="en-US" dirty="0">
                <a:solidFill>
                  <a:prstClr val="black"/>
                </a:solidFill>
              </a:rPr>
              <a:t>	Incision and Drainage</a:t>
            </a:r>
          </a:p>
          <a:p>
            <a:endParaRPr lang="en-US" dirty="0">
              <a:solidFill>
                <a:prstClr val="black"/>
              </a:solidFill>
            </a:endParaRPr>
          </a:p>
          <a:p>
            <a:r>
              <a:rPr lang="en-US" dirty="0">
                <a:solidFill>
                  <a:prstClr val="black"/>
                </a:solidFill>
              </a:rPr>
              <a:t>			etc.</a:t>
            </a:r>
          </a:p>
          <a:p>
            <a:endParaRPr lang="en-US" dirty="0">
              <a:solidFill>
                <a:prstClr val="black"/>
              </a:solidFill>
            </a:endParaRPr>
          </a:p>
          <a:p>
            <a:r>
              <a:rPr lang="en-US" dirty="0">
                <a:solidFill>
                  <a:prstClr val="black"/>
                </a:solidFill>
              </a:rPr>
              <a:t>                  (all are clues that a patient may have a problem with </a:t>
            </a:r>
          </a:p>
          <a:p>
            <a:r>
              <a:rPr lang="en-US" dirty="0">
                <a:solidFill>
                  <a:prstClr val="black"/>
                </a:solidFill>
              </a:rPr>
              <a:t>                   infections from a previous surgery)</a:t>
            </a:r>
          </a:p>
          <a:p>
            <a:r>
              <a:rPr lang="en-US" dirty="0">
                <a:solidFill>
                  <a:prstClr val="black"/>
                </a:solidFill>
              </a:rPr>
              <a:t>	</a:t>
            </a:r>
          </a:p>
          <a:p>
            <a:endParaRPr lang="en-US" dirty="0">
              <a:solidFill>
                <a:prstClr val="black"/>
              </a:solidFill>
            </a:endParaRPr>
          </a:p>
          <a:p>
            <a:endParaRPr lang="en-US" dirty="0">
              <a:solidFill>
                <a:prstClr val="black"/>
              </a:solidFill>
            </a:endParaRPr>
          </a:p>
          <a:p>
            <a:r>
              <a:rPr lang="en-US" dirty="0">
                <a:solidFill>
                  <a:prstClr val="black"/>
                </a:solidFill>
              </a:rPr>
              <a:t>	       			 </a:t>
            </a:r>
          </a:p>
        </p:txBody>
      </p:sp>
    </p:spTree>
    <p:extLst>
      <p:ext uri="{BB962C8B-B14F-4D97-AF65-F5344CB8AC3E}">
        <p14:creationId xmlns:p14="http://schemas.microsoft.com/office/powerpoint/2010/main" val="116190626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609600"/>
            <a:ext cx="7391400" cy="5078313"/>
          </a:xfrm>
          <a:prstGeom prst="rect">
            <a:avLst/>
          </a:prstGeom>
        </p:spPr>
        <p:txBody>
          <a:bodyPr wrap="square">
            <a:spAutoFit/>
          </a:bodyPr>
          <a:lstStyle/>
          <a:p>
            <a:r>
              <a:rPr lang="en-US" b="1" dirty="0">
                <a:solidFill>
                  <a:srgbClr val="0070C0"/>
                </a:solidFill>
              </a:rPr>
              <a:t>Review Infection Prevention “WORKLIST” in our EMR (CERNER):</a:t>
            </a:r>
          </a:p>
          <a:p>
            <a:endParaRPr lang="en-US" dirty="0">
              <a:solidFill>
                <a:prstClr val="black"/>
              </a:solidFill>
            </a:endParaRPr>
          </a:p>
          <a:p>
            <a:r>
              <a:rPr lang="en-US" dirty="0">
                <a:solidFill>
                  <a:prstClr val="black"/>
                </a:solidFill>
              </a:rPr>
              <a:t>The “WORKLIST” contains information on patient’s that helps us with</a:t>
            </a:r>
          </a:p>
          <a:p>
            <a:r>
              <a:rPr lang="en-US" dirty="0">
                <a:solidFill>
                  <a:prstClr val="black"/>
                </a:solidFill>
              </a:rPr>
              <a:t>daily surveillance.</a:t>
            </a:r>
          </a:p>
          <a:p>
            <a:endParaRPr lang="en-US" dirty="0">
              <a:solidFill>
                <a:prstClr val="black"/>
              </a:solidFill>
            </a:endParaRPr>
          </a:p>
          <a:p>
            <a:r>
              <a:rPr lang="en-US" dirty="0">
                <a:solidFill>
                  <a:prstClr val="black"/>
                </a:solidFill>
              </a:rPr>
              <a:t>( It functions as an electronic culture and readmission list for any patient that may have had surgery within the last 30-90 days that has had cultures or a return trip to the hospital for x-rays, admission for repeat surgery etc.</a:t>
            </a:r>
          </a:p>
          <a:p>
            <a:endParaRPr lang="en-US" dirty="0">
              <a:solidFill>
                <a:prstClr val="black"/>
              </a:solidFill>
            </a:endParaRPr>
          </a:p>
          <a:p>
            <a:r>
              <a:rPr lang="en-US" dirty="0">
                <a:solidFill>
                  <a:prstClr val="black"/>
                </a:solidFill>
              </a:rPr>
              <a:t>The “WORKLIST” provides us a list of patients that may be seen inpatient or outpatient that may have had surgery and may need review for SSI’s or HAI’s:</a:t>
            </a:r>
          </a:p>
          <a:p>
            <a:r>
              <a:rPr lang="en-US" dirty="0">
                <a:solidFill>
                  <a:prstClr val="black"/>
                </a:solidFill>
              </a:rPr>
              <a:t>It includes patient’s:          Seen in our local Clinics</a:t>
            </a:r>
          </a:p>
          <a:p>
            <a:r>
              <a:rPr lang="en-US" dirty="0">
                <a:solidFill>
                  <a:prstClr val="black"/>
                </a:solidFill>
              </a:rPr>
              <a:t>		           In our Long Term Care Facility</a:t>
            </a:r>
          </a:p>
          <a:p>
            <a:r>
              <a:rPr lang="en-US" dirty="0">
                <a:solidFill>
                  <a:prstClr val="black"/>
                </a:solidFill>
              </a:rPr>
              <a:t>		           In our Home Care Services (Hospice and Home 			Care)</a:t>
            </a:r>
          </a:p>
          <a:p>
            <a:r>
              <a:rPr lang="en-US" dirty="0">
                <a:solidFill>
                  <a:prstClr val="black"/>
                </a:solidFill>
              </a:rPr>
              <a:t>		           Physician Offices that use our lab/imaging/</a:t>
            </a:r>
          </a:p>
          <a:p>
            <a:r>
              <a:rPr lang="en-US" dirty="0">
                <a:solidFill>
                  <a:prstClr val="black"/>
                </a:solidFill>
              </a:rPr>
              <a:t>                                                     Outpatient Procedural Area </a:t>
            </a:r>
          </a:p>
          <a:p>
            <a:r>
              <a:rPr lang="en-US" dirty="0">
                <a:solidFill>
                  <a:prstClr val="black"/>
                </a:solidFill>
              </a:rPr>
              <a:t>	                            Emergency Room</a:t>
            </a:r>
          </a:p>
        </p:txBody>
      </p:sp>
    </p:spTree>
    <p:extLst>
      <p:ext uri="{BB962C8B-B14F-4D97-AF65-F5344CB8AC3E}">
        <p14:creationId xmlns:p14="http://schemas.microsoft.com/office/powerpoint/2010/main" val="3777913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24712"/>
          </a:xfrm>
        </p:spPr>
        <p:txBody>
          <a:bodyPr>
            <a:normAutofit fontScale="90000"/>
          </a:bodyPr>
          <a:lstStyle/>
          <a:p>
            <a:r>
              <a:rPr lang="en-US" sz="3600" dirty="0"/>
              <a:t>Skilled Nursing Facility Inspection Report(s)</a:t>
            </a:r>
            <a:br>
              <a:rPr lang="en-US" sz="3600" dirty="0"/>
            </a:br>
            <a:r>
              <a:rPr lang="en-US" sz="3600" dirty="0"/>
              <a:t>         </a:t>
            </a:r>
            <a:r>
              <a:rPr lang="en-US" sz="2700" dirty="0">
                <a:hlinkClick r:id="rId2"/>
              </a:rPr>
              <a:t>http://dhss.alaska.gov/dhcs/Pages/hflc/fac_LTC.aspx</a:t>
            </a:r>
            <a:endParaRPr lang="en-US" sz="2700" dirty="0"/>
          </a:p>
        </p:txBody>
      </p:sp>
      <p:pic>
        <p:nvPicPr>
          <p:cNvPr id="7" name="Content Placeholder 6"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09800" y="1935163"/>
            <a:ext cx="4343400" cy="4694237"/>
          </a:xfrm>
          <a:ln w="28575">
            <a:solidFill>
              <a:schemeClr val="tx1"/>
            </a:solidFill>
          </a:ln>
        </p:spPr>
      </p:pic>
    </p:spTree>
    <p:extLst>
      <p:ext uri="{BB962C8B-B14F-4D97-AF65-F5344CB8AC3E}">
        <p14:creationId xmlns:p14="http://schemas.microsoft.com/office/powerpoint/2010/main" val="362572949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52400"/>
            <a:ext cx="7391400" cy="7017306"/>
          </a:xfrm>
          <a:prstGeom prst="rect">
            <a:avLst/>
          </a:prstGeom>
        </p:spPr>
        <p:txBody>
          <a:bodyPr wrap="square">
            <a:spAutoFit/>
          </a:bodyPr>
          <a:lstStyle/>
          <a:p>
            <a:r>
              <a:rPr lang="en-US" dirty="0">
                <a:solidFill>
                  <a:prstClr val="black"/>
                </a:solidFill>
              </a:rPr>
              <a:t>It includes a list of inpatients that may have had cultures done that clue us in to possible:</a:t>
            </a:r>
          </a:p>
          <a:p>
            <a:r>
              <a:rPr lang="en-US" dirty="0">
                <a:solidFill>
                  <a:prstClr val="black"/>
                </a:solidFill>
              </a:rPr>
              <a:t>	            CAUTI’s	</a:t>
            </a:r>
          </a:p>
          <a:p>
            <a:r>
              <a:rPr lang="en-US" dirty="0">
                <a:solidFill>
                  <a:prstClr val="black"/>
                </a:solidFill>
              </a:rPr>
              <a:t>                             CLABSI’s</a:t>
            </a:r>
          </a:p>
          <a:p>
            <a:r>
              <a:rPr lang="en-US" dirty="0">
                <a:solidFill>
                  <a:prstClr val="black"/>
                </a:solidFill>
              </a:rPr>
              <a:t>	            HAI Pneumonia’s</a:t>
            </a:r>
          </a:p>
          <a:p>
            <a:r>
              <a:rPr lang="en-US" dirty="0">
                <a:solidFill>
                  <a:prstClr val="black"/>
                </a:solidFill>
              </a:rPr>
              <a:t>                                  Ventilator Associated Conditions</a:t>
            </a:r>
          </a:p>
          <a:p>
            <a:r>
              <a:rPr lang="en-US" dirty="0">
                <a:solidFill>
                  <a:prstClr val="black"/>
                </a:solidFill>
              </a:rPr>
              <a:t>                                  Ventilator Associated Pneumonias</a:t>
            </a:r>
          </a:p>
          <a:p>
            <a:r>
              <a:rPr lang="en-US" dirty="0">
                <a:solidFill>
                  <a:prstClr val="black"/>
                </a:solidFill>
              </a:rPr>
              <a:t>	             Inpatient/Outpatient Surgical Site Infections(SSI’s)</a:t>
            </a:r>
          </a:p>
          <a:p>
            <a:endParaRPr lang="en-US" dirty="0">
              <a:solidFill>
                <a:prstClr val="black"/>
              </a:solidFill>
            </a:endParaRPr>
          </a:p>
          <a:p>
            <a:r>
              <a:rPr lang="en-US" dirty="0">
                <a:solidFill>
                  <a:prstClr val="black"/>
                </a:solidFill>
              </a:rPr>
              <a:t>It provides us a list of all inpatient’s on Isolation.</a:t>
            </a:r>
          </a:p>
          <a:p>
            <a:endParaRPr lang="en-US" dirty="0">
              <a:solidFill>
                <a:prstClr val="black"/>
              </a:solidFill>
            </a:endParaRPr>
          </a:p>
          <a:p>
            <a:endParaRPr lang="en-US" dirty="0">
              <a:solidFill>
                <a:prstClr val="black"/>
              </a:solidFill>
            </a:endParaRPr>
          </a:p>
          <a:p>
            <a:r>
              <a:rPr lang="en-US" b="1" dirty="0">
                <a:solidFill>
                  <a:srgbClr val="FF0000"/>
                </a:solidFill>
              </a:rPr>
              <a:t>TAKEWAY: </a:t>
            </a:r>
            <a:r>
              <a:rPr lang="en-US" dirty="0">
                <a:solidFill>
                  <a:prstClr val="black"/>
                </a:solidFill>
              </a:rPr>
              <a:t> If you don’t have access to an EMR worklist for cultures and readmissions </a:t>
            </a:r>
          </a:p>
          <a:p>
            <a:r>
              <a:rPr lang="en-US" dirty="0">
                <a:solidFill>
                  <a:prstClr val="black"/>
                </a:solidFill>
              </a:rPr>
              <a:t>	- </a:t>
            </a:r>
            <a:r>
              <a:rPr lang="en-US" dirty="0">
                <a:solidFill>
                  <a:srgbClr val="0070C0"/>
                </a:solidFill>
              </a:rPr>
              <a:t>work with your lab/IT dept. to see if they can generate a 	 	  daily paper list of cultures for your review</a:t>
            </a:r>
          </a:p>
          <a:p>
            <a:r>
              <a:rPr lang="en-US" dirty="0">
                <a:solidFill>
                  <a:srgbClr val="0070C0"/>
                </a:solidFill>
              </a:rPr>
              <a:t>		focus on your surgeons on the list that have</a:t>
            </a:r>
          </a:p>
          <a:p>
            <a:r>
              <a:rPr lang="en-US" dirty="0">
                <a:solidFill>
                  <a:srgbClr val="0070C0"/>
                </a:solidFill>
              </a:rPr>
              <a:t>                                   ordered cultures</a:t>
            </a:r>
          </a:p>
          <a:p>
            <a:r>
              <a:rPr lang="en-US" dirty="0">
                <a:solidFill>
                  <a:srgbClr val="0070C0"/>
                </a:solidFill>
              </a:rPr>
              <a:t>		patients who have cultures done on day 3 or later</a:t>
            </a:r>
          </a:p>
          <a:p>
            <a:r>
              <a:rPr lang="en-US" dirty="0">
                <a:solidFill>
                  <a:srgbClr val="0070C0"/>
                </a:solidFill>
              </a:rPr>
              <a:t>                                   in their stay</a:t>
            </a:r>
            <a:endParaRPr lang="en-US" dirty="0">
              <a:solidFill>
                <a:prstClr val="black"/>
              </a:solidFill>
            </a:endParaRPr>
          </a:p>
          <a:p>
            <a:r>
              <a:rPr lang="en-US" dirty="0">
                <a:solidFill>
                  <a:prstClr val="black"/>
                </a:solidFill>
              </a:rPr>
              <a:t>	</a:t>
            </a:r>
          </a:p>
          <a:p>
            <a:r>
              <a:rPr lang="en-US" dirty="0">
                <a:solidFill>
                  <a:prstClr val="black"/>
                </a:solidFill>
              </a:rPr>
              <a:t>Review your admission’s/patient roster for any patient’s that are re-admitted or having x-rays etc. done that may need follow-up for SSI’s</a:t>
            </a:r>
          </a:p>
          <a:p>
            <a:endParaRPr lang="en-US" dirty="0">
              <a:solidFill>
                <a:prstClr val="black"/>
              </a:solidFill>
            </a:endParaRPr>
          </a:p>
          <a:p>
            <a:r>
              <a:rPr lang="en-US" dirty="0">
                <a:solidFill>
                  <a:prstClr val="black"/>
                </a:solidFill>
              </a:rPr>
              <a:t>			 </a:t>
            </a:r>
          </a:p>
        </p:txBody>
      </p:sp>
    </p:spTree>
    <p:extLst>
      <p:ext uri="{BB962C8B-B14F-4D97-AF65-F5344CB8AC3E}">
        <p14:creationId xmlns:p14="http://schemas.microsoft.com/office/powerpoint/2010/main" val="320964201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228600"/>
            <a:ext cx="7543800" cy="7048083"/>
          </a:xfrm>
          <a:prstGeom prst="rect">
            <a:avLst/>
          </a:prstGeom>
          <a:noFill/>
        </p:spPr>
        <p:txBody>
          <a:bodyPr wrap="square" rtlCol="0">
            <a:spAutoFit/>
          </a:bodyPr>
          <a:lstStyle/>
          <a:p>
            <a:r>
              <a:rPr lang="en-US" b="1" dirty="0">
                <a:solidFill>
                  <a:srgbClr val="0070C0"/>
                </a:solidFill>
              </a:rPr>
              <a:t>Rounding on your inpatient units (Acute Care and Long Term Care):</a:t>
            </a:r>
          </a:p>
          <a:p>
            <a:endParaRPr lang="en-US" dirty="0">
              <a:solidFill>
                <a:prstClr val="black"/>
              </a:solidFill>
            </a:endParaRPr>
          </a:p>
          <a:p>
            <a:r>
              <a:rPr lang="en-US" dirty="0">
                <a:solidFill>
                  <a:prstClr val="black"/>
                </a:solidFill>
              </a:rPr>
              <a:t>Things to do and look for when rounding:</a:t>
            </a:r>
          </a:p>
          <a:p>
            <a:endParaRPr lang="en-US" dirty="0">
              <a:solidFill>
                <a:prstClr val="black"/>
              </a:solidFill>
            </a:endParaRPr>
          </a:p>
          <a:p>
            <a:r>
              <a:rPr lang="en-US" dirty="0">
                <a:solidFill>
                  <a:prstClr val="black"/>
                </a:solidFill>
              </a:rPr>
              <a:t>	</a:t>
            </a:r>
            <a:r>
              <a:rPr lang="en-US" sz="1600" b="1" dirty="0">
                <a:solidFill>
                  <a:srgbClr val="0070C0"/>
                </a:solidFill>
              </a:rPr>
              <a:t>Proper Isolation Signs and PPE availability</a:t>
            </a:r>
          </a:p>
          <a:p>
            <a:endParaRPr lang="en-US" sz="1600" dirty="0">
              <a:solidFill>
                <a:prstClr val="black"/>
              </a:solidFill>
            </a:endParaRPr>
          </a:p>
          <a:p>
            <a:r>
              <a:rPr lang="en-US" sz="1600" dirty="0">
                <a:solidFill>
                  <a:prstClr val="black"/>
                </a:solidFill>
              </a:rPr>
              <a:t>	</a:t>
            </a:r>
            <a:r>
              <a:rPr lang="en-US" sz="1600" b="1" dirty="0">
                <a:solidFill>
                  <a:srgbClr val="0070C0"/>
                </a:solidFill>
              </a:rPr>
              <a:t>Answering questions for staff about Infection Prevention Issues</a:t>
            </a:r>
          </a:p>
          <a:p>
            <a:r>
              <a:rPr lang="en-US" sz="1600" b="1" dirty="0">
                <a:solidFill>
                  <a:srgbClr val="0070C0"/>
                </a:solidFill>
              </a:rPr>
              <a:t>		this is your opportunity for staff education on many</a:t>
            </a:r>
          </a:p>
          <a:p>
            <a:r>
              <a:rPr lang="en-US" sz="1600" b="1" dirty="0">
                <a:solidFill>
                  <a:srgbClr val="0070C0"/>
                </a:solidFill>
              </a:rPr>
              <a:t>                                        topics such as:</a:t>
            </a:r>
          </a:p>
          <a:p>
            <a:r>
              <a:rPr lang="en-US" sz="1600" b="1" dirty="0">
                <a:solidFill>
                  <a:srgbClr val="0070C0"/>
                </a:solidFill>
              </a:rPr>
              <a:t>			cleaning and disinfection</a:t>
            </a:r>
          </a:p>
          <a:p>
            <a:r>
              <a:rPr lang="en-US" sz="1600" b="1" dirty="0">
                <a:solidFill>
                  <a:srgbClr val="0070C0"/>
                </a:solidFill>
              </a:rPr>
              <a:t>	                                        education about diseases such as meningitis</a:t>
            </a:r>
          </a:p>
          <a:p>
            <a:r>
              <a:rPr lang="en-US" sz="1600" b="1" dirty="0">
                <a:solidFill>
                  <a:srgbClr val="0070C0"/>
                </a:solidFill>
              </a:rPr>
              <a:t>			TB, MDRO’s etc.</a:t>
            </a:r>
          </a:p>
          <a:p>
            <a:r>
              <a:rPr lang="en-US" sz="1600" b="1" dirty="0">
                <a:solidFill>
                  <a:srgbClr val="0070C0"/>
                </a:solidFill>
              </a:rPr>
              <a:t>			hand hygiene</a:t>
            </a:r>
          </a:p>
          <a:p>
            <a:r>
              <a:rPr lang="en-US" sz="1600" b="1" dirty="0">
                <a:solidFill>
                  <a:srgbClr val="0070C0"/>
                </a:solidFill>
              </a:rPr>
              <a:t>	</a:t>
            </a:r>
          </a:p>
          <a:p>
            <a:r>
              <a:rPr lang="en-US" sz="1600" b="1" dirty="0">
                <a:solidFill>
                  <a:srgbClr val="0070C0"/>
                </a:solidFill>
              </a:rPr>
              <a:t>	Visit patient’s that have infection control concerns/questions</a:t>
            </a:r>
          </a:p>
          <a:p>
            <a:endParaRPr lang="en-US" sz="1600" dirty="0">
              <a:solidFill>
                <a:prstClr val="black"/>
              </a:solidFill>
            </a:endParaRPr>
          </a:p>
          <a:p>
            <a:r>
              <a:rPr lang="en-US" sz="1600" dirty="0">
                <a:solidFill>
                  <a:prstClr val="black"/>
                </a:solidFill>
              </a:rPr>
              <a:t>	</a:t>
            </a:r>
            <a:r>
              <a:rPr lang="en-US" sz="1600" b="1" dirty="0">
                <a:solidFill>
                  <a:srgbClr val="0070C0"/>
                </a:solidFill>
              </a:rPr>
              <a:t>While making rounds I do Audits for compliance on:</a:t>
            </a:r>
          </a:p>
          <a:p>
            <a:endParaRPr lang="en-US" dirty="0">
              <a:solidFill>
                <a:prstClr val="black"/>
              </a:solidFill>
            </a:endParaRPr>
          </a:p>
          <a:p>
            <a:r>
              <a:rPr lang="en-US" dirty="0">
                <a:solidFill>
                  <a:prstClr val="black"/>
                </a:solidFill>
              </a:rPr>
              <a:t>		</a:t>
            </a:r>
            <a:r>
              <a:rPr lang="en-US" sz="1600" dirty="0">
                <a:solidFill>
                  <a:prstClr val="black"/>
                </a:solidFill>
              </a:rPr>
              <a:t>Hand Hygiene</a:t>
            </a:r>
          </a:p>
          <a:p>
            <a:r>
              <a:rPr lang="en-US" sz="1600" dirty="0">
                <a:solidFill>
                  <a:prstClr val="black"/>
                </a:solidFill>
              </a:rPr>
              <a:t>		CAUTI Bundles</a:t>
            </a:r>
          </a:p>
          <a:p>
            <a:r>
              <a:rPr lang="en-US" sz="1600" dirty="0">
                <a:solidFill>
                  <a:prstClr val="black"/>
                </a:solidFill>
              </a:rPr>
              <a:t>		Central Line Bundles</a:t>
            </a:r>
          </a:p>
          <a:p>
            <a:r>
              <a:rPr lang="en-US" sz="1600" dirty="0">
                <a:solidFill>
                  <a:prstClr val="black"/>
                </a:solidFill>
              </a:rPr>
              <a:t>		Ventilator Bundles</a:t>
            </a:r>
          </a:p>
          <a:p>
            <a:r>
              <a:rPr lang="en-US" sz="1600" dirty="0">
                <a:solidFill>
                  <a:prstClr val="black"/>
                </a:solidFill>
              </a:rPr>
              <a:t>		Pre-Klenz</a:t>
            </a:r>
          </a:p>
          <a:p>
            <a:r>
              <a:rPr lang="en-US" sz="1600" dirty="0">
                <a:solidFill>
                  <a:prstClr val="black"/>
                </a:solidFill>
              </a:rPr>
              <a:t>		Isolation </a:t>
            </a:r>
          </a:p>
          <a:p>
            <a:r>
              <a:rPr lang="en-US" dirty="0">
                <a:solidFill>
                  <a:prstClr val="black"/>
                </a:solidFill>
              </a:rPr>
              <a:t>	</a:t>
            </a:r>
          </a:p>
          <a:p>
            <a:endParaRPr lang="en-US"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58221879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776818"/>
            <a:ext cx="1371600" cy="1794473"/>
          </a:xfrm>
          <a:prstGeom prst="rect">
            <a:avLst/>
          </a:prstGeom>
        </p:spPr>
      </p:pic>
      <p:pic>
        <p:nvPicPr>
          <p:cNvPr id="3" name="Picture 2"/>
          <p:cNvPicPr>
            <a:picLocks noChangeAspect="1"/>
          </p:cNvPicPr>
          <p:nvPr/>
        </p:nvPicPr>
        <p:blipFill>
          <a:blip r:embed="rId3"/>
          <a:stretch>
            <a:fillRect/>
          </a:stretch>
        </p:blipFill>
        <p:spPr>
          <a:xfrm>
            <a:off x="2045795" y="778915"/>
            <a:ext cx="1345105" cy="1774761"/>
          </a:xfrm>
          <a:prstGeom prst="rect">
            <a:avLst/>
          </a:prstGeom>
        </p:spPr>
      </p:pic>
      <p:pic>
        <p:nvPicPr>
          <p:cNvPr id="4" name="Picture 3"/>
          <p:cNvPicPr>
            <a:picLocks noChangeAspect="1"/>
          </p:cNvPicPr>
          <p:nvPr/>
        </p:nvPicPr>
        <p:blipFill>
          <a:blip r:embed="rId4"/>
          <a:stretch>
            <a:fillRect/>
          </a:stretch>
        </p:blipFill>
        <p:spPr>
          <a:xfrm>
            <a:off x="3760295" y="776818"/>
            <a:ext cx="1339113" cy="1776858"/>
          </a:xfrm>
          <a:prstGeom prst="rect">
            <a:avLst/>
          </a:prstGeom>
        </p:spPr>
      </p:pic>
      <p:pic>
        <p:nvPicPr>
          <p:cNvPr id="5" name="Picture 4"/>
          <p:cNvPicPr>
            <a:picLocks noChangeAspect="1"/>
          </p:cNvPicPr>
          <p:nvPr/>
        </p:nvPicPr>
        <p:blipFill>
          <a:blip r:embed="rId5"/>
          <a:stretch>
            <a:fillRect/>
          </a:stretch>
        </p:blipFill>
        <p:spPr>
          <a:xfrm>
            <a:off x="304800" y="2819400"/>
            <a:ext cx="1333231" cy="1764066"/>
          </a:xfrm>
          <a:prstGeom prst="rect">
            <a:avLst/>
          </a:prstGeom>
        </p:spPr>
      </p:pic>
      <p:pic>
        <p:nvPicPr>
          <p:cNvPr id="6" name="Picture 5"/>
          <p:cNvPicPr>
            <a:picLocks noChangeAspect="1"/>
          </p:cNvPicPr>
          <p:nvPr/>
        </p:nvPicPr>
        <p:blipFill>
          <a:blip r:embed="rId6"/>
          <a:stretch>
            <a:fillRect/>
          </a:stretch>
        </p:blipFill>
        <p:spPr>
          <a:xfrm>
            <a:off x="2045795" y="2808144"/>
            <a:ext cx="1345105" cy="1775452"/>
          </a:xfrm>
          <a:prstGeom prst="rect">
            <a:avLst/>
          </a:prstGeom>
        </p:spPr>
      </p:pic>
      <p:pic>
        <p:nvPicPr>
          <p:cNvPr id="7" name="Picture 6"/>
          <p:cNvPicPr>
            <a:picLocks noChangeAspect="1"/>
          </p:cNvPicPr>
          <p:nvPr/>
        </p:nvPicPr>
        <p:blipFill>
          <a:blip r:embed="rId7"/>
          <a:stretch>
            <a:fillRect/>
          </a:stretch>
        </p:blipFill>
        <p:spPr>
          <a:xfrm>
            <a:off x="3798664" y="2819400"/>
            <a:ext cx="1341897" cy="1764066"/>
          </a:xfrm>
          <a:prstGeom prst="rect">
            <a:avLst/>
          </a:prstGeom>
        </p:spPr>
      </p:pic>
      <p:pic>
        <p:nvPicPr>
          <p:cNvPr id="8" name="Picture 7"/>
          <p:cNvPicPr>
            <a:picLocks noChangeAspect="1"/>
          </p:cNvPicPr>
          <p:nvPr/>
        </p:nvPicPr>
        <p:blipFill>
          <a:blip r:embed="rId8"/>
          <a:stretch>
            <a:fillRect/>
          </a:stretch>
        </p:blipFill>
        <p:spPr>
          <a:xfrm>
            <a:off x="5715000" y="2286000"/>
            <a:ext cx="2719358" cy="3452813"/>
          </a:xfrm>
          <a:prstGeom prst="rect">
            <a:avLst/>
          </a:prstGeom>
        </p:spPr>
      </p:pic>
      <p:sp>
        <p:nvSpPr>
          <p:cNvPr id="9" name="TextBox 8"/>
          <p:cNvSpPr txBox="1"/>
          <p:nvPr/>
        </p:nvSpPr>
        <p:spPr>
          <a:xfrm>
            <a:off x="5715000" y="1828800"/>
            <a:ext cx="3525232" cy="369332"/>
          </a:xfrm>
          <a:prstGeom prst="rect">
            <a:avLst/>
          </a:prstGeom>
          <a:noFill/>
        </p:spPr>
        <p:txBody>
          <a:bodyPr wrap="square" rtlCol="0">
            <a:spAutoFit/>
          </a:bodyPr>
          <a:lstStyle/>
          <a:p>
            <a:r>
              <a:rPr lang="en-US" dirty="0">
                <a:solidFill>
                  <a:prstClr val="black"/>
                </a:solidFill>
              </a:rPr>
              <a:t>Info on the back of our signs</a:t>
            </a:r>
          </a:p>
        </p:txBody>
      </p:sp>
      <p:sp>
        <p:nvSpPr>
          <p:cNvPr id="12" name="Rectangle 11"/>
          <p:cNvSpPr/>
          <p:nvPr/>
        </p:nvSpPr>
        <p:spPr>
          <a:xfrm>
            <a:off x="1390435" y="5082658"/>
            <a:ext cx="2952965" cy="1200329"/>
          </a:xfrm>
          <a:prstGeom prst="rect">
            <a:avLst/>
          </a:prstGeom>
        </p:spPr>
        <p:txBody>
          <a:bodyPr wrap="square">
            <a:spAutoFit/>
          </a:bodyPr>
          <a:lstStyle/>
          <a:p>
            <a:pPr algn="ctr"/>
            <a:r>
              <a:rPr lang="en-US" sz="3600" b="1" dirty="0">
                <a:ln w="12700">
                  <a:solidFill>
                    <a:srgbClr val="6BB1C9">
                      <a:lumMod val="50000"/>
                    </a:srgbClr>
                  </a:solidFill>
                  <a:prstDash val="solid"/>
                </a:ln>
                <a:pattFill prst="narHorz">
                  <a:fgClr>
                    <a:srgbClr val="6BB1C9"/>
                  </a:fgClr>
                  <a:bgClr>
                    <a:srgbClr val="6BB1C9">
                      <a:lumMod val="40000"/>
                      <a:lumOff val="60000"/>
                    </a:srgbClr>
                  </a:bgClr>
                </a:pattFill>
                <a:effectLst>
                  <a:innerShdw blurRad="177800">
                    <a:srgbClr val="6BB1C9">
                      <a:lumMod val="50000"/>
                    </a:srgbClr>
                  </a:innerShdw>
                </a:effectLst>
              </a:rPr>
              <a:t>Isolation Signage</a:t>
            </a:r>
          </a:p>
        </p:txBody>
      </p:sp>
      <p:sp>
        <p:nvSpPr>
          <p:cNvPr id="14" name="TextBox 13"/>
          <p:cNvSpPr txBox="1"/>
          <p:nvPr/>
        </p:nvSpPr>
        <p:spPr>
          <a:xfrm>
            <a:off x="2903968" y="60685"/>
            <a:ext cx="2514600" cy="461665"/>
          </a:xfrm>
          <a:prstGeom prst="rect">
            <a:avLst/>
          </a:prstGeom>
          <a:noFill/>
        </p:spPr>
        <p:txBody>
          <a:bodyPr wrap="square" rtlCol="0">
            <a:spAutoFit/>
          </a:bodyPr>
          <a:lstStyle/>
          <a:p>
            <a:r>
              <a:rPr lang="en-US" sz="2400" b="1" dirty="0">
                <a:solidFill>
                  <a:srgbClr val="0070C0"/>
                </a:solidFill>
              </a:rPr>
              <a:t>Acute Care </a:t>
            </a:r>
          </a:p>
        </p:txBody>
      </p:sp>
    </p:spTree>
    <p:extLst>
      <p:ext uri="{BB962C8B-B14F-4D97-AF65-F5344CB8AC3E}">
        <p14:creationId xmlns:p14="http://schemas.microsoft.com/office/powerpoint/2010/main" val="238351138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381000"/>
            <a:ext cx="4319972" cy="3033712"/>
          </a:xfrm>
          <a:prstGeom prst="rect">
            <a:avLst/>
          </a:prstGeom>
        </p:spPr>
      </p:pic>
      <p:pic>
        <p:nvPicPr>
          <p:cNvPr id="3" name="Picture 2"/>
          <p:cNvPicPr>
            <a:picLocks noChangeAspect="1"/>
          </p:cNvPicPr>
          <p:nvPr/>
        </p:nvPicPr>
        <p:blipFill>
          <a:blip r:embed="rId3"/>
          <a:stretch>
            <a:fillRect/>
          </a:stretch>
        </p:blipFill>
        <p:spPr>
          <a:xfrm>
            <a:off x="5029200" y="1464468"/>
            <a:ext cx="3485261" cy="3900488"/>
          </a:xfrm>
          <a:prstGeom prst="rect">
            <a:avLst/>
          </a:prstGeom>
        </p:spPr>
      </p:pic>
      <p:sp>
        <p:nvSpPr>
          <p:cNvPr id="5" name="Rectangle 4"/>
          <p:cNvSpPr/>
          <p:nvPr/>
        </p:nvSpPr>
        <p:spPr>
          <a:xfrm>
            <a:off x="457200" y="3733800"/>
            <a:ext cx="4038600" cy="954107"/>
          </a:xfrm>
          <a:prstGeom prst="rect">
            <a:avLst/>
          </a:prstGeom>
        </p:spPr>
        <p:txBody>
          <a:bodyPr wrap="square">
            <a:spAutoFit/>
          </a:bodyPr>
          <a:lstStyle/>
          <a:p>
            <a:pPr algn="ctr"/>
            <a:r>
              <a:rPr lang="en-US" sz="2800" b="1" dirty="0">
                <a:ln w="12700">
                  <a:solidFill>
                    <a:srgbClr val="6BB1C9">
                      <a:lumMod val="50000"/>
                    </a:srgbClr>
                  </a:solidFill>
                  <a:prstDash val="solid"/>
                </a:ln>
                <a:pattFill prst="narHorz">
                  <a:fgClr>
                    <a:srgbClr val="6BB1C9"/>
                  </a:fgClr>
                  <a:bgClr>
                    <a:srgbClr val="6BB1C9">
                      <a:lumMod val="40000"/>
                      <a:lumOff val="60000"/>
                    </a:srgbClr>
                  </a:bgClr>
                </a:pattFill>
                <a:effectLst>
                  <a:innerShdw blurRad="177800">
                    <a:srgbClr val="6BB1C9">
                      <a:lumMod val="50000"/>
                    </a:srgbClr>
                  </a:innerShdw>
                </a:effectLst>
              </a:rPr>
              <a:t>Samples of our Audit Tools</a:t>
            </a:r>
          </a:p>
        </p:txBody>
      </p:sp>
      <p:sp>
        <p:nvSpPr>
          <p:cNvPr id="6" name="TextBox 5"/>
          <p:cNvSpPr txBox="1"/>
          <p:nvPr/>
        </p:nvSpPr>
        <p:spPr>
          <a:xfrm>
            <a:off x="990600" y="5364956"/>
            <a:ext cx="3176729" cy="369332"/>
          </a:xfrm>
          <a:prstGeom prst="rect">
            <a:avLst/>
          </a:prstGeom>
          <a:noFill/>
        </p:spPr>
        <p:txBody>
          <a:bodyPr wrap="square" rtlCol="0">
            <a:spAutoFit/>
          </a:bodyPr>
          <a:lstStyle/>
          <a:p>
            <a:r>
              <a:rPr lang="en-US" dirty="0">
                <a:solidFill>
                  <a:prstClr val="black"/>
                </a:solidFill>
              </a:rPr>
              <a:t>Based on “Bundle Compliance”</a:t>
            </a:r>
          </a:p>
        </p:txBody>
      </p:sp>
    </p:spTree>
    <p:extLst>
      <p:ext uri="{BB962C8B-B14F-4D97-AF65-F5344CB8AC3E}">
        <p14:creationId xmlns:p14="http://schemas.microsoft.com/office/powerpoint/2010/main" val="372644274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1" y="304800"/>
            <a:ext cx="7965589" cy="4801314"/>
          </a:xfrm>
          <a:prstGeom prst="rect">
            <a:avLst/>
          </a:prstGeom>
          <a:noFill/>
        </p:spPr>
        <p:txBody>
          <a:bodyPr wrap="square" rtlCol="0">
            <a:spAutoFit/>
          </a:bodyPr>
          <a:lstStyle/>
          <a:p>
            <a:r>
              <a:rPr lang="en-US" b="1" dirty="0">
                <a:solidFill>
                  <a:srgbClr val="0070C0"/>
                </a:solidFill>
              </a:rPr>
              <a:t>Daily Reporting/Write ups:</a:t>
            </a:r>
          </a:p>
          <a:p>
            <a:endParaRPr lang="en-US" dirty="0">
              <a:solidFill>
                <a:prstClr val="black"/>
              </a:solidFill>
            </a:endParaRPr>
          </a:p>
          <a:p>
            <a:r>
              <a:rPr lang="en-US" dirty="0">
                <a:solidFill>
                  <a:prstClr val="black"/>
                </a:solidFill>
              </a:rPr>
              <a:t>(</a:t>
            </a:r>
            <a:r>
              <a:rPr lang="en-US" b="1" dirty="0">
                <a:solidFill>
                  <a:srgbClr val="0070C0"/>
                </a:solidFill>
              </a:rPr>
              <a:t>After rounds</a:t>
            </a:r>
            <a:r>
              <a:rPr lang="en-US" dirty="0">
                <a:solidFill>
                  <a:prstClr val="black"/>
                </a:solidFill>
              </a:rPr>
              <a:t>)</a:t>
            </a:r>
          </a:p>
          <a:p>
            <a:r>
              <a:rPr lang="en-US" dirty="0">
                <a:solidFill>
                  <a:prstClr val="black"/>
                </a:solidFill>
              </a:rPr>
              <a:t> Make out any reports that need to go to State Epi</a:t>
            </a:r>
          </a:p>
          <a:p>
            <a:endParaRPr lang="en-US" dirty="0">
              <a:solidFill>
                <a:prstClr val="black"/>
              </a:solidFill>
            </a:endParaRPr>
          </a:p>
          <a:p>
            <a:r>
              <a:rPr lang="en-US" dirty="0">
                <a:solidFill>
                  <a:prstClr val="black"/>
                </a:solidFill>
              </a:rPr>
              <a:t> Write up any SSI’s and other HAI”s</a:t>
            </a:r>
          </a:p>
          <a:p>
            <a:pPr marL="285750" indent="-285750">
              <a:buFont typeface="Arial" panose="020B0604020202020204" pitchFamily="34" charset="0"/>
              <a:buChar char="•"/>
            </a:pPr>
            <a:r>
              <a:rPr lang="en-US" dirty="0">
                <a:solidFill>
                  <a:prstClr val="black"/>
                </a:solidFill>
              </a:rPr>
              <a:t>I use the NHSN criteria pages to write down how the patient meets criteria</a:t>
            </a:r>
          </a:p>
          <a:p>
            <a:pPr marL="285750" indent="-285750">
              <a:buFont typeface="Arial" panose="020B0604020202020204" pitchFamily="34" charset="0"/>
              <a:buChar char="•"/>
            </a:pPr>
            <a:r>
              <a:rPr lang="en-US" dirty="0">
                <a:solidFill>
                  <a:prstClr val="black"/>
                </a:solidFill>
              </a:rPr>
              <a:t>We also do a </a:t>
            </a:r>
            <a:r>
              <a:rPr lang="en-US" b="1" dirty="0">
                <a:solidFill>
                  <a:srgbClr val="0070C0"/>
                </a:solidFill>
              </a:rPr>
              <a:t>second review </a:t>
            </a:r>
            <a:r>
              <a:rPr lang="en-US" dirty="0">
                <a:solidFill>
                  <a:prstClr val="black"/>
                </a:solidFill>
              </a:rPr>
              <a:t>on most cases </a:t>
            </a:r>
          </a:p>
          <a:p>
            <a:pPr marL="285750" indent="-285750">
              <a:buFont typeface="Arial" panose="020B0604020202020204" pitchFamily="34" charset="0"/>
              <a:buChar char="•"/>
            </a:pPr>
            <a:r>
              <a:rPr lang="en-US" dirty="0">
                <a:solidFill>
                  <a:prstClr val="black"/>
                </a:solidFill>
              </a:rPr>
              <a:t>Don’t be afraid to use the NHSN resources to help you determine HAI’s:</a:t>
            </a:r>
          </a:p>
          <a:p>
            <a:r>
              <a:rPr lang="en-US" dirty="0">
                <a:solidFill>
                  <a:prstClr val="black"/>
                </a:solidFill>
              </a:rPr>
              <a:t>		VAE calculator</a:t>
            </a:r>
          </a:p>
          <a:p>
            <a:r>
              <a:rPr lang="en-US" dirty="0">
                <a:solidFill>
                  <a:prstClr val="black"/>
                </a:solidFill>
              </a:rPr>
              <a:t>		HAI Calculator</a:t>
            </a:r>
          </a:p>
          <a:p>
            <a:r>
              <a:rPr lang="en-US" dirty="0">
                <a:solidFill>
                  <a:prstClr val="black"/>
                </a:solidFill>
              </a:rPr>
              <a:t>		</a:t>
            </a:r>
            <a:r>
              <a:rPr lang="en-US" dirty="0">
                <a:solidFill>
                  <a:prstClr val="black"/>
                </a:solidFill>
                <a:hlinkClick r:id="rId2"/>
              </a:rPr>
              <a:t>NHSN@CDC.gov</a:t>
            </a:r>
            <a:r>
              <a:rPr lang="en-US" dirty="0">
                <a:solidFill>
                  <a:prstClr val="black"/>
                </a:solidFill>
              </a:rPr>
              <a:t> for questions about difficult cases that you</a:t>
            </a:r>
          </a:p>
          <a:p>
            <a:r>
              <a:rPr lang="en-US" dirty="0">
                <a:solidFill>
                  <a:prstClr val="black"/>
                </a:solidFill>
              </a:rPr>
              <a:t>                                          may not be able to determine if they meet criteria or no</a:t>
            </a:r>
          </a:p>
          <a:p>
            <a:r>
              <a:rPr lang="en-US" dirty="0">
                <a:solidFill>
                  <a:prstClr val="black"/>
                </a:solidFill>
              </a:rPr>
              <a:t>	</a:t>
            </a:r>
          </a:p>
          <a:p>
            <a:r>
              <a:rPr lang="en-US" dirty="0">
                <a:solidFill>
                  <a:prstClr val="black"/>
                </a:solidFill>
              </a:rPr>
              <a:t>	</a:t>
            </a:r>
          </a:p>
          <a:p>
            <a:r>
              <a:rPr lang="en-US" dirty="0">
                <a:solidFill>
                  <a:prstClr val="black"/>
                </a:solidFill>
              </a:rPr>
              <a:t>		</a:t>
            </a:r>
          </a:p>
          <a:p>
            <a:endParaRPr lang="en-US" dirty="0">
              <a:solidFill>
                <a:prstClr val="black"/>
              </a:solidFill>
            </a:endParaRPr>
          </a:p>
        </p:txBody>
      </p:sp>
      <p:pic>
        <p:nvPicPr>
          <p:cNvPr id="3" name="Picture 2"/>
          <p:cNvPicPr>
            <a:picLocks noChangeAspect="1"/>
          </p:cNvPicPr>
          <p:nvPr/>
        </p:nvPicPr>
        <p:blipFill>
          <a:blip r:embed="rId3"/>
          <a:stretch>
            <a:fillRect/>
          </a:stretch>
        </p:blipFill>
        <p:spPr>
          <a:xfrm>
            <a:off x="381001" y="4267200"/>
            <a:ext cx="2286000" cy="1952421"/>
          </a:xfrm>
          <a:prstGeom prst="rect">
            <a:avLst/>
          </a:prstGeom>
        </p:spPr>
      </p:pic>
      <p:pic>
        <p:nvPicPr>
          <p:cNvPr id="5" name="Picture 4"/>
          <p:cNvPicPr>
            <a:picLocks noChangeAspect="1"/>
          </p:cNvPicPr>
          <p:nvPr/>
        </p:nvPicPr>
        <p:blipFill>
          <a:blip r:embed="rId4"/>
          <a:stretch>
            <a:fillRect/>
          </a:stretch>
        </p:blipFill>
        <p:spPr>
          <a:xfrm>
            <a:off x="3505200" y="4393995"/>
            <a:ext cx="1643063" cy="1825626"/>
          </a:xfrm>
          <a:prstGeom prst="rect">
            <a:avLst/>
          </a:prstGeom>
        </p:spPr>
      </p:pic>
      <p:pic>
        <p:nvPicPr>
          <p:cNvPr id="6" name="Picture 5"/>
          <p:cNvPicPr>
            <a:picLocks noChangeAspect="1"/>
          </p:cNvPicPr>
          <p:nvPr/>
        </p:nvPicPr>
        <p:blipFill>
          <a:blip r:embed="rId5"/>
          <a:stretch>
            <a:fillRect/>
          </a:stretch>
        </p:blipFill>
        <p:spPr>
          <a:xfrm>
            <a:off x="6248400" y="4267200"/>
            <a:ext cx="1646547" cy="2024062"/>
          </a:xfrm>
          <a:prstGeom prst="rect">
            <a:avLst/>
          </a:prstGeom>
        </p:spPr>
      </p:pic>
    </p:spTree>
    <p:extLst>
      <p:ext uri="{BB962C8B-B14F-4D97-AF65-F5344CB8AC3E}">
        <p14:creationId xmlns:p14="http://schemas.microsoft.com/office/powerpoint/2010/main" val="11799697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52400"/>
            <a:ext cx="2593872" cy="369332"/>
          </a:xfrm>
          <a:prstGeom prst="rect">
            <a:avLst/>
          </a:prstGeom>
          <a:noFill/>
        </p:spPr>
        <p:txBody>
          <a:bodyPr wrap="square" rtlCol="0">
            <a:spAutoFit/>
          </a:bodyPr>
          <a:lstStyle/>
          <a:p>
            <a:r>
              <a:rPr lang="en-US" b="1" dirty="0">
                <a:solidFill>
                  <a:srgbClr val="0070C0"/>
                </a:solidFill>
              </a:rPr>
              <a:t>ATP TESTING</a:t>
            </a:r>
          </a:p>
        </p:txBody>
      </p:sp>
      <p:sp>
        <p:nvSpPr>
          <p:cNvPr id="3" name="TextBox 2"/>
          <p:cNvSpPr txBox="1"/>
          <p:nvPr/>
        </p:nvSpPr>
        <p:spPr>
          <a:xfrm>
            <a:off x="914400" y="685800"/>
            <a:ext cx="7600770" cy="1754326"/>
          </a:xfrm>
          <a:prstGeom prst="rect">
            <a:avLst/>
          </a:prstGeom>
          <a:noFill/>
        </p:spPr>
        <p:txBody>
          <a:bodyPr wrap="square" rtlCol="0">
            <a:spAutoFit/>
          </a:bodyPr>
          <a:lstStyle/>
          <a:p>
            <a:r>
              <a:rPr lang="en-US" dirty="0">
                <a:solidFill>
                  <a:prstClr val="black"/>
                </a:solidFill>
              </a:rPr>
              <a:t>We do random ATP testing throughout the house in the following areas:</a:t>
            </a:r>
          </a:p>
          <a:p>
            <a:r>
              <a:rPr lang="en-US" dirty="0">
                <a:solidFill>
                  <a:prstClr val="black"/>
                </a:solidFill>
              </a:rPr>
              <a:t>	</a:t>
            </a:r>
          </a:p>
          <a:p>
            <a:r>
              <a:rPr lang="en-US" dirty="0">
                <a:solidFill>
                  <a:prstClr val="black"/>
                </a:solidFill>
              </a:rPr>
              <a:t>	Operating Room</a:t>
            </a:r>
          </a:p>
          <a:p>
            <a:r>
              <a:rPr lang="en-US" dirty="0">
                <a:solidFill>
                  <a:prstClr val="black"/>
                </a:solidFill>
              </a:rPr>
              <a:t>	Patient Rooms</a:t>
            </a:r>
          </a:p>
          <a:p>
            <a:r>
              <a:rPr lang="en-US" dirty="0">
                <a:solidFill>
                  <a:prstClr val="black"/>
                </a:solidFill>
              </a:rPr>
              <a:t>	Wound Care and Infusion Clinics</a:t>
            </a:r>
          </a:p>
          <a:p>
            <a:r>
              <a:rPr lang="en-US" dirty="0">
                <a:solidFill>
                  <a:prstClr val="black"/>
                </a:solidFill>
              </a:rPr>
              <a:t>	Cardiac Cath Labs</a:t>
            </a:r>
          </a:p>
        </p:txBody>
      </p:sp>
      <p:sp>
        <p:nvSpPr>
          <p:cNvPr id="4" name="TextBox 3"/>
          <p:cNvSpPr txBox="1"/>
          <p:nvPr/>
        </p:nvSpPr>
        <p:spPr>
          <a:xfrm>
            <a:off x="533400" y="2743200"/>
            <a:ext cx="7239000" cy="369332"/>
          </a:xfrm>
          <a:prstGeom prst="rect">
            <a:avLst/>
          </a:prstGeom>
          <a:noFill/>
        </p:spPr>
        <p:txBody>
          <a:bodyPr wrap="square" rtlCol="0">
            <a:spAutoFit/>
          </a:bodyPr>
          <a:lstStyle/>
          <a:p>
            <a:r>
              <a:rPr lang="en-US" b="1" dirty="0">
                <a:solidFill>
                  <a:srgbClr val="0070C0"/>
                </a:solidFill>
              </a:rPr>
              <a:t>ICRA’s (Infection Control Risk Assessments)</a:t>
            </a:r>
          </a:p>
        </p:txBody>
      </p:sp>
      <p:sp>
        <p:nvSpPr>
          <p:cNvPr id="5" name="TextBox 4"/>
          <p:cNvSpPr txBox="1"/>
          <p:nvPr/>
        </p:nvSpPr>
        <p:spPr>
          <a:xfrm>
            <a:off x="990600" y="3276600"/>
            <a:ext cx="7546255" cy="3139321"/>
          </a:xfrm>
          <a:prstGeom prst="rect">
            <a:avLst/>
          </a:prstGeom>
          <a:noFill/>
        </p:spPr>
        <p:txBody>
          <a:bodyPr wrap="square" rtlCol="0">
            <a:spAutoFit/>
          </a:bodyPr>
          <a:lstStyle/>
          <a:p>
            <a:r>
              <a:rPr lang="en-US" dirty="0">
                <a:solidFill>
                  <a:prstClr val="black"/>
                </a:solidFill>
              </a:rPr>
              <a:t>Become good friends with your Plant Operations and Engineering</a:t>
            </a:r>
          </a:p>
          <a:p>
            <a:r>
              <a:rPr lang="en-US" dirty="0">
                <a:solidFill>
                  <a:prstClr val="black"/>
                </a:solidFill>
              </a:rPr>
              <a:t>Staff and construction crews</a:t>
            </a:r>
          </a:p>
          <a:p>
            <a:r>
              <a:rPr lang="en-US" dirty="0">
                <a:solidFill>
                  <a:prstClr val="black"/>
                </a:solidFill>
              </a:rPr>
              <a:t>Weekly rounds on all active construction and remodeling projects to </a:t>
            </a:r>
          </a:p>
          <a:p>
            <a:r>
              <a:rPr lang="en-US" dirty="0">
                <a:solidFill>
                  <a:prstClr val="black"/>
                </a:solidFill>
              </a:rPr>
              <a:t>monitor for compliance with: - Construction barriers/walk-off mats</a:t>
            </a:r>
          </a:p>
          <a:p>
            <a:r>
              <a:rPr lang="en-US" dirty="0">
                <a:solidFill>
                  <a:prstClr val="black"/>
                </a:solidFill>
              </a:rPr>
              <a:t> 			 - Air handling set-ups are appropriate</a:t>
            </a:r>
          </a:p>
          <a:p>
            <a:r>
              <a:rPr lang="en-US" dirty="0">
                <a:solidFill>
                  <a:prstClr val="black"/>
                </a:solidFill>
              </a:rPr>
              <a:t>			 - Transporting of construction 		                                       			    equipment/debris is done correctly 	                                       			 -  SIGNING OFF on the Infection Control Risk 			     	    Assessments (ICRA’s)</a:t>
            </a:r>
          </a:p>
          <a:p>
            <a:r>
              <a:rPr lang="en-US" dirty="0">
                <a:solidFill>
                  <a:prstClr val="black"/>
                </a:solidFill>
              </a:rPr>
              <a:t>			 -  Reviewing the pre-construction Infection 			    	    Control Risk Assessments (PICRA’s)</a:t>
            </a:r>
          </a:p>
        </p:txBody>
      </p:sp>
    </p:spTree>
    <p:extLst>
      <p:ext uri="{BB962C8B-B14F-4D97-AF65-F5344CB8AC3E}">
        <p14:creationId xmlns:p14="http://schemas.microsoft.com/office/powerpoint/2010/main" val="202985483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381000"/>
            <a:ext cx="2085827" cy="646331"/>
          </a:xfrm>
          <a:prstGeom prst="rect">
            <a:avLst/>
          </a:prstGeom>
          <a:noFill/>
        </p:spPr>
        <p:txBody>
          <a:bodyPr wrap="none" rtlCol="0">
            <a:spAutoFit/>
          </a:bodyPr>
          <a:lstStyle/>
          <a:p>
            <a:r>
              <a:rPr lang="en-US" b="1" dirty="0">
                <a:solidFill>
                  <a:srgbClr val="0070C0"/>
                </a:solidFill>
              </a:rPr>
              <a:t>WEEKLY ACTIVITIES:</a:t>
            </a:r>
          </a:p>
          <a:p>
            <a:endParaRPr lang="en-US" dirty="0">
              <a:solidFill>
                <a:prstClr val="black"/>
              </a:solidFill>
            </a:endParaRPr>
          </a:p>
        </p:txBody>
      </p:sp>
      <p:sp>
        <p:nvSpPr>
          <p:cNvPr id="5" name="TextBox 4"/>
          <p:cNvSpPr txBox="1"/>
          <p:nvPr/>
        </p:nvSpPr>
        <p:spPr>
          <a:xfrm>
            <a:off x="990600" y="762000"/>
            <a:ext cx="6477000" cy="5262979"/>
          </a:xfrm>
          <a:prstGeom prst="rect">
            <a:avLst/>
          </a:prstGeom>
          <a:noFill/>
        </p:spPr>
        <p:txBody>
          <a:bodyPr wrap="square" rtlCol="0">
            <a:spAutoFit/>
          </a:bodyPr>
          <a:lstStyle/>
          <a:p>
            <a:endParaRPr lang="en-US" sz="1400" b="1" dirty="0">
              <a:solidFill>
                <a:srgbClr val="FF0000"/>
              </a:solidFill>
            </a:endParaRPr>
          </a:p>
          <a:p>
            <a:endParaRPr lang="en-US" sz="1400" b="1" dirty="0">
              <a:solidFill>
                <a:srgbClr val="FF0000"/>
              </a:solidFill>
            </a:endParaRPr>
          </a:p>
          <a:p>
            <a:r>
              <a:rPr lang="en-US" sz="1400" b="1" dirty="0">
                <a:solidFill>
                  <a:srgbClr val="FF0000"/>
                </a:solidFill>
              </a:rPr>
              <a:t>RED TEAM ROUNDS: (R</a:t>
            </a:r>
            <a:r>
              <a:rPr lang="en-US" sz="1400" b="1" dirty="0">
                <a:solidFill>
                  <a:prstClr val="black"/>
                </a:solidFill>
              </a:rPr>
              <a:t>eady </a:t>
            </a:r>
            <a:r>
              <a:rPr lang="en-US" sz="1400" b="1" dirty="0">
                <a:solidFill>
                  <a:srgbClr val="FF0000"/>
                </a:solidFill>
              </a:rPr>
              <a:t>E</a:t>
            </a:r>
            <a:r>
              <a:rPr lang="en-US" sz="1400" b="1" dirty="0">
                <a:solidFill>
                  <a:prstClr val="black"/>
                </a:solidFill>
              </a:rPr>
              <a:t>very</a:t>
            </a:r>
            <a:r>
              <a:rPr lang="en-US" sz="1400" b="1" dirty="0">
                <a:solidFill>
                  <a:srgbClr val="FF0000"/>
                </a:solidFill>
              </a:rPr>
              <a:t> D</a:t>
            </a:r>
            <a:r>
              <a:rPr lang="en-US" sz="1400" b="1" dirty="0">
                <a:solidFill>
                  <a:prstClr val="black"/>
                </a:solidFill>
              </a:rPr>
              <a:t>ay</a:t>
            </a:r>
            <a:r>
              <a:rPr lang="en-US" sz="1400" b="1" dirty="0">
                <a:solidFill>
                  <a:srgbClr val="FF0000"/>
                </a:solidFill>
              </a:rPr>
              <a:t>)  </a:t>
            </a:r>
            <a:r>
              <a:rPr lang="en-US" sz="1400" dirty="0">
                <a:solidFill>
                  <a:prstClr val="black"/>
                </a:solidFill>
              </a:rPr>
              <a:t>Multi-disciplinary team that rounds on all clinical areas of the hospital twice a year and non-clinical areas once a year looking for items/issues that are out of compliance with regulatory requirements and for areas that may need education on a subject related to your area of expertise.</a:t>
            </a:r>
          </a:p>
          <a:p>
            <a:r>
              <a:rPr lang="en-US" sz="1400" dirty="0">
                <a:solidFill>
                  <a:prstClr val="black"/>
                </a:solidFill>
              </a:rPr>
              <a:t>Members of the </a:t>
            </a:r>
            <a:r>
              <a:rPr lang="en-US" sz="1400" dirty="0">
                <a:solidFill>
                  <a:srgbClr val="FF0000"/>
                </a:solidFill>
              </a:rPr>
              <a:t>RED TEAM</a:t>
            </a:r>
            <a:r>
              <a:rPr lang="en-US" sz="1400" dirty="0">
                <a:solidFill>
                  <a:prstClr val="black"/>
                </a:solidFill>
              </a:rPr>
              <a:t>: </a:t>
            </a:r>
          </a:p>
          <a:p>
            <a:r>
              <a:rPr lang="en-US" sz="1400" dirty="0">
                <a:solidFill>
                  <a:prstClr val="black"/>
                </a:solidFill>
              </a:rPr>
              <a:t>	Infection Prevention</a:t>
            </a:r>
          </a:p>
          <a:p>
            <a:r>
              <a:rPr lang="en-US" sz="1400" dirty="0">
                <a:solidFill>
                  <a:prstClr val="black"/>
                </a:solidFill>
              </a:rPr>
              <a:t>	EVS</a:t>
            </a:r>
          </a:p>
          <a:p>
            <a:r>
              <a:rPr lang="en-US" sz="1400" dirty="0">
                <a:solidFill>
                  <a:prstClr val="black"/>
                </a:solidFill>
              </a:rPr>
              <a:t>	Engineering/Plant Operations</a:t>
            </a:r>
          </a:p>
          <a:p>
            <a:r>
              <a:rPr lang="en-US" sz="1400" dirty="0">
                <a:solidFill>
                  <a:prstClr val="black"/>
                </a:solidFill>
              </a:rPr>
              <a:t>	Human Resources</a:t>
            </a:r>
          </a:p>
          <a:p>
            <a:r>
              <a:rPr lang="en-US" sz="1400" dirty="0">
                <a:solidFill>
                  <a:prstClr val="black"/>
                </a:solidFill>
              </a:rPr>
              <a:t>	Performance Improvement</a:t>
            </a:r>
          </a:p>
          <a:p>
            <a:r>
              <a:rPr lang="en-US" sz="1400" dirty="0">
                <a:solidFill>
                  <a:prstClr val="black"/>
                </a:solidFill>
              </a:rPr>
              <a:t>	Security</a:t>
            </a:r>
          </a:p>
          <a:p>
            <a:r>
              <a:rPr lang="en-US" sz="1400" dirty="0">
                <a:solidFill>
                  <a:prstClr val="black"/>
                </a:solidFill>
              </a:rPr>
              <a:t>	Biomedical (Clinical Equipment Services)</a:t>
            </a:r>
          </a:p>
          <a:p>
            <a:r>
              <a:rPr lang="en-US" sz="1400" dirty="0">
                <a:solidFill>
                  <a:prstClr val="black"/>
                </a:solidFill>
              </a:rPr>
              <a:t>	Supply Chain Management</a:t>
            </a:r>
          </a:p>
          <a:p>
            <a:endParaRPr lang="en-US" sz="1400" dirty="0">
              <a:solidFill>
                <a:prstClr val="black"/>
              </a:solidFill>
            </a:endParaRPr>
          </a:p>
          <a:p>
            <a:endParaRPr lang="en-US" sz="1400" dirty="0">
              <a:solidFill>
                <a:prstClr val="black"/>
              </a:solidFill>
            </a:endParaRPr>
          </a:p>
          <a:p>
            <a:endParaRPr lang="en-US" sz="1400" dirty="0">
              <a:solidFill>
                <a:prstClr val="black"/>
              </a:solidFill>
            </a:endParaRPr>
          </a:p>
          <a:p>
            <a:endParaRPr lang="en-US" sz="1400" dirty="0">
              <a:solidFill>
                <a:prstClr val="black"/>
              </a:solidFill>
            </a:endParaRPr>
          </a:p>
          <a:p>
            <a:endParaRPr lang="en-US" sz="1400" b="1" dirty="0">
              <a:solidFill>
                <a:srgbClr val="FF0000"/>
              </a:solidFill>
            </a:endParaRPr>
          </a:p>
          <a:p>
            <a:r>
              <a:rPr lang="en-US" sz="1400" b="1" dirty="0">
                <a:solidFill>
                  <a:prstClr val="black"/>
                </a:solidFill>
              </a:rPr>
              <a:t>ICRA Rounding:   </a:t>
            </a:r>
            <a:r>
              <a:rPr lang="en-US" sz="1400" dirty="0">
                <a:solidFill>
                  <a:prstClr val="black"/>
                </a:solidFill>
              </a:rPr>
              <a:t>Round weekly with the Facilities Operations Coordinator on all construction and renovation activities to make sure that the barriers for construction and renovation are appropriate and that the contractors/construction crews are adhering to expected Infection Control guidelines.</a:t>
            </a:r>
            <a:endParaRPr lang="en-US" sz="1400" b="1" dirty="0">
              <a:solidFill>
                <a:prstClr val="black"/>
              </a:solidFill>
            </a:endParaRPr>
          </a:p>
        </p:txBody>
      </p:sp>
    </p:spTree>
    <p:extLst>
      <p:ext uri="{BB962C8B-B14F-4D97-AF65-F5344CB8AC3E}">
        <p14:creationId xmlns:p14="http://schemas.microsoft.com/office/powerpoint/2010/main" val="88031797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838200"/>
            <a:ext cx="4579975" cy="369332"/>
          </a:xfrm>
          <a:prstGeom prst="rect">
            <a:avLst/>
          </a:prstGeom>
        </p:spPr>
        <p:txBody>
          <a:bodyPr wrap="square">
            <a:spAutoFit/>
          </a:bodyPr>
          <a:lstStyle/>
          <a:p>
            <a:r>
              <a:rPr lang="en-US" b="1" dirty="0">
                <a:solidFill>
                  <a:srgbClr val="0070C0"/>
                </a:solidFill>
              </a:rPr>
              <a:t>Monthly Activities:</a:t>
            </a:r>
            <a:endParaRPr lang="en-US" dirty="0">
              <a:solidFill>
                <a:prstClr val="black"/>
              </a:solidFill>
            </a:endParaRPr>
          </a:p>
        </p:txBody>
      </p:sp>
      <p:sp>
        <p:nvSpPr>
          <p:cNvPr id="3" name="Rectangle 2"/>
          <p:cNvSpPr/>
          <p:nvPr/>
        </p:nvSpPr>
        <p:spPr>
          <a:xfrm>
            <a:off x="1600200" y="1600200"/>
            <a:ext cx="5257800" cy="1754326"/>
          </a:xfrm>
          <a:prstGeom prst="rect">
            <a:avLst/>
          </a:prstGeom>
        </p:spPr>
        <p:txBody>
          <a:bodyPr wrap="square">
            <a:spAutoFit/>
          </a:bodyPr>
          <a:lstStyle/>
          <a:p>
            <a:r>
              <a:rPr lang="en-US" b="1" dirty="0">
                <a:solidFill>
                  <a:srgbClr val="0070C0"/>
                </a:solidFill>
              </a:rPr>
              <a:t>Auditing:</a:t>
            </a:r>
            <a:r>
              <a:rPr lang="en-US" dirty="0">
                <a:solidFill>
                  <a:prstClr val="black"/>
                </a:solidFill>
              </a:rPr>
              <a:t>       OR cases</a:t>
            </a:r>
          </a:p>
          <a:p>
            <a:r>
              <a:rPr lang="en-US" dirty="0">
                <a:solidFill>
                  <a:prstClr val="black"/>
                </a:solidFill>
              </a:rPr>
              <a:t>	      High Level Disinfection</a:t>
            </a:r>
          </a:p>
          <a:p>
            <a:r>
              <a:rPr lang="en-US" dirty="0">
                <a:solidFill>
                  <a:prstClr val="black"/>
                </a:solidFill>
              </a:rPr>
              <a:t>	      Sterilization Processes in </a:t>
            </a:r>
          </a:p>
          <a:p>
            <a:r>
              <a:rPr lang="en-US" dirty="0">
                <a:solidFill>
                  <a:prstClr val="black"/>
                </a:solidFill>
              </a:rPr>
              <a:t>		      SPD (review IUSS logs)</a:t>
            </a:r>
          </a:p>
          <a:p>
            <a:r>
              <a:rPr lang="en-US" dirty="0">
                <a:solidFill>
                  <a:prstClr val="black"/>
                </a:solidFill>
              </a:rPr>
              <a:t>	       Review any temperature and humidity    	       fallouts monthly and prn as they occur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9942" y="3505200"/>
            <a:ext cx="1836115" cy="2275027"/>
          </a:xfrm>
          <a:prstGeom prst="rect">
            <a:avLst/>
          </a:prstGeom>
        </p:spPr>
      </p:pic>
    </p:spTree>
    <p:extLst>
      <p:ext uri="{BB962C8B-B14F-4D97-AF65-F5344CB8AC3E}">
        <p14:creationId xmlns:p14="http://schemas.microsoft.com/office/powerpoint/2010/main" val="390241004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9200" y="838200"/>
            <a:ext cx="6031613" cy="5016758"/>
          </a:xfrm>
          <a:prstGeom prst="rect">
            <a:avLst/>
          </a:prstGeom>
          <a:noFill/>
        </p:spPr>
        <p:txBody>
          <a:bodyPr wrap="square" rtlCol="0">
            <a:spAutoFit/>
          </a:bodyPr>
          <a:lstStyle/>
          <a:p>
            <a:r>
              <a:rPr lang="en-US" sz="3200" b="1" dirty="0">
                <a:solidFill>
                  <a:prstClr val="black"/>
                </a:solidFill>
              </a:rPr>
              <a:t>Annual Activities</a:t>
            </a:r>
            <a:r>
              <a:rPr lang="en-US" dirty="0">
                <a:solidFill>
                  <a:prstClr val="black"/>
                </a:solidFill>
              </a:rPr>
              <a:t>:</a:t>
            </a:r>
          </a:p>
          <a:p>
            <a:endParaRPr lang="en-US" dirty="0">
              <a:solidFill>
                <a:prstClr val="black"/>
              </a:solidFill>
            </a:endParaRPr>
          </a:p>
          <a:p>
            <a:r>
              <a:rPr lang="en-US" b="1" dirty="0">
                <a:solidFill>
                  <a:prstClr val="black"/>
                </a:solidFill>
              </a:rPr>
              <a:t>Review of Policies </a:t>
            </a:r>
            <a:r>
              <a:rPr lang="en-US" dirty="0">
                <a:solidFill>
                  <a:prstClr val="black"/>
                </a:solidFill>
              </a:rPr>
              <a:t>( State of Alaska requires an annual review)</a:t>
            </a:r>
          </a:p>
          <a:p>
            <a:endParaRPr lang="en-US" dirty="0">
              <a:solidFill>
                <a:prstClr val="black"/>
              </a:solidFill>
            </a:endParaRPr>
          </a:p>
          <a:p>
            <a:r>
              <a:rPr lang="en-US" b="1" dirty="0">
                <a:solidFill>
                  <a:prstClr val="black"/>
                </a:solidFill>
              </a:rPr>
              <a:t>Review of your facilities:</a:t>
            </a:r>
          </a:p>
          <a:p>
            <a:endParaRPr lang="en-US" dirty="0">
              <a:solidFill>
                <a:prstClr val="black"/>
              </a:solidFill>
            </a:endParaRPr>
          </a:p>
          <a:p>
            <a:r>
              <a:rPr lang="en-US" sz="2000" b="1" dirty="0">
                <a:solidFill>
                  <a:srgbClr val="C00000"/>
                </a:solidFill>
              </a:rPr>
              <a:t>	Bloodborne Pathogen Plan</a:t>
            </a:r>
          </a:p>
          <a:p>
            <a:endParaRPr lang="en-US" dirty="0">
              <a:solidFill>
                <a:prstClr val="black"/>
              </a:solidFill>
            </a:endParaRPr>
          </a:p>
          <a:p>
            <a:r>
              <a:rPr lang="en-US" sz="2000" b="1" dirty="0">
                <a:solidFill>
                  <a:srgbClr val="0070C0"/>
                </a:solidFill>
              </a:rPr>
              <a:t>	Respiratory Protection Plan</a:t>
            </a:r>
          </a:p>
          <a:p>
            <a:endParaRPr lang="en-US" sz="2000" dirty="0">
              <a:solidFill>
                <a:srgbClr val="0070C0"/>
              </a:solidFill>
            </a:endParaRPr>
          </a:p>
          <a:p>
            <a:r>
              <a:rPr lang="en-US" sz="2000" b="1" dirty="0">
                <a:solidFill>
                  <a:srgbClr val="0070C0"/>
                </a:solidFill>
              </a:rPr>
              <a:t>	Waterborne Pathogen Plan</a:t>
            </a:r>
          </a:p>
          <a:p>
            <a:endParaRPr lang="en-US" sz="2000" b="1" dirty="0">
              <a:solidFill>
                <a:srgbClr val="0070C0"/>
              </a:solidFill>
            </a:endParaRPr>
          </a:p>
          <a:p>
            <a:r>
              <a:rPr lang="en-US" sz="2000" b="1" dirty="0">
                <a:solidFill>
                  <a:prstClr val="black"/>
                </a:solidFill>
              </a:rPr>
              <a:t>Annual Infection Control Risk Assessments(HVA’s) for Acute Care/Home Care Services/Clinics and LTC</a:t>
            </a:r>
          </a:p>
          <a:p>
            <a:endParaRPr lang="en-US" sz="2000" b="1" dirty="0">
              <a:solidFill>
                <a:prstClr val="black"/>
              </a:solidFill>
            </a:endParaRPr>
          </a:p>
          <a:p>
            <a:r>
              <a:rPr lang="en-US" sz="2000" b="1" dirty="0">
                <a:solidFill>
                  <a:prstClr val="black"/>
                </a:solidFill>
              </a:rPr>
              <a:t>Write Evaluations of the years activities</a:t>
            </a:r>
          </a:p>
        </p:txBody>
      </p:sp>
    </p:spTree>
    <p:extLst>
      <p:ext uri="{BB962C8B-B14F-4D97-AF65-F5344CB8AC3E}">
        <p14:creationId xmlns:p14="http://schemas.microsoft.com/office/powerpoint/2010/main" val="103498066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3149790"/>
            <a:ext cx="1524000" cy="2065789"/>
          </a:xfrm>
          <a:prstGeom prst="rect">
            <a:avLst/>
          </a:prstGeom>
        </p:spPr>
      </p:pic>
      <p:sp>
        <p:nvSpPr>
          <p:cNvPr id="3" name="TextBox 2"/>
          <p:cNvSpPr txBox="1"/>
          <p:nvPr/>
        </p:nvSpPr>
        <p:spPr>
          <a:xfrm>
            <a:off x="762000" y="838200"/>
            <a:ext cx="7385227" cy="369332"/>
          </a:xfrm>
          <a:prstGeom prst="rect">
            <a:avLst/>
          </a:prstGeom>
          <a:noFill/>
        </p:spPr>
        <p:txBody>
          <a:bodyPr wrap="none" rtlCol="0">
            <a:spAutoFit/>
          </a:bodyPr>
          <a:lstStyle/>
          <a:p>
            <a:r>
              <a:rPr lang="en-US" dirty="0">
                <a:solidFill>
                  <a:prstClr val="black"/>
                </a:solidFill>
              </a:rPr>
              <a:t>…………Squeezing in those Committee Meetings and Endless Projects……..!!!!!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2293810"/>
            <a:ext cx="2286000" cy="1711961"/>
          </a:xfrm>
          <a:prstGeom prst="rect">
            <a:avLst/>
          </a:prstGeom>
        </p:spPr>
      </p:pic>
    </p:spTree>
    <p:extLst>
      <p:ext uri="{BB962C8B-B14F-4D97-AF65-F5344CB8AC3E}">
        <p14:creationId xmlns:p14="http://schemas.microsoft.com/office/powerpoint/2010/main" val="865251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lstStyle/>
          <a:p>
            <a:r>
              <a:rPr lang="en-US" dirty="0"/>
              <a:t>Federal regulations </a:t>
            </a:r>
          </a:p>
        </p:txBody>
      </p:sp>
      <p:sp>
        <p:nvSpPr>
          <p:cNvPr id="3" name="Content Placeholder 2"/>
          <p:cNvSpPr>
            <a:spLocks noGrp="1"/>
          </p:cNvSpPr>
          <p:nvPr>
            <p:ph idx="1"/>
          </p:nvPr>
        </p:nvSpPr>
        <p:spPr>
          <a:xfrm>
            <a:off x="457200" y="1524000"/>
            <a:ext cx="8229600" cy="4800600"/>
          </a:xfrm>
        </p:spPr>
        <p:txBody>
          <a:bodyPr>
            <a:normAutofit/>
          </a:bodyPr>
          <a:lstStyle/>
          <a:p>
            <a:pPr marL="0" indent="0">
              <a:buNone/>
            </a:pPr>
            <a:r>
              <a:rPr lang="en-US" sz="2000" dirty="0"/>
              <a:t>The Affordable Care Act (ACA) was passed by Congress and then signed into law by the President on March 23, 2010. On June 28, 2012 the Supreme Court rendered a final decision to uphold the health care law.</a:t>
            </a:r>
          </a:p>
          <a:p>
            <a:pPr marL="0" indent="0">
              <a:buNone/>
            </a:pPr>
            <a:endParaRPr lang="en-US" sz="2900" dirty="0"/>
          </a:p>
          <a:p>
            <a:pPr marL="0" indent="0">
              <a:buNone/>
            </a:pPr>
            <a:r>
              <a:rPr lang="en-US" sz="1600" dirty="0"/>
              <a:t>A provision under the ACA includes improving quality and lowering costs of healthcare:</a:t>
            </a:r>
          </a:p>
          <a:p>
            <a:pPr marL="0" indent="0">
              <a:buNone/>
            </a:pPr>
            <a:endParaRPr lang="en-US" sz="1600"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3581400"/>
            <a:ext cx="6601747" cy="1971950"/>
          </a:xfrm>
          <a:prstGeom prst="rect">
            <a:avLst/>
          </a:prstGeom>
          <a:ln w="19050">
            <a:solidFill>
              <a:schemeClr val="tx1"/>
            </a:solidFill>
          </a:ln>
        </p:spPr>
      </p:pic>
    </p:spTree>
    <p:extLst>
      <p:ext uri="{BB962C8B-B14F-4D97-AF65-F5344CB8AC3E}">
        <p14:creationId xmlns:p14="http://schemas.microsoft.com/office/powerpoint/2010/main" val="267910949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381000"/>
            <a:ext cx="7838283" cy="6186309"/>
          </a:xfrm>
          <a:prstGeom prst="rect">
            <a:avLst/>
          </a:prstGeom>
          <a:noFill/>
        </p:spPr>
        <p:txBody>
          <a:bodyPr wrap="square" rtlCol="0">
            <a:spAutoFit/>
          </a:bodyPr>
          <a:lstStyle/>
          <a:p>
            <a:r>
              <a:rPr lang="en-US" b="1" dirty="0">
                <a:solidFill>
                  <a:srgbClr val="0070C0"/>
                </a:solidFill>
              </a:rPr>
              <a:t>Important Committees……………</a:t>
            </a:r>
          </a:p>
          <a:p>
            <a:endParaRPr lang="en-US" dirty="0">
              <a:solidFill>
                <a:prstClr val="black"/>
              </a:solidFill>
            </a:endParaRPr>
          </a:p>
          <a:p>
            <a:pPr marL="285750" indent="-285750">
              <a:buFont typeface="Arial" panose="020B0604020202020204" pitchFamily="34" charset="0"/>
              <a:buChar char="•"/>
            </a:pPr>
            <a:r>
              <a:rPr lang="en-US" dirty="0">
                <a:solidFill>
                  <a:prstClr val="black"/>
                </a:solidFill>
              </a:rPr>
              <a:t>EOC (Environment of Care) – multi-disciplinary group that</a:t>
            </a:r>
          </a:p>
          <a:p>
            <a:r>
              <a:rPr lang="en-US" dirty="0">
                <a:solidFill>
                  <a:prstClr val="black"/>
                </a:solidFill>
              </a:rPr>
              <a:t>               oversees many interrelated issues:  ICRA, Environmental</a:t>
            </a:r>
          </a:p>
          <a:p>
            <a:r>
              <a:rPr lang="en-US" dirty="0">
                <a:solidFill>
                  <a:prstClr val="black"/>
                </a:solidFill>
              </a:rPr>
              <a:t>               Service and Laundry issues, Supply Chain Management</a:t>
            </a:r>
          </a:p>
          <a:p>
            <a:r>
              <a:rPr lang="en-US" dirty="0">
                <a:solidFill>
                  <a:prstClr val="black"/>
                </a:solidFill>
              </a:rPr>
              <a:t>               Waterborne Pathogen Management</a:t>
            </a:r>
          </a:p>
          <a:p>
            <a:endParaRPr lang="en-US" dirty="0">
              <a:solidFill>
                <a:prstClr val="black"/>
              </a:solidFill>
            </a:endParaRPr>
          </a:p>
          <a:p>
            <a:pPr marL="285750" indent="-285750">
              <a:buFont typeface="Arial" panose="020B0604020202020204" pitchFamily="34" charset="0"/>
              <a:buChar char="•"/>
            </a:pPr>
            <a:r>
              <a:rPr lang="en-US" dirty="0">
                <a:solidFill>
                  <a:prstClr val="black"/>
                </a:solidFill>
              </a:rPr>
              <a:t>Emergency Management Committee:  Involves designing and</a:t>
            </a:r>
          </a:p>
          <a:p>
            <a:r>
              <a:rPr lang="en-US" dirty="0">
                <a:solidFill>
                  <a:prstClr val="black"/>
                </a:solidFill>
              </a:rPr>
              <a:t>                writing emergency management plans including the </a:t>
            </a:r>
          </a:p>
          <a:p>
            <a:r>
              <a:rPr lang="en-US" dirty="0">
                <a:solidFill>
                  <a:prstClr val="black"/>
                </a:solidFill>
              </a:rPr>
              <a:t>                Infection Prevention Component for the Influx of Infectious</a:t>
            </a:r>
          </a:p>
          <a:p>
            <a:r>
              <a:rPr lang="en-US" dirty="0">
                <a:solidFill>
                  <a:prstClr val="black"/>
                </a:solidFill>
              </a:rPr>
              <a:t>                Patient Plan</a:t>
            </a:r>
          </a:p>
          <a:p>
            <a:endParaRPr lang="en-US" dirty="0">
              <a:solidFill>
                <a:prstClr val="black"/>
              </a:solidFill>
            </a:endParaRPr>
          </a:p>
          <a:p>
            <a:pPr marL="285750" indent="-285750">
              <a:buFont typeface="Arial" panose="020B0604020202020204" pitchFamily="34" charset="0"/>
              <a:buChar char="•"/>
            </a:pPr>
            <a:r>
              <a:rPr lang="en-US" dirty="0">
                <a:solidFill>
                  <a:prstClr val="black"/>
                </a:solidFill>
              </a:rPr>
              <a:t>Infection Control Committee: Our committee is a House wide </a:t>
            </a:r>
          </a:p>
          <a:p>
            <a:r>
              <a:rPr lang="en-US" dirty="0">
                <a:solidFill>
                  <a:prstClr val="black"/>
                </a:solidFill>
              </a:rPr>
              <a:t>      multi-disciplinary committee – no longer considered just a </a:t>
            </a:r>
          </a:p>
          <a:p>
            <a:r>
              <a:rPr lang="en-US" dirty="0">
                <a:solidFill>
                  <a:prstClr val="black"/>
                </a:solidFill>
              </a:rPr>
              <a:t>      medical staff committee (meets quarterly)</a:t>
            </a: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r>
              <a:rPr lang="en-US" dirty="0">
                <a:solidFill>
                  <a:prstClr val="black"/>
                </a:solidFill>
              </a:rPr>
              <a:t>Quality/Safety Committee  </a:t>
            </a: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r>
              <a:rPr lang="en-US" dirty="0">
                <a:solidFill>
                  <a:prstClr val="black"/>
                </a:solidFill>
              </a:rPr>
              <a:t>Events Oversight Committee:  Reviews trends in unusual occurrences</a:t>
            </a: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r>
              <a:rPr lang="en-US" dirty="0">
                <a:solidFill>
                  <a:prstClr val="black"/>
                </a:solidFill>
              </a:rPr>
              <a:t>Infection Control Committee:  ours meets quarterly</a:t>
            </a:r>
          </a:p>
          <a:p>
            <a:endParaRPr lang="en-US" dirty="0">
              <a:solidFill>
                <a:prstClr val="black"/>
              </a:solidFill>
            </a:endParaRPr>
          </a:p>
        </p:txBody>
      </p:sp>
    </p:spTree>
    <p:extLst>
      <p:ext uri="{BB962C8B-B14F-4D97-AF65-F5344CB8AC3E}">
        <p14:creationId xmlns:p14="http://schemas.microsoft.com/office/powerpoint/2010/main" val="252077692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533400"/>
            <a:ext cx="7836360" cy="5632311"/>
          </a:xfrm>
          <a:prstGeom prst="rect">
            <a:avLst/>
          </a:prstGeom>
          <a:noFill/>
        </p:spPr>
        <p:txBody>
          <a:bodyPr wrap="square" rtlCol="0">
            <a:spAutoFit/>
          </a:bodyPr>
          <a:lstStyle/>
          <a:p>
            <a:r>
              <a:rPr lang="en-US" b="1" dirty="0">
                <a:solidFill>
                  <a:srgbClr val="0070C0"/>
                </a:solidFill>
              </a:rPr>
              <a:t>Samples of the projects we are working on:</a:t>
            </a:r>
          </a:p>
          <a:p>
            <a:endParaRPr lang="en-US" b="1" dirty="0">
              <a:solidFill>
                <a:srgbClr val="0070C0"/>
              </a:solidFill>
            </a:endParaRPr>
          </a:p>
          <a:p>
            <a:r>
              <a:rPr lang="en-US" dirty="0">
                <a:solidFill>
                  <a:prstClr val="black"/>
                </a:solidFill>
              </a:rPr>
              <a:t>Review of employee Mandatory Flu Vaccinations Process (annual)</a:t>
            </a:r>
          </a:p>
          <a:p>
            <a:r>
              <a:rPr lang="en-US" dirty="0">
                <a:solidFill>
                  <a:prstClr val="black"/>
                </a:solidFill>
              </a:rPr>
              <a:t>Review of Inpatient Flu Vaccination Requirements/Documentation(annual)</a:t>
            </a:r>
          </a:p>
          <a:p>
            <a:r>
              <a:rPr lang="en-US" dirty="0">
                <a:solidFill>
                  <a:prstClr val="black"/>
                </a:solidFill>
              </a:rPr>
              <a:t>Personal Protective Equipment:  Isolation Gown Upgrade to meet AAMI </a:t>
            </a:r>
          </a:p>
          <a:p>
            <a:r>
              <a:rPr lang="en-US" dirty="0">
                <a:solidFill>
                  <a:prstClr val="black"/>
                </a:solidFill>
              </a:rPr>
              <a:t>                                                          Guidelines</a:t>
            </a:r>
          </a:p>
          <a:p>
            <a:r>
              <a:rPr lang="en-US" dirty="0">
                <a:solidFill>
                  <a:prstClr val="black"/>
                </a:solidFill>
              </a:rPr>
              <a:t>Pre-op Bathing Protocol</a:t>
            </a:r>
          </a:p>
          <a:p>
            <a:r>
              <a:rPr lang="en-US" dirty="0">
                <a:solidFill>
                  <a:prstClr val="black"/>
                </a:solidFill>
              </a:rPr>
              <a:t>Review of Nurse Driven CAUTI Prevention/Foley Removal Protocol/Documentation</a:t>
            </a:r>
          </a:p>
          <a:p>
            <a:r>
              <a:rPr lang="en-US" dirty="0">
                <a:solidFill>
                  <a:prstClr val="black"/>
                </a:solidFill>
              </a:rPr>
              <a:t>Review of ATP testing:  Areas we perform ATP and Surfaces we are testing</a:t>
            </a:r>
          </a:p>
          <a:p>
            <a:r>
              <a:rPr lang="en-US" dirty="0">
                <a:solidFill>
                  <a:prstClr val="black"/>
                </a:solidFill>
              </a:rPr>
              <a:t>Implementation of Testing of all scopes for contamination utilizing the </a:t>
            </a:r>
          </a:p>
          <a:p>
            <a:r>
              <a:rPr lang="en-US" dirty="0">
                <a:solidFill>
                  <a:prstClr val="black"/>
                </a:solidFill>
              </a:rPr>
              <a:t>	RESI-TEST Technology</a:t>
            </a:r>
          </a:p>
          <a:p>
            <a:r>
              <a:rPr lang="en-US" dirty="0">
                <a:solidFill>
                  <a:prstClr val="black"/>
                </a:solidFill>
              </a:rPr>
              <a:t>Education for Home Care Services on Disease Transmission and Sentinel Events related to Infection Control</a:t>
            </a:r>
          </a:p>
          <a:p>
            <a:r>
              <a:rPr lang="en-US" dirty="0">
                <a:solidFill>
                  <a:prstClr val="black"/>
                </a:solidFill>
              </a:rPr>
              <a:t>Pre-Klenz Competency</a:t>
            </a:r>
          </a:p>
          <a:p>
            <a:endParaRPr lang="en-US" dirty="0">
              <a:solidFill>
                <a:prstClr val="black"/>
              </a:solidFill>
            </a:endParaRPr>
          </a:p>
          <a:p>
            <a:r>
              <a:rPr lang="en-US" dirty="0">
                <a:solidFill>
                  <a:prstClr val="black"/>
                </a:solidFill>
              </a:rPr>
              <a:t>          </a:t>
            </a:r>
            <a:r>
              <a:rPr lang="en-US" b="1" dirty="0">
                <a:solidFill>
                  <a:srgbClr val="0070C0"/>
                </a:solidFill>
              </a:rPr>
              <a:t>……..just to name a few!!!!!</a:t>
            </a:r>
          </a:p>
          <a:p>
            <a:endParaRPr lang="en-US" b="1" dirty="0">
              <a:solidFill>
                <a:srgbClr val="0070C0"/>
              </a:solidFill>
            </a:endParaRPr>
          </a:p>
          <a:p>
            <a:endParaRPr lang="en-US" b="1" dirty="0">
              <a:solidFill>
                <a:srgbClr val="0070C0"/>
              </a:solidFill>
            </a:endParaRPr>
          </a:p>
          <a:p>
            <a:r>
              <a:rPr lang="en-US" b="1" dirty="0">
                <a:solidFill>
                  <a:srgbClr val="0070C0"/>
                </a:solidFill>
              </a:rPr>
              <a:t>Many of the projects we are working on are a result of our risk assessments/HVA done at the beginning of the year.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104732" flipV="1">
            <a:off x="5141568" y="4095063"/>
            <a:ext cx="1314450" cy="875424"/>
          </a:xfrm>
          <a:prstGeom prst="rect">
            <a:avLst/>
          </a:prstGeom>
        </p:spPr>
      </p:pic>
    </p:spTree>
    <p:extLst>
      <p:ext uri="{BB962C8B-B14F-4D97-AF65-F5344CB8AC3E}">
        <p14:creationId xmlns:p14="http://schemas.microsoft.com/office/powerpoint/2010/main" val="116349781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457200"/>
            <a:ext cx="8915400" cy="2092881"/>
          </a:xfrm>
          <a:prstGeom prst="rect">
            <a:avLst/>
          </a:prstGeom>
          <a:noFill/>
        </p:spPr>
        <p:txBody>
          <a:bodyPr wrap="square" rtlCol="0">
            <a:spAutoFit/>
          </a:bodyPr>
          <a:lstStyle/>
          <a:p>
            <a:r>
              <a:rPr lang="en-US" sz="4000" dirty="0">
                <a:solidFill>
                  <a:srgbClr val="0070C0"/>
                </a:solidFill>
              </a:rPr>
              <a:t>Are you overwhelmed Yet?</a:t>
            </a:r>
          </a:p>
          <a:p>
            <a:endParaRPr lang="en-US" dirty="0">
              <a:solidFill>
                <a:prstClr val="black"/>
              </a:solidFill>
            </a:endParaRPr>
          </a:p>
          <a:p>
            <a:endParaRPr lang="en-US" dirty="0">
              <a:solidFill>
                <a:prstClr val="black"/>
              </a:solidFill>
            </a:endParaRPr>
          </a:p>
          <a:p>
            <a:r>
              <a:rPr lang="en-US" sz="5400" dirty="0">
                <a:solidFill>
                  <a:srgbClr val="0070C0"/>
                </a:solidFill>
              </a:rPr>
              <a:t>……..there is still more to do!</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2895600"/>
            <a:ext cx="3313044" cy="3048000"/>
          </a:xfrm>
          <a:prstGeom prst="rect">
            <a:avLst/>
          </a:prstGeom>
        </p:spPr>
      </p:pic>
    </p:spTree>
    <p:extLst>
      <p:ext uri="{BB962C8B-B14F-4D97-AF65-F5344CB8AC3E}">
        <p14:creationId xmlns:p14="http://schemas.microsoft.com/office/powerpoint/2010/main" val="268326530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617" y="1524000"/>
            <a:ext cx="3987165" cy="272415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5105400"/>
            <a:ext cx="1743075" cy="952500"/>
          </a:xfrm>
          <a:prstGeom prst="rect">
            <a:avLst/>
          </a:prstGeom>
        </p:spPr>
      </p:pic>
      <p:pic>
        <p:nvPicPr>
          <p:cNvPr id="1026" name="Picture 2" descr="Train oo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057400"/>
            <a:ext cx="3213100" cy="21440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2600" y="4529088"/>
            <a:ext cx="1447800" cy="1349188"/>
          </a:xfrm>
          <a:prstGeom prst="rect">
            <a:avLst/>
          </a:prstGeom>
        </p:spPr>
      </p:pic>
      <p:sp>
        <p:nvSpPr>
          <p:cNvPr id="7" name="Rectangle 6"/>
          <p:cNvSpPr/>
          <p:nvPr/>
        </p:nvSpPr>
        <p:spPr>
          <a:xfrm>
            <a:off x="457200" y="288023"/>
            <a:ext cx="7315199" cy="954107"/>
          </a:xfrm>
          <a:prstGeom prst="rect">
            <a:avLst/>
          </a:prstGeom>
        </p:spPr>
        <p:txBody>
          <a:bodyPr wrap="square">
            <a:spAutoFit/>
          </a:bodyPr>
          <a:lstStyle/>
          <a:p>
            <a:r>
              <a:rPr lang="en-US" sz="2800" b="1" dirty="0">
                <a:ln w="12700">
                  <a:solidFill>
                    <a:srgbClr val="6BB1C9">
                      <a:lumMod val="50000"/>
                    </a:srgbClr>
                  </a:solidFill>
                  <a:prstDash val="solid"/>
                </a:ln>
                <a:pattFill prst="narHorz">
                  <a:fgClr>
                    <a:srgbClr val="6BB1C9"/>
                  </a:fgClr>
                  <a:bgClr>
                    <a:srgbClr val="6BB1C9">
                      <a:lumMod val="40000"/>
                      <a:lumOff val="60000"/>
                    </a:srgbClr>
                  </a:bgClr>
                </a:pattFill>
                <a:effectLst>
                  <a:innerShdw blurRad="177800">
                    <a:srgbClr val="6BB1C9">
                      <a:lumMod val="50000"/>
                    </a:srgbClr>
                  </a:innerShdw>
                </a:effectLst>
              </a:rPr>
              <a:t>WHAT CAN DERAIL YOUR SMOOTHLY RUNNNG DAY……………..!!!!!!</a:t>
            </a:r>
          </a:p>
        </p:txBody>
      </p:sp>
    </p:spTree>
    <p:extLst>
      <p:ext uri="{BB962C8B-B14F-4D97-AF65-F5344CB8AC3E}">
        <p14:creationId xmlns:p14="http://schemas.microsoft.com/office/powerpoint/2010/main" val="116311381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09600"/>
            <a:ext cx="7075664" cy="5970865"/>
          </a:xfrm>
          <a:prstGeom prst="rect">
            <a:avLst/>
          </a:prstGeom>
          <a:noFill/>
        </p:spPr>
        <p:txBody>
          <a:bodyPr wrap="square" rtlCol="0">
            <a:spAutoFit/>
          </a:bodyPr>
          <a:lstStyle/>
          <a:p>
            <a:r>
              <a:rPr lang="en-US" sz="2800" b="1" dirty="0">
                <a:solidFill>
                  <a:prstClr val="black"/>
                </a:solidFill>
              </a:rPr>
              <a:t>Most common for us is:</a:t>
            </a:r>
          </a:p>
          <a:p>
            <a:endParaRPr lang="en-US" dirty="0">
              <a:solidFill>
                <a:prstClr val="black"/>
              </a:solidFill>
            </a:endParaRPr>
          </a:p>
          <a:p>
            <a:r>
              <a:rPr lang="en-US" sz="3600" b="1" dirty="0">
                <a:solidFill>
                  <a:srgbClr val="FF0000"/>
                </a:solidFill>
              </a:rPr>
              <a:t>Patient or staff exposures to a communicable disease!!!!!</a:t>
            </a:r>
          </a:p>
          <a:p>
            <a:endParaRPr lang="en-US" sz="3600" b="1" dirty="0">
              <a:solidFill>
                <a:srgbClr val="FF0000"/>
              </a:solidFill>
            </a:endParaRPr>
          </a:p>
          <a:p>
            <a:r>
              <a:rPr lang="en-US" sz="3200" b="1" dirty="0">
                <a:solidFill>
                  <a:srgbClr val="FF0000"/>
                </a:solidFill>
              </a:rPr>
              <a:t>Most common exposures:</a:t>
            </a:r>
          </a:p>
          <a:p>
            <a:endParaRPr lang="en-US" sz="1600" b="1" dirty="0">
              <a:solidFill>
                <a:srgbClr val="FF0000"/>
              </a:solidFill>
            </a:endParaRPr>
          </a:p>
          <a:p>
            <a:r>
              <a:rPr lang="en-US" sz="1600" b="1" dirty="0">
                <a:solidFill>
                  <a:srgbClr val="FF0000"/>
                </a:solidFill>
              </a:rPr>
              <a:t>			</a:t>
            </a:r>
            <a:r>
              <a:rPr lang="en-US" sz="3600" b="1" dirty="0">
                <a:solidFill>
                  <a:srgbClr val="FF0000"/>
                </a:solidFill>
              </a:rPr>
              <a:t>TUBERCULOSIS</a:t>
            </a:r>
          </a:p>
          <a:p>
            <a:r>
              <a:rPr lang="en-US" sz="3600" b="1" dirty="0">
                <a:solidFill>
                  <a:srgbClr val="FF0000"/>
                </a:solidFill>
              </a:rPr>
              <a:t>			MENINGITIS</a:t>
            </a:r>
          </a:p>
          <a:p>
            <a:r>
              <a:rPr lang="en-US" sz="3600" b="1" dirty="0">
                <a:solidFill>
                  <a:srgbClr val="FF0000"/>
                </a:solidFill>
              </a:rPr>
              <a:t>			………</a:t>
            </a:r>
            <a:r>
              <a:rPr lang="en-US" sz="2800" b="1" dirty="0">
                <a:solidFill>
                  <a:srgbClr val="FF0000"/>
                </a:solidFill>
              </a:rPr>
              <a:t>and the dreaded</a:t>
            </a:r>
          </a:p>
          <a:p>
            <a:r>
              <a:rPr lang="en-US" sz="3600" b="1" dirty="0">
                <a:solidFill>
                  <a:srgbClr val="FF0000"/>
                </a:solidFill>
              </a:rPr>
              <a:t>                           BED BUGS and LICE!</a:t>
            </a:r>
            <a:endParaRPr lang="en-US" sz="1200" b="1" u="sng" dirty="0">
              <a:solidFill>
                <a:srgbClr val="FF0000"/>
              </a:solidFill>
            </a:endParaRPr>
          </a:p>
          <a:p>
            <a:endParaRPr lang="en-US" sz="3600" dirty="0">
              <a:solidFill>
                <a:srgbClr val="00206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4076" y="5715000"/>
            <a:ext cx="722376" cy="694944"/>
          </a:xfrm>
          <a:prstGeom prst="rect">
            <a:avLst/>
          </a:prstGeom>
        </p:spPr>
      </p:pic>
    </p:spTree>
    <p:extLst>
      <p:ext uri="{BB962C8B-B14F-4D97-AF65-F5344CB8AC3E}">
        <p14:creationId xmlns:p14="http://schemas.microsoft.com/office/powerpoint/2010/main" val="397037318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066800"/>
            <a:ext cx="8894672" cy="3970318"/>
          </a:xfrm>
          <a:prstGeom prst="rect">
            <a:avLst/>
          </a:prstGeom>
          <a:noFill/>
        </p:spPr>
        <p:txBody>
          <a:bodyPr wrap="square" rtlCol="0">
            <a:spAutoFit/>
          </a:bodyPr>
          <a:lstStyle/>
          <a:p>
            <a:r>
              <a:rPr lang="en-US" sz="3200" dirty="0">
                <a:solidFill>
                  <a:prstClr val="black"/>
                </a:solidFill>
              </a:rPr>
              <a:t>Remember:</a:t>
            </a:r>
          </a:p>
          <a:p>
            <a:endParaRPr lang="en-US" dirty="0">
              <a:solidFill>
                <a:prstClr val="black"/>
              </a:solidFill>
            </a:endParaRPr>
          </a:p>
          <a:p>
            <a:r>
              <a:rPr lang="en-US" sz="2800" dirty="0">
                <a:solidFill>
                  <a:prstClr val="black"/>
                </a:solidFill>
              </a:rPr>
              <a:t>Staff tend to underestimate their risk of exposure</a:t>
            </a:r>
          </a:p>
          <a:p>
            <a:r>
              <a:rPr lang="en-US" sz="2800" dirty="0">
                <a:solidFill>
                  <a:prstClr val="black"/>
                </a:solidFill>
              </a:rPr>
              <a:t>ESPECIALLY nurses and physician’s at least 50% of the </a:t>
            </a:r>
          </a:p>
          <a:p>
            <a:r>
              <a:rPr lang="en-US" sz="2800" dirty="0">
                <a:solidFill>
                  <a:prstClr val="black"/>
                </a:solidFill>
              </a:rPr>
              <a:t>time!</a:t>
            </a:r>
          </a:p>
          <a:p>
            <a:endParaRPr lang="en-US" sz="2800" dirty="0">
              <a:solidFill>
                <a:prstClr val="black"/>
              </a:solidFill>
            </a:endParaRPr>
          </a:p>
          <a:p>
            <a:r>
              <a:rPr lang="en-US" dirty="0">
                <a:solidFill>
                  <a:prstClr val="black"/>
                </a:solidFill>
              </a:rPr>
              <a:t>When looking at those who were potentially exposed don’t forget to include:</a:t>
            </a:r>
          </a:p>
          <a:p>
            <a:r>
              <a:rPr lang="en-US" dirty="0">
                <a:solidFill>
                  <a:prstClr val="black"/>
                </a:solidFill>
              </a:rPr>
              <a:t>	X-ray</a:t>
            </a:r>
          </a:p>
          <a:p>
            <a:r>
              <a:rPr lang="en-US" dirty="0">
                <a:solidFill>
                  <a:prstClr val="black"/>
                </a:solidFill>
              </a:rPr>
              <a:t>	Lab</a:t>
            </a:r>
          </a:p>
          <a:p>
            <a:r>
              <a:rPr lang="en-US" dirty="0">
                <a:solidFill>
                  <a:prstClr val="black"/>
                </a:solidFill>
              </a:rPr>
              <a:t>	EVS  and</a:t>
            </a:r>
          </a:p>
          <a:p>
            <a:r>
              <a:rPr lang="en-US" dirty="0">
                <a:solidFill>
                  <a:prstClr val="black"/>
                </a:solidFill>
              </a:rPr>
              <a:t>	Ambulance/transport personnel if appropriate</a:t>
            </a:r>
          </a:p>
        </p:txBody>
      </p:sp>
    </p:spTree>
    <p:extLst>
      <p:ext uri="{BB962C8B-B14F-4D97-AF65-F5344CB8AC3E}">
        <p14:creationId xmlns:p14="http://schemas.microsoft.com/office/powerpoint/2010/main" val="217025668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33944959"/>
              </p:ext>
            </p:extLst>
          </p:nvPr>
        </p:nvGraphicFramePr>
        <p:xfrm>
          <a:off x="1524000" y="674131"/>
          <a:ext cx="6096000" cy="298347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2921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5624">
                <a:tc>
                  <a:txBody>
                    <a:bodyPr/>
                    <a:lstStyle/>
                    <a:p>
                      <a:endParaRPr lang="en-US" dirty="0"/>
                    </a:p>
                  </a:txBody>
                  <a:tcPr/>
                </a:tc>
                <a:tc>
                  <a:txBody>
                    <a:bodyPr/>
                    <a:lstStyle/>
                    <a:p>
                      <a:r>
                        <a:rPr lang="en-US" dirty="0"/>
                        <a:t>Bacterial</a:t>
                      </a:r>
                    </a:p>
                  </a:txBody>
                  <a:tcPr/>
                </a:tc>
                <a:tc>
                  <a:txBody>
                    <a:bodyPr/>
                    <a:lstStyle/>
                    <a:p>
                      <a:r>
                        <a:rPr lang="en-US" dirty="0"/>
                        <a:t>Viral</a:t>
                      </a:r>
                    </a:p>
                  </a:txBody>
                  <a:tcPr/>
                </a:tc>
                <a:extLst>
                  <a:ext uri="{0D108BD9-81ED-4DB2-BD59-A6C34878D82A}">
                    <a16:rowId xmlns:a16="http://schemas.microsoft.com/office/drawing/2014/main" val="10000"/>
                  </a:ext>
                </a:extLst>
              </a:tr>
              <a:tr h="469530">
                <a:tc>
                  <a:txBody>
                    <a:bodyPr/>
                    <a:lstStyle/>
                    <a:p>
                      <a:r>
                        <a:rPr lang="en-US" sz="1200" dirty="0"/>
                        <a:t>Cell Count</a:t>
                      </a:r>
                    </a:p>
                  </a:txBody>
                  <a:tcPr/>
                </a:tc>
                <a:tc>
                  <a:txBody>
                    <a:bodyPr/>
                    <a:lstStyle/>
                    <a:p>
                      <a:r>
                        <a:rPr lang="en-US" sz="1200" dirty="0"/>
                        <a:t>1,000</a:t>
                      </a:r>
                      <a:r>
                        <a:rPr lang="en-US" sz="1200" baseline="0" dirty="0"/>
                        <a:t> – 5,000*</a:t>
                      </a:r>
                    </a:p>
                    <a:p>
                      <a:r>
                        <a:rPr lang="en-US" sz="1200" baseline="0" dirty="0"/>
                        <a:t>(range: 1,000-100,000)</a:t>
                      </a:r>
                      <a:endParaRPr lang="en-US" sz="1200" dirty="0"/>
                    </a:p>
                  </a:txBody>
                  <a:tcPr/>
                </a:tc>
                <a:tc>
                  <a:txBody>
                    <a:bodyPr/>
                    <a:lstStyle/>
                    <a:p>
                      <a:r>
                        <a:rPr lang="en-US" sz="1200" dirty="0"/>
                        <a:t>100-1,000</a:t>
                      </a:r>
                    </a:p>
                  </a:txBody>
                  <a:tcPr/>
                </a:tc>
                <a:extLst>
                  <a:ext uri="{0D108BD9-81ED-4DB2-BD59-A6C34878D82A}">
                    <a16:rowId xmlns:a16="http://schemas.microsoft.com/office/drawing/2014/main" val="10001"/>
                  </a:ext>
                </a:extLst>
              </a:tr>
              <a:tr h="469530">
                <a:tc>
                  <a:txBody>
                    <a:bodyPr/>
                    <a:lstStyle/>
                    <a:p>
                      <a:r>
                        <a:rPr lang="en-US" sz="1200" dirty="0"/>
                        <a:t>Cell Type</a:t>
                      </a:r>
                    </a:p>
                  </a:txBody>
                  <a:tcPr/>
                </a:tc>
                <a:tc>
                  <a:txBody>
                    <a:bodyPr/>
                    <a:lstStyle/>
                    <a:p>
                      <a:r>
                        <a:rPr lang="en-US" sz="1200" dirty="0"/>
                        <a:t>Neutrophils/polys predominate (&gt;80%)</a:t>
                      </a:r>
                    </a:p>
                  </a:txBody>
                  <a:tcPr/>
                </a:tc>
                <a:tc>
                  <a:txBody>
                    <a:bodyPr/>
                    <a:lstStyle/>
                    <a:p>
                      <a:r>
                        <a:rPr lang="en-US" sz="1200" dirty="0"/>
                        <a:t>Mostly Mononuclear/lymph's</a:t>
                      </a:r>
                    </a:p>
                    <a:p>
                      <a:endParaRPr lang="en-US" sz="1200" dirty="0"/>
                    </a:p>
                  </a:txBody>
                  <a:tcPr/>
                </a:tc>
                <a:extLst>
                  <a:ext uri="{0D108BD9-81ED-4DB2-BD59-A6C34878D82A}">
                    <a16:rowId xmlns:a16="http://schemas.microsoft.com/office/drawing/2014/main" val="10002"/>
                  </a:ext>
                </a:extLst>
              </a:tr>
              <a:tr h="469530">
                <a:tc>
                  <a:txBody>
                    <a:bodyPr/>
                    <a:lstStyle/>
                    <a:p>
                      <a:r>
                        <a:rPr lang="en-US" sz="1200" dirty="0"/>
                        <a:t>Pressure</a:t>
                      </a:r>
                    </a:p>
                  </a:txBody>
                  <a:tcPr/>
                </a:tc>
                <a:tc>
                  <a:txBody>
                    <a:bodyPr/>
                    <a:lstStyle/>
                    <a:p>
                      <a:r>
                        <a:rPr lang="en-US" sz="1200" dirty="0"/>
                        <a:t>&gt;180</a:t>
                      </a:r>
                    </a:p>
                  </a:txBody>
                  <a:tcPr/>
                </a:tc>
                <a:tc>
                  <a:txBody>
                    <a:bodyPr/>
                    <a:lstStyle/>
                    <a:p>
                      <a:r>
                        <a:rPr lang="en-US" sz="1200" dirty="0"/>
                        <a:t>Normal</a:t>
                      </a:r>
                    </a:p>
                    <a:p>
                      <a:endParaRPr lang="en-US" sz="1200" dirty="0"/>
                    </a:p>
                  </a:txBody>
                  <a:tcPr/>
                </a:tc>
                <a:extLst>
                  <a:ext uri="{0D108BD9-81ED-4DB2-BD59-A6C34878D82A}">
                    <a16:rowId xmlns:a16="http://schemas.microsoft.com/office/drawing/2014/main" val="10003"/>
                  </a:ext>
                </a:extLst>
              </a:tr>
              <a:tr h="364863">
                <a:tc>
                  <a:txBody>
                    <a:bodyPr/>
                    <a:lstStyle/>
                    <a:p>
                      <a:r>
                        <a:rPr lang="en-US" sz="1200" dirty="0"/>
                        <a:t>Protein</a:t>
                      </a:r>
                    </a:p>
                  </a:txBody>
                  <a:tcPr/>
                </a:tc>
                <a:tc>
                  <a:txBody>
                    <a:bodyPr/>
                    <a:lstStyle/>
                    <a:p>
                      <a:r>
                        <a:rPr lang="en-US" sz="1200" dirty="0"/>
                        <a:t>&gt;45 (usually 100-500)</a:t>
                      </a:r>
                    </a:p>
                  </a:txBody>
                  <a:tcPr/>
                </a:tc>
                <a:tc>
                  <a:txBody>
                    <a:bodyPr/>
                    <a:lstStyle/>
                    <a:p>
                      <a:r>
                        <a:rPr lang="en-US" sz="1200" dirty="0"/>
                        <a:t>Normal/slightly</a:t>
                      </a:r>
                      <a:r>
                        <a:rPr lang="en-US" sz="1200" baseline="0" dirty="0"/>
                        <a:t> elevated</a:t>
                      </a:r>
                      <a:endParaRPr lang="en-US" sz="1200" dirty="0"/>
                    </a:p>
                  </a:txBody>
                  <a:tcPr/>
                </a:tc>
                <a:extLst>
                  <a:ext uri="{0D108BD9-81ED-4DB2-BD59-A6C34878D82A}">
                    <a16:rowId xmlns:a16="http://schemas.microsoft.com/office/drawing/2014/main" val="10004"/>
                  </a:ext>
                </a:extLst>
              </a:tr>
              <a:tr h="364863">
                <a:tc>
                  <a:txBody>
                    <a:bodyPr/>
                    <a:lstStyle/>
                    <a:p>
                      <a:r>
                        <a:rPr lang="en-US" sz="1200" dirty="0"/>
                        <a:t>Glucose</a:t>
                      </a:r>
                    </a:p>
                  </a:txBody>
                  <a:tcPr/>
                </a:tc>
                <a:tc>
                  <a:txBody>
                    <a:bodyPr/>
                    <a:lstStyle/>
                    <a:p>
                      <a:r>
                        <a:rPr lang="en-US" sz="1200" dirty="0"/>
                        <a:t>&lt;40 (or &lt;40% of blood glucose)</a:t>
                      </a:r>
                    </a:p>
                  </a:txBody>
                  <a:tcPr/>
                </a:tc>
                <a:tc>
                  <a:txBody>
                    <a:bodyPr/>
                    <a:lstStyle/>
                    <a:p>
                      <a:r>
                        <a:rPr lang="en-US" sz="1200" dirty="0"/>
                        <a:t>Normal/slightly</a:t>
                      </a:r>
                      <a:r>
                        <a:rPr lang="en-US" sz="1200" baseline="0" dirty="0"/>
                        <a:t> decreased</a:t>
                      </a:r>
                      <a:endParaRPr lang="en-US" sz="1200" dirty="0"/>
                    </a:p>
                  </a:txBody>
                  <a:tcPr/>
                </a:tc>
                <a:extLst>
                  <a:ext uri="{0D108BD9-81ED-4DB2-BD59-A6C34878D82A}">
                    <a16:rowId xmlns:a16="http://schemas.microsoft.com/office/drawing/2014/main" val="10005"/>
                  </a:ext>
                </a:extLst>
              </a:tr>
              <a:tr h="469530">
                <a:tc>
                  <a:txBody>
                    <a:bodyPr/>
                    <a:lstStyle/>
                    <a:p>
                      <a:r>
                        <a:rPr lang="en-US" sz="1200" dirty="0"/>
                        <a:t>Gram Stain</a:t>
                      </a:r>
                    </a:p>
                  </a:txBody>
                  <a:tcPr/>
                </a:tc>
                <a:tc>
                  <a:txBody>
                    <a:bodyPr/>
                    <a:lstStyle/>
                    <a:p>
                      <a:r>
                        <a:rPr lang="en-US" sz="1200" dirty="0"/>
                        <a:t>H.Flu &amp; S. pneumoniae</a:t>
                      </a:r>
                      <a:r>
                        <a:rPr lang="en-US" sz="1200" baseline="0" dirty="0"/>
                        <a:t> identified more readily than N. meningitides</a:t>
                      </a:r>
                      <a:endParaRPr lang="en-US" sz="1200" dirty="0"/>
                    </a:p>
                  </a:txBody>
                  <a:tcPr/>
                </a:tc>
                <a:tc>
                  <a:txBody>
                    <a:bodyPr/>
                    <a:lstStyle/>
                    <a:p>
                      <a:r>
                        <a:rPr lang="en-US" sz="1200" dirty="0"/>
                        <a:t>Negative</a:t>
                      </a:r>
                    </a:p>
                  </a:txBody>
                  <a:tcPr/>
                </a:tc>
                <a:extLst>
                  <a:ext uri="{0D108BD9-81ED-4DB2-BD59-A6C34878D82A}">
                    <a16:rowId xmlns:a16="http://schemas.microsoft.com/office/drawing/2014/main" val="10006"/>
                  </a:ext>
                </a:extLst>
              </a:tr>
            </a:tbl>
          </a:graphicData>
        </a:graphic>
      </p:graphicFrame>
      <p:sp>
        <p:nvSpPr>
          <p:cNvPr id="5" name="TextBox 4"/>
          <p:cNvSpPr txBox="1"/>
          <p:nvPr/>
        </p:nvSpPr>
        <p:spPr>
          <a:xfrm>
            <a:off x="2209800" y="304800"/>
            <a:ext cx="4876800" cy="369332"/>
          </a:xfrm>
          <a:prstGeom prst="rect">
            <a:avLst/>
          </a:prstGeom>
          <a:noFill/>
        </p:spPr>
        <p:txBody>
          <a:bodyPr wrap="square" rtlCol="0">
            <a:spAutoFit/>
          </a:bodyPr>
          <a:lstStyle/>
          <a:p>
            <a:r>
              <a:rPr lang="en-US" dirty="0">
                <a:solidFill>
                  <a:prstClr val="black"/>
                </a:solidFill>
              </a:rPr>
              <a:t>Typical Findings in Bacterial vs. Viral Meningitis</a:t>
            </a:r>
          </a:p>
        </p:txBody>
      </p:sp>
      <p:sp>
        <p:nvSpPr>
          <p:cNvPr id="6" name="TextBox 5"/>
          <p:cNvSpPr txBox="1"/>
          <p:nvPr/>
        </p:nvSpPr>
        <p:spPr>
          <a:xfrm>
            <a:off x="1647039" y="3797469"/>
            <a:ext cx="4038600" cy="215444"/>
          </a:xfrm>
          <a:prstGeom prst="rect">
            <a:avLst/>
          </a:prstGeom>
          <a:noFill/>
        </p:spPr>
        <p:txBody>
          <a:bodyPr wrap="square" rtlCol="0">
            <a:spAutoFit/>
          </a:bodyPr>
          <a:lstStyle/>
          <a:p>
            <a:r>
              <a:rPr lang="en-US" sz="800" dirty="0">
                <a:solidFill>
                  <a:prstClr val="black"/>
                </a:solidFill>
              </a:rPr>
              <a:t>* Cell count may be normal in premature neonates and infants &lt;1 month</a:t>
            </a:r>
          </a:p>
        </p:txBody>
      </p:sp>
      <p:sp>
        <p:nvSpPr>
          <p:cNvPr id="7" name="TextBox 6"/>
          <p:cNvSpPr txBox="1"/>
          <p:nvPr/>
        </p:nvSpPr>
        <p:spPr>
          <a:xfrm>
            <a:off x="1676400" y="4177844"/>
            <a:ext cx="5867400" cy="1354217"/>
          </a:xfrm>
          <a:prstGeom prst="rect">
            <a:avLst/>
          </a:prstGeom>
          <a:noFill/>
        </p:spPr>
        <p:txBody>
          <a:bodyPr wrap="square" rtlCol="0">
            <a:spAutoFit/>
          </a:bodyPr>
          <a:lstStyle/>
          <a:p>
            <a:r>
              <a:rPr lang="en-US" sz="1400" b="1" dirty="0">
                <a:solidFill>
                  <a:prstClr val="black"/>
                </a:solidFill>
              </a:rPr>
              <a:t>White Blood Cell Differentials:</a:t>
            </a:r>
            <a:r>
              <a:rPr lang="en-US" sz="1400" dirty="0">
                <a:solidFill>
                  <a:prstClr val="black"/>
                </a:solidFill>
              </a:rPr>
              <a:t> </a:t>
            </a:r>
            <a:r>
              <a:rPr lang="en-US" sz="1000" dirty="0">
                <a:solidFill>
                  <a:prstClr val="black"/>
                </a:solidFill>
              </a:rPr>
              <a:t>White Blood Cells can be divided into the following groups:</a:t>
            </a:r>
          </a:p>
          <a:p>
            <a:r>
              <a:rPr lang="en-US" sz="1000" dirty="0">
                <a:solidFill>
                  <a:prstClr val="black"/>
                </a:solidFill>
              </a:rPr>
              <a:t>Neutrophils, Monocytes, Eosinophils and Basophils.  Neutrophils may also be called “Polys” or “Segs.”</a:t>
            </a:r>
          </a:p>
          <a:p>
            <a:r>
              <a:rPr lang="en-US" sz="1000" dirty="0">
                <a:solidFill>
                  <a:prstClr val="black"/>
                </a:solidFill>
              </a:rPr>
              <a:t>Neutrophils can be designated as mature or “bands.”  “Bands” are immature neutrophils , which </a:t>
            </a:r>
          </a:p>
          <a:p>
            <a:r>
              <a:rPr lang="en-US" sz="1000" dirty="0">
                <a:solidFill>
                  <a:prstClr val="black"/>
                </a:solidFill>
              </a:rPr>
              <a:t>normally are only in the bone marrow but are released into the bloodstream with significant </a:t>
            </a:r>
          </a:p>
          <a:p>
            <a:r>
              <a:rPr lang="en-US" sz="1000" dirty="0">
                <a:solidFill>
                  <a:prstClr val="black"/>
                </a:solidFill>
              </a:rPr>
              <a:t>Infection, especially sepsis.  The term “left shift” indicates the presence of “bands” on a peripheral</a:t>
            </a:r>
          </a:p>
          <a:p>
            <a:r>
              <a:rPr lang="en-US" sz="1000" dirty="0">
                <a:solidFill>
                  <a:prstClr val="black"/>
                </a:solidFill>
              </a:rPr>
              <a:t>blood smear.</a:t>
            </a:r>
          </a:p>
          <a:p>
            <a:endParaRPr lang="en-US" dirty="0">
              <a:solidFill>
                <a:prstClr val="black"/>
              </a:solidFill>
            </a:endParaRPr>
          </a:p>
        </p:txBody>
      </p:sp>
      <p:sp>
        <p:nvSpPr>
          <p:cNvPr id="8" name="TextBox 7"/>
          <p:cNvSpPr txBox="1"/>
          <p:nvPr/>
        </p:nvSpPr>
        <p:spPr>
          <a:xfrm>
            <a:off x="1709257" y="5257800"/>
            <a:ext cx="6553200" cy="1200329"/>
          </a:xfrm>
          <a:prstGeom prst="rect">
            <a:avLst/>
          </a:prstGeom>
          <a:noFill/>
        </p:spPr>
        <p:txBody>
          <a:bodyPr wrap="square" rtlCol="0">
            <a:spAutoFit/>
          </a:bodyPr>
          <a:lstStyle/>
          <a:p>
            <a:r>
              <a:rPr lang="en-US" sz="1200" b="1" dirty="0">
                <a:solidFill>
                  <a:srgbClr val="FF0000"/>
                </a:solidFill>
              </a:rPr>
              <a:t>Bacterial Meningitis Trifecta:  CSF with elevated protein</a:t>
            </a:r>
          </a:p>
          <a:p>
            <a:r>
              <a:rPr lang="en-US" sz="1200" b="1" dirty="0">
                <a:solidFill>
                  <a:srgbClr val="FF0000"/>
                </a:solidFill>
              </a:rPr>
              <a:t>		                  decreased glucose</a:t>
            </a:r>
          </a:p>
          <a:p>
            <a:r>
              <a:rPr lang="en-US" sz="1200" b="1" dirty="0">
                <a:solidFill>
                  <a:srgbClr val="FF0000"/>
                </a:solidFill>
              </a:rPr>
              <a:t>                                                                       elevated WBC’s</a:t>
            </a:r>
          </a:p>
          <a:p>
            <a:r>
              <a:rPr lang="en-US" sz="1200" b="1" dirty="0">
                <a:solidFill>
                  <a:srgbClr val="FF0000"/>
                </a:solidFill>
              </a:rPr>
              <a:t>……….. and the patient is started on Rocephin:   DROPLET ISOLATION until you know your culture </a:t>
            </a:r>
          </a:p>
          <a:p>
            <a:r>
              <a:rPr lang="en-US" sz="1200" b="1" dirty="0">
                <a:solidFill>
                  <a:srgbClr val="FF0000"/>
                </a:solidFill>
              </a:rPr>
              <a:t>                                                                                       is negative or for at least 24 hours after </a:t>
            </a:r>
          </a:p>
          <a:p>
            <a:r>
              <a:rPr lang="en-US" sz="1200" b="1" dirty="0">
                <a:solidFill>
                  <a:srgbClr val="FF0000"/>
                </a:solidFill>
              </a:rPr>
              <a:t>                                                                                       antibiotics started</a:t>
            </a:r>
          </a:p>
        </p:txBody>
      </p:sp>
      <p:sp>
        <p:nvSpPr>
          <p:cNvPr id="10" name="TextBox 9"/>
          <p:cNvSpPr txBox="1"/>
          <p:nvPr/>
        </p:nvSpPr>
        <p:spPr>
          <a:xfrm>
            <a:off x="1828800" y="6553200"/>
            <a:ext cx="1912703" cy="215444"/>
          </a:xfrm>
          <a:prstGeom prst="rect">
            <a:avLst/>
          </a:prstGeom>
          <a:noFill/>
        </p:spPr>
        <p:txBody>
          <a:bodyPr wrap="none" rtlCol="0">
            <a:spAutoFit/>
          </a:bodyPr>
          <a:lstStyle/>
          <a:p>
            <a:r>
              <a:rPr lang="en-US" sz="800" dirty="0">
                <a:solidFill>
                  <a:prstClr val="black"/>
                </a:solidFill>
              </a:rPr>
              <a:t>CSF table by Dr. Ken Gersham (May 2000)</a:t>
            </a:r>
          </a:p>
        </p:txBody>
      </p:sp>
    </p:spTree>
    <p:extLst>
      <p:ext uri="{BB962C8B-B14F-4D97-AF65-F5344CB8AC3E}">
        <p14:creationId xmlns:p14="http://schemas.microsoft.com/office/powerpoint/2010/main" val="344224656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381000"/>
            <a:ext cx="6985484" cy="5940088"/>
          </a:xfrm>
          <a:prstGeom prst="rect">
            <a:avLst/>
          </a:prstGeom>
          <a:noFill/>
        </p:spPr>
        <p:txBody>
          <a:bodyPr wrap="square" rtlCol="0">
            <a:spAutoFit/>
          </a:bodyPr>
          <a:lstStyle/>
          <a:p>
            <a:r>
              <a:rPr lang="en-US" sz="2000" b="1" dirty="0">
                <a:solidFill>
                  <a:prstClr val="black"/>
                </a:solidFill>
              </a:rPr>
              <a:t>TUBERCULOSIS</a:t>
            </a:r>
          </a:p>
          <a:p>
            <a:r>
              <a:rPr lang="en-US" dirty="0">
                <a:solidFill>
                  <a:prstClr val="black"/>
                </a:solidFill>
              </a:rPr>
              <a:t>	</a:t>
            </a:r>
          </a:p>
          <a:p>
            <a:r>
              <a:rPr lang="en-US" dirty="0">
                <a:solidFill>
                  <a:prstClr val="black"/>
                </a:solidFill>
              </a:rPr>
              <a:t>	Patient with history of TB or Positive PPD  history – review</a:t>
            </a:r>
          </a:p>
          <a:p>
            <a:r>
              <a:rPr lang="en-US" dirty="0">
                <a:solidFill>
                  <a:prstClr val="black"/>
                </a:solidFill>
              </a:rPr>
              <a:t>	diagnosis on admission </a:t>
            </a:r>
          </a:p>
          <a:p>
            <a:r>
              <a:rPr lang="en-US" dirty="0">
                <a:solidFill>
                  <a:prstClr val="black"/>
                </a:solidFill>
              </a:rPr>
              <a:t>	– if respiratory diagnosis 					            review CXR’s, CT scans</a:t>
            </a:r>
          </a:p>
          <a:p>
            <a:r>
              <a:rPr lang="en-US" dirty="0">
                <a:solidFill>
                  <a:prstClr val="black"/>
                </a:solidFill>
              </a:rPr>
              <a:t>	            review admission history for TB S/S</a:t>
            </a:r>
          </a:p>
          <a:p>
            <a:r>
              <a:rPr lang="en-US" dirty="0">
                <a:solidFill>
                  <a:prstClr val="black"/>
                </a:solidFill>
              </a:rPr>
              <a:t> 	 				</a:t>
            </a:r>
          </a:p>
          <a:p>
            <a:r>
              <a:rPr lang="en-US" dirty="0">
                <a:solidFill>
                  <a:prstClr val="black"/>
                </a:solidFill>
              </a:rPr>
              <a:t>	Patient with recent exposure</a:t>
            </a:r>
          </a:p>
          <a:p>
            <a:endParaRPr lang="en-US" dirty="0">
              <a:solidFill>
                <a:prstClr val="black"/>
              </a:solidFill>
            </a:endParaRPr>
          </a:p>
          <a:p>
            <a:r>
              <a:rPr lang="en-US" dirty="0">
                <a:solidFill>
                  <a:prstClr val="black"/>
                </a:solidFill>
              </a:rPr>
              <a:t>	Patient who comes in with following s/s:</a:t>
            </a:r>
          </a:p>
          <a:p>
            <a:endParaRPr lang="en-US" dirty="0">
              <a:solidFill>
                <a:prstClr val="black"/>
              </a:solidFill>
            </a:endParaRPr>
          </a:p>
          <a:p>
            <a:r>
              <a:rPr lang="en-US" dirty="0">
                <a:solidFill>
                  <a:prstClr val="black"/>
                </a:solidFill>
              </a:rPr>
              <a:t>	Cough &gt; 2 weeks</a:t>
            </a:r>
          </a:p>
          <a:p>
            <a:r>
              <a:rPr lang="en-US" dirty="0">
                <a:solidFill>
                  <a:prstClr val="black"/>
                </a:solidFill>
              </a:rPr>
              <a:t>	Coughing up blood</a:t>
            </a:r>
          </a:p>
          <a:p>
            <a:r>
              <a:rPr lang="en-US" dirty="0">
                <a:solidFill>
                  <a:prstClr val="black"/>
                </a:solidFill>
              </a:rPr>
              <a:t>	Fevers</a:t>
            </a:r>
          </a:p>
          <a:p>
            <a:r>
              <a:rPr lang="en-US" dirty="0">
                <a:solidFill>
                  <a:prstClr val="black"/>
                </a:solidFill>
              </a:rPr>
              <a:t>	Night sweats</a:t>
            </a:r>
          </a:p>
          <a:p>
            <a:r>
              <a:rPr lang="en-US" dirty="0">
                <a:solidFill>
                  <a:prstClr val="black"/>
                </a:solidFill>
              </a:rPr>
              <a:t>	Weight Loss</a:t>
            </a:r>
          </a:p>
          <a:p>
            <a:endParaRPr lang="en-US" dirty="0">
              <a:solidFill>
                <a:prstClr val="black"/>
              </a:solidFill>
            </a:endParaRPr>
          </a:p>
          <a:p>
            <a:r>
              <a:rPr lang="en-US" dirty="0">
                <a:solidFill>
                  <a:prstClr val="black"/>
                </a:solidFill>
              </a:rPr>
              <a:t>	CXR:  Right Upper Lobe Opacities and/or cavitation</a:t>
            </a:r>
          </a:p>
          <a:p>
            <a:r>
              <a:rPr lang="en-US" dirty="0">
                <a:solidFill>
                  <a:prstClr val="black"/>
                </a:solidFill>
              </a:rPr>
              <a:t>	</a:t>
            </a:r>
          </a:p>
          <a:p>
            <a:r>
              <a:rPr lang="en-US" dirty="0">
                <a:solidFill>
                  <a:prstClr val="black"/>
                </a:solidFill>
              </a:rPr>
              <a:t>	Isolate  until you know sputum is negative</a:t>
            </a:r>
          </a:p>
        </p:txBody>
      </p:sp>
    </p:spTree>
    <p:extLst>
      <p:ext uri="{BB962C8B-B14F-4D97-AF65-F5344CB8AC3E}">
        <p14:creationId xmlns:p14="http://schemas.microsoft.com/office/powerpoint/2010/main" val="311869603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981200"/>
            <a:ext cx="7239000" cy="2862322"/>
          </a:xfrm>
          <a:prstGeom prst="rect">
            <a:avLst/>
          </a:prstGeom>
          <a:noFill/>
        </p:spPr>
        <p:txBody>
          <a:bodyPr wrap="square" rtlCol="0">
            <a:spAutoFit/>
          </a:bodyPr>
          <a:lstStyle/>
          <a:p>
            <a:r>
              <a:rPr lang="en-US" dirty="0">
                <a:solidFill>
                  <a:prstClr val="black"/>
                </a:solidFill>
              </a:rPr>
              <a:t>EXPOSURES TAKE A LOT OF TIME TO WORK THROUGH TO DETERMINE</a:t>
            </a:r>
          </a:p>
          <a:p>
            <a:endParaRPr lang="en-US" dirty="0">
              <a:solidFill>
                <a:prstClr val="black"/>
              </a:solidFill>
            </a:endParaRPr>
          </a:p>
          <a:p>
            <a:pPr marL="285750" indent="-285750">
              <a:buFont typeface="Arial" panose="020B0604020202020204" pitchFamily="34" charset="0"/>
              <a:buChar char="•"/>
            </a:pPr>
            <a:r>
              <a:rPr lang="en-US" dirty="0">
                <a:solidFill>
                  <a:prstClr val="black"/>
                </a:solidFill>
              </a:rPr>
              <a:t>Who was exposed</a:t>
            </a:r>
          </a:p>
          <a:p>
            <a:pPr marL="285750" indent="-285750">
              <a:buFont typeface="Arial" panose="020B0604020202020204" pitchFamily="34" charset="0"/>
              <a:buChar char="•"/>
            </a:pPr>
            <a:r>
              <a:rPr lang="en-US" dirty="0">
                <a:solidFill>
                  <a:prstClr val="black"/>
                </a:solidFill>
              </a:rPr>
              <a:t>How it happened</a:t>
            </a:r>
          </a:p>
          <a:p>
            <a:pPr marL="285750" indent="-285750">
              <a:buFont typeface="Arial" panose="020B0604020202020204" pitchFamily="34" charset="0"/>
              <a:buChar char="•"/>
            </a:pPr>
            <a:r>
              <a:rPr lang="en-US" dirty="0">
                <a:solidFill>
                  <a:prstClr val="black"/>
                </a:solidFill>
              </a:rPr>
              <a:t>How to prevent</a:t>
            </a:r>
          </a:p>
          <a:p>
            <a:pPr marL="285750" indent="-285750">
              <a:buFont typeface="Arial" panose="020B0604020202020204" pitchFamily="34" charset="0"/>
              <a:buChar char="•"/>
            </a:pPr>
            <a:endParaRPr lang="en-US" dirty="0">
              <a:solidFill>
                <a:prstClr val="black"/>
              </a:solidFill>
            </a:endParaRPr>
          </a:p>
          <a:p>
            <a:r>
              <a:rPr lang="en-US" dirty="0">
                <a:solidFill>
                  <a:prstClr val="black"/>
                </a:solidFill>
              </a:rPr>
              <a:t>Infection Prevention puts together the list of exposed and forwards it to</a:t>
            </a:r>
          </a:p>
          <a:p>
            <a:r>
              <a:rPr lang="en-US" dirty="0">
                <a:solidFill>
                  <a:prstClr val="black"/>
                </a:solidFill>
              </a:rPr>
              <a:t>Occupational Health follow up</a:t>
            </a:r>
          </a:p>
          <a:p>
            <a:endParaRPr lang="en-US"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292242282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457200"/>
            <a:ext cx="8486775" cy="5341202"/>
          </a:xfrm>
          <a:prstGeom prst="rect">
            <a:avLst/>
          </a:prstGeom>
        </p:spPr>
      </p:pic>
    </p:spTree>
    <p:extLst>
      <p:ext uri="{BB962C8B-B14F-4D97-AF65-F5344CB8AC3E}">
        <p14:creationId xmlns:p14="http://schemas.microsoft.com/office/powerpoint/2010/main" val="1233415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229600" cy="914400"/>
          </a:xfrm>
        </p:spPr>
        <p:txBody>
          <a:bodyPr>
            <a:normAutofit fontScale="90000"/>
          </a:bodyPr>
          <a:lstStyle/>
          <a:p>
            <a:r>
              <a:rPr lang="en-US" sz="3200" b="1" dirty="0"/>
              <a:t>CMS-Centers for Medicare and Medicaid Services</a:t>
            </a:r>
          </a:p>
        </p:txBody>
      </p:sp>
      <p:sp>
        <p:nvSpPr>
          <p:cNvPr id="3" name="Content Placeholder 2"/>
          <p:cNvSpPr>
            <a:spLocks noGrp="1"/>
          </p:cNvSpPr>
          <p:nvPr>
            <p:ph idx="1"/>
          </p:nvPr>
        </p:nvSpPr>
        <p:spPr>
          <a:xfrm>
            <a:off x="464605" y="1447800"/>
            <a:ext cx="8229600" cy="4876800"/>
          </a:xfrm>
        </p:spPr>
        <p:txBody>
          <a:bodyPr/>
          <a:lstStyle/>
          <a:p>
            <a:pPr marL="0" indent="0">
              <a:buNone/>
            </a:pPr>
            <a:r>
              <a:rPr lang="en-US" sz="1600" b="1" dirty="0">
                <a:hlinkClick r:id="rId2"/>
              </a:rPr>
              <a:t>https://www.cms.gov/Regulations-and-Guidance/Regulations-and-Guidance.html</a:t>
            </a:r>
            <a:endParaRPr lang="en-US" sz="1600" b="1" dirty="0"/>
          </a:p>
          <a:p>
            <a:endParaRPr lang="en-US" dirty="0"/>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1981200"/>
            <a:ext cx="5501211" cy="4592498"/>
          </a:xfrm>
          <a:prstGeom prst="rect">
            <a:avLst/>
          </a:prstGeom>
          <a:ln w="19050">
            <a:solidFill>
              <a:schemeClr val="tx1"/>
            </a:solidFill>
          </a:ln>
        </p:spPr>
      </p:pic>
    </p:spTree>
    <p:extLst>
      <p:ext uri="{BB962C8B-B14F-4D97-AF65-F5344CB8AC3E}">
        <p14:creationId xmlns:p14="http://schemas.microsoft.com/office/powerpoint/2010/main" val="218115906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08731" y="477322"/>
            <a:ext cx="5377869" cy="461665"/>
          </a:xfrm>
          <a:prstGeom prst="rect">
            <a:avLst/>
          </a:prstGeom>
        </p:spPr>
        <p:txBody>
          <a:bodyPr wrap="square">
            <a:spAutoFit/>
          </a:bodyPr>
          <a:lstStyle/>
          <a:p>
            <a:r>
              <a:rPr lang="en-US" sz="2400" b="1" dirty="0">
                <a:solidFill>
                  <a:prstClr val="black"/>
                </a:solidFill>
              </a:rPr>
              <a:t>LONG TERM CARE VS ACUTE CARE</a:t>
            </a:r>
          </a:p>
        </p:txBody>
      </p:sp>
      <p:sp>
        <p:nvSpPr>
          <p:cNvPr id="4" name="TextBox 3"/>
          <p:cNvSpPr txBox="1"/>
          <p:nvPr/>
        </p:nvSpPr>
        <p:spPr>
          <a:xfrm>
            <a:off x="1708731" y="1371600"/>
            <a:ext cx="5890751" cy="1477328"/>
          </a:xfrm>
          <a:prstGeom prst="rect">
            <a:avLst/>
          </a:prstGeom>
          <a:noFill/>
        </p:spPr>
        <p:txBody>
          <a:bodyPr wrap="square" rtlCol="0">
            <a:spAutoFit/>
          </a:bodyPr>
          <a:lstStyle/>
          <a:p>
            <a:r>
              <a:rPr lang="en-US" dirty="0">
                <a:solidFill>
                  <a:prstClr val="black"/>
                </a:solidFill>
              </a:rPr>
              <a:t>Priorities same or similar:</a:t>
            </a:r>
          </a:p>
          <a:p>
            <a:r>
              <a:rPr lang="en-US" dirty="0">
                <a:solidFill>
                  <a:prstClr val="black"/>
                </a:solidFill>
              </a:rPr>
              <a:t>	Prevent the spread of infection/exposure of other</a:t>
            </a:r>
          </a:p>
          <a:p>
            <a:r>
              <a:rPr lang="en-US" dirty="0">
                <a:solidFill>
                  <a:prstClr val="black"/>
                </a:solidFill>
              </a:rPr>
              <a:t>                  residents and staff to communicable disease</a:t>
            </a:r>
          </a:p>
          <a:p>
            <a:endParaRPr lang="en-US" dirty="0">
              <a:solidFill>
                <a:prstClr val="black"/>
              </a:solidFill>
            </a:endParaRPr>
          </a:p>
          <a:p>
            <a:endParaRPr lang="en-US" dirty="0">
              <a:solidFill>
                <a:prstClr val="black"/>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895600"/>
            <a:ext cx="2064160" cy="2422791"/>
          </a:xfrm>
          <a:prstGeom prst="rect">
            <a:avLst/>
          </a:prstGeom>
        </p:spPr>
      </p:pic>
      <p:sp>
        <p:nvSpPr>
          <p:cNvPr id="7" name="TextBox 6"/>
          <p:cNvSpPr txBox="1"/>
          <p:nvPr/>
        </p:nvSpPr>
        <p:spPr>
          <a:xfrm>
            <a:off x="3657600" y="3048000"/>
            <a:ext cx="4645667" cy="646331"/>
          </a:xfrm>
          <a:prstGeom prst="rect">
            <a:avLst/>
          </a:prstGeom>
          <a:noFill/>
        </p:spPr>
        <p:txBody>
          <a:bodyPr wrap="square" rtlCol="0">
            <a:spAutoFit/>
          </a:bodyPr>
          <a:lstStyle/>
          <a:p>
            <a:r>
              <a:rPr lang="en-US" dirty="0">
                <a:solidFill>
                  <a:prstClr val="black"/>
                </a:solidFill>
              </a:rPr>
              <a:t>CMS and State Regulations redirect your</a:t>
            </a:r>
          </a:p>
          <a:p>
            <a:r>
              <a:rPr lang="en-US" dirty="0">
                <a:solidFill>
                  <a:prstClr val="black"/>
                </a:solidFill>
              </a:rPr>
              <a:t>Focus for some requirements</a:t>
            </a:r>
          </a:p>
        </p:txBody>
      </p:sp>
    </p:spTree>
    <p:extLst>
      <p:ext uri="{BB962C8B-B14F-4D97-AF65-F5344CB8AC3E}">
        <p14:creationId xmlns:p14="http://schemas.microsoft.com/office/powerpoint/2010/main" val="369010371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609600"/>
            <a:ext cx="8523273" cy="2062103"/>
          </a:xfrm>
          <a:prstGeom prst="rect">
            <a:avLst/>
          </a:prstGeom>
          <a:noFill/>
        </p:spPr>
        <p:txBody>
          <a:bodyPr wrap="square" rtlCol="0">
            <a:spAutoFit/>
          </a:bodyPr>
          <a:lstStyle/>
          <a:p>
            <a:r>
              <a:rPr lang="en-US" sz="3200" dirty="0">
                <a:solidFill>
                  <a:prstClr val="black"/>
                </a:solidFill>
              </a:rPr>
              <a:t> 			</a:t>
            </a:r>
            <a:r>
              <a:rPr lang="en-US" sz="3200" b="1" dirty="0">
                <a:solidFill>
                  <a:srgbClr val="0070C0"/>
                </a:solidFill>
              </a:rPr>
              <a:t>The </a:t>
            </a:r>
          </a:p>
          <a:p>
            <a:r>
              <a:rPr lang="en-US" sz="3200" b="1" dirty="0">
                <a:solidFill>
                  <a:srgbClr val="0070C0"/>
                </a:solidFill>
              </a:rPr>
              <a:t>          Challenges of Long Term Care</a:t>
            </a:r>
          </a:p>
          <a:p>
            <a:r>
              <a:rPr lang="en-US" sz="3200" b="1" dirty="0">
                <a:solidFill>
                  <a:srgbClr val="0070C0"/>
                </a:solidFill>
              </a:rPr>
              <a:t>                               for </a:t>
            </a:r>
          </a:p>
          <a:p>
            <a:r>
              <a:rPr lang="en-US" sz="3200" b="1" dirty="0">
                <a:solidFill>
                  <a:srgbClr val="0070C0"/>
                </a:solidFill>
              </a:rPr>
              <a:t>                 Infection Prevention</a:t>
            </a:r>
          </a:p>
        </p:txBody>
      </p:sp>
      <p:pic>
        <p:nvPicPr>
          <p:cNvPr id="3" name="Picture 2"/>
          <p:cNvPicPr>
            <a:picLocks noChangeAspect="1"/>
          </p:cNvPicPr>
          <p:nvPr/>
        </p:nvPicPr>
        <p:blipFill>
          <a:blip r:embed="rId2"/>
          <a:stretch>
            <a:fillRect/>
          </a:stretch>
        </p:blipFill>
        <p:spPr>
          <a:xfrm>
            <a:off x="2819400" y="3200400"/>
            <a:ext cx="5105400" cy="2192428"/>
          </a:xfrm>
          <a:prstGeom prst="rect">
            <a:avLst/>
          </a:prstGeom>
        </p:spPr>
      </p:pic>
    </p:spTree>
    <p:extLst>
      <p:ext uri="{BB962C8B-B14F-4D97-AF65-F5344CB8AC3E}">
        <p14:creationId xmlns:p14="http://schemas.microsoft.com/office/powerpoint/2010/main" val="265932257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762000"/>
            <a:ext cx="6019800" cy="4247317"/>
          </a:xfrm>
          <a:prstGeom prst="rect">
            <a:avLst/>
          </a:prstGeom>
          <a:noFill/>
        </p:spPr>
        <p:txBody>
          <a:bodyPr wrap="square" rtlCol="0">
            <a:spAutoFit/>
          </a:bodyPr>
          <a:lstStyle/>
          <a:p>
            <a:r>
              <a:rPr lang="en-US" dirty="0">
                <a:solidFill>
                  <a:prstClr val="black"/>
                </a:solidFill>
              </a:rPr>
              <a:t>Infection Prevention Admission Priorities at Foundation Health (Denali Center) Long Term Care</a:t>
            </a:r>
          </a:p>
          <a:p>
            <a:endParaRPr lang="en-US" dirty="0">
              <a:solidFill>
                <a:prstClr val="black"/>
              </a:solidFill>
            </a:endParaRPr>
          </a:p>
          <a:p>
            <a:pPr marL="285750" indent="-285750">
              <a:buFont typeface="Arial" panose="020B0604020202020204" pitchFamily="34" charset="0"/>
              <a:buChar char="•"/>
            </a:pPr>
            <a:r>
              <a:rPr lang="en-US" dirty="0">
                <a:solidFill>
                  <a:prstClr val="black"/>
                </a:solidFill>
              </a:rPr>
              <a:t>Transfer Form completion</a:t>
            </a:r>
          </a:p>
          <a:p>
            <a:endParaRPr lang="en-US" dirty="0">
              <a:solidFill>
                <a:prstClr val="black"/>
              </a:solidFill>
            </a:endParaRPr>
          </a:p>
          <a:p>
            <a:endParaRPr lang="en-US" dirty="0">
              <a:solidFill>
                <a:prstClr val="black"/>
              </a:solidFill>
            </a:endParaRPr>
          </a:p>
          <a:p>
            <a:pPr marL="285750" indent="-285750">
              <a:buFont typeface="Arial" panose="020B0604020202020204" pitchFamily="34" charset="0"/>
              <a:buChar char="•"/>
            </a:pPr>
            <a:r>
              <a:rPr lang="en-US" dirty="0">
                <a:solidFill>
                  <a:prstClr val="black"/>
                </a:solidFill>
              </a:rPr>
              <a:t>Infection Control Assessment</a:t>
            </a:r>
          </a:p>
          <a:p>
            <a:r>
              <a:rPr lang="en-US" dirty="0">
                <a:solidFill>
                  <a:prstClr val="black"/>
                </a:solidFill>
              </a:rPr>
              <a:t>	Does your patient need isolation</a:t>
            </a:r>
          </a:p>
          <a:p>
            <a:r>
              <a:rPr lang="en-US" dirty="0">
                <a:solidFill>
                  <a:prstClr val="black"/>
                </a:solidFill>
              </a:rPr>
              <a:t>                  What is the residents’ risk for infection</a:t>
            </a:r>
          </a:p>
          <a:p>
            <a:endParaRPr lang="en-US" dirty="0">
              <a:solidFill>
                <a:prstClr val="black"/>
              </a:solidFill>
            </a:endParaRPr>
          </a:p>
          <a:p>
            <a:pPr marL="285750" indent="-285750">
              <a:buFont typeface="Arial" panose="020B0604020202020204" pitchFamily="34" charset="0"/>
              <a:buChar char="•"/>
            </a:pPr>
            <a:r>
              <a:rPr lang="en-US" dirty="0">
                <a:solidFill>
                  <a:prstClr val="black"/>
                </a:solidFill>
              </a:rPr>
              <a:t>Vaccine Assessment</a:t>
            </a:r>
          </a:p>
          <a:p>
            <a:pPr marL="285750" indent="-285750">
              <a:buFont typeface="Arial" panose="020B0604020202020204" pitchFamily="34" charset="0"/>
              <a:buChar char="•"/>
            </a:pPr>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8094" y="4880038"/>
            <a:ext cx="892005" cy="8286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0947" y="4804458"/>
            <a:ext cx="1765508" cy="129235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3625" y="4572000"/>
            <a:ext cx="1171575" cy="1249310"/>
          </a:xfrm>
          <a:prstGeom prst="rect">
            <a:avLst/>
          </a:prstGeom>
        </p:spPr>
      </p:pic>
    </p:spTree>
    <p:extLst>
      <p:ext uri="{BB962C8B-B14F-4D97-AF65-F5344CB8AC3E}">
        <p14:creationId xmlns:p14="http://schemas.microsoft.com/office/powerpoint/2010/main" val="301690213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533400"/>
            <a:ext cx="6934200" cy="6740307"/>
          </a:xfrm>
          <a:prstGeom prst="rect">
            <a:avLst/>
          </a:prstGeom>
          <a:noFill/>
        </p:spPr>
        <p:txBody>
          <a:bodyPr wrap="square" rtlCol="0">
            <a:spAutoFit/>
          </a:bodyPr>
          <a:lstStyle/>
          <a:p>
            <a:r>
              <a:rPr lang="en-US" dirty="0">
                <a:solidFill>
                  <a:prstClr val="black"/>
                </a:solidFill>
              </a:rPr>
              <a:t>What </a:t>
            </a:r>
            <a:r>
              <a:rPr lang="en-US" b="1" dirty="0">
                <a:solidFill>
                  <a:srgbClr val="00B050"/>
                </a:solidFill>
              </a:rPr>
              <a:t>“plagues” </a:t>
            </a:r>
            <a:r>
              <a:rPr lang="en-US" dirty="0">
                <a:solidFill>
                  <a:prstClr val="black"/>
                </a:solidFill>
              </a:rPr>
              <a:t>our Long Term Care Residents:</a:t>
            </a:r>
          </a:p>
          <a:p>
            <a:endParaRPr lang="en-US" dirty="0">
              <a:solidFill>
                <a:prstClr val="black"/>
              </a:solidFill>
            </a:endParaRPr>
          </a:p>
          <a:p>
            <a:pPr marL="285750" indent="-285750">
              <a:buFont typeface="Arial" panose="020B0604020202020204" pitchFamily="34" charset="0"/>
              <a:buChar char="•"/>
            </a:pPr>
            <a:r>
              <a:rPr lang="en-US" dirty="0">
                <a:solidFill>
                  <a:prstClr val="black"/>
                </a:solidFill>
              </a:rPr>
              <a:t>Residents in Long Term Care are some of our most vulnerable citizens to infection/disease</a:t>
            </a:r>
          </a:p>
          <a:p>
            <a:pPr marL="285750" indent="-285750">
              <a:buFont typeface="Arial" panose="020B0604020202020204" pitchFamily="34" charset="0"/>
              <a:buChar char="•"/>
            </a:pPr>
            <a:r>
              <a:rPr lang="en-US" dirty="0">
                <a:solidFill>
                  <a:prstClr val="black"/>
                </a:solidFill>
              </a:rPr>
              <a:t>Influenza and gastrointestinal illness can spread easily and quickly</a:t>
            </a:r>
          </a:p>
          <a:p>
            <a:r>
              <a:rPr lang="en-US" dirty="0">
                <a:solidFill>
                  <a:prstClr val="black"/>
                </a:solidFill>
              </a:rPr>
              <a:t>	visitors can bring in Influenza</a:t>
            </a:r>
          </a:p>
          <a:p>
            <a:pPr marL="285750" indent="-285750">
              <a:buFont typeface="Arial" panose="020B0604020202020204" pitchFamily="34" charset="0"/>
              <a:buChar char="•"/>
            </a:pPr>
            <a:r>
              <a:rPr lang="en-US" dirty="0">
                <a:solidFill>
                  <a:prstClr val="black"/>
                </a:solidFill>
              </a:rPr>
              <a:t>Pneumonia, UTI’s are the most common followed by skin breakdown</a:t>
            </a:r>
          </a:p>
          <a:p>
            <a:endParaRPr lang="en-US" dirty="0">
              <a:solidFill>
                <a:prstClr val="black"/>
              </a:solidFill>
            </a:endParaRPr>
          </a:p>
          <a:p>
            <a:r>
              <a:rPr lang="en-US" b="1" dirty="0">
                <a:solidFill>
                  <a:prstClr val="black"/>
                </a:solidFill>
              </a:rPr>
              <a:t>On admission:</a:t>
            </a:r>
          </a:p>
          <a:p>
            <a:endParaRPr lang="en-US" b="1" dirty="0">
              <a:solidFill>
                <a:prstClr val="black"/>
              </a:solidFill>
            </a:endParaRPr>
          </a:p>
          <a:p>
            <a:r>
              <a:rPr lang="en-US" dirty="0">
                <a:solidFill>
                  <a:prstClr val="black"/>
                </a:solidFill>
              </a:rPr>
              <a:t>Assess risk of infection</a:t>
            </a:r>
          </a:p>
          <a:p>
            <a:r>
              <a:rPr lang="en-US" dirty="0">
                <a:solidFill>
                  <a:prstClr val="black"/>
                </a:solidFill>
              </a:rPr>
              <a:t>Assess vaccine status:   </a:t>
            </a:r>
          </a:p>
          <a:p>
            <a:r>
              <a:rPr lang="en-US" dirty="0">
                <a:solidFill>
                  <a:prstClr val="black"/>
                </a:solidFill>
              </a:rPr>
              <a:t>	Review reason for admission</a:t>
            </a:r>
          </a:p>
          <a:p>
            <a:r>
              <a:rPr lang="en-US" dirty="0">
                <a:solidFill>
                  <a:prstClr val="black"/>
                </a:solidFill>
              </a:rPr>
              <a:t>	Review vaccine records:  VACTRAK, Clinic records, hospital 			          records, talk with patient/family</a:t>
            </a:r>
          </a:p>
          <a:p>
            <a:r>
              <a:rPr lang="en-US" dirty="0">
                <a:solidFill>
                  <a:prstClr val="black"/>
                </a:solidFill>
              </a:rPr>
              <a:t>	Determine eligibility for:  PPSV 23, Prevnar 13 and Zoster and </a:t>
            </a:r>
          </a:p>
          <a:p>
            <a:r>
              <a:rPr lang="en-US" dirty="0">
                <a:solidFill>
                  <a:prstClr val="black"/>
                </a:solidFill>
              </a:rPr>
              <a:t>                                                               Flu Vaccines(during flu season)</a:t>
            </a:r>
          </a:p>
          <a:p>
            <a:r>
              <a:rPr lang="en-US" dirty="0">
                <a:solidFill>
                  <a:prstClr val="black"/>
                </a:solidFill>
              </a:rPr>
              <a:t>Twice a year review of Vaccine eligibility</a:t>
            </a:r>
          </a:p>
          <a:p>
            <a:r>
              <a:rPr lang="en-US" dirty="0">
                <a:solidFill>
                  <a:prstClr val="black"/>
                </a:solidFill>
              </a:rPr>
              <a:t>We Have Standing Orders/Screening forms</a:t>
            </a:r>
          </a:p>
          <a:p>
            <a:endParaRPr lang="en-US" dirty="0">
              <a:solidFill>
                <a:prstClr val="black"/>
              </a:solidFill>
            </a:endParaRPr>
          </a:p>
          <a:p>
            <a:endParaRPr lang="en-US" dirty="0">
              <a:solidFill>
                <a:prstClr val="black"/>
              </a:solidFill>
            </a:endParaRPr>
          </a:p>
          <a:p>
            <a:pPr marL="285750" indent="-285750">
              <a:buFont typeface="Arial" panose="020B0604020202020204" pitchFamily="34" charset="0"/>
              <a:buChar char="•"/>
            </a:pPr>
            <a:endParaRPr lang="en-US" dirty="0">
              <a:solidFill>
                <a:prstClr val="black"/>
              </a:solidFill>
            </a:endParaRPr>
          </a:p>
          <a:p>
            <a:endParaRPr lang="en-US" dirty="0">
              <a:solidFill>
                <a:prstClr val="black"/>
              </a:solidFill>
            </a:endParaRPr>
          </a:p>
          <a:p>
            <a:pPr marL="285750" indent="-285750">
              <a:buFont typeface="Arial" panose="020B0604020202020204" pitchFamily="34" charset="0"/>
              <a:buChar char="•"/>
            </a:pPr>
            <a:endParaRPr lang="en-US" dirty="0">
              <a:solidFill>
                <a:prstClr val="black"/>
              </a:solidFill>
            </a:endParaRPr>
          </a:p>
        </p:txBody>
      </p:sp>
    </p:spTree>
    <p:extLst>
      <p:ext uri="{BB962C8B-B14F-4D97-AF65-F5344CB8AC3E}">
        <p14:creationId xmlns:p14="http://schemas.microsoft.com/office/powerpoint/2010/main" val="58848919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1371600"/>
            <a:ext cx="3392995" cy="3988411"/>
          </a:xfrm>
          <a:prstGeom prst="rect">
            <a:avLst/>
          </a:prstGeom>
        </p:spPr>
      </p:pic>
      <p:pic>
        <p:nvPicPr>
          <p:cNvPr id="3" name="Picture 2"/>
          <p:cNvPicPr>
            <a:picLocks noChangeAspect="1"/>
          </p:cNvPicPr>
          <p:nvPr/>
        </p:nvPicPr>
        <p:blipFill>
          <a:blip r:embed="rId3"/>
          <a:stretch>
            <a:fillRect/>
          </a:stretch>
        </p:blipFill>
        <p:spPr>
          <a:xfrm>
            <a:off x="4191000" y="1371600"/>
            <a:ext cx="3596532" cy="3581400"/>
          </a:xfrm>
          <a:prstGeom prst="rect">
            <a:avLst/>
          </a:prstGeom>
        </p:spPr>
      </p:pic>
      <p:sp>
        <p:nvSpPr>
          <p:cNvPr id="5" name="TextBox 4"/>
          <p:cNvSpPr txBox="1"/>
          <p:nvPr/>
        </p:nvSpPr>
        <p:spPr>
          <a:xfrm>
            <a:off x="762000" y="304800"/>
            <a:ext cx="5227266" cy="369332"/>
          </a:xfrm>
          <a:prstGeom prst="rect">
            <a:avLst/>
          </a:prstGeom>
          <a:noFill/>
        </p:spPr>
        <p:txBody>
          <a:bodyPr wrap="square" rtlCol="0">
            <a:spAutoFit/>
          </a:bodyPr>
          <a:lstStyle/>
          <a:p>
            <a:r>
              <a:rPr lang="en-US" dirty="0">
                <a:solidFill>
                  <a:prstClr val="black"/>
                </a:solidFill>
              </a:rPr>
              <a:t>Useful Admission Forms</a:t>
            </a:r>
          </a:p>
        </p:txBody>
      </p:sp>
    </p:spTree>
    <p:extLst>
      <p:ext uri="{BB962C8B-B14F-4D97-AF65-F5344CB8AC3E}">
        <p14:creationId xmlns:p14="http://schemas.microsoft.com/office/powerpoint/2010/main" val="28624244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0" y="609600"/>
            <a:ext cx="3648075" cy="4502937"/>
          </a:xfrm>
          <a:prstGeom prst="rect">
            <a:avLst/>
          </a:prstGeom>
        </p:spPr>
      </p:pic>
      <p:pic>
        <p:nvPicPr>
          <p:cNvPr id="3" name="Picture 2"/>
          <p:cNvPicPr>
            <a:picLocks noChangeAspect="1"/>
          </p:cNvPicPr>
          <p:nvPr/>
        </p:nvPicPr>
        <p:blipFill>
          <a:blip r:embed="rId3"/>
          <a:stretch>
            <a:fillRect/>
          </a:stretch>
        </p:blipFill>
        <p:spPr>
          <a:xfrm>
            <a:off x="990600" y="5212080"/>
            <a:ext cx="3667125" cy="655320"/>
          </a:xfrm>
          <a:prstGeom prst="rect">
            <a:avLst/>
          </a:prstGeom>
        </p:spPr>
      </p:pic>
    </p:spTree>
    <p:extLst>
      <p:ext uri="{BB962C8B-B14F-4D97-AF65-F5344CB8AC3E}">
        <p14:creationId xmlns:p14="http://schemas.microsoft.com/office/powerpoint/2010/main" val="240022183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685800"/>
            <a:ext cx="6019800" cy="5170646"/>
          </a:xfrm>
          <a:prstGeom prst="rect">
            <a:avLst/>
          </a:prstGeom>
          <a:noFill/>
        </p:spPr>
        <p:txBody>
          <a:bodyPr wrap="square" rtlCol="0">
            <a:spAutoFit/>
          </a:bodyPr>
          <a:lstStyle/>
          <a:p>
            <a:r>
              <a:rPr lang="en-US" dirty="0">
                <a:solidFill>
                  <a:prstClr val="black"/>
                </a:solidFill>
              </a:rPr>
              <a:t>Occupational Health, Employees and Long Term Care</a:t>
            </a:r>
          </a:p>
          <a:p>
            <a:endParaRPr lang="en-US" dirty="0">
              <a:solidFill>
                <a:prstClr val="black"/>
              </a:solidFill>
            </a:endParaRPr>
          </a:p>
          <a:p>
            <a:pPr marL="285750" indent="-285750">
              <a:buFont typeface="Arial" panose="020B0604020202020204" pitchFamily="34" charset="0"/>
              <a:buChar char="•"/>
            </a:pPr>
            <a:r>
              <a:rPr lang="en-US" sz="1600" dirty="0">
                <a:solidFill>
                  <a:prstClr val="black"/>
                </a:solidFill>
              </a:rPr>
              <a:t>Employees are encouraged to not come to work sick</a:t>
            </a:r>
          </a:p>
          <a:p>
            <a:pPr marL="285750" indent="-285750">
              <a:buFont typeface="Arial" panose="020B0604020202020204" pitchFamily="34" charset="0"/>
              <a:buChar char="•"/>
            </a:pPr>
            <a:endParaRPr lang="en-US" sz="1600" dirty="0">
              <a:solidFill>
                <a:prstClr val="black"/>
              </a:solidFill>
            </a:endParaRPr>
          </a:p>
          <a:p>
            <a:pPr marL="285750" indent="-285750">
              <a:buFont typeface="Arial" panose="020B0604020202020204" pitchFamily="34" charset="0"/>
              <a:buChar char="•"/>
            </a:pPr>
            <a:r>
              <a:rPr lang="en-US" sz="1600" dirty="0">
                <a:solidFill>
                  <a:prstClr val="black"/>
                </a:solidFill>
              </a:rPr>
              <a:t>Residents are extremely susceptible to the average cold,</a:t>
            </a:r>
          </a:p>
          <a:p>
            <a:r>
              <a:rPr lang="en-US" sz="1600" dirty="0">
                <a:solidFill>
                  <a:prstClr val="black"/>
                </a:solidFill>
              </a:rPr>
              <a:t>      gastrointestinal bug that a sick employee can bring in</a:t>
            </a:r>
          </a:p>
          <a:p>
            <a:endParaRPr lang="en-US" sz="1600" dirty="0">
              <a:solidFill>
                <a:prstClr val="black"/>
              </a:solidFill>
            </a:endParaRPr>
          </a:p>
          <a:p>
            <a:pPr marL="285750" indent="-285750">
              <a:buFont typeface="Arial" panose="020B0604020202020204" pitchFamily="34" charset="0"/>
              <a:buChar char="•"/>
            </a:pPr>
            <a:r>
              <a:rPr lang="en-US" sz="1600" dirty="0">
                <a:solidFill>
                  <a:prstClr val="black"/>
                </a:solidFill>
              </a:rPr>
              <a:t>We have a form that is filled out by the RCC’s (Resident Care Coordinators) when an employee calls in sick</a:t>
            </a:r>
          </a:p>
          <a:p>
            <a:pPr marL="285750" indent="-285750">
              <a:buFont typeface="Arial" panose="020B0604020202020204" pitchFamily="34" charset="0"/>
              <a:buChar char="•"/>
            </a:pPr>
            <a:endParaRPr lang="en-US" sz="1600" dirty="0">
              <a:solidFill>
                <a:prstClr val="black"/>
              </a:solidFill>
            </a:endParaRPr>
          </a:p>
          <a:p>
            <a:pPr marL="285750" indent="-285750">
              <a:buFont typeface="Arial" panose="020B0604020202020204" pitchFamily="34" charset="0"/>
              <a:buChar char="•"/>
            </a:pPr>
            <a:r>
              <a:rPr lang="en-US" sz="1600" dirty="0">
                <a:solidFill>
                  <a:prstClr val="black"/>
                </a:solidFill>
              </a:rPr>
              <a:t>It automatically goes to Occ Health and Infection Control </a:t>
            </a:r>
          </a:p>
          <a:p>
            <a:r>
              <a:rPr lang="en-US" sz="1600" dirty="0">
                <a:solidFill>
                  <a:prstClr val="black"/>
                </a:solidFill>
              </a:rPr>
              <a:t>      for review</a:t>
            </a:r>
          </a:p>
          <a:p>
            <a:pPr marL="285750" indent="-285750">
              <a:buFont typeface="Arial" panose="020B0604020202020204" pitchFamily="34" charset="0"/>
              <a:buChar char="•"/>
            </a:pPr>
            <a:r>
              <a:rPr lang="en-US" sz="1600" dirty="0">
                <a:solidFill>
                  <a:prstClr val="black"/>
                </a:solidFill>
              </a:rPr>
              <a:t>Majority of the time the employee must be cleared for return to work if it involves a communicable illness</a:t>
            </a:r>
          </a:p>
          <a:p>
            <a:pPr marL="285750" indent="-285750">
              <a:buFont typeface="Arial" panose="020B0604020202020204" pitchFamily="34" charset="0"/>
              <a:buChar char="•"/>
            </a:pPr>
            <a:endParaRPr lang="en-US" sz="1600" dirty="0">
              <a:solidFill>
                <a:prstClr val="black"/>
              </a:solidFill>
            </a:endParaRPr>
          </a:p>
          <a:p>
            <a:pPr marL="285750" indent="-285750">
              <a:buFont typeface="Arial" panose="020B0604020202020204" pitchFamily="34" charset="0"/>
              <a:buChar char="•"/>
            </a:pPr>
            <a:r>
              <a:rPr lang="en-US" sz="1600" dirty="0">
                <a:solidFill>
                  <a:prstClr val="black"/>
                </a:solidFill>
              </a:rPr>
              <a:t>CMS is very focused on employee illness in Long Term Care and how it is tracked and reviewed</a:t>
            </a:r>
          </a:p>
          <a:p>
            <a:endParaRPr lang="en-US" dirty="0">
              <a:solidFill>
                <a:prstClr val="black"/>
              </a:solidFill>
            </a:endParaRPr>
          </a:p>
          <a:p>
            <a:endParaRPr lang="en-US"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205531678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76600" y="304800"/>
            <a:ext cx="3657600" cy="4341589"/>
          </a:xfrm>
          <a:prstGeom prst="rect">
            <a:avLst/>
          </a:prstGeom>
        </p:spPr>
      </p:pic>
      <p:pic>
        <p:nvPicPr>
          <p:cNvPr id="3" name="Picture 2"/>
          <p:cNvPicPr>
            <a:picLocks noChangeAspect="1"/>
          </p:cNvPicPr>
          <p:nvPr/>
        </p:nvPicPr>
        <p:blipFill>
          <a:blip r:embed="rId3"/>
          <a:stretch>
            <a:fillRect/>
          </a:stretch>
        </p:blipFill>
        <p:spPr>
          <a:xfrm>
            <a:off x="3142900" y="4724400"/>
            <a:ext cx="4781900" cy="950346"/>
          </a:xfrm>
          <a:prstGeom prst="rect">
            <a:avLst/>
          </a:prstGeom>
        </p:spPr>
      </p:pic>
      <p:sp>
        <p:nvSpPr>
          <p:cNvPr id="4" name="TextBox 3"/>
          <p:cNvSpPr txBox="1"/>
          <p:nvPr/>
        </p:nvSpPr>
        <p:spPr>
          <a:xfrm>
            <a:off x="304800" y="381000"/>
            <a:ext cx="2514600" cy="646331"/>
          </a:xfrm>
          <a:prstGeom prst="rect">
            <a:avLst/>
          </a:prstGeom>
          <a:noFill/>
        </p:spPr>
        <p:txBody>
          <a:bodyPr wrap="square" rtlCol="0">
            <a:spAutoFit/>
          </a:bodyPr>
          <a:lstStyle/>
          <a:p>
            <a:r>
              <a:rPr lang="en-US" dirty="0">
                <a:solidFill>
                  <a:prstClr val="black"/>
                </a:solidFill>
              </a:rPr>
              <a:t>Employee call out for review</a:t>
            </a:r>
          </a:p>
        </p:txBody>
      </p:sp>
    </p:spTree>
    <p:extLst>
      <p:ext uri="{BB962C8B-B14F-4D97-AF65-F5344CB8AC3E}">
        <p14:creationId xmlns:p14="http://schemas.microsoft.com/office/powerpoint/2010/main" val="184197738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610071390"/>
              </p:ext>
            </p:extLst>
          </p:nvPr>
        </p:nvGraphicFramePr>
        <p:xfrm>
          <a:off x="685800" y="685800"/>
          <a:ext cx="6934200" cy="4965929"/>
        </p:xfrm>
        <a:graphic>
          <a:graphicData uri="http://schemas.openxmlformats.org/drawingml/2006/table">
            <a:tbl>
              <a:tblPr firstRow="1" bandRow="1">
                <a:tableStyleId>{5C22544A-7EE6-4342-B048-85BDC9FD1C3A}</a:tableStyleId>
              </a:tblPr>
              <a:tblGrid>
                <a:gridCol w="2311400">
                  <a:extLst>
                    <a:ext uri="{9D8B030D-6E8A-4147-A177-3AD203B41FA5}">
                      <a16:colId xmlns:a16="http://schemas.microsoft.com/office/drawing/2014/main" val="20000"/>
                    </a:ext>
                  </a:extLst>
                </a:gridCol>
                <a:gridCol w="2311400">
                  <a:extLst>
                    <a:ext uri="{9D8B030D-6E8A-4147-A177-3AD203B41FA5}">
                      <a16:colId xmlns:a16="http://schemas.microsoft.com/office/drawing/2014/main" val="20001"/>
                    </a:ext>
                  </a:extLst>
                </a:gridCol>
                <a:gridCol w="2311400">
                  <a:extLst>
                    <a:ext uri="{9D8B030D-6E8A-4147-A177-3AD203B41FA5}">
                      <a16:colId xmlns:a16="http://schemas.microsoft.com/office/drawing/2014/main" val="20002"/>
                    </a:ext>
                  </a:extLst>
                </a:gridCol>
              </a:tblGrid>
              <a:tr h="424034">
                <a:tc>
                  <a:txBody>
                    <a:bodyPr/>
                    <a:lstStyle/>
                    <a:p>
                      <a:endParaRPr lang="en-US" dirty="0"/>
                    </a:p>
                  </a:txBody>
                  <a:tcPr/>
                </a:tc>
                <a:tc>
                  <a:txBody>
                    <a:bodyPr/>
                    <a:lstStyle/>
                    <a:p>
                      <a:r>
                        <a:rPr lang="en-US" dirty="0"/>
                        <a:t>Long Term</a:t>
                      </a:r>
                      <a:r>
                        <a:rPr lang="en-US" baseline="0" dirty="0"/>
                        <a:t> Care</a:t>
                      </a:r>
                      <a:endParaRPr lang="en-US" dirty="0"/>
                    </a:p>
                  </a:txBody>
                  <a:tcPr/>
                </a:tc>
                <a:tc>
                  <a:txBody>
                    <a:bodyPr/>
                    <a:lstStyle/>
                    <a:p>
                      <a:r>
                        <a:rPr lang="en-US" dirty="0"/>
                        <a:t>Acute Care</a:t>
                      </a:r>
                    </a:p>
                  </a:txBody>
                  <a:tcPr/>
                </a:tc>
                <a:extLst>
                  <a:ext uri="{0D108BD9-81ED-4DB2-BD59-A6C34878D82A}">
                    <a16:rowId xmlns:a16="http://schemas.microsoft.com/office/drawing/2014/main" val="10000"/>
                  </a:ext>
                </a:extLst>
              </a:tr>
              <a:tr h="424034">
                <a:tc>
                  <a:txBody>
                    <a:bodyPr/>
                    <a:lstStyle/>
                    <a:p>
                      <a:endParaRPr lang="en-US" sz="1400" dirty="0"/>
                    </a:p>
                  </a:txBody>
                  <a:tcPr/>
                </a:tc>
                <a:tc>
                  <a:txBody>
                    <a:bodyPr/>
                    <a:lstStyle/>
                    <a:p>
                      <a:endParaRPr lang="en-US" sz="1400" dirty="0"/>
                    </a:p>
                  </a:txBody>
                  <a:tcPr/>
                </a:tc>
                <a:tc>
                  <a:txBody>
                    <a:bodyPr/>
                    <a:lstStyle/>
                    <a:p>
                      <a:endParaRPr lang="en-US" sz="1200" dirty="0"/>
                    </a:p>
                  </a:txBody>
                  <a:tcPr/>
                </a:tc>
                <a:extLst>
                  <a:ext uri="{0D108BD9-81ED-4DB2-BD59-A6C34878D82A}">
                    <a16:rowId xmlns:a16="http://schemas.microsoft.com/office/drawing/2014/main" val="10001"/>
                  </a:ext>
                </a:extLst>
              </a:tr>
              <a:tr h="424034">
                <a:tc>
                  <a:txBody>
                    <a:bodyPr/>
                    <a:lstStyle/>
                    <a:p>
                      <a:r>
                        <a:rPr lang="en-US" sz="1400" dirty="0"/>
                        <a:t>Colonization</a:t>
                      </a:r>
                    </a:p>
                  </a:txBody>
                  <a:tcPr/>
                </a:tc>
                <a:tc>
                  <a:txBody>
                    <a:bodyPr/>
                    <a:lstStyle/>
                    <a:p>
                      <a:r>
                        <a:rPr lang="en-US" sz="1000" dirty="0"/>
                        <a:t>Usually don’t isolate</a:t>
                      </a:r>
                    </a:p>
                  </a:txBody>
                  <a:tcPr/>
                </a:tc>
                <a:tc>
                  <a:txBody>
                    <a:bodyPr/>
                    <a:lstStyle/>
                    <a:p>
                      <a:r>
                        <a:rPr lang="en-US" sz="1000" dirty="0"/>
                        <a:t>Usually isolate</a:t>
                      </a:r>
                    </a:p>
                  </a:txBody>
                  <a:tcPr/>
                </a:tc>
                <a:extLst>
                  <a:ext uri="{0D108BD9-81ED-4DB2-BD59-A6C34878D82A}">
                    <a16:rowId xmlns:a16="http://schemas.microsoft.com/office/drawing/2014/main" val="10002"/>
                  </a:ext>
                </a:extLst>
              </a:tr>
              <a:tr h="522782">
                <a:tc>
                  <a:txBody>
                    <a:bodyPr/>
                    <a:lstStyle/>
                    <a:p>
                      <a:r>
                        <a:rPr lang="en-US" sz="1400" dirty="0"/>
                        <a:t>History of MDRO’s</a:t>
                      </a:r>
                    </a:p>
                  </a:txBody>
                  <a:tcPr/>
                </a:tc>
                <a:tc>
                  <a:txBody>
                    <a:bodyPr/>
                    <a:lstStyle/>
                    <a:p>
                      <a:r>
                        <a:rPr lang="en-US" sz="1000" dirty="0"/>
                        <a:t>Depends on if infection is current</a:t>
                      </a:r>
                    </a:p>
                    <a:p>
                      <a:r>
                        <a:rPr lang="en-US" sz="1000" dirty="0"/>
                        <a:t>Transmission</a:t>
                      </a:r>
                      <a:r>
                        <a:rPr lang="en-US" sz="1000" baseline="0" dirty="0"/>
                        <a:t> based policy/CDC isolation guidelines determine who we isolate with active infections</a:t>
                      </a:r>
                      <a:endParaRPr lang="en-US" sz="1000" dirty="0"/>
                    </a:p>
                  </a:txBody>
                  <a:tcPr/>
                </a:tc>
                <a:tc>
                  <a:txBody>
                    <a:bodyPr/>
                    <a:lstStyle/>
                    <a:p>
                      <a:r>
                        <a:rPr lang="en-US" sz="1000" dirty="0"/>
                        <a:t>Depends on if infection</a:t>
                      </a:r>
                      <a:r>
                        <a:rPr lang="en-US" sz="1000" baseline="0" dirty="0"/>
                        <a:t> is current</a:t>
                      </a:r>
                    </a:p>
                    <a:p>
                      <a:endParaRPr lang="en-US" sz="1000" dirty="0"/>
                    </a:p>
                  </a:txBody>
                  <a:tcPr/>
                </a:tc>
                <a:extLst>
                  <a:ext uri="{0D108BD9-81ED-4DB2-BD59-A6C34878D82A}">
                    <a16:rowId xmlns:a16="http://schemas.microsoft.com/office/drawing/2014/main" val="10003"/>
                  </a:ext>
                </a:extLst>
              </a:tr>
              <a:tr h="1074858">
                <a:tc>
                  <a:txBody>
                    <a:bodyPr/>
                    <a:lstStyle/>
                    <a:p>
                      <a:r>
                        <a:rPr lang="en-US" sz="1200" dirty="0"/>
                        <a:t>If active wound infection</a:t>
                      </a:r>
                      <a:r>
                        <a:rPr lang="en-US" sz="1200" baseline="0" dirty="0"/>
                        <a:t> what activities can patient participate in</a:t>
                      </a:r>
                      <a:endParaRPr lang="en-US" sz="1200" dirty="0"/>
                    </a:p>
                  </a:txBody>
                  <a:tcPr/>
                </a:tc>
                <a:tc>
                  <a:txBody>
                    <a:bodyPr/>
                    <a:lstStyle/>
                    <a:p>
                      <a:r>
                        <a:rPr lang="en-US" sz="1000" dirty="0"/>
                        <a:t>With</a:t>
                      </a:r>
                      <a:r>
                        <a:rPr lang="en-US" sz="1000" baseline="0" dirty="0"/>
                        <a:t> clean gowns and good hand hygiene and any wounds contained resident can be out of room and go to dining area, PT/OT</a:t>
                      </a:r>
                      <a:endParaRPr lang="en-US" sz="1000" dirty="0"/>
                    </a:p>
                  </a:txBody>
                  <a:tcPr/>
                </a:tc>
                <a:tc>
                  <a:txBody>
                    <a:bodyPr/>
                    <a:lstStyle/>
                    <a:p>
                      <a:r>
                        <a:rPr lang="en-US" sz="1000" dirty="0"/>
                        <a:t>Restricted</a:t>
                      </a:r>
                      <a:r>
                        <a:rPr lang="en-US" sz="1000" baseline="0" dirty="0"/>
                        <a:t> to room except for tests – rare exception can be out of room for PT on the unit – then puts on clean gown/does hand hygiene and not allowed to touch surfaces in hallways and drainage is contained</a:t>
                      </a:r>
                      <a:endParaRPr lang="en-US" sz="1000" dirty="0"/>
                    </a:p>
                  </a:txBody>
                  <a:tcPr/>
                </a:tc>
                <a:extLst>
                  <a:ext uri="{0D108BD9-81ED-4DB2-BD59-A6C34878D82A}">
                    <a16:rowId xmlns:a16="http://schemas.microsoft.com/office/drawing/2014/main" val="10004"/>
                  </a:ext>
                </a:extLst>
              </a:tr>
              <a:tr h="762000">
                <a:tc>
                  <a:txBody>
                    <a:bodyPr/>
                    <a:lstStyle/>
                    <a:p>
                      <a:r>
                        <a:rPr lang="en-US" sz="1400" dirty="0"/>
                        <a:t>Airborne isolation</a:t>
                      </a:r>
                    </a:p>
                  </a:txBody>
                  <a:tcPr/>
                </a:tc>
                <a:tc>
                  <a:txBody>
                    <a:bodyPr/>
                    <a:lstStyle/>
                    <a:p>
                      <a:r>
                        <a:rPr lang="en-US" sz="1000" dirty="0"/>
                        <a:t>Currently</a:t>
                      </a:r>
                      <a:r>
                        <a:rPr lang="en-US" sz="1000" baseline="0" dirty="0"/>
                        <a:t> we are not set up to accommodate at LTC facility so would be admitted to Acute Care</a:t>
                      </a:r>
                      <a:endParaRPr lang="en-US" sz="1000" dirty="0"/>
                    </a:p>
                  </a:txBody>
                  <a:tcPr/>
                </a:tc>
                <a:tc>
                  <a:txBody>
                    <a:bodyPr/>
                    <a:lstStyle/>
                    <a:p>
                      <a:endParaRPr lang="en-US" sz="1000" dirty="0"/>
                    </a:p>
                  </a:txBody>
                  <a:tcPr/>
                </a:tc>
                <a:extLst>
                  <a:ext uri="{0D108BD9-81ED-4DB2-BD59-A6C34878D82A}">
                    <a16:rowId xmlns:a16="http://schemas.microsoft.com/office/drawing/2014/main" val="10005"/>
                  </a:ext>
                </a:extLst>
              </a:tr>
              <a:tr h="731895">
                <a:tc>
                  <a:txBody>
                    <a:bodyPr/>
                    <a:lstStyle/>
                    <a:p>
                      <a:r>
                        <a:rPr lang="en-US" sz="1400" dirty="0"/>
                        <a:t>Co-horting patients</a:t>
                      </a:r>
                    </a:p>
                  </a:txBody>
                  <a:tcPr/>
                </a:tc>
                <a:tc>
                  <a:txBody>
                    <a:bodyPr/>
                    <a:lstStyle/>
                    <a:p>
                      <a:r>
                        <a:rPr lang="en-US" sz="1000" dirty="0"/>
                        <a:t>Try</a:t>
                      </a:r>
                      <a:r>
                        <a:rPr lang="en-US" sz="1000" baseline="0" dirty="0"/>
                        <a:t> to provide private rooms, if not able- assess roommates risk of infection, if two patients have same MDRO etc. put together</a:t>
                      </a:r>
                      <a:endParaRPr lang="en-US" sz="1000" dirty="0"/>
                    </a:p>
                  </a:txBody>
                  <a:tcPr/>
                </a:tc>
                <a:tc>
                  <a:txBody>
                    <a:bodyPr/>
                    <a:lstStyle/>
                    <a:p>
                      <a:r>
                        <a:rPr lang="en-US" sz="1000" dirty="0"/>
                        <a:t>Rare</a:t>
                      </a:r>
                      <a:r>
                        <a:rPr lang="en-US" sz="1000" baseline="0" dirty="0"/>
                        <a:t> to co-hort, usually private room</a:t>
                      </a:r>
                      <a:endParaRPr lang="en-US" sz="1000" dirty="0"/>
                    </a:p>
                  </a:txBody>
                  <a:tcPr/>
                </a:tc>
                <a:extLst>
                  <a:ext uri="{0D108BD9-81ED-4DB2-BD59-A6C34878D82A}">
                    <a16:rowId xmlns:a16="http://schemas.microsoft.com/office/drawing/2014/main" val="10006"/>
                  </a:ext>
                </a:extLst>
              </a:tr>
              <a:tr h="424034">
                <a:tc>
                  <a:txBody>
                    <a:bodyPr/>
                    <a:lstStyle/>
                    <a:p>
                      <a:endParaRPr lang="en-US" sz="1400" dirty="0"/>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0007"/>
                  </a:ext>
                </a:extLst>
              </a:tr>
            </a:tbl>
          </a:graphicData>
        </a:graphic>
      </p:graphicFrame>
      <p:sp>
        <p:nvSpPr>
          <p:cNvPr id="4" name="TextBox 3"/>
          <p:cNvSpPr txBox="1"/>
          <p:nvPr/>
        </p:nvSpPr>
        <p:spPr>
          <a:xfrm>
            <a:off x="1219200" y="152400"/>
            <a:ext cx="5562600" cy="369332"/>
          </a:xfrm>
          <a:prstGeom prst="rect">
            <a:avLst/>
          </a:prstGeom>
          <a:noFill/>
        </p:spPr>
        <p:txBody>
          <a:bodyPr wrap="square" rtlCol="0">
            <a:spAutoFit/>
          </a:bodyPr>
          <a:lstStyle/>
          <a:p>
            <a:r>
              <a:rPr lang="en-US" dirty="0">
                <a:solidFill>
                  <a:prstClr val="black"/>
                </a:solidFill>
              </a:rPr>
              <a:t>Isolation in Long Term Care vs. Acute Care</a:t>
            </a:r>
          </a:p>
        </p:txBody>
      </p:sp>
    </p:spTree>
    <p:extLst>
      <p:ext uri="{BB962C8B-B14F-4D97-AF65-F5344CB8AC3E}">
        <p14:creationId xmlns:p14="http://schemas.microsoft.com/office/powerpoint/2010/main" val="212656399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06710" y="1752600"/>
            <a:ext cx="6881813" cy="2327779"/>
          </a:xfrm>
          <a:prstGeom prst="rect">
            <a:avLst/>
          </a:prstGeom>
        </p:spPr>
      </p:pic>
      <p:pic>
        <p:nvPicPr>
          <p:cNvPr id="3" name="Picture 2"/>
          <p:cNvPicPr>
            <a:picLocks noChangeAspect="1"/>
          </p:cNvPicPr>
          <p:nvPr/>
        </p:nvPicPr>
        <p:blipFill>
          <a:blip r:embed="rId3"/>
          <a:stretch>
            <a:fillRect/>
          </a:stretch>
        </p:blipFill>
        <p:spPr>
          <a:xfrm>
            <a:off x="914400" y="4177196"/>
            <a:ext cx="6729413" cy="1749366"/>
          </a:xfrm>
          <a:prstGeom prst="rect">
            <a:avLst/>
          </a:prstGeom>
        </p:spPr>
      </p:pic>
      <p:pic>
        <p:nvPicPr>
          <p:cNvPr id="4" name="Picture 3"/>
          <p:cNvPicPr>
            <a:picLocks noChangeAspect="1"/>
          </p:cNvPicPr>
          <p:nvPr/>
        </p:nvPicPr>
        <p:blipFill>
          <a:blip r:embed="rId4"/>
          <a:stretch>
            <a:fillRect/>
          </a:stretch>
        </p:blipFill>
        <p:spPr>
          <a:xfrm>
            <a:off x="533400" y="376237"/>
            <a:ext cx="6105525" cy="295275"/>
          </a:xfrm>
          <a:prstGeom prst="rect">
            <a:avLst/>
          </a:prstGeom>
        </p:spPr>
      </p:pic>
      <p:pic>
        <p:nvPicPr>
          <p:cNvPr id="5" name="Picture 4"/>
          <p:cNvPicPr>
            <a:picLocks noChangeAspect="1"/>
          </p:cNvPicPr>
          <p:nvPr/>
        </p:nvPicPr>
        <p:blipFill>
          <a:blip r:embed="rId5"/>
          <a:stretch>
            <a:fillRect/>
          </a:stretch>
        </p:blipFill>
        <p:spPr>
          <a:xfrm>
            <a:off x="533400" y="795593"/>
            <a:ext cx="5923582" cy="609600"/>
          </a:xfrm>
          <a:prstGeom prst="rect">
            <a:avLst/>
          </a:prstGeom>
        </p:spPr>
      </p:pic>
    </p:spTree>
    <p:extLst>
      <p:ext uri="{BB962C8B-B14F-4D97-AF65-F5344CB8AC3E}">
        <p14:creationId xmlns:p14="http://schemas.microsoft.com/office/powerpoint/2010/main" val="3842049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CMS NHSN Requirements for Reporting HAIs</a:t>
            </a:r>
          </a:p>
        </p:txBody>
      </p:sp>
      <p:pic>
        <p:nvPicPr>
          <p:cNvPr id="5" name="Content Placeholder 4"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5365" y="1935163"/>
            <a:ext cx="5993269" cy="4389437"/>
          </a:xfrm>
          <a:ln w="38100">
            <a:solidFill>
              <a:schemeClr val="tx1"/>
            </a:solidFill>
          </a:ln>
        </p:spPr>
      </p:pic>
      <p:sp>
        <p:nvSpPr>
          <p:cNvPr id="6" name="Rectangle 5"/>
          <p:cNvSpPr/>
          <p:nvPr/>
        </p:nvSpPr>
        <p:spPr>
          <a:xfrm>
            <a:off x="1981200" y="6400800"/>
            <a:ext cx="4504695" cy="646331"/>
          </a:xfrm>
          <a:prstGeom prst="rect">
            <a:avLst/>
          </a:prstGeom>
        </p:spPr>
        <p:txBody>
          <a:bodyPr wrap="none">
            <a:spAutoFit/>
          </a:bodyPr>
          <a:lstStyle/>
          <a:p>
            <a:r>
              <a:rPr lang="en-US" dirty="0">
                <a:hlinkClick r:id="rId3"/>
              </a:rPr>
              <a:t>https://www.cdc.gov/nhsn/cms/index.html</a:t>
            </a:r>
            <a:endParaRPr lang="en-US" dirty="0"/>
          </a:p>
          <a:p>
            <a:endParaRPr lang="en-US" dirty="0"/>
          </a:p>
        </p:txBody>
      </p:sp>
    </p:spTree>
    <p:extLst>
      <p:ext uri="{BB962C8B-B14F-4D97-AF65-F5344CB8AC3E}">
        <p14:creationId xmlns:p14="http://schemas.microsoft.com/office/powerpoint/2010/main" val="345726340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457200"/>
            <a:ext cx="7484291" cy="646331"/>
          </a:xfrm>
          <a:prstGeom prst="rect">
            <a:avLst/>
          </a:prstGeom>
          <a:noFill/>
        </p:spPr>
        <p:txBody>
          <a:bodyPr wrap="square" rtlCol="0">
            <a:spAutoFit/>
          </a:bodyPr>
          <a:lstStyle/>
          <a:p>
            <a:r>
              <a:rPr lang="en-US" dirty="0">
                <a:solidFill>
                  <a:prstClr val="black"/>
                </a:solidFill>
              </a:rPr>
              <a:t>Isolation Standing Orders Form is very helpful and is initiated primarily by </a:t>
            </a:r>
          </a:p>
          <a:p>
            <a:r>
              <a:rPr lang="en-US" dirty="0">
                <a:solidFill>
                  <a:prstClr val="black"/>
                </a:solidFill>
              </a:rPr>
              <a:t>Infection Prevention on admission if necessary and as the need arises</a:t>
            </a:r>
          </a:p>
        </p:txBody>
      </p:sp>
      <p:pic>
        <p:nvPicPr>
          <p:cNvPr id="3" name="Picture 2"/>
          <p:cNvPicPr>
            <a:picLocks noChangeAspect="1"/>
          </p:cNvPicPr>
          <p:nvPr/>
        </p:nvPicPr>
        <p:blipFill>
          <a:blip r:embed="rId2"/>
          <a:stretch>
            <a:fillRect/>
          </a:stretch>
        </p:blipFill>
        <p:spPr>
          <a:xfrm>
            <a:off x="685800" y="1676401"/>
            <a:ext cx="3734819" cy="3505200"/>
          </a:xfrm>
          <a:prstGeom prst="rect">
            <a:avLst/>
          </a:prstGeom>
        </p:spPr>
      </p:pic>
      <p:pic>
        <p:nvPicPr>
          <p:cNvPr id="4" name="Picture 3"/>
          <p:cNvPicPr>
            <a:picLocks noChangeAspect="1"/>
          </p:cNvPicPr>
          <p:nvPr/>
        </p:nvPicPr>
        <p:blipFill>
          <a:blip r:embed="rId3"/>
          <a:stretch>
            <a:fillRect/>
          </a:stretch>
        </p:blipFill>
        <p:spPr>
          <a:xfrm>
            <a:off x="4724400" y="1676401"/>
            <a:ext cx="3275581" cy="3920833"/>
          </a:xfrm>
          <a:prstGeom prst="rect">
            <a:avLst/>
          </a:prstGeom>
        </p:spPr>
      </p:pic>
    </p:spTree>
    <p:extLst>
      <p:ext uri="{BB962C8B-B14F-4D97-AF65-F5344CB8AC3E}">
        <p14:creationId xmlns:p14="http://schemas.microsoft.com/office/powerpoint/2010/main" val="237105015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533400"/>
            <a:ext cx="2501262" cy="369332"/>
          </a:xfrm>
          <a:prstGeom prst="rect">
            <a:avLst/>
          </a:prstGeom>
          <a:noFill/>
        </p:spPr>
        <p:txBody>
          <a:bodyPr wrap="none" rtlCol="0">
            <a:spAutoFit/>
          </a:bodyPr>
          <a:lstStyle/>
          <a:p>
            <a:r>
              <a:rPr lang="en-US" dirty="0">
                <a:solidFill>
                  <a:prstClr val="black"/>
                </a:solidFill>
              </a:rPr>
              <a:t>Vaccine Screening Forms</a:t>
            </a:r>
          </a:p>
        </p:txBody>
      </p:sp>
      <p:pic>
        <p:nvPicPr>
          <p:cNvPr id="3" name="Picture 2"/>
          <p:cNvPicPr>
            <a:picLocks noChangeAspect="1"/>
          </p:cNvPicPr>
          <p:nvPr/>
        </p:nvPicPr>
        <p:blipFill>
          <a:blip r:embed="rId2"/>
          <a:stretch>
            <a:fillRect/>
          </a:stretch>
        </p:blipFill>
        <p:spPr>
          <a:xfrm>
            <a:off x="609600" y="1524000"/>
            <a:ext cx="3144779" cy="3352800"/>
          </a:xfrm>
          <a:prstGeom prst="rect">
            <a:avLst/>
          </a:prstGeom>
        </p:spPr>
      </p:pic>
      <p:pic>
        <p:nvPicPr>
          <p:cNvPr id="4" name="Picture 3"/>
          <p:cNvPicPr>
            <a:picLocks noChangeAspect="1"/>
          </p:cNvPicPr>
          <p:nvPr/>
        </p:nvPicPr>
        <p:blipFill>
          <a:blip r:embed="rId3"/>
          <a:stretch>
            <a:fillRect/>
          </a:stretch>
        </p:blipFill>
        <p:spPr>
          <a:xfrm>
            <a:off x="4648200" y="1512815"/>
            <a:ext cx="3343326" cy="4224338"/>
          </a:xfrm>
          <a:prstGeom prst="rect">
            <a:avLst/>
          </a:prstGeom>
        </p:spPr>
      </p:pic>
    </p:spTree>
    <p:extLst>
      <p:ext uri="{BB962C8B-B14F-4D97-AF65-F5344CB8AC3E}">
        <p14:creationId xmlns:p14="http://schemas.microsoft.com/office/powerpoint/2010/main" val="256507090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33400"/>
            <a:ext cx="7696200" cy="5632311"/>
          </a:xfrm>
          <a:prstGeom prst="rect">
            <a:avLst/>
          </a:prstGeom>
          <a:noFill/>
        </p:spPr>
        <p:txBody>
          <a:bodyPr wrap="square" rtlCol="0">
            <a:spAutoFit/>
          </a:bodyPr>
          <a:lstStyle/>
          <a:p>
            <a:r>
              <a:rPr lang="en-US" b="1" dirty="0">
                <a:solidFill>
                  <a:srgbClr val="0070C0"/>
                </a:solidFill>
              </a:rPr>
              <a:t>Other important issues in Long Term Care:</a:t>
            </a:r>
          </a:p>
          <a:p>
            <a:endParaRPr lang="en-US" dirty="0">
              <a:solidFill>
                <a:prstClr val="black"/>
              </a:solidFill>
            </a:endParaRPr>
          </a:p>
          <a:p>
            <a:r>
              <a:rPr lang="en-US" sz="1600" dirty="0">
                <a:solidFill>
                  <a:prstClr val="black"/>
                </a:solidFill>
              </a:rPr>
              <a:t>Maintaining that “homelike” environment:</a:t>
            </a:r>
          </a:p>
          <a:p>
            <a:r>
              <a:rPr lang="en-US" sz="1600" dirty="0">
                <a:solidFill>
                  <a:prstClr val="black"/>
                </a:solidFill>
              </a:rPr>
              <a:t>                  assess each patient’s needs and preferences balance with medical needs</a:t>
            </a:r>
          </a:p>
          <a:p>
            <a:r>
              <a:rPr lang="en-US" sz="1600" dirty="0">
                <a:solidFill>
                  <a:prstClr val="black"/>
                </a:solidFill>
              </a:rPr>
              <a:t>                  Our Long Term Care adheres to the “Eden Philosophy”</a:t>
            </a:r>
          </a:p>
          <a:p>
            <a:r>
              <a:rPr lang="en-US" sz="1600" dirty="0">
                <a:solidFill>
                  <a:prstClr val="black"/>
                </a:solidFill>
              </a:rPr>
              <a:t>                  Maintaining isolation easier in LTC because the recommended criteria</a:t>
            </a:r>
          </a:p>
          <a:p>
            <a:r>
              <a:rPr lang="en-US" sz="1600" dirty="0">
                <a:solidFill>
                  <a:prstClr val="black"/>
                </a:solidFill>
              </a:rPr>
              <a:t>                  for determining the degree of isolation is more  “patient friendly”</a:t>
            </a:r>
          </a:p>
          <a:p>
            <a:r>
              <a:rPr lang="en-US" dirty="0">
                <a:solidFill>
                  <a:prstClr val="black"/>
                </a:solidFill>
              </a:rPr>
              <a:t>        	    </a:t>
            </a:r>
          </a:p>
          <a:p>
            <a:r>
              <a:rPr lang="en-US" dirty="0">
                <a:solidFill>
                  <a:prstClr val="black"/>
                </a:solidFill>
              </a:rPr>
              <a:t>	a.  </a:t>
            </a:r>
            <a:r>
              <a:rPr lang="en-US" b="1" dirty="0">
                <a:solidFill>
                  <a:srgbClr val="0070C0"/>
                </a:solidFill>
              </a:rPr>
              <a:t>Animals in long tem care</a:t>
            </a:r>
          </a:p>
          <a:p>
            <a:r>
              <a:rPr lang="en-US" dirty="0">
                <a:solidFill>
                  <a:prstClr val="black"/>
                </a:solidFill>
              </a:rPr>
              <a:t>		Our Long Term Care Facility has a Pet Committee </a:t>
            </a:r>
          </a:p>
          <a:p>
            <a:r>
              <a:rPr lang="en-US" dirty="0">
                <a:solidFill>
                  <a:prstClr val="black"/>
                </a:solidFill>
              </a:rPr>
              <a:t>		          meets quarterly and prn</a:t>
            </a:r>
          </a:p>
          <a:p>
            <a:r>
              <a:rPr lang="en-US" dirty="0">
                <a:solidFill>
                  <a:prstClr val="black"/>
                </a:solidFill>
              </a:rPr>
              <a:t>		          meets with family/patient to set up care plan</a:t>
            </a:r>
          </a:p>
          <a:p>
            <a:r>
              <a:rPr lang="en-US" dirty="0">
                <a:solidFill>
                  <a:prstClr val="black"/>
                </a:solidFill>
              </a:rPr>
              <a:t>                                             care plan covers:</a:t>
            </a:r>
          </a:p>
          <a:p>
            <a:r>
              <a:rPr lang="en-US" dirty="0">
                <a:solidFill>
                  <a:prstClr val="black"/>
                </a:solidFill>
              </a:rPr>
              <a:t>			Who takes care of the Pet Needs</a:t>
            </a:r>
          </a:p>
          <a:p>
            <a:r>
              <a:rPr lang="en-US" dirty="0">
                <a:solidFill>
                  <a:prstClr val="black"/>
                </a:solidFill>
              </a:rPr>
              <a:t>				i.e. litter boxes</a:t>
            </a:r>
          </a:p>
          <a:p>
            <a:r>
              <a:rPr lang="en-US" dirty="0">
                <a:solidFill>
                  <a:prstClr val="black"/>
                </a:solidFill>
              </a:rPr>
              <a:t>				       buying food</a:t>
            </a:r>
          </a:p>
          <a:p>
            <a:r>
              <a:rPr lang="en-US" dirty="0">
                <a:solidFill>
                  <a:prstClr val="black"/>
                </a:solidFill>
              </a:rPr>
              <a:t>			                        taking pets outside</a:t>
            </a:r>
          </a:p>
          <a:p>
            <a:r>
              <a:rPr lang="en-US" dirty="0">
                <a:solidFill>
                  <a:prstClr val="black"/>
                </a:solidFill>
              </a:rPr>
              <a:t>			Care plan is reviewed every six months and prn</a:t>
            </a:r>
          </a:p>
          <a:p>
            <a:r>
              <a:rPr lang="en-US" dirty="0">
                <a:solidFill>
                  <a:prstClr val="black"/>
                </a:solidFill>
              </a:rPr>
              <a:t>	</a:t>
            </a:r>
          </a:p>
          <a:p>
            <a:r>
              <a:rPr lang="en-US" dirty="0">
                <a:solidFill>
                  <a:prstClr val="black"/>
                </a:solidFill>
              </a:rPr>
              <a:t>	                  		</a:t>
            </a:r>
          </a:p>
        </p:txBody>
      </p:sp>
    </p:spTree>
    <p:extLst>
      <p:ext uri="{BB962C8B-B14F-4D97-AF65-F5344CB8AC3E}">
        <p14:creationId xmlns:p14="http://schemas.microsoft.com/office/powerpoint/2010/main" val="9404233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762000"/>
            <a:ext cx="5638800" cy="5632311"/>
          </a:xfrm>
          <a:prstGeom prst="rect">
            <a:avLst/>
          </a:prstGeom>
          <a:noFill/>
        </p:spPr>
        <p:txBody>
          <a:bodyPr wrap="square" rtlCol="0">
            <a:spAutoFit/>
          </a:bodyPr>
          <a:lstStyle/>
          <a:p>
            <a:r>
              <a:rPr lang="en-US" dirty="0">
                <a:solidFill>
                  <a:prstClr val="black"/>
                </a:solidFill>
              </a:rPr>
              <a:t>Pet Policy in Long Term Care</a:t>
            </a:r>
          </a:p>
          <a:p>
            <a:endParaRPr lang="en-US" dirty="0">
              <a:solidFill>
                <a:prstClr val="black"/>
              </a:solidFill>
            </a:endParaRPr>
          </a:p>
          <a:p>
            <a:pPr marL="285750" indent="-285750">
              <a:buFont typeface="Arial" panose="020B0604020202020204" pitchFamily="34" charset="0"/>
              <a:buChar char="•"/>
            </a:pPr>
            <a:r>
              <a:rPr lang="en-US" dirty="0">
                <a:solidFill>
                  <a:prstClr val="black"/>
                </a:solidFill>
              </a:rPr>
              <a:t>Allow dogs, cats, birds, fish only</a:t>
            </a:r>
          </a:p>
          <a:p>
            <a:pPr marL="285750" indent="-285750">
              <a:buFont typeface="Arial" panose="020B0604020202020204" pitchFamily="34" charset="0"/>
              <a:buChar char="•"/>
            </a:pPr>
            <a:r>
              <a:rPr lang="en-US" dirty="0">
                <a:solidFill>
                  <a:prstClr val="black"/>
                </a:solidFill>
              </a:rPr>
              <a:t>All animals that are facility/patient pets that live in the facility must be cleared by a veterinarian which includes scheduled vaccines, deworming, temperament screens</a:t>
            </a:r>
          </a:p>
          <a:p>
            <a:pPr marL="285750" indent="-285750">
              <a:buFont typeface="Arial" panose="020B0604020202020204" pitchFamily="34" charset="0"/>
              <a:buChar char="•"/>
            </a:pPr>
            <a:r>
              <a:rPr lang="en-US" dirty="0">
                <a:solidFill>
                  <a:prstClr val="black"/>
                </a:solidFill>
              </a:rPr>
              <a:t>Visiting animals that come to the facility routinely with groups such as “Companions Inc.” must also be screened by a Veterinarian- in our facility they are treated as “volunteers”</a:t>
            </a:r>
          </a:p>
          <a:p>
            <a:pPr marL="285750" indent="-285750">
              <a:buFont typeface="Arial" panose="020B0604020202020204" pitchFamily="34" charset="0"/>
              <a:buChar char="•"/>
            </a:pPr>
            <a:r>
              <a:rPr lang="en-US" dirty="0">
                <a:solidFill>
                  <a:prstClr val="black"/>
                </a:solidFill>
              </a:rPr>
              <a:t>One time visiting by allowed pets happens without screening</a:t>
            </a:r>
          </a:p>
          <a:p>
            <a:pPr marL="285750" indent="-285750">
              <a:buFont typeface="Arial" panose="020B0604020202020204" pitchFamily="34" charset="0"/>
              <a:buChar char="•"/>
            </a:pPr>
            <a:r>
              <a:rPr lang="en-US" dirty="0">
                <a:solidFill>
                  <a:prstClr val="black"/>
                </a:solidFill>
              </a:rPr>
              <a:t>Staff cannot provide the care for the animals such as bathing, toileting, cleaning of cages, tanks, litter boxes unless it is done at the end of their shift and they are not going to provide any more care for the day to residents</a:t>
            </a:r>
          </a:p>
          <a:p>
            <a:endParaRPr lang="en-US"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1674557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71600" y="1066800"/>
            <a:ext cx="9614849" cy="1754326"/>
          </a:xfrm>
          <a:prstGeom prst="rect">
            <a:avLst/>
          </a:prstGeom>
          <a:noFill/>
        </p:spPr>
        <p:txBody>
          <a:bodyPr wrap="square" lIns="91440" tIns="45720" rIns="91440" bIns="45720">
            <a:spAutoFit/>
          </a:bodyPr>
          <a:lstStyle/>
          <a:p>
            <a:pPr algn="ctr"/>
            <a:r>
              <a:rPr lang="en-US" sz="5400" b="1" dirty="0">
                <a:ln w="12700">
                  <a:solidFill>
                    <a:srgbClr val="6BB1C9">
                      <a:lumMod val="50000"/>
                    </a:srgbClr>
                  </a:solidFill>
                  <a:prstDash val="solid"/>
                </a:ln>
                <a:pattFill prst="narHorz">
                  <a:fgClr>
                    <a:srgbClr val="6BB1C9"/>
                  </a:fgClr>
                  <a:bgClr>
                    <a:srgbClr val="6BB1C9">
                      <a:lumMod val="40000"/>
                      <a:lumOff val="60000"/>
                    </a:srgbClr>
                  </a:bgClr>
                </a:pattFill>
                <a:effectLst>
                  <a:innerShdw blurRad="177800">
                    <a:srgbClr val="6BB1C9">
                      <a:lumMod val="50000"/>
                    </a:srgbClr>
                  </a:innerShdw>
                </a:effectLst>
              </a:rPr>
              <a:t>…………..THE END</a:t>
            </a:r>
          </a:p>
          <a:p>
            <a:pPr algn="ctr"/>
            <a:r>
              <a:rPr lang="en-US" sz="5400" b="1" dirty="0">
                <a:ln w="12700">
                  <a:solidFill>
                    <a:srgbClr val="6BB1C9">
                      <a:lumMod val="50000"/>
                    </a:srgbClr>
                  </a:solidFill>
                  <a:prstDash val="solid"/>
                </a:ln>
                <a:pattFill prst="narHorz">
                  <a:fgClr>
                    <a:srgbClr val="6BB1C9"/>
                  </a:fgClr>
                  <a:bgClr>
                    <a:srgbClr val="6BB1C9">
                      <a:lumMod val="40000"/>
                      <a:lumOff val="60000"/>
                    </a:srgbClr>
                  </a:bgClr>
                </a:pattFill>
                <a:effectLst>
                  <a:innerShdw blurRad="177800">
                    <a:srgbClr val="6BB1C9">
                      <a:lumMod val="50000"/>
                    </a:srgbClr>
                  </a:innerShdw>
                </a:effectLst>
              </a:rPr>
              <a:t>…….</a:t>
            </a:r>
            <a:r>
              <a:rPr lang="en-US" sz="5400" b="1" dirty="0">
                <a:ln w="12700">
                  <a:solidFill>
                    <a:srgbClr val="6BB1C9">
                      <a:lumMod val="50000"/>
                    </a:srgbClr>
                  </a:solidFill>
                  <a:prstDash val="solid"/>
                </a:ln>
                <a:solidFill>
                  <a:srgbClr val="0070C0"/>
                </a:solidFill>
                <a:effectLst>
                  <a:innerShdw blurRad="177800">
                    <a:srgbClr val="6BB1C9">
                      <a:lumMod val="50000"/>
                    </a:srgbClr>
                  </a:innerShdw>
                </a:effectLst>
              </a:rPr>
              <a:t>NOT</a:t>
            </a:r>
            <a:r>
              <a:rPr lang="en-US" sz="5400" b="1" dirty="0">
                <a:ln w="12700">
                  <a:solidFill>
                    <a:srgbClr val="6BB1C9">
                      <a:lumMod val="50000"/>
                    </a:srgbClr>
                  </a:solidFill>
                  <a:prstDash val="solid"/>
                </a:ln>
                <a:pattFill prst="narHorz">
                  <a:fgClr>
                    <a:srgbClr val="6BB1C9"/>
                  </a:fgClr>
                  <a:bgClr>
                    <a:srgbClr val="6BB1C9">
                      <a:lumMod val="40000"/>
                      <a:lumOff val="60000"/>
                    </a:srgbClr>
                  </a:bgClr>
                </a:pattFill>
                <a:effectLst>
                  <a:innerShdw blurRad="177800">
                    <a:srgbClr val="6BB1C9">
                      <a:lumMod val="50000"/>
                    </a:srgbClr>
                  </a:innerShdw>
                </a:effectLst>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2705100"/>
            <a:ext cx="1066800" cy="1066800"/>
          </a:xfrm>
          <a:prstGeom prst="rect">
            <a:avLst/>
          </a:prstGeom>
        </p:spPr>
      </p:pic>
      <p:sp>
        <p:nvSpPr>
          <p:cNvPr id="5" name="TextBox 4"/>
          <p:cNvSpPr txBox="1"/>
          <p:nvPr/>
        </p:nvSpPr>
        <p:spPr>
          <a:xfrm>
            <a:off x="1752600" y="4343400"/>
            <a:ext cx="5431012" cy="369332"/>
          </a:xfrm>
          <a:prstGeom prst="rect">
            <a:avLst/>
          </a:prstGeom>
          <a:noFill/>
        </p:spPr>
        <p:txBody>
          <a:bodyPr wrap="square" rtlCol="0">
            <a:spAutoFit/>
          </a:bodyPr>
          <a:lstStyle/>
          <a:p>
            <a:r>
              <a:rPr lang="en-US" dirty="0">
                <a:solidFill>
                  <a:prstClr val="black"/>
                </a:solidFill>
              </a:rPr>
              <a:t>In Infection Prevention there is always MORE TO DO!</a:t>
            </a:r>
          </a:p>
        </p:txBody>
      </p:sp>
      <p:sp>
        <p:nvSpPr>
          <p:cNvPr id="6" name="TextBox 5"/>
          <p:cNvSpPr txBox="1"/>
          <p:nvPr/>
        </p:nvSpPr>
        <p:spPr>
          <a:xfrm>
            <a:off x="4953000" y="5284232"/>
            <a:ext cx="2984600" cy="830997"/>
          </a:xfrm>
          <a:prstGeom prst="rect">
            <a:avLst/>
          </a:prstGeom>
          <a:noFill/>
        </p:spPr>
        <p:txBody>
          <a:bodyPr wrap="none" rtlCol="0">
            <a:spAutoFit/>
          </a:bodyPr>
          <a:lstStyle/>
          <a:p>
            <a:r>
              <a:rPr lang="en-US" sz="4800" dirty="0">
                <a:solidFill>
                  <a:prstClr val="black"/>
                </a:solidFill>
              </a:rPr>
              <a:t>Questions?</a:t>
            </a:r>
          </a:p>
        </p:txBody>
      </p:sp>
    </p:spTree>
    <p:extLst>
      <p:ext uri="{BB962C8B-B14F-4D97-AF65-F5344CB8AC3E}">
        <p14:creationId xmlns:p14="http://schemas.microsoft.com/office/powerpoint/2010/main" val="269851248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33600" y="1371600"/>
            <a:ext cx="5257800" cy="523220"/>
          </a:xfrm>
          <a:prstGeom prst="rect">
            <a:avLst/>
          </a:prstGeom>
          <a:noFill/>
        </p:spPr>
        <p:txBody>
          <a:bodyPr wrap="square" rtlCol="0">
            <a:spAutoFit/>
          </a:bodyPr>
          <a:lstStyle/>
          <a:p>
            <a:r>
              <a:rPr lang="en-US" sz="2800" dirty="0"/>
              <a:t>IP Practices with Rebecca Hamel</a:t>
            </a:r>
          </a:p>
        </p:txBody>
      </p:sp>
    </p:spTree>
    <p:extLst>
      <p:ext uri="{BB962C8B-B14F-4D97-AF65-F5344CB8AC3E}">
        <p14:creationId xmlns:p14="http://schemas.microsoft.com/office/powerpoint/2010/main" val="1443563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686800" cy="1143000"/>
          </a:xfrm>
        </p:spPr>
        <p:txBody>
          <a:bodyPr>
            <a:normAutofit fontScale="90000"/>
          </a:bodyPr>
          <a:lstStyle/>
          <a:p>
            <a:r>
              <a:rPr lang="en-US" sz="3600" dirty="0"/>
              <a:t>Alaska Conditions Reportable to Public Health</a:t>
            </a:r>
            <a:br>
              <a:rPr lang="en-US" sz="3600" dirty="0"/>
            </a:br>
            <a:r>
              <a:rPr lang="en-US" sz="3600" dirty="0">
                <a:hlinkClick r:id="rId2"/>
              </a:rPr>
              <a:t>http://dhss.alaska.gov/dph/Epi/Pages/default.aspx</a:t>
            </a:r>
            <a:endParaRPr lang="en-US" sz="3600" dirty="0"/>
          </a:p>
        </p:txBody>
      </p:sp>
      <p:pic>
        <p:nvPicPr>
          <p:cNvPr id="6" name="Content Placeholder 5" descr="Screen Clippin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706" t="12116" r="5442"/>
          <a:stretch/>
        </p:blipFill>
        <p:spPr>
          <a:xfrm>
            <a:off x="304800" y="2286000"/>
            <a:ext cx="1874238" cy="2181225"/>
          </a:xfrm>
          <a:ln w="38100">
            <a:solidFill>
              <a:schemeClr val="tx1"/>
            </a:solidFill>
          </a:ln>
        </p:spPr>
      </p:pic>
      <p:graphicFrame>
        <p:nvGraphicFramePr>
          <p:cNvPr id="7" name="Content Placeholder 3"/>
          <p:cNvGraphicFramePr>
            <a:graphicFrameLocks/>
          </p:cNvGraphicFramePr>
          <p:nvPr>
            <p:extLst>
              <p:ext uri="{D42A27DB-BD31-4B8C-83A1-F6EECF244321}">
                <p14:modId xmlns:p14="http://schemas.microsoft.com/office/powerpoint/2010/main" val="3947160813"/>
              </p:ext>
            </p:extLst>
          </p:nvPr>
        </p:nvGraphicFramePr>
        <p:xfrm>
          <a:off x="2590801" y="2209801"/>
          <a:ext cx="6248400" cy="4191001"/>
        </p:xfrm>
        <a:graphic>
          <a:graphicData uri="http://schemas.openxmlformats.org/drawingml/2006/table">
            <a:tbl>
              <a:tblPr firstRow="1" firstCol="1" bandRow="1">
                <a:tableStyleId>{5C22544A-7EE6-4342-B048-85BDC9FD1C3A}</a:tableStyleId>
              </a:tblPr>
              <a:tblGrid>
                <a:gridCol w="3503333">
                  <a:extLst>
                    <a:ext uri="{9D8B030D-6E8A-4147-A177-3AD203B41FA5}">
                      <a16:colId xmlns:a16="http://schemas.microsoft.com/office/drawing/2014/main" val="20000"/>
                    </a:ext>
                  </a:extLst>
                </a:gridCol>
                <a:gridCol w="1335769">
                  <a:extLst>
                    <a:ext uri="{9D8B030D-6E8A-4147-A177-3AD203B41FA5}">
                      <a16:colId xmlns:a16="http://schemas.microsoft.com/office/drawing/2014/main" val="20001"/>
                    </a:ext>
                  </a:extLst>
                </a:gridCol>
                <a:gridCol w="1409298">
                  <a:extLst>
                    <a:ext uri="{9D8B030D-6E8A-4147-A177-3AD203B41FA5}">
                      <a16:colId xmlns:a16="http://schemas.microsoft.com/office/drawing/2014/main" val="20002"/>
                    </a:ext>
                  </a:extLst>
                </a:gridCol>
              </a:tblGrid>
              <a:tr h="580292">
                <a:tc>
                  <a:txBody>
                    <a:bodyPr/>
                    <a:lstStyle/>
                    <a:p>
                      <a:pPr marL="0" marR="0" algn="ctr">
                        <a:spcBef>
                          <a:spcPts val="0"/>
                        </a:spcBef>
                        <a:spcAft>
                          <a:spcPts val="0"/>
                        </a:spcAft>
                      </a:pPr>
                      <a:r>
                        <a:rPr lang="en-US" sz="1100" dirty="0">
                          <a:effectLst/>
                        </a:rPr>
                        <a:t>Condition</a:t>
                      </a:r>
                      <a:endParaRPr lang="en-US" sz="1100" dirty="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1100">
                          <a:effectLst/>
                        </a:rPr>
                        <a:t>Timeframe</a:t>
                      </a:r>
                      <a:endParaRPr lang="en-US" sz="1100">
                        <a:effectLst/>
                        <a:latin typeface="Calibri"/>
                        <a:ea typeface="Calibri"/>
                        <a:cs typeface="Times New Roman"/>
                      </a:endParaRPr>
                    </a:p>
                  </a:txBody>
                  <a:tcPr marL="68580" marR="68580" marT="0" marB="0" anchor="ctr"/>
                </a:tc>
                <a:tc>
                  <a:txBody>
                    <a:bodyPr/>
                    <a:lstStyle/>
                    <a:p>
                      <a:pPr marL="0" marR="0" algn="ctr">
                        <a:spcBef>
                          <a:spcPts val="0"/>
                        </a:spcBef>
                        <a:spcAft>
                          <a:spcPts val="0"/>
                        </a:spcAft>
                      </a:pPr>
                      <a:r>
                        <a:rPr lang="en-US" sz="1100" dirty="0">
                          <a:effectLst/>
                        </a:rPr>
                        <a:t>Acceptable report methods</a:t>
                      </a:r>
                      <a:endParaRPr lang="en-US" sz="1100"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0"/>
                  </a:ext>
                </a:extLst>
              </a:tr>
              <a:tr h="275493">
                <a:tc>
                  <a:txBody>
                    <a:bodyPr/>
                    <a:lstStyle/>
                    <a:p>
                      <a:pPr marL="0" marR="0">
                        <a:spcBef>
                          <a:spcPts val="0"/>
                        </a:spcBef>
                        <a:spcAft>
                          <a:spcPts val="0"/>
                        </a:spcAft>
                      </a:pPr>
                      <a:r>
                        <a:rPr lang="en-US" sz="1100" dirty="0">
                          <a:effectLst/>
                        </a:rPr>
                        <a:t>Public Health Emergencies </a:t>
                      </a:r>
                      <a:endParaRPr lang="en-US" sz="11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100" b="1" dirty="0">
                          <a:effectLst/>
                        </a:rPr>
                        <a:t>Immediate</a:t>
                      </a:r>
                      <a:endParaRPr lang="en-US" sz="1100" b="1"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100" b="1" dirty="0">
                          <a:effectLst/>
                        </a:rPr>
                        <a:t>Phone*</a:t>
                      </a:r>
                      <a:endParaRPr lang="en-US" sz="1100" b="1"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1101968">
                <a:tc>
                  <a:txBody>
                    <a:bodyPr/>
                    <a:lstStyle/>
                    <a:p>
                      <a:pPr marL="0" marR="0">
                        <a:spcBef>
                          <a:spcPts val="0"/>
                        </a:spcBef>
                        <a:spcAft>
                          <a:spcPts val="0"/>
                        </a:spcAft>
                      </a:pPr>
                      <a:r>
                        <a:rPr lang="en-US" sz="1100" dirty="0">
                          <a:effectLst/>
                        </a:rPr>
                        <a:t>Infectious diseases </a:t>
                      </a:r>
                    </a:p>
                    <a:p>
                      <a:pPr marL="342900" marR="0" lvl="0" indent="-342900">
                        <a:spcBef>
                          <a:spcPts val="0"/>
                        </a:spcBef>
                        <a:spcAft>
                          <a:spcPts val="0"/>
                        </a:spcAft>
                        <a:buFont typeface="Symbol"/>
                        <a:buChar char=""/>
                      </a:pPr>
                      <a:r>
                        <a:rPr lang="en-US" sz="1100" dirty="0">
                          <a:effectLst/>
                        </a:rPr>
                        <a:t>Sexually transmitted diseases or HIV </a:t>
                      </a:r>
                      <a:endParaRPr lang="en-US" sz="1200" dirty="0">
                        <a:effectLst/>
                      </a:endParaRPr>
                    </a:p>
                    <a:p>
                      <a:pPr marL="342900" marR="0" lvl="0" indent="-342900">
                        <a:spcBef>
                          <a:spcPts val="0"/>
                        </a:spcBef>
                        <a:spcAft>
                          <a:spcPts val="0"/>
                        </a:spcAft>
                        <a:buFont typeface="Symbol"/>
                        <a:buChar char=""/>
                      </a:pPr>
                      <a:r>
                        <a:rPr lang="en-US" sz="1100" dirty="0">
                          <a:effectLst/>
                        </a:rPr>
                        <a:t>All other infectious diseases</a:t>
                      </a:r>
                      <a:endParaRPr lang="en-US" sz="1200" dirty="0">
                        <a:effectLst/>
                        <a:latin typeface="Times New Roman"/>
                        <a:ea typeface="Calibri"/>
                      </a:endParaRPr>
                    </a:p>
                  </a:txBody>
                  <a:tcPr marL="68580" marR="68580" marT="0" marB="0"/>
                </a:tc>
                <a:tc>
                  <a:txBody>
                    <a:bodyPr/>
                    <a:lstStyle/>
                    <a:p>
                      <a:pPr marL="0" marR="0">
                        <a:spcBef>
                          <a:spcPts val="0"/>
                        </a:spcBef>
                        <a:spcAft>
                          <a:spcPts val="0"/>
                        </a:spcAft>
                      </a:pPr>
                      <a:r>
                        <a:rPr lang="en-US" sz="1100" b="1" dirty="0">
                          <a:effectLst/>
                        </a:rPr>
                        <a:t>Within 5 days</a:t>
                      </a:r>
                      <a:endParaRPr lang="en-US" sz="1100" b="1" dirty="0">
                        <a:effectLst/>
                        <a:latin typeface="Calibri"/>
                        <a:ea typeface="Calibri"/>
                        <a:cs typeface="Times New Roman"/>
                      </a:endParaRPr>
                    </a:p>
                  </a:txBody>
                  <a:tcPr marL="68580" marR="68580" marT="0" marB="0" anchor="ctr"/>
                </a:tc>
                <a:tc>
                  <a:txBody>
                    <a:bodyPr/>
                    <a:lstStyle/>
                    <a:p>
                      <a:pPr marL="0" marR="0">
                        <a:spcBef>
                          <a:spcPts val="0"/>
                        </a:spcBef>
                        <a:spcAft>
                          <a:spcPts val="0"/>
                        </a:spcAft>
                      </a:pPr>
                      <a:r>
                        <a:rPr lang="en-US" sz="1100" b="1" dirty="0">
                          <a:effectLst/>
                        </a:rPr>
                        <a:t>Phone*, Fax, Mail</a:t>
                      </a:r>
                      <a:endParaRPr lang="en-US" sz="1100" b="1" dirty="0">
                        <a:effectLst/>
                        <a:latin typeface="Calibri"/>
                        <a:ea typeface="Calibri"/>
                        <a:cs typeface="Times New Roman"/>
                      </a:endParaRPr>
                    </a:p>
                  </a:txBody>
                  <a:tcPr marL="68580" marR="68580" marT="0" marB="0" anchor="ctr"/>
                </a:tc>
                <a:extLst>
                  <a:ext uri="{0D108BD9-81ED-4DB2-BD59-A6C34878D82A}">
                    <a16:rowId xmlns:a16="http://schemas.microsoft.com/office/drawing/2014/main" val="10002"/>
                  </a:ext>
                </a:extLst>
              </a:tr>
              <a:tr h="275493">
                <a:tc>
                  <a:txBody>
                    <a:bodyPr/>
                    <a:lstStyle/>
                    <a:p>
                      <a:pPr marL="0" marR="0">
                        <a:spcBef>
                          <a:spcPts val="0"/>
                        </a:spcBef>
                        <a:spcAft>
                          <a:spcPts val="0"/>
                        </a:spcAft>
                      </a:pPr>
                      <a:r>
                        <a:rPr lang="en-US" sz="1100" dirty="0">
                          <a:effectLst/>
                        </a:rPr>
                        <a:t>Firearm injuries </a:t>
                      </a:r>
                      <a:endParaRPr lang="en-US" sz="11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100" b="1">
                          <a:effectLst/>
                        </a:rPr>
                        <a:t>Within 5 days</a:t>
                      </a:r>
                      <a:endParaRPr lang="en-US" sz="1100" b="1">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100" b="1" dirty="0">
                          <a:effectLst/>
                        </a:rPr>
                        <a:t>Phone*, Fax</a:t>
                      </a:r>
                      <a:endParaRPr lang="en-US" sz="1100" b="1" dirty="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275493">
                <a:tc>
                  <a:txBody>
                    <a:bodyPr/>
                    <a:lstStyle/>
                    <a:p>
                      <a:pPr marL="0" marR="0">
                        <a:spcBef>
                          <a:spcPts val="0"/>
                        </a:spcBef>
                        <a:spcAft>
                          <a:spcPts val="0"/>
                        </a:spcAft>
                      </a:pPr>
                      <a:r>
                        <a:rPr lang="en-US" sz="1100" dirty="0">
                          <a:effectLst/>
                        </a:rPr>
                        <a:t>Occupational disease and injury </a:t>
                      </a:r>
                      <a:endParaRPr lang="en-US" sz="11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100" b="1">
                          <a:effectLst/>
                        </a:rPr>
                        <a:t>Within 5 days</a:t>
                      </a:r>
                      <a:endParaRPr lang="en-US" sz="1100" b="1">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100" b="1" dirty="0">
                          <a:effectLst/>
                        </a:rPr>
                        <a:t>Phone, Fax</a:t>
                      </a:r>
                      <a:endParaRPr lang="en-US" sz="1100" b="1" dirty="0">
                        <a:effectLst/>
                        <a:latin typeface="Calibri"/>
                        <a:ea typeface="Calibri"/>
                        <a:cs typeface="Times New Roman"/>
                      </a:endParaRPr>
                    </a:p>
                  </a:txBody>
                  <a:tcPr marL="68580" marR="68580" marT="0" marB="0"/>
                </a:tc>
                <a:extLst>
                  <a:ext uri="{0D108BD9-81ED-4DB2-BD59-A6C34878D82A}">
                    <a16:rowId xmlns:a16="http://schemas.microsoft.com/office/drawing/2014/main" val="10004"/>
                  </a:ext>
                </a:extLst>
              </a:tr>
              <a:tr h="826477">
                <a:tc>
                  <a:txBody>
                    <a:bodyPr/>
                    <a:lstStyle/>
                    <a:p>
                      <a:pPr marL="0" marR="0">
                        <a:spcBef>
                          <a:spcPts val="0"/>
                        </a:spcBef>
                        <a:spcAft>
                          <a:spcPts val="0"/>
                        </a:spcAft>
                      </a:pPr>
                      <a:r>
                        <a:rPr lang="en-US" sz="1100" dirty="0">
                          <a:effectLst/>
                        </a:rPr>
                        <a:t>Blood lead levels (link p14)</a:t>
                      </a:r>
                    </a:p>
                    <a:p>
                      <a:pPr marL="342900" marR="0" lvl="0" indent="-342900">
                        <a:spcBef>
                          <a:spcPts val="0"/>
                        </a:spcBef>
                        <a:spcAft>
                          <a:spcPts val="0"/>
                        </a:spcAft>
                        <a:buFont typeface="Symbol"/>
                        <a:buChar char=""/>
                      </a:pPr>
                      <a:r>
                        <a:rPr lang="en-US" sz="1100" dirty="0">
                          <a:effectLst/>
                        </a:rPr>
                        <a:t>&gt;5 </a:t>
                      </a:r>
                      <a:r>
                        <a:rPr lang="en-US" sz="1100" dirty="0" err="1">
                          <a:effectLst/>
                        </a:rPr>
                        <a:t>ug</a:t>
                      </a:r>
                      <a:r>
                        <a:rPr lang="en-US" sz="1100" dirty="0">
                          <a:effectLst/>
                        </a:rPr>
                        <a:t>/dl in persons &lt; 18 years old</a:t>
                      </a:r>
                      <a:endParaRPr lang="en-US" sz="1200" dirty="0">
                        <a:effectLst/>
                      </a:endParaRPr>
                    </a:p>
                    <a:p>
                      <a:pPr marL="342900" marR="0" lvl="0" indent="-342900">
                        <a:spcBef>
                          <a:spcPts val="0"/>
                        </a:spcBef>
                        <a:spcAft>
                          <a:spcPts val="0"/>
                        </a:spcAft>
                        <a:buFont typeface="Symbol"/>
                        <a:buChar char=""/>
                      </a:pPr>
                      <a:r>
                        <a:rPr lang="en-US" sz="1100" dirty="0">
                          <a:effectLst/>
                        </a:rPr>
                        <a:t>&gt;10 </a:t>
                      </a:r>
                      <a:r>
                        <a:rPr lang="en-US" sz="1100" dirty="0" err="1">
                          <a:effectLst/>
                        </a:rPr>
                        <a:t>ug</a:t>
                      </a:r>
                      <a:r>
                        <a:rPr lang="en-US" sz="1100" dirty="0">
                          <a:effectLst/>
                        </a:rPr>
                        <a:t>/dl in persons </a:t>
                      </a:r>
                      <a:r>
                        <a:rPr lang="en-US" sz="1100" u="sng" dirty="0">
                          <a:effectLst/>
                        </a:rPr>
                        <a:t>&gt;</a:t>
                      </a:r>
                      <a:r>
                        <a:rPr lang="en-US" sz="1100" dirty="0">
                          <a:effectLst/>
                        </a:rPr>
                        <a:t>18 years old</a:t>
                      </a:r>
                      <a:endParaRPr lang="en-US" sz="1200" dirty="0">
                        <a:effectLst/>
                        <a:latin typeface="Times New Roman"/>
                        <a:ea typeface="Calibri"/>
                      </a:endParaRPr>
                    </a:p>
                  </a:txBody>
                  <a:tcPr marL="68580" marR="68580" marT="0" marB="0"/>
                </a:tc>
                <a:tc>
                  <a:txBody>
                    <a:bodyPr/>
                    <a:lstStyle/>
                    <a:p>
                      <a:pPr marL="0" marR="0">
                        <a:spcBef>
                          <a:spcPts val="0"/>
                        </a:spcBef>
                        <a:spcAft>
                          <a:spcPts val="0"/>
                        </a:spcAft>
                      </a:pPr>
                      <a:r>
                        <a:rPr lang="en-US" sz="1100" b="1" dirty="0">
                          <a:effectLst/>
                        </a:rPr>
                        <a:t>Within 1 week</a:t>
                      </a:r>
                      <a:endParaRPr lang="en-US" sz="1100" b="1"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100" b="1" dirty="0">
                          <a:effectLst/>
                        </a:rPr>
                        <a:t>Phone*, Fax, Mail</a:t>
                      </a:r>
                      <a:endParaRPr lang="en-US" sz="1100" b="1" dirty="0">
                        <a:effectLst/>
                        <a:latin typeface="Calibri"/>
                        <a:ea typeface="Calibri"/>
                        <a:cs typeface="Times New Roman"/>
                      </a:endParaRPr>
                    </a:p>
                  </a:txBody>
                  <a:tcPr marL="68580" marR="68580" marT="0" marB="0"/>
                </a:tc>
                <a:extLst>
                  <a:ext uri="{0D108BD9-81ED-4DB2-BD59-A6C34878D82A}">
                    <a16:rowId xmlns:a16="http://schemas.microsoft.com/office/drawing/2014/main" val="10005"/>
                  </a:ext>
                </a:extLst>
              </a:tr>
              <a:tr h="275493">
                <a:tc>
                  <a:txBody>
                    <a:bodyPr/>
                    <a:lstStyle/>
                    <a:p>
                      <a:pPr marL="0" marR="0">
                        <a:spcBef>
                          <a:spcPts val="0"/>
                        </a:spcBef>
                        <a:spcAft>
                          <a:spcPts val="0"/>
                        </a:spcAft>
                      </a:pPr>
                      <a:r>
                        <a:rPr lang="en-US" sz="1100" dirty="0">
                          <a:effectLst/>
                        </a:rPr>
                        <a:t>Toxic or hazardous exposures </a:t>
                      </a:r>
                      <a:endParaRPr lang="en-US" sz="1100" dirty="0">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100" b="1">
                          <a:effectLst/>
                        </a:rPr>
                        <a:t>Within 1 day</a:t>
                      </a:r>
                      <a:endParaRPr lang="en-US" sz="1100" b="1">
                        <a:effectLst/>
                        <a:latin typeface="Calibri"/>
                        <a:ea typeface="Calibri"/>
                        <a:cs typeface="Times New Roman"/>
                      </a:endParaRPr>
                    </a:p>
                  </a:txBody>
                  <a:tcPr marL="68580" marR="68580" marT="0" marB="0"/>
                </a:tc>
                <a:tc>
                  <a:txBody>
                    <a:bodyPr/>
                    <a:lstStyle/>
                    <a:p>
                      <a:pPr marL="0" marR="0">
                        <a:spcBef>
                          <a:spcPts val="0"/>
                        </a:spcBef>
                        <a:spcAft>
                          <a:spcPts val="0"/>
                        </a:spcAft>
                      </a:pPr>
                      <a:r>
                        <a:rPr lang="en-US" sz="1100" b="1" dirty="0">
                          <a:effectLst/>
                        </a:rPr>
                        <a:t>Phone*, Fax</a:t>
                      </a:r>
                      <a:endParaRPr lang="en-US" sz="1100" b="1" dirty="0">
                        <a:effectLst/>
                        <a:latin typeface="Calibri"/>
                        <a:ea typeface="Calibri"/>
                        <a:cs typeface="Times New Roman"/>
                      </a:endParaRPr>
                    </a:p>
                  </a:txBody>
                  <a:tcPr marL="68580" marR="68580" marT="0" marB="0"/>
                </a:tc>
                <a:extLst>
                  <a:ext uri="{0D108BD9-81ED-4DB2-BD59-A6C34878D82A}">
                    <a16:rowId xmlns:a16="http://schemas.microsoft.com/office/drawing/2014/main" val="10006"/>
                  </a:ext>
                </a:extLst>
              </a:tr>
              <a:tr h="580292">
                <a:tc>
                  <a:txBody>
                    <a:bodyPr/>
                    <a:lstStyle/>
                    <a:p>
                      <a:pPr marL="0" marR="0">
                        <a:spcBef>
                          <a:spcPts val="0"/>
                        </a:spcBef>
                        <a:spcAft>
                          <a:spcPts val="0"/>
                        </a:spcAft>
                      </a:pPr>
                      <a:r>
                        <a:rPr lang="en-US" sz="1100" dirty="0">
                          <a:solidFill>
                            <a:schemeClr val="tx1"/>
                          </a:solidFill>
                          <a:effectLst/>
                        </a:rPr>
                        <a:t>Healthcare associated infections required to be reported to federal authorities </a:t>
                      </a:r>
                      <a:endParaRPr lang="en-US" sz="1100" dirty="0">
                        <a:solidFill>
                          <a:schemeClr val="tx1"/>
                        </a:solidFill>
                        <a:effectLst/>
                        <a:latin typeface="Calibri"/>
                        <a:ea typeface="Calibri"/>
                        <a:cs typeface="Times New Roman"/>
                      </a:endParaRPr>
                    </a:p>
                  </a:txBody>
                  <a:tcPr marL="68580" marR="68580" marT="0" marB="0">
                    <a:solidFill>
                      <a:schemeClr val="bg2">
                        <a:lumMod val="75000"/>
                      </a:schemeClr>
                    </a:solidFill>
                  </a:tcPr>
                </a:tc>
                <a:tc>
                  <a:txBody>
                    <a:bodyPr/>
                    <a:lstStyle/>
                    <a:p>
                      <a:pPr marL="0" marR="0">
                        <a:spcBef>
                          <a:spcPts val="0"/>
                        </a:spcBef>
                        <a:spcAft>
                          <a:spcPts val="0"/>
                        </a:spcAft>
                      </a:pPr>
                      <a:r>
                        <a:rPr lang="en-US" sz="1100" dirty="0">
                          <a:solidFill>
                            <a:schemeClr val="tx1"/>
                          </a:solidFill>
                          <a:effectLst/>
                        </a:rPr>
                        <a:t>Follow NHSN practice</a:t>
                      </a:r>
                      <a:endParaRPr lang="en-US" sz="1100" dirty="0">
                        <a:solidFill>
                          <a:schemeClr val="tx1"/>
                        </a:solidFill>
                        <a:effectLst/>
                        <a:latin typeface="Calibri"/>
                        <a:ea typeface="Calibri"/>
                        <a:cs typeface="Times New Roman"/>
                      </a:endParaRPr>
                    </a:p>
                  </a:txBody>
                  <a:tcPr marL="68580" marR="68580" marT="0" marB="0">
                    <a:solidFill>
                      <a:schemeClr val="bg2">
                        <a:lumMod val="75000"/>
                      </a:schemeClr>
                    </a:solidFill>
                  </a:tcPr>
                </a:tc>
                <a:tc>
                  <a:txBody>
                    <a:bodyPr/>
                    <a:lstStyle/>
                    <a:p>
                      <a:pPr marL="0" marR="0">
                        <a:spcBef>
                          <a:spcPts val="0"/>
                        </a:spcBef>
                        <a:spcAft>
                          <a:spcPts val="0"/>
                        </a:spcAft>
                      </a:pPr>
                      <a:r>
                        <a:rPr lang="en-US" sz="1100" dirty="0">
                          <a:solidFill>
                            <a:schemeClr val="tx1"/>
                          </a:solidFill>
                          <a:effectLst/>
                        </a:rPr>
                        <a:t>NHSN</a:t>
                      </a:r>
                      <a:endParaRPr lang="en-US" sz="1100" dirty="0">
                        <a:solidFill>
                          <a:schemeClr val="tx1"/>
                        </a:solidFill>
                        <a:effectLst/>
                        <a:latin typeface="Calibri"/>
                        <a:ea typeface="Calibri"/>
                        <a:cs typeface="Times New Roman"/>
                      </a:endParaRPr>
                    </a:p>
                  </a:txBody>
                  <a:tcPr marL="68580" marR="68580" marT="0" marB="0">
                    <a:solidFill>
                      <a:schemeClr val="bg2">
                        <a:lumMod val="7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906725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What is a Public Health Emergency?</a:t>
            </a:r>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02087" y="1935163"/>
            <a:ext cx="5139825" cy="4389437"/>
          </a:xfrm>
          <a:ln w="38100">
            <a:solidFill>
              <a:schemeClr val="tx1"/>
            </a:solidFill>
          </a:ln>
        </p:spPr>
      </p:pic>
      <p:sp>
        <p:nvSpPr>
          <p:cNvPr id="5" name="5-Point Star 4"/>
          <p:cNvSpPr/>
          <p:nvPr/>
        </p:nvSpPr>
        <p:spPr>
          <a:xfrm>
            <a:off x="4267200" y="4419600"/>
            <a:ext cx="3048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99330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AK Reporting of significant organisms</a:t>
            </a:r>
          </a:p>
        </p:txBody>
      </p:sp>
      <p:sp>
        <p:nvSpPr>
          <p:cNvPr id="3" name="Content Placeholder 2"/>
          <p:cNvSpPr>
            <a:spLocks noGrp="1"/>
          </p:cNvSpPr>
          <p:nvPr>
            <p:ph idx="1"/>
          </p:nvPr>
        </p:nvSpPr>
        <p:spPr/>
        <p:txBody>
          <a:bodyPr/>
          <a:lstStyle/>
          <a:p>
            <a:pPr marL="0" indent="0">
              <a:buNone/>
            </a:pPr>
            <a:r>
              <a:rPr lang="en-US" dirty="0"/>
              <a:t>Antibiotic-resistant organisms of national</a:t>
            </a:r>
          </a:p>
          <a:p>
            <a:pPr marL="0" indent="0">
              <a:buNone/>
            </a:pPr>
            <a:r>
              <a:rPr lang="en-US" dirty="0"/>
              <a:t> significance:</a:t>
            </a:r>
          </a:p>
          <a:p>
            <a:r>
              <a:rPr lang="en-US" dirty="0"/>
              <a:t>Vancomycin-Resistant </a:t>
            </a:r>
            <a:r>
              <a:rPr lang="en-US" i="1" dirty="0"/>
              <a:t>Staphylococcus aureus (VRSA) </a:t>
            </a:r>
            <a:r>
              <a:rPr lang="en-US" dirty="0"/>
              <a:t>and </a:t>
            </a:r>
          </a:p>
          <a:p>
            <a:r>
              <a:rPr lang="en-US" dirty="0"/>
              <a:t>Carbapenemase-Resistant Enterobacteriaceae (CRE)</a:t>
            </a:r>
          </a:p>
        </p:txBody>
      </p:sp>
      <p:pic>
        <p:nvPicPr>
          <p:cNvPr id="1026" name="Picture 2" descr=" Learn more about CDCs proposed investments to stop the spread of antibiotic resistance and protect patients. CDCs FY16 AR Solutions Initiative. www.cdc.gov/drugresistance/solutions-initiativ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343400"/>
            <a:ext cx="3190875" cy="21907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00475" y="4530834"/>
            <a:ext cx="5105400" cy="1815882"/>
          </a:xfrm>
          <a:prstGeom prst="rect">
            <a:avLst/>
          </a:prstGeom>
          <a:ln w="38100">
            <a:solidFill>
              <a:schemeClr val="tx1"/>
            </a:solidFill>
          </a:ln>
        </p:spPr>
        <p:txBody>
          <a:bodyPr wrap="square">
            <a:spAutoFit/>
          </a:bodyPr>
          <a:lstStyle/>
          <a:p>
            <a:r>
              <a:rPr lang="en-US" sz="1600" dirty="0">
                <a:solidFill>
                  <a:prstClr val="black"/>
                </a:solidFill>
              </a:rPr>
              <a:t>Antibiotic-resistant germs cause more than </a:t>
            </a:r>
            <a:r>
              <a:rPr lang="en-US" sz="1600" b="1" dirty="0">
                <a:solidFill>
                  <a:prstClr val="black"/>
                </a:solidFill>
              </a:rPr>
              <a:t>2 million</a:t>
            </a:r>
            <a:r>
              <a:rPr lang="en-US" sz="1600" dirty="0">
                <a:solidFill>
                  <a:prstClr val="black"/>
                </a:solidFill>
              </a:rPr>
              <a:t> illnesses and at least 23,000 deaths each year in the US.</a:t>
            </a:r>
          </a:p>
          <a:p>
            <a:r>
              <a:rPr lang="en-US" sz="1600" dirty="0">
                <a:solidFill>
                  <a:prstClr val="black"/>
                </a:solidFill>
              </a:rPr>
              <a:t>Up to </a:t>
            </a:r>
            <a:r>
              <a:rPr lang="en-US" sz="1600" b="1" dirty="0">
                <a:solidFill>
                  <a:prstClr val="black"/>
                </a:solidFill>
              </a:rPr>
              <a:t>70%</a:t>
            </a:r>
            <a:r>
              <a:rPr lang="en-US" sz="1600" dirty="0">
                <a:solidFill>
                  <a:prstClr val="black"/>
                </a:solidFill>
              </a:rPr>
              <a:t> fewer patients will get CRE over 5 years if facilities coordinate to protect patients.</a:t>
            </a:r>
          </a:p>
          <a:p>
            <a:r>
              <a:rPr lang="en-US" sz="1600" dirty="0">
                <a:solidFill>
                  <a:prstClr val="black"/>
                </a:solidFill>
              </a:rPr>
              <a:t>Preventing infections and improving antibiotic prescribing could save </a:t>
            </a:r>
            <a:r>
              <a:rPr lang="en-US" sz="1600" b="1" dirty="0">
                <a:solidFill>
                  <a:prstClr val="black"/>
                </a:solidFill>
              </a:rPr>
              <a:t>37,000</a:t>
            </a:r>
            <a:r>
              <a:rPr lang="en-US" sz="1600" dirty="0">
                <a:solidFill>
                  <a:prstClr val="black"/>
                </a:solidFill>
              </a:rPr>
              <a:t> lives from drug-resistant infections over 5 years.</a:t>
            </a:r>
          </a:p>
        </p:txBody>
      </p:sp>
    </p:spTree>
    <p:extLst>
      <p:ext uri="{BB962C8B-B14F-4D97-AF65-F5344CB8AC3E}">
        <p14:creationId xmlns:p14="http://schemas.microsoft.com/office/powerpoint/2010/main" val="1614489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Thanks for your support!</a:t>
            </a:r>
          </a:p>
        </p:txBody>
      </p:sp>
      <p:pic>
        <p:nvPicPr>
          <p:cNvPr id="7" name="Picture 6" descr="https://secure.ashnha.com/neon/resource/ashnha/images/ASHNHA_RG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6120" y="2560317"/>
            <a:ext cx="3581400" cy="1219199"/>
          </a:xfrm>
          <a:prstGeom prst="rect">
            <a:avLst/>
          </a:prstGeom>
          <a:noFill/>
          <a:ln w="38100">
            <a:solidFill>
              <a:schemeClr val="tx1"/>
            </a:solidFill>
          </a:ln>
        </p:spPr>
      </p:pic>
      <p:pic>
        <p:nvPicPr>
          <p:cNvPr id="8" name="Picture 7" descr="https://secure.ashnha.com/neon/resource/ashnha/images/MPQH%20Logo.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3640" y="2560317"/>
            <a:ext cx="3561080" cy="914400"/>
          </a:xfrm>
          <a:prstGeom prst="rect">
            <a:avLst/>
          </a:prstGeom>
          <a:noFill/>
          <a:ln w="38100">
            <a:solidFill>
              <a:schemeClr val="tx1"/>
            </a:solidFill>
          </a:ln>
        </p:spPr>
      </p:pic>
      <p:pic>
        <p:nvPicPr>
          <p:cNvPr id="10" name="Content Placeholder 9" descr="https://secure.ashnha.com/neon/resource/ashnha/images/pamc-color-new-march-2008(1).jpg"/>
          <p:cNvPicPr>
            <a:picLocks noGrp="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2496820" y="4343400"/>
            <a:ext cx="3372612" cy="934053"/>
          </a:xfrm>
          <a:prstGeom prst="rect">
            <a:avLst/>
          </a:prstGeom>
          <a:noFill/>
          <a:ln w="38100">
            <a:solidFill>
              <a:schemeClr val="tx1"/>
            </a:solidFill>
          </a:ln>
        </p:spPr>
      </p:pic>
      <p:pic>
        <p:nvPicPr>
          <p:cNvPr id="11" name="Picture 10" descr="https://secure.ashnha.com/neon/resource/ashnha/images/DPH%20Logo.png"/>
          <p:cNvPicPr/>
          <p:nvPr/>
        </p:nvPicPr>
        <p:blipFill>
          <a:blip r:embed="rId5">
            <a:extLst>
              <a:ext uri="{28A0092B-C50C-407E-A947-70E740481C1C}">
                <a14:useLocalDpi xmlns:a14="http://schemas.microsoft.com/office/drawing/2010/main" val="0"/>
              </a:ext>
            </a:extLst>
          </a:blip>
          <a:srcRect/>
          <a:stretch>
            <a:fillRect/>
          </a:stretch>
        </p:blipFill>
        <p:spPr bwMode="auto">
          <a:xfrm>
            <a:off x="6710680" y="4287520"/>
            <a:ext cx="1366520" cy="914400"/>
          </a:xfrm>
          <a:prstGeom prst="rect">
            <a:avLst/>
          </a:prstGeom>
          <a:noFill/>
          <a:ln>
            <a:noFill/>
          </a:ln>
        </p:spPr>
      </p:pic>
    </p:spTree>
    <p:extLst>
      <p:ext uri="{BB962C8B-B14F-4D97-AF65-F5344CB8AC3E}">
        <p14:creationId xmlns:p14="http://schemas.microsoft.com/office/powerpoint/2010/main" val="31328526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free it is complicated health care cartoo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692" y="1264920"/>
            <a:ext cx="4495800" cy="350520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31" name="Picture 7" descr="Image result for free hang in there baby cartoo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581400"/>
            <a:ext cx="3488651" cy="307525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4092" y="680145"/>
            <a:ext cx="4191000" cy="584775"/>
          </a:xfrm>
          <a:prstGeom prst="rect">
            <a:avLst/>
          </a:prstGeom>
          <a:noFill/>
        </p:spPr>
        <p:txBody>
          <a:bodyPr wrap="square" rtlCol="0">
            <a:spAutoFit/>
          </a:bodyPr>
          <a:lstStyle/>
          <a:p>
            <a:r>
              <a:rPr lang="en-US" sz="3200" b="1" dirty="0">
                <a:solidFill>
                  <a:schemeClr val="bg2">
                    <a:lumMod val="25000"/>
                  </a:schemeClr>
                </a:solidFill>
                <a:latin typeface="Calibri"/>
              </a:rPr>
              <a:t>It’s complicated!</a:t>
            </a:r>
          </a:p>
        </p:txBody>
      </p:sp>
    </p:spTree>
    <p:extLst>
      <p:ext uri="{BB962C8B-B14F-4D97-AF65-F5344CB8AC3E}">
        <p14:creationId xmlns:p14="http://schemas.microsoft.com/office/powerpoint/2010/main" val="3324563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Voluntary accreditations </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Accreditation has been a voluntary process through which the organization is able to measure the quality of its services and performance against nationally or internationally recognized standards. </a:t>
            </a:r>
          </a:p>
          <a:p>
            <a:pPr marL="0" indent="0">
              <a:buNone/>
            </a:pPr>
            <a:endParaRPr lang="en-US" dirty="0"/>
          </a:p>
          <a:p>
            <a:pPr marL="0" indent="0">
              <a:buNone/>
            </a:pPr>
            <a:r>
              <a:rPr lang="en-US" sz="2400" dirty="0"/>
              <a:t>Examples:</a:t>
            </a:r>
          </a:p>
          <a:p>
            <a:r>
              <a:rPr lang="en-US" sz="2000" dirty="0"/>
              <a:t>The Joint Commission (TJC)</a:t>
            </a:r>
          </a:p>
          <a:p>
            <a:r>
              <a:rPr lang="en-US" sz="2000" dirty="0"/>
              <a:t>Health Facilities Accreditation Program (HFAP)</a:t>
            </a:r>
          </a:p>
          <a:p>
            <a:r>
              <a:rPr lang="en-US" sz="2000" dirty="0" err="1"/>
              <a:t>Det</a:t>
            </a:r>
            <a:r>
              <a:rPr lang="en-US" sz="2000" dirty="0"/>
              <a:t> Norske Veritas Healthcare, Inc. (DNV)</a:t>
            </a:r>
          </a:p>
          <a:p>
            <a:r>
              <a:rPr lang="en-US" sz="2000" dirty="0"/>
              <a:t>Accreditation Association for Ambulatory Health Care (AAAHC)</a:t>
            </a:r>
          </a:p>
          <a:p>
            <a:r>
              <a:rPr lang="en-US" sz="2000" dirty="0"/>
              <a:t>American Accreditation Association for Ambulatory Surgery Facilities (AAAASF)</a:t>
            </a:r>
          </a:p>
          <a:p>
            <a:r>
              <a:rPr lang="en-US" sz="2000" dirty="0"/>
              <a:t>Commission for the Accreditation of Birth Centers (CABC)</a:t>
            </a:r>
          </a:p>
          <a:p>
            <a:pPr marL="0" indent="0">
              <a:buNone/>
            </a:pPr>
            <a:endParaRPr lang="en-US" dirty="0"/>
          </a:p>
        </p:txBody>
      </p:sp>
    </p:spTree>
    <p:extLst>
      <p:ext uri="{BB962C8B-B14F-4D97-AF65-F5344CB8AC3E}">
        <p14:creationId xmlns:p14="http://schemas.microsoft.com/office/powerpoint/2010/main" val="114110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t>Other professional organizations with the goal to improve patient care!</a:t>
            </a:r>
          </a:p>
        </p:txBody>
      </p:sp>
      <p:sp>
        <p:nvSpPr>
          <p:cNvPr id="3" name="Content Placeholder 2"/>
          <p:cNvSpPr>
            <a:spLocks noGrp="1"/>
          </p:cNvSpPr>
          <p:nvPr>
            <p:ph idx="1"/>
          </p:nvPr>
        </p:nvSpPr>
        <p:spPr/>
        <p:txBody>
          <a:bodyPr>
            <a:normAutofit fontScale="92500" lnSpcReduction="10000"/>
          </a:bodyPr>
          <a:lstStyle/>
          <a:p>
            <a:r>
              <a:rPr lang="en-US" dirty="0"/>
              <a:t>AABC-American Association of Birthing Centers</a:t>
            </a:r>
          </a:p>
          <a:p>
            <a:r>
              <a:rPr lang="en-US" dirty="0"/>
              <a:t>ASHNHA-Alaska State Hospital and Nursing Home Association</a:t>
            </a:r>
          </a:p>
          <a:p>
            <a:r>
              <a:rPr lang="en-US" dirty="0"/>
              <a:t>APIC-Association for Professionals in Infection Control and Epidemiology</a:t>
            </a:r>
          </a:p>
          <a:p>
            <a:r>
              <a:rPr lang="en-US" dirty="0"/>
              <a:t>A2SC-Alaska Antimicrobial Stewardship Collaborative</a:t>
            </a:r>
          </a:p>
          <a:p>
            <a:r>
              <a:rPr lang="en-US" dirty="0"/>
              <a:t>MPQH-Mountain Pacific Quality Health Foundation</a:t>
            </a:r>
          </a:p>
          <a:p>
            <a:r>
              <a:rPr lang="en-US" dirty="0"/>
              <a:t>National groups (LTC and others)</a:t>
            </a:r>
          </a:p>
          <a:p>
            <a:r>
              <a:rPr lang="en-US" dirty="0"/>
              <a:t>NABC-National Association of Birth Centers</a:t>
            </a:r>
          </a:p>
          <a:p>
            <a:r>
              <a:rPr lang="en-US" dirty="0"/>
              <a:t>NASL-National Association for the Support of Long Term Care </a:t>
            </a:r>
          </a:p>
        </p:txBody>
      </p:sp>
    </p:spTree>
    <p:extLst>
      <p:ext uri="{BB962C8B-B14F-4D97-AF65-F5344CB8AC3E}">
        <p14:creationId xmlns:p14="http://schemas.microsoft.com/office/powerpoint/2010/main" val="2358279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Regulatory Overview	</a:t>
            </a:r>
          </a:p>
        </p:txBody>
      </p:sp>
      <p:sp>
        <p:nvSpPr>
          <p:cNvPr id="3" name="Content Placeholder 2"/>
          <p:cNvSpPr>
            <a:spLocks noGrp="1"/>
          </p:cNvSpPr>
          <p:nvPr>
            <p:ph idx="1"/>
          </p:nvPr>
        </p:nvSpPr>
        <p:spPr/>
        <p:txBody>
          <a:bodyPr/>
          <a:lstStyle/>
          <a:p>
            <a:r>
              <a:rPr lang="en-US" dirty="0"/>
              <a:t>Shelley White</a:t>
            </a:r>
          </a:p>
        </p:txBody>
      </p:sp>
    </p:spTree>
    <p:extLst>
      <p:ext uri="{BB962C8B-B14F-4D97-AF65-F5344CB8AC3E}">
        <p14:creationId xmlns:p14="http://schemas.microsoft.com/office/powerpoint/2010/main" val="3191859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1400" dirty="0"/>
              <a:t>Shelley White, RN</a:t>
            </a:r>
          </a:p>
          <a:p>
            <a:r>
              <a:rPr lang="en-US" sz="1400" dirty="0"/>
              <a:t>Cert/Licensing  </a:t>
            </a:r>
          </a:p>
        </p:txBody>
      </p:sp>
      <p:sp>
        <p:nvSpPr>
          <p:cNvPr id="2" name="Title 1"/>
          <p:cNvSpPr>
            <a:spLocks noGrp="1"/>
          </p:cNvSpPr>
          <p:nvPr>
            <p:ph type="title"/>
          </p:nvPr>
        </p:nvSpPr>
        <p:spPr/>
        <p:txBody>
          <a:bodyPr/>
          <a:lstStyle/>
          <a:p>
            <a:r>
              <a:rPr lang="en-US" dirty="0"/>
              <a:t>Infection prevention and control program</a:t>
            </a:r>
          </a:p>
        </p:txBody>
      </p:sp>
    </p:spTree>
    <p:extLst>
      <p:ext uri="{BB962C8B-B14F-4D97-AF65-F5344CB8AC3E}">
        <p14:creationId xmlns:p14="http://schemas.microsoft.com/office/powerpoint/2010/main" val="2309429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F 441 frequently cited </a:t>
            </a:r>
          </a:p>
          <a:p>
            <a:endParaRPr lang="en-US" dirty="0"/>
          </a:p>
          <a:p>
            <a:r>
              <a:rPr lang="en-US" dirty="0"/>
              <a:t>HAI increase the mortality and morbidity of the LTC residents </a:t>
            </a:r>
          </a:p>
          <a:p>
            <a:endParaRPr lang="en-US" dirty="0"/>
          </a:p>
          <a:p>
            <a:r>
              <a:rPr lang="en-US" dirty="0"/>
              <a:t>1.6 -3.8 million HAI in LTC annually </a:t>
            </a:r>
          </a:p>
          <a:p>
            <a:endParaRPr lang="en-US" dirty="0"/>
          </a:p>
          <a:p>
            <a:r>
              <a:rPr lang="en-US" dirty="0"/>
              <a:t>150,000 hospitalizations annually </a:t>
            </a:r>
          </a:p>
          <a:p>
            <a:endParaRPr lang="en-US" dirty="0"/>
          </a:p>
          <a:p>
            <a:r>
              <a:rPr lang="en-US" dirty="0"/>
              <a:t>388,00 deaths annually</a:t>
            </a:r>
          </a:p>
          <a:p>
            <a:endParaRPr lang="en-US" dirty="0"/>
          </a:p>
          <a:p>
            <a:r>
              <a:rPr lang="en-US" dirty="0"/>
              <a:t>40-75 % of </a:t>
            </a:r>
            <a:r>
              <a:rPr lang="en-US" dirty="0" err="1"/>
              <a:t>Abx</a:t>
            </a:r>
            <a:r>
              <a:rPr lang="en-US" dirty="0"/>
              <a:t> prescribed are potentially inappropriate</a:t>
            </a:r>
          </a:p>
          <a:p>
            <a:endParaRPr lang="en-US" dirty="0"/>
          </a:p>
          <a:p>
            <a:endParaRPr lang="en-US" dirty="0"/>
          </a:p>
        </p:txBody>
      </p:sp>
      <p:sp>
        <p:nvSpPr>
          <p:cNvPr id="3" name="Title 2"/>
          <p:cNvSpPr>
            <a:spLocks noGrp="1"/>
          </p:cNvSpPr>
          <p:nvPr>
            <p:ph type="title"/>
          </p:nvPr>
        </p:nvSpPr>
        <p:spPr/>
        <p:txBody>
          <a:bodyPr/>
          <a:lstStyle/>
          <a:p>
            <a:r>
              <a:rPr lang="en-US" dirty="0"/>
              <a:t>Background/benefit to resident</a:t>
            </a:r>
          </a:p>
        </p:txBody>
      </p:sp>
    </p:spTree>
    <p:extLst>
      <p:ext uri="{BB962C8B-B14F-4D97-AF65-F5344CB8AC3E}">
        <p14:creationId xmlns:p14="http://schemas.microsoft.com/office/powerpoint/2010/main" val="1819328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Infection Control</a:t>
            </a:r>
          </a:p>
          <a:p>
            <a:endParaRPr lang="en-US" dirty="0"/>
          </a:p>
          <a:p>
            <a:pPr lvl="1"/>
            <a:r>
              <a:rPr lang="en-US" dirty="0"/>
              <a:t>F880: Infection Prevention and Control</a:t>
            </a:r>
          </a:p>
          <a:p>
            <a:pPr lvl="2"/>
            <a:r>
              <a:rPr lang="en-US" dirty="0">
                <a:solidFill>
                  <a:srgbClr val="FF0000"/>
                </a:solidFill>
              </a:rPr>
              <a:t>Facility Assessment </a:t>
            </a:r>
          </a:p>
          <a:p>
            <a:pPr marL="640080" lvl="2" indent="0">
              <a:buNone/>
            </a:pPr>
            <a:endParaRPr lang="en-US" dirty="0">
              <a:solidFill>
                <a:srgbClr val="FF0000"/>
              </a:solidFill>
            </a:endParaRPr>
          </a:p>
          <a:p>
            <a:pPr lvl="1"/>
            <a:r>
              <a:rPr lang="en-US" dirty="0">
                <a:solidFill>
                  <a:srgbClr val="FF0000"/>
                </a:solidFill>
              </a:rPr>
              <a:t>F881: </a:t>
            </a:r>
            <a:r>
              <a:rPr lang="en-US" dirty="0" err="1">
                <a:solidFill>
                  <a:srgbClr val="FF0000"/>
                </a:solidFill>
              </a:rPr>
              <a:t>Abx</a:t>
            </a:r>
            <a:r>
              <a:rPr lang="en-US" dirty="0">
                <a:solidFill>
                  <a:srgbClr val="FF0000"/>
                </a:solidFill>
              </a:rPr>
              <a:t> Stewardship Program </a:t>
            </a:r>
          </a:p>
          <a:p>
            <a:pPr lvl="1"/>
            <a:endParaRPr lang="en-US" dirty="0">
              <a:solidFill>
                <a:srgbClr val="FF0000"/>
              </a:solidFill>
            </a:endParaRPr>
          </a:p>
          <a:p>
            <a:pPr lvl="1"/>
            <a:r>
              <a:rPr lang="en-US" dirty="0">
                <a:solidFill>
                  <a:srgbClr val="00B0F0"/>
                </a:solidFill>
              </a:rPr>
              <a:t>F882: Infection Preventionist 11/28/19</a:t>
            </a:r>
          </a:p>
          <a:p>
            <a:pPr lvl="1"/>
            <a:endParaRPr lang="en-US" dirty="0">
              <a:solidFill>
                <a:srgbClr val="00B0F0"/>
              </a:solidFill>
            </a:endParaRPr>
          </a:p>
          <a:p>
            <a:pPr lvl="1"/>
            <a:r>
              <a:rPr lang="en-US" dirty="0"/>
              <a:t>F883: Influenza and Pneumococcal Immunizations (334)</a:t>
            </a:r>
          </a:p>
          <a:p>
            <a:endParaRPr lang="en-US" dirty="0"/>
          </a:p>
        </p:txBody>
      </p:sp>
      <p:sp>
        <p:nvSpPr>
          <p:cNvPr id="3" name="Title 2"/>
          <p:cNvSpPr>
            <a:spLocks noGrp="1"/>
          </p:cNvSpPr>
          <p:nvPr>
            <p:ph type="title"/>
          </p:nvPr>
        </p:nvSpPr>
        <p:spPr/>
        <p:txBody>
          <a:bodyPr/>
          <a:lstStyle/>
          <a:p>
            <a:r>
              <a:rPr lang="en-US" dirty="0"/>
              <a:t>Regulatory Groups</a:t>
            </a:r>
          </a:p>
        </p:txBody>
      </p:sp>
    </p:spTree>
    <p:extLst>
      <p:ext uri="{BB962C8B-B14F-4D97-AF65-F5344CB8AC3E}">
        <p14:creationId xmlns:p14="http://schemas.microsoft.com/office/powerpoint/2010/main" val="1521946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dirty="0"/>
              <a:t>Hand Hygiene </a:t>
            </a:r>
          </a:p>
          <a:p>
            <a:endParaRPr lang="en-US" dirty="0"/>
          </a:p>
          <a:p>
            <a:r>
              <a:rPr lang="en-US" dirty="0"/>
              <a:t>Transmission Based Precautions</a:t>
            </a:r>
          </a:p>
          <a:p>
            <a:pPr marL="365760" lvl="1" indent="0">
              <a:buNone/>
            </a:pPr>
            <a:endParaRPr lang="en-US" dirty="0"/>
          </a:p>
          <a:p>
            <a:r>
              <a:rPr lang="en-US" dirty="0"/>
              <a:t>Respiratory etiquette </a:t>
            </a:r>
          </a:p>
          <a:p>
            <a:endParaRPr lang="en-US" dirty="0"/>
          </a:p>
          <a:p>
            <a:r>
              <a:rPr lang="en-US" dirty="0"/>
              <a:t>Medical Devices </a:t>
            </a:r>
          </a:p>
          <a:p>
            <a:pPr marL="45720" indent="0">
              <a:buNone/>
            </a:pPr>
            <a:endParaRPr lang="en-US" dirty="0"/>
          </a:p>
          <a:p>
            <a:r>
              <a:rPr lang="en-US" dirty="0"/>
              <a:t>Linens</a:t>
            </a:r>
          </a:p>
          <a:p>
            <a:pPr marL="45720" indent="0">
              <a:buNone/>
            </a:pPr>
            <a:endParaRPr lang="en-US" dirty="0"/>
          </a:p>
          <a:p>
            <a:r>
              <a:rPr lang="en-US" dirty="0"/>
              <a:t>Pneumococcal Vaccines </a:t>
            </a:r>
          </a:p>
          <a:p>
            <a:pPr marL="45720" indent="0">
              <a:buNone/>
            </a:pPr>
            <a:endParaRPr lang="en-US" dirty="0"/>
          </a:p>
          <a:p>
            <a:r>
              <a:rPr lang="en-US" dirty="0"/>
              <a:t>Surveillance</a:t>
            </a:r>
          </a:p>
          <a:p>
            <a:endParaRPr lang="en-US" dirty="0"/>
          </a:p>
          <a:p>
            <a:r>
              <a:rPr lang="en-US" dirty="0"/>
              <a:t>Reporting </a:t>
            </a:r>
          </a:p>
          <a:p>
            <a:endParaRPr lang="en-US" dirty="0"/>
          </a:p>
          <a:p>
            <a:r>
              <a:rPr lang="en-US" dirty="0"/>
              <a:t>Occupational policies </a:t>
            </a:r>
          </a:p>
          <a:p>
            <a:pPr marL="45720" indent="0">
              <a:buNone/>
            </a:pPr>
            <a:endParaRPr lang="en-US" dirty="0"/>
          </a:p>
          <a:p>
            <a:endParaRPr lang="en-US" dirty="0"/>
          </a:p>
          <a:p>
            <a:endParaRPr lang="en-US" dirty="0"/>
          </a:p>
        </p:txBody>
      </p:sp>
      <p:sp>
        <p:nvSpPr>
          <p:cNvPr id="3" name="Title 2"/>
          <p:cNvSpPr>
            <a:spLocks noGrp="1"/>
          </p:cNvSpPr>
          <p:nvPr>
            <p:ph type="title"/>
          </p:nvPr>
        </p:nvSpPr>
        <p:spPr/>
        <p:txBody>
          <a:bodyPr/>
          <a:lstStyle/>
          <a:p>
            <a:r>
              <a:rPr lang="en-US" dirty="0"/>
              <a:t>Expanded guidance </a:t>
            </a:r>
          </a:p>
        </p:txBody>
      </p:sp>
    </p:spTree>
    <p:extLst>
      <p:ext uri="{BB962C8B-B14F-4D97-AF65-F5344CB8AC3E}">
        <p14:creationId xmlns:p14="http://schemas.microsoft.com/office/powerpoint/2010/main" val="27423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endParaRPr lang="en-US" dirty="0"/>
          </a:p>
          <a:p>
            <a:r>
              <a:rPr lang="en-US" dirty="0"/>
              <a:t>C-difficile Infection and Norovirus Infection outbreaks </a:t>
            </a:r>
          </a:p>
          <a:p>
            <a:pPr lvl="1"/>
            <a:r>
              <a:rPr lang="en-US" dirty="0"/>
              <a:t>Contact precautions</a:t>
            </a:r>
          </a:p>
          <a:p>
            <a:pPr lvl="1"/>
            <a:r>
              <a:rPr lang="en-US" dirty="0"/>
              <a:t>**strict adherence to glove use </a:t>
            </a:r>
          </a:p>
          <a:p>
            <a:pPr lvl="1"/>
            <a:r>
              <a:rPr lang="en-US" dirty="0"/>
              <a:t>HH with soap and water </a:t>
            </a:r>
          </a:p>
          <a:p>
            <a:pPr lvl="1"/>
            <a:endParaRPr lang="en-US" dirty="0"/>
          </a:p>
          <a:p>
            <a:r>
              <a:rPr lang="en-US" dirty="0"/>
              <a:t>Colonization or single case of CDI or norovirus</a:t>
            </a:r>
          </a:p>
          <a:p>
            <a:pPr lvl="1"/>
            <a:r>
              <a:rPr lang="en-US" dirty="0"/>
              <a:t>Contact precautions</a:t>
            </a:r>
          </a:p>
          <a:p>
            <a:pPr lvl="1"/>
            <a:r>
              <a:rPr lang="en-US" dirty="0"/>
              <a:t>**strict adherence to glove use </a:t>
            </a:r>
          </a:p>
          <a:p>
            <a:pPr lvl="1"/>
            <a:r>
              <a:rPr lang="en-US" dirty="0"/>
              <a:t>AHBS  </a:t>
            </a:r>
          </a:p>
          <a:p>
            <a:pPr lvl="1"/>
            <a:endParaRPr lang="en-US" dirty="0"/>
          </a:p>
          <a:p>
            <a:r>
              <a:rPr lang="en-US" dirty="0"/>
              <a:t>**Surveyors will review Process and Outcome Surveillance &amp; observe adherence to best practice standards</a:t>
            </a:r>
          </a:p>
          <a:p>
            <a:pPr lvl="1"/>
            <a:endParaRPr lang="en-US" dirty="0"/>
          </a:p>
          <a:p>
            <a:pPr marL="45720" indent="0">
              <a:buNone/>
            </a:pPr>
            <a:r>
              <a:rPr lang="en-US" sz="1200" dirty="0"/>
              <a:t>https://www.shea-online.org/images/patients/CDI-hand-hygiene-Update.pdf</a:t>
            </a:r>
          </a:p>
          <a:p>
            <a:pPr marL="45720" indent="0">
              <a:buNone/>
            </a:pPr>
            <a:endParaRPr lang="en-US" sz="1200" dirty="0"/>
          </a:p>
          <a:p>
            <a:pPr marL="91440" indent="0">
              <a:buNone/>
            </a:pPr>
            <a:endParaRPr lang="en-US" dirty="0"/>
          </a:p>
        </p:txBody>
      </p:sp>
      <p:sp>
        <p:nvSpPr>
          <p:cNvPr id="2" name="Title 1"/>
          <p:cNvSpPr>
            <a:spLocks noGrp="1"/>
          </p:cNvSpPr>
          <p:nvPr>
            <p:ph type="title"/>
          </p:nvPr>
        </p:nvSpPr>
        <p:spPr/>
        <p:txBody>
          <a:bodyPr/>
          <a:lstStyle/>
          <a:p>
            <a:r>
              <a:rPr lang="en-US" dirty="0"/>
              <a:t>Hand Hygiene</a:t>
            </a:r>
          </a:p>
        </p:txBody>
      </p:sp>
    </p:spTree>
    <p:extLst>
      <p:ext uri="{BB962C8B-B14F-4D97-AF65-F5344CB8AC3E}">
        <p14:creationId xmlns:p14="http://schemas.microsoft.com/office/powerpoint/2010/main" val="1271537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1"/>
            <a:r>
              <a:rPr lang="en-US" dirty="0"/>
              <a:t>Contact precautions </a:t>
            </a:r>
          </a:p>
          <a:p>
            <a:pPr lvl="2"/>
            <a:r>
              <a:rPr lang="en-US" dirty="0"/>
              <a:t>Least restrictive as possible</a:t>
            </a:r>
          </a:p>
          <a:p>
            <a:pPr lvl="2"/>
            <a:r>
              <a:rPr lang="en-US" dirty="0"/>
              <a:t>Used for the least amount of time  </a:t>
            </a:r>
          </a:p>
          <a:p>
            <a:pPr lvl="1"/>
            <a:endParaRPr lang="en-US" dirty="0"/>
          </a:p>
          <a:p>
            <a:pPr lvl="1"/>
            <a:r>
              <a:rPr lang="en-US" dirty="0"/>
              <a:t>Individualized, based on the likelihood of transmission </a:t>
            </a:r>
          </a:p>
          <a:p>
            <a:pPr lvl="2"/>
            <a:r>
              <a:rPr lang="en-US" dirty="0"/>
              <a:t>Pathogen  </a:t>
            </a:r>
          </a:p>
          <a:p>
            <a:pPr lvl="2"/>
            <a:r>
              <a:rPr lang="en-US" dirty="0"/>
              <a:t>Resident risk factors</a:t>
            </a:r>
          </a:p>
          <a:p>
            <a:pPr lvl="2"/>
            <a:r>
              <a:rPr lang="en-US" dirty="0"/>
              <a:t>Psychological impact</a:t>
            </a:r>
          </a:p>
          <a:p>
            <a:pPr lvl="2"/>
            <a:r>
              <a:rPr lang="en-US" dirty="0"/>
              <a:t>Other considerations</a:t>
            </a:r>
          </a:p>
          <a:p>
            <a:pPr marL="640080" lvl="2" indent="0">
              <a:buNone/>
            </a:pPr>
            <a:endParaRPr lang="en-US" dirty="0"/>
          </a:p>
          <a:p>
            <a:pPr marL="365760" lvl="1" indent="0">
              <a:buNone/>
            </a:pPr>
            <a:endParaRPr lang="en-US" dirty="0"/>
          </a:p>
          <a:p>
            <a:pPr marL="365760" lvl="1" indent="0">
              <a:buNone/>
            </a:pPr>
            <a:r>
              <a:rPr lang="en-US" dirty="0"/>
              <a:t>**Surveyor will observe the practice, review policy and medical record, surveillance, &amp; training </a:t>
            </a:r>
          </a:p>
          <a:p>
            <a:pPr lvl="1"/>
            <a:endParaRPr lang="en-US" dirty="0"/>
          </a:p>
        </p:txBody>
      </p:sp>
      <p:sp>
        <p:nvSpPr>
          <p:cNvPr id="3" name="Title 2"/>
          <p:cNvSpPr>
            <a:spLocks noGrp="1"/>
          </p:cNvSpPr>
          <p:nvPr>
            <p:ph type="title"/>
          </p:nvPr>
        </p:nvSpPr>
        <p:spPr/>
        <p:txBody>
          <a:bodyPr/>
          <a:lstStyle/>
          <a:p>
            <a:r>
              <a:rPr lang="en-US" dirty="0"/>
              <a:t>Transmission based precautions</a:t>
            </a:r>
          </a:p>
        </p:txBody>
      </p:sp>
    </p:spTree>
    <p:extLst>
      <p:ext uri="{BB962C8B-B14F-4D97-AF65-F5344CB8AC3E}">
        <p14:creationId xmlns:p14="http://schemas.microsoft.com/office/powerpoint/2010/main" val="2544923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04088"/>
            <a:ext cx="8839200" cy="896112"/>
          </a:xfrm>
        </p:spPr>
        <p:txBody>
          <a:bodyPr>
            <a:noAutofit/>
          </a:bodyPr>
          <a:lstStyle/>
          <a:p>
            <a:r>
              <a:rPr lang="en-US" sz="4000" b="1" dirty="0"/>
              <a:t>Introduction-what do you want to know?</a:t>
            </a:r>
          </a:p>
        </p:txBody>
      </p:sp>
      <p:sp>
        <p:nvSpPr>
          <p:cNvPr id="3" name="Content Placeholder 2"/>
          <p:cNvSpPr>
            <a:spLocks noGrp="1"/>
          </p:cNvSpPr>
          <p:nvPr>
            <p:ph idx="1"/>
          </p:nvPr>
        </p:nvSpPr>
        <p:spPr>
          <a:xfrm>
            <a:off x="457200" y="1935480"/>
            <a:ext cx="4876800" cy="4389120"/>
          </a:xfrm>
        </p:spPr>
        <p:txBody>
          <a:bodyPr>
            <a:normAutofit lnSpcReduction="10000"/>
          </a:bodyPr>
          <a:lstStyle/>
          <a:p>
            <a:r>
              <a:rPr lang="en-US" dirty="0"/>
              <a:t>The agenda is flexible, this is your time to learn, network and participate with colleagues.</a:t>
            </a:r>
          </a:p>
          <a:p>
            <a:r>
              <a:rPr lang="en-US" dirty="0"/>
              <a:t>Use the sticky notes to write down any questions that you may have and we will post them to the community board.</a:t>
            </a:r>
          </a:p>
          <a:p>
            <a:r>
              <a:rPr lang="en-US" dirty="0"/>
              <a:t>We want to answer your questions as the day goes along!</a:t>
            </a:r>
          </a:p>
        </p:txBody>
      </p:sp>
      <p:pic>
        <p:nvPicPr>
          <p:cNvPr id="4" name="Picture 3" descr="https://freisdays.files.wordpress.com/2014/07/questions-and-answers.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2209800"/>
            <a:ext cx="3276600" cy="3505200"/>
          </a:xfrm>
          <a:prstGeom prst="rect">
            <a:avLst/>
          </a:prstGeom>
          <a:noFill/>
          <a:ln>
            <a:noFill/>
          </a:ln>
        </p:spPr>
      </p:pic>
    </p:spTree>
    <p:extLst>
      <p:ext uri="{BB962C8B-B14F-4D97-AF65-F5344CB8AC3E}">
        <p14:creationId xmlns:p14="http://schemas.microsoft.com/office/powerpoint/2010/main" val="3991178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dirty="0">
                <a:latin typeface="Calibri"/>
              </a:rPr>
              <a:t>Donning and doffing PPE</a:t>
            </a:r>
          </a:p>
          <a:p>
            <a:pPr lvl="1"/>
            <a:r>
              <a:rPr lang="en-US" b="1" dirty="0">
                <a:latin typeface="Calibri"/>
              </a:rPr>
              <a:t>Upon entry and before exit</a:t>
            </a:r>
          </a:p>
          <a:p>
            <a:pPr lvl="1"/>
            <a:r>
              <a:rPr lang="en-US" b="1" dirty="0">
                <a:latin typeface="Calibri"/>
              </a:rPr>
              <a:t>Discard PPE in room</a:t>
            </a:r>
          </a:p>
          <a:p>
            <a:pPr lvl="1"/>
            <a:r>
              <a:rPr lang="en-US" b="1" dirty="0">
                <a:latin typeface="Calibri"/>
              </a:rPr>
              <a:t>Hand hygiene after glove removal in the room</a:t>
            </a:r>
          </a:p>
          <a:p>
            <a:pPr marL="365760" lvl="1" indent="0">
              <a:buNone/>
            </a:pPr>
            <a:r>
              <a:rPr lang="en-US" b="1" dirty="0">
                <a:latin typeface="Calibri"/>
              </a:rPr>
              <a:t>  </a:t>
            </a:r>
          </a:p>
          <a:p>
            <a:r>
              <a:rPr lang="en-US" b="1" dirty="0">
                <a:latin typeface="Calibri"/>
              </a:rPr>
              <a:t>Droplet precautions  </a:t>
            </a:r>
          </a:p>
          <a:p>
            <a:pPr lvl="1"/>
            <a:r>
              <a:rPr lang="en-US" b="1" dirty="0">
                <a:latin typeface="Calibri"/>
              </a:rPr>
              <a:t>Mask, face shield or goggles upon entry to room</a:t>
            </a:r>
          </a:p>
          <a:p>
            <a:pPr lvl="1"/>
            <a:r>
              <a:rPr lang="en-US" b="1" dirty="0">
                <a:latin typeface="Calibri"/>
              </a:rPr>
              <a:t>Visitors during influenza season </a:t>
            </a:r>
          </a:p>
          <a:p>
            <a:pPr marL="365760" lvl="1" indent="0">
              <a:buNone/>
            </a:pPr>
            <a:endParaRPr lang="en-US" b="1" dirty="0">
              <a:latin typeface="Calibri"/>
            </a:endParaRPr>
          </a:p>
          <a:p>
            <a:r>
              <a:rPr lang="en-US" b="1" dirty="0">
                <a:latin typeface="Calibri"/>
              </a:rPr>
              <a:t>Surveillance of practice </a:t>
            </a:r>
          </a:p>
          <a:p>
            <a:pPr marL="45720" indent="0">
              <a:buNone/>
            </a:pPr>
            <a:endParaRPr lang="en-US" b="1" dirty="0">
              <a:latin typeface="Calibri"/>
            </a:endParaRPr>
          </a:p>
          <a:p>
            <a:pPr marL="45720" lvl="1" indent="0">
              <a:buClr>
                <a:schemeClr val="accent1"/>
              </a:buClr>
              <a:buNone/>
            </a:pPr>
            <a:r>
              <a:rPr lang="en-US" b="1" dirty="0">
                <a:latin typeface="Calibri"/>
              </a:rPr>
              <a:t>**</a:t>
            </a:r>
            <a:r>
              <a:rPr lang="en-US" dirty="0"/>
              <a:t>Surveyor will observe practice, review policy and medical record, surveillance, &amp; training </a:t>
            </a:r>
          </a:p>
          <a:p>
            <a:pPr marL="45720" indent="0">
              <a:buNone/>
            </a:pPr>
            <a:endParaRPr lang="en-US" b="1" dirty="0">
              <a:latin typeface="Calibri"/>
            </a:endParaRPr>
          </a:p>
          <a:p>
            <a:endParaRPr lang="en-US" dirty="0"/>
          </a:p>
        </p:txBody>
      </p:sp>
      <p:sp>
        <p:nvSpPr>
          <p:cNvPr id="3" name="Title 2"/>
          <p:cNvSpPr>
            <a:spLocks noGrp="1"/>
          </p:cNvSpPr>
          <p:nvPr>
            <p:ph type="title"/>
          </p:nvPr>
        </p:nvSpPr>
        <p:spPr/>
        <p:txBody>
          <a:bodyPr/>
          <a:lstStyle/>
          <a:p>
            <a:r>
              <a:rPr lang="en-US" dirty="0"/>
              <a:t>Transmission Based Precautions </a:t>
            </a:r>
          </a:p>
        </p:txBody>
      </p:sp>
    </p:spTree>
    <p:extLst>
      <p:ext uri="{BB962C8B-B14F-4D97-AF65-F5344CB8AC3E}">
        <p14:creationId xmlns:p14="http://schemas.microsoft.com/office/powerpoint/2010/main" val="8221055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Hand hygiene best practices</a:t>
            </a:r>
          </a:p>
          <a:p>
            <a:endParaRPr lang="en-US" dirty="0"/>
          </a:p>
          <a:p>
            <a:r>
              <a:rPr lang="en-US" dirty="0"/>
              <a:t>How and when to use transmission based precautions</a:t>
            </a:r>
          </a:p>
          <a:p>
            <a:pPr marL="45720" indent="0">
              <a:buNone/>
            </a:pPr>
            <a:endParaRPr lang="en-US" dirty="0"/>
          </a:p>
          <a:p>
            <a:r>
              <a:rPr lang="en-US" dirty="0"/>
              <a:t>Donning and doffing of PPE</a:t>
            </a:r>
          </a:p>
          <a:p>
            <a:endParaRPr lang="en-US" dirty="0"/>
          </a:p>
          <a:p>
            <a:r>
              <a:rPr lang="en-US" dirty="0"/>
              <a:t>PPE Selection </a:t>
            </a:r>
          </a:p>
          <a:p>
            <a:endParaRPr lang="en-US" dirty="0"/>
          </a:p>
          <a:p>
            <a:r>
              <a:rPr lang="en-US" dirty="0"/>
              <a:t>Room assignments</a:t>
            </a:r>
          </a:p>
          <a:p>
            <a:endParaRPr lang="en-US" dirty="0"/>
          </a:p>
          <a:p>
            <a:r>
              <a:rPr lang="en-US" dirty="0"/>
              <a:t>When and how to limit movement</a:t>
            </a:r>
          </a:p>
          <a:p>
            <a:endParaRPr lang="en-US" dirty="0"/>
          </a:p>
          <a:p>
            <a:r>
              <a:rPr lang="en-US" dirty="0"/>
              <a:t>Time frame and process for reassessment of isolation</a:t>
            </a:r>
          </a:p>
        </p:txBody>
      </p:sp>
      <p:sp>
        <p:nvSpPr>
          <p:cNvPr id="3" name="Title 2"/>
          <p:cNvSpPr>
            <a:spLocks noGrp="1"/>
          </p:cNvSpPr>
          <p:nvPr>
            <p:ph type="title"/>
          </p:nvPr>
        </p:nvSpPr>
        <p:spPr/>
        <p:txBody>
          <a:bodyPr/>
          <a:lstStyle/>
          <a:p>
            <a:r>
              <a:rPr lang="en-US" dirty="0"/>
              <a:t>Update policies </a:t>
            </a:r>
          </a:p>
        </p:txBody>
      </p:sp>
    </p:spTree>
    <p:extLst>
      <p:ext uri="{BB962C8B-B14F-4D97-AF65-F5344CB8AC3E}">
        <p14:creationId xmlns:p14="http://schemas.microsoft.com/office/powerpoint/2010/main" val="12046681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Blood glucose and INR meters</a:t>
            </a:r>
          </a:p>
          <a:p>
            <a:endParaRPr lang="en-US" dirty="0"/>
          </a:p>
          <a:p>
            <a:r>
              <a:rPr lang="en-US" dirty="0"/>
              <a:t>Cleaned per manufacturers recommendation</a:t>
            </a:r>
          </a:p>
          <a:p>
            <a:endParaRPr lang="en-US" dirty="0"/>
          </a:p>
          <a:p>
            <a:r>
              <a:rPr lang="en-US" dirty="0"/>
              <a:t>EPA disinfectant, no alcohol </a:t>
            </a:r>
          </a:p>
          <a:p>
            <a:endParaRPr lang="en-US" dirty="0"/>
          </a:p>
          <a:p>
            <a:r>
              <a:rPr lang="en-US" dirty="0"/>
              <a:t>Individual meters</a:t>
            </a:r>
          </a:p>
          <a:p>
            <a:endParaRPr lang="en-US" dirty="0"/>
          </a:p>
          <a:p>
            <a:r>
              <a:rPr lang="en-US" dirty="0"/>
              <a:t>Single use or auto-disabling finger stick devices </a:t>
            </a:r>
          </a:p>
        </p:txBody>
      </p:sp>
      <p:sp>
        <p:nvSpPr>
          <p:cNvPr id="3" name="Title 2"/>
          <p:cNvSpPr>
            <a:spLocks noGrp="1"/>
          </p:cNvSpPr>
          <p:nvPr>
            <p:ph type="title"/>
          </p:nvPr>
        </p:nvSpPr>
        <p:spPr/>
        <p:txBody>
          <a:bodyPr/>
          <a:lstStyle/>
          <a:p>
            <a:r>
              <a:rPr lang="en-US" dirty="0"/>
              <a:t>Medical devices </a:t>
            </a:r>
          </a:p>
        </p:txBody>
      </p:sp>
    </p:spTree>
    <p:extLst>
      <p:ext uri="{BB962C8B-B14F-4D97-AF65-F5344CB8AC3E}">
        <p14:creationId xmlns:p14="http://schemas.microsoft.com/office/powerpoint/2010/main" val="33616183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Standard precautions</a:t>
            </a:r>
          </a:p>
          <a:p>
            <a:pPr lvl="1"/>
            <a:r>
              <a:rPr lang="en-US" dirty="0"/>
              <a:t>Sorting and Rinsing of linen at point of use is prohibited</a:t>
            </a:r>
          </a:p>
          <a:p>
            <a:pPr lvl="1"/>
            <a:endParaRPr lang="en-US" dirty="0"/>
          </a:p>
          <a:p>
            <a:r>
              <a:rPr lang="en-US" dirty="0"/>
              <a:t>Transport</a:t>
            </a:r>
          </a:p>
          <a:p>
            <a:pPr lvl="1"/>
            <a:r>
              <a:rPr lang="en-US" dirty="0"/>
              <a:t>Held away from clothing, minimize agitation </a:t>
            </a:r>
          </a:p>
          <a:p>
            <a:endParaRPr lang="en-US" dirty="0"/>
          </a:p>
          <a:p>
            <a:r>
              <a:rPr lang="en-US" dirty="0"/>
              <a:t>Manufacturer’s instructions for use</a:t>
            </a:r>
          </a:p>
          <a:p>
            <a:pPr lvl="1"/>
            <a:r>
              <a:rPr lang="en-US" dirty="0"/>
              <a:t>Washing machines and dryers</a:t>
            </a:r>
          </a:p>
          <a:p>
            <a:pPr lvl="1"/>
            <a:r>
              <a:rPr lang="en-US" dirty="0"/>
              <a:t>Detergents</a:t>
            </a:r>
          </a:p>
          <a:p>
            <a:pPr lvl="1"/>
            <a:r>
              <a:rPr lang="en-US" dirty="0"/>
              <a:t>Linens</a:t>
            </a:r>
          </a:p>
          <a:p>
            <a:pPr lvl="1"/>
            <a:endParaRPr lang="en-US" dirty="0"/>
          </a:p>
          <a:p>
            <a:r>
              <a:rPr lang="en-US" dirty="0"/>
              <a:t>Chlorine bleach rinse not required for low temp wash </a:t>
            </a:r>
          </a:p>
        </p:txBody>
      </p:sp>
      <p:sp>
        <p:nvSpPr>
          <p:cNvPr id="3" name="Title 2"/>
          <p:cNvSpPr>
            <a:spLocks noGrp="1"/>
          </p:cNvSpPr>
          <p:nvPr>
            <p:ph type="title"/>
          </p:nvPr>
        </p:nvSpPr>
        <p:spPr/>
        <p:txBody>
          <a:bodyPr/>
          <a:lstStyle/>
          <a:p>
            <a:r>
              <a:rPr lang="en-US" dirty="0"/>
              <a:t>Linen</a:t>
            </a:r>
          </a:p>
        </p:txBody>
      </p:sp>
    </p:spTree>
    <p:extLst>
      <p:ext uri="{BB962C8B-B14F-4D97-AF65-F5344CB8AC3E}">
        <p14:creationId xmlns:p14="http://schemas.microsoft.com/office/powerpoint/2010/main" val="938384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F883 = F334</a:t>
            </a:r>
          </a:p>
          <a:p>
            <a:pPr lvl="1"/>
            <a:r>
              <a:rPr lang="en-US" dirty="0"/>
              <a:t>Policies to be updated based on best practice </a:t>
            </a:r>
          </a:p>
          <a:p>
            <a:pPr lvl="2"/>
            <a:r>
              <a:rPr lang="en-US" i="1" dirty="0"/>
              <a:t>CDC changes: PCV13 in addition to PPSV23</a:t>
            </a:r>
          </a:p>
          <a:p>
            <a:pPr marL="68580" indent="0">
              <a:buNone/>
            </a:pPr>
            <a:endParaRPr lang="en-US" dirty="0"/>
          </a:p>
          <a:p>
            <a:pPr marL="45720" indent="0">
              <a:buNone/>
            </a:pPr>
            <a:r>
              <a:rPr lang="en-US" dirty="0"/>
              <a:t>**Surveyors will review documentation </a:t>
            </a:r>
          </a:p>
          <a:p>
            <a:pPr lvl="1"/>
            <a:r>
              <a:rPr lang="en-US" dirty="0"/>
              <a:t>vaccine dates, education, refusal, risk and benefits, and contradiction from MD </a:t>
            </a:r>
          </a:p>
          <a:p>
            <a:pPr marL="365760" lvl="1" indent="0">
              <a:buNone/>
            </a:pPr>
            <a:endParaRPr lang="en-US" dirty="0"/>
          </a:p>
          <a:p>
            <a:endParaRPr lang="en-US" dirty="0"/>
          </a:p>
        </p:txBody>
      </p:sp>
      <p:sp>
        <p:nvSpPr>
          <p:cNvPr id="3" name="Title 2"/>
          <p:cNvSpPr>
            <a:spLocks noGrp="1"/>
          </p:cNvSpPr>
          <p:nvPr>
            <p:ph type="title"/>
          </p:nvPr>
        </p:nvSpPr>
        <p:spPr/>
        <p:txBody>
          <a:bodyPr/>
          <a:lstStyle/>
          <a:p>
            <a:r>
              <a:rPr lang="en-US" dirty="0"/>
              <a:t>Pneumonia and </a:t>
            </a:r>
            <a:r>
              <a:rPr lang="en-US" dirty="0" err="1"/>
              <a:t>influnza</a:t>
            </a:r>
            <a:r>
              <a:rPr lang="en-US" dirty="0"/>
              <a:t> </a:t>
            </a:r>
          </a:p>
        </p:txBody>
      </p:sp>
    </p:spTree>
    <p:extLst>
      <p:ext uri="{BB962C8B-B14F-4D97-AF65-F5344CB8AC3E}">
        <p14:creationId xmlns:p14="http://schemas.microsoft.com/office/powerpoint/2010/main" val="2640831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Must establish a system for surveillance based on national standards of practice.</a:t>
            </a:r>
          </a:p>
          <a:p>
            <a:endParaRPr lang="en-US" dirty="0"/>
          </a:p>
          <a:p>
            <a:r>
              <a:rPr lang="en-US" dirty="0"/>
              <a:t>Must establish routing, ongoing, and systematic collection, analysis interpretations, and dissemination of data that: </a:t>
            </a:r>
          </a:p>
          <a:p>
            <a:pPr marL="45720" indent="0">
              <a:buNone/>
            </a:pPr>
            <a:endParaRPr lang="en-US" dirty="0"/>
          </a:p>
          <a:p>
            <a:pPr lvl="1"/>
            <a:r>
              <a:rPr lang="en-US" dirty="0"/>
              <a:t>Identifies infections </a:t>
            </a:r>
          </a:p>
          <a:p>
            <a:pPr lvl="1"/>
            <a:r>
              <a:rPr lang="en-US" dirty="0"/>
              <a:t>Infection risks </a:t>
            </a:r>
          </a:p>
          <a:p>
            <a:pPr lvl="1"/>
            <a:r>
              <a:rPr lang="en-US" dirty="0"/>
              <a:t>Communicable diseases outbreaks to state/local public health</a:t>
            </a:r>
          </a:p>
          <a:p>
            <a:pPr lvl="1"/>
            <a:r>
              <a:rPr lang="en-US" dirty="0"/>
              <a:t>Monitors staff performance when needed </a:t>
            </a:r>
          </a:p>
          <a:p>
            <a:pPr lvl="1"/>
            <a:r>
              <a:rPr lang="en-US" dirty="0"/>
              <a:t>Document follow-up activity in response to findings</a:t>
            </a:r>
          </a:p>
          <a:p>
            <a:pPr lvl="1"/>
            <a:endParaRPr lang="en-US" i="1" dirty="0"/>
          </a:p>
          <a:p>
            <a:endParaRPr lang="en-US" dirty="0"/>
          </a:p>
          <a:p>
            <a:endParaRPr lang="en-US" dirty="0"/>
          </a:p>
          <a:p>
            <a:endParaRPr lang="en-US" i="1" dirty="0"/>
          </a:p>
          <a:p>
            <a:endParaRPr lang="en-US" dirty="0"/>
          </a:p>
        </p:txBody>
      </p:sp>
      <p:sp>
        <p:nvSpPr>
          <p:cNvPr id="3" name="Title 2"/>
          <p:cNvSpPr>
            <a:spLocks noGrp="1"/>
          </p:cNvSpPr>
          <p:nvPr>
            <p:ph type="title"/>
          </p:nvPr>
        </p:nvSpPr>
        <p:spPr/>
        <p:txBody>
          <a:bodyPr/>
          <a:lstStyle/>
          <a:p>
            <a:r>
              <a:rPr lang="en-US" dirty="0"/>
              <a:t>Surveillance  </a:t>
            </a:r>
          </a:p>
        </p:txBody>
      </p:sp>
    </p:spTree>
    <p:extLst>
      <p:ext uri="{BB962C8B-B14F-4D97-AF65-F5344CB8AC3E}">
        <p14:creationId xmlns:p14="http://schemas.microsoft.com/office/powerpoint/2010/main" val="147123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i="1" dirty="0"/>
          </a:p>
          <a:p>
            <a:r>
              <a:rPr lang="en-US" i="1" dirty="0"/>
              <a:t>Must identify how reports will be provided to staff and/or prescribing practitioners. </a:t>
            </a:r>
          </a:p>
          <a:p>
            <a:endParaRPr lang="en-US" i="1" dirty="0"/>
          </a:p>
          <a:p>
            <a:r>
              <a:rPr lang="en-US" i="1" dirty="0"/>
              <a:t>Process for communicating information upon transfer</a:t>
            </a:r>
          </a:p>
          <a:p>
            <a:endParaRPr lang="en-US" i="1" dirty="0"/>
          </a:p>
          <a:p>
            <a:r>
              <a:rPr lang="en-US" i="1" dirty="0"/>
              <a:t>Include both process and outcome surveillance</a:t>
            </a:r>
          </a:p>
          <a:p>
            <a:endParaRPr lang="en-US" i="1" dirty="0"/>
          </a:p>
          <a:p>
            <a:pPr marL="45720" indent="0">
              <a:buNone/>
            </a:pPr>
            <a:r>
              <a:rPr lang="en-US" i="1" dirty="0"/>
              <a:t>**Surveyor triggers may lead to review of additional regulatory requirements </a:t>
            </a:r>
            <a:endParaRPr lang="en-US" dirty="0"/>
          </a:p>
        </p:txBody>
      </p:sp>
      <p:sp>
        <p:nvSpPr>
          <p:cNvPr id="3" name="Title 2"/>
          <p:cNvSpPr>
            <a:spLocks noGrp="1"/>
          </p:cNvSpPr>
          <p:nvPr>
            <p:ph type="title"/>
          </p:nvPr>
        </p:nvSpPr>
        <p:spPr/>
        <p:txBody>
          <a:bodyPr/>
          <a:lstStyle/>
          <a:p>
            <a:r>
              <a:rPr lang="en-US" dirty="0"/>
              <a:t>Surveillance system CON’T</a:t>
            </a:r>
          </a:p>
        </p:txBody>
      </p:sp>
    </p:spTree>
    <p:extLst>
      <p:ext uri="{BB962C8B-B14F-4D97-AF65-F5344CB8AC3E}">
        <p14:creationId xmlns:p14="http://schemas.microsoft.com/office/powerpoint/2010/main" val="3010615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pPr marR="1820"/>
            <a:r>
              <a:rPr lang="en-US" dirty="0">
                <a:solidFill>
                  <a:schemeClr val="tx1"/>
                </a:solidFill>
              </a:rPr>
              <a:t>A system for preventing, identifying, reporting, investigating, and controlling infections and communicable diseases that: </a:t>
            </a:r>
          </a:p>
          <a:p>
            <a:pPr marR="1820"/>
            <a:endParaRPr lang="en-US" dirty="0">
              <a:solidFill>
                <a:schemeClr val="tx1"/>
              </a:solidFill>
            </a:endParaRPr>
          </a:p>
          <a:p>
            <a:pPr marR="1820"/>
            <a:r>
              <a:rPr lang="en-US" dirty="0">
                <a:solidFill>
                  <a:schemeClr val="tx1"/>
                </a:solidFill>
              </a:rPr>
              <a:t>Covers all residents, staff, volunteers, visitors, and other individuals providing services under a contractual arrangement;</a:t>
            </a:r>
          </a:p>
          <a:p>
            <a:endParaRPr lang="en-US" dirty="0">
              <a:solidFill>
                <a:schemeClr val="tx1"/>
              </a:solidFill>
            </a:endParaRPr>
          </a:p>
          <a:p>
            <a:r>
              <a:rPr lang="en-US" dirty="0">
                <a:solidFill>
                  <a:srgbClr val="FF0000"/>
                </a:solidFill>
              </a:rPr>
              <a:t>Is based on the individual facility assessment; </a:t>
            </a:r>
          </a:p>
          <a:p>
            <a:endParaRPr lang="en-US" dirty="0">
              <a:solidFill>
                <a:schemeClr val="tx1"/>
              </a:solidFill>
            </a:endParaRPr>
          </a:p>
          <a:p>
            <a:r>
              <a:rPr lang="en-US" dirty="0">
                <a:solidFill>
                  <a:schemeClr val="tx1"/>
                </a:solidFill>
              </a:rPr>
              <a:t>Follows accepted national standards; </a:t>
            </a:r>
          </a:p>
          <a:p>
            <a:endParaRPr lang="en-US" dirty="0">
              <a:solidFill>
                <a:schemeClr val="tx1"/>
              </a:solidFill>
            </a:endParaRPr>
          </a:p>
          <a:p>
            <a:r>
              <a:rPr lang="en-US" dirty="0">
                <a:solidFill>
                  <a:schemeClr val="tx1"/>
                </a:solidFill>
              </a:rPr>
              <a:t>Written standards, policies and procedures</a:t>
            </a:r>
          </a:p>
          <a:p>
            <a:pPr marL="45720" indent="0">
              <a:buNone/>
            </a:pPr>
            <a:endParaRPr lang="en-US" dirty="0">
              <a:solidFill>
                <a:schemeClr val="tx1"/>
              </a:solidFill>
            </a:endParaRPr>
          </a:p>
          <a:p>
            <a:r>
              <a:rPr lang="en-US" dirty="0">
                <a:solidFill>
                  <a:schemeClr val="tx1"/>
                </a:solidFill>
              </a:rPr>
              <a:t>A system for recording incidents identified under the IPCP and corrective actions taken by the facility; and </a:t>
            </a:r>
          </a:p>
          <a:p>
            <a:endParaRPr lang="en-US" dirty="0">
              <a:solidFill>
                <a:schemeClr val="tx1"/>
              </a:solidFill>
            </a:endParaRPr>
          </a:p>
          <a:p>
            <a:r>
              <a:rPr lang="en-US" dirty="0">
                <a:solidFill>
                  <a:schemeClr val="tx1"/>
                </a:solidFill>
              </a:rPr>
              <a:t>An antibiotic stewardship program (ASP) (F881).</a:t>
            </a:r>
          </a:p>
          <a:p>
            <a:endParaRPr lang="en-US" i="1" dirty="0">
              <a:solidFill>
                <a:schemeClr val="tx1"/>
              </a:solidFill>
            </a:endParaRPr>
          </a:p>
          <a:p>
            <a:r>
              <a:rPr lang="en-US" dirty="0">
                <a:solidFill>
                  <a:schemeClr val="tx1"/>
                </a:solidFill>
              </a:rPr>
              <a:t>Annual review</a:t>
            </a:r>
            <a:endParaRPr lang="en-US" dirty="0"/>
          </a:p>
        </p:txBody>
      </p:sp>
      <p:sp>
        <p:nvSpPr>
          <p:cNvPr id="2" name="Title 1"/>
          <p:cNvSpPr>
            <a:spLocks noGrp="1"/>
          </p:cNvSpPr>
          <p:nvPr>
            <p:ph type="title"/>
          </p:nvPr>
        </p:nvSpPr>
        <p:spPr/>
        <p:txBody>
          <a:bodyPr/>
          <a:lstStyle/>
          <a:p>
            <a:r>
              <a:rPr lang="en-US" dirty="0"/>
              <a:t>Infection Control Plan	</a:t>
            </a:r>
          </a:p>
        </p:txBody>
      </p:sp>
    </p:spTree>
    <p:extLst>
      <p:ext uri="{BB962C8B-B14F-4D97-AF65-F5344CB8AC3E}">
        <p14:creationId xmlns:p14="http://schemas.microsoft.com/office/powerpoint/2010/main" val="1232716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Must include </a:t>
            </a:r>
          </a:p>
          <a:p>
            <a:pPr lvl="1"/>
            <a:r>
              <a:rPr lang="en-US" dirty="0"/>
              <a:t>Resident population</a:t>
            </a:r>
          </a:p>
          <a:p>
            <a:pPr lvl="2"/>
            <a:r>
              <a:rPr lang="en-US" dirty="0"/>
              <a:t># of residents and resident capacity;</a:t>
            </a:r>
          </a:p>
          <a:p>
            <a:pPr lvl="2"/>
            <a:r>
              <a:rPr lang="en-US" dirty="0"/>
              <a:t>Care required by the resident population based on disease, physical &amp; cognitive disabilities, acuity, behaviors;  </a:t>
            </a:r>
          </a:p>
          <a:p>
            <a:pPr lvl="2"/>
            <a:r>
              <a:rPr lang="en-US" dirty="0"/>
              <a:t>Staff competencies necessary to provide the level of care and services;</a:t>
            </a:r>
          </a:p>
          <a:p>
            <a:pPr lvl="2"/>
            <a:r>
              <a:rPr lang="en-US" dirty="0"/>
              <a:t>Physical environment, equipment, services needed </a:t>
            </a:r>
          </a:p>
          <a:p>
            <a:pPr lvl="2"/>
            <a:r>
              <a:rPr lang="en-US" dirty="0"/>
              <a:t>Ethnic, cultural, religious factors</a:t>
            </a:r>
          </a:p>
          <a:p>
            <a:pPr lvl="1"/>
            <a:r>
              <a:rPr lang="en-US" dirty="0"/>
              <a:t>Facility resources</a:t>
            </a:r>
          </a:p>
          <a:p>
            <a:pPr lvl="2"/>
            <a:r>
              <a:rPr lang="en-US" dirty="0"/>
              <a:t>Building, vehicles, medical and non-medical equipment</a:t>
            </a:r>
          </a:p>
          <a:p>
            <a:pPr lvl="2"/>
            <a:r>
              <a:rPr lang="en-US" dirty="0"/>
              <a:t>Training/competency requirements of non-nursing staff</a:t>
            </a:r>
          </a:p>
          <a:p>
            <a:pPr marL="640080" lvl="2" indent="0">
              <a:buNone/>
            </a:pPr>
            <a:endParaRPr lang="en-US" dirty="0"/>
          </a:p>
          <a:p>
            <a:pPr lvl="1"/>
            <a:r>
              <a:rPr lang="en-US" dirty="0"/>
              <a:t>A facility-based and community-based risk assessment</a:t>
            </a:r>
          </a:p>
        </p:txBody>
      </p:sp>
      <p:sp>
        <p:nvSpPr>
          <p:cNvPr id="3" name="Title 2"/>
          <p:cNvSpPr>
            <a:spLocks noGrp="1"/>
          </p:cNvSpPr>
          <p:nvPr>
            <p:ph type="title"/>
          </p:nvPr>
        </p:nvSpPr>
        <p:spPr/>
        <p:txBody>
          <a:bodyPr/>
          <a:lstStyle/>
          <a:p>
            <a:r>
              <a:rPr lang="en-US" dirty="0"/>
              <a:t>Facility assessment </a:t>
            </a:r>
          </a:p>
        </p:txBody>
      </p:sp>
    </p:spTree>
    <p:extLst>
      <p:ext uri="{BB962C8B-B14F-4D97-AF65-F5344CB8AC3E}">
        <p14:creationId xmlns:p14="http://schemas.microsoft.com/office/powerpoint/2010/main" val="18968857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Develop a policy and procedure addressing the new guidelines</a:t>
            </a:r>
          </a:p>
          <a:p>
            <a:endParaRPr lang="en-US" dirty="0"/>
          </a:p>
          <a:p>
            <a:r>
              <a:rPr lang="en-US" dirty="0"/>
              <a:t>Maintain or follow the new guidelines in your policy and procedure for immunizations against influenza and pneumococcal disease </a:t>
            </a:r>
          </a:p>
          <a:p>
            <a:endParaRPr lang="en-US" dirty="0"/>
          </a:p>
          <a:p>
            <a:r>
              <a:rPr lang="en-US" dirty="0"/>
              <a:t>Vaccinate a resident or document why it was not given </a:t>
            </a:r>
          </a:p>
          <a:p>
            <a:endParaRPr lang="en-US" dirty="0"/>
          </a:p>
          <a:p>
            <a:r>
              <a:rPr lang="en-US" dirty="0"/>
              <a:t>Allow the resident or representative to refuse the vaccine</a:t>
            </a:r>
          </a:p>
        </p:txBody>
      </p:sp>
      <p:sp>
        <p:nvSpPr>
          <p:cNvPr id="3" name="Title 2"/>
          <p:cNvSpPr>
            <a:spLocks noGrp="1"/>
          </p:cNvSpPr>
          <p:nvPr>
            <p:ph type="title"/>
          </p:nvPr>
        </p:nvSpPr>
        <p:spPr/>
        <p:txBody>
          <a:bodyPr/>
          <a:lstStyle/>
          <a:p>
            <a:r>
              <a:rPr lang="en-US" dirty="0"/>
              <a:t>Elements of non-compliance	</a:t>
            </a:r>
          </a:p>
        </p:txBody>
      </p:sp>
    </p:spTree>
    <p:extLst>
      <p:ext uri="{BB962C8B-B14F-4D97-AF65-F5344CB8AC3E}">
        <p14:creationId xmlns:p14="http://schemas.microsoft.com/office/powerpoint/2010/main" val="3998167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Nursing Contact Hours (NCH)</a:t>
            </a:r>
          </a:p>
        </p:txBody>
      </p:sp>
      <p:sp>
        <p:nvSpPr>
          <p:cNvPr id="3" name="Content Placeholder 2"/>
          <p:cNvSpPr>
            <a:spLocks noGrp="1"/>
          </p:cNvSpPr>
          <p:nvPr>
            <p:ph idx="1"/>
          </p:nvPr>
        </p:nvSpPr>
        <p:spPr/>
        <p:txBody>
          <a:bodyPr>
            <a:normAutofit fontScale="92500" lnSpcReduction="10000"/>
          </a:bodyPr>
          <a:lstStyle/>
          <a:p>
            <a:pPr marL="0" indent="0" algn="ctr">
              <a:buNone/>
            </a:pPr>
            <a:r>
              <a:rPr lang="en-US" dirty="0"/>
              <a:t>The Alaska Division of Public Health is an approved with distinction as a provider of continuing nursing education by Montana Nurses Association, an accredited approver by the American Nurse’s Credentialing Center’s Commission on Accreditation.</a:t>
            </a:r>
          </a:p>
          <a:p>
            <a:r>
              <a:rPr lang="en-US" dirty="0"/>
              <a:t>There is no identified conflict of interest by any planner or presenter involved in this learning activity.</a:t>
            </a:r>
          </a:p>
          <a:p>
            <a:r>
              <a:rPr lang="en-US" dirty="0"/>
              <a:t>In order to receive nursing contact hours:</a:t>
            </a:r>
          </a:p>
          <a:p>
            <a:pPr lvl="1"/>
            <a:r>
              <a:rPr lang="en-US" dirty="0"/>
              <a:t>Register (sign in) and attend 80% of each day.</a:t>
            </a:r>
          </a:p>
          <a:p>
            <a:pPr lvl="1"/>
            <a:r>
              <a:rPr lang="en-US" dirty="0"/>
              <a:t>Participate and complete an evaluation form at the end of day.</a:t>
            </a:r>
          </a:p>
          <a:p>
            <a:pPr lvl="1"/>
            <a:r>
              <a:rPr lang="en-US" dirty="0"/>
              <a:t>Contact Kim Spink at 907-269-8085 or </a:t>
            </a:r>
            <a:r>
              <a:rPr lang="en-US" dirty="0">
                <a:hlinkClick r:id="rId2"/>
              </a:rPr>
              <a:t>kimberly.spink@alaska.gov</a:t>
            </a:r>
            <a:r>
              <a:rPr lang="en-US" dirty="0"/>
              <a:t> for any concerns for NCH</a:t>
            </a:r>
          </a:p>
        </p:txBody>
      </p:sp>
    </p:spTree>
    <p:extLst>
      <p:ext uri="{BB962C8B-B14F-4D97-AF65-F5344CB8AC3E}">
        <p14:creationId xmlns:p14="http://schemas.microsoft.com/office/powerpoint/2010/main" val="9354173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Failed to establish and maintain IPCP program</a:t>
            </a:r>
          </a:p>
          <a:p>
            <a:endParaRPr lang="en-US" dirty="0"/>
          </a:p>
          <a:p>
            <a:r>
              <a:rPr lang="en-US" dirty="0"/>
              <a:t>ICPC plan was not reviewed annually and updated as needed</a:t>
            </a:r>
          </a:p>
          <a:p>
            <a:endParaRPr lang="en-US" dirty="0"/>
          </a:p>
          <a:p>
            <a:r>
              <a:rPr lang="en-US" dirty="0"/>
              <a:t>Best practice standards not incorporated into policy</a:t>
            </a:r>
          </a:p>
          <a:p>
            <a:endParaRPr lang="en-US" dirty="0"/>
          </a:p>
          <a:p>
            <a:r>
              <a:rPr lang="en-US" dirty="0"/>
              <a:t>No documented surveillance or action plans </a:t>
            </a:r>
          </a:p>
          <a:p>
            <a:endParaRPr lang="en-US" dirty="0"/>
          </a:p>
          <a:p>
            <a:r>
              <a:rPr lang="en-US" dirty="0"/>
              <a:t>Implement an </a:t>
            </a:r>
            <a:r>
              <a:rPr lang="en-US" dirty="0" err="1"/>
              <a:t>Abx</a:t>
            </a:r>
            <a:r>
              <a:rPr lang="en-US" dirty="0"/>
              <a:t> stewardship program</a:t>
            </a:r>
          </a:p>
        </p:txBody>
      </p:sp>
      <p:sp>
        <p:nvSpPr>
          <p:cNvPr id="3" name="Title 2"/>
          <p:cNvSpPr>
            <a:spLocks noGrp="1"/>
          </p:cNvSpPr>
          <p:nvPr>
            <p:ph type="title"/>
          </p:nvPr>
        </p:nvSpPr>
        <p:spPr/>
        <p:txBody>
          <a:bodyPr/>
          <a:lstStyle/>
          <a:p>
            <a:r>
              <a:rPr lang="en-US" dirty="0"/>
              <a:t>Key elements of non-compliance</a:t>
            </a:r>
          </a:p>
        </p:txBody>
      </p:sp>
    </p:spTree>
    <p:extLst>
      <p:ext uri="{BB962C8B-B14F-4D97-AF65-F5344CB8AC3E}">
        <p14:creationId xmlns:p14="http://schemas.microsoft.com/office/powerpoint/2010/main" val="7962143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Tablets</a:t>
            </a:r>
          </a:p>
          <a:p>
            <a:endParaRPr lang="en-US" dirty="0"/>
          </a:p>
          <a:p>
            <a:r>
              <a:rPr lang="en-US" dirty="0"/>
              <a:t>Survey process</a:t>
            </a:r>
          </a:p>
          <a:p>
            <a:endParaRPr lang="en-US" dirty="0"/>
          </a:p>
          <a:p>
            <a:r>
              <a:rPr lang="en-US" dirty="0"/>
              <a:t>Pathways</a:t>
            </a:r>
          </a:p>
          <a:p>
            <a:endParaRPr lang="en-US" dirty="0"/>
          </a:p>
          <a:p>
            <a:r>
              <a:rPr lang="en-US" dirty="0"/>
              <a:t>Tags</a:t>
            </a:r>
          </a:p>
          <a:p>
            <a:endParaRPr lang="en-US" dirty="0"/>
          </a:p>
          <a:p>
            <a:r>
              <a:rPr lang="en-US" dirty="0"/>
              <a:t>Expanded Regulatory language </a:t>
            </a:r>
          </a:p>
          <a:p>
            <a:endParaRPr lang="en-US" dirty="0"/>
          </a:p>
          <a:p>
            <a:r>
              <a:rPr lang="en-US" dirty="0"/>
              <a:t>Expanded interpretative guidance </a:t>
            </a:r>
          </a:p>
          <a:p>
            <a:pPr marL="0" indent="0">
              <a:buNone/>
            </a:pPr>
            <a:endParaRPr lang="en-US" dirty="0"/>
          </a:p>
          <a:p>
            <a:endParaRPr lang="en-US" dirty="0"/>
          </a:p>
          <a:p>
            <a:endParaRPr lang="en-US" dirty="0"/>
          </a:p>
          <a:p>
            <a:endParaRPr lang="en-US" dirty="0"/>
          </a:p>
          <a:p>
            <a:endParaRPr lang="en-US" dirty="0"/>
          </a:p>
        </p:txBody>
      </p:sp>
      <p:sp>
        <p:nvSpPr>
          <p:cNvPr id="2" name="Title 1"/>
          <p:cNvSpPr>
            <a:spLocks noGrp="1"/>
          </p:cNvSpPr>
          <p:nvPr>
            <p:ph type="title"/>
          </p:nvPr>
        </p:nvSpPr>
        <p:spPr/>
        <p:txBody>
          <a:bodyPr/>
          <a:lstStyle/>
          <a:p>
            <a:r>
              <a:rPr lang="en-US" dirty="0"/>
              <a:t>Updates </a:t>
            </a:r>
          </a:p>
        </p:txBody>
      </p:sp>
    </p:spTree>
    <p:extLst>
      <p:ext uri="{BB962C8B-B14F-4D97-AF65-F5344CB8AC3E}">
        <p14:creationId xmlns:p14="http://schemas.microsoft.com/office/powerpoint/2010/main" val="6602609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Riley and </a:t>
            </a:r>
            <a:r>
              <a:rPr lang="en-US" dirty="0" err="1"/>
              <a:t>riggins</a:t>
            </a:r>
            <a:endParaRPr lang="en-US" dirty="0"/>
          </a:p>
        </p:txBody>
      </p:sp>
      <p:pic>
        <p:nvPicPr>
          <p:cNvPr id="4" name="Content Placeholder 3" descr="C:\Users\skwhite\AppData\Local\Microsoft\Windows\Temporary Internet Files\Content.Outlook\1ET0MA6C\IMG_1716.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46767" y="1719263"/>
            <a:ext cx="5875866" cy="4406900"/>
          </a:xfrm>
          <a:prstGeom prst="rect">
            <a:avLst/>
          </a:prstGeom>
          <a:noFill/>
          <a:ln>
            <a:noFill/>
          </a:ln>
        </p:spPr>
      </p:pic>
    </p:spTree>
    <p:extLst>
      <p:ext uri="{BB962C8B-B14F-4D97-AF65-F5344CB8AC3E}">
        <p14:creationId xmlns:p14="http://schemas.microsoft.com/office/powerpoint/2010/main" val="15570713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 indent="0">
              <a:buNone/>
            </a:pPr>
            <a:endParaRPr lang="en-US" dirty="0"/>
          </a:p>
        </p:txBody>
      </p:sp>
      <p:sp>
        <p:nvSpPr>
          <p:cNvPr id="3" name="Title 2"/>
          <p:cNvSpPr>
            <a:spLocks noGrp="1"/>
          </p:cNvSpPr>
          <p:nvPr>
            <p:ph type="title"/>
          </p:nvPr>
        </p:nvSpPr>
        <p:spPr/>
        <p:txBody>
          <a:bodyPr/>
          <a:lstStyle/>
          <a:p>
            <a:r>
              <a:rPr lang="en-US" dirty="0" err="1"/>
              <a:t>Maylee</a:t>
            </a:r>
            <a:r>
              <a:rPr lang="en-US" dirty="0"/>
              <a:t> kay</a:t>
            </a:r>
          </a:p>
        </p:txBody>
      </p:sp>
      <p:pic>
        <p:nvPicPr>
          <p:cNvPr id="1026" name="Picture 2" descr="C:\Users\skwhite\AppData\Local\Microsoft\Windows\Temporary Internet Files\Content.Outlook\1ET0MA6C\IMG_16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676400"/>
            <a:ext cx="3581400" cy="477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7738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8627714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What is a risk assessment?</a:t>
            </a:r>
          </a:p>
        </p:txBody>
      </p:sp>
      <p:sp>
        <p:nvSpPr>
          <p:cNvPr id="2" name="Content Placeholder 1"/>
          <p:cNvSpPr>
            <a:spLocks noGrp="1"/>
          </p:cNvSpPr>
          <p:nvPr>
            <p:ph idx="1"/>
          </p:nvPr>
        </p:nvSpPr>
        <p:spPr>
          <a:xfrm>
            <a:off x="457200" y="1935480"/>
            <a:ext cx="8229600" cy="4770120"/>
          </a:xfrm>
        </p:spPr>
        <p:txBody>
          <a:bodyPr>
            <a:normAutofit fontScale="62500" lnSpcReduction="20000"/>
          </a:bodyPr>
          <a:lstStyle/>
          <a:p>
            <a:pPr>
              <a:buFont typeface="Wingdings" panose="05000000000000000000" pitchFamily="2" charset="2"/>
              <a:buChar char="Ø"/>
            </a:pPr>
            <a:r>
              <a:rPr lang="en-US" dirty="0"/>
              <a:t>“</a:t>
            </a:r>
            <a:r>
              <a:rPr lang="en-US" sz="2900" dirty="0"/>
              <a:t>Living document that forms the foundation of a comprehensive  IPC program”</a:t>
            </a:r>
          </a:p>
          <a:p>
            <a:pPr marL="0" indent="0">
              <a:buNone/>
            </a:pPr>
            <a:endParaRPr lang="en-US" sz="2900" dirty="0"/>
          </a:p>
          <a:p>
            <a:pPr>
              <a:buFont typeface="Wingdings" panose="05000000000000000000" pitchFamily="2" charset="2"/>
              <a:buChar char="Ø"/>
            </a:pPr>
            <a:r>
              <a:rPr lang="en-US" sz="2900" dirty="0"/>
              <a:t>Identifies risks </a:t>
            </a:r>
          </a:p>
          <a:p>
            <a:pPr lvl="1">
              <a:buFont typeface="Wingdings" panose="05000000000000000000" pitchFamily="2" charset="2"/>
              <a:buChar char="Ø"/>
            </a:pPr>
            <a:r>
              <a:rPr lang="en-US" sz="2900" dirty="0"/>
              <a:t>Population:  (residents/patients) health and safety</a:t>
            </a:r>
          </a:p>
          <a:p>
            <a:pPr lvl="1">
              <a:buFont typeface="Wingdings" panose="05000000000000000000" pitchFamily="2" charset="2"/>
              <a:buChar char="Ø"/>
            </a:pPr>
            <a:r>
              <a:rPr lang="en-US" sz="2900" dirty="0"/>
              <a:t>Geography &amp; weather:  earthquake, fire, flood</a:t>
            </a:r>
          </a:p>
          <a:p>
            <a:pPr lvl="1">
              <a:buFont typeface="Wingdings" panose="05000000000000000000" pitchFamily="2" charset="2"/>
              <a:buChar char="Ø"/>
            </a:pPr>
            <a:r>
              <a:rPr lang="en-US" sz="2900" dirty="0"/>
              <a:t>Employees:  communicable infectious diseases</a:t>
            </a:r>
          </a:p>
          <a:p>
            <a:pPr lvl="1">
              <a:buFont typeface="Wingdings" panose="05000000000000000000" pitchFamily="2" charset="2"/>
              <a:buChar char="Ø"/>
            </a:pPr>
            <a:r>
              <a:rPr lang="en-US" sz="2900" dirty="0"/>
              <a:t>Environment:  physical space, ventilation systems, cleanliness</a:t>
            </a:r>
          </a:p>
          <a:p>
            <a:pPr lvl="1">
              <a:buFont typeface="Wingdings" panose="05000000000000000000" pitchFamily="2" charset="2"/>
              <a:buChar char="Ø"/>
            </a:pPr>
            <a:r>
              <a:rPr lang="en-US" sz="2900" dirty="0"/>
              <a:t>Infections:  endemic, seasonal or outbreak related</a:t>
            </a:r>
          </a:p>
          <a:p>
            <a:pPr lvl="1">
              <a:buFont typeface="Wingdings" panose="05000000000000000000" pitchFamily="2" charset="2"/>
              <a:buChar char="Ø"/>
            </a:pPr>
            <a:r>
              <a:rPr lang="en-US" sz="2900" dirty="0"/>
              <a:t>Procedures:  medical devices, injections, dialysis</a:t>
            </a:r>
          </a:p>
          <a:p>
            <a:pPr lvl="1">
              <a:buFont typeface="Wingdings" panose="05000000000000000000" pitchFamily="2" charset="2"/>
              <a:buChar char="Ø"/>
            </a:pPr>
            <a:r>
              <a:rPr lang="en-US" sz="2900" dirty="0"/>
              <a:t>Emergency management:  loss of utilities or water</a:t>
            </a:r>
          </a:p>
          <a:p>
            <a:endParaRPr lang="en-US" sz="2900" dirty="0"/>
          </a:p>
          <a:p>
            <a:pPr>
              <a:buFont typeface="Wingdings" panose="05000000000000000000" pitchFamily="2" charset="2"/>
              <a:buChar char="Ø"/>
            </a:pPr>
            <a:r>
              <a:rPr lang="en-US" sz="2900" dirty="0"/>
              <a:t>CMS Intent: For the facility to evaluate their resident population and identify resources needed to provide necessary person-centered care and services required by residents </a:t>
            </a:r>
          </a:p>
          <a:p>
            <a:pPr marL="0" indent="0">
              <a:buNone/>
            </a:pPr>
            <a:endParaRPr lang="en-US" sz="2900" dirty="0"/>
          </a:p>
          <a:p>
            <a:pPr>
              <a:buFont typeface="Wingdings" panose="05000000000000000000" pitchFamily="2" charset="2"/>
              <a:buChar char="Ø"/>
            </a:pPr>
            <a:r>
              <a:rPr lang="en-US" sz="2900" dirty="0"/>
              <a:t>Refer to tools/procedures/plans already in place to prevent infection, such as staff training</a:t>
            </a:r>
          </a:p>
          <a:p>
            <a:pPr>
              <a:buFont typeface="Wingdings" panose="05000000000000000000" pitchFamily="2" charset="2"/>
              <a:buChar char="Ø"/>
            </a:pPr>
            <a:endParaRPr lang="en-US" dirty="0"/>
          </a:p>
          <a:p>
            <a:pPr marL="0" indent="0">
              <a:buNone/>
            </a:pPr>
            <a:endParaRPr lang="en-US" dirty="0"/>
          </a:p>
          <a:p>
            <a:endParaRPr lang="en-US" dirty="0"/>
          </a:p>
        </p:txBody>
      </p:sp>
      <p:sp>
        <p:nvSpPr>
          <p:cNvPr id="4" name="TextBox 3"/>
          <p:cNvSpPr txBox="1"/>
          <p:nvPr/>
        </p:nvSpPr>
        <p:spPr>
          <a:xfrm>
            <a:off x="5791200" y="2209800"/>
            <a:ext cx="2743200" cy="369332"/>
          </a:xfrm>
          <a:prstGeom prst="rect">
            <a:avLst/>
          </a:prstGeom>
          <a:noFill/>
        </p:spPr>
        <p:txBody>
          <a:bodyPr wrap="square" rtlCol="0">
            <a:spAutoFit/>
          </a:bodyPr>
          <a:lstStyle/>
          <a:p>
            <a:r>
              <a:rPr lang="en-US" dirty="0"/>
              <a:t>Marcia Patrick, MSN, CIC</a:t>
            </a:r>
          </a:p>
        </p:txBody>
      </p:sp>
    </p:spTree>
    <p:extLst>
      <p:ext uri="{BB962C8B-B14F-4D97-AF65-F5344CB8AC3E}">
        <p14:creationId xmlns:p14="http://schemas.microsoft.com/office/powerpoint/2010/main" val="28586630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What’s the point?</a:t>
            </a:r>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dirty="0"/>
              <a:t>Identify and prioritize your risks (infections)</a:t>
            </a:r>
          </a:p>
          <a:p>
            <a:pPr>
              <a:buFont typeface="Wingdings" panose="05000000000000000000" pitchFamily="2" charset="2"/>
              <a:buChar char="Ø"/>
            </a:pPr>
            <a:r>
              <a:rPr lang="en-US" dirty="0"/>
              <a:t>Plan to prevent and control factors affecting transmission </a:t>
            </a:r>
          </a:p>
          <a:p>
            <a:pPr>
              <a:buFont typeface="Wingdings" panose="05000000000000000000" pitchFamily="2" charset="2"/>
              <a:buChar char="Ø"/>
            </a:pPr>
            <a:r>
              <a:rPr lang="en-US" dirty="0"/>
              <a:t>Helps you keep track of all the balls</a:t>
            </a:r>
          </a:p>
          <a:p>
            <a:pPr marL="0" indent="0">
              <a:buNone/>
            </a:pPr>
            <a:endParaRPr lang="en-US" dirty="0"/>
          </a:p>
          <a:p>
            <a:pPr marL="0" indent="0">
              <a:buNone/>
            </a:pPr>
            <a:r>
              <a:rPr lang="en-US" sz="3200" b="1" dirty="0"/>
              <a:t>Minimize transmitting </a:t>
            </a:r>
          </a:p>
          <a:p>
            <a:pPr marL="0" indent="0">
              <a:buNone/>
            </a:pPr>
            <a:r>
              <a:rPr lang="en-US" sz="3200" b="1" dirty="0"/>
              <a:t>infections, keep it safe</a:t>
            </a:r>
          </a:p>
          <a:p>
            <a:pPr marL="0" indent="0">
              <a:buNone/>
            </a:pPr>
            <a:r>
              <a:rPr lang="en-US" sz="3200" b="1" dirty="0"/>
              <a:t>for residents/staff and visitors!</a:t>
            </a:r>
          </a:p>
          <a:p>
            <a:pPr marL="0" indent="0">
              <a:buNone/>
            </a:pPr>
            <a:endParaRPr lang="en-US" dirty="0"/>
          </a:p>
        </p:txBody>
      </p:sp>
      <p:pic>
        <p:nvPicPr>
          <p:cNvPr id="2050" name="Picture 2" descr="https://litzippo.files.wordpress.com/2014/12/juggler-juggling-axes-and-knive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6994" y="3129280"/>
            <a:ext cx="2717006"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8676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080571"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82686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685800"/>
            <a:ext cx="8229600" cy="838200"/>
          </a:xfrm>
        </p:spPr>
        <p:txBody>
          <a:bodyPr/>
          <a:lstStyle/>
          <a:p>
            <a:br>
              <a:rPr lang="en-US" sz="4800" dirty="0"/>
            </a:br>
            <a:br>
              <a:rPr lang="en-US" sz="4800" b="1" dirty="0"/>
            </a:br>
            <a:br>
              <a:rPr lang="en-US" sz="4800" b="1" dirty="0"/>
            </a:br>
            <a:br>
              <a:rPr lang="en-US" sz="4800" b="1" dirty="0"/>
            </a:br>
            <a:br>
              <a:rPr lang="en-US" sz="4800" dirty="0"/>
            </a:br>
            <a:r>
              <a:rPr lang="en-US" sz="4800" b="1" dirty="0"/>
              <a:t>What information do you need?</a:t>
            </a:r>
          </a:p>
        </p:txBody>
      </p:sp>
      <p:sp>
        <p:nvSpPr>
          <p:cNvPr id="3" name="Content Placeholder 2"/>
          <p:cNvSpPr>
            <a:spLocks noGrp="1"/>
          </p:cNvSpPr>
          <p:nvPr>
            <p:ph sz="half" idx="1"/>
          </p:nvPr>
        </p:nvSpPr>
        <p:spPr>
          <a:xfrm>
            <a:off x="2819400" y="2057400"/>
            <a:ext cx="6172200" cy="4572000"/>
          </a:xfrm>
        </p:spPr>
        <p:txBody>
          <a:bodyPr>
            <a:normAutofit fontScale="92500" lnSpcReduction="20000"/>
          </a:bodyPr>
          <a:lstStyle/>
          <a:p>
            <a:pPr marL="0" indent="0">
              <a:buNone/>
            </a:pPr>
            <a:endParaRPr lang="en-US" dirty="0"/>
          </a:p>
          <a:p>
            <a:pPr marL="0" indent="0">
              <a:buNone/>
            </a:pPr>
            <a:r>
              <a:rPr lang="en-US" dirty="0"/>
              <a:t>When using the CMS Template the Risk Assessment is organized into 3 parts: </a:t>
            </a:r>
          </a:p>
          <a:p>
            <a:pPr>
              <a:buFont typeface="Wingdings" panose="05000000000000000000" pitchFamily="2" charset="2"/>
              <a:buChar char="q"/>
            </a:pPr>
            <a:r>
              <a:rPr lang="en-US" b="1" dirty="0"/>
              <a:t>Resident profile</a:t>
            </a:r>
          </a:p>
          <a:p>
            <a:pPr>
              <a:buFont typeface="Wingdings" panose="05000000000000000000" pitchFamily="2" charset="2"/>
              <a:buChar char="q"/>
            </a:pPr>
            <a:r>
              <a:rPr lang="en-US" b="1" dirty="0"/>
              <a:t>Services and care offered</a:t>
            </a:r>
          </a:p>
          <a:p>
            <a:pPr>
              <a:buFont typeface="Wingdings" panose="05000000000000000000" pitchFamily="2" charset="2"/>
              <a:buChar char="q"/>
            </a:pPr>
            <a:r>
              <a:rPr lang="en-US" b="1" dirty="0"/>
              <a:t>Facility Resources </a:t>
            </a:r>
            <a:r>
              <a:rPr lang="en-US" dirty="0"/>
              <a:t>needed</a:t>
            </a:r>
          </a:p>
          <a:p>
            <a:pPr marL="0" indent="0">
              <a:buNone/>
            </a:pPr>
            <a:endParaRPr lang="en-US" dirty="0"/>
          </a:p>
          <a:p>
            <a:pPr marL="0" indent="0">
              <a:buNone/>
            </a:pPr>
            <a:r>
              <a:rPr lang="en-US" dirty="0"/>
              <a:t>***Caveats:  </a:t>
            </a:r>
            <a:r>
              <a:rPr lang="en-US" sz="1900" dirty="0"/>
              <a:t>Use of this tool is not mandated by CMS, nor does its completion ensure regulatory  compliance.  </a:t>
            </a:r>
          </a:p>
          <a:p>
            <a:pPr marL="0" indent="0">
              <a:buNone/>
            </a:pPr>
            <a:r>
              <a:rPr lang="en-US" sz="2600" dirty="0"/>
              <a:t>	</a:t>
            </a:r>
          </a:p>
          <a:p>
            <a:pPr marL="0" indent="0">
              <a:buNone/>
            </a:pPr>
            <a:r>
              <a:rPr lang="en-US" sz="2600" b="1" dirty="0"/>
              <a:t>You can use or adapt this tool to comply with regulations and fit your needs!</a:t>
            </a:r>
          </a:p>
          <a:p>
            <a:pPr marL="0" indent="0">
              <a:buNone/>
            </a:pPr>
            <a:endParaRPr lang="en-US" dirty="0"/>
          </a:p>
          <a:p>
            <a:endParaRPr lang="en-US" dirty="0"/>
          </a:p>
          <a:p>
            <a:endParaRPr lang="en-US"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9" y="2272552"/>
            <a:ext cx="2438401" cy="3442448"/>
          </a:xfrm>
          <a:prstGeom prst="rect">
            <a:avLst/>
          </a:prstGeom>
          <a:ln w="28575">
            <a:solidFill>
              <a:schemeClr val="tx1"/>
            </a:solidFill>
          </a:ln>
        </p:spPr>
      </p:pic>
      <p:sp>
        <p:nvSpPr>
          <p:cNvPr id="6" name="Rectangle 5"/>
          <p:cNvSpPr/>
          <p:nvPr/>
        </p:nvSpPr>
        <p:spPr>
          <a:xfrm>
            <a:off x="182881" y="1447800"/>
            <a:ext cx="8534400" cy="523220"/>
          </a:xfrm>
          <a:prstGeom prst="rect">
            <a:avLst/>
          </a:prstGeom>
        </p:spPr>
        <p:txBody>
          <a:bodyPr wrap="square">
            <a:spAutoFit/>
          </a:bodyPr>
          <a:lstStyle/>
          <a:p>
            <a:r>
              <a:rPr lang="en-US" sz="2800" b="1" dirty="0">
                <a:hlinkClick r:id="rId4"/>
              </a:rPr>
              <a:t>http://qioprogram.org/facility-assessment-tool</a:t>
            </a:r>
            <a:endParaRPr lang="en-US" sz="2800" dirty="0"/>
          </a:p>
        </p:txBody>
      </p:sp>
    </p:spTree>
    <p:extLst>
      <p:ext uri="{BB962C8B-B14F-4D97-AF65-F5344CB8AC3E}">
        <p14:creationId xmlns:p14="http://schemas.microsoft.com/office/powerpoint/2010/main" val="20808378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normAutofit/>
          </a:bodyPr>
          <a:lstStyle/>
          <a:p>
            <a:r>
              <a:rPr lang="en-US" b="1" dirty="0"/>
              <a:t>Part 1: Resident Profile</a:t>
            </a:r>
          </a:p>
        </p:txBody>
      </p:sp>
      <p:sp>
        <p:nvSpPr>
          <p:cNvPr id="3" name="Content Placeholder 2"/>
          <p:cNvSpPr>
            <a:spLocks noGrp="1"/>
          </p:cNvSpPr>
          <p:nvPr>
            <p:ph idx="1"/>
          </p:nvPr>
        </p:nvSpPr>
        <p:spPr>
          <a:xfrm>
            <a:off x="346710" y="1600200"/>
            <a:ext cx="8229600" cy="4312920"/>
          </a:xfrm>
        </p:spPr>
        <p:txBody>
          <a:bodyPr/>
          <a:lstStyle/>
          <a:p>
            <a:pPr lvl="2"/>
            <a:r>
              <a:rPr lang="en-US" sz="2400" dirty="0"/>
              <a:t>Numbers (</a:t>
            </a:r>
            <a:r>
              <a:rPr lang="en-US" sz="2400" b="1" dirty="0"/>
              <a:t>Population</a:t>
            </a:r>
            <a:r>
              <a:rPr lang="en-US" sz="2400" dirty="0"/>
              <a:t>: licensed beds, census)</a:t>
            </a:r>
          </a:p>
          <a:p>
            <a:pPr lvl="2"/>
            <a:r>
              <a:rPr lang="en-US" sz="2400" dirty="0"/>
              <a:t>Diseases/conditions</a:t>
            </a:r>
          </a:p>
          <a:p>
            <a:pPr lvl="2"/>
            <a:r>
              <a:rPr lang="en-US" sz="2400" dirty="0"/>
              <a:t>Physical or cognitive disabilities</a:t>
            </a:r>
          </a:p>
          <a:p>
            <a:pPr lvl="2"/>
            <a:r>
              <a:rPr lang="en-US" sz="2400" dirty="0"/>
              <a:t>Acuity of care</a:t>
            </a:r>
          </a:p>
          <a:p>
            <a:pPr lvl="2"/>
            <a:r>
              <a:rPr lang="en-US" sz="2400" dirty="0"/>
              <a:t>Decision to care for residents outside what you normally care for….</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343400"/>
            <a:ext cx="2857500" cy="1895475"/>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4953000"/>
            <a:ext cx="2647950" cy="1724025"/>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4024312"/>
            <a:ext cx="2381250" cy="17907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41164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371600"/>
            <a:ext cx="7086600" cy="990600"/>
          </a:xfrm>
        </p:spPr>
        <p:txBody>
          <a:bodyPr/>
          <a:lstStyle/>
          <a:p>
            <a:r>
              <a:rPr lang="en-US" dirty="0">
                <a:solidFill>
                  <a:schemeClr val="accent1">
                    <a:lumMod val="75000"/>
                  </a:schemeClr>
                </a:solidFill>
                <a:effectLst/>
              </a:rPr>
              <a:t>Regulatory overview</a:t>
            </a:r>
          </a:p>
        </p:txBody>
      </p:sp>
      <p:sp>
        <p:nvSpPr>
          <p:cNvPr id="3" name="Subtitle 2"/>
          <p:cNvSpPr>
            <a:spLocks noGrp="1"/>
          </p:cNvSpPr>
          <p:nvPr>
            <p:ph type="subTitle" idx="1"/>
          </p:nvPr>
        </p:nvSpPr>
        <p:spPr>
          <a:xfrm>
            <a:off x="457200" y="3733800"/>
            <a:ext cx="7854696" cy="2105464"/>
          </a:xfrm>
        </p:spPr>
        <p:txBody>
          <a:bodyPr>
            <a:normAutofit fontScale="77500" lnSpcReduction="20000"/>
          </a:bodyPr>
          <a:lstStyle/>
          <a:p>
            <a:pPr algn="l"/>
            <a:r>
              <a:rPr lang="en-US" dirty="0">
                <a:latin typeface="+mj-lt"/>
              </a:rPr>
              <a:t>Kim Spink, RN, BSN, CIC</a:t>
            </a:r>
          </a:p>
          <a:p>
            <a:pPr algn="l"/>
            <a:r>
              <a:rPr lang="en-US" sz="2800" dirty="0">
                <a:latin typeface="+mj-lt"/>
                <a:ea typeface="Tahoma" panose="020B0604030504040204" pitchFamily="34" charset="0"/>
                <a:cs typeface="Tahoma" panose="020B0604030504040204" pitchFamily="34" charset="0"/>
              </a:rPr>
              <a:t>State of Alaska, Department of Health and Social Services</a:t>
            </a:r>
          </a:p>
          <a:p>
            <a:pPr algn="l"/>
            <a:r>
              <a:rPr lang="en-US" sz="2800" dirty="0">
                <a:latin typeface="+mj-lt"/>
                <a:ea typeface="Tahoma" panose="020B0604030504040204" pitchFamily="34" charset="0"/>
                <a:cs typeface="Tahoma" panose="020B0604030504040204" pitchFamily="34" charset="0"/>
              </a:rPr>
              <a:t>Section of Epidemiology</a:t>
            </a:r>
          </a:p>
          <a:p>
            <a:pPr algn="l"/>
            <a:r>
              <a:rPr lang="en-US" sz="2800" dirty="0">
                <a:latin typeface="+mj-lt"/>
                <a:ea typeface="Tahoma" panose="020B0604030504040204" pitchFamily="34" charset="0"/>
                <a:cs typeface="Tahoma" panose="020B0604030504040204" pitchFamily="34" charset="0"/>
              </a:rPr>
              <a:t>HAI Program/Nurse Consultant II</a:t>
            </a:r>
          </a:p>
          <a:p>
            <a:pPr algn="l"/>
            <a:r>
              <a:rPr lang="en-US" sz="2800" dirty="0">
                <a:latin typeface="+mj-lt"/>
                <a:ea typeface="Tahoma" panose="020B0604030504040204" pitchFamily="34" charset="0"/>
                <a:cs typeface="Tahoma" panose="020B0604030504040204" pitchFamily="34" charset="0"/>
              </a:rPr>
              <a:t>Phone 907-269-8085</a:t>
            </a:r>
          </a:p>
          <a:p>
            <a:pPr algn="l"/>
            <a:r>
              <a:rPr lang="en-US" sz="2800" dirty="0">
                <a:latin typeface="+mj-lt"/>
                <a:ea typeface="Tahoma" panose="020B0604030504040204" pitchFamily="34" charset="0"/>
                <a:cs typeface="Tahoma" panose="020B0604030504040204" pitchFamily="34" charset="0"/>
                <a:hlinkClick r:id="rId2"/>
              </a:rPr>
              <a:t>Kimberly.spink@alaska.gov</a:t>
            </a:r>
            <a:endParaRPr lang="en-US" sz="2800" dirty="0">
              <a:latin typeface="+mj-lt"/>
              <a:ea typeface="Tahoma" panose="020B0604030504040204" pitchFamily="34" charset="0"/>
              <a:cs typeface="Tahoma" panose="020B0604030504040204" pitchFamily="34" charset="0"/>
            </a:endParaRPr>
          </a:p>
          <a:p>
            <a:endParaRPr lang="en-US" dirty="0"/>
          </a:p>
        </p:txBody>
      </p:sp>
      <p:pic>
        <p:nvPicPr>
          <p:cNvPr id="2050" name="Picture 2" descr="H:\Pictures\2015\Kim getting into Tardis IMG_066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522912" y="2935288"/>
            <a:ext cx="3975100" cy="298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0818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b="1" dirty="0"/>
              <a:t>Part 2: Services and Care</a:t>
            </a:r>
            <a:endParaRPr lang="en-US" sz="2700" b="1" dirty="0"/>
          </a:p>
        </p:txBody>
      </p:sp>
      <p:sp>
        <p:nvSpPr>
          <p:cNvPr id="6" name="Content Placeholder 5"/>
          <p:cNvSpPr>
            <a:spLocks noGrp="1"/>
          </p:cNvSpPr>
          <p:nvPr>
            <p:ph idx="1"/>
          </p:nvPr>
        </p:nvSpPr>
        <p:spPr/>
        <p:txBody>
          <a:bodyPr/>
          <a:lstStyle/>
          <a:p>
            <a:pPr marL="0" indent="0">
              <a:buNone/>
            </a:pPr>
            <a:r>
              <a:rPr lang="en-US" b="1" dirty="0"/>
              <a:t>Based on resident needs</a:t>
            </a:r>
          </a:p>
          <a:p>
            <a:r>
              <a:rPr lang="en-US" dirty="0"/>
              <a:t>General categories: may include ADL’s or fall prevention</a:t>
            </a:r>
          </a:p>
          <a:p>
            <a:r>
              <a:rPr lang="en-US" dirty="0"/>
              <a:t>Nutrition:  tube feedings</a:t>
            </a:r>
          </a:p>
          <a:p>
            <a:r>
              <a:rPr lang="en-US" dirty="0"/>
              <a:t>Special care:  may include dialysis or cancer treatment</a:t>
            </a:r>
          </a:p>
          <a:p>
            <a:r>
              <a:rPr lang="en-US" dirty="0"/>
              <a:t>Identification and containment of infections</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8151"/>
          <a:stretch/>
        </p:blipFill>
        <p:spPr bwMode="auto">
          <a:xfrm>
            <a:off x="7239000" y="838200"/>
            <a:ext cx="1762125" cy="260604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4959190"/>
            <a:ext cx="2438400" cy="1431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Image result for images of elderly in nursing homes">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048" r="16481"/>
          <a:stretch/>
        </p:blipFill>
        <p:spPr bwMode="auto">
          <a:xfrm>
            <a:off x="5685956" y="5079842"/>
            <a:ext cx="3315169" cy="143605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4959190"/>
            <a:ext cx="2209800" cy="1556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75749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Part 3: Facility Resources</a:t>
            </a:r>
          </a:p>
        </p:txBody>
      </p:sp>
      <p:sp>
        <p:nvSpPr>
          <p:cNvPr id="3" name="Content Placeholder 2"/>
          <p:cNvSpPr>
            <a:spLocks noGrp="1"/>
          </p:cNvSpPr>
          <p:nvPr>
            <p:ph idx="1"/>
          </p:nvPr>
        </p:nvSpPr>
        <p:spPr/>
        <p:txBody>
          <a:bodyPr/>
          <a:lstStyle/>
          <a:p>
            <a:pPr marL="0" indent="0">
              <a:buNone/>
            </a:pPr>
            <a:r>
              <a:rPr lang="en-US" b="1" dirty="0"/>
              <a:t>Identify what is needed to provide competent care </a:t>
            </a:r>
          </a:p>
          <a:p>
            <a:pPr lvl="1"/>
            <a:r>
              <a:rPr lang="en-US" dirty="0"/>
              <a:t>Staff and staffing plan</a:t>
            </a:r>
          </a:p>
          <a:p>
            <a:pPr lvl="1"/>
            <a:r>
              <a:rPr lang="en-US" dirty="0"/>
              <a:t>Staff education and training </a:t>
            </a:r>
          </a:p>
          <a:p>
            <a:pPr lvl="1"/>
            <a:r>
              <a:rPr lang="en-US" dirty="0"/>
              <a:t>Physical environment/building</a:t>
            </a:r>
          </a:p>
          <a:p>
            <a:pPr lvl="1"/>
            <a:r>
              <a:rPr lang="en-US" dirty="0"/>
              <a:t>Technology based resources and systems</a:t>
            </a:r>
          </a:p>
          <a:p>
            <a:pPr lvl="1"/>
            <a:r>
              <a:rPr lang="en-US" dirty="0"/>
              <a:t>Can refer to your current emergency plans and risk assessment!</a:t>
            </a:r>
          </a:p>
          <a:p>
            <a:endParaRPr lang="en-US"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0342" y="2424362"/>
            <a:ext cx="1986458" cy="15380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0100" y="4795700"/>
            <a:ext cx="3543300" cy="199220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3000" y="5152143"/>
            <a:ext cx="200025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29885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Refer to other risk assessments</a:t>
            </a:r>
            <a:endParaRPr lang="en-US" dirty="0"/>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200" y="1935163"/>
            <a:ext cx="6858000" cy="4770437"/>
          </a:xfrm>
          <a:ln w="28575">
            <a:solidFill>
              <a:schemeClr val="tx1"/>
            </a:solidFill>
          </a:ln>
        </p:spPr>
      </p:pic>
    </p:spTree>
    <p:extLst>
      <p:ext uri="{BB962C8B-B14F-4D97-AF65-F5344CB8AC3E}">
        <p14:creationId xmlns:p14="http://schemas.microsoft.com/office/powerpoint/2010/main" val="530817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fontScale="90000"/>
          </a:bodyPr>
          <a:lstStyle/>
          <a:p>
            <a:r>
              <a:rPr lang="en-US" b="1" dirty="0"/>
              <a:t>Group Work</a:t>
            </a:r>
          </a:p>
        </p:txBody>
      </p:sp>
      <p:sp>
        <p:nvSpPr>
          <p:cNvPr id="3" name="Content Placeholder 2"/>
          <p:cNvSpPr>
            <a:spLocks noGrp="1"/>
          </p:cNvSpPr>
          <p:nvPr>
            <p:ph idx="1"/>
          </p:nvPr>
        </p:nvSpPr>
        <p:spPr>
          <a:xfrm>
            <a:off x="381000" y="1447800"/>
            <a:ext cx="8229600" cy="5334000"/>
          </a:xfrm>
        </p:spPr>
        <p:txBody>
          <a:bodyPr>
            <a:normAutofit fontScale="92500" lnSpcReduction="10000"/>
          </a:bodyPr>
          <a:lstStyle/>
          <a:p>
            <a:pPr marL="0" indent="0">
              <a:buNone/>
            </a:pPr>
            <a:r>
              <a:rPr lang="en-US" sz="3200" dirty="0"/>
              <a:t>1.  </a:t>
            </a:r>
            <a:r>
              <a:rPr lang="en-US" sz="3200" b="1" dirty="0"/>
              <a:t>Your turn to practice!  </a:t>
            </a:r>
            <a:r>
              <a:rPr lang="en-US" sz="3200" dirty="0"/>
              <a:t>(15 minutes)</a:t>
            </a:r>
          </a:p>
          <a:p>
            <a:pPr marL="0" indent="0">
              <a:buNone/>
            </a:pPr>
            <a:r>
              <a:rPr lang="en-US" sz="2800" dirty="0"/>
              <a:t>Individually-fill in the Fishbone Diagram with specific information that applies to  your residents and facility.</a:t>
            </a:r>
          </a:p>
          <a:p>
            <a:pPr marL="0" indent="0">
              <a:buNone/>
            </a:pPr>
            <a:r>
              <a:rPr lang="en-US" dirty="0"/>
              <a:t>2. </a:t>
            </a:r>
            <a:r>
              <a:rPr lang="en-US" b="1" dirty="0"/>
              <a:t>Next</a:t>
            </a:r>
            <a:r>
              <a:rPr lang="en-US" dirty="0"/>
              <a:t>….write on a sticky notes one factoid you have identified for your residents or facility and add it to the larger Fishbone Diagram in the room.</a:t>
            </a:r>
          </a:p>
          <a:p>
            <a:pPr marL="0" indent="0">
              <a:buNone/>
            </a:pPr>
            <a:r>
              <a:rPr lang="en-US" dirty="0"/>
              <a:t>3. This exercise will help you identify elements for your own Risk Assessment and share ideas with others!</a:t>
            </a:r>
          </a:p>
          <a:p>
            <a:pPr marL="0" lvl="0" indent="0">
              <a:buClr>
                <a:srgbClr val="0BD0D9"/>
              </a:buClr>
              <a:buNone/>
            </a:pPr>
            <a:endParaRPr lang="en-US" sz="2000" dirty="0">
              <a:solidFill>
                <a:prstClr val="black"/>
              </a:solidFill>
            </a:endParaRPr>
          </a:p>
          <a:p>
            <a:pPr marL="0" lvl="0" indent="0">
              <a:buClr>
                <a:srgbClr val="0BD0D9"/>
              </a:buClr>
              <a:buNone/>
            </a:pPr>
            <a:endParaRPr lang="en-US" sz="2000" dirty="0">
              <a:solidFill>
                <a:prstClr val="black"/>
              </a:solidFill>
            </a:endParaRPr>
          </a:p>
          <a:p>
            <a:pPr marL="0" lvl="0" indent="0">
              <a:buClr>
                <a:srgbClr val="0BD0D9"/>
              </a:buClr>
              <a:buNone/>
            </a:pPr>
            <a:endParaRPr lang="en-US" sz="2000" dirty="0">
              <a:solidFill>
                <a:prstClr val="black"/>
              </a:solidFill>
            </a:endParaRPr>
          </a:p>
          <a:p>
            <a:pPr marL="0" lvl="0" indent="0">
              <a:buClr>
                <a:srgbClr val="0BD0D9"/>
              </a:buClr>
              <a:buNone/>
            </a:pPr>
            <a:endParaRPr lang="en-US" sz="2000" dirty="0">
              <a:solidFill>
                <a:prstClr val="black"/>
              </a:solidFill>
            </a:endParaRPr>
          </a:p>
          <a:p>
            <a:pPr marL="0" lvl="0" indent="0">
              <a:buClr>
                <a:srgbClr val="0BD0D9"/>
              </a:buClr>
              <a:buNone/>
            </a:pPr>
            <a:endParaRPr lang="en-US" sz="2000" i="1" dirty="0">
              <a:solidFill>
                <a:prstClr val="black"/>
              </a:solidFill>
            </a:endParaRPr>
          </a:p>
          <a:p>
            <a:pPr marL="0" lvl="0" indent="0">
              <a:buClr>
                <a:srgbClr val="0BD0D9"/>
              </a:buClr>
              <a:buNone/>
            </a:pPr>
            <a:r>
              <a:rPr lang="en-US" sz="2000" i="1" dirty="0">
                <a:solidFill>
                  <a:prstClr val="black"/>
                </a:solidFill>
              </a:rPr>
              <a:t>***Note:  There are a variety of risk assessment tools, choose one that works for you and make it your own!</a:t>
            </a:r>
          </a:p>
          <a:p>
            <a:pPr marL="0" indent="0">
              <a:buNone/>
            </a:pPr>
            <a:endParaRPr lang="en-US" dirty="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917" t="9401" r="16250"/>
          <a:stretch/>
        </p:blipFill>
        <p:spPr bwMode="auto">
          <a:xfrm>
            <a:off x="4055657" y="4486285"/>
            <a:ext cx="661411" cy="105386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3124200" y="4720828"/>
            <a:ext cx="916724" cy="584775"/>
          </a:xfrm>
          <a:prstGeom prst="rect">
            <a:avLst/>
          </a:prstGeom>
          <a:noFill/>
        </p:spPr>
        <p:txBody>
          <a:bodyPr wrap="square" rtlCol="0">
            <a:spAutoFit/>
          </a:bodyPr>
          <a:lstStyle/>
          <a:p>
            <a:r>
              <a:rPr lang="en-US" sz="3200" b="1" dirty="0"/>
              <a:t>Go!</a:t>
            </a:r>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4486285"/>
            <a:ext cx="2452688" cy="1533515"/>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733830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isk Assessment Fishbone Diagram (adapted from West Virginia APIC and CMS).docx - Microsoft Word"/>
          <p:cNvPicPr>
            <a:picLocks noChangeAspect="1"/>
          </p:cNvPicPr>
          <p:nvPr/>
        </p:nvPicPr>
        <p:blipFill rotWithShape="1">
          <a:blip r:embed="rId2">
            <a:extLst>
              <a:ext uri="{28A0092B-C50C-407E-A947-70E740481C1C}">
                <a14:useLocalDpi xmlns:a14="http://schemas.microsoft.com/office/drawing/2010/main" val="0"/>
              </a:ext>
            </a:extLst>
          </a:blip>
          <a:srcRect l="2305" t="13629" r="3692" b="2074"/>
          <a:stretch/>
        </p:blipFill>
        <p:spPr>
          <a:xfrm>
            <a:off x="345440" y="381000"/>
            <a:ext cx="8417560" cy="6334760"/>
          </a:xfrm>
          <a:prstGeom prst="rect">
            <a:avLst/>
          </a:prstGeom>
        </p:spPr>
      </p:pic>
    </p:spTree>
    <p:extLst>
      <p:ext uri="{BB962C8B-B14F-4D97-AF65-F5344CB8AC3E}">
        <p14:creationId xmlns:p14="http://schemas.microsoft.com/office/powerpoint/2010/main" val="33970747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Recap of the Resident Profile</a:t>
            </a:r>
          </a:p>
        </p:txBody>
      </p:sp>
      <p:sp>
        <p:nvSpPr>
          <p:cNvPr id="3" name="Content Placeholder 2"/>
          <p:cNvSpPr>
            <a:spLocks noGrp="1"/>
          </p:cNvSpPr>
          <p:nvPr>
            <p:ph sz="half" idx="1"/>
          </p:nvPr>
        </p:nvSpPr>
        <p:spPr>
          <a:xfrm>
            <a:off x="457200" y="1920085"/>
            <a:ext cx="5562600" cy="4434840"/>
          </a:xfrm>
        </p:spPr>
        <p:txBody>
          <a:bodyPr>
            <a:normAutofit fontScale="70000" lnSpcReduction="20000"/>
          </a:bodyPr>
          <a:lstStyle/>
          <a:p>
            <a:endParaRPr lang="en-US" sz="2800" dirty="0"/>
          </a:p>
          <a:p>
            <a:r>
              <a:rPr lang="en-US" sz="2800" dirty="0"/>
              <a:t>Numbers: licensed beds, average daily census, # persons admitted/discharged</a:t>
            </a:r>
          </a:p>
          <a:p>
            <a:pPr marL="0" indent="0">
              <a:buNone/>
            </a:pPr>
            <a:endParaRPr lang="en-US" sz="2800" dirty="0"/>
          </a:p>
          <a:p>
            <a:r>
              <a:rPr lang="en-US" sz="2800" dirty="0"/>
              <a:t>Common diseases/conditions, physical and cognitive disabilities (to help identify types of resources needed to meet the needs of residents living with these conditions or combinations of conditions)</a:t>
            </a:r>
          </a:p>
          <a:p>
            <a:endParaRPr lang="en-US" sz="2800" dirty="0"/>
          </a:p>
          <a:p>
            <a:r>
              <a:rPr lang="en-US" sz="2800" dirty="0"/>
              <a:t>Decisions regarding caring for residents with conditions that you not commonly see</a:t>
            </a:r>
          </a:p>
          <a:p>
            <a:endParaRPr lang="en-US" sz="2800" dirty="0"/>
          </a:p>
          <a:p>
            <a:r>
              <a:rPr lang="en-US" sz="2800" dirty="0"/>
              <a:t>Ethnic, culture, religious or other factors that may affect the care provided </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981200"/>
            <a:ext cx="2293985" cy="2409884"/>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31759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br>
            <a:r>
              <a:rPr lang="en-US" b="1" dirty="0"/>
              <a:t>More Info about the facility</a:t>
            </a:r>
          </a:p>
        </p:txBody>
      </p:sp>
      <p:sp>
        <p:nvSpPr>
          <p:cNvPr id="3" name="Content Placeholder 2"/>
          <p:cNvSpPr>
            <a:spLocks noGrp="1"/>
          </p:cNvSpPr>
          <p:nvPr>
            <p:ph idx="1"/>
          </p:nvPr>
        </p:nvSpPr>
        <p:spPr/>
        <p:txBody>
          <a:bodyPr/>
          <a:lstStyle/>
          <a:p>
            <a:r>
              <a:rPr lang="en-US" dirty="0"/>
              <a:t>All buildings and facility layout</a:t>
            </a:r>
          </a:p>
          <a:p>
            <a:r>
              <a:rPr lang="en-US" dirty="0"/>
              <a:t>Equipment (medical and non-medical)</a:t>
            </a:r>
          </a:p>
          <a:p>
            <a:r>
              <a:rPr lang="en-US" dirty="0"/>
              <a:t>Personnel, including managers, staff and volunteers</a:t>
            </a:r>
          </a:p>
          <a:p>
            <a:r>
              <a:rPr lang="en-US" dirty="0"/>
              <a:t>Water, utilities, heating/cooling, food supply </a:t>
            </a:r>
          </a:p>
          <a:p>
            <a:r>
              <a:rPr lang="en-US" dirty="0"/>
              <a:t>Waste management</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3352800"/>
            <a:ext cx="1418590" cy="98250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569142"/>
            <a:ext cx="2667000" cy="21240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599622"/>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4599622"/>
            <a:ext cx="2428875"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40014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t>More about your community</a:t>
            </a:r>
          </a:p>
        </p:txBody>
      </p:sp>
      <p:sp>
        <p:nvSpPr>
          <p:cNvPr id="3" name="Content Placeholder 2"/>
          <p:cNvSpPr>
            <a:spLocks noGrp="1"/>
          </p:cNvSpPr>
          <p:nvPr>
            <p:ph idx="1"/>
          </p:nvPr>
        </p:nvSpPr>
        <p:spPr/>
        <p:txBody>
          <a:bodyPr/>
          <a:lstStyle/>
          <a:p>
            <a:r>
              <a:rPr lang="en-US" dirty="0"/>
              <a:t>Resources available, such as local hospitals and a public health center</a:t>
            </a:r>
          </a:p>
          <a:p>
            <a:r>
              <a:rPr lang="en-US" dirty="0"/>
              <a:t>Contracts  you have for certain services or staff</a:t>
            </a:r>
          </a:p>
          <a:p>
            <a:r>
              <a:rPr lang="en-US" dirty="0"/>
              <a:t>Community health patterns: some areas have more TB, lower vaccination rates, etc.</a:t>
            </a:r>
          </a:p>
          <a:p>
            <a:r>
              <a:rPr lang="en-US" dirty="0"/>
              <a:t>Location factors: supply chain concerns, weather, transportation</a:t>
            </a:r>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5077754"/>
            <a:ext cx="2404030" cy="1584983"/>
          </a:xfrm>
          <a:prstGeom prst="rect">
            <a:avLst/>
          </a:prstGeom>
          <a:ln w="381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4648199"/>
            <a:ext cx="4215167" cy="2014537"/>
          </a:xfrm>
          <a:prstGeom prst="rect">
            <a:avLst/>
          </a:prstGeom>
          <a:ln w="38100">
            <a:solidFill>
              <a:schemeClr val="tx1"/>
            </a:solidFill>
          </a:ln>
        </p:spPr>
      </p:pic>
    </p:spTree>
    <p:extLst>
      <p:ext uri="{BB962C8B-B14F-4D97-AF65-F5344CB8AC3E}">
        <p14:creationId xmlns:p14="http://schemas.microsoft.com/office/powerpoint/2010/main" val="11315995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Don’t forget about your staff!</a:t>
            </a:r>
          </a:p>
        </p:txBody>
      </p:sp>
      <p:sp>
        <p:nvSpPr>
          <p:cNvPr id="3" name="Content Placeholder 2"/>
          <p:cNvSpPr>
            <a:spLocks noGrp="1"/>
          </p:cNvSpPr>
          <p:nvPr>
            <p:ph sz="half" idx="1"/>
          </p:nvPr>
        </p:nvSpPr>
        <p:spPr>
          <a:xfrm>
            <a:off x="381000" y="1920085"/>
            <a:ext cx="5029200" cy="4434840"/>
          </a:xfrm>
        </p:spPr>
        <p:txBody>
          <a:bodyPr>
            <a:normAutofit/>
          </a:bodyPr>
          <a:lstStyle/>
          <a:p>
            <a:r>
              <a:rPr lang="en-US" sz="2400" dirty="0"/>
              <a:t>How many are there, roles and type of service they provide, specialty services (i.e. physical therapy, pharmacist, behavioral health counselor)</a:t>
            </a:r>
          </a:p>
          <a:p>
            <a:endParaRPr lang="en-US" sz="2400" dirty="0"/>
          </a:p>
          <a:p>
            <a:r>
              <a:rPr lang="en-US" sz="2400" dirty="0"/>
              <a:t>Employee health policies:  cultural awareness, immunization screening/requirements, sick or ill</a:t>
            </a:r>
          </a:p>
          <a:p>
            <a:endParaRPr lang="en-US" sz="2400" dirty="0"/>
          </a:p>
          <a:p>
            <a:r>
              <a:rPr lang="en-US" sz="2400" dirty="0"/>
              <a:t>Staff competencies and trainings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2133600"/>
            <a:ext cx="2533650" cy="180975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8160" y="4419600"/>
            <a:ext cx="2783840" cy="1908048"/>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180406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Risk Assessment Basics</a:t>
            </a:r>
          </a:p>
        </p:txBody>
      </p:sp>
      <p:sp>
        <p:nvSpPr>
          <p:cNvPr id="3" name="Content Placeholder 2"/>
          <p:cNvSpPr>
            <a:spLocks noGrp="1"/>
          </p:cNvSpPr>
          <p:nvPr>
            <p:ph idx="1"/>
          </p:nvPr>
        </p:nvSpPr>
        <p:spPr/>
        <p:txBody>
          <a:bodyPr>
            <a:normAutofit fontScale="92500" lnSpcReduction="10000"/>
          </a:bodyPr>
          <a:lstStyle/>
          <a:p>
            <a:r>
              <a:rPr lang="en-US" dirty="0"/>
              <a:t>Review and updated annually, or when there are major changes</a:t>
            </a:r>
          </a:p>
          <a:p>
            <a:endParaRPr lang="en-US" dirty="0"/>
          </a:p>
          <a:p>
            <a:r>
              <a:rPr lang="en-US" dirty="0"/>
              <a:t>Include required content (as per regulations)</a:t>
            </a:r>
          </a:p>
          <a:p>
            <a:endParaRPr lang="en-US" dirty="0"/>
          </a:p>
          <a:p>
            <a:r>
              <a:rPr lang="en-US" b="1" dirty="0"/>
              <a:t>Determine resources necessary to care for residents </a:t>
            </a:r>
          </a:p>
          <a:p>
            <a:pPr marL="0" indent="0">
              <a:buNone/>
            </a:pPr>
            <a:r>
              <a:rPr lang="en-US" b="1" dirty="0"/>
              <a:t>    on a day-to-day basis and during an emergency</a:t>
            </a:r>
          </a:p>
          <a:p>
            <a:endParaRPr lang="en-US" dirty="0"/>
          </a:p>
          <a:p>
            <a:r>
              <a:rPr lang="en-US" dirty="0"/>
              <a:t>Several tools/formats exist; but can also DIY</a:t>
            </a:r>
          </a:p>
          <a:p>
            <a:endParaRPr lang="en-US" dirty="0"/>
          </a:p>
          <a:p>
            <a:r>
              <a:rPr lang="en-US" b="1" dirty="0"/>
              <a:t>Get input from other departments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4724400"/>
            <a:ext cx="2186609" cy="1676400"/>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75896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2">
                    <a:lumMod val="25000"/>
                  </a:schemeClr>
                </a:solidFill>
              </a:rPr>
              <a:t>Objectives</a:t>
            </a:r>
          </a:p>
        </p:txBody>
      </p:sp>
      <p:sp>
        <p:nvSpPr>
          <p:cNvPr id="3" name="Content Placeholder 2"/>
          <p:cNvSpPr>
            <a:spLocks noGrp="1"/>
          </p:cNvSpPr>
          <p:nvPr>
            <p:ph idx="1"/>
          </p:nvPr>
        </p:nvSpPr>
        <p:spPr>
          <a:xfrm>
            <a:off x="457200" y="1935480"/>
            <a:ext cx="8382000" cy="3931920"/>
          </a:xfrm>
        </p:spPr>
        <p:txBody>
          <a:bodyPr/>
          <a:lstStyle/>
          <a:p>
            <a:pPr marL="0" indent="0">
              <a:spcBef>
                <a:spcPts val="0"/>
              </a:spcBef>
              <a:buNone/>
            </a:pPr>
            <a:r>
              <a:rPr lang="en-US" dirty="0"/>
              <a:t>1.   Know where to find your facilities licensure requirements.</a:t>
            </a:r>
          </a:p>
          <a:p>
            <a:pPr marL="0" indent="0">
              <a:spcBef>
                <a:spcPts val="0"/>
              </a:spcBef>
              <a:buNone/>
            </a:pPr>
            <a:endParaRPr lang="en-US" dirty="0"/>
          </a:p>
          <a:p>
            <a:pPr marL="0" indent="0">
              <a:spcBef>
                <a:spcPts val="0"/>
              </a:spcBef>
              <a:buNone/>
            </a:pPr>
            <a:r>
              <a:rPr lang="en-US" dirty="0"/>
              <a:t>2.  Review AK reportable conditions and describe what      diseases need to be reported.</a:t>
            </a:r>
          </a:p>
        </p:txBody>
      </p:sp>
    </p:spTree>
    <p:extLst>
      <p:ext uri="{BB962C8B-B14F-4D97-AF65-F5344CB8AC3E}">
        <p14:creationId xmlns:p14="http://schemas.microsoft.com/office/powerpoint/2010/main" val="811280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04088"/>
            <a:ext cx="8229600" cy="819912"/>
          </a:xfrm>
        </p:spPr>
        <p:txBody>
          <a:bodyPr/>
          <a:lstStyle/>
          <a:p>
            <a:r>
              <a:rPr lang="en-US" b="1" dirty="0"/>
              <a:t>Guidelines for conducting RA</a:t>
            </a:r>
          </a:p>
        </p:txBody>
      </p:sp>
      <p:sp>
        <p:nvSpPr>
          <p:cNvPr id="6" name="Content Placeholder 5"/>
          <p:cNvSpPr>
            <a:spLocks noGrp="1"/>
          </p:cNvSpPr>
          <p:nvPr>
            <p:ph idx="1"/>
          </p:nvPr>
        </p:nvSpPr>
        <p:spPr>
          <a:xfrm>
            <a:off x="457200" y="1447800"/>
            <a:ext cx="8229600" cy="4876800"/>
          </a:xfrm>
        </p:spPr>
        <p:txBody>
          <a:bodyPr>
            <a:normAutofit fontScale="92500" lnSpcReduction="20000"/>
          </a:bodyPr>
          <a:lstStyle/>
          <a:p>
            <a:r>
              <a:rPr lang="en-US" sz="2400" dirty="0"/>
              <a:t>At a minimum involve:  administrator, representative from the governing body, medical director and director of nursing.</a:t>
            </a:r>
          </a:p>
          <a:p>
            <a:endParaRPr lang="en-US" sz="2400" dirty="0"/>
          </a:p>
          <a:p>
            <a:r>
              <a:rPr lang="en-US" sz="2400" dirty="0"/>
              <a:t>May include input from corporation but must be conducted at facility level.</a:t>
            </a:r>
          </a:p>
          <a:p>
            <a:endParaRPr lang="en-US" sz="2400" dirty="0"/>
          </a:p>
          <a:p>
            <a:r>
              <a:rPr lang="en-US" sz="2400" dirty="0"/>
              <a:t>Determine your timeline for completion.  </a:t>
            </a:r>
          </a:p>
          <a:p>
            <a:pPr marL="0" indent="0">
              <a:buNone/>
            </a:pPr>
            <a:endParaRPr lang="en-US" sz="2400" dirty="0"/>
          </a:p>
          <a:p>
            <a:r>
              <a:rPr lang="en-US" sz="2400" dirty="0"/>
              <a:t>Review and update annually or when there is a significant change requiring modification.    </a:t>
            </a:r>
          </a:p>
          <a:p>
            <a:pPr marL="0" indent="0">
              <a:buNone/>
            </a:pPr>
            <a:r>
              <a:rPr lang="en-US" sz="2400" i="1" dirty="0"/>
              <a:t>	RA is a living document….changes can be made!</a:t>
            </a:r>
          </a:p>
          <a:p>
            <a:endParaRPr lang="en-US" sz="2400" dirty="0"/>
          </a:p>
          <a:p>
            <a:r>
              <a:rPr lang="en-US" dirty="0"/>
              <a:t>Appendix PP:  provides surveyor guidance thru SOM (State Operations Manual)</a:t>
            </a:r>
          </a:p>
          <a:p>
            <a:pPr marL="0" indent="0">
              <a:buNone/>
            </a:pPr>
            <a:endParaRPr lang="en-US" dirty="0"/>
          </a:p>
          <a:p>
            <a:endParaRPr lang="en-US" dirty="0"/>
          </a:p>
        </p:txBody>
      </p:sp>
    </p:spTree>
    <p:extLst>
      <p:ext uri="{BB962C8B-B14F-4D97-AF65-F5344CB8AC3E}">
        <p14:creationId xmlns:p14="http://schemas.microsoft.com/office/powerpoint/2010/main" val="32670780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you do with your RA</a:t>
            </a:r>
          </a:p>
        </p:txBody>
      </p:sp>
      <p:sp>
        <p:nvSpPr>
          <p:cNvPr id="3" name="Content Placeholder 2"/>
          <p:cNvSpPr>
            <a:spLocks noGrp="1"/>
          </p:cNvSpPr>
          <p:nvPr>
            <p:ph idx="1"/>
          </p:nvPr>
        </p:nvSpPr>
        <p:spPr/>
        <p:txBody>
          <a:bodyPr>
            <a:normAutofit/>
          </a:bodyPr>
          <a:lstStyle/>
          <a:p>
            <a:r>
              <a:rPr lang="en-US" dirty="0"/>
              <a:t>Based on identified risks, </a:t>
            </a:r>
            <a:r>
              <a:rPr lang="en-US" b="1" dirty="0"/>
              <a:t>develop an infection prevention plan</a:t>
            </a:r>
            <a:r>
              <a:rPr lang="en-US" dirty="0"/>
              <a:t> to minimize the risks of transmitting infections</a:t>
            </a:r>
          </a:p>
          <a:p>
            <a:endParaRPr lang="en-US" dirty="0"/>
          </a:p>
          <a:p>
            <a:r>
              <a:rPr lang="en-US" dirty="0"/>
              <a:t>Determine high-risk, high volume, and problem prone areas to prioritize</a:t>
            </a:r>
          </a:p>
          <a:p>
            <a:endParaRPr lang="en-US" dirty="0"/>
          </a:p>
          <a:p>
            <a:r>
              <a:rPr lang="en-US" dirty="0"/>
              <a:t>Plan ahead, assemble your team and set your timeline!</a:t>
            </a:r>
          </a:p>
        </p:txBody>
      </p:sp>
    </p:spTree>
    <p:extLst>
      <p:ext uri="{BB962C8B-B14F-4D97-AF65-F5344CB8AC3E}">
        <p14:creationId xmlns:p14="http://schemas.microsoft.com/office/powerpoint/2010/main" val="26561907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96112"/>
          </a:xfrm>
        </p:spPr>
        <p:txBody>
          <a:bodyPr/>
          <a:lstStyle/>
          <a:p>
            <a:pPr algn="ctr"/>
            <a:r>
              <a:rPr lang="en-US" dirty="0"/>
              <a:t>Questions?</a:t>
            </a:r>
          </a:p>
        </p:txBody>
      </p:sp>
      <p:sp>
        <p:nvSpPr>
          <p:cNvPr id="5" name="Content Placeholder 4"/>
          <p:cNvSpPr>
            <a:spLocks noGrp="1"/>
          </p:cNvSpPr>
          <p:nvPr>
            <p:ph idx="1"/>
          </p:nvPr>
        </p:nvSpPr>
        <p:spPr/>
        <p:txBody>
          <a:bodyPr/>
          <a:lstStyle/>
          <a:p>
            <a:endParaRPr lang="en-US" dirty="0"/>
          </a:p>
          <a:p>
            <a:endParaRPr lang="en-US" dirty="0"/>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319464"/>
            <a:ext cx="3829601" cy="2633536"/>
          </a:xfrm>
          <a:prstGeom prst="rect">
            <a:avLst/>
          </a:prstGeom>
          <a:ln w="57150">
            <a:solidFill>
              <a:schemeClr val="tx1"/>
            </a:solidFill>
          </a:ln>
        </p:spPr>
      </p:pic>
      <p:pic>
        <p:nvPicPr>
          <p:cNvPr id="1031" name="Picture 7" descr="H:\Pictures\Dogs\2 Rebel in snow 20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124200"/>
            <a:ext cx="2868461" cy="2850534"/>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2400" y="1991076"/>
            <a:ext cx="1752600" cy="369332"/>
          </a:xfrm>
          <a:prstGeom prst="rect">
            <a:avLst/>
          </a:prstGeom>
          <a:solidFill>
            <a:schemeClr val="accent2">
              <a:lumMod val="60000"/>
              <a:lumOff val="40000"/>
            </a:schemeClr>
          </a:solidFill>
        </p:spPr>
        <p:txBody>
          <a:bodyPr wrap="square" rtlCol="0">
            <a:spAutoFit/>
          </a:bodyPr>
          <a:lstStyle/>
          <a:p>
            <a:r>
              <a:rPr lang="en-US" dirty="0"/>
              <a:t>Hey, I got one!</a:t>
            </a:r>
          </a:p>
        </p:txBody>
      </p:sp>
      <p:sp>
        <p:nvSpPr>
          <p:cNvPr id="8" name="TextBox 7"/>
          <p:cNvSpPr txBox="1"/>
          <p:nvPr/>
        </p:nvSpPr>
        <p:spPr>
          <a:xfrm>
            <a:off x="5739530" y="2838212"/>
            <a:ext cx="2057400" cy="369332"/>
          </a:xfrm>
          <a:prstGeom prst="rect">
            <a:avLst/>
          </a:prstGeom>
          <a:solidFill>
            <a:schemeClr val="tx2">
              <a:lumMod val="60000"/>
              <a:lumOff val="40000"/>
            </a:schemeClr>
          </a:solidFill>
        </p:spPr>
        <p:txBody>
          <a:bodyPr wrap="square" rtlCol="0">
            <a:spAutoFit/>
          </a:bodyPr>
          <a:lstStyle/>
          <a:p>
            <a:r>
              <a:rPr lang="en-US" dirty="0"/>
              <a:t>I’m thinking ….</a:t>
            </a:r>
          </a:p>
        </p:txBody>
      </p:sp>
    </p:spTree>
    <p:extLst>
      <p:ext uri="{BB962C8B-B14F-4D97-AF65-F5344CB8AC3E}">
        <p14:creationId xmlns:p14="http://schemas.microsoft.com/office/powerpoint/2010/main" val="14688734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LUNCH!!</a:t>
            </a:r>
          </a:p>
        </p:txBody>
      </p:sp>
      <p:pic>
        <p:nvPicPr>
          <p:cNvPr id="1026" name="Picture 2" descr="C:\Users\arfrick\AppData\Local\Microsoft\Windows\Temporary Internet Files\Content.IE5\T75N3B6B\sandwich-parts[1].pn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394800" y="2422594"/>
            <a:ext cx="4354400" cy="341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2727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Surveillance</a:t>
            </a:r>
          </a:p>
        </p:txBody>
      </p:sp>
      <p:sp>
        <p:nvSpPr>
          <p:cNvPr id="3" name="Subtitle 2"/>
          <p:cNvSpPr>
            <a:spLocks noGrp="1"/>
          </p:cNvSpPr>
          <p:nvPr>
            <p:ph type="subTitle" idx="1"/>
          </p:nvPr>
        </p:nvSpPr>
        <p:spPr/>
        <p:txBody>
          <a:bodyPr/>
          <a:lstStyle/>
          <a:p>
            <a:r>
              <a:rPr lang="en-US" dirty="0"/>
              <a:t>Anna Frick, MPH, CIC</a:t>
            </a:r>
          </a:p>
        </p:txBody>
      </p:sp>
    </p:spTree>
    <p:extLst>
      <p:ext uri="{BB962C8B-B14F-4D97-AF65-F5344CB8AC3E}">
        <p14:creationId xmlns:p14="http://schemas.microsoft.com/office/powerpoint/2010/main" val="8945449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surveillance?</a:t>
            </a:r>
          </a:p>
        </p:txBody>
      </p:sp>
      <p:sp>
        <p:nvSpPr>
          <p:cNvPr id="3" name="Content Placeholder 2"/>
          <p:cNvSpPr>
            <a:spLocks noGrp="1"/>
          </p:cNvSpPr>
          <p:nvPr>
            <p:ph idx="1"/>
          </p:nvPr>
        </p:nvSpPr>
        <p:spPr/>
        <p:txBody>
          <a:bodyPr/>
          <a:lstStyle/>
          <a:p>
            <a:r>
              <a:rPr lang="en-US" dirty="0"/>
              <a:t>“a comprehensive method of measuring outcomes and related processes of care, analyzing the data, and providing information to members of the healthcare team to assist in improving those outcomes.” –APIC</a:t>
            </a:r>
          </a:p>
          <a:p>
            <a:endParaRPr lang="en-US" dirty="0"/>
          </a:p>
          <a:p>
            <a:r>
              <a:rPr lang="en-US" dirty="0"/>
              <a:t>Essential to infection prevention</a:t>
            </a:r>
          </a:p>
        </p:txBody>
      </p:sp>
    </p:spTree>
    <p:extLst>
      <p:ext uri="{BB962C8B-B14F-4D97-AF65-F5344CB8AC3E}">
        <p14:creationId xmlns:p14="http://schemas.microsoft.com/office/powerpoint/2010/main" val="42144141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quote</a:t>
            </a:r>
          </a:p>
        </p:txBody>
      </p:sp>
      <p:sp>
        <p:nvSpPr>
          <p:cNvPr id="3" name="Content Placeholder 2"/>
          <p:cNvSpPr>
            <a:spLocks noGrp="1"/>
          </p:cNvSpPr>
          <p:nvPr>
            <p:ph idx="1"/>
          </p:nvPr>
        </p:nvSpPr>
        <p:spPr/>
        <p:txBody>
          <a:bodyPr/>
          <a:lstStyle/>
          <a:p>
            <a:pPr marL="0" indent="0">
              <a:buNone/>
            </a:pPr>
            <a:r>
              <a:rPr lang="en-US" dirty="0"/>
              <a:t>“I think what’s important to note is that we’re not necessarily talking about very sophisticated epidemiology using complex statistical methods to determine associations – sometimes this is literally as simple as making a line list of the patients who were involved, what infections they had, what people took care of them or where they were in the hospital,” he says. “In many instances it’s those very simple epidemiologic tools that are the most important and the most helpful in terms of getting to the bottom of an outbreak.”</a:t>
            </a:r>
          </a:p>
        </p:txBody>
      </p:sp>
      <p:sp>
        <p:nvSpPr>
          <p:cNvPr id="4" name="TextBox 3"/>
          <p:cNvSpPr txBox="1"/>
          <p:nvPr/>
        </p:nvSpPr>
        <p:spPr>
          <a:xfrm>
            <a:off x="2514600" y="6103382"/>
            <a:ext cx="5638800" cy="369332"/>
          </a:xfrm>
          <a:prstGeom prst="rect">
            <a:avLst/>
          </a:prstGeom>
          <a:noFill/>
        </p:spPr>
        <p:txBody>
          <a:bodyPr wrap="square" rtlCol="0">
            <a:spAutoFit/>
          </a:bodyPr>
          <a:lstStyle/>
          <a:p>
            <a:r>
              <a:rPr lang="en-US" i="1" dirty="0"/>
              <a:t>-Dr. Arjun Srinivasan, quoted in Infection Control Today</a:t>
            </a:r>
          </a:p>
        </p:txBody>
      </p:sp>
    </p:spTree>
    <p:extLst>
      <p:ext uri="{BB962C8B-B14F-4D97-AF65-F5344CB8AC3E}">
        <p14:creationId xmlns:p14="http://schemas.microsoft.com/office/powerpoint/2010/main" val="32303848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 we do surveillance?</a:t>
            </a:r>
          </a:p>
        </p:txBody>
      </p:sp>
      <p:sp>
        <p:nvSpPr>
          <p:cNvPr id="3" name="Content Placeholder 2"/>
          <p:cNvSpPr>
            <a:spLocks noGrp="1"/>
          </p:cNvSpPr>
          <p:nvPr>
            <p:ph idx="1"/>
          </p:nvPr>
        </p:nvSpPr>
        <p:spPr/>
        <p:txBody>
          <a:bodyPr/>
          <a:lstStyle/>
          <a:p>
            <a:r>
              <a:rPr lang="en-US" dirty="0"/>
              <a:t>Because we have to</a:t>
            </a:r>
          </a:p>
          <a:p>
            <a:r>
              <a:rPr lang="en-US" dirty="0"/>
              <a:t>To identify problems early and intervene</a:t>
            </a:r>
          </a:p>
          <a:p>
            <a:pPr lvl="1"/>
            <a:r>
              <a:rPr lang="en-US" dirty="0"/>
              <a:t>Isolate and use precautions EARLY to prevent spread</a:t>
            </a:r>
          </a:p>
          <a:p>
            <a:r>
              <a:rPr lang="en-US" dirty="0"/>
              <a:t>To monitor for less-obvious problems</a:t>
            </a:r>
          </a:p>
          <a:p>
            <a:r>
              <a:rPr lang="en-US" dirty="0"/>
              <a:t>So we can work towards having NO HAIs!</a:t>
            </a:r>
          </a:p>
        </p:txBody>
      </p:sp>
    </p:spTree>
    <p:extLst>
      <p:ext uri="{BB962C8B-B14F-4D97-AF65-F5344CB8AC3E}">
        <p14:creationId xmlns:p14="http://schemas.microsoft.com/office/powerpoint/2010/main" val="83009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Elements of a surveillance plan</a:t>
            </a:r>
          </a:p>
        </p:txBody>
      </p:sp>
      <p:sp>
        <p:nvSpPr>
          <p:cNvPr id="3" name="Content Placeholder 2"/>
          <p:cNvSpPr>
            <a:spLocks noGrp="1"/>
          </p:cNvSpPr>
          <p:nvPr>
            <p:ph idx="1"/>
          </p:nvPr>
        </p:nvSpPr>
        <p:spPr/>
        <p:txBody>
          <a:bodyPr>
            <a:normAutofit fontScale="92500" lnSpcReduction="20000"/>
          </a:bodyPr>
          <a:lstStyle/>
          <a:p>
            <a:r>
              <a:rPr lang="en-US" dirty="0"/>
              <a:t>What infections/events are you looking for?</a:t>
            </a:r>
          </a:p>
          <a:p>
            <a:endParaRPr lang="en-US" dirty="0"/>
          </a:p>
          <a:p>
            <a:r>
              <a:rPr lang="en-US" dirty="0"/>
              <a:t>How will you find/identify events?</a:t>
            </a:r>
          </a:p>
          <a:p>
            <a:endParaRPr lang="en-US" dirty="0"/>
          </a:p>
          <a:p>
            <a:r>
              <a:rPr lang="en-US" dirty="0"/>
              <a:t>What data elements will you collect?</a:t>
            </a:r>
          </a:p>
          <a:p>
            <a:endParaRPr lang="en-US" dirty="0"/>
          </a:p>
          <a:p>
            <a:r>
              <a:rPr lang="en-US" dirty="0"/>
              <a:t>How will you collect the data?</a:t>
            </a:r>
          </a:p>
          <a:p>
            <a:endParaRPr lang="en-US" dirty="0"/>
          </a:p>
          <a:p>
            <a:r>
              <a:rPr lang="en-US" dirty="0"/>
              <a:t>How will the data be analyzed?</a:t>
            </a:r>
          </a:p>
          <a:p>
            <a:endParaRPr lang="en-US" dirty="0"/>
          </a:p>
          <a:p>
            <a:r>
              <a:rPr lang="en-US" dirty="0"/>
              <a:t>What will you do with the results?</a:t>
            </a:r>
          </a:p>
        </p:txBody>
      </p:sp>
    </p:spTree>
    <p:extLst>
      <p:ext uri="{BB962C8B-B14F-4D97-AF65-F5344CB8AC3E}">
        <p14:creationId xmlns:p14="http://schemas.microsoft.com/office/powerpoint/2010/main" val="11275393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Choosing what to monitor</a:t>
            </a:r>
          </a:p>
        </p:txBody>
      </p:sp>
      <p:sp>
        <p:nvSpPr>
          <p:cNvPr id="3" name="Content Placeholder 2"/>
          <p:cNvSpPr>
            <a:spLocks noGrp="1"/>
          </p:cNvSpPr>
          <p:nvPr>
            <p:ph idx="1"/>
          </p:nvPr>
        </p:nvSpPr>
        <p:spPr/>
        <p:txBody>
          <a:bodyPr>
            <a:normAutofit/>
          </a:bodyPr>
          <a:lstStyle/>
          <a:p>
            <a:r>
              <a:rPr lang="en-US" dirty="0"/>
              <a:t>Regulatory requirements</a:t>
            </a:r>
          </a:p>
          <a:p>
            <a:endParaRPr lang="en-US" dirty="0"/>
          </a:p>
          <a:p>
            <a:r>
              <a:rPr lang="en-US" dirty="0"/>
              <a:t>Things that are identified as risks for your facility</a:t>
            </a:r>
          </a:p>
          <a:p>
            <a:pPr lvl="1"/>
            <a:r>
              <a:rPr lang="en-US" dirty="0"/>
              <a:t>Formal risk assessment</a:t>
            </a:r>
          </a:p>
          <a:p>
            <a:pPr lvl="1"/>
            <a:r>
              <a:rPr lang="en-US" dirty="0"/>
              <a:t>Type of facility</a:t>
            </a:r>
          </a:p>
          <a:p>
            <a:pPr lvl="1"/>
            <a:r>
              <a:rPr lang="en-US" dirty="0"/>
              <a:t>“It seems like we’ve seen a lot of X lately”</a:t>
            </a:r>
          </a:p>
          <a:p>
            <a:pPr lvl="1"/>
            <a:r>
              <a:rPr lang="en-US" dirty="0"/>
              <a:t>Known issues</a:t>
            </a:r>
          </a:p>
          <a:p>
            <a:endParaRPr lang="en-US" dirty="0"/>
          </a:p>
          <a:p>
            <a:r>
              <a:rPr lang="en-US" dirty="0"/>
              <a:t>High volume procedures</a:t>
            </a:r>
          </a:p>
          <a:p>
            <a:endParaRPr lang="en-US" dirty="0"/>
          </a:p>
        </p:txBody>
      </p:sp>
    </p:spTree>
    <p:extLst>
      <p:ext uri="{BB962C8B-B14F-4D97-AF65-F5344CB8AC3E}">
        <p14:creationId xmlns:p14="http://schemas.microsoft.com/office/powerpoint/2010/main" val="64918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chemeClr val="bg2">
                    <a:lumMod val="25000"/>
                  </a:schemeClr>
                </a:solidFill>
              </a:rPr>
              <a:t>Historical perspective of regulations…</a:t>
            </a:r>
            <a:br>
              <a:rPr lang="en-US" sz="3200" b="1" dirty="0">
                <a:solidFill>
                  <a:schemeClr val="bg2">
                    <a:lumMod val="25000"/>
                  </a:schemeClr>
                </a:solidFill>
              </a:rPr>
            </a:br>
            <a:r>
              <a:rPr lang="en-US" sz="3200" b="1" dirty="0">
                <a:solidFill>
                  <a:schemeClr val="bg2">
                    <a:lumMod val="25000"/>
                  </a:schemeClr>
                </a:solidFill>
              </a:rPr>
              <a:t>St Thomas Hospital, London, UK 1821</a:t>
            </a:r>
            <a:endParaRPr lang="en-US" sz="3200" dirty="0">
              <a:solidFill>
                <a:schemeClr val="bg2">
                  <a:lumMod val="25000"/>
                </a:schemeClr>
              </a:solidFill>
            </a:endParaRPr>
          </a:p>
        </p:txBody>
      </p:sp>
      <p:pic>
        <p:nvPicPr>
          <p:cNvPr id="4" name="Picture 11" descr="18th century engraving St. Thomas' Hospital"/>
          <p:cNvPicPr>
            <a:picLocks noChangeAspect="1" noChangeArrowheads="1"/>
          </p:cNvPicPr>
          <p:nvPr/>
        </p:nvPicPr>
        <p:blipFill>
          <a:blip r:embed="rId3" cstate="print"/>
          <a:srcRect/>
          <a:stretch>
            <a:fillRect/>
          </a:stretch>
        </p:blipFill>
        <p:spPr bwMode="auto">
          <a:xfrm>
            <a:off x="838200" y="2375209"/>
            <a:ext cx="2073442" cy="2882590"/>
          </a:xfrm>
          <a:prstGeom prst="rect">
            <a:avLst/>
          </a:prstGeom>
          <a:noFill/>
          <a:ln w="9525">
            <a:noFill/>
            <a:miter lim="800000"/>
            <a:headEnd/>
            <a:tailEnd/>
          </a:ln>
        </p:spPr>
      </p:pic>
      <p:sp>
        <p:nvSpPr>
          <p:cNvPr id="5" name="Rectangle 3"/>
          <p:cNvSpPr txBox="1">
            <a:spLocks noChangeArrowheads="1"/>
          </p:cNvSpPr>
          <p:nvPr/>
        </p:nvSpPr>
        <p:spPr>
          <a:xfrm>
            <a:off x="3505201" y="2380565"/>
            <a:ext cx="5208382" cy="4248835"/>
          </a:xfrm>
          <a:prstGeom prst="rect">
            <a:avLst/>
          </a:prstGeom>
          <a:gradFill rotWithShape="1">
            <a:gsLst>
              <a:gs pos="0">
                <a:srgbClr val="B32C16">
                  <a:tint val="35000"/>
                  <a:satMod val="260000"/>
                </a:srgbClr>
              </a:gs>
              <a:gs pos="30000">
                <a:srgbClr val="B32C16">
                  <a:tint val="38000"/>
                  <a:satMod val="260000"/>
                </a:srgbClr>
              </a:gs>
              <a:gs pos="75000">
                <a:srgbClr val="B32C16">
                  <a:tint val="55000"/>
                  <a:satMod val="255000"/>
                </a:srgbClr>
              </a:gs>
              <a:gs pos="100000">
                <a:srgbClr val="B32C16">
                  <a:tint val="70000"/>
                  <a:satMod val="255000"/>
                </a:srgbClr>
              </a:gs>
            </a:gsLst>
            <a:path path="circle">
              <a:fillToRect l="5000" t="100000" r="120000" b="10000"/>
            </a:path>
          </a:gradFill>
          <a:ln w="12700" cap="flat" cmpd="sng" algn="ctr">
            <a:solidFill>
              <a:srgbClr val="B32C16">
                <a:shade val="70000"/>
                <a:satMod val="150000"/>
              </a:srgbClr>
            </a:solidFill>
            <a:prstDash val="solid"/>
          </a:ln>
          <a:effectLst>
            <a:outerShdw blurRad="50800" dist="25000" dir="5400000" rotWithShape="0">
              <a:srgbClr val="000000">
                <a:alpha val="40000"/>
              </a:srgbClr>
            </a:outerShdw>
          </a:effectLst>
        </p:spPr>
        <p:txBody>
          <a:bodyPr>
            <a:normAutofit fontScale="70000" lnSpcReduction="20000"/>
          </a:bodyPr>
          <a:lstStyle/>
          <a:p>
            <a:pPr marL="609600" indent="-609600">
              <a:spcBef>
                <a:spcPct val="20000"/>
              </a:spcBef>
              <a:buFontTx/>
              <a:buAutoNum type="arabicPeriod"/>
              <a:defRPr/>
            </a:pPr>
            <a:endParaRPr lang="en-US" sz="2400" kern="0" dirty="0">
              <a:solidFill>
                <a:prstClr val="black"/>
              </a:solidFill>
              <a:latin typeface="Century Schoolbook"/>
            </a:endParaRPr>
          </a:p>
          <a:p>
            <a:pPr marL="609600" indent="-609600">
              <a:spcBef>
                <a:spcPct val="20000"/>
              </a:spcBef>
              <a:buFontTx/>
              <a:buAutoNum type="arabicPeriod"/>
              <a:defRPr/>
            </a:pPr>
            <a:endParaRPr lang="en-US" sz="2400" kern="0" dirty="0">
              <a:solidFill>
                <a:prstClr val="black"/>
              </a:solidFill>
              <a:latin typeface="Century Schoolbook"/>
            </a:endParaRPr>
          </a:p>
          <a:p>
            <a:pPr marL="609600" indent="-609600">
              <a:spcBef>
                <a:spcPct val="20000"/>
              </a:spcBef>
              <a:buFontTx/>
              <a:buAutoNum type="arabicPeriod"/>
              <a:defRPr/>
            </a:pPr>
            <a:r>
              <a:rPr lang="en-US" sz="2400" kern="0" dirty="0">
                <a:solidFill>
                  <a:prstClr val="black"/>
                </a:solidFill>
                <a:latin typeface="Franklin Gothic Medium Cond" pitchFamily="34" charset="0"/>
              </a:rPr>
              <a:t>On Thursday Present Petitions to </a:t>
            </a:r>
          </a:p>
          <a:p>
            <a:pPr marL="609600" indent="-609600">
              <a:spcBef>
                <a:spcPct val="20000"/>
              </a:spcBef>
              <a:defRPr/>
            </a:pPr>
            <a:r>
              <a:rPr lang="en-US" sz="2400" kern="0" dirty="0">
                <a:solidFill>
                  <a:prstClr val="black"/>
                </a:solidFill>
                <a:latin typeface="Franklin Gothic Medium Cond" pitchFamily="34" charset="0"/>
              </a:rPr>
              <a:t>	Takers-In, namely Hospital Surgeons, Physician, and Governor.</a:t>
            </a:r>
          </a:p>
          <a:p>
            <a:pPr marL="609600" indent="-609600">
              <a:spcBef>
                <a:spcPct val="20000"/>
              </a:spcBef>
              <a:defRPr/>
            </a:pPr>
            <a:r>
              <a:rPr lang="en-US" sz="2400" kern="0" dirty="0">
                <a:solidFill>
                  <a:prstClr val="black"/>
                </a:solidFill>
                <a:latin typeface="Franklin Gothic Medium Cond" pitchFamily="34" charset="0"/>
              </a:rPr>
              <a:t>2.	Present evidence of Ability to pay for Burial Shroud, and Burial Expenses.</a:t>
            </a:r>
          </a:p>
          <a:p>
            <a:pPr marL="609600" indent="-609600">
              <a:spcBef>
                <a:spcPct val="20000"/>
              </a:spcBef>
              <a:buFontTx/>
              <a:buAutoNum type="arabicPeriod" startAt="3"/>
              <a:defRPr/>
            </a:pPr>
            <a:r>
              <a:rPr lang="en-US" sz="2400" kern="0" dirty="0">
                <a:solidFill>
                  <a:prstClr val="black"/>
                </a:solidFill>
                <a:latin typeface="Franklin Gothic Medium Cond" pitchFamily="34" charset="0"/>
              </a:rPr>
              <a:t>Explain  When and How the Distemper Commenced.</a:t>
            </a:r>
          </a:p>
          <a:p>
            <a:pPr marL="609600" indent="-609600">
              <a:spcBef>
                <a:spcPct val="20000"/>
              </a:spcBef>
              <a:buFontTx/>
              <a:buAutoNum type="arabicPeriod" startAt="3"/>
              <a:defRPr/>
            </a:pPr>
            <a:r>
              <a:rPr lang="en-US" sz="2400" kern="0" dirty="0">
                <a:solidFill>
                  <a:prstClr val="black"/>
                </a:solidFill>
                <a:latin typeface="Franklin Gothic Medium Cond" pitchFamily="34" charset="0"/>
              </a:rPr>
              <a:t>Describe Nature and Regularity of Symptoms.</a:t>
            </a:r>
          </a:p>
          <a:p>
            <a:pPr marL="609600" indent="-609600">
              <a:spcBef>
                <a:spcPct val="20000"/>
              </a:spcBef>
              <a:defRPr/>
            </a:pPr>
            <a:r>
              <a:rPr lang="en-US" sz="2400" kern="0" dirty="0">
                <a:solidFill>
                  <a:prstClr val="black"/>
                </a:solidFill>
                <a:latin typeface="Franklin Gothic Medium Cond" pitchFamily="34" charset="0"/>
              </a:rPr>
              <a:t>5.	Show that Disorder is not Incurable.</a:t>
            </a:r>
          </a:p>
          <a:p>
            <a:pPr marL="609600" indent="-609600">
              <a:spcBef>
                <a:spcPct val="20000"/>
              </a:spcBef>
              <a:defRPr/>
            </a:pPr>
            <a:r>
              <a:rPr lang="en-US" sz="2400" kern="0" dirty="0">
                <a:solidFill>
                  <a:prstClr val="black"/>
                </a:solidFill>
                <a:latin typeface="Franklin Gothic Medium Cond" pitchFamily="34" charset="0"/>
              </a:rPr>
              <a:t>6.	Pay  2s 6p if </a:t>
            </a:r>
            <a:r>
              <a:rPr lang="en-US" sz="2400" kern="0" dirty="0" err="1">
                <a:solidFill>
                  <a:prstClr val="black"/>
                </a:solidFill>
                <a:latin typeface="Franklin Gothic Medium Cond" pitchFamily="34" charset="0"/>
              </a:rPr>
              <a:t>Cleane</a:t>
            </a:r>
            <a:r>
              <a:rPr lang="en-US" sz="2400" kern="0" dirty="0">
                <a:solidFill>
                  <a:prstClr val="black"/>
                </a:solidFill>
                <a:latin typeface="Franklin Gothic Medium Cond" pitchFamily="34" charset="0"/>
              </a:rPr>
              <a:t>, 5s if </a:t>
            </a:r>
            <a:r>
              <a:rPr lang="en-US" sz="2400" kern="0" dirty="0" err="1">
                <a:solidFill>
                  <a:prstClr val="black"/>
                </a:solidFill>
                <a:latin typeface="Franklin Gothic Medium Cond" pitchFamily="34" charset="0"/>
              </a:rPr>
              <a:t>Foule</a:t>
            </a:r>
            <a:r>
              <a:rPr lang="en-US" sz="2400" kern="0" dirty="0">
                <a:solidFill>
                  <a:prstClr val="black"/>
                </a:solidFill>
                <a:latin typeface="Franklin Gothic Medium Cond" pitchFamily="34" charset="0"/>
              </a:rPr>
              <a:t>.</a:t>
            </a:r>
          </a:p>
          <a:p>
            <a:pPr marL="609600" indent="-609600">
              <a:spcBef>
                <a:spcPct val="20000"/>
              </a:spcBef>
              <a:defRPr/>
            </a:pPr>
            <a:r>
              <a:rPr lang="en-US" sz="2400" kern="0" dirty="0">
                <a:solidFill>
                  <a:prstClr val="black"/>
                </a:solidFill>
                <a:latin typeface="Franklin Gothic Medium Cond" pitchFamily="34" charset="0"/>
              </a:rPr>
              <a:t>7.	</a:t>
            </a:r>
            <a:r>
              <a:rPr lang="en-US" sz="2400" kern="0" dirty="0" err="1">
                <a:solidFill>
                  <a:prstClr val="black"/>
                </a:solidFill>
                <a:latin typeface="Franklin Gothic Medium Cond" pitchFamily="34" charset="0"/>
              </a:rPr>
              <a:t>Foule</a:t>
            </a:r>
            <a:r>
              <a:rPr lang="en-US" sz="2400" kern="0" dirty="0">
                <a:solidFill>
                  <a:prstClr val="black"/>
                </a:solidFill>
                <a:latin typeface="Franklin Gothic Medium Cond" pitchFamily="34" charset="0"/>
              </a:rPr>
              <a:t> Patients straying from </a:t>
            </a:r>
            <a:r>
              <a:rPr lang="en-US" sz="2400" kern="0" dirty="0" err="1">
                <a:solidFill>
                  <a:prstClr val="black"/>
                </a:solidFill>
                <a:latin typeface="Franklin Gothic Medium Cond" pitchFamily="34" charset="0"/>
              </a:rPr>
              <a:t>Veneral</a:t>
            </a:r>
            <a:r>
              <a:rPr lang="en-US" sz="2400" kern="0" dirty="0">
                <a:solidFill>
                  <a:prstClr val="black"/>
                </a:solidFill>
                <a:latin typeface="Franklin Gothic Medium Cond" pitchFamily="34" charset="0"/>
              </a:rPr>
              <a:t> Disease Wards will be expelled.</a:t>
            </a:r>
          </a:p>
          <a:p>
            <a:pPr marL="609600" indent="-609600">
              <a:spcBef>
                <a:spcPct val="20000"/>
              </a:spcBef>
              <a:defRPr/>
            </a:pPr>
            <a:r>
              <a:rPr lang="en-US" sz="2400" kern="0" dirty="0">
                <a:solidFill>
                  <a:prstClr val="black"/>
                </a:solidFill>
                <a:latin typeface="Franklin Gothic Medium Cond" pitchFamily="34" charset="0"/>
              </a:rPr>
              <a:t>		</a:t>
            </a:r>
          </a:p>
          <a:p>
            <a:pPr marL="609600" indent="-609600">
              <a:spcBef>
                <a:spcPct val="20000"/>
              </a:spcBef>
              <a:defRPr/>
            </a:pPr>
            <a:r>
              <a:rPr lang="en-US" sz="2400" kern="0" dirty="0">
                <a:solidFill>
                  <a:prstClr val="black"/>
                </a:solidFill>
                <a:latin typeface="Franklin Gothic Medium Cond" pitchFamily="34" charset="0"/>
              </a:rPr>
              <a:t>	By Order of the Governors</a:t>
            </a:r>
          </a:p>
        </p:txBody>
      </p:sp>
      <p:sp>
        <p:nvSpPr>
          <p:cNvPr id="6" name="Rectangle 5"/>
          <p:cNvSpPr/>
          <p:nvPr/>
        </p:nvSpPr>
        <p:spPr>
          <a:xfrm>
            <a:off x="3886200" y="2209800"/>
            <a:ext cx="4724400" cy="646331"/>
          </a:xfrm>
          <a:prstGeom prst="rect">
            <a:avLst/>
          </a:prstGeom>
          <a:solidFill>
            <a:schemeClr val="accent3">
              <a:lumMod val="20000"/>
              <a:lumOff val="80000"/>
            </a:schemeClr>
          </a:solidFill>
        </p:spPr>
        <p:txBody>
          <a:bodyPr wrap="square">
            <a:spAutoFit/>
          </a:bodyPr>
          <a:lstStyle/>
          <a:p>
            <a:r>
              <a:rPr lang="en-US" b="1" dirty="0">
                <a:solidFill>
                  <a:prstClr val="black"/>
                </a:solidFill>
                <a:latin typeface="Century Schoolbook"/>
              </a:rPr>
              <a:t>	</a:t>
            </a:r>
            <a:r>
              <a:rPr lang="en-US" b="1" dirty="0">
                <a:solidFill>
                  <a:prstClr val="black"/>
                </a:solidFill>
                <a:latin typeface="Bernard MT Condensed" pitchFamily="18" charset="0"/>
              </a:rPr>
              <a:t>Rules for Taking-In of Patients </a:t>
            </a:r>
            <a:br>
              <a:rPr lang="en-US" b="1" dirty="0">
                <a:solidFill>
                  <a:prstClr val="black"/>
                </a:solidFill>
                <a:latin typeface="Bernard MT Condensed" pitchFamily="18" charset="0"/>
              </a:rPr>
            </a:br>
            <a:r>
              <a:rPr lang="en-US" b="1" dirty="0">
                <a:solidFill>
                  <a:prstClr val="black"/>
                </a:solidFill>
                <a:latin typeface="Bernard MT Condensed" pitchFamily="18" charset="0"/>
              </a:rPr>
              <a:t>	(St Thomas Hospital 1821)</a:t>
            </a:r>
            <a:endParaRPr lang="en-US" dirty="0">
              <a:solidFill>
                <a:prstClr val="black"/>
              </a:solidFill>
              <a:latin typeface="Bernard MT Condensed" pitchFamily="18" charset="0"/>
            </a:endParaRPr>
          </a:p>
        </p:txBody>
      </p:sp>
    </p:spTree>
    <p:extLst>
      <p:ext uri="{BB962C8B-B14F-4D97-AF65-F5344CB8AC3E}">
        <p14:creationId xmlns:p14="http://schemas.microsoft.com/office/powerpoint/2010/main" val="2623573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667"/>
          <a:stretch/>
        </p:blipFill>
        <p:spPr bwMode="auto">
          <a:xfrm>
            <a:off x="-44331" y="919163"/>
            <a:ext cx="9188331" cy="5290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821423"/>
            <a:ext cx="2895600" cy="5486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99442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981200"/>
            <a:ext cx="6629400" cy="3853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2856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28800"/>
            <a:ext cx="4038600" cy="4216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643" y="6020351"/>
            <a:ext cx="3981757" cy="462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3424" y="1865671"/>
            <a:ext cx="435113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724400" y="3962451"/>
            <a:ext cx="3752851" cy="1200329"/>
          </a:xfrm>
          <a:prstGeom prst="rect">
            <a:avLst/>
          </a:prstGeom>
          <a:noFill/>
        </p:spPr>
        <p:txBody>
          <a:bodyPr wrap="square" rtlCol="0">
            <a:spAutoFit/>
          </a:bodyPr>
          <a:lstStyle/>
          <a:p>
            <a:pPr marL="285750" indent="-285750">
              <a:buFont typeface="Arial" panose="020B0604020202020204" pitchFamily="34" charset="0"/>
              <a:buChar char="•"/>
            </a:pPr>
            <a:r>
              <a:rPr lang="en-US" dirty="0"/>
              <a:t>Doesn’t discuss regulatory requirements, but that would fit into the prioritization system here</a:t>
            </a:r>
          </a:p>
        </p:txBody>
      </p:sp>
    </p:spTree>
    <p:extLst>
      <p:ext uri="{BB962C8B-B14F-4D97-AF65-F5344CB8AC3E}">
        <p14:creationId xmlns:p14="http://schemas.microsoft.com/office/powerpoint/2010/main" val="16672777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definitions</a:t>
            </a:r>
          </a:p>
        </p:txBody>
      </p:sp>
      <p:sp>
        <p:nvSpPr>
          <p:cNvPr id="3" name="Content Placeholder 2"/>
          <p:cNvSpPr>
            <a:spLocks noGrp="1"/>
          </p:cNvSpPr>
          <p:nvPr>
            <p:ph idx="1"/>
          </p:nvPr>
        </p:nvSpPr>
        <p:spPr/>
        <p:txBody>
          <a:bodyPr/>
          <a:lstStyle/>
          <a:p>
            <a:r>
              <a:rPr lang="en-US" dirty="0"/>
              <a:t>A set of uniform criteria used to define a disease</a:t>
            </a:r>
          </a:p>
          <a:p>
            <a:endParaRPr lang="en-US" dirty="0"/>
          </a:p>
          <a:p>
            <a:r>
              <a:rPr lang="en-US" dirty="0"/>
              <a:t>Include attributes of risk (who can be a case?)</a:t>
            </a:r>
          </a:p>
          <a:p>
            <a:endParaRPr lang="en-US" dirty="0"/>
          </a:p>
          <a:p>
            <a:r>
              <a:rPr lang="en-US" dirty="0"/>
              <a:t>Include attributes of symptoms</a:t>
            </a:r>
          </a:p>
          <a:p>
            <a:endParaRPr lang="en-US" dirty="0"/>
          </a:p>
          <a:p>
            <a:r>
              <a:rPr lang="en-US" dirty="0"/>
              <a:t>Include attributes of diagnosis (lab confirmed?)</a:t>
            </a:r>
          </a:p>
          <a:p>
            <a:endParaRPr lang="en-US" dirty="0"/>
          </a:p>
          <a:p>
            <a:r>
              <a:rPr lang="en-US" dirty="0"/>
              <a:t>Should be written, so can be consistent</a:t>
            </a:r>
          </a:p>
        </p:txBody>
      </p:sp>
    </p:spTree>
    <p:extLst>
      <p:ext uri="{BB962C8B-B14F-4D97-AF65-F5344CB8AC3E}">
        <p14:creationId xmlns:p14="http://schemas.microsoft.com/office/powerpoint/2010/main" val="390603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Where to find ‘official’ case definitions</a:t>
            </a:r>
          </a:p>
        </p:txBody>
      </p:sp>
      <p:sp>
        <p:nvSpPr>
          <p:cNvPr id="3" name="Content Placeholder 2"/>
          <p:cNvSpPr>
            <a:spLocks noGrp="1"/>
          </p:cNvSpPr>
          <p:nvPr>
            <p:ph idx="1"/>
          </p:nvPr>
        </p:nvSpPr>
        <p:spPr/>
        <p:txBody>
          <a:bodyPr>
            <a:normAutofit fontScale="92500" lnSpcReduction="10000"/>
          </a:bodyPr>
          <a:lstStyle/>
          <a:p>
            <a:r>
              <a:rPr lang="en-US" dirty="0"/>
              <a:t>Nice to use sometimes because it makes it easier to compare with other facilities</a:t>
            </a:r>
          </a:p>
          <a:p>
            <a:endParaRPr lang="en-US" dirty="0"/>
          </a:p>
          <a:p>
            <a:r>
              <a:rPr lang="en-US" dirty="0" err="1"/>
              <a:t>McGeer</a:t>
            </a:r>
            <a:r>
              <a:rPr lang="en-US" dirty="0"/>
              <a:t> Criteria designed for LTC: </a:t>
            </a:r>
            <a:r>
              <a:rPr lang="en-US" dirty="0">
                <a:hlinkClick r:id="rId3"/>
              </a:rPr>
              <a:t>https://www.ncbi.nlm.nih.gov/pmc/articles/PMC3538836/</a:t>
            </a:r>
            <a:r>
              <a:rPr lang="en-US" dirty="0"/>
              <a:t> </a:t>
            </a:r>
          </a:p>
          <a:p>
            <a:endParaRPr lang="en-US" dirty="0"/>
          </a:p>
          <a:p>
            <a:r>
              <a:rPr lang="en-US" dirty="0">
                <a:hlinkClick r:id="rId4"/>
              </a:rPr>
              <a:t>https://wwwn.cdc.gov/nndss/case-definitions.html</a:t>
            </a:r>
            <a:r>
              <a:rPr lang="en-US" dirty="0"/>
              <a:t> is where CDC keeps its reportable disease definitions</a:t>
            </a:r>
          </a:p>
          <a:p>
            <a:endParaRPr lang="en-US" dirty="0"/>
          </a:p>
          <a:p>
            <a:r>
              <a:rPr lang="en-US" dirty="0"/>
              <a:t>CDC’s HAI definitions are at </a:t>
            </a:r>
            <a:r>
              <a:rPr lang="en-US" dirty="0">
                <a:hlinkClick r:id="rId5"/>
              </a:rPr>
              <a:t>http://www.cdc.gov/nhsn/enrolled-facilities/index.html</a:t>
            </a:r>
            <a:r>
              <a:rPr lang="en-US" dirty="0"/>
              <a:t> </a:t>
            </a:r>
          </a:p>
        </p:txBody>
      </p:sp>
    </p:spTree>
    <p:extLst>
      <p:ext uri="{BB962C8B-B14F-4D97-AF65-F5344CB8AC3E}">
        <p14:creationId xmlns:p14="http://schemas.microsoft.com/office/powerpoint/2010/main" val="376851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Clinical vs. surveillance definitions</a:t>
            </a:r>
          </a:p>
        </p:txBody>
      </p:sp>
      <p:sp>
        <p:nvSpPr>
          <p:cNvPr id="3" name="Content Placeholder 2"/>
          <p:cNvSpPr>
            <a:spLocks noGrp="1"/>
          </p:cNvSpPr>
          <p:nvPr>
            <p:ph idx="1"/>
          </p:nvPr>
        </p:nvSpPr>
        <p:spPr/>
        <p:txBody>
          <a:bodyPr/>
          <a:lstStyle/>
          <a:p>
            <a:r>
              <a:rPr lang="en-US" dirty="0"/>
              <a:t>Clinical definitions are for patient treatment</a:t>
            </a:r>
          </a:p>
          <a:p>
            <a:pPr lvl="1"/>
            <a:r>
              <a:rPr lang="en-US" dirty="0"/>
              <a:t>Up to the clinician</a:t>
            </a:r>
          </a:p>
          <a:p>
            <a:pPr lvl="1"/>
            <a:endParaRPr lang="en-US" dirty="0"/>
          </a:p>
          <a:p>
            <a:r>
              <a:rPr lang="en-US" dirty="0"/>
              <a:t>Surveillance definitions are for data purposes</a:t>
            </a:r>
          </a:p>
          <a:p>
            <a:pPr lvl="1"/>
            <a:r>
              <a:rPr lang="en-US" dirty="0"/>
              <a:t>Must be applied consistently</a:t>
            </a:r>
          </a:p>
          <a:p>
            <a:pPr lvl="1"/>
            <a:r>
              <a:rPr lang="en-US" dirty="0"/>
              <a:t>Not for treatment</a:t>
            </a:r>
          </a:p>
          <a:p>
            <a:pPr lvl="1"/>
            <a:r>
              <a:rPr lang="en-US" dirty="0"/>
              <a:t>Not relevant for clinical actions</a:t>
            </a:r>
          </a:p>
        </p:txBody>
      </p:sp>
    </p:spTree>
    <p:extLst>
      <p:ext uri="{BB962C8B-B14F-4D97-AF65-F5344CB8AC3E}">
        <p14:creationId xmlns:p14="http://schemas.microsoft.com/office/powerpoint/2010/main" val="261488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find cases?</a:t>
            </a:r>
          </a:p>
        </p:txBody>
      </p:sp>
      <p:sp>
        <p:nvSpPr>
          <p:cNvPr id="3" name="Content Placeholder 2"/>
          <p:cNvSpPr>
            <a:spLocks noGrp="1"/>
          </p:cNvSpPr>
          <p:nvPr>
            <p:ph idx="1"/>
          </p:nvPr>
        </p:nvSpPr>
        <p:spPr/>
        <p:txBody>
          <a:bodyPr>
            <a:normAutofit lnSpcReduction="10000"/>
          </a:bodyPr>
          <a:lstStyle/>
          <a:p>
            <a:r>
              <a:rPr lang="en-US" dirty="0"/>
              <a:t>Passive surveillance: wait for someone to tell you</a:t>
            </a:r>
          </a:p>
          <a:p>
            <a:pPr lvl="1"/>
            <a:r>
              <a:rPr lang="en-US" dirty="0"/>
              <a:t>Lab notifications of positive blood cultures</a:t>
            </a:r>
          </a:p>
          <a:p>
            <a:pPr lvl="1"/>
            <a:r>
              <a:rPr lang="en-US" dirty="0"/>
              <a:t>Staff report a resident with influenza</a:t>
            </a:r>
          </a:p>
          <a:p>
            <a:pPr lvl="1"/>
            <a:r>
              <a:rPr lang="en-US" b="1" dirty="0"/>
              <a:t>Less work for you; may miss cases</a:t>
            </a:r>
          </a:p>
          <a:p>
            <a:pPr lvl="1"/>
            <a:endParaRPr lang="en-US" dirty="0"/>
          </a:p>
          <a:p>
            <a:r>
              <a:rPr lang="en-US" dirty="0"/>
              <a:t>Active surveillance: go look for cases</a:t>
            </a:r>
          </a:p>
          <a:p>
            <a:pPr lvl="1"/>
            <a:r>
              <a:rPr lang="en-US" dirty="0"/>
              <a:t>Check every new resident’s record for infectious disease</a:t>
            </a:r>
          </a:p>
          <a:p>
            <a:pPr lvl="1"/>
            <a:r>
              <a:rPr lang="en-US" dirty="0"/>
              <a:t>Go visit patients and ask about symptoms</a:t>
            </a:r>
          </a:p>
          <a:p>
            <a:pPr lvl="1"/>
            <a:r>
              <a:rPr lang="en-US" dirty="0"/>
              <a:t>Review medical records, look at boards</a:t>
            </a:r>
          </a:p>
          <a:p>
            <a:pPr lvl="1"/>
            <a:r>
              <a:rPr lang="en-US" b="1" dirty="0"/>
              <a:t>More work for you; makes sure you find cases</a:t>
            </a:r>
          </a:p>
        </p:txBody>
      </p:sp>
    </p:spTree>
    <p:extLst>
      <p:ext uri="{BB962C8B-B14F-4D97-AF65-F5344CB8AC3E}">
        <p14:creationId xmlns:p14="http://schemas.microsoft.com/office/powerpoint/2010/main" val="504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Important data elements to consider</a:t>
            </a:r>
          </a:p>
        </p:txBody>
      </p:sp>
      <p:sp>
        <p:nvSpPr>
          <p:cNvPr id="3" name="Content Placeholder 2"/>
          <p:cNvSpPr>
            <a:spLocks noGrp="1"/>
          </p:cNvSpPr>
          <p:nvPr>
            <p:ph idx="1"/>
          </p:nvPr>
        </p:nvSpPr>
        <p:spPr>
          <a:xfrm>
            <a:off x="457200" y="1935480"/>
            <a:ext cx="8229600" cy="4541520"/>
          </a:xfrm>
        </p:spPr>
        <p:txBody>
          <a:bodyPr>
            <a:normAutofit fontScale="92500" lnSpcReduction="20000"/>
          </a:bodyPr>
          <a:lstStyle/>
          <a:p>
            <a:r>
              <a:rPr lang="en-US" dirty="0"/>
              <a:t>Demographics</a:t>
            </a:r>
          </a:p>
          <a:p>
            <a:endParaRPr lang="en-US" dirty="0"/>
          </a:p>
          <a:p>
            <a:r>
              <a:rPr lang="en-US" dirty="0"/>
              <a:t>Risk factor details</a:t>
            </a:r>
          </a:p>
          <a:p>
            <a:pPr lvl="1"/>
            <a:r>
              <a:rPr lang="en-US" dirty="0"/>
              <a:t>Underlying medical conditions </a:t>
            </a:r>
          </a:p>
          <a:p>
            <a:pPr lvl="1"/>
            <a:r>
              <a:rPr lang="en-US" dirty="0"/>
              <a:t>Procedure/current visit details</a:t>
            </a:r>
          </a:p>
          <a:p>
            <a:pPr lvl="1"/>
            <a:r>
              <a:rPr lang="en-US" dirty="0"/>
              <a:t>When patient was where</a:t>
            </a:r>
          </a:p>
          <a:p>
            <a:pPr lvl="1"/>
            <a:endParaRPr lang="en-US" dirty="0"/>
          </a:p>
          <a:p>
            <a:r>
              <a:rPr lang="en-US" dirty="0"/>
              <a:t>Information about infection</a:t>
            </a:r>
          </a:p>
          <a:p>
            <a:pPr lvl="1"/>
            <a:r>
              <a:rPr lang="en-US" dirty="0"/>
              <a:t>Onset</a:t>
            </a:r>
          </a:p>
          <a:p>
            <a:pPr lvl="1"/>
            <a:r>
              <a:rPr lang="en-US" dirty="0"/>
              <a:t>Symptoms</a:t>
            </a:r>
          </a:p>
          <a:p>
            <a:pPr lvl="1"/>
            <a:r>
              <a:rPr lang="en-US" dirty="0"/>
              <a:t>Pathogen</a:t>
            </a:r>
          </a:p>
          <a:p>
            <a:pPr lvl="1"/>
            <a:r>
              <a:rPr lang="en-US" dirty="0"/>
              <a:t>Other info needed to prove case meets case definition</a:t>
            </a:r>
          </a:p>
        </p:txBody>
      </p:sp>
    </p:spTree>
    <p:extLst>
      <p:ext uri="{BB962C8B-B14F-4D97-AF65-F5344CB8AC3E}">
        <p14:creationId xmlns:p14="http://schemas.microsoft.com/office/powerpoint/2010/main" val="373243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872"/>
          <a:stretch/>
        </p:blipFill>
        <p:spPr bwMode="auto">
          <a:xfrm>
            <a:off x="331066" y="1600200"/>
            <a:ext cx="8477250" cy="3296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492991" y="4875667"/>
            <a:ext cx="8153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09600" y="4038600"/>
            <a:ext cx="8153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14400" y="3200400"/>
            <a:ext cx="8153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640771" y="2362200"/>
            <a:ext cx="0" cy="25134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172200" y="2382960"/>
            <a:ext cx="0" cy="25134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239000" y="2362199"/>
            <a:ext cx="0" cy="25134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083791" y="5029200"/>
            <a:ext cx="2971800" cy="369332"/>
          </a:xfrm>
          <a:prstGeom prst="rect">
            <a:avLst/>
          </a:prstGeom>
          <a:noFill/>
        </p:spPr>
        <p:txBody>
          <a:bodyPr wrap="square" rtlCol="0">
            <a:spAutoFit/>
          </a:bodyPr>
          <a:lstStyle/>
          <a:p>
            <a:r>
              <a:rPr lang="en-US" dirty="0">
                <a:solidFill>
                  <a:prstClr val="black"/>
                </a:solidFill>
              </a:rPr>
              <a:t>Basic data collection line list</a:t>
            </a:r>
          </a:p>
        </p:txBody>
      </p:sp>
      <p:sp>
        <p:nvSpPr>
          <p:cNvPr id="2" name="TextBox 1"/>
          <p:cNvSpPr txBox="1"/>
          <p:nvPr/>
        </p:nvSpPr>
        <p:spPr>
          <a:xfrm>
            <a:off x="2743199" y="5486400"/>
            <a:ext cx="3429001" cy="369332"/>
          </a:xfrm>
          <a:prstGeom prst="rect">
            <a:avLst/>
          </a:prstGeom>
          <a:noFill/>
        </p:spPr>
        <p:txBody>
          <a:bodyPr wrap="square" rtlCol="0">
            <a:spAutoFit/>
          </a:bodyPr>
          <a:lstStyle/>
          <a:p>
            <a:r>
              <a:rPr lang="en-US" dirty="0">
                <a:solidFill>
                  <a:prstClr val="black"/>
                </a:solidFill>
              </a:rPr>
              <a:t>Example from Gail Bennet, RN</a:t>
            </a:r>
          </a:p>
        </p:txBody>
      </p:sp>
    </p:spTree>
    <p:extLst>
      <p:ext uri="{BB962C8B-B14F-4D97-AF65-F5344CB8AC3E}">
        <p14:creationId xmlns:p14="http://schemas.microsoft.com/office/powerpoint/2010/main" val="34751946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52400"/>
            <a:ext cx="5257800" cy="652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2401" y="3228252"/>
            <a:ext cx="2057400" cy="646331"/>
          </a:xfrm>
          <a:prstGeom prst="rect">
            <a:avLst/>
          </a:prstGeom>
          <a:noFill/>
        </p:spPr>
        <p:txBody>
          <a:bodyPr wrap="square" rtlCol="0">
            <a:spAutoFit/>
          </a:bodyPr>
          <a:lstStyle/>
          <a:p>
            <a:r>
              <a:rPr lang="en-US" dirty="0">
                <a:solidFill>
                  <a:prstClr val="black"/>
                </a:solidFill>
              </a:rPr>
              <a:t>Example from Gail Bennet, RN</a:t>
            </a:r>
          </a:p>
        </p:txBody>
      </p:sp>
    </p:spTree>
    <p:extLst>
      <p:ext uri="{BB962C8B-B14F-4D97-AF65-F5344CB8AC3E}">
        <p14:creationId xmlns:p14="http://schemas.microsoft.com/office/powerpoint/2010/main" val="361436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nlm.nih.gov/nativevoices/assets/timeline/000/000/012/12_w_full.jp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33400" y="4311739"/>
            <a:ext cx="3087669" cy="228599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6"/>
          <p:cNvSpPr txBox="1">
            <a:spLocks/>
          </p:cNvSpPr>
          <p:nvPr/>
        </p:nvSpPr>
        <p:spPr>
          <a:xfrm>
            <a:off x="266699" y="3812540"/>
            <a:ext cx="3621069" cy="381000"/>
          </a:xfrm>
          <a:prstGeom prst="rect">
            <a:avLst/>
          </a:prstGeom>
        </p:spPr>
        <p:txBody>
          <a:bodyPr vert="horz">
            <a:norm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marL="0" indent="0">
              <a:buClr>
                <a:srgbClr val="FE8637"/>
              </a:buClr>
              <a:buFont typeface="Wingdings"/>
              <a:buNone/>
              <a:defRPr/>
            </a:pPr>
            <a:r>
              <a:rPr lang="en-US" sz="1400" dirty="0">
                <a:solidFill>
                  <a:sysClr val="windowText" lastClr="000000"/>
                </a:solidFill>
                <a:latin typeface="Century Schoolbook"/>
              </a:rPr>
              <a:t>Providence Hospital, Anchorage, AK 1939</a:t>
            </a:r>
          </a:p>
        </p:txBody>
      </p:sp>
      <p:pic>
        <p:nvPicPr>
          <p:cNvPr id="6" name="Picture 4" descr="http://upload.wikimedia.org/wikipedia/en/7/7f/Stjoseph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5293" y="4213860"/>
            <a:ext cx="2888768" cy="2228938"/>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05400" y="6403061"/>
            <a:ext cx="3975100" cy="338554"/>
          </a:xfrm>
          <a:prstGeom prst="rect">
            <a:avLst/>
          </a:prstGeom>
          <a:noFill/>
        </p:spPr>
        <p:txBody>
          <a:bodyPr wrap="square" rtlCol="0">
            <a:spAutoFit/>
          </a:bodyPr>
          <a:lstStyle/>
          <a:p>
            <a:r>
              <a:rPr lang="en-US" sz="1400" dirty="0">
                <a:solidFill>
                  <a:prstClr val="black"/>
                </a:solidFill>
                <a:latin typeface="Century Schoolbook"/>
              </a:rPr>
              <a:t>St. Joseph’s </a:t>
            </a:r>
            <a:r>
              <a:rPr lang="en-US" sz="1600" dirty="0">
                <a:solidFill>
                  <a:prstClr val="black"/>
                </a:solidFill>
                <a:latin typeface="Century Schoolbook"/>
              </a:rPr>
              <a:t>Hospital</a:t>
            </a:r>
            <a:r>
              <a:rPr lang="en-US" sz="1400" dirty="0">
                <a:solidFill>
                  <a:prstClr val="black"/>
                </a:solidFill>
                <a:latin typeface="Century Schoolbook"/>
              </a:rPr>
              <a:t>, Fairbanks, AK 1930</a:t>
            </a:r>
          </a:p>
        </p:txBody>
      </p:sp>
      <p:pic>
        <p:nvPicPr>
          <p:cNvPr id="1026" name="Picture 2" descr="Sisters and friends, Nome, Alaska, c. 19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389" y="1738313"/>
            <a:ext cx="3745379" cy="202882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257800" y="3812540"/>
            <a:ext cx="3200400" cy="307777"/>
          </a:xfrm>
          <a:prstGeom prst="rect">
            <a:avLst/>
          </a:prstGeom>
          <a:noFill/>
        </p:spPr>
        <p:txBody>
          <a:bodyPr wrap="square" rtlCol="0">
            <a:spAutoFit/>
          </a:bodyPr>
          <a:lstStyle/>
          <a:p>
            <a:r>
              <a:rPr lang="en-US" sz="1400" dirty="0" err="1"/>
              <a:t>Yup’ik</a:t>
            </a:r>
            <a:r>
              <a:rPr lang="en-US" sz="1400" dirty="0"/>
              <a:t> settlement in Togiak, AK 1909</a:t>
            </a: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332548"/>
            <a:ext cx="4230557" cy="24193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158769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 y="152400"/>
            <a:ext cx="6400800" cy="6553200"/>
            <a:chOff x="1193800" y="60902"/>
            <a:chExt cx="7067550" cy="6829425"/>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800" y="60902"/>
              <a:ext cx="7067550" cy="393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3325" y="3994727"/>
              <a:ext cx="7058025"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7010400" y="1828800"/>
            <a:ext cx="1828800" cy="646331"/>
          </a:xfrm>
          <a:prstGeom prst="rect">
            <a:avLst/>
          </a:prstGeom>
          <a:noFill/>
        </p:spPr>
        <p:txBody>
          <a:bodyPr wrap="square" rtlCol="0">
            <a:spAutoFit/>
          </a:bodyPr>
          <a:lstStyle/>
          <a:p>
            <a:r>
              <a:rPr lang="en-US" dirty="0">
                <a:solidFill>
                  <a:prstClr val="black"/>
                </a:solidFill>
              </a:rPr>
              <a:t>In-depth data collection form</a:t>
            </a:r>
          </a:p>
        </p:txBody>
      </p:sp>
    </p:spTree>
    <p:extLst>
      <p:ext uri="{BB962C8B-B14F-4D97-AF65-F5344CB8AC3E}">
        <p14:creationId xmlns:p14="http://schemas.microsoft.com/office/powerpoint/2010/main" val="30330572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Denominator data</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28800"/>
            <a:ext cx="8827746" cy="4716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39177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consistency</a:t>
            </a:r>
          </a:p>
        </p:txBody>
      </p:sp>
      <p:sp>
        <p:nvSpPr>
          <p:cNvPr id="3" name="Content Placeholder 2"/>
          <p:cNvSpPr>
            <a:spLocks noGrp="1"/>
          </p:cNvSpPr>
          <p:nvPr>
            <p:ph idx="1"/>
          </p:nvPr>
        </p:nvSpPr>
        <p:spPr/>
        <p:txBody>
          <a:bodyPr/>
          <a:lstStyle/>
          <a:p>
            <a:r>
              <a:rPr lang="en-US" dirty="0"/>
              <a:t>Collect the same minimum information on all patients</a:t>
            </a:r>
          </a:p>
          <a:p>
            <a:endParaRPr lang="en-US" dirty="0"/>
          </a:p>
          <a:p>
            <a:r>
              <a:rPr lang="en-US" dirty="0"/>
              <a:t>Log it in the same way</a:t>
            </a:r>
          </a:p>
          <a:p>
            <a:endParaRPr lang="en-US" dirty="0"/>
          </a:p>
          <a:p>
            <a:r>
              <a:rPr lang="en-US" dirty="0"/>
              <a:t>Have clear criteria defining cases</a:t>
            </a:r>
          </a:p>
          <a:p>
            <a:endParaRPr lang="en-US" dirty="0"/>
          </a:p>
          <a:p>
            <a:r>
              <a:rPr lang="en-US" dirty="0"/>
              <a:t>Collect denominator data at the same </a:t>
            </a:r>
            <a:r>
              <a:rPr lang="en-US"/>
              <a:t>time each day</a:t>
            </a:r>
            <a:endParaRPr lang="en-US" dirty="0"/>
          </a:p>
          <a:p>
            <a:pPr marL="0" indent="0">
              <a:buNone/>
            </a:pPr>
            <a:endParaRPr lang="en-US" dirty="0"/>
          </a:p>
          <a:p>
            <a:pPr marL="0" indent="0">
              <a:buNone/>
            </a:pPr>
            <a:r>
              <a:rPr lang="en-US" dirty="0"/>
              <a:t>TRAIN YOUR DATA COLLECTORS!</a:t>
            </a:r>
          </a:p>
        </p:txBody>
      </p:sp>
    </p:spTree>
    <p:extLst>
      <p:ext uri="{BB962C8B-B14F-4D97-AF65-F5344CB8AC3E}">
        <p14:creationId xmlns:p14="http://schemas.microsoft.com/office/powerpoint/2010/main" val="11687759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Practice</a:t>
            </a:r>
          </a:p>
        </p:txBody>
      </p:sp>
      <p:sp>
        <p:nvSpPr>
          <p:cNvPr id="3" name="Content Placeholder 2"/>
          <p:cNvSpPr>
            <a:spLocks noGrp="1"/>
          </p:cNvSpPr>
          <p:nvPr>
            <p:ph idx="1"/>
          </p:nvPr>
        </p:nvSpPr>
        <p:spPr/>
        <p:txBody>
          <a:bodyPr>
            <a:normAutofit fontScale="92500" lnSpcReduction="10000"/>
          </a:bodyPr>
          <a:lstStyle/>
          <a:p>
            <a:r>
              <a:rPr lang="en-US" dirty="0"/>
              <a:t>You’ve noticed your facility has a lot of catheterized patients, and you’re worried about CAUTIs. </a:t>
            </a:r>
          </a:p>
          <a:p>
            <a:endParaRPr lang="en-US" dirty="0"/>
          </a:p>
          <a:p>
            <a:r>
              <a:rPr lang="en-US" dirty="0"/>
              <a:t>What kind of surveillance will you do (how will you find your cases?)</a:t>
            </a:r>
          </a:p>
          <a:p>
            <a:endParaRPr lang="en-US" dirty="0"/>
          </a:p>
          <a:p>
            <a:r>
              <a:rPr lang="en-US" dirty="0"/>
              <a:t>What data will you need?</a:t>
            </a:r>
          </a:p>
          <a:p>
            <a:endParaRPr lang="en-US" dirty="0"/>
          </a:p>
          <a:p>
            <a:r>
              <a:rPr lang="en-US" dirty="0"/>
              <a:t>How will you collect data?</a:t>
            </a:r>
          </a:p>
          <a:p>
            <a:pPr lvl="1"/>
            <a:r>
              <a:rPr lang="en-US" dirty="0"/>
              <a:t>On cases?</a:t>
            </a:r>
          </a:p>
          <a:p>
            <a:pPr lvl="1"/>
            <a:r>
              <a:rPr lang="en-US" dirty="0"/>
              <a:t>For denominator data?</a:t>
            </a:r>
          </a:p>
        </p:txBody>
      </p:sp>
    </p:spTree>
    <p:extLst>
      <p:ext uri="{BB962C8B-B14F-4D97-AF65-F5344CB8AC3E}">
        <p14:creationId xmlns:p14="http://schemas.microsoft.com/office/powerpoint/2010/main" val="402695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a:t>
            </a:r>
          </a:p>
        </p:txBody>
      </p:sp>
      <p:sp>
        <p:nvSpPr>
          <p:cNvPr id="3" name="Content Placeholder 2"/>
          <p:cNvSpPr>
            <a:spLocks noGrp="1"/>
          </p:cNvSpPr>
          <p:nvPr>
            <p:ph idx="1"/>
          </p:nvPr>
        </p:nvSpPr>
        <p:spPr/>
        <p:txBody>
          <a:bodyPr/>
          <a:lstStyle/>
          <a:p>
            <a:r>
              <a:rPr lang="en-US" dirty="0"/>
              <a:t>Doesn’t have to be complicated or scary!</a:t>
            </a:r>
          </a:p>
        </p:txBody>
      </p:sp>
    </p:spTree>
    <p:extLst>
      <p:ext uri="{BB962C8B-B14F-4D97-AF65-F5344CB8AC3E}">
        <p14:creationId xmlns:p14="http://schemas.microsoft.com/office/powerpoint/2010/main" val="241787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Ways to see a problem</a:t>
            </a:r>
          </a:p>
        </p:txBody>
      </p:sp>
      <p:sp>
        <p:nvSpPr>
          <p:cNvPr id="3" name="Content Placeholder 2"/>
          <p:cNvSpPr>
            <a:spLocks noGrp="1"/>
          </p:cNvSpPr>
          <p:nvPr>
            <p:ph idx="1"/>
          </p:nvPr>
        </p:nvSpPr>
        <p:spPr/>
        <p:txBody>
          <a:bodyPr>
            <a:normAutofit lnSpcReduction="10000"/>
          </a:bodyPr>
          <a:lstStyle/>
          <a:p>
            <a:r>
              <a:rPr lang="en-US" dirty="0"/>
              <a:t>Time series </a:t>
            </a:r>
            <a:r>
              <a:rPr lang="en-US" dirty="0">
                <a:sym typeface="Wingdings" panose="05000000000000000000" pitchFamily="2" charset="2"/>
              </a:rPr>
              <a:t> clustering</a:t>
            </a:r>
          </a:p>
          <a:p>
            <a:pPr lvl="1"/>
            <a:r>
              <a:rPr lang="en-US" dirty="0">
                <a:sym typeface="Wingdings" panose="05000000000000000000" pitchFamily="2" charset="2"/>
              </a:rPr>
              <a:t>Number of infections</a:t>
            </a:r>
          </a:p>
          <a:p>
            <a:endParaRPr lang="en-US" dirty="0">
              <a:sym typeface="Wingdings" panose="05000000000000000000" pitchFamily="2" charset="2"/>
            </a:endParaRPr>
          </a:p>
          <a:p>
            <a:r>
              <a:rPr lang="en-US" dirty="0">
                <a:sym typeface="Wingdings" panose="05000000000000000000" pitchFamily="2" charset="2"/>
              </a:rPr>
              <a:t>Unusual events</a:t>
            </a:r>
          </a:p>
          <a:p>
            <a:pPr lvl="1"/>
            <a:r>
              <a:rPr lang="en-US" dirty="0">
                <a:sym typeface="Wingdings" panose="05000000000000000000" pitchFamily="2" charset="2"/>
              </a:rPr>
              <a:t>Pathogens with a ‘trademark’</a:t>
            </a:r>
          </a:p>
          <a:p>
            <a:pPr lvl="1"/>
            <a:r>
              <a:rPr lang="en-US" dirty="0">
                <a:sym typeface="Wingdings" panose="05000000000000000000" pitchFamily="2" charset="2"/>
              </a:rPr>
              <a:t>“Weird” bugs or infections</a:t>
            </a:r>
          </a:p>
          <a:p>
            <a:endParaRPr lang="en-US" dirty="0">
              <a:sym typeface="Wingdings" panose="05000000000000000000" pitchFamily="2" charset="2"/>
            </a:endParaRPr>
          </a:p>
          <a:p>
            <a:r>
              <a:rPr lang="en-US" dirty="0">
                <a:sym typeface="Wingdings" panose="05000000000000000000" pitchFamily="2" charset="2"/>
              </a:rPr>
              <a:t>“Outbreak” or excess of infections</a:t>
            </a:r>
          </a:p>
          <a:p>
            <a:endParaRPr lang="en-US" dirty="0">
              <a:sym typeface="Wingdings" panose="05000000000000000000" pitchFamily="2" charset="2"/>
            </a:endParaRPr>
          </a:p>
          <a:p>
            <a:r>
              <a:rPr lang="en-US" dirty="0">
                <a:sym typeface="Wingdings" panose="05000000000000000000" pitchFamily="2" charset="2"/>
              </a:rPr>
              <a:t>Trends</a:t>
            </a:r>
          </a:p>
          <a:p>
            <a:endParaRPr lang="en-US" dirty="0">
              <a:sym typeface="Wingdings" panose="05000000000000000000" pitchFamily="2" charset="2"/>
            </a:endParaRPr>
          </a:p>
          <a:p>
            <a:endParaRPr lang="en-US" dirty="0"/>
          </a:p>
        </p:txBody>
      </p:sp>
    </p:spTree>
    <p:extLst>
      <p:ext uri="{BB962C8B-B14F-4D97-AF65-F5344CB8AC3E}">
        <p14:creationId xmlns:p14="http://schemas.microsoft.com/office/powerpoint/2010/main" val="351400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Which facility has a bigger problem?</a:t>
            </a:r>
          </a:p>
        </p:txBody>
      </p:sp>
      <p:sp>
        <p:nvSpPr>
          <p:cNvPr id="3" name="Content Placeholder 2"/>
          <p:cNvSpPr>
            <a:spLocks noGrp="1"/>
          </p:cNvSpPr>
          <p:nvPr>
            <p:ph idx="1"/>
          </p:nvPr>
        </p:nvSpPr>
        <p:spPr/>
        <p:txBody>
          <a:bodyPr/>
          <a:lstStyle/>
          <a:p>
            <a:r>
              <a:rPr lang="en-US" dirty="0"/>
              <a:t>Facility A had 5 catheter-associated UTIs last month</a:t>
            </a:r>
          </a:p>
          <a:p>
            <a:endParaRPr lang="en-US" dirty="0"/>
          </a:p>
          <a:p>
            <a:r>
              <a:rPr lang="en-US" dirty="0"/>
              <a:t>Facility B had 8 catheter-associated UTIs last year</a:t>
            </a:r>
          </a:p>
          <a:p>
            <a:endParaRPr lang="en-US" dirty="0"/>
          </a:p>
          <a:p>
            <a:r>
              <a:rPr lang="en-US" dirty="0"/>
              <a:t>Which one are you more worried about?</a:t>
            </a:r>
          </a:p>
        </p:txBody>
      </p:sp>
    </p:spTree>
    <p:extLst>
      <p:ext uri="{BB962C8B-B14F-4D97-AF65-F5344CB8AC3E}">
        <p14:creationId xmlns:p14="http://schemas.microsoft.com/office/powerpoint/2010/main" val="287740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Series</a:t>
            </a:r>
          </a:p>
        </p:txBody>
      </p:sp>
      <p:sp>
        <p:nvSpPr>
          <p:cNvPr id="3" name="Content Placeholder 2"/>
          <p:cNvSpPr>
            <a:spLocks noGrp="1"/>
          </p:cNvSpPr>
          <p:nvPr>
            <p:ph idx="1"/>
          </p:nvPr>
        </p:nvSpPr>
        <p:spPr>
          <a:xfrm>
            <a:off x="457200" y="1935480"/>
            <a:ext cx="8229600" cy="2026920"/>
          </a:xfrm>
        </p:spPr>
        <p:txBody>
          <a:bodyPr>
            <a:normAutofit fontScale="92500" lnSpcReduction="10000"/>
          </a:bodyPr>
          <a:lstStyle/>
          <a:p>
            <a:r>
              <a:rPr lang="en-US" dirty="0"/>
              <a:t>Shows events over time</a:t>
            </a:r>
          </a:p>
          <a:p>
            <a:pPr lvl="1"/>
            <a:r>
              <a:rPr lang="en-US" dirty="0"/>
              <a:t>Can use number, rate, proportion, etc.</a:t>
            </a:r>
          </a:p>
          <a:p>
            <a:pPr lvl="1"/>
            <a:r>
              <a:rPr lang="en-US" dirty="0"/>
              <a:t>Infections, compliance, number of residents, etc.</a:t>
            </a:r>
          </a:p>
          <a:p>
            <a:pPr lvl="1"/>
            <a:endParaRPr lang="en-US" dirty="0"/>
          </a:p>
          <a:p>
            <a:r>
              <a:rPr lang="en-US" dirty="0"/>
              <a:t>Simple to make and visually interpret</a:t>
            </a:r>
          </a:p>
        </p:txBody>
      </p:sp>
      <p:graphicFrame>
        <p:nvGraphicFramePr>
          <p:cNvPr id="4" name="Chart 3"/>
          <p:cNvGraphicFramePr>
            <a:graphicFrameLocks/>
          </p:cNvGraphicFramePr>
          <p:nvPr>
            <p:extLst>
              <p:ext uri="{D42A27DB-BD31-4B8C-83A1-F6EECF244321}">
                <p14:modId xmlns:p14="http://schemas.microsoft.com/office/powerpoint/2010/main" val="1923614456"/>
              </p:ext>
            </p:extLst>
          </p:nvPr>
        </p:nvGraphicFramePr>
        <p:xfrm>
          <a:off x="2362200" y="3962400"/>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2235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series + clusters </a:t>
            </a:r>
          </a:p>
        </p:txBody>
      </p:sp>
      <p:sp>
        <p:nvSpPr>
          <p:cNvPr id="3" name="Content Placeholder 2"/>
          <p:cNvSpPr>
            <a:spLocks noGrp="1"/>
          </p:cNvSpPr>
          <p:nvPr>
            <p:ph idx="1"/>
          </p:nvPr>
        </p:nvSpPr>
        <p:spPr>
          <a:xfrm>
            <a:off x="457200" y="1935480"/>
            <a:ext cx="8229600" cy="883920"/>
          </a:xfrm>
        </p:spPr>
        <p:txBody>
          <a:bodyPr/>
          <a:lstStyle/>
          <a:p>
            <a:r>
              <a:rPr lang="en-US" dirty="0"/>
              <a:t>Clusters in time should be investigated</a:t>
            </a:r>
          </a:p>
        </p:txBody>
      </p:sp>
      <p:graphicFrame>
        <p:nvGraphicFramePr>
          <p:cNvPr id="4" name="Chart 3"/>
          <p:cNvGraphicFramePr>
            <a:graphicFrameLocks/>
          </p:cNvGraphicFramePr>
          <p:nvPr>
            <p:extLst>
              <p:ext uri="{D42A27DB-BD31-4B8C-83A1-F6EECF244321}">
                <p14:modId xmlns:p14="http://schemas.microsoft.com/office/powerpoint/2010/main" val="1158423293"/>
              </p:ext>
            </p:extLst>
          </p:nvPr>
        </p:nvGraphicFramePr>
        <p:xfrm>
          <a:off x="76200" y="3048000"/>
          <a:ext cx="4343400" cy="2895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4250375893"/>
              </p:ext>
            </p:extLst>
          </p:nvPr>
        </p:nvGraphicFramePr>
        <p:xfrm>
          <a:off x="4724400" y="2971800"/>
          <a:ext cx="4114800" cy="2895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557912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make in Excel</a:t>
            </a:r>
          </a:p>
        </p:txBody>
      </p:sp>
      <p:sp>
        <p:nvSpPr>
          <p:cNvPr id="3" name="Content Placeholder 2"/>
          <p:cNvSpPr>
            <a:spLocks noGrp="1"/>
          </p:cNvSpPr>
          <p:nvPr>
            <p:ph idx="1"/>
          </p:nvPr>
        </p:nvSpPr>
        <p:spPr/>
        <p:txBody>
          <a:bodyPr/>
          <a:lstStyle/>
          <a:p>
            <a:r>
              <a:rPr lang="en-US" dirty="0"/>
              <a:t>Put dates in one column</a:t>
            </a:r>
          </a:p>
          <a:p>
            <a:pPr lvl="1"/>
            <a:r>
              <a:rPr lang="en-US" dirty="0"/>
              <a:t>If you want to do things by week, it sometimes is easier to use the week ending/starting date</a:t>
            </a:r>
          </a:p>
          <a:p>
            <a:pPr lvl="1"/>
            <a:endParaRPr lang="en-US" dirty="0"/>
          </a:p>
          <a:p>
            <a:r>
              <a:rPr lang="en-US" dirty="0"/>
              <a:t>Put number of cases in the second</a:t>
            </a:r>
          </a:p>
          <a:p>
            <a:endParaRPr lang="en-US" dirty="0"/>
          </a:p>
          <a:p>
            <a:r>
              <a:rPr lang="en-US" dirty="0"/>
              <a:t>Select both columns </a:t>
            </a:r>
            <a:r>
              <a:rPr lang="en-US" dirty="0">
                <a:sym typeface="Wingdings" panose="05000000000000000000" pitchFamily="2" charset="2"/>
              </a:rPr>
              <a:t> insert  “Column chart”</a:t>
            </a:r>
            <a:endParaRPr lang="en-US" dirty="0"/>
          </a:p>
        </p:txBody>
      </p:sp>
    </p:spTree>
    <p:extLst>
      <p:ext uri="{BB962C8B-B14F-4D97-AF65-F5344CB8AC3E}">
        <p14:creationId xmlns:p14="http://schemas.microsoft.com/office/powerpoint/2010/main" val="259047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14400"/>
          </a:xfrm>
        </p:spPr>
        <p:txBody>
          <a:bodyPr>
            <a:noAutofit/>
          </a:bodyPr>
          <a:lstStyle/>
          <a:p>
            <a:r>
              <a:rPr lang="en-US" sz="4000" b="1" dirty="0"/>
              <a:t>Where can I find regulations?</a:t>
            </a:r>
          </a:p>
        </p:txBody>
      </p:sp>
      <p:sp>
        <p:nvSpPr>
          <p:cNvPr id="3" name="Content Placeholder 2"/>
          <p:cNvSpPr>
            <a:spLocks noGrp="1"/>
          </p:cNvSpPr>
          <p:nvPr>
            <p:ph idx="1"/>
          </p:nvPr>
        </p:nvSpPr>
        <p:spPr>
          <a:xfrm>
            <a:off x="152400" y="1447800"/>
            <a:ext cx="8534400" cy="4876800"/>
          </a:xfrm>
        </p:spPr>
        <p:txBody>
          <a:bodyPr/>
          <a:lstStyle/>
          <a:p>
            <a:pPr marL="0" indent="0">
              <a:buNone/>
            </a:pPr>
            <a:r>
              <a:rPr lang="en-US" b="1" dirty="0">
                <a:hlinkClick r:id="rId2"/>
              </a:rPr>
              <a:t>http://dhss.alaska.gov/dhcs/pages/hflc/default.aspx</a:t>
            </a:r>
            <a:endParaRPr lang="en-US" b="1" dirty="0"/>
          </a:p>
          <a:p>
            <a:pPr marL="0" indent="0">
              <a:buNone/>
            </a:pPr>
            <a:endParaRPr lang="en-US" b="1" dirty="0"/>
          </a:p>
          <a:p>
            <a:endParaRPr lang="en-US" dirty="0"/>
          </a:p>
        </p:txBody>
      </p:sp>
      <p:pic>
        <p:nvPicPr>
          <p:cNvPr id="4" name="Picture 3" descr="Screen Clipping"/>
          <p:cNvPicPr>
            <a:picLocks noChangeAspect="1"/>
          </p:cNvPicPr>
          <p:nvPr/>
        </p:nvPicPr>
        <p:blipFill rotWithShape="1">
          <a:blip r:embed="rId3">
            <a:extLst>
              <a:ext uri="{28A0092B-C50C-407E-A947-70E740481C1C}">
                <a14:useLocalDpi xmlns:a14="http://schemas.microsoft.com/office/drawing/2010/main" val="0"/>
              </a:ext>
            </a:extLst>
          </a:blip>
          <a:srcRect l="2214"/>
          <a:stretch/>
        </p:blipFill>
        <p:spPr>
          <a:xfrm>
            <a:off x="990600" y="2133600"/>
            <a:ext cx="6400800" cy="4484508"/>
          </a:xfrm>
          <a:prstGeom prst="rect">
            <a:avLst/>
          </a:prstGeom>
          <a:ln w="57150">
            <a:solidFill>
              <a:schemeClr val="tx1"/>
            </a:solidFill>
          </a:ln>
        </p:spPr>
      </p:pic>
    </p:spTree>
    <p:extLst>
      <p:ext uri="{BB962C8B-B14F-4D97-AF65-F5344CB8AC3E}">
        <p14:creationId xmlns:p14="http://schemas.microsoft.com/office/powerpoint/2010/main" val="36667441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Which facility has a bigger problem?</a:t>
            </a:r>
          </a:p>
        </p:txBody>
      </p:sp>
      <p:sp>
        <p:nvSpPr>
          <p:cNvPr id="3" name="Content Placeholder 2"/>
          <p:cNvSpPr>
            <a:spLocks noGrp="1"/>
          </p:cNvSpPr>
          <p:nvPr>
            <p:ph idx="1"/>
          </p:nvPr>
        </p:nvSpPr>
        <p:spPr/>
        <p:txBody>
          <a:bodyPr/>
          <a:lstStyle/>
          <a:p>
            <a:r>
              <a:rPr lang="en-US" dirty="0"/>
              <a:t>Facility A had 5 surgical site infections </a:t>
            </a:r>
            <a:r>
              <a:rPr lang="en-US" dirty="0">
                <a:solidFill>
                  <a:srgbClr val="FF0000"/>
                </a:solidFill>
              </a:rPr>
              <a:t>… and performed 50 surgeries</a:t>
            </a:r>
            <a:endParaRPr lang="en-US" dirty="0"/>
          </a:p>
          <a:p>
            <a:endParaRPr lang="en-US" dirty="0"/>
          </a:p>
          <a:p>
            <a:r>
              <a:rPr lang="en-US" dirty="0"/>
              <a:t>Facility B had 8 surgical site infections </a:t>
            </a:r>
            <a:r>
              <a:rPr lang="en-US" dirty="0">
                <a:solidFill>
                  <a:srgbClr val="FF0000"/>
                </a:solidFill>
              </a:rPr>
              <a:t>… and performed 20 surgeries</a:t>
            </a:r>
            <a:endParaRPr lang="en-US" dirty="0"/>
          </a:p>
        </p:txBody>
      </p:sp>
    </p:spTree>
    <p:extLst>
      <p:ext uri="{BB962C8B-B14F-4D97-AF65-F5344CB8AC3E}">
        <p14:creationId xmlns:p14="http://schemas.microsoft.com/office/powerpoint/2010/main" val="37752862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Denominator data + rates</a:t>
            </a:r>
          </a:p>
        </p:txBody>
      </p:sp>
      <p:sp>
        <p:nvSpPr>
          <p:cNvPr id="3" name="Content Placeholder 2"/>
          <p:cNvSpPr>
            <a:spLocks noGrp="1"/>
          </p:cNvSpPr>
          <p:nvPr>
            <p:ph idx="1"/>
          </p:nvPr>
        </p:nvSpPr>
        <p:spPr/>
        <p:txBody>
          <a:bodyPr/>
          <a:lstStyle/>
          <a:p>
            <a:r>
              <a:rPr lang="en-US" dirty="0"/>
              <a:t>Infection rate = # new infections/ at-risk person time</a:t>
            </a:r>
          </a:p>
          <a:p>
            <a:pPr lvl="1"/>
            <a:r>
              <a:rPr lang="en-US" dirty="0"/>
              <a:t>For surgeries, it’s normal to do a proportion (infections/surgeries)</a:t>
            </a:r>
          </a:p>
          <a:p>
            <a:pPr lvl="1"/>
            <a:r>
              <a:rPr lang="en-US" dirty="0"/>
              <a:t>At-risk person-time: Total amount of time (days) each individual is potentially able to get the disease, summed up</a:t>
            </a:r>
          </a:p>
          <a:p>
            <a:pPr lvl="1"/>
            <a:endParaRPr lang="en-US" dirty="0"/>
          </a:p>
          <a:p>
            <a:r>
              <a:rPr lang="en-US" dirty="0"/>
              <a:t>Rates tell you the “speed”</a:t>
            </a:r>
          </a:p>
          <a:p>
            <a:r>
              <a:rPr lang="en-US" dirty="0"/>
              <a:t>Proportions tell you how common</a:t>
            </a:r>
          </a:p>
        </p:txBody>
      </p:sp>
      <p:sp>
        <p:nvSpPr>
          <p:cNvPr id="4" name="Right Brace 3"/>
          <p:cNvSpPr/>
          <p:nvPr/>
        </p:nvSpPr>
        <p:spPr>
          <a:xfrm>
            <a:off x="5715000" y="4800600"/>
            <a:ext cx="533400" cy="9144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 name="TextBox 4"/>
          <p:cNvSpPr txBox="1"/>
          <p:nvPr/>
        </p:nvSpPr>
        <p:spPr>
          <a:xfrm>
            <a:off x="6324600" y="5073134"/>
            <a:ext cx="1219200" cy="369332"/>
          </a:xfrm>
          <a:prstGeom prst="rect">
            <a:avLst/>
          </a:prstGeom>
          <a:noFill/>
        </p:spPr>
        <p:txBody>
          <a:bodyPr wrap="square" rtlCol="0">
            <a:spAutoFit/>
          </a:bodyPr>
          <a:lstStyle/>
          <a:p>
            <a:r>
              <a:rPr lang="en-US" dirty="0">
                <a:solidFill>
                  <a:prstClr val="black"/>
                </a:solidFill>
              </a:rPr>
              <a:t>Overlap</a:t>
            </a:r>
          </a:p>
        </p:txBody>
      </p:sp>
    </p:spTree>
    <p:extLst>
      <p:ext uri="{BB962C8B-B14F-4D97-AF65-F5344CB8AC3E}">
        <p14:creationId xmlns:p14="http://schemas.microsoft.com/office/powerpoint/2010/main" val="382637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9283"/>
            <a:ext cx="8229600" cy="1143000"/>
          </a:xfrm>
        </p:spPr>
        <p:txBody>
          <a:bodyPr/>
          <a:lstStyle/>
          <a:p>
            <a:r>
              <a:rPr lang="en-US" dirty="0"/>
              <a:t>Why rates?</a:t>
            </a:r>
          </a:p>
        </p:txBody>
      </p:sp>
      <p:sp>
        <p:nvSpPr>
          <p:cNvPr id="3" name="Content Placeholder 2"/>
          <p:cNvSpPr>
            <a:spLocks noGrp="1"/>
          </p:cNvSpPr>
          <p:nvPr>
            <p:ph idx="1"/>
          </p:nvPr>
        </p:nvSpPr>
        <p:spPr>
          <a:xfrm>
            <a:off x="457200" y="1640327"/>
            <a:ext cx="8229600" cy="4389120"/>
          </a:xfrm>
        </p:spPr>
        <p:txBody>
          <a:bodyPr/>
          <a:lstStyle/>
          <a:p>
            <a:r>
              <a:rPr lang="en-US" dirty="0"/>
              <a:t>Changes in volume should affect your case counts: rates balance that out</a:t>
            </a:r>
          </a:p>
          <a:p>
            <a:r>
              <a:rPr lang="en-US" dirty="0"/>
              <a:t>Allows comparisons with other facilities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 y="2988963"/>
            <a:ext cx="8477250" cy="383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2874662"/>
            <a:ext cx="8496300" cy="406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 y="2920919"/>
            <a:ext cx="844867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367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calculate a rate</a:t>
            </a:r>
          </a:p>
        </p:txBody>
      </p:sp>
      <p:sp>
        <p:nvSpPr>
          <p:cNvPr id="3" name="Content Placeholder 2"/>
          <p:cNvSpPr>
            <a:spLocks noGrp="1"/>
          </p:cNvSpPr>
          <p:nvPr>
            <p:ph idx="1"/>
          </p:nvPr>
        </p:nvSpPr>
        <p:spPr/>
        <p:txBody>
          <a:bodyPr/>
          <a:lstStyle/>
          <a:p>
            <a:r>
              <a:rPr lang="en-US" dirty="0"/>
              <a:t>Count number of infections</a:t>
            </a:r>
          </a:p>
          <a:p>
            <a:endParaRPr lang="en-US" dirty="0"/>
          </a:p>
          <a:p>
            <a:r>
              <a:rPr lang="en-US" dirty="0"/>
              <a:t>Count number of at-risk days</a:t>
            </a:r>
          </a:p>
          <a:p>
            <a:endParaRPr lang="en-US" dirty="0"/>
          </a:p>
          <a:p>
            <a:r>
              <a:rPr lang="en-US" dirty="0"/>
              <a:t>Divide infections/days, and multiply by a scaling factor</a:t>
            </a:r>
          </a:p>
          <a:p>
            <a:pPr lvl="1"/>
            <a:r>
              <a:rPr lang="en-US" dirty="0"/>
              <a:t>i.e. common to do CAUTIs per 1,000 catheter days</a:t>
            </a:r>
          </a:p>
        </p:txBody>
      </p:sp>
    </p:spTree>
    <p:extLst>
      <p:ext uri="{BB962C8B-B14F-4D97-AF65-F5344CB8AC3E}">
        <p14:creationId xmlns:p14="http://schemas.microsoft.com/office/powerpoint/2010/main" val="308683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Ways to see a problem</a:t>
            </a:r>
          </a:p>
        </p:txBody>
      </p:sp>
      <p:sp>
        <p:nvSpPr>
          <p:cNvPr id="3" name="Content Placeholder 2"/>
          <p:cNvSpPr>
            <a:spLocks noGrp="1"/>
          </p:cNvSpPr>
          <p:nvPr>
            <p:ph idx="1"/>
          </p:nvPr>
        </p:nvSpPr>
        <p:spPr/>
        <p:txBody>
          <a:bodyPr>
            <a:normAutofit/>
          </a:bodyPr>
          <a:lstStyle/>
          <a:p>
            <a:r>
              <a:rPr lang="en-US" dirty="0"/>
              <a:t>Time series </a:t>
            </a:r>
            <a:r>
              <a:rPr lang="en-US" dirty="0">
                <a:sym typeface="Wingdings" panose="05000000000000000000" pitchFamily="2" charset="2"/>
              </a:rPr>
              <a:t> clustering</a:t>
            </a:r>
          </a:p>
          <a:p>
            <a:pPr lvl="1"/>
            <a:r>
              <a:rPr lang="en-US" dirty="0">
                <a:sym typeface="Wingdings" panose="05000000000000000000" pitchFamily="2" charset="2"/>
              </a:rPr>
              <a:t>Number of infections</a:t>
            </a:r>
          </a:p>
          <a:p>
            <a:endParaRPr lang="en-US" dirty="0">
              <a:sym typeface="Wingdings" panose="05000000000000000000" pitchFamily="2" charset="2"/>
            </a:endParaRPr>
          </a:p>
          <a:p>
            <a:r>
              <a:rPr lang="en-US" dirty="0">
                <a:sym typeface="Wingdings" panose="05000000000000000000" pitchFamily="2" charset="2"/>
              </a:rPr>
              <a:t>Unusual events</a:t>
            </a:r>
          </a:p>
          <a:p>
            <a:pPr lvl="1"/>
            <a:r>
              <a:rPr lang="en-US" dirty="0">
                <a:sym typeface="Wingdings" panose="05000000000000000000" pitchFamily="2" charset="2"/>
              </a:rPr>
              <a:t>Pathogens with a ‘trademark’</a:t>
            </a:r>
          </a:p>
          <a:p>
            <a:pPr lvl="1"/>
            <a:r>
              <a:rPr lang="en-US" dirty="0">
                <a:sym typeface="Wingdings" panose="05000000000000000000" pitchFamily="2" charset="2"/>
              </a:rPr>
              <a:t>“Weird” bugs or infections</a:t>
            </a:r>
          </a:p>
          <a:p>
            <a:pPr lvl="2"/>
            <a:r>
              <a:rPr lang="en-US" dirty="0">
                <a:sym typeface="Wingdings" panose="05000000000000000000" pitchFamily="2" charset="2"/>
              </a:rPr>
              <a:t>Example: a case of a very drug-resistant organism</a:t>
            </a:r>
          </a:p>
          <a:p>
            <a:pPr marL="0" indent="0">
              <a:buNone/>
            </a:pPr>
            <a:endParaRPr lang="en-US" dirty="0">
              <a:sym typeface="Wingdings" panose="05000000000000000000" pitchFamily="2" charset="2"/>
            </a:endParaRPr>
          </a:p>
          <a:p>
            <a:endParaRPr lang="en-US" dirty="0"/>
          </a:p>
        </p:txBody>
      </p:sp>
    </p:spTree>
    <p:extLst>
      <p:ext uri="{BB962C8B-B14F-4D97-AF65-F5344CB8AC3E}">
        <p14:creationId xmlns:p14="http://schemas.microsoft.com/office/powerpoint/2010/main" val="111233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762000"/>
          </a:xfrm>
        </p:spPr>
        <p:txBody>
          <a:bodyPr>
            <a:normAutofit fontScale="90000"/>
          </a:bodyPr>
          <a:lstStyle/>
          <a:p>
            <a:r>
              <a:rPr lang="en-US" dirty="0"/>
              <a:t>Opportunistic infections</a:t>
            </a:r>
          </a:p>
        </p:txBody>
      </p:sp>
      <p:sp>
        <p:nvSpPr>
          <p:cNvPr id="3" name="Content Placeholder 2"/>
          <p:cNvSpPr>
            <a:spLocks noGrp="1"/>
          </p:cNvSpPr>
          <p:nvPr>
            <p:ph idx="1"/>
          </p:nvPr>
        </p:nvSpPr>
        <p:spPr>
          <a:xfrm>
            <a:off x="533400" y="2148840"/>
            <a:ext cx="3352800" cy="4389120"/>
          </a:xfrm>
        </p:spPr>
        <p:txBody>
          <a:bodyPr>
            <a:normAutofit fontScale="92500" lnSpcReduction="10000"/>
          </a:bodyPr>
          <a:lstStyle/>
          <a:p>
            <a:r>
              <a:rPr lang="en-US" sz="1800" dirty="0"/>
              <a:t>Coagulase-negative </a:t>
            </a:r>
            <a:r>
              <a:rPr lang="en-US" sz="1800" i="1" dirty="0"/>
              <a:t>Staphylococci</a:t>
            </a:r>
          </a:p>
          <a:p>
            <a:r>
              <a:rPr lang="en-US" sz="1800" i="1" dirty="0"/>
              <a:t>Enterococcus </a:t>
            </a:r>
            <a:r>
              <a:rPr lang="en-US" sz="1800" dirty="0"/>
              <a:t>spp.</a:t>
            </a:r>
          </a:p>
          <a:p>
            <a:r>
              <a:rPr lang="en-US" sz="1800" i="1" dirty="0"/>
              <a:t>Streptococcus </a:t>
            </a:r>
            <a:r>
              <a:rPr lang="en-US" sz="1800" i="1" dirty="0" err="1"/>
              <a:t>bovis</a:t>
            </a:r>
            <a:endParaRPr lang="en-US" sz="1800" i="1" dirty="0"/>
          </a:p>
          <a:p>
            <a:r>
              <a:rPr lang="en-US" sz="1800" i="1" dirty="0"/>
              <a:t>Clostridium </a:t>
            </a:r>
            <a:r>
              <a:rPr lang="en-US" sz="1800" i="1" dirty="0" err="1"/>
              <a:t>septicum</a:t>
            </a:r>
            <a:endParaRPr lang="en-US" sz="1800" i="1" dirty="0"/>
          </a:p>
          <a:p>
            <a:r>
              <a:rPr lang="en-US" sz="1800" i="1" dirty="0"/>
              <a:t>Candida</a:t>
            </a:r>
            <a:r>
              <a:rPr lang="en-US" sz="1800" dirty="0"/>
              <a:t> and </a:t>
            </a:r>
            <a:r>
              <a:rPr lang="en-US" sz="1800" i="1" dirty="0" err="1"/>
              <a:t>Torulopsis</a:t>
            </a:r>
            <a:r>
              <a:rPr lang="en-US" sz="1800" i="1" dirty="0"/>
              <a:t> </a:t>
            </a:r>
            <a:r>
              <a:rPr lang="en-US" sz="1800" i="1" dirty="0" err="1"/>
              <a:t>glabrata</a:t>
            </a:r>
            <a:endParaRPr lang="en-US" sz="1800" i="1" dirty="0"/>
          </a:p>
          <a:p>
            <a:r>
              <a:rPr lang="en-US" sz="1800" i="1" dirty="0" err="1"/>
              <a:t>Malassezia</a:t>
            </a:r>
            <a:r>
              <a:rPr lang="en-US" sz="1800" i="1" dirty="0"/>
              <a:t> furfur</a:t>
            </a:r>
          </a:p>
          <a:p>
            <a:r>
              <a:rPr lang="en-US" sz="1800" i="1" dirty="0" err="1"/>
              <a:t>Coccidioides</a:t>
            </a:r>
            <a:r>
              <a:rPr lang="en-US" sz="1800" i="1" dirty="0"/>
              <a:t> </a:t>
            </a:r>
            <a:r>
              <a:rPr lang="en-US" sz="1800" i="1" dirty="0" err="1"/>
              <a:t>immitis</a:t>
            </a:r>
            <a:endParaRPr lang="en-US" sz="1800" i="1" dirty="0"/>
          </a:p>
          <a:p>
            <a:r>
              <a:rPr lang="en-US" sz="1800" i="1" dirty="0"/>
              <a:t>Histoplasma </a:t>
            </a:r>
            <a:r>
              <a:rPr lang="en-US" sz="1800" i="1" dirty="0" err="1"/>
              <a:t>capsulatum</a:t>
            </a:r>
            <a:endParaRPr lang="en-US" sz="1800" i="1" dirty="0"/>
          </a:p>
          <a:p>
            <a:r>
              <a:rPr lang="en-US" sz="1800" dirty="0"/>
              <a:t>Mycobacterium TB</a:t>
            </a:r>
          </a:p>
          <a:p>
            <a:r>
              <a:rPr lang="en-US" sz="1800" i="1" dirty="0"/>
              <a:t>Pneumocystis </a:t>
            </a:r>
            <a:r>
              <a:rPr lang="en-US" sz="1800" i="1" dirty="0" err="1"/>
              <a:t>jiroveci</a:t>
            </a:r>
            <a:endParaRPr lang="en-US" sz="1800" i="1" dirty="0"/>
          </a:p>
          <a:p>
            <a:r>
              <a:rPr lang="en-US" sz="1800" i="1" dirty="0"/>
              <a:t>Toxoplasma </a:t>
            </a:r>
            <a:r>
              <a:rPr lang="en-US" sz="1800" i="1" dirty="0" err="1"/>
              <a:t>gondii</a:t>
            </a:r>
            <a:endParaRPr lang="en-US" sz="1800" i="1" dirty="0"/>
          </a:p>
          <a:p>
            <a:r>
              <a:rPr lang="en-US" sz="1800" dirty="0"/>
              <a:t>Herpes simplex</a:t>
            </a:r>
          </a:p>
          <a:p>
            <a:r>
              <a:rPr lang="en-US" sz="1800" dirty="0"/>
              <a:t>Herpes zoster</a:t>
            </a:r>
          </a:p>
        </p:txBody>
      </p:sp>
      <p:sp>
        <p:nvSpPr>
          <p:cNvPr id="4" name="Oval 3"/>
          <p:cNvSpPr/>
          <p:nvPr/>
        </p:nvSpPr>
        <p:spPr>
          <a:xfrm>
            <a:off x="-685800" y="1676400"/>
            <a:ext cx="6400800" cy="502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Oval 4"/>
          <p:cNvSpPr/>
          <p:nvPr/>
        </p:nvSpPr>
        <p:spPr>
          <a:xfrm>
            <a:off x="3429000" y="1676400"/>
            <a:ext cx="5943600" cy="502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Content Placeholder 2"/>
          <p:cNvSpPr txBox="1">
            <a:spLocks/>
          </p:cNvSpPr>
          <p:nvPr/>
        </p:nvSpPr>
        <p:spPr>
          <a:xfrm>
            <a:off x="5715000" y="2514600"/>
            <a:ext cx="3352800" cy="438912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buClr>
                <a:srgbClr val="0BD0D9"/>
              </a:buClr>
            </a:pPr>
            <a:r>
              <a:rPr lang="en-US" sz="1800" i="1" dirty="0">
                <a:solidFill>
                  <a:prstClr val="black"/>
                </a:solidFill>
              </a:rPr>
              <a:t>Clostridium difficile</a:t>
            </a:r>
          </a:p>
          <a:p>
            <a:pPr>
              <a:buClr>
                <a:srgbClr val="0BD0D9"/>
              </a:buClr>
            </a:pPr>
            <a:r>
              <a:rPr lang="en-US" sz="1800" i="1" dirty="0">
                <a:solidFill>
                  <a:prstClr val="black"/>
                </a:solidFill>
              </a:rPr>
              <a:t>Legionella </a:t>
            </a:r>
            <a:r>
              <a:rPr lang="en-US" sz="1800" i="1" dirty="0" err="1">
                <a:solidFill>
                  <a:prstClr val="black"/>
                </a:solidFill>
              </a:rPr>
              <a:t>pneumophila</a:t>
            </a:r>
            <a:endParaRPr lang="en-US" sz="1800" i="1" dirty="0">
              <a:solidFill>
                <a:prstClr val="black"/>
              </a:solidFill>
            </a:endParaRPr>
          </a:p>
          <a:p>
            <a:pPr>
              <a:buClr>
                <a:srgbClr val="0BD0D9"/>
              </a:buClr>
            </a:pPr>
            <a:r>
              <a:rPr lang="en-US" sz="1800" i="1" dirty="0" err="1">
                <a:solidFill>
                  <a:prstClr val="black"/>
                </a:solidFill>
              </a:rPr>
              <a:t>Rhodococcus</a:t>
            </a:r>
            <a:r>
              <a:rPr lang="en-US" sz="1800" i="1" dirty="0">
                <a:solidFill>
                  <a:prstClr val="black"/>
                </a:solidFill>
              </a:rPr>
              <a:t> </a:t>
            </a:r>
            <a:r>
              <a:rPr lang="en-US" sz="1800" i="1" dirty="0" err="1">
                <a:solidFill>
                  <a:prstClr val="black"/>
                </a:solidFill>
              </a:rPr>
              <a:t>equi</a:t>
            </a:r>
            <a:endParaRPr lang="en-US" sz="1800" i="1" dirty="0">
              <a:solidFill>
                <a:prstClr val="black"/>
              </a:solidFill>
            </a:endParaRPr>
          </a:p>
          <a:p>
            <a:pPr>
              <a:buClr>
                <a:srgbClr val="0BD0D9"/>
              </a:buClr>
            </a:pPr>
            <a:r>
              <a:rPr lang="en-US" sz="1800" i="1" dirty="0">
                <a:solidFill>
                  <a:prstClr val="black"/>
                </a:solidFill>
              </a:rPr>
              <a:t>Aspergillus</a:t>
            </a:r>
            <a:r>
              <a:rPr lang="en-US" sz="1800" dirty="0">
                <a:solidFill>
                  <a:prstClr val="black"/>
                </a:solidFill>
              </a:rPr>
              <a:t> spp.</a:t>
            </a:r>
          </a:p>
          <a:p>
            <a:pPr>
              <a:buClr>
                <a:srgbClr val="0BD0D9"/>
              </a:buClr>
            </a:pPr>
            <a:r>
              <a:rPr lang="en-US" sz="1800" dirty="0" err="1">
                <a:solidFill>
                  <a:prstClr val="black"/>
                </a:solidFill>
              </a:rPr>
              <a:t>Zygomycetes</a:t>
            </a:r>
            <a:r>
              <a:rPr lang="en-US" sz="1800" dirty="0">
                <a:solidFill>
                  <a:prstClr val="black"/>
                </a:solidFill>
              </a:rPr>
              <a:t> </a:t>
            </a:r>
          </a:p>
          <a:p>
            <a:pPr>
              <a:buClr>
                <a:srgbClr val="0BD0D9"/>
              </a:buClr>
            </a:pPr>
            <a:r>
              <a:rPr lang="en-US" sz="1800" dirty="0">
                <a:solidFill>
                  <a:prstClr val="black"/>
                </a:solidFill>
              </a:rPr>
              <a:t>Rapid-growing mycobacteria</a:t>
            </a:r>
          </a:p>
          <a:p>
            <a:pPr>
              <a:buClr>
                <a:srgbClr val="0BD0D9"/>
              </a:buClr>
            </a:pPr>
            <a:r>
              <a:rPr lang="en-US" sz="1800" dirty="0">
                <a:solidFill>
                  <a:prstClr val="black"/>
                </a:solidFill>
              </a:rPr>
              <a:t>Cryptosporidium</a:t>
            </a:r>
          </a:p>
          <a:p>
            <a:pPr>
              <a:buClr>
                <a:srgbClr val="0BD0D9"/>
              </a:buClr>
            </a:pPr>
            <a:r>
              <a:rPr lang="en-US" sz="1800" dirty="0">
                <a:solidFill>
                  <a:prstClr val="black"/>
                </a:solidFill>
              </a:rPr>
              <a:t>Viruses other than the herpes group</a:t>
            </a:r>
          </a:p>
        </p:txBody>
      </p:sp>
      <p:cxnSp>
        <p:nvCxnSpPr>
          <p:cNvPr id="8" name="Straight Connector 7"/>
          <p:cNvCxnSpPr/>
          <p:nvPr/>
        </p:nvCxnSpPr>
        <p:spPr>
          <a:xfrm>
            <a:off x="381000" y="4343400"/>
            <a:ext cx="3048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Content Placeholder 2"/>
          <p:cNvSpPr txBox="1">
            <a:spLocks/>
          </p:cNvSpPr>
          <p:nvPr/>
        </p:nvSpPr>
        <p:spPr>
          <a:xfrm>
            <a:off x="3581400" y="3429000"/>
            <a:ext cx="1981200" cy="196596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buClr>
                <a:srgbClr val="0BD0D9"/>
              </a:buClr>
            </a:pPr>
            <a:r>
              <a:rPr lang="en-US" sz="1800" dirty="0">
                <a:solidFill>
                  <a:prstClr val="black"/>
                </a:solidFill>
              </a:rPr>
              <a:t>Aerobic Gram-negatives</a:t>
            </a:r>
          </a:p>
          <a:p>
            <a:pPr>
              <a:buClr>
                <a:srgbClr val="0BD0D9"/>
              </a:buClr>
            </a:pPr>
            <a:r>
              <a:rPr lang="en-US" sz="1800" i="1" dirty="0">
                <a:solidFill>
                  <a:prstClr val="black"/>
                </a:solidFill>
              </a:rPr>
              <a:t>Staphylococcus aureus</a:t>
            </a:r>
          </a:p>
        </p:txBody>
      </p:sp>
      <p:sp>
        <p:nvSpPr>
          <p:cNvPr id="10" name="TextBox 9"/>
          <p:cNvSpPr txBox="1"/>
          <p:nvPr/>
        </p:nvSpPr>
        <p:spPr>
          <a:xfrm>
            <a:off x="1371600" y="1358384"/>
            <a:ext cx="2286000" cy="369332"/>
          </a:xfrm>
          <a:prstGeom prst="rect">
            <a:avLst/>
          </a:prstGeom>
          <a:noFill/>
        </p:spPr>
        <p:txBody>
          <a:bodyPr wrap="square" rtlCol="0">
            <a:spAutoFit/>
          </a:bodyPr>
          <a:lstStyle/>
          <a:p>
            <a:pPr algn="ctr"/>
            <a:r>
              <a:rPr lang="en-US" dirty="0">
                <a:solidFill>
                  <a:prstClr val="black"/>
                </a:solidFill>
              </a:rPr>
              <a:t>Endogenous</a:t>
            </a:r>
          </a:p>
        </p:txBody>
      </p:sp>
      <p:sp>
        <p:nvSpPr>
          <p:cNvPr id="11" name="TextBox 10"/>
          <p:cNvSpPr txBox="1"/>
          <p:nvPr/>
        </p:nvSpPr>
        <p:spPr>
          <a:xfrm>
            <a:off x="5486400" y="1326118"/>
            <a:ext cx="2286000" cy="369332"/>
          </a:xfrm>
          <a:prstGeom prst="rect">
            <a:avLst/>
          </a:prstGeom>
          <a:noFill/>
        </p:spPr>
        <p:txBody>
          <a:bodyPr wrap="square" rtlCol="0">
            <a:spAutoFit/>
          </a:bodyPr>
          <a:lstStyle/>
          <a:p>
            <a:pPr algn="ctr"/>
            <a:r>
              <a:rPr lang="en-US" dirty="0">
                <a:solidFill>
                  <a:prstClr val="black"/>
                </a:solidFill>
              </a:rPr>
              <a:t>Exogenous</a:t>
            </a:r>
          </a:p>
        </p:txBody>
      </p:sp>
    </p:spTree>
    <p:extLst>
      <p:ext uri="{BB962C8B-B14F-4D97-AF65-F5344CB8AC3E}">
        <p14:creationId xmlns:p14="http://schemas.microsoft.com/office/powerpoint/2010/main" val="101659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Ways to see a problem</a:t>
            </a:r>
          </a:p>
        </p:txBody>
      </p:sp>
      <p:sp>
        <p:nvSpPr>
          <p:cNvPr id="3" name="Content Placeholder 2"/>
          <p:cNvSpPr>
            <a:spLocks noGrp="1"/>
          </p:cNvSpPr>
          <p:nvPr>
            <p:ph idx="1"/>
          </p:nvPr>
        </p:nvSpPr>
        <p:spPr/>
        <p:txBody>
          <a:bodyPr>
            <a:normAutofit/>
          </a:bodyPr>
          <a:lstStyle/>
          <a:p>
            <a:r>
              <a:rPr lang="en-US" dirty="0"/>
              <a:t>Time series </a:t>
            </a:r>
            <a:r>
              <a:rPr lang="en-US" dirty="0">
                <a:sym typeface="Wingdings" panose="05000000000000000000" pitchFamily="2" charset="2"/>
              </a:rPr>
              <a:t> clustering</a:t>
            </a:r>
          </a:p>
          <a:p>
            <a:pPr lvl="1"/>
            <a:r>
              <a:rPr lang="en-US" dirty="0">
                <a:sym typeface="Wingdings" panose="05000000000000000000" pitchFamily="2" charset="2"/>
              </a:rPr>
              <a:t>Number of infections</a:t>
            </a:r>
          </a:p>
          <a:p>
            <a:endParaRPr lang="en-US" dirty="0">
              <a:sym typeface="Wingdings" panose="05000000000000000000" pitchFamily="2" charset="2"/>
            </a:endParaRPr>
          </a:p>
          <a:p>
            <a:r>
              <a:rPr lang="en-US" dirty="0">
                <a:sym typeface="Wingdings" panose="05000000000000000000" pitchFamily="2" charset="2"/>
              </a:rPr>
              <a:t>Unusual events</a:t>
            </a:r>
          </a:p>
          <a:p>
            <a:pPr lvl="1"/>
            <a:r>
              <a:rPr lang="en-US" dirty="0">
                <a:sym typeface="Wingdings" panose="05000000000000000000" pitchFamily="2" charset="2"/>
              </a:rPr>
              <a:t>Pathogens with a ‘trademark’</a:t>
            </a:r>
          </a:p>
          <a:p>
            <a:pPr lvl="1"/>
            <a:r>
              <a:rPr lang="en-US" dirty="0">
                <a:sym typeface="Wingdings" panose="05000000000000000000" pitchFamily="2" charset="2"/>
              </a:rPr>
              <a:t>“Weird” bugs or infections</a:t>
            </a:r>
          </a:p>
          <a:p>
            <a:endParaRPr lang="en-US" dirty="0">
              <a:sym typeface="Wingdings" panose="05000000000000000000" pitchFamily="2" charset="2"/>
            </a:endParaRPr>
          </a:p>
          <a:p>
            <a:r>
              <a:rPr lang="en-US" dirty="0">
                <a:sym typeface="Wingdings" panose="05000000000000000000" pitchFamily="2" charset="2"/>
              </a:rPr>
              <a:t>“Outbreak” or excess of infections</a:t>
            </a:r>
          </a:p>
          <a:p>
            <a:endParaRPr lang="en-US" dirty="0"/>
          </a:p>
        </p:txBody>
      </p:sp>
    </p:spTree>
    <p:extLst>
      <p:ext uri="{BB962C8B-B14F-4D97-AF65-F5344CB8AC3E}">
        <p14:creationId xmlns:p14="http://schemas.microsoft.com/office/powerpoint/2010/main" val="55639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do I know there’s an outbreak?</a:t>
            </a:r>
          </a:p>
        </p:txBody>
      </p:sp>
      <p:sp>
        <p:nvSpPr>
          <p:cNvPr id="3" name="Content Placeholder 2"/>
          <p:cNvSpPr>
            <a:spLocks noGrp="1"/>
          </p:cNvSpPr>
          <p:nvPr>
            <p:ph idx="1"/>
          </p:nvPr>
        </p:nvSpPr>
        <p:spPr/>
        <p:txBody>
          <a:bodyPr>
            <a:normAutofit lnSpcReduction="10000"/>
          </a:bodyPr>
          <a:lstStyle/>
          <a:p>
            <a:r>
              <a:rPr lang="en-US" dirty="0"/>
              <a:t>Need to know the baseline</a:t>
            </a:r>
          </a:p>
          <a:p>
            <a:pPr lvl="1"/>
            <a:r>
              <a:rPr lang="en-US" dirty="0"/>
              <a:t>Baseline= “normal” number of cases for a given time period and population</a:t>
            </a:r>
          </a:p>
          <a:p>
            <a:endParaRPr lang="en-US" dirty="0"/>
          </a:p>
          <a:p>
            <a:r>
              <a:rPr lang="en-US" dirty="0"/>
              <a:t>Requires you to have historical data</a:t>
            </a:r>
          </a:p>
          <a:p>
            <a:pPr lvl="1"/>
            <a:r>
              <a:rPr lang="en-US" dirty="0"/>
              <a:t>6 months+ is preferable</a:t>
            </a:r>
          </a:p>
          <a:p>
            <a:pPr lvl="1"/>
            <a:r>
              <a:rPr lang="en-US" dirty="0"/>
              <a:t>For seasonal infections, need a year</a:t>
            </a:r>
          </a:p>
          <a:p>
            <a:pPr lvl="1"/>
            <a:endParaRPr lang="en-US" dirty="0"/>
          </a:p>
          <a:p>
            <a:r>
              <a:rPr lang="en-US" dirty="0"/>
              <a:t>How many more cases? Does it seem like a lot? Are there any patterns?</a:t>
            </a:r>
          </a:p>
        </p:txBody>
      </p:sp>
    </p:spTree>
    <p:extLst>
      <p:ext uri="{BB962C8B-B14F-4D97-AF65-F5344CB8AC3E}">
        <p14:creationId xmlns:p14="http://schemas.microsoft.com/office/powerpoint/2010/main" val="15732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Ways to see a problem</a:t>
            </a:r>
          </a:p>
        </p:txBody>
      </p:sp>
      <p:sp>
        <p:nvSpPr>
          <p:cNvPr id="3" name="Content Placeholder 2"/>
          <p:cNvSpPr>
            <a:spLocks noGrp="1"/>
          </p:cNvSpPr>
          <p:nvPr>
            <p:ph idx="1"/>
          </p:nvPr>
        </p:nvSpPr>
        <p:spPr/>
        <p:txBody>
          <a:bodyPr>
            <a:normAutofit lnSpcReduction="10000"/>
          </a:bodyPr>
          <a:lstStyle/>
          <a:p>
            <a:r>
              <a:rPr lang="en-US" dirty="0"/>
              <a:t>Time series </a:t>
            </a:r>
            <a:r>
              <a:rPr lang="en-US" dirty="0">
                <a:sym typeface="Wingdings" panose="05000000000000000000" pitchFamily="2" charset="2"/>
              </a:rPr>
              <a:t> clustering</a:t>
            </a:r>
          </a:p>
          <a:p>
            <a:pPr lvl="1"/>
            <a:r>
              <a:rPr lang="en-US" dirty="0">
                <a:sym typeface="Wingdings" panose="05000000000000000000" pitchFamily="2" charset="2"/>
              </a:rPr>
              <a:t>Number of infections</a:t>
            </a:r>
          </a:p>
          <a:p>
            <a:endParaRPr lang="en-US" dirty="0">
              <a:sym typeface="Wingdings" panose="05000000000000000000" pitchFamily="2" charset="2"/>
            </a:endParaRPr>
          </a:p>
          <a:p>
            <a:r>
              <a:rPr lang="en-US" dirty="0">
                <a:sym typeface="Wingdings" panose="05000000000000000000" pitchFamily="2" charset="2"/>
              </a:rPr>
              <a:t>Unusual events</a:t>
            </a:r>
          </a:p>
          <a:p>
            <a:pPr lvl="1"/>
            <a:r>
              <a:rPr lang="en-US" dirty="0">
                <a:sym typeface="Wingdings" panose="05000000000000000000" pitchFamily="2" charset="2"/>
              </a:rPr>
              <a:t>Pathogens with a ‘trademark’</a:t>
            </a:r>
          </a:p>
          <a:p>
            <a:pPr lvl="1"/>
            <a:r>
              <a:rPr lang="en-US" dirty="0">
                <a:sym typeface="Wingdings" panose="05000000000000000000" pitchFamily="2" charset="2"/>
              </a:rPr>
              <a:t>“Weird” bugs or infections</a:t>
            </a:r>
          </a:p>
          <a:p>
            <a:endParaRPr lang="en-US" dirty="0">
              <a:sym typeface="Wingdings" panose="05000000000000000000" pitchFamily="2" charset="2"/>
            </a:endParaRPr>
          </a:p>
          <a:p>
            <a:r>
              <a:rPr lang="en-US" dirty="0">
                <a:sym typeface="Wingdings" panose="05000000000000000000" pitchFamily="2" charset="2"/>
              </a:rPr>
              <a:t>“Outbreak” or excess of infections</a:t>
            </a:r>
          </a:p>
          <a:p>
            <a:endParaRPr lang="en-US" dirty="0">
              <a:sym typeface="Wingdings" panose="05000000000000000000" pitchFamily="2" charset="2"/>
            </a:endParaRPr>
          </a:p>
          <a:p>
            <a:r>
              <a:rPr lang="en-US" dirty="0">
                <a:sym typeface="Wingdings" panose="05000000000000000000" pitchFamily="2" charset="2"/>
              </a:rPr>
              <a:t>Trends</a:t>
            </a:r>
          </a:p>
          <a:p>
            <a:endParaRPr lang="en-US" dirty="0"/>
          </a:p>
        </p:txBody>
      </p:sp>
    </p:spTree>
    <p:extLst>
      <p:ext uri="{BB962C8B-B14F-4D97-AF65-F5344CB8AC3E}">
        <p14:creationId xmlns:p14="http://schemas.microsoft.com/office/powerpoint/2010/main" val="312143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Trends</a:t>
            </a:r>
          </a:p>
        </p:txBody>
      </p:sp>
      <p:graphicFrame>
        <p:nvGraphicFramePr>
          <p:cNvPr id="4" name="Chart 3"/>
          <p:cNvGraphicFramePr>
            <a:graphicFrameLocks/>
          </p:cNvGraphicFramePr>
          <p:nvPr>
            <p:extLst>
              <p:ext uri="{D42A27DB-BD31-4B8C-83A1-F6EECF244321}">
                <p14:modId xmlns:p14="http://schemas.microsoft.com/office/powerpoint/2010/main" val="1667072046"/>
              </p:ext>
            </p:extLst>
          </p:nvPr>
        </p:nvGraphicFramePr>
        <p:xfrm>
          <a:off x="990600" y="2133600"/>
          <a:ext cx="7162800" cy="41910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5029200" y="2667000"/>
            <a:ext cx="3048000" cy="3276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 name="Straight Connector 6"/>
          <p:cNvCxnSpPr/>
          <p:nvPr/>
        </p:nvCxnSpPr>
        <p:spPr>
          <a:xfrm>
            <a:off x="1600200" y="4086225"/>
            <a:ext cx="3276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940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Sales training presentation">
  <a:themeElements>
    <a:clrScheme name="Brand 2">
      <a:dk1>
        <a:srgbClr val="00539B"/>
      </a:dk1>
      <a:lt1>
        <a:sysClr val="window" lastClr="FFFFFF"/>
      </a:lt1>
      <a:dk2>
        <a:srgbClr val="00539B"/>
      </a:dk2>
      <a:lt2>
        <a:srgbClr val="D8D9DA"/>
      </a:lt2>
      <a:accent1>
        <a:srgbClr val="6D8D24"/>
      </a:accent1>
      <a:accent2>
        <a:srgbClr val="13B5EA"/>
      </a:accent2>
      <a:accent3>
        <a:srgbClr val="F1CB00"/>
      </a:accent3>
      <a:accent4>
        <a:srgbClr val="F26649"/>
      </a:accent4>
      <a:accent5>
        <a:srgbClr val="0076C0"/>
      </a:accent5>
      <a:accent6>
        <a:srgbClr val="80A1B6"/>
      </a:accent6>
      <a:hlink>
        <a:srgbClr val="F8971D"/>
      </a:hlink>
      <a:folHlink>
        <a:srgbClr val="6D8D2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spDef>
      <a:spPr>
        <a:ln>
          <a:noFill/>
        </a:ln>
      </a:spPr>
      <a:bodyPr rtlCol="0" anchor="ctr"/>
      <a:lstStyle>
        <a:defPPr algn="ctr">
          <a:defRPr dirty="0"/>
        </a:defPPr>
      </a:lstStyle>
      <a:style>
        <a:lnRef idx="3">
          <a:schemeClr val="lt1"/>
        </a:lnRef>
        <a:fillRef idx="1">
          <a:schemeClr val="accent3"/>
        </a:fillRef>
        <a:effectRef idx="1">
          <a:schemeClr val="accent3"/>
        </a:effectRef>
        <a:fontRef idx="minor">
          <a:schemeClr val="lt1"/>
        </a:fontRef>
      </a:style>
    </a:spDef>
    <a:lnDef>
      <a:spPr/>
      <a:bodyPr/>
      <a:lstStyle/>
      <a:style>
        <a:lnRef idx="1">
          <a:schemeClr val="accent3"/>
        </a:lnRef>
        <a:fillRef idx="0">
          <a:schemeClr val="accent3"/>
        </a:fillRef>
        <a:effectRef idx="0">
          <a:schemeClr val="accent3"/>
        </a:effectRef>
        <a:fontRef idx="minor">
          <a:schemeClr val="tx1"/>
        </a:fontRef>
      </a:style>
    </a:lnDef>
    <a:txDef>
      <a:spPr>
        <a:noFill/>
        <a:ln>
          <a:solidFill>
            <a:schemeClr val="accent4"/>
          </a:solidFill>
        </a:ln>
      </a:spPr>
      <a:bodyPr wrap="square" rtlCol="0" anchor="ctr" anchorCtr="1">
        <a:spAutoFit/>
      </a:bodyPr>
      <a:lstStyle>
        <a:defPPr>
          <a:defRPr dirty="0"/>
        </a:defPPr>
      </a:lstStyle>
    </a:txDef>
  </a:objectDefaults>
  <a:extraClrSchemeLst/>
  <a:extLst>
    <a:ext uri="{05A4C25C-085E-4340-85A3-A5531E510DB2}">
      <thm15:themeFamily xmlns:thm15="http://schemas.microsoft.com/office/thememl/2012/main" name="Sales training presentation" id="{B6AD0E1B-010F-4040-BECC-338DC7180AF6}" vid="{9250DCDA-9F4A-4BAF-B302-6C51082CF123}"/>
    </a:ext>
  </a:extLst>
</a:theme>
</file>

<file path=ppt/theme/theme5.xml><?xml version="1.0" encoding="utf-8"?>
<a:theme xmlns:a="http://schemas.openxmlformats.org/drawingml/2006/main" name="Business design slid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Grid">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7889100DC29D478E1974C1766A493C" ma:contentTypeVersion="19" ma:contentTypeDescription="Create a new document." ma:contentTypeScope="" ma:versionID="d1c894ba340f253051c7d39a04359647">
  <xsd:schema xmlns:xsd="http://www.w3.org/2001/XMLSchema" xmlns:xs="http://www.w3.org/2001/XMLSchema" xmlns:p="http://schemas.microsoft.com/office/2006/metadata/properties" targetNamespace="http://schemas.microsoft.com/office/2006/metadata/properties" ma:root="true" ma:fieldsID="6ff03dde4259c08ff71d8d05c94e2e9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63B4B4A-17F9-45DC-A517-B52A91F92C00}"/>
</file>

<file path=customXml/itemProps2.xml><?xml version="1.0" encoding="utf-8"?>
<ds:datastoreItem xmlns:ds="http://schemas.openxmlformats.org/officeDocument/2006/customXml" ds:itemID="{92F17244-B0CB-4902-B065-76C0AD62B503}"/>
</file>

<file path=customXml/itemProps3.xml><?xml version="1.0" encoding="utf-8"?>
<ds:datastoreItem xmlns:ds="http://schemas.openxmlformats.org/officeDocument/2006/customXml" ds:itemID="{5FCAFF6A-4EF4-43C3-9FE1-B3AD3A64CB07}"/>
</file>

<file path=docProps/app.xml><?xml version="1.0" encoding="utf-8"?>
<Properties xmlns="http://schemas.openxmlformats.org/officeDocument/2006/extended-properties" xmlns:vt="http://schemas.openxmlformats.org/officeDocument/2006/docPropsVTypes">
  <TotalTime>29430</TotalTime>
  <Words>10485</Words>
  <Application>Microsoft Office PowerPoint</Application>
  <PresentationFormat>On-screen Show (4:3)</PresentationFormat>
  <Paragraphs>1578</Paragraphs>
  <Slides>165</Slides>
  <Notes>78</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165</vt:i4>
      </vt:variant>
    </vt:vector>
  </HeadingPairs>
  <TitlesOfParts>
    <vt:vector size="183" baseType="lpstr">
      <vt:lpstr>Arial</vt:lpstr>
      <vt:lpstr>Bernard MT Condensed</vt:lpstr>
      <vt:lpstr>Calibri</vt:lpstr>
      <vt:lpstr>Century Schoolbook</vt:lpstr>
      <vt:lpstr>Constantia</vt:lpstr>
      <vt:lpstr>Franklin Gothic Medium</vt:lpstr>
      <vt:lpstr>Franklin Gothic Medium Cond</vt:lpstr>
      <vt:lpstr>Symbol</vt:lpstr>
      <vt:lpstr>Tahoma</vt:lpstr>
      <vt:lpstr>Times New Roman</vt:lpstr>
      <vt:lpstr>Wingdings</vt:lpstr>
      <vt:lpstr>Wingdings 2</vt:lpstr>
      <vt:lpstr>Flow</vt:lpstr>
      <vt:lpstr>1_Flow</vt:lpstr>
      <vt:lpstr>2_Flow</vt:lpstr>
      <vt:lpstr>Sales training presentation</vt:lpstr>
      <vt:lpstr>Business design slide</vt:lpstr>
      <vt:lpstr>Grid</vt:lpstr>
      <vt:lpstr>Welcome to IP Boot Camp!</vt:lpstr>
      <vt:lpstr>Thanks for your support!</vt:lpstr>
      <vt:lpstr>Introduction-what do you want to know?</vt:lpstr>
      <vt:lpstr>Nursing Contact Hours (NCH)</vt:lpstr>
      <vt:lpstr>Regulatory overview</vt:lpstr>
      <vt:lpstr>Objectives</vt:lpstr>
      <vt:lpstr>Historical perspective of regulations… St Thomas Hospital, London, UK 1821</vt:lpstr>
      <vt:lpstr>PowerPoint Presentation</vt:lpstr>
      <vt:lpstr>Where can I find regulations?</vt:lpstr>
      <vt:lpstr>How your facility is classified! </vt:lpstr>
      <vt:lpstr>Example:  Long Term Care</vt:lpstr>
      <vt:lpstr>Federal regulations </vt:lpstr>
      <vt:lpstr>Skilled Nursing Facility Inspection Report(s)          http://dhss.alaska.gov/dhcs/Pages/hflc/fac_LTC.aspx</vt:lpstr>
      <vt:lpstr>Federal regulations </vt:lpstr>
      <vt:lpstr>CMS-Centers for Medicare and Medicaid Services</vt:lpstr>
      <vt:lpstr>CMS NHSN Requirements for Reporting HAIs</vt:lpstr>
      <vt:lpstr>Alaska Conditions Reportable to Public Health http://dhss.alaska.gov/dph/Epi/Pages/default.aspx</vt:lpstr>
      <vt:lpstr>What is a Public Health Emergency?</vt:lpstr>
      <vt:lpstr>AK Reporting of significant organisms</vt:lpstr>
      <vt:lpstr>PowerPoint Presentation</vt:lpstr>
      <vt:lpstr>Voluntary accreditations </vt:lpstr>
      <vt:lpstr>Other professional organizations with the goal to improve patient care!</vt:lpstr>
      <vt:lpstr>Regulatory Overview </vt:lpstr>
      <vt:lpstr>Infection prevention and control program</vt:lpstr>
      <vt:lpstr>Background/benefit to resident</vt:lpstr>
      <vt:lpstr>Regulatory Groups</vt:lpstr>
      <vt:lpstr>Expanded guidance </vt:lpstr>
      <vt:lpstr>Hand Hygiene</vt:lpstr>
      <vt:lpstr>Transmission based precautions</vt:lpstr>
      <vt:lpstr>Transmission Based Precautions </vt:lpstr>
      <vt:lpstr>Update policies </vt:lpstr>
      <vt:lpstr>Medical devices </vt:lpstr>
      <vt:lpstr>Linen</vt:lpstr>
      <vt:lpstr>Pneumonia and influnza </vt:lpstr>
      <vt:lpstr>Surveillance  </vt:lpstr>
      <vt:lpstr>Surveillance system CON’T</vt:lpstr>
      <vt:lpstr>Infection Control Plan </vt:lpstr>
      <vt:lpstr>Facility assessment </vt:lpstr>
      <vt:lpstr>Elements of non-compliance </vt:lpstr>
      <vt:lpstr>Key elements of non-compliance</vt:lpstr>
      <vt:lpstr>Updates </vt:lpstr>
      <vt:lpstr>Riley and riggins</vt:lpstr>
      <vt:lpstr>Maylee kay</vt:lpstr>
      <vt:lpstr>PowerPoint Presentation</vt:lpstr>
      <vt:lpstr>What is a risk assessment?</vt:lpstr>
      <vt:lpstr>What’s the point?</vt:lpstr>
      <vt:lpstr>PowerPoint Presentation</vt:lpstr>
      <vt:lpstr>     What information do you need?</vt:lpstr>
      <vt:lpstr>Part 1: Resident Profile</vt:lpstr>
      <vt:lpstr>Part 2: Services and Care</vt:lpstr>
      <vt:lpstr>Part 3: Facility Resources</vt:lpstr>
      <vt:lpstr>Refer to other risk assessments</vt:lpstr>
      <vt:lpstr>Group Work</vt:lpstr>
      <vt:lpstr>PowerPoint Presentation</vt:lpstr>
      <vt:lpstr>Recap of the Resident Profile</vt:lpstr>
      <vt:lpstr> More Info about the facility</vt:lpstr>
      <vt:lpstr>More about your community</vt:lpstr>
      <vt:lpstr>Don’t forget about your staff!</vt:lpstr>
      <vt:lpstr>Risk Assessment Basics</vt:lpstr>
      <vt:lpstr>Guidelines for conducting RA</vt:lpstr>
      <vt:lpstr>What do you do with your RA</vt:lpstr>
      <vt:lpstr>Questions?</vt:lpstr>
      <vt:lpstr>LUNCH!!</vt:lpstr>
      <vt:lpstr>Surveillance</vt:lpstr>
      <vt:lpstr>What is surveillance?</vt:lpstr>
      <vt:lpstr>A quote</vt:lpstr>
      <vt:lpstr>Why do we do surveillance?</vt:lpstr>
      <vt:lpstr>Elements of a surveillance plan</vt:lpstr>
      <vt:lpstr>Choosing what to monitor</vt:lpstr>
      <vt:lpstr>PowerPoint Presentation</vt:lpstr>
      <vt:lpstr>Example</vt:lpstr>
      <vt:lpstr>Example</vt:lpstr>
      <vt:lpstr>Case definitions</vt:lpstr>
      <vt:lpstr>Where to find ‘official’ case definitions</vt:lpstr>
      <vt:lpstr>Clinical vs. surveillance definitions</vt:lpstr>
      <vt:lpstr>How to find cases?</vt:lpstr>
      <vt:lpstr>Important data elements to consider</vt:lpstr>
      <vt:lpstr>PowerPoint Presentation</vt:lpstr>
      <vt:lpstr>PowerPoint Presentation</vt:lpstr>
      <vt:lpstr>PowerPoint Presentation</vt:lpstr>
      <vt:lpstr>Denominator data</vt:lpstr>
      <vt:lpstr>Key: consistency</vt:lpstr>
      <vt:lpstr>Practice</vt:lpstr>
      <vt:lpstr>Analysis</vt:lpstr>
      <vt:lpstr>Ways to see a problem</vt:lpstr>
      <vt:lpstr>Which facility has a bigger problem?</vt:lpstr>
      <vt:lpstr>Time Series</vt:lpstr>
      <vt:lpstr>Time series + clusters </vt:lpstr>
      <vt:lpstr>How to make in Excel</vt:lpstr>
      <vt:lpstr>Which facility has a bigger problem?</vt:lpstr>
      <vt:lpstr>Denominator data + rates</vt:lpstr>
      <vt:lpstr>Why rates?</vt:lpstr>
      <vt:lpstr>How to calculate a rate</vt:lpstr>
      <vt:lpstr>Ways to see a problem</vt:lpstr>
      <vt:lpstr>Opportunistic infections</vt:lpstr>
      <vt:lpstr>Ways to see a problem</vt:lpstr>
      <vt:lpstr>How do I know there’s an outbreak?</vt:lpstr>
      <vt:lpstr>Ways to see a problem</vt:lpstr>
      <vt:lpstr>Trends</vt:lpstr>
      <vt:lpstr>Trends</vt:lpstr>
      <vt:lpstr>Good Stats Resources</vt:lpstr>
      <vt:lpstr>How often should you analyze?</vt:lpstr>
      <vt:lpstr>Ways to monitor progress</vt:lpstr>
      <vt:lpstr>Results communication</vt:lpstr>
      <vt:lpstr>What to do if you see a problem</vt:lpstr>
      <vt:lpstr>Thank you for your time!</vt:lpstr>
      <vt:lpstr>QAPI  “In A can”  basic overview for infection prevention</vt:lpstr>
      <vt:lpstr>What is qapi in a can?</vt:lpstr>
      <vt:lpstr>Basic overview: What we’re serving today</vt:lpstr>
      <vt:lpstr>Definition of qapi Breaking it down...</vt:lpstr>
      <vt:lpstr>QA + PI = QAPI</vt:lpstr>
      <vt:lpstr>QA + PI = QAPI</vt:lpstr>
      <vt:lpstr>Let’s be Clear: What QAPI Is and Isn’t</vt:lpstr>
      <vt:lpstr>Quality assurance  (as it relates to infection prevention)</vt:lpstr>
      <vt:lpstr>Performance improvement (as it relates to infection prevention)</vt:lpstr>
      <vt:lpstr>Let’s use an example</vt:lpstr>
      <vt:lpstr>QA + pi = QAPI</vt:lpstr>
      <vt:lpstr>A quick caveat</vt:lpstr>
      <vt:lpstr>Purely made up numbers/example</vt:lpstr>
      <vt:lpstr>Examples</vt:lpstr>
      <vt:lpstr>PowerPoint Presentation</vt:lpstr>
      <vt:lpstr>Why is qapi important?</vt:lpstr>
      <vt:lpstr>Why is qapi important?</vt:lpstr>
      <vt:lpstr>Questions?  Final Thoughts?</vt:lpstr>
      <vt:lpstr>Thank you for your time!</vt:lpstr>
      <vt:lpstr>A Day in the Life………..</vt:lpstr>
      <vt:lpstr>Establishing Daily Routines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of Alaska - Health and Social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Get to know your CEO</dc:title>
  <dc:creator>Frick, Anna (HSS sponsored)</dc:creator>
  <cp:lastModifiedBy>Anna Frick</cp:lastModifiedBy>
  <cp:revision>170</cp:revision>
  <dcterms:created xsi:type="dcterms:W3CDTF">2016-10-17T16:27:30Z</dcterms:created>
  <dcterms:modified xsi:type="dcterms:W3CDTF">2017-10-09T05:46:25Z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0x010100DE7889100DC29D478E1974C1766A493C</vt:lpwstr>
  </property>
  <property fmtid="{D5CDD505-2E9C-101B-9397-08002B2CF9AE}" pid="3" name="Order">
    <vt:r8>69500</vt:r8>
  </property>
</Properties>
</file>