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2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124.xml" ContentType="application/vnd.openxmlformats-officedocument.presentationml.slide+xml"/>
  <Override PartName="/ppt/slides/slide4.xml" ContentType="application/vnd.openxmlformats-officedocument.presentationml.slide+xml"/>
  <Override PartName="/ppt/slides/slide90.xml" ContentType="application/vnd.openxmlformats-officedocument.presentationml.slide+xml"/>
  <Override PartName="/ppt/slides/slide12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1.xml" ContentType="application/vnd.openxmlformats-officedocument.presentationml.slide+xml"/>
  <Override PartName="/ppt/slides/slide58.xml" ContentType="application/vnd.openxmlformats-officedocument.presentationml.slide+xml"/>
  <Override PartName="/ppt/slides/slide60.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59.xml" ContentType="application/vnd.openxmlformats-officedocument.presentationml.slide+xml"/>
  <Override PartName="/ppt/slides/slide89.xml" ContentType="application/vnd.openxmlformats-officedocument.presentationml.slide+xml"/>
  <Override PartName="/ppt/slides/slide87.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88.xml" ContentType="application/vnd.openxmlformats-officedocument.presentationml.slide+xml"/>
  <Override PartName="/ppt/slides/slide74.xml" ContentType="application/vnd.openxmlformats-officedocument.presentationml.slide+xml"/>
  <Override PartName="/ppt/slides/slide76.xml" ContentType="application/vnd.openxmlformats-officedocument.presentationml.slide+xml"/>
  <Override PartName="/ppt/slides/slide119.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75.xml" ContentType="application/vnd.openxmlformats-officedocument.presentationml.slide+xml"/>
  <Override PartName="/ppt/slides/slide120.xml" ContentType="application/vnd.openxmlformats-officedocument.presentationml.slide+xml"/>
  <Override PartName="/ppt/slides/slide81.xml" ContentType="application/vnd.openxmlformats-officedocument.presentationml.slide+xml"/>
  <Override PartName="/ppt/slides/slide77.xml" ContentType="application/vnd.openxmlformats-officedocument.presentationml.slide+xml"/>
  <Override PartName="/ppt/slides/slide82.xml" ContentType="application/vnd.openxmlformats-officedocument.presentationml.slide+xml"/>
  <Override PartName="/ppt/slides/slide78.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3.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23.xml" ContentType="application/vnd.openxmlformats-officedocument.presentationml.notesSlide+xml"/>
  <Override PartName="/ppt/notesSlides/notesSlide33.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theme/theme3.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drawing3.xml" ContentType="application/vnd.ms-office.drawingml.diagramDrawing+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4.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theme/theme4.xml" ContentType="application/vnd.openxmlformats-officedocument.theme+xml"/>
  <Override PartName="/ppt/theme/theme6.xml" ContentType="application/vnd.openxmlformats-officedocument.theme+xml"/>
  <Override PartName="/ppt/diagrams/layout1.xml" ContentType="application/vnd.openxmlformats-officedocument.drawingml.diagramLayout+xml"/>
  <Override PartName="/ppt/theme/theme7.xml" ContentType="application/vnd.openxmlformats-officedocument.theme+xml"/>
  <Override PartName="/ppt/theme/theme8.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9" r:id="rId3"/>
    <p:sldMasterId id="2147483733" r:id="rId4"/>
    <p:sldMasterId id="2147483745" r:id="rId5"/>
    <p:sldMasterId id="2147483757" r:id="rId6"/>
    <p:sldMasterId id="2147483776" r:id="rId7"/>
  </p:sldMasterIdLst>
  <p:notesMasterIdLst>
    <p:notesMasterId r:id="rId132"/>
  </p:notesMasterIdLst>
  <p:sldIdLst>
    <p:sldId id="258" r:id="rId8"/>
    <p:sldId id="259"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38" r:id="rId27"/>
    <p:sldId id="439" r:id="rId28"/>
    <p:sldId id="440" r:id="rId29"/>
    <p:sldId id="441" r:id="rId30"/>
    <p:sldId id="442" r:id="rId31"/>
    <p:sldId id="443" r:id="rId32"/>
    <p:sldId id="444" r:id="rId33"/>
    <p:sldId id="445" r:id="rId34"/>
    <p:sldId id="446" r:id="rId35"/>
    <p:sldId id="447" r:id="rId36"/>
    <p:sldId id="448" r:id="rId37"/>
    <p:sldId id="449" r:id="rId38"/>
    <p:sldId id="450" r:id="rId39"/>
    <p:sldId id="451" r:id="rId40"/>
    <p:sldId id="452" r:id="rId41"/>
    <p:sldId id="453" r:id="rId42"/>
    <p:sldId id="454" r:id="rId43"/>
    <p:sldId id="455" r:id="rId44"/>
    <p:sldId id="456" r:id="rId45"/>
    <p:sldId id="457" r:id="rId46"/>
    <p:sldId id="458" r:id="rId47"/>
    <p:sldId id="459" r:id="rId48"/>
    <p:sldId id="460" r:id="rId49"/>
    <p:sldId id="461" r:id="rId50"/>
    <p:sldId id="462" r:id="rId51"/>
    <p:sldId id="463" r:id="rId52"/>
    <p:sldId id="464" r:id="rId53"/>
    <p:sldId id="465" r:id="rId54"/>
    <p:sldId id="517" r:id="rId55"/>
    <p:sldId id="518" r:id="rId56"/>
    <p:sldId id="519" r:id="rId57"/>
    <p:sldId id="520" r:id="rId58"/>
    <p:sldId id="521" r:id="rId59"/>
    <p:sldId id="522" r:id="rId60"/>
    <p:sldId id="523" r:id="rId61"/>
    <p:sldId id="524" r:id="rId62"/>
    <p:sldId id="525" r:id="rId63"/>
    <p:sldId id="526" r:id="rId64"/>
    <p:sldId id="527" r:id="rId65"/>
    <p:sldId id="528" r:id="rId66"/>
    <p:sldId id="529" r:id="rId67"/>
    <p:sldId id="530" r:id="rId68"/>
    <p:sldId id="531" r:id="rId69"/>
    <p:sldId id="532" r:id="rId70"/>
    <p:sldId id="533" r:id="rId71"/>
    <p:sldId id="534" r:id="rId72"/>
    <p:sldId id="535" r:id="rId73"/>
    <p:sldId id="536" r:id="rId74"/>
    <p:sldId id="537" r:id="rId75"/>
    <p:sldId id="538" r:id="rId76"/>
    <p:sldId id="539" r:id="rId77"/>
    <p:sldId id="540" r:id="rId78"/>
    <p:sldId id="541" r:id="rId79"/>
    <p:sldId id="542" r:id="rId80"/>
    <p:sldId id="543" r:id="rId81"/>
    <p:sldId id="544" r:id="rId82"/>
    <p:sldId id="545" r:id="rId83"/>
    <p:sldId id="546" r:id="rId84"/>
    <p:sldId id="547" r:id="rId85"/>
    <p:sldId id="548" r:id="rId86"/>
    <p:sldId id="549" r:id="rId87"/>
    <p:sldId id="550" r:id="rId88"/>
    <p:sldId id="551" r:id="rId89"/>
    <p:sldId id="552" r:id="rId90"/>
    <p:sldId id="553" r:id="rId91"/>
    <p:sldId id="554" r:id="rId92"/>
    <p:sldId id="555" r:id="rId93"/>
    <p:sldId id="556" r:id="rId94"/>
    <p:sldId id="557" r:id="rId95"/>
    <p:sldId id="558" r:id="rId96"/>
    <p:sldId id="559" r:id="rId97"/>
    <p:sldId id="560" r:id="rId98"/>
    <p:sldId id="561" r:id="rId99"/>
    <p:sldId id="562" r:id="rId100"/>
    <p:sldId id="563" r:id="rId101"/>
    <p:sldId id="564" r:id="rId102"/>
    <p:sldId id="565" r:id="rId103"/>
    <p:sldId id="566"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26" r:id="rId120"/>
    <p:sldId id="327" r:id="rId121"/>
    <p:sldId id="328" r:id="rId122"/>
    <p:sldId id="466" r:id="rId123"/>
    <p:sldId id="329" r:id="rId124"/>
    <p:sldId id="331" r:id="rId125"/>
    <p:sldId id="339" r:id="rId126"/>
    <p:sldId id="344" r:id="rId127"/>
    <p:sldId id="346" r:id="rId128"/>
    <p:sldId id="332" r:id="rId129"/>
    <p:sldId id="340" r:id="rId130"/>
    <p:sldId id="343"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4D945F-BBC6-4038-98C9-2F55CB0CDB45}">
          <p14:sldIdLst>
            <p14:sldId id="258"/>
            <p14:sldId id="259"/>
          </p14:sldIdLst>
        </p14:section>
        <p14:section name="Microbiology" id="{493E91A1-F2CA-4EDB-81D8-D801580B27AB}">
          <p14:sldIdLst>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Lst>
        </p14:section>
        <p14:section name="Evaluation Workshop" id="{BB5E97ED-CCAF-47EA-BC57-770FA55CF14B}">
          <p14:sldIdLst>
            <p14:sldId id="358"/>
          </p14:sldIdLst>
        </p14:section>
        <p14:section name="Panel discussion" id="{90DD497F-E5C1-44C2-AAD5-FC59902F1AED}">
          <p14:sldIdLst>
            <p14:sldId id="359"/>
            <p14:sldId id="360"/>
          </p14:sldIdLst>
        </p14:section>
        <p14:section name="Outbreaks" id="{23036EB6-6630-4708-A92E-037165F5760C}">
          <p14:sldIdLst>
            <p14:sldId id="361"/>
            <p14:sldId id="362"/>
            <p14:sldId id="363"/>
            <p14:sldId id="364"/>
            <p14:sldId id="365"/>
            <p14:sldId id="366"/>
            <p14:sldId id="367"/>
            <p14:sldId id="368"/>
            <p14:sldId id="369"/>
            <p14:sldId id="370"/>
            <p14:sldId id="371"/>
            <p14:sldId id="372"/>
          </p14:sldIdLst>
        </p14:section>
        <p14:section name="Resources for the IP" id="{DEEAB148-26C9-41E0-8960-976D63DFF475}">
          <p14:sldIdLst>
            <p14:sldId id="326"/>
            <p14:sldId id="327"/>
            <p14:sldId id="328"/>
            <p14:sldId id="466"/>
            <p14:sldId id="329"/>
            <p14:sldId id="331"/>
            <p14:sldId id="339"/>
            <p14:sldId id="344"/>
            <p14:sldId id="346"/>
            <p14:sldId id="332"/>
            <p14:sldId id="340"/>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39" autoAdjust="0"/>
  </p:normalViewPr>
  <p:slideViewPr>
    <p:cSldViewPr>
      <p:cViewPr varScale="1">
        <p:scale>
          <a:sx n="77" d="100"/>
          <a:sy n="77" d="100"/>
        </p:scale>
        <p:origin x="1794" y="84"/>
      </p:cViewPr>
      <p:guideLst>
        <p:guide orient="horz" pos="2160"/>
        <p:guide pos="2880"/>
      </p:guideLst>
    </p:cSldViewPr>
  </p:slideViewPr>
  <p:notesTextViewPr>
    <p:cViewPr>
      <p:scale>
        <a:sx n="1" d="1"/>
        <a:sy n="1" d="1"/>
      </p:scale>
      <p:origin x="0" y="0"/>
    </p:cViewPr>
  </p:notesTextViewPr>
  <p:sorterViewPr>
    <p:cViewPr>
      <p:scale>
        <a:sx n="100" d="100"/>
        <a:sy n="100" d="100"/>
      </p:scale>
      <p:origin x="0" y="326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customXml" Target="../customXml/item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viewProps" Target="viewProps.xml"/><Relationship Id="rId139" Type="http://schemas.openxmlformats.org/officeDocument/2006/relationships/customXml" Target="../customXml/item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theme" Target="theme/theme1.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tableStyles" Target="tableStyle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notesMaster" Target="notesMasters/notesMaster1.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14C17-30C7-4A04-8614-ECCC49D86D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159D24A-C0A8-4C94-ACED-BDA4FBD9E124}">
      <dgm:prSet phldrT="[Text]"/>
      <dgm:spPr/>
      <dgm:t>
        <a:bodyPr/>
        <a:lstStyle/>
        <a:p>
          <a:endParaRPr lang="en-US" dirty="0"/>
        </a:p>
      </dgm:t>
    </dgm:pt>
    <dgm:pt modelId="{2C278374-01AC-45AB-BC39-A2710411DF3E}" type="parTrans" cxnId="{65ECBD02-CFC1-4E47-8BBC-A2611BEE0F3C}">
      <dgm:prSet/>
      <dgm:spPr/>
      <dgm:t>
        <a:bodyPr/>
        <a:lstStyle/>
        <a:p>
          <a:endParaRPr lang="en-US"/>
        </a:p>
      </dgm:t>
    </dgm:pt>
    <dgm:pt modelId="{A6B86032-2910-4C1E-9DEE-C05F25A5452D}" type="sibTrans" cxnId="{65ECBD02-CFC1-4E47-8BBC-A2611BEE0F3C}">
      <dgm:prSet/>
      <dgm:spPr/>
      <dgm:t>
        <a:bodyPr/>
        <a:lstStyle/>
        <a:p>
          <a:endParaRPr lang="en-US"/>
        </a:p>
      </dgm:t>
    </dgm:pt>
    <dgm:pt modelId="{D4A438E1-E687-4D9D-972A-A3BE5F9464FB}">
      <dgm:prSet phldrT="[Text]"/>
      <dgm:spPr/>
      <dgm:t>
        <a:bodyPr/>
        <a:lstStyle/>
        <a:p>
          <a:r>
            <a:rPr lang="en-US" dirty="0"/>
            <a:t>Specimen applied to slide</a:t>
          </a:r>
        </a:p>
      </dgm:t>
    </dgm:pt>
    <dgm:pt modelId="{D9F5527A-24FF-4F8A-BC87-BDBA3A51B59F}" type="parTrans" cxnId="{D8799A5D-7D5E-4AA5-A20F-13AC7A081857}">
      <dgm:prSet/>
      <dgm:spPr/>
      <dgm:t>
        <a:bodyPr/>
        <a:lstStyle/>
        <a:p>
          <a:endParaRPr lang="en-US"/>
        </a:p>
      </dgm:t>
    </dgm:pt>
    <dgm:pt modelId="{8D38BD15-B8E9-4DE9-9E3E-42EB34122C5E}" type="sibTrans" cxnId="{D8799A5D-7D5E-4AA5-A20F-13AC7A081857}">
      <dgm:prSet/>
      <dgm:spPr/>
      <dgm:t>
        <a:bodyPr/>
        <a:lstStyle/>
        <a:p>
          <a:endParaRPr lang="en-US"/>
        </a:p>
      </dgm:t>
    </dgm:pt>
    <dgm:pt modelId="{BD708699-392E-4DCF-8657-1FA7288BB715}">
      <dgm:prSet phldrT="[Text]"/>
      <dgm:spPr/>
      <dgm:t>
        <a:bodyPr/>
        <a:lstStyle/>
        <a:p>
          <a:endParaRPr lang="en-US" dirty="0"/>
        </a:p>
      </dgm:t>
    </dgm:pt>
    <dgm:pt modelId="{AD9321F9-9FF1-4968-8EDA-DFBB351B1845}" type="parTrans" cxnId="{A90153CE-BEC6-4553-8B48-A65DEDADECBF}">
      <dgm:prSet/>
      <dgm:spPr/>
      <dgm:t>
        <a:bodyPr/>
        <a:lstStyle/>
        <a:p>
          <a:endParaRPr lang="en-US"/>
        </a:p>
      </dgm:t>
    </dgm:pt>
    <dgm:pt modelId="{8B82C031-90F7-40B8-B037-B19EEBBD5A75}" type="sibTrans" cxnId="{A90153CE-BEC6-4553-8B48-A65DEDADECBF}">
      <dgm:prSet/>
      <dgm:spPr/>
      <dgm:t>
        <a:bodyPr/>
        <a:lstStyle/>
        <a:p>
          <a:endParaRPr lang="en-US"/>
        </a:p>
      </dgm:t>
    </dgm:pt>
    <dgm:pt modelId="{FDC79618-F2C9-44DA-8B2C-8C9E8935C84E}">
      <dgm:prSet phldrT="[Text]"/>
      <dgm:spPr/>
      <dgm:t>
        <a:bodyPr/>
        <a:lstStyle/>
        <a:p>
          <a:r>
            <a:rPr lang="en-US" dirty="0"/>
            <a:t>Crystal violet stain applied followed by iodine. </a:t>
          </a:r>
        </a:p>
      </dgm:t>
    </dgm:pt>
    <dgm:pt modelId="{EF6BEF98-E83C-428E-B5E9-4DEDFA68C62F}" type="parTrans" cxnId="{9B7D5557-A97D-4F74-B74A-1D436F93C8BE}">
      <dgm:prSet/>
      <dgm:spPr/>
      <dgm:t>
        <a:bodyPr/>
        <a:lstStyle/>
        <a:p>
          <a:endParaRPr lang="en-US"/>
        </a:p>
      </dgm:t>
    </dgm:pt>
    <dgm:pt modelId="{A5BACEA1-C19C-4F27-97A5-5AA967AA74EE}" type="sibTrans" cxnId="{9B7D5557-A97D-4F74-B74A-1D436F93C8BE}">
      <dgm:prSet/>
      <dgm:spPr/>
      <dgm:t>
        <a:bodyPr/>
        <a:lstStyle/>
        <a:p>
          <a:endParaRPr lang="en-US"/>
        </a:p>
      </dgm:t>
    </dgm:pt>
    <dgm:pt modelId="{07F6FE6D-4373-41CA-8B6C-EC14293C8EA3}">
      <dgm:prSet phldrT="[Text]"/>
      <dgm:spPr/>
      <dgm:t>
        <a:bodyPr/>
        <a:lstStyle/>
        <a:p>
          <a:endParaRPr lang="en-US" dirty="0"/>
        </a:p>
      </dgm:t>
    </dgm:pt>
    <dgm:pt modelId="{2C4679C5-5AC5-4902-8F4D-E03DED36C458}" type="parTrans" cxnId="{FC069442-9F30-48EE-BB29-EA5FC937D289}">
      <dgm:prSet/>
      <dgm:spPr/>
      <dgm:t>
        <a:bodyPr/>
        <a:lstStyle/>
        <a:p>
          <a:endParaRPr lang="en-US"/>
        </a:p>
      </dgm:t>
    </dgm:pt>
    <dgm:pt modelId="{B8435BEF-B54E-4BCE-8176-45E50038481E}" type="sibTrans" cxnId="{FC069442-9F30-48EE-BB29-EA5FC937D289}">
      <dgm:prSet/>
      <dgm:spPr/>
      <dgm:t>
        <a:bodyPr/>
        <a:lstStyle/>
        <a:p>
          <a:endParaRPr lang="en-US"/>
        </a:p>
      </dgm:t>
    </dgm:pt>
    <dgm:pt modelId="{0B5EDDBA-7BF0-4DEA-88B8-8B03B9AA9561}">
      <dgm:prSet phldrT="[Text]"/>
      <dgm:spPr/>
      <dgm:t>
        <a:bodyPr/>
        <a:lstStyle/>
        <a:p>
          <a:r>
            <a:rPr lang="en-US" dirty="0"/>
            <a:t>Alcohol decolorizing solution applied</a:t>
          </a:r>
        </a:p>
      </dgm:t>
    </dgm:pt>
    <dgm:pt modelId="{BAC19092-24EE-412A-8831-CBDB3292D715}" type="parTrans" cxnId="{785D99B0-8902-4C14-B610-E4829290EC98}">
      <dgm:prSet/>
      <dgm:spPr/>
      <dgm:t>
        <a:bodyPr/>
        <a:lstStyle/>
        <a:p>
          <a:endParaRPr lang="en-US"/>
        </a:p>
      </dgm:t>
    </dgm:pt>
    <dgm:pt modelId="{08C938C1-A39D-4FCD-9FA3-C40E039357D0}" type="sibTrans" cxnId="{785D99B0-8902-4C14-B610-E4829290EC98}">
      <dgm:prSet/>
      <dgm:spPr/>
      <dgm:t>
        <a:bodyPr/>
        <a:lstStyle/>
        <a:p>
          <a:endParaRPr lang="en-US"/>
        </a:p>
      </dgm:t>
    </dgm:pt>
    <dgm:pt modelId="{35C0FFF3-BAD6-4277-BE8C-470AFD290F6F}">
      <dgm:prSet/>
      <dgm:spPr/>
      <dgm:t>
        <a:bodyPr/>
        <a:lstStyle/>
        <a:p>
          <a:endParaRPr lang="en-US"/>
        </a:p>
      </dgm:t>
    </dgm:pt>
    <dgm:pt modelId="{DA09F3AE-A099-4A00-8E61-F735FA093CF5}" type="parTrans" cxnId="{EBEFE605-2265-4E44-9119-9CAAF6FBCCE1}">
      <dgm:prSet/>
      <dgm:spPr/>
      <dgm:t>
        <a:bodyPr/>
        <a:lstStyle/>
        <a:p>
          <a:endParaRPr lang="en-US"/>
        </a:p>
      </dgm:t>
    </dgm:pt>
    <dgm:pt modelId="{5A4C4BD2-E4F4-4DE0-9052-4E5E96F179B1}" type="sibTrans" cxnId="{EBEFE605-2265-4E44-9119-9CAAF6FBCCE1}">
      <dgm:prSet/>
      <dgm:spPr/>
      <dgm:t>
        <a:bodyPr/>
        <a:lstStyle/>
        <a:p>
          <a:endParaRPr lang="en-US"/>
        </a:p>
      </dgm:t>
    </dgm:pt>
    <dgm:pt modelId="{B02B89EF-8AD8-456E-9EEE-5B1DB3FAD8E1}">
      <dgm:prSet/>
      <dgm:spPr/>
      <dgm:t>
        <a:bodyPr/>
        <a:lstStyle/>
        <a:p>
          <a:r>
            <a:rPr lang="en-US" dirty="0"/>
            <a:t>Counterstain with </a:t>
          </a:r>
          <a:r>
            <a:rPr lang="en-US" dirty="0" err="1"/>
            <a:t>safranin</a:t>
          </a:r>
          <a:endParaRPr lang="en-US" dirty="0"/>
        </a:p>
      </dgm:t>
    </dgm:pt>
    <dgm:pt modelId="{074A6D13-264D-4913-AAF4-AB4BD1D115E6}" type="parTrans" cxnId="{F0C5439E-82B5-4FC8-8F93-14C6D089F658}">
      <dgm:prSet/>
      <dgm:spPr/>
      <dgm:t>
        <a:bodyPr/>
        <a:lstStyle/>
        <a:p>
          <a:endParaRPr lang="en-US"/>
        </a:p>
      </dgm:t>
    </dgm:pt>
    <dgm:pt modelId="{97492350-0733-449A-A03E-293CB0F0FB53}" type="sibTrans" cxnId="{F0C5439E-82B5-4FC8-8F93-14C6D089F658}">
      <dgm:prSet/>
      <dgm:spPr/>
      <dgm:t>
        <a:bodyPr/>
        <a:lstStyle/>
        <a:p>
          <a:endParaRPr lang="en-US"/>
        </a:p>
      </dgm:t>
    </dgm:pt>
    <dgm:pt modelId="{B476C6EB-CF12-494E-9C14-70EBE8DDA183}">
      <dgm:prSet/>
      <dgm:spPr/>
      <dgm:t>
        <a:bodyPr/>
        <a:lstStyle/>
        <a:p>
          <a:endParaRPr lang="en-US"/>
        </a:p>
      </dgm:t>
    </dgm:pt>
    <dgm:pt modelId="{D16167B0-F78B-466B-9903-67ECE268B430}" type="parTrans" cxnId="{B1B5E2EF-DA60-481D-BCB3-DBC90E828DF9}">
      <dgm:prSet/>
      <dgm:spPr/>
      <dgm:t>
        <a:bodyPr/>
        <a:lstStyle/>
        <a:p>
          <a:endParaRPr lang="en-US"/>
        </a:p>
      </dgm:t>
    </dgm:pt>
    <dgm:pt modelId="{663F01C7-C2EA-42EE-BC2B-91F66AB1FA03}" type="sibTrans" cxnId="{B1B5E2EF-DA60-481D-BCB3-DBC90E828DF9}">
      <dgm:prSet/>
      <dgm:spPr/>
      <dgm:t>
        <a:bodyPr/>
        <a:lstStyle/>
        <a:p>
          <a:endParaRPr lang="en-US"/>
        </a:p>
      </dgm:t>
    </dgm:pt>
    <dgm:pt modelId="{8FE7B847-F750-4178-8439-EB4D970880BA}">
      <dgm:prSet/>
      <dgm:spPr/>
      <dgm:t>
        <a:bodyPr/>
        <a:lstStyle/>
        <a:p>
          <a:r>
            <a:rPr lang="en-US" dirty="0"/>
            <a:t>Gram-negative: Red/Pink</a:t>
          </a:r>
        </a:p>
      </dgm:t>
    </dgm:pt>
    <dgm:pt modelId="{37AE00D2-0F4B-40EA-B308-428BD014EEC1}" type="parTrans" cxnId="{467765E3-9D6B-42EE-B0B9-DE7BB956675D}">
      <dgm:prSet/>
      <dgm:spPr/>
      <dgm:t>
        <a:bodyPr/>
        <a:lstStyle/>
        <a:p>
          <a:endParaRPr lang="en-US"/>
        </a:p>
      </dgm:t>
    </dgm:pt>
    <dgm:pt modelId="{D267482C-5E11-4C14-B854-547B470D79DA}" type="sibTrans" cxnId="{467765E3-9D6B-42EE-B0B9-DE7BB956675D}">
      <dgm:prSet/>
      <dgm:spPr/>
      <dgm:t>
        <a:bodyPr/>
        <a:lstStyle/>
        <a:p>
          <a:endParaRPr lang="en-US"/>
        </a:p>
      </dgm:t>
    </dgm:pt>
    <dgm:pt modelId="{D2157B5C-733D-4C26-BA39-3FE4F2C3CFF1}">
      <dgm:prSet/>
      <dgm:spPr/>
      <dgm:t>
        <a:bodyPr/>
        <a:lstStyle/>
        <a:p>
          <a:r>
            <a:rPr lang="en-US" dirty="0"/>
            <a:t>Gram-positive: Purple in appearance </a:t>
          </a:r>
        </a:p>
      </dgm:t>
    </dgm:pt>
    <dgm:pt modelId="{A49FCF51-1C95-4867-9DCB-B24CB41D7265}" type="parTrans" cxnId="{E09CC1BD-6F68-476D-9930-C6ED1782E039}">
      <dgm:prSet/>
      <dgm:spPr/>
      <dgm:t>
        <a:bodyPr/>
        <a:lstStyle/>
        <a:p>
          <a:endParaRPr lang="en-US"/>
        </a:p>
      </dgm:t>
    </dgm:pt>
    <dgm:pt modelId="{D07E1BF9-AE53-4C20-8078-E3D97B5161BE}" type="sibTrans" cxnId="{E09CC1BD-6F68-476D-9930-C6ED1782E039}">
      <dgm:prSet/>
      <dgm:spPr/>
      <dgm:t>
        <a:bodyPr/>
        <a:lstStyle/>
        <a:p>
          <a:endParaRPr lang="en-US"/>
        </a:p>
      </dgm:t>
    </dgm:pt>
    <dgm:pt modelId="{B9A853E7-A448-4E37-81E4-CEA43FCC380A}" type="pres">
      <dgm:prSet presAssocID="{7D014C17-30C7-4A04-8614-ECCC49D86D02}" presName="linearFlow" presStyleCnt="0">
        <dgm:presLayoutVars>
          <dgm:dir/>
          <dgm:animLvl val="lvl"/>
          <dgm:resizeHandles val="exact"/>
        </dgm:presLayoutVars>
      </dgm:prSet>
      <dgm:spPr/>
    </dgm:pt>
    <dgm:pt modelId="{8244293A-DDA6-4B61-A199-BD90CAB52B27}" type="pres">
      <dgm:prSet presAssocID="{5159D24A-C0A8-4C94-ACED-BDA4FBD9E124}" presName="composite" presStyleCnt="0"/>
      <dgm:spPr/>
    </dgm:pt>
    <dgm:pt modelId="{8B75F1DB-AE40-4815-96C5-28AB40D76C20}" type="pres">
      <dgm:prSet presAssocID="{5159D24A-C0A8-4C94-ACED-BDA4FBD9E124}" presName="parentText" presStyleLbl="alignNode1" presStyleIdx="0" presStyleCnt="5">
        <dgm:presLayoutVars>
          <dgm:chMax val="1"/>
          <dgm:bulletEnabled val="1"/>
        </dgm:presLayoutVars>
      </dgm:prSet>
      <dgm:spPr/>
    </dgm:pt>
    <dgm:pt modelId="{B76765B6-0B38-43C3-A675-9F5D96F4B22F}" type="pres">
      <dgm:prSet presAssocID="{5159D24A-C0A8-4C94-ACED-BDA4FBD9E124}" presName="descendantText" presStyleLbl="alignAcc1" presStyleIdx="0" presStyleCnt="5">
        <dgm:presLayoutVars>
          <dgm:bulletEnabled val="1"/>
        </dgm:presLayoutVars>
      </dgm:prSet>
      <dgm:spPr/>
    </dgm:pt>
    <dgm:pt modelId="{A42C5D3B-6DBC-4725-A449-373D3FABB7A4}" type="pres">
      <dgm:prSet presAssocID="{A6B86032-2910-4C1E-9DEE-C05F25A5452D}" presName="sp" presStyleCnt="0"/>
      <dgm:spPr/>
    </dgm:pt>
    <dgm:pt modelId="{ADC477EB-3E0F-4414-8DF5-5E54F73E063F}" type="pres">
      <dgm:prSet presAssocID="{BD708699-392E-4DCF-8657-1FA7288BB715}" presName="composite" presStyleCnt="0"/>
      <dgm:spPr/>
    </dgm:pt>
    <dgm:pt modelId="{12E9748A-11FF-4435-BF74-125A584A3473}" type="pres">
      <dgm:prSet presAssocID="{BD708699-392E-4DCF-8657-1FA7288BB715}" presName="parentText" presStyleLbl="alignNode1" presStyleIdx="1" presStyleCnt="5">
        <dgm:presLayoutVars>
          <dgm:chMax val="1"/>
          <dgm:bulletEnabled val="1"/>
        </dgm:presLayoutVars>
      </dgm:prSet>
      <dgm:spPr/>
    </dgm:pt>
    <dgm:pt modelId="{A3128439-869E-47F1-AC3F-E76E84AFCB1B}" type="pres">
      <dgm:prSet presAssocID="{BD708699-392E-4DCF-8657-1FA7288BB715}" presName="descendantText" presStyleLbl="alignAcc1" presStyleIdx="1" presStyleCnt="5">
        <dgm:presLayoutVars>
          <dgm:bulletEnabled val="1"/>
        </dgm:presLayoutVars>
      </dgm:prSet>
      <dgm:spPr/>
    </dgm:pt>
    <dgm:pt modelId="{AF61F645-2B11-4A66-AC28-12C8CED98012}" type="pres">
      <dgm:prSet presAssocID="{8B82C031-90F7-40B8-B037-B19EEBBD5A75}" presName="sp" presStyleCnt="0"/>
      <dgm:spPr/>
    </dgm:pt>
    <dgm:pt modelId="{650F5BBF-403C-48F5-B0D5-2ED470EE9E6B}" type="pres">
      <dgm:prSet presAssocID="{07F6FE6D-4373-41CA-8B6C-EC14293C8EA3}" presName="composite" presStyleCnt="0"/>
      <dgm:spPr/>
    </dgm:pt>
    <dgm:pt modelId="{C6B950C8-C466-4A22-8154-F69EF806D099}" type="pres">
      <dgm:prSet presAssocID="{07F6FE6D-4373-41CA-8B6C-EC14293C8EA3}" presName="parentText" presStyleLbl="alignNode1" presStyleIdx="2" presStyleCnt="5">
        <dgm:presLayoutVars>
          <dgm:chMax val="1"/>
          <dgm:bulletEnabled val="1"/>
        </dgm:presLayoutVars>
      </dgm:prSet>
      <dgm:spPr/>
    </dgm:pt>
    <dgm:pt modelId="{D68ACCCC-276C-4601-89DD-51324FF5B355}" type="pres">
      <dgm:prSet presAssocID="{07F6FE6D-4373-41CA-8B6C-EC14293C8EA3}" presName="descendantText" presStyleLbl="alignAcc1" presStyleIdx="2" presStyleCnt="5">
        <dgm:presLayoutVars>
          <dgm:bulletEnabled val="1"/>
        </dgm:presLayoutVars>
      </dgm:prSet>
      <dgm:spPr/>
    </dgm:pt>
    <dgm:pt modelId="{D32E0CE5-24A4-4393-8DC3-857B13171A6F}" type="pres">
      <dgm:prSet presAssocID="{B8435BEF-B54E-4BCE-8176-45E50038481E}" presName="sp" presStyleCnt="0"/>
      <dgm:spPr/>
    </dgm:pt>
    <dgm:pt modelId="{7F4245EC-646E-4E1E-AB95-B9DF92F02C09}" type="pres">
      <dgm:prSet presAssocID="{35C0FFF3-BAD6-4277-BE8C-470AFD290F6F}" presName="composite" presStyleCnt="0"/>
      <dgm:spPr/>
    </dgm:pt>
    <dgm:pt modelId="{49D127F5-AFC4-4434-A680-402C1B09D964}" type="pres">
      <dgm:prSet presAssocID="{35C0FFF3-BAD6-4277-BE8C-470AFD290F6F}" presName="parentText" presStyleLbl="alignNode1" presStyleIdx="3" presStyleCnt="5">
        <dgm:presLayoutVars>
          <dgm:chMax val="1"/>
          <dgm:bulletEnabled val="1"/>
        </dgm:presLayoutVars>
      </dgm:prSet>
      <dgm:spPr/>
    </dgm:pt>
    <dgm:pt modelId="{0781C0F4-58F7-469E-B674-4DB3F89347E1}" type="pres">
      <dgm:prSet presAssocID="{35C0FFF3-BAD6-4277-BE8C-470AFD290F6F}" presName="descendantText" presStyleLbl="alignAcc1" presStyleIdx="3" presStyleCnt="5">
        <dgm:presLayoutVars>
          <dgm:bulletEnabled val="1"/>
        </dgm:presLayoutVars>
      </dgm:prSet>
      <dgm:spPr/>
    </dgm:pt>
    <dgm:pt modelId="{9469F9F5-8FE7-43AE-88A6-8375A8E67209}" type="pres">
      <dgm:prSet presAssocID="{5A4C4BD2-E4F4-4DE0-9052-4E5E96F179B1}" presName="sp" presStyleCnt="0"/>
      <dgm:spPr/>
    </dgm:pt>
    <dgm:pt modelId="{ED99CB03-68FC-4B34-9F4E-898BF9CC8096}" type="pres">
      <dgm:prSet presAssocID="{B476C6EB-CF12-494E-9C14-70EBE8DDA183}" presName="composite" presStyleCnt="0"/>
      <dgm:spPr/>
    </dgm:pt>
    <dgm:pt modelId="{937D082F-53F7-4BAC-B8DF-572699FCE307}" type="pres">
      <dgm:prSet presAssocID="{B476C6EB-CF12-494E-9C14-70EBE8DDA183}" presName="parentText" presStyleLbl="alignNode1" presStyleIdx="4" presStyleCnt="5">
        <dgm:presLayoutVars>
          <dgm:chMax val="1"/>
          <dgm:bulletEnabled val="1"/>
        </dgm:presLayoutVars>
      </dgm:prSet>
      <dgm:spPr/>
    </dgm:pt>
    <dgm:pt modelId="{A533E0E5-96C5-4945-945C-CE72A25B6E11}" type="pres">
      <dgm:prSet presAssocID="{B476C6EB-CF12-494E-9C14-70EBE8DDA183}" presName="descendantText" presStyleLbl="alignAcc1" presStyleIdx="4" presStyleCnt="5">
        <dgm:presLayoutVars>
          <dgm:bulletEnabled val="1"/>
        </dgm:presLayoutVars>
      </dgm:prSet>
      <dgm:spPr/>
    </dgm:pt>
  </dgm:ptLst>
  <dgm:cxnLst>
    <dgm:cxn modelId="{65ECBD02-CFC1-4E47-8BBC-A2611BEE0F3C}" srcId="{7D014C17-30C7-4A04-8614-ECCC49D86D02}" destId="{5159D24A-C0A8-4C94-ACED-BDA4FBD9E124}" srcOrd="0" destOrd="0" parTransId="{2C278374-01AC-45AB-BC39-A2710411DF3E}" sibTransId="{A6B86032-2910-4C1E-9DEE-C05F25A5452D}"/>
    <dgm:cxn modelId="{EBEFE605-2265-4E44-9119-9CAAF6FBCCE1}" srcId="{7D014C17-30C7-4A04-8614-ECCC49D86D02}" destId="{35C0FFF3-BAD6-4277-BE8C-470AFD290F6F}" srcOrd="3" destOrd="0" parTransId="{DA09F3AE-A099-4A00-8E61-F735FA093CF5}" sibTransId="{5A4C4BD2-E4F4-4DE0-9052-4E5E96F179B1}"/>
    <dgm:cxn modelId="{B9900234-BF19-4DAE-B07B-AAE83624BCA2}" type="presOf" srcId="{BD708699-392E-4DCF-8657-1FA7288BB715}" destId="{12E9748A-11FF-4435-BF74-125A584A3473}" srcOrd="0" destOrd="0" presId="urn:microsoft.com/office/officeart/2005/8/layout/chevron2"/>
    <dgm:cxn modelId="{D8799A5D-7D5E-4AA5-A20F-13AC7A081857}" srcId="{5159D24A-C0A8-4C94-ACED-BDA4FBD9E124}" destId="{D4A438E1-E687-4D9D-972A-A3BE5F9464FB}" srcOrd="0" destOrd="0" parTransId="{D9F5527A-24FF-4F8A-BC87-BDBA3A51B59F}" sibTransId="{8D38BD15-B8E9-4DE9-9E3E-42EB34122C5E}"/>
    <dgm:cxn modelId="{FC069442-9F30-48EE-BB29-EA5FC937D289}" srcId="{7D014C17-30C7-4A04-8614-ECCC49D86D02}" destId="{07F6FE6D-4373-41CA-8B6C-EC14293C8EA3}" srcOrd="2" destOrd="0" parTransId="{2C4679C5-5AC5-4902-8F4D-E03DED36C458}" sibTransId="{B8435BEF-B54E-4BCE-8176-45E50038481E}"/>
    <dgm:cxn modelId="{5D46A244-5BD4-48B5-89D0-02AF6DDBBEC3}" type="presOf" srcId="{D4A438E1-E687-4D9D-972A-A3BE5F9464FB}" destId="{B76765B6-0B38-43C3-A675-9F5D96F4B22F}" srcOrd="0" destOrd="0" presId="urn:microsoft.com/office/officeart/2005/8/layout/chevron2"/>
    <dgm:cxn modelId="{1FAA1546-39E9-4B58-9FE4-6F417BDF623A}" type="presOf" srcId="{B476C6EB-CF12-494E-9C14-70EBE8DDA183}" destId="{937D082F-53F7-4BAC-B8DF-572699FCE307}" srcOrd="0" destOrd="0" presId="urn:microsoft.com/office/officeart/2005/8/layout/chevron2"/>
    <dgm:cxn modelId="{7E2C3B50-541E-4F91-8299-6BDB9E1929C1}" type="presOf" srcId="{0B5EDDBA-7BF0-4DEA-88B8-8B03B9AA9561}" destId="{D68ACCCC-276C-4601-89DD-51324FF5B355}" srcOrd="0" destOrd="0" presId="urn:microsoft.com/office/officeart/2005/8/layout/chevron2"/>
    <dgm:cxn modelId="{37F1CC50-2518-476D-9FDD-98A6DA81739C}" type="presOf" srcId="{35C0FFF3-BAD6-4277-BE8C-470AFD290F6F}" destId="{49D127F5-AFC4-4434-A680-402C1B09D964}" srcOrd="0" destOrd="0" presId="urn:microsoft.com/office/officeart/2005/8/layout/chevron2"/>
    <dgm:cxn modelId="{C6D63654-F632-4D45-86B0-95268FCDB39B}" type="presOf" srcId="{5159D24A-C0A8-4C94-ACED-BDA4FBD9E124}" destId="{8B75F1DB-AE40-4815-96C5-28AB40D76C20}" srcOrd="0" destOrd="0" presId="urn:microsoft.com/office/officeart/2005/8/layout/chevron2"/>
    <dgm:cxn modelId="{9B7D5557-A97D-4F74-B74A-1D436F93C8BE}" srcId="{BD708699-392E-4DCF-8657-1FA7288BB715}" destId="{FDC79618-F2C9-44DA-8B2C-8C9E8935C84E}" srcOrd="0" destOrd="0" parTransId="{EF6BEF98-E83C-428E-B5E9-4DEDFA68C62F}" sibTransId="{A5BACEA1-C19C-4F27-97A5-5AA967AA74EE}"/>
    <dgm:cxn modelId="{AF54AC59-E403-410F-BF7A-CAEA0A3F6980}" type="presOf" srcId="{8FE7B847-F750-4178-8439-EB4D970880BA}" destId="{A533E0E5-96C5-4945-945C-CE72A25B6E11}" srcOrd="0" destOrd="0" presId="urn:microsoft.com/office/officeart/2005/8/layout/chevron2"/>
    <dgm:cxn modelId="{F0C5439E-82B5-4FC8-8F93-14C6D089F658}" srcId="{35C0FFF3-BAD6-4277-BE8C-470AFD290F6F}" destId="{B02B89EF-8AD8-456E-9EEE-5B1DB3FAD8E1}" srcOrd="0" destOrd="0" parTransId="{074A6D13-264D-4913-AAF4-AB4BD1D115E6}" sibTransId="{97492350-0733-449A-A03E-293CB0F0FB53}"/>
    <dgm:cxn modelId="{785D99B0-8902-4C14-B610-E4829290EC98}" srcId="{07F6FE6D-4373-41CA-8B6C-EC14293C8EA3}" destId="{0B5EDDBA-7BF0-4DEA-88B8-8B03B9AA9561}" srcOrd="0" destOrd="0" parTransId="{BAC19092-24EE-412A-8831-CBDB3292D715}" sibTransId="{08C938C1-A39D-4FCD-9FA3-C40E039357D0}"/>
    <dgm:cxn modelId="{B49247BB-226A-4C57-8C62-EB2A85771482}" type="presOf" srcId="{D2157B5C-733D-4C26-BA39-3FE4F2C3CFF1}" destId="{A533E0E5-96C5-4945-945C-CE72A25B6E11}" srcOrd="0" destOrd="1" presId="urn:microsoft.com/office/officeart/2005/8/layout/chevron2"/>
    <dgm:cxn modelId="{E09CC1BD-6F68-476D-9930-C6ED1782E039}" srcId="{B476C6EB-CF12-494E-9C14-70EBE8DDA183}" destId="{D2157B5C-733D-4C26-BA39-3FE4F2C3CFF1}" srcOrd="1" destOrd="0" parTransId="{A49FCF51-1C95-4867-9DCB-B24CB41D7265}" sibTransId="{D07E1BF9-AE53-4C20-8078-E3D97B5161BE}"/>
    <dgm:cxn modelId="{A90153CE-BEC6-4553-8B48-A65DEDADECBF}" srcId="{7D014C17-30C7-4A04-8614-ECCC49D86D02}" destId="{BD708699-392E-4DCF-8657-1FA7288BB715}" srcOrd="1" destOrd="0" parTransId="{AD9321F9-9FF1-4968-8EDA-DFBB351B1845}" sibTransId="{8B82C031-90F7-40B8-B037-B19EEBBD5A75}"/>
    <dgm:cxn modelId="{A669ACCF-F71A-42D2-B5A6-2EF18365F85A}" type="presOf" srcId="{B02B89EF-8AD8-456E-9EEE-5B1DB3FAD8E1}" destId="{0781C0F4-58F7-469E-B674-4DB3F89347E1}" srcOrd="0" destOrd="0" presId="urn:microsoft.com/office/officeart/2005/8/layout/chevron2"/>
    <dgm:cxn modelId="{D11DC4DD-4E25-4685-86A2-50F2194F5700}" type="presOf" srcId="{07F6FE6D-4373-41CA-8B6C-EC14293C8EA3}" destId="{C6B950C8-C466-4A22-8154-F69EF806D099}" srcOrd="0" destOrd="0" presId="urn:microsoft.com/office/officeart/2005/8/layout/chevron2"/>
    <dgm:cxn modelId="{467765E3-9D6B-42EE-B0B9-DE7BB956675D}" srcId="{B476C6EB-CF12-494E-9C14-70EBE8DDA183}" destId="{8FE7B847-F750-4178-8439-EB4D970880BA}" srcOrd="0" destOrd="0" parTransId="{37AE00D2-0F4B-40EA-B308-428BD014EEC1}" sibTransId="{D267482C-5E11-4C14-B854-547B470D79DA}"/>
    <dgm:cxn modelId="{B1B5E2EF-DA60-481D-BCB3-DBC90E828DF9}" srcId="{7D014C17-30C7-4A04-8614-ECCC49D86D02}" destId="{B476C6EB-CF12-494E-9C14-70EBE8DDA183}" srcOrd="4" destOrd="0" parTransId="{D16167B0-F78B-466B-9903-67ECE268B430}" sibTransId="{663F01C7-C2EA-42EE-BC2B-91F66AB1FA03}"/>
    <dgm:cxn modelId="{B862EBF1-C2D0-4DAA-B95E-C12A17A7A89B}" type="presOf" srcId="{7D014C17-30C7-4A04-8614-ECCC49D86D02}" destId="{B9A853E7-A448-4E37-81E4-CEA43FCC380A}" srcOrd="0" destOrd="0" presId="urn:microsoft.com/office/officeart/2005/8/layout/chevron2"/>
    <dgm:cxn modelId="{B7A963F2-07DA-4BBF-A297-43E8EDF1F2AB}" type="presOf" srcId="{FDC79618-F2C9-44DA-8B2C-8C9E8935C84E}" destId="{A3128439-869E-47F1-AC3F-E76E84AFCB1B}" srcOrd="0" destOrd="0" presId="urn:microsoft.com/office/officeart/2005/8/layout/chevron2"/>
    <dgm:cxn modelId="{3FAE036A-CE8A-4F0F-B06D-1D8694052313}" type="presParOf" srcId="{B9A853E7-A448-4E37-81E4-CEA43FCC380A}" destId="{8244293A-DDA6-4B61-A199-BD90CAB52B27}" srcOrd="0" destOrd="0" presId="urn:microsoft.com/office/officeart/2005/8/layout/chevron2"/>
    <dgm:cxn modelId="{729B21CF-409B-4332-AC84-51D4D0E77F68}" type="presParOf" srcId="{8244293A-DDA6-4B61-A199-BD90CAB52B27}" destId="{8B75F1DB-AE40-4815-96C5-28AB40D76C20}" srcOrd="0" destOrd="0" presId="urn:microsoft.com/office/officeart/2005/8/layout/chevron2"/>
    <dgm:cxn modelId="{2C71A6D6-F839-4709-94CC-3F609388D305}" type="presParOf" srcId="{8244293A-DDA6-4B61-A199-BD90CAB52B27}" destId="{B76765B6-0B38-43C3-A675-9F5D96F4B22F}" srcOrd="1" destOrd="0" presId="urn:microsoft.com/office/officeart/2005/8/layout/chevron2"/>
    <dgm:cxn modelId="{8EF52BA0-CF5A-4AF3-A9F9-9E9A09A647FD}" type="presParOf" srcId="{B9A853E7-A448-4E37-81E4-CEA43FCC380A}" destId="{A42C5D3B-6DBC-4725-A449-373D3FABB7A4}" srcOrd="1" destOrd="0" presId="urn:microsoft.com/office/officeart/2005/8/layout/chevron2"/>
    <dgm:cxn modelId="{FEB8C59F-4215-4DCE-9FBE-AFEE5417E120}" type="presParOf" srcId="{B9A853E7-A448-4E37-81E4-CEA43FCC380A}" destId="{ADC477EB-3E0F-4414-8DF5-5E54F73E063F}" srcOrd="2" destOrd="0" presId="urn:microsoft.com/office/officeart/2005/8/layout/chevron2"/>
    <dgm:cxn modelId="{C9F57168-987A-4565-88CF-80B97733EF7C}" type="presParOf" srcId="{ADC477EB-3E0F-4414-8DF5-5E54F73E063F}" destId="{12E9748A-11FF-4435-BF74-125A584A3473}" srcOrd="0" destOrd="0" presId="urn:microsoft.com/office/officeart/2005/8/layout/chevron2"/>
    <dgm:cxn modelId="{D33B966E-A40D-4C6B-A737-1A2D15DF5945}" type="presParOf" srcId="{ADC477EB-3E0F-4414-8DF5-5E54F73E063F}" destId="{A3128439-869E-47F1-AC3F-E76E84AFCB1B}" srcOrd="1" destOrd="0" presId="urn:microsoft.com/office/officeart/2005/8/layout/chevron2"/>
    <dgm:cxn modelId="{CCD00C1E-D4C4-45EF-A7E1-53BC0271A749}" type="presParOf" srcId="{B9A853E7-A448-4E37-81E4-CEA43FCC380A}" destId="{AF61F645-2B11-4A66-AC28-12C8CED98012}" srcOrd="3" destOrd="0" presId="urn:microsoft.com/office/officeart/2005/8/layout/chevron2"/>
    <dgm:cxn modelId="{C3888BF7-6621-4E2E-80D8-E58F4FA761EE}" type="presParOf" srcId="{B9A853E7-A448-4E37-81E4-CEA43FCC380A}" destId="{650F5BBF-403C-48F5-B0D5-2ED470EE9E6B}" srcOrd="4" destOrd="0" presId="urn:microsoft.com/office/officeart/2005/8/layout/chevron2"/>
    <dgm:cxn modelId="{A6D4FF69-50F6-4A03-947C-6F3F32A62525}" type="presParOf" srcId="{650F5BBF-403C-48F5-B0D5-2ED470EE9E6B}" destId="{C6B950C8-C466-4A22-8154-F69EF806D099}" srcOrd="0" destOrd="0" presId="urn:microsoft.com/office/officeart/2005/8/layout/chevron2"/>
    <dgm:cxn modelId="{9787A851-96F1-4B2A-9C02-5904B9832570}" type="presParOf" srcId="{650F5BBF-403C-48F5-B0D5-2ED470EE9E6B}" destId="{D68ACCCC-276C-4601-89DD-51324FF5B355}" srcOrd="1" destOrd="0" presId="urn:microsoft.com/office/officeart/2005/8/layout/chevron2"/>
    <dgm:cxn modelId="{F6815989-2700-4C75-AC52-B5887B47EC0B}" type="presParOf" srcId="{B9A853E7-A448-4E37-81E4-CEA43FCC380A}" destId="{D32E0CE5-24A4-4393-8DC3-857B13171A6F}" srcOrd="5" destOrd="0" presId="urn:microsoft.com/office/officeart/2005/8/layout/chevron2"/>
    <dgm:cxn modelId="{D780FFE9-672D-4B32-A010-67A54C36EA7E}" type="presParOf" srcId="{B9A853E7-A448-4E37-81E4-CEA43FCC380A}" destId="{7F4245EC-646E-4E1E-AB95-B9DF92F02C09}" srcOrd="6" destOrd="0" presId="urn:microsoft.com/office/officeart/2005/8/layout/chevron2"/>
    <dgm:cxn modelId="{E5C6DB08-6FEC-424C-87CA-95325A0280AB}" type="presParOf" srcId="{7F4245EC-646E-4E1E-AB95-B9DF92F02C09}" destId="{49D127F5-AFC4-4434-A680-402C1B09D964}" srcOrd="0" destOrd="0" presId="urn:microsoft.com/office/officeart/2005/8/layout/chevron2"/>
    <dgm:cxn modelId="{7BB337A7-9A34-4173-9A4A-A9A177204673}" type="presParOf" srcId="{7F4245EC-646E-4E1E-AB95-B9DF92F02C09}" destId="{0781C0F4-58F7-469E-B674-4DB3F89347E1}" srcOrd="1" destOrd="0" presId="urn:microsoft.com/office/officeart/2005/8/layout/chevron2"/>
    <dgm:cxn modelId="{713CAE09-2AE7-4383-875C-05135F53031F}" type="presParOf" srcId="{B9A853E7-A448-4E37-81E4-CEA43FCC380A}" destId="{9469F9F5-8FE7-43AE-88A6-8375A8E67209}" srcOrd="7" destOrd="0" presId="urn:microsoft.com/office/officeart/2005/8/layout/chevron2"/>
    <dgm:cxn modelId="{1F083A12-04B9-4ABD-B66A-2B44DE3A96A8}" type="presParOf" srcId="{B9A853E7-A448-4E37-81E4-CEA43FCC380A}" destId="{ED99CB03-68FC-4B34-9F4E-898BF9CC8096}" srcOrd="8" destOrd="0" presId="urn:microsoft.com/office/officeart/2005/8/layout/chevron2"/>
    <dgm:cxn modelId="{A760268C-54B3-45B5-91A7-DCCF2940541B}" type="presParOf" srcId="{ED99CB03-68FC-4B34-9F4E-898BF9CC8096}" destId="{937D082F-53F7-4BAC-B8DF-572699FCE307}" srcOrd="0" destOrd="0" presId="urn:microsoft.com/office/officeart/2005/8/layout/chevron2"/>
    <dgm:cxn modelId="{E5C6C01D-407B-4D65-A64B-E6A7B3F81571}" type="presParOf" srcId="{ED99CB03-68FC-4B34-9F4E-898BF9CC8096}" destId="{A533E0E5-96C5-4945-945C-CE72A25B6E1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14C17-30C7-4A04-8614-ECCC49D86D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159D24A-C0A8-4C94-ACED-BDA4FBD9E124}">
      <dgm:prSet phldrT="[Text]"/>
      <dgm:spPr/>
      <dgm:t>
        <a:bodyPr/>
        <a:lstStyle/>
        <a:p>
          <a:endParaRPr lang="en-US" dirty="0"/>
        </a:p>
      </dgm:t>
    </dgm:pt>
    <dgm:pt modelId="{2C278374-01AC-45AB-BC39-A2710411DF3E}" type="parTrans" cxnId="{65ECBD02-CFC1-4E47-8BBC-A2611BEE0F3C}">
      <dgm:prSet/>
      <dgm:spPr/>
      <dgm:t>
        <a:bodyPr/>
        <a:lstStyle/>
        <a:p>
          <a:endParaRPr lang="en-US"/>
        </a:p>
      </dgm:t>
    </dgm:pt>
    <dgm:pt modelId="{A6B86032-2910-4C1E-9DEE-C05F25A5452D}" type="sibTrans" cxnId="{65ECBD02-CFC1-4E47-8BBC-A2611BEE0F3C}">
      <dgm:prSet/>
      <dgm:spPr/>
      <dgm:t>
        <a:bodyPr/>
        <a:lstStyle/>
        <a:p>
          <a:endParaRPr lang="en-US"/>
        </a:p>
      </dgm:t>
    </dgm:pt>
    <dgm:pt modelId="{D4A438E1-E687-4D9D-972A-A3BE5F9464FB}">
      <dgm:prSet phldrT="[Text]"/>
      <dgm:spPr/>
      <dgm:t>
        <a:bodyPr/>
        <a:lstStyle/>
        <a:p>
          <a:r>
            <a:rPr lang="en-US" dirty="0"/>
            <a:t>Specimen received</a:t>
          </a:r>
        </a:p>
      </dgm:t>
    </dgm:pt>
    <dgm:pt modelId="{D9F5527A-24FF-4F8A-BC87-BDBA3A51B59F}" type="parTrans" cxnId="{D8799A5D-7D5E-4AA5-A20F-13AC7A081857}">
      <dgm:prSet/>
      <dgm:spPr/>
      <dgm:t>
        <a:bodyPr/>
        <a:lstStyle/>
        <a:p>
          <a:endParaRPr lang="en-US"/>
        </a:p>
      </dgm:t>
    </dgm:pt>
    <dgm:pt modelId="{8D38BD15-B8E9-4DE9-9E3E-42EB34122C5E}" type="sibTrans" cxnId="{D8799A5D-7D5E-4AA5-A20F-13AC7A081857}">
      <dgm:prSet/>
      <dgm:spPr/>
      <dgm:t>
        <a:bodyPr/>
        <a:lstStyle/>
        <a:p>
          <a:endParaRPr lang="en-US"/>
        </a:p>
      </dgm:t>
    </dgm:pt>
    <dgm:pt modelId="{BD708699-392E-4DCF-8657-1FA7288BB715}">
      <dgm:prSet phldrT="[Text]"/>
      <dgm:spPr/>
      <dgm:t>
        <a:bodyPr/>
        <a:lstStyle/>
        <a:p>
          <a:endParaRPr lang="en-US" dirty="0"/>
        </a:p>
      </dgm:t>
    </dgm:pt>
    <dgm:pt modelId="{AD9321F9-9FF1-4968-8EDA-DFBB351B1845}" type="parTrans" cxnId="{A90153CE-BEC6-4553-8B48-A65DEDADECBF}">
      <dgm:prSet/>
      <dgm:spPr/>
      <dgm:t>
        <a:bodyPr/>
        <a:lstStyle/>
        <a:p>
          <a:endParaRPr lang="en-US"/>
        </a:p>
      </dgm:t>
    </dgm:pt>
    <dgm:pt modelId="{8B82C031-90F7-40B8-B037-B19EEBBD5A75}" type="sibTrans" cxnId="{A90153CE-BEC6-4553-8B48-A65DEDADECBF}">
      <dgm:prSet/>
      <dgm:spPr/>
      <dgm:t>
        <a:bodyPr/>
        <a:lstStyle/>
        <a:p>
          <a:endParaRPr lang="en-US"/>
        </a:p>
      </dgm:t>
    </dgm:pt>
    <dgm:pt modelId="{FDC79618-F2C9-44DA-8B2C-8C9E8935C84E}">
      <dgm:prSet phldrT="[Text]"/>
      <dgm:spPr/>
      <dgm:t>
        <a:bodyPr/>
        <a:lstStyle/>
        <a:p>
          <a:r>
            <a:rPr lang="en-US" dirty="0"/>
            <a:t>Initial gram stain (1-6 hours)</a:t>
          </a:r>
        </a:p>
      </dgm:t>
    </dgm:pt>
    <dgm:pt modelId="{EF6BEF98-E83C-428E-B5E9-4DEDFA68C62F}" type="parTrans" cxnId="{9B7D5557-A97D-4F74-B74A-1D436F93C8BE}">
      <dgm:prSet/>
      <dgm:spPr/>
      <dgm:t>
        <a:bodyPr/>
        <a:lstStyle/>
        <a:p>
          <a:endParaRPr lang="en-US"/>
        </a:p>
      </dgm:t>
    </dgm:pt>
    <dgm:pt modelId="{A5BACEA1-C19C-4F27-97A5-5AA967AA74EE}" type="sibTrans" cxnId="{9B7D5557-A97D-4F74-B74A-1D436F93C8BE}">
      <dgm:prSet/>
      <dgm:spPr/>
      <dgm:t>
        <a:bodyPr/>
        <a:lstStyle/>
        <a:p>
          <a:endParaRPr lang="en-US"/>
        </a:p>
      </dgm:t>
    </dgm:pt>
    <dgm:pt modelId="{07F6FE6D-4373-41CA-8B6C-EC14293C8EA3}">
      <dgm:prSet phldrT="[Text]"/>
      <dgm:spPr/>
      <dgm:t>
        <a:bodyPr/>
        <a:lstStyle/>
        <a:p>
          <a:endParaRPr lang="en-US" dirty="0"/>
        </a:p>
      </dgm:t>
    </dgm:pt>
    <dgm:pt modelId="{2C4679C5-5AC5-4902-8F4D-E03DED36C458}" type="parTrans" cxnId="{FC069442-9F30-48EE-BB29-EA5FC937D289}">
      <dgm:prSet/>
      <dgm:spPr/>
      <dgm:t>
        <a:bodyPr/>
        <a:lstStyle/>
        <a:p>
          <a:endParaRPr lang="en-US"/>
        </a:p>
      </dgm:t>
    </dgm:pt>
    <dgm:pt modelId="{B8435BEF-B54E-4BCE-8176-45E50038481E}" type="sibTrans" cxnId="{FC069442-9F30-48EE-BB29-EA5FC937D289}">
      <dgm:prSet/>
      <dgm:spPr/>
      <dgm:t>
        <a:bodyPr/>
        <a:lstStyle/>
        <a:p>
          <a:endParaRPr lang="en-US"/>
        </a:p>
      </dgm:t>
    </dgm:pt>
    <dgm:pt modelId="{0B5EDDBA-7BF0-4DEA-88B8-8B03B9AA9561}">
      <dgm:prSet phldrT="[Text]"/>
      <dgm:spPr/>
      <dgm:t>
        <a:bodyPr/>
        <a:lstStyle/>
        <a:p>
          <a:r>
            <a:rPr lang="en-US" dirty="0"/>
            <a:t>Plated and grown (24-48 hours)</a:t>
          </a:r>
        </a:p>
      </dgm:t>
    </dgm:pt>
    <dgm:pt modelId="{BAC19092-24EE-412A-8831-CBDB3292D715}" type="parTrans" cxnId="{785D99B0-8902-4C14-B610-E4829290EC98}">
      <dgm:prSet/>
      <dgm:spPr/>
      <dgm:t>
        <a:bodyPr/>
        <a:lstStyle/>
        <a:p>
          <a:endParaRPr lang="en-US"/>
        </a:p>
      </dgm:t>
    </dgm:pt>
    <dgm:pt modelId="{08C938C1-A39D-4FCD-9FA3-C40E039357D0}" type="sibTrans" cxnId="{785D99B0-8902-4C14-B610-E4829290EC98}">
      <dgm:prSet/>
      <dgm:spPr/>
      <dgm:t>
        <a:bodyPr/>
        <a:lstStyle/>
        <a:p>
          <a:endParaRPr lang="en-US"/>
        </a:p>
      </dgm:t>
    </dgm:pt>
    <dgm:pt modelId="{35C0FFF3-BAD6-4277-BE8C-470AFD290F6F}">
      <dgm:prSet/>
      <dgm:spPr/>
      <dgm:t>
        <a:bodyPr/>
        <a:lstStyle/>
        <a:p>
          <a:endParaRPr lang="en-US"/>
        </a:p>
      </dgm:t>
    </dgm:pt>
    <dgm:pt modelId="{DA09F3AE-A099-4A00-8E61-F735FA093CF5}" type="parTrans" cxnId="{EBEFE605-2265-4E44-9119-9CAAF6FBCCE1}">
      <dgm:prSet/>
      <dgm:spPr/>
      <dgm:t>
        <a:bodyPr/>
        <a:lstStyle/>
        <a:p>
          <a:endParaRPr lang="en-US"/>
        </a:p>
      </dgm:t>
    </dgm:pt>
    <dgm:pt modelId="{5A4C4BD2-E4F4-4DE0-9052-4E5E96F179B1}" type="sibTrans" cxnId="{EBEFE605-2265-4E44-9119-9CAAF6FBCCE1}">
      <dgm:prSet/>
      <dgm:spPr/>
      <dgm:t>
        <a:bodyPr/>
        <a:lstStyle/>
        <a:p>
          <a:endParaRPr lang="en-US"/>
        </a:p>
      </dgm:t>
    </dgm:pt>
    <dgm:pt modelId="{B02B89EF-8AD8-456E-9EEE-5B1DB3FAD8E1}">
      <dgm:prSet/>
      <dgm:spPr/>
      <dgm:t>
        <a:bodyPr/>
        <a:lstStyle/>
        <a:p>
          <a:r>
            <a:rPr lang="en-US" dirty="0"/>
            <a:t>Growth gram stain</a:t>
          </a:r>
        </a:p>
      </dgm:t>
    </dgm:pt>
    <dgm:pt modelId="{074A6D13-264D-4913-AAF4-AB4BD1D115E6}" type="parTrans" cxnId="{F0C5439E-82B5-4FC8-8F93-14C6D089F658}">
      <dgm:prSet/>
      <dgm:spPr/>
      <dgm:t>
        <a:bodyPr/>
        <a:lstStyle/>
        <a:p>
          <a:endParaRPr lang="en-US"/>
        </a:p>
      </dgm:t>
    </dgm:pt>
    <dgm:pt modelId="{97492350-0733-449A-A03E-293CB0F0FB53}" type="sibTrans" cxnId="{F0C5439E-82B5-4FC8-8F93-14C6D089F658}">
      <dgm:prSet/>
      <dgm:spPr/>
      <dgm:t>
        <a:bodyPr/>
        <a:lstStyle/>
        <a:p>
          <a:endParaRPr lang="en-US"/>
        </a:p>
      </dgm:t>
    </dgm:pt>
    <dgm:pt modelId="{B476C6EB-CF12-494E-9C14-70EBE8DDA183}">
      <dgm:prSet/>
      <dgm:spPr/>
      <dgm:t>
        <a:bodyPr/>
        <a:lstStyle/>
        <a:p>
          <a:endParaRPr lang="en-US"/>
        </a:p>
      </dgm:t>
    </dgm:pt>
    <dgm:pt modelId="{D16167B0-F78B-466B-9903-67ECE268B430}" type="parTrans" cxnId="{B1B5E2EF-DA60-481D-BCB3-DBC90E828DF9}">
      <dgm:prSet/>
      <dgm:spPr/>
      <dgm:t>
        <a:bodyPr/>
        <a:lstStyle/>
        <a:p>
          <a:endParaRPr lang="en-US"/>
        </a:p>
      </dgm:t>
    </dgm:pt>
    <dgm:pt modelId="{663F01C7-C2EA-42EE-BC2B-91F66AB1FA03}" type="sibTrans" cxnId="{B1B5E2EF-DA60-481D-BCB3-DBC90E828DF9}">
      <dgm:prSet/>
      <dgm:spPr/>
      <dgm:t>
        <a:bodyPr/>
        <a:lstStyle/>
        <a:p>
          <a:endParaRPr lang="en-US"/>
        </a:p>
      </dgm:t>
    </dgm:pt>
    <dgm:pt modelId="{8FE7B847-F750-4178-8439-EB4D970880BA}">
      <dgm:prSet/>
      <dgm:spPr/>
      <dgm:t>
        <a:bodyPr/>
        <a:lstStyle/>
        <a:p>
          <a:r>
            <a:rPr lang="en-US" dirty="0"/>
            <a:t>Organism identification (0-24 hours)</a:t>
          </a:r>
        </a:p>
      </dgm:t>
    </dgm:pt>
    <dgm:pt modelId="{37AE00D2-0F4B-40EA-B308-428BD014EEC1}" type="parTrans" cxnId="{467765E3-9D6B-42EE-B0B9-DE7BB956675D}">
      <dgm:prSet/>
      <dgm:spPr/>
      <dgm:t>
        <a:bodyPr/>
        <a:lstStyle/>
        <a:p>
          <a:endParaRPr lang="en-US"/>
        </a:p>
      </dgm:t>
    </dgm:pt>
    <dgm:pt modelId="{D267482C-5E11-4C14-B854-547B470D79DA}" type="sibTrans" cxnId="{467765E3-9D6B-42EE-B0B9-DE7BB956675D}">
      <dgm:prSet/>
      <dgm:spPr/>
      <dgm:t>
        <a:bodyPr/>
        <a:lstStyle/>
        <a:p>
          <a:endParaRPr lang="en-US"/>
        </a:p>
      </dgm:t>
    </dgm:pt>
    <dgm:pt modelId="{25F00630-C0BD-4620-8D20-E47081DB784F}">
      <dgm:prSet/>
      <dgm:spPr/>
      <dgm:t>
        <a:bodyPr/>
        <a:lstStyle/>
        <a:p>
          <a:endParaRPr lang="en-US"/>
        </a:p>
      </dgm:t>
    </dgm:pt>
    <dgm:pt modelId="{FBC16CB4-4CB8-4B96-B7AB-204CB838AEA9}" type="parTrans" cxnId="{A0F3ADF1-F37E-4125-A034-0108EDCB66BA}">
      <dgm:prSet/>
      <dgm:spPr/>
      <dgm:t>
        <a:bodyPr/>
        <a:lstStyle/>
        <a:p>
          <a:endParaRPr lang="en-US"/>
        </a:p>
      </dgm:t>
    </dgm:pt>
    <dgm:pt modelId="{7D8E42AF-DA13-4426-A6F0-E3A83E49400B}" type="sibTrans" cxnId="{A0F3ADF1-F37E-4125-A034-0108EDCB66BA}">
      <dgm:prSet/>
      <dgm:spPr/>
      <dgm:t>
        <a:bodyPr/>
        <a:lstStyle/>
        <a:p>
          <a:endParaRPr lang="en-US"/>
        </a:p>
      </dgm:t>
    </dgm:pt>
    <dgm:pt modelId="{6CAB64DA-3EC8-40B8-AD0E-02A8D14342B4}">
      <dgm:prSet/>
      <dgm:spPr/>
      <dgm:t>
        <a:bodyPr/>
        <a:lstStyle/>
        <a:p>
          <a:r>
            <a:rPr lang="en-US" dirty="0"/>
            <a:t>Susceptibilities (18-24 hours)</a:t>
          </a:r>
        </a:p>
      </dgm:t>
    </dgm:pt>
    <dgm:pt modelId="{BFBB0B3A-9432-42D1-BE42-CFF53455D328}" type="parTrans" cxnId="{F965B677-0A2B-446A-8ADA-8394BC2C73AA}">
      <dgm:prSet/>
      <dgm:spPr/>
      <dgm:t>
        <a:bodyPr/>
        <a:lstStyle/>
        <a:p>
          <a:endParaRPr lang="en-US"/>
        </a:p>
      </dgm:t>
    </dgm:pt>
    <dgm:pt modelId="{5EF00C19-C281-4338-B596-7D5C4664637A}" type="sibTrans" cxnId="{F965B677-0A2B-446A-8ADA-8394BC2C73AA}">
      <dgm:prSet/>
      <dgm:spPr/>
      <dgm:t>
        <a:bodyPr/>
        <a:lstStyle/>
        <a:p>
          <a:endParaRPr lang="en-US"/>
        </a:p>
      </dgm:t>
    </dgm:pt>
    <dgm:pt modelId="{B9A853E7-A448-4E37-81E4-CEA43FCC380A}" type="pres">
      <dgm:prSet presAssocID="{7D014C17-30C7-4A04-8614-ECCC49D86D02}" presName="linearFlow" presStyleCnt="0">
        <dgm:presLayoutVars>
          <dgm:dir/>
          <dgm:animLvl val="lvl"/>
          <dgm:resizeHandles val="exact"/>
        </dgm:presLayoutVars>
      </dgm:prSet>
      <dgm:spPr/>
    </dgm:pt>
    <dgm:pt modelId="{8244293A-DDA6-4B61-A199-BD90CAB52B27}" type="pres">
      <dgm:prSet presAssocID="{5159D24A-C0A8-4C94-ACED-BDA4FBD9E124}" presName="composite" presStyleCnt="0"/>
      <dgm:spPr/>
    </dgm:pt>
    <dgm:pt modelId="{8B75F1DB-AE40-4815-96C5-28AB40D76C20}" type="pres">
      <dgm:prSet presAssocID="{5159D24A-C0A8-4C94-ACED-BDA4FBD9E124}" presName="parentText" presStyleLbl="alignNode1" presStyleIdx="0" presStyleCnt="6">
        <dgm:presLayoutVars>
          <dgm:chMax val="1"/>
          <dgm:bulletEnabled val="1"/>
        </dgm:presLayoutVars>
      </dgm:prSet>
      <dgm:spPr/>
    </dgm:pt>
    <dgm:pt modelId="{B76765B6-0B38-43C3-A675-9F5D96F4B22F}" type="pres">
      <dgm:prSet presAssocID="{5159D24A-C0A8-4C94-ACED-BDA4FBD9E124}" presName="descendantText" presStyleLbl="alignAcc1" presStyleIdx="0" presStyleCnt="6">
        <dgm:presLayoutVars>
          <dgm:bulletEnabled val="1"/>
        </dgm:presLayoutVars>
      </dgm:prSet>
      <dgm:spPr/>
    </dgm:pt>
    <dgm:pt modelId="{A42C5D3B-6DBC-4725-A449-373D3FABB7A4}" type="pres">
      <dgm:prSet presAssocID="{A6B86032-2910-4C1E-9DEE-C05F25A5452D}" presName="sp" presStyleCnt="0"/>
      <dgm:spPr/>
    </dgm:pt>
    <dgm:pt modelId="{ADC477EB-3E0F-4414-8DF5-5E54F73E063F}" type="pres">
      <dgm:prSet presAssocID="{BD708699-392E-4DCF-8657-1FA7288BB715}" presName="composite" presStyleCnt="0"/>
      <dgm:spPr/>
    </dgm:pt>
    <dgm:pt modelId="{12E9748A-11FF-4435-BF74-125A584A3473}" type="pres">
      <dgm:prSet presAssocID="{BD708699-392E-4DCF-8657-1FA7288BB715}" presName="parentText" presStyleLbl="alignNode1" presStyleIdx="1" presStyleCnt="6">
        <dgm:presLayoutVars>
          <dgm:chMax val="1"/>
          <dgm:bulletEnabled val="1"/>
        </dgm:presLayoutVars>
      </dgm:prSet>
      <dgm:spPr/>
    </dgm:pt>
    <dgm:pt modelId="{A3128439-869E-47F1-AC3F-E76E84AFCB1B}" type="pres">
      <dgm:prSet presAssocID="{BD708699-392E-4DCF-8657-1FA7288BB715}" presName="descendantText" presStyleLbl="alignAcc1" presStyleIdx="1" presStyleCnt="6">
        <dgm:presLayoutVars>
          <dgm:bulletEnabled val="1"/>
        </dgm:presLayoutVars>
      </dgm:prSet>
      <dgm:spPr/>
    </dgm:pt>
    <dgm:pt modelId="{AF61F645-2B11-4A66-AC28-12C8CED98012}" type="pres">
      <dgm:prSet presAssocID="{8B82C031-90F7-40B8-B037-B19EEBBD5A75}" presName="sp" presStyleCnt="0"/>
      <dgm:spPr/>
    </dgm:pt>
    <dgm:pt modelId="{650F5BBF-403C-48F5-B0D5-2ED470EE9E6B}" type="pres">
      <dgm:prSet presAssocID="{07F6FE6D-4373-41CA-8B6C-EC14293C8EA3}" presName="composite" presStyleCnt="0"/>
      <dgm:spPr/>
    </dgm:pt>
    <dgm:pt modelId="{C6B950C8-C466-4A22-8154-F69EF806D099}" type="pres">
      <dgm:prSet presAssocID="{07F6FE6D-4373-41CA-8B6C-EC14293C8EA3}" presName="parentText" presStyleLbl="alignNode1" presStyleIdx="2" presStyleCnt="6">
        <dgm:presLayoutVars>
          <dgm:chMax val="1"/>
          <dgm:bulletEnabled val="1"/>
        </dgm:presLayoutVars>
      </dgm:prSet>
      <dgm:spPr/>
    </dgm:pt>
    <dgm:pt modelId="{D68ACCCC-276C-4601-89DD-51324FF5B355}" type="pres">
      <dgm:prSet presAssocID="{07F6FE6D-4373-41CA-8B6C-EC14293C8EA3}" presName="descendantText" presStyleLbl="alignAcc1" presStyleIdx="2" presStyleCnt="6" custLinFactNeighborY="0">
        <dgm:presLayoutVars>
          <dgm:bulletEnabled val="1"/>
        </dgm:presLayoutVars>
      </dgm:prSet>
      <dgm:spPr/>
    </dgm:pt>
    <dgm:pt modelId="{D32E0CE5-24A4-4393-8DC3-857B13171A6F}" type="pres">
      <dgm:prSet presAssocID="{B8435BEF-B54E-4BCE-8176-45E50038481E}" presName="sp" presStyleCnt="0"/>
      <dgm:spPr/>
    </dgm:pt>
    <dgm:pt modelId="{7F4245EC-646E-4E1E-AB95-B9DF92F02C09}" type="pres">
      <dgm:prSet presAssocID="{35C0FFF3-BAD6-4277-BE8C-470AFD290F6F}" presName="composite" presStyleCnt="0"/>
      <dgm:spPr/>
    </dgm:pt>
    <dgm:pt modelId="{49D127F5-AFC4-4434-A680-402C1B09D964}" type="pres">
      <dgm:prSet presAssocID="{35C0FFF3-BAD6-4277-BE8C-470AFD290F6F}" presName="parentText" presStyleLbl="alignNode1" presStyleIdx="3" presStyleCnt="6">
        <dgm:presLayoutVars>
          <dgm:chMax val="1"/>
          <dgm:bulletEnabled val="1"/>
        </dgm:presLayoutVars>
      </dgm:prSet>
      <dgm:spPr/>
    </dgm:pt>
    <dgm:pt modelId="{0781C0F4-58F7-469E-B674-4DB3F89347E1}" type="pres">
      <dgm:prSet presAssocID="{35C0FFF3-BAD6-4277-BE8C-470AFD290F6F}" presName="descendantText" presStyleLbl="alignAcc1" presStyleIdx="3" presStyleCnt="6">
        <dgm:presLayoutVars>
          <dgm:bulletEnabled val="1"/>
        </dgm:presLayoutVars>
      </dgm:prSet>
      <dgm:spPr/>
    </dgm:pt>
    <dgm:pt modelId="{9469F9F5-8FE7-43AE-88A6-8375A8E67209}" type="pres">
      <dgm:prSet presAssocID="{5A4C4BD2-E4F4-4DE0-9052-4E5E96F179B1}" presName="sp" presStyleCnt="0"/>
      <dgm:spPr/>
    </dgm:pt>
    <dgm:pt modelId="{ED99CB03-68FC-4B34-9F4E-898BF9CC8096}" type="pres">
      <dgm:prSet presAssocID="{B476C6EB-CF12-494E-9C14-70EBE8DDA183}" presName="composite" presStyleCnt="0"/>
      <dgm:spPr/>
    </dgm:pt>
    <dgm:pt modelId="{937D082F-53F7-4BAC-B8DF-572699FCE307}" type="pres">
      <dgm:prSet presAssocID="{B476C6EB-CF12-494E-9C14-70EBE8DDA183}" presName="parentText" presStyleLbl="alignNode1" presStyleIdx="4" presStyleCnt="6">
        <dgm:presLayoutVars>
          <dgm:chMax val="1"/>
          <dgm:bulletEnabled val="1"/>
        </dgm:presLayoutVars>
      </dgm:prSet>
      <dgm:spPr/>
    </dgm:pt>
    <dgm:pt modelId="{A533E0E5-96C5-4945-945C-CE72A25B6E11}" type="pres">
      <dgm:prSet presAssocID="{B476C6EB-CF12-494E-9C14-70EBE8DDA183}" presName="descendantText" presStyleLbl="alignAcc1" presStyleIdx="4" presStyleCnt="6">
        <dgm:presLayoutVars>
          <dgm:bulletEnabled val="1"/>
        </dgm:presLayoutVars>
      </dgm:prSet>
      <dgm:spPr/>
    </dgm:pt>
    <dgm:pt modelId="{2594BE74-F601-4577-9689-10476FE63567}" type="pres">
      <dgm:prSet presAssocID="{663F01C7-C2EA-42EE-BC2B-91F66AB1FA03}" presName="sp" presStyleCnt="0"/>
      <dgm:spPr/>
    </dgm:pt>
    <dgm:pt modelId="{0D1F5DD6-4126-4321-BD81-A5C59EBB70B3}" type="pres">
      <dgm:prSet presAssocID="{25F00630-C0BD-4620-8D20-E47081DB784F}" presName="composite" presStyleCnt="0"/>
      <dgm:spPr/>
    </dgm:pt>
    <dgm:pt modelId="{9CD2E6A0-347C-4E8B-B19C-F76DEB474815}" type="pres">
      <dgm:prSet presAssocID="{25F00630-C0BD-4620-8D20-E47081DB784F}" presName="parentText" presStyleLbl="alignNode1" presStyleIdx="5" presStyleCnt="6">
        <dgm:presLayoutVars>
          <dgm:chMax val="1"/>
          <dgm:bulletEnabled val="1"/>
        </dgm:presLayoutVars>
      </dgm:prSet>
      <dgm:spPr/>
    </dgm:pt>
    <dgm:pt modelId="{6181F081-9E42-4438-B8F0-BA251429E69A}" type="pres">
      <dgm:prSet presAssocID="{25F00630-C0BD-4620-8D20-E47081DB784F}" presName="descendantText" presStyleLbl="alignAcc1" presStyleIdx="5" presStyleCnt="6">
        <dgm:presLayoutVars>
          <dgm:bulletEnabled val="1"/>
        </dgm:presLayoutVars>
      </dgm:prSet>
      <dgm:spPr/>
    </dgm:pt>
  </dgm:ptLst>
  <dgm:cxnLst>
    <dgm:cxn modelId="{65ECBD02-CFC1-4E47-8BBC-A2611BEE0F3C}" srcId="{7D014C17-30C7-4A04-8614-ECCC49D86D02}" destId="{5159D24A-C0A8-4C94-ACED-BDA4FBD9E124}" srcOrd="0" destOrd="0" parTransId="{2C278374-01AC-45AB-BC39-A2710411DF3E}" sibTransId="{A6B86032-2910-4C1E-9DEE-C05F25A5452D}"/>
    <dgm:cxn modelId="{EBEFE605-2265-4E44-9119-9CAAF6FBCCE1}" srcId="{7D014C17-30C7-4A04-8614-ECCC49D86D02}" destId="{35C0FFF3-BAD6-4277-BE8C-470AFD290F6F}" srcOrd="3" destOrd="0" parTransId="{DA09F3AE-A099-4A00-8E61-F735FA093CF5}" sibTransId="{5A4C4BD2-E4F4-4DE0-9052-4E5E96F179B1}"/>
    <dgm:cxn modelId="{1392EB0B-AB26-4C19-BC26-8DFA655895CB}" type="presOf" srcId="{7D014C17-30C7-4A04-8614-ECCC49D86D02}" destId="{B9A853E7-A448-4E37-81E4-CEA43FCC380A}" srcOrd="0" destOrd="0" presId="urn:microsoft.com/office/officeart/2005/8/layout/chevron2"/>
    <dgm:cxn modelId="{370E8321-E56B-49BE-B9A0-FE5CCD461D86}" type="presOf" srcId="{B02B89EF-8AD8-456E-9EEE-5B1DB3FAD8E1}" destId="{0781C0F4-58F7-469E-B674-4DB3F89347E1}" srcOrd="0" destOrd="0" presId="urn:microsoft.com/office/officeart/2005/8/layout/chevron2"/>
    <dgm:cxn modelId="{C5C4E62F-3120-45B6-810D-6A99A53636AB}" type="presOf" srcId="{6CAB64DA-3EC8-40B8-AD0E-02A8D14342B4}" destId="{6181F081-9E42-4438-B8F0-BA251429E69A}" srcOrd="0" destOrd="0" presId="urn:microsoft.com/office/officeart/2005/8/layout/chevron2"/>
    <dgm:cxn modelId="{B9CB563B-B7A3-4C2B-8D73-D6EE6BE6ACFD}" type="presOf" srcId="{25F00630-C0BD-4620-8D20-E47081DB784F}" destId="{9CD2E6A0-347C-4E8B-B19C-F76DEB474815}" srcOrd="0" destOrd="0" presId="urn:microsoft.com/office/officeart/2005/8/layout/chevron2"/>
    <dgm:cxn modelId="{D8799A5D-7D5E-4AA5-A20F-13AC7A081857}" srcId="{5159D24A-C0A8-4C94-ACED-BDA4FBD9E124}" destId="{D4A438E1-E687-4D9D-972A-A3BE5F9464FB}" srcOrd="0" destOrd="0" parTransId="{D9F5527A-24FF-4F8A-BC87-BDBA3A51B59F}" sibTransId="{8D38BD15-B8E9-4DE9-9E3E-42EB34122C5E}"/>
    <dgm:cxn modelId="{FC069442-9F30-48EE-BB29-EA5FC937D289}" srcId="{7D014C17-30C7-4A04-8614-ECCC49D86D02}" destId="{07F6FE6D-4373-41CA-8B6C-EC14293C8EA3}" srcOrd="2" destOrd="0" parTransId="{2C4679C5-5AC5-4902-8F4D-E03DED36C458}" sibTransId="{B8435BEF-B54E-4BCE-8176-45E50038481E}"/>
    <dgm:cxn modelId="{9AA91B66-C829-4F6B-B7FF-F6287E341915}" type="presOf" srcId="{FDC79618-F2C9-44DA-8B2C-8C9E8935C84E}" destId="{A3128439-869E-47F1-AC3F-E76E84AFCB1B}" srcOrd="0" destOrd="0" presId="urn:microsoft.com/office/officeart/2005/8/layout/chevron2"/>
    <dgm:cxn modelId="{7DA32952-8723-46E4-BBFD-5B504BF885E5}" type="presOf" srcId="{5159D24A-C0A8-4C94-ACED-BDA4FBD9E124}" destId="{8B75F1DB-AE40-4815-96C5-28AB40D76C20}" srcOrd="0" destOrd="0" presId="urn:microsoft.com/office/officeart/2005/8/layout/chevron2"/>
    <dgm:cxn modelId="{9B7D5557-A97D-4F74-B74A-1D436F93C8BE}" srcId="{BD708699-392E-4DCF-8657-1FA7288BB715}" destId="{FDC79618-F2C9-44DA-8B2C-8C9E8935C84E}" srcOrd="0" destOrd="0" parTransId="{EF6BEF98-E83C-428E-B5E9-4DEDFA68C62F}" sibTransId="{A5BACEA1-C19C-4F27-97A5-5AA967AA74EE}"/>
    <dgm:cxn modelId="{F965B677-0A2B-446A-8ADA-8394BC2C73AA}" srcId="{25F00630-C0BD-4620-8D20-E47081DB784F}" destId="{6CAB64DA-3EC8-40B8-AD0E-02A8D14342B4}" srcOrd="0" destOrd="0" parTransId="{BFBB0B3A-9432-42D1-BE42-CFF53455D328}" sibTransId="{5EF00C19-C281-4338-B596-7D5C4664637A}"/>
    <dgm:cxn modelId="{6B343187-71A5-494A-A7D8-A98A937C054B}" type="presOf" srcId="{D4A438E1-E687-4D9D-972A-A3BE5F9464FB}" destId="{B76765B6-0B38-43C3-A675-9F5D96F4B22F}" srcOrd="0" destOrd="0" presId="urn:microsoft.com/office/officeart/2005/8/layout/chevron2"/>
    <dgm:cxn modelId="{EA191698-5289-4853-ABF8-644162B3125F}" type="presOf" srcId="{0B5EDDBA-7BF0-4DEA-88B8-8B03B9AA9561}" destId="{D68ACCCC-276C-4601-89DD-51324FF5B355}" srcOrd="0" destOrd="0" presId="urn:microsoft.com/office/officeart/2005/8/layout/chevron2"/>
    <dgm:cxn modelId="{F0C5439E-82B5-4FC8-8F93-14C6D089F658}" srcId="{35C0FFF3-BAD6-4277-BE8C-470AFD290F6F}" destId="{B02B89EF-8AD8-456E-9EEE-5B1DB3FAD8E1}" srcOrd="0" destOrd="0" parTransId="{074A6D13-264D-4913-AAF4-AB4BD1D115E6}" sibTransId="{97492350-0733-449A-A03E-293CB0F0FB53}"/>
    <dgm:cxn modelId="{7B8B3A9F-C4AF-47F3-AFAE-7474A0CB348C}" type="presOf" srcId="{B476C6EB-CF12-494E-9C14-70EBE8DDA183}" destId="{937D082F-53F7-4BAC-B8DF-572699FCE307}" srcOrd="0" destOrd="0" presId="urn:microsoft.com/office/officeart/2005/8/layout/chevron2"/>
    <dgm:cxn modelId="{044FD2A3-164D-4B34-BE0C-7862603BBAE1}" type="presOf" srcId="{35C0FFF3-BAD6-4277-BE8C-470AFD290F6F}" destId="{49D127F5-AFC4-4434-A680-402C1B09D964}" srcOrd="0" destOrd="0" presId="urn:microsoft.com/office/officeart/2005/8/layout/chevron2"/>
    <dgm:cxn modelId="{785D99B0-8902-4C14-B610-E4829290EC98}" srcId="{07F6FE6D-4373-41CA-8B6C-EC14293C8EA3}" destId="{0B5EDDBA-7BF0-4DEA-88B8-8B03B9AA9561}" srcOrd="0" destOrd="0" parTransId="{BAC19092-24EE-412A-8831-CBDB3292D715}" sibTransId="{08C938C1-A39D-4FCD-9FA3-C40E039357D0}"/>
    <dgm:cxn modelId="{A90153CE-BEC6-4553-8B48-A65DEDADECBF}" srcId="{7D014C17-30C7-4A04-8614-ECCC49D86D02}" destId="{BD708699-392E-4DCF-8657-1FA7288BB715}" srcOrd="1" destOrd="0" parTransId="{AD9321F9-9FF1-4968-8EDA-DFBB351B1845}" sibTransId="{8B82C031-90F7-40B8-B037-B19EEBBD5A75}"/>
    <dgm:cxn modelId="{CF2346D2-ECEA-43A7-B554-AB5574D1BB0C}" type="presOf" srcId="{BD708699-392E-4DCF-8657-1FA7288BB715}" destId="{12E9748A-11FF-4435-BF74-125A584A3473}" srcOrd="0" destOrd="0" presId="urn:microsoft.com/office/officeart/2005/8/layout/chevron2"/>
    <dgm:cxn modelId="{467765E3-9D6B-42EE-B0B9-DE7BB956675D}" srcId="{B476C6EB-CF12-494E-9C14-70EBE8DDA183}" destId="{8FE7B847-F750-4178-8439-EB4D970880BA}" srcOrd="0" destOrd="0" parTransId="{37AE00D2-0F4B-40EA-B308-428BD014EEC1}" sibTransId="{D267482C-5E11-4C14-B854-547B470D79DA}"/>
    <dgm:cxn modelId="{CFC83CE7-7AEB-4326-AD65-E6D3444072CC}" type="presOf" srcId="{8FE7B847-F750-4178-8439-EB4D970880BA}" destId="{A533E0E5-96C5-4945-945C-CE72A25B6E11}" srcOrd="0" destOrd="0" presId="urn:microsoft.com/office/officeart/2005/8/layout/chevron2"/>
    <dgm:cxn modelId="{7ACC12EA-A3BB-4908-82ED-ADA1937B78D4}" type="presOf" srcId="{07F6FE6D-4373-41CA-8B6C-EC14293C8EA3}" destId="{C6B950C8-C466-4A22-8154-F69EF806D099}" srcOrd="0" destOrd="0" presId="urn:microsoft.com/office/officeart/2005/8/layout/chevron2"/>
    <dgm:cxn modelId="{B1B5E2EF-DA60-481D-BCB3-DBC90E828DF9}" srcId="{7D014C17-30C7-4A04-8614-ECCC49D86D02}" destId="{B476C6EB-CF12-494E-9C14-70EBE8DDA183}" srcOrd="4" destOrd="0" parTransId="{D16167B0-F78B-466B-9903-67ECE268B430}" sibTransId="{663F01C7-C2EA-42EE-BC2B-91F66AB1FA03}"/>
    <dgm:cxn modelId="{A0F3ADF1-F37E-4125-A034-0108EDCB66BA}" srcId="{7D014C17-30C7-4A04-8614-ECCC49D86D02}" destId="{25F00630-C0BD-4620-8D20-E47081DB784F}" srcOrd="5" destOrd="0" parTransId="{FBC16CB4-4CB8-4B96-B7AB-204CB838AEA9}" sibTransId="{7D8E42AF-DA13-4426-A6F0-E3A83E49400B}"/>
    <dgm:cxn modelId="{0ABE4A06-3BA0-4D06-A383-777AEB37F8CA}" type="presParOf" srcId="{B9A853E7-A448-4E37-81E4-CEA43FCC380A}" destId="{8244293A-DDA6-4B61-A199-BD90CAB52B27}" srcOrd="0" destOrd="0" presId="urn:microsoft.com/office/officeart/2005/8/layout/chevron2"/>
    <dgm:cxn modelId="{5E140405-FC95-4B52-829C-816CCA7A0EA2}" type="presParOf" srcId="{8244293A-DDA6-4B61-A199-BD90CAB52B27}" destId="{8B75F1DB-AE40-4815-96C5-28AB40D76C20}" srcOrd="0" destOrd="0" presId="urn:microsoft.com/office/officeart/2005/8/layout/chevron2"/>
    <dgm:cxn modelId="{94BA5038-5AA0-47F1-BECB-915AE867893F}" type="presParOf" srcId="{8244293A-DDA6-4B61-A199-BD90CAB52B27}" destId="{B76765B6-0B38-43C3-A675-9F5D96F4B22F}" srcOrd="1" destOrd="0" presId="urn:microsoft.com/office/officeart/2005/8/layout/chevron2"/>
    <dgm:cxn modelId="{1992468C-F990-49E8-A756-4BA80F93B828}" type="presParOf" srcId="{B9A853E7-A448-4E37-81E4-CEA43FCC380A}" destId="{A42C5D3B-6DBC-4725-A449-373D3FABB7A4}" srcOrd="1" destOrd="0" presId="urn:microsoft.com/office/officeart/2005/8/layout/chevron2"/>
    <dgm:cxn modelId="{495B14C4-085E-4830-80A0-E190E2485111}" type="presParOf" srcId="{B9A853E7-A448-4E37-81E4-CEA43FCC380A}" destId="{ADC477EB-3E0F-4414-8DF5-5E54F73E063F}" srcOrd="2" destOrd="0" presId="urn:microsoft.com/office/officeart/2005/8/layout/chevron2"/>
    <dgm:cxn modelId="{795469CC-2368-439A-972D-379E8C427956}" type="presParOf" srcId="{ADC477EB-3E0F-4414-8DF5-5E54F73E063F}" destId="{12E9748A-11FF-4435-BF74-125A584A3473}" srcOrd="0" destOrd="0" presId="urn:microsoft.com/office/officeart/2005/8/layout/chevron2"/>
    <dgm:cxn modelId="{0C218C03-04CA-44C0-897A-9291FE7C964A}" type="presParOf" srcId="{ADC477EB-3E0F-4414-8DF5-5E54F73E063F}" destId="{A3128439-869E-47F1-AC3F-E76E84AFCB1B}" srcOrd="1" destOrd="0" presId="urn:microsoft.com/office/officeart/2005/8/layout/chevron2"/>
    <dgm:cxn modelId="{6F54B58B-68DD-4BE3-AD2C-2C6FFCE9943D}" type="presParOf" srcId="{B9A853E7-A448-4E37-81E4-CEA43FCC380A}" destId="{AF61F645-2B11-4A66-AC28-12C8CED98012}" srcOrd="3" destOrd="0" presId="urn:microsoft.com/office/officeart/2005/8/layout/chevron2"/>
    <dgm:cxn modelId="{052EE59E-7E37-4118-80FA-646A6DF770D5}" type="presParOf" srcId="{B9A853E7-A448-4E37-81E4-CEA43FCC380A}" destId="{650F5BBF-403C-48F5-B0D5-2ED470EE9E6B}" srcOrd="4" destOrd="0" presId="urn:microsoft.com/office/officeart/2005/8/layout/chevron2"/>
    <dgm:cxn modelId="{62DCB3B6-2C7A-4F03-B351-9CA18570E59E}" type="presParOf" srcId="{650F5BBF-403C-48F5-B0D5-2ED470EE9E6B}" destId="{C6B950C8-C466-4A22-8154-F69EF806D099}" srcOrd="0" destOrd="0" presId="urn:microsoft.com/office/officeart/2005/8/layout/chevron2"/>
    <dgm:cxn modelId="{07C253A0-9684-4173-9B60-EEE477F957EE}" type="presParOf" srcId="{650F5BBF-403C-48F5-B0D5-2ED470EE9E6B}" destId="{D68ACCCC-276C-4601-89DD-51324FF5B355}" srcOrd="1" destOrd="0" presId="urn:microsoft.com/office/officeart/2005/8/layout/chevron2"/>
    <dgm:cxn modelId="{09749280-7BB0-4DA6-B652-F7412E209BD8}" type="presParOf" srcId="{B9A853E7-A448-4E37-81E4-CEA43FCC380A}" destId="{D32E0CE5-24A4-4393-8DC3-857B13171A6F}" srcOrd="5" destOrd="0" presId="urn:microsoft.com/office/officeart/2005/8/layout/chevron2"/>
    <dgm:cxn modelId="{BE12FFCA-E090-4B3B-811C-FD45A3E7DD22}" type="presParOf" srcId="{B9A853E7-A448-4E37-81E4-CEA43FCC380A}" destId="{7F4245EC-646E-4E1E-AB95-B9DF92F02C09}" srcOrd="6" destOrd="0" presId="urn:microsoft.com/office/officeart/2005/8/layout/chevron2"/>
    <dgm:cxn modelId="{06DAA3C8-79B5-4F00-98C8-01C1781C423B}" type="presParOf" srcId="{7F4245EC-646E-4E1E-AB95-B9DF92F02C09}" destId="{49D127F5-AFC4-4434-A680-402C1B09D964}" srcOrd="0" destOrd="0" presId="urn:microsoft.com/office/officeart/2005/8/layout/chevron2"/>
    <dgm:cxn modelId="{A129568C-66F2-451B-8CB4-C614FF8335D3}" type="presParOf" srcId="{7F4245EC-646E-4E1E-AB95-B9DF92F02C09}" destId="{0781C0F4-58F7-469E-B674-4DB3F89347E1}" srcOrd="1" destOrd="0" presId="urn:microsoft.com/office/officeart/2005/8/layout/chevron2"/>
    <dgm:cxn modelId="{9A7CD4E3-0602-4A2F-A5D9-51D804FC8DC5}" type="presParOf" srcId="{B9A853E7-A448-4E37-81E4-CEA43FCC380A}" destId="{9469F9F5-8FE7-43AE-88A6-8375A8E67209}" srcOrd="7" destOrd="0" presId="urn:microsoft.com/office/officeart/2005/8/layout/chevron2"/>
    <dgm:cxn modelId="{440D8A3F-FD98-45E8-A740-FC976A5A780E}" type="presParOf" srcId="{B9A853E7-A448-4E37-81E4-CEA43FCC380A}" destId="{ED99CB03-68FC-4B34-9F4E-898BF9CC8096}" srcOrd="8" destOrd="0" presId="urn:microsoft.com/office/officeart/2005/8/layout/chevron2"/>
    <dgm:cxn modelId="{547E56A2-64FC-4FB1-A8B2-C6C0FFA00483}" type="presParOf" srcId="{ED99CB03-68FC-4B34-9F4E-898BF9CC8096}" destId="{937D082F-53F7-4BAC-B8DF-572699FCE307}" srcOrd="0" destOrd="0" presId="urn:microsoft.com/office/officeart/2005/8/layout/chevron2"/>
    <dgm:cxn modelId="{63EF5590-2A00-4395-BA58-897884A2D395}" type="presParOf" srcId="{ED99CB03-68FC-4B34-9F4E-898BF9CC8096}" destId="{A533E0E5-96C5-4945-945C-CE72A25B6E11}" srcOrd="1" destOrd="0" presId="urn:microsoft.com/office/officeart/2005/8/layout/chevron2"/>
    <dgm:cxn modelId="{2CD464DB-223A-4F56-8C8C-94772920A23F}" type="presParOf" srcId="{B9A853E7-A448-4E37-81E4-CEA43FCC380A}" destId="{2594BE74-F601-4577-9689-10476FE63567}" srcOrd="9" destOrd="0" presId="urn:microsoft.com/office/officeart/2005/8/layout/chevron2"/>
    <dgm:cxn modelId="{5496BE25-EFE4-4553-9FA5-75787F8893A2}" type="presParOf" srcId="{B9A853E7-A448-4E37-81E4-CEA43FCC380A}" destId="{0D1F5DD6-4126-4321-BD81-A5C59EBB70B3}" srcOrd="10" destOrd="0" presId="urn:microsoft.com/office/officeart/2005/8/layout/chevron2"/>
    <dgm:cxn modelId="{E838D602-9568-47C9-9A0F-790690429377}" type="presParOf" srcId="{0D1F5DD6-4126-4321-BD81-A5C59EBB70B3}" destId="{9CD2E6A0-347C-4E8B-B19C-F76DEB474815}" srcOrd="0" destOrd="0" presId="urn:microsoft.com/office/officeart/2005/8/layout/chevron2"/>
    <dgm:cxn modelId="{CA708830-F88C-4749-A100-9695BE38C0F9}" type="presParOf" srcId="{0D1F5DD6-4126-4321-BD81-A5C59EBB70B3}" destId="{6181F081-9E42-4438-B8F0-BA251429E69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014C17-30C7-4A04-8614-ECCC49D86D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159D24A-C0A8-4C94-ACED-BDA4FBD9E124}">
      <dgm:prSet phldrT="[Text]"/>
      <dgm:spPr/>
      <dgm:t>
        <a:bodyPr/>
        <a:lstStyle/>
        <a:p>
          <a:endParaRPr lang="en-US" dirty="0"/>
        </a:p>
      </dgm:t>
    </dgm:pt>
    <dgm:pt modelId="{2C278374-01AC-45AB-BC39-A2710411DF3E}" type="parTrans" cxnId="{65ECBD02-CFC1-4E47-8BBC-A2611BEE0F3C}">
      <dgm:prSet/>
      <dgm:spPr/>
      <dgm:t>
        <a:bodyPr/>
        <a:lstStyle/>
        <a:p>
          <a:endParaRPr lang="en-US"/>
        </a:p>
      </dgm:t>
    </dgm:pt>
    <dgm:pt modelId="{A6B86032-2910-4C1E-9DEE-C05F25A5452D}" type="sibTrans" cxnId="{65ECBD02-CFC1-4E47-8BBC-A2611BEE0F3C}">
      <dgm:prSet/>
      <dgm:spPr/>
      <dgm:t>
        <a:bodyPr/>
        <a:lstStyle/>
        <a:p>
          <a:endParaRPr lang="en-US"/>
        </a:p>
      </dgm:t>
    </dgm:pt>
    <dgm:pt modelId="{D4A438E1-E687-4D9D-972A-A3BE5F9464FB}">
      <dgm:prSet phldrT="[Text]"/>
      <dgm:spPr/>
      <dgm:t>
        <a:bodyPr/>
        <a:lstStyle/>
        <a:p>
          <a:r>
            <a:rPr lang="en-US" dirty="0"/>
            <a:t>Specimen received</a:t>
          </a:r>
        </a:p>
      </dgm:t>
    </dgm:pt>
    <dgm:pt modelId="{D9F5527A-24FF-4F8A-BC87-BDBA3A51B59F}" type="parTrans" cxnId="{D8799A5D-7D5E-4AA5-A20F-13AC7A081857}">
      <dgm:prSet/>
      <dgm:spPr/>
      <dgm:t>
        <a:bodyPr/>
        <a:lstStyle/>
        <a:p>
          <a:endParaRPr lang="en-US"/>
        </a:p>
      </dgm:t>
    </dgm:pt>
    <dgm:pt modelId="{8D38BD15-B8E9-4DE9-9E3E-42EB34122C5E}" type="sibTrans" cxnId="{D8799A5D-7D5E-4AA5-A20F-13AC7A081857}">
      <dgm:prSet/>
      <dgm:spPr/>
      <dgm:t>
        <a:bodyPr/>
        <a:lstStyle/>
        <a:p>
          <a:endParaRPr lang="en-US"/>
        </a:p>
      </dgm:t>
    </dgm:pt>
    <dgm:pt modelId="{BD708699-392E-4DCF-8657-1FA7288BB715}">
      <dgm:prSet phldrT="[Text]"/>
      <dgm:spPr/>
      <dgm:t>
        <a:bodyPr/>
        <a:lstStyle/>
        <a:p>
          <a:endParaRPr lang="en-US" dirty="0"/>
        </a:p>
      </dgm:t>
    </dgm:pt>
    <dgm:pt modelId="{AD9321F9-9FF1-4968-8EDA-DFBB351B1845}" type="parTrans" cxnId="{A90153CE-BEC6-4553-8B48-A65DEDADECBF}">
      <dgm:prSet/>
      <dgm:spPr/>
      <dgm:t>
        <a:bodyPr/>
        <a:lstStyle/>
        <a:p>
          <a:endParaRPr lang="en-US"/>
        </a:p>
      </dgm:t>
    </dgm:pt>
    <dgm:pt modelId="{8B82C031-90F7-40B8-B037-B19EEBBD5A75}" type="sibTrans" cxnId="{A90153CE-BEC6-4553-8B48-A65DEDADECBF}">
      <dgm:prSet/>
      <dgm:spPr/>
      <dgm:t>
        <a:bodyPr/>
        <a:lstStyle/>
        <a:p>
          <a:endParaRPr lang="en-US"/>
        </a:p>
      </dgm:t>
    </dgm:pt>
    <dgm:pt modelId="{FDC79618-F2C9-44DA-8B2C-8C9E8935C84E}">
      <dgm:prSet phldrT="[Text]"/>
      <dgm:spPr/>
      <dgm:t>
        <a:bodyPr/>
        <a:lstStyle/>
        <a:p>
          <a:r>
            <a:rPr lang="en-US" dirty="0"/>
            <a:t>Initial gram stain (1-6 hours)</a:t>
          </a:r>
        </a:p>
      </dgm:t>
    </dgm:pt>
    <dgm:pt modelId="{EF6BEF98-E83C-428E-B5E9-4DEDFA68C62F}" type="parTrans" cxnId="{9B7D5557-A97D-4F74-B74A-1D436F93C8BE}">
      <dgm:prSet/>
      <dgm:spPr/>
      <dgm:t>
        <a:bodyPr/>
        <a:lstStyle/>
        <a:p>
          <a:endParaRPr lang="en-US"/>
        </a:p>
      </dgm:t>
    </dgm:pt>
    <dgm:pt modelId="{A5BACEA1-C19C-4F27-97A5-5AA967AA74EE}" type="sibTrans" cxnId="{9B7D5557-A97D-4F74-B74A-1D436F93C8BE}">
      <dgm:prSet/>
      <dgm:spPr/>
      <dgm:t>
        <a:bodyPr/>
        <a:lstStyle/>
        <a:p>
          <a:endParaRPr lang="en-US"/>
        </a:p>
      </dgm:t>
    </dgm:pt>
    <dgm:pt modelId="{07F6FE6D-4373-41CA-8B6C-EC14293C8EA3}">
      <dgm:prSet phldrT="[Text]"/>
      <dgm:spPr/>
      <dgm:t>
        <a:bodyPr/>
        <a:lstStyle/>
        <a:p>
          <a:endParaRPr lang="en-US" dirty="0"/>
        </a:p>
      </dgm:t>
    </dgm:pt>
    <dgm:pt modelId="{2C4679C5-5AC5-4902-8F4D-E03DED36C458}" type="parTrans" cxnId="{FC069442-9F30-48EE-BB29-EA5FC937D289}">
      <dgm:prSet/>
      <dgm:spPr/>
      <dgm:t>
        <a:bodyPr/>
        <a:lstStyle/>
        <a:p>
          <a:endParaRPr lang="en-US"/>
        </a:p>
      </dgm:t>
    </dgm:pt>
    <dgm:pt modelId="{B8435BEF-B54E-4BCE-8176-45E50038481E}" type="sibTrans" cxnId="{FC069442-9F30-48EE-BB29-EA5FC937D289}">
      <dgm:prSet/>
      <dgm:spPr/>
      <dgm:t>
        <a:bodyPr/>
        <a:lstStyle/>
        <a:p>
          <a:endParaRPr lang="en-US"/>
        </a:p>
      </dgm:t>
    </dgm:pt>
    <dgm:pt modelId="{0B5EDDBA-7BF0-4DEA-88B8-8B03B9AA9561}">
      <dgm:prSet phldrT="[Text]"/>
      <dgm:spPr/>
      <dgm:t>
        <a:bodyPr/>
        <a:lstStyle/>
        <a:p>
          <a:r>
            <a:rPr lang="en-US" dirty="0"/>
            <a:t>Plated and grown (24-48 hours)</a:t>
          </a:r>
        </a:p>
      </dgm:t>
    </dgm:pt>
    <dgm:pt modelId="{BAC19092-24EE-412A-8831-CBDB3292D715}" type="parTrans" cxnId="{785D99B0-8902-4C14-B610-E4829290EC98}">
      <dgm:prSet/>
      <dgm:spPr/>
      <dgm:t>
        <a:bodyPr/>
        <a:lstStyle/>
        <a:p>
          <a:endParaRPr lang="en-US"/>
        </a:p>
      </dgm:t>
    </dgm:pt>
    <dgm:pt modelId="{08C938C1-A39D-4FCD-9FA3-C40E039357D0}" type="sibTrans" cxnId="{785D99B0-8902-4C14-B610-E4829290EC98}">
      <dgm:prSet/>
      <dgm:spPr/>
      <dgm:t>
        <a:bodyPr/>
        <a:lstStyle/>
        <a:p>
          <a:endParaRPr lang="en-US"/>
        </a:p>
      </dgm:t>
    </dgm:pt>
    <dgm:pt modelId="{35C0FFF3-BAD6-4277-BE8C-470AFD290F6F}">
      <dgm:prSet/>
      <dgm:spPr/>
      <dgm:t>
        <a:bodyPr/>
        <a:lstStyle/>
        <a:p>
          <a:endParaRPr lang="en-US"/>
        </a:p>
      </dgm:t>
    </dgm:pt>
    <dgm:pt modelId="{DA09F3AE-A099-4A00-8E61-F735FA093CF5}" type="parTrans" cxnId="{EBEFE605-2265-4E44-9119-9CAAF6FBCCE1}">
      <dgm:prSet/>
      <dgm:spPr/>
      <dgm:t>
        <a:bodyPr/>
        <a:lstStyle/>
        <a:p>
          <a:endParaRPr lang="en-US"/>
        </a:p>
      </dgm:t>
    </dgm:pt>
    <dgm:pt modelId="{5A4C4BD2-E4F4-4DE0-9052-4E5E96F179B1}" type="sibTrans" cxnId="{EBEFE605-2265-4E44-9119-9CAAF6FBCCE1}">
      <dgm:prSet/>
      <dgm:spPr/>
      <dgm:t>
        <a:bodyPr/>
        <a:lstStyle/>
        <a:p>
          <a:endParaRPr lang="en-US"/>
        </a:p>
      </dgm:t>
    </dgm:pt>
    <dgm:pt modelId="{B02B89EF-8AD8-456E-9EEE-5B1DB3FAD8E1}">
      <dgm:prSet/>
      <dgm:spPr/>
      <dgm:t>
        <a:bodyPr/>
        <a:lstStyle/>
        <a:p>
          <a:r>
            <a:rPr lang="en-US" dirty="0"/>
            <a:t>Growth gram stain</a:t>
          </a:r>
        </a:p>
      </dgm:t>
    </dgm:pt>
    <dgm:pt modelId="{074A6D13-264D-4913-AAF4-AB4BD1D115E6}" type="parTrans" cxnId="{F0C5439E-82B5-4FC8-8F93-14C6D089F658}">
      <dgm:prSet/>
      <dgm:spPr/>
      <dgm:t>
        <a:bodyPr/>
        <a:lstStyle/>
        <a:p>
          <a:endParaRPr lang="en-US"/>
        </a:p>
      </dgm:t>
    </dgm:pt>
    <dgm:pt modelId="{97492350-0733-449A-A03E-293CB0F0FB53}" type="sibTrans" cxnId="{F0C5439E-82B5-4FC8-8F93-14C6D089F658}">
      <dgm:prSet/>
      <dgm:spPr/>
      <dgm:t>
        <a:bodyPr/>
        <a:lstStyle/>
        <a:p>
          <a:endParaRPr lang="en-US"/>
        </a:p>
      </dgm:t>
    </dgm:pt>
    <dgm:pt modelId="{B476C6EB-CF12-494E-9C14-70EBE8DDA183}">
      <dgm:prSet/>
      <dgm:spPr/>
      <dgm:t>
        <a:bodyPr/>
        <a:lstStyle/>
        <a:p>
          <a:endParaRPr lang="en-US"/>
        </a:p>
      </dgm:t>
    </dgm:pt>
    <dgm:pt modelId="{D16167B0-F78B-466B-9903-67ECE268B430}" type="parTrans" cxnId="{B1B5E2EF-DA60-481D-BCB3-DBC90E828DF9}">
      <dgm:prSet/>
      <dgm:spPr/>
      <dgm:t>
        <a:bodyPr/>
        <a:lstStyle/>
        <a:p>
          <a:endParaRPr lang="en-US"/>
        </a:p>
      </dgm:t>
    </dgm:pt>
    <dgm:pt modelId="{663F01C7-C2EA-42EE-BC2B-91F66AB1FA03}" type="sibTrans" cxnId="{B1B5E2EF-DA60-481D-BCB3-DBC90E828DF9}">
      <dgm:prSet/>
      <dgm:spPr/>
      <dgm:t>
        <a:bodyPr/>
        <a:lstStyle/>
        <a:p>
          <a:endParaRPr lang="en-US"/>
        </a:p>
      </dgm:t>
    </dgm:pt>
    <dgm:pt modelId="{8FE7B847-F750-4178-8439-EB4D970880BA}">
      <dgm:prSet/>
      <dgm:spPr/>
      <dgm:t>
        <a:bodyPr/>
        <a:lstStyle/>
        <a:p>
          <a:r>
            <a:rPr lang="en-US" dirty="0"/>
            <a:t>Organism identification (0-24 hours)</a:t>
          </a:r>
        </a:p>
      </dgm:t>
    </dgm:pt>
    <dgm:pt modelId="{37AE00D2-0F4B-40EA-B308-428BD014EEC1}" type="parTrans" cxnId="{467765E3-9D6B-42EE-B0B9-DE7BB956675D}">
      <dgm:prSet/>
      <dgm:spPr/>
      <dgm:t>
        <a:bodyPr/>
        <a:lstStyle/>
        <a:p>
          <a:endParaRPr lang="en-US"/>
        </a:p>
      </dgm:t>
    </dgm:pt>
    <dgm:pt modelId="{D267482C-5E11-4C14-B854-547B470D79DA}" type="sibTrans" cxnId="{467765E3-9D6B-42EE-B0B9-DE7BB956675D}">
      <dgm:prSet/>
      <dgm:spPr/>
      <dgm:t>
        <a:bodyPr/>
        <a:lstStyle/>
        <a:p>
          <a:endParaRPr lang="en-US"/>
        </a:p>
      </dgm:t>
    </dgm:pt>
    <dgm:pt modelId="{25F00630-C0BD-4620-8D20-E47081DB784F}">
      <dgm:prSet/>
      <dgm:spPr/>
      <dgm:t>
        <a:bodyPr/>
        <a:lstStyle/>
        <a:p>
          <a:endParaRPr lang="en-US"/>
        </a:p>
      </dgm:t>
    </dgm:pt>
    <dgm:pt modelId="{FBC16CB4-4CB8-4B96-B7AB-204CB838AEA9}" type="parTrans" cxnId="{A0F3ADF1-F37E-4125-A034-0108EDCB66BA}">
      <dgm:prSet/>
      <dgm:spPr/>
      <dgm:t>
        <a:bodyPr/>
        <a:lstStyle/>
        <a:p>
          <a:endParaRPr lang="en-US"/>
        </a:p>
      </dgm:t>
    </dgm:pt>
    <dgm:pt modelId="{7D8E42AF-DA13-4426-A6F0-E3A83E49400B}" type="sibTrans" cxnId="{A0F3ADF1-F37E-4125-A034-0108EDCB66BA}">
      <dgm:prSet/>
      <dgm:spPr/>
      <dgm:t>
        <a:bodyPr/>
        <a:lstStyle/>
        <a:p>
          <a:endParaRPr lang="en-US"/>
        </a:p>
      </dgm:t>
    </dgm:pt>
    <dgm:pt modelId="{6CAB64DA-3EC8-40B8-AD0E-02A8D14342B4}">
      <dgm:prSet/>
      <dgm:spPr/>
      <dgm:t>
        <a:bodyPr/>
        <a:lstStyle/>
        <a:p>
          <a:r>
            <a:rPr lang="en-US" dirty="0"/>
            <a:t>Susceptibilities (18-24 hours)</a:t>
          </a:r>
        </a:p>
      </dgm:t>
    </dgm:pt>
    <dgm:pt modelId="{BFBB0B3A-9432-42D1-BE42-CFF53455D328}" type="parTrans" cxnId="{F965B677-0A2B-446A-8ADA-8394BC2C73AA}">
      <dgm:prSet/>
      <dgm:spPr/>
      <dgm:t>
        <a:bodyPr/>
        <a:lstStyle/>
        <a:p>
          <a:endParaRPr lang="en-US"/>
        </a:p>
      </dgm:t>
    </dgm:pt>
    <dgm:pt modelId="{5EF00C19-C281-4338-B596-7D5C4664637A}" type="sibTrans" cxnId="{F965B677-0A2B-446A-8ADA-8394BC2C73AA}">
      <dgm:prSet/>
      <dgm:spPr/>
      <dgm:t>
        <a:bodyPr/>
        <a:lstStyle/>
        <a:p>
          <a:endParaRPr lang="en-US"/>
        </a:p>
      </dgm:t>
    </dgm:pt>
    <dgm:pt modelId="{B9A853E7-A448-4E37-81E4-CEA43FCC380A}" type="pres">
      <dgm:prSet presAssocID="{7D014C17-30C7-4A04-8614-ECCC49D86D02}" presName="linearFlow" presStyleCnt="0">
        <dgm:presLayoutVars>
          <dgm:dir/>
          <dgm:animLvl val="lvl"/>
          <dgm:resizeHandles val="exact"/>
        </dgm:presLayoutVars>
      </dgm:prSet>
      <dgm:spPr/>
    </dgm:pt>
    <dgm:pt modelId="{8244293A-DDA6-4B61-A199-BD90CAB52B27}" type="pres">
      <dgm:prSet presAssocID="{5159D24A-C0A8-4C94-ACED-BDA4FBD9E124}" presName="composite" presStyleCnt="0"/>
      <dgm:spPr/>
    </dgm:pt>
    <dgm:pt modelId="{8B75F1DB-AE40-4815-96C5-28AB40D76C20}" type="pres">
      <dgm:prSet presAssocID="{5159D24A-C0A8-4C94-ACED-BDA4FBD9E124}" presName="parentText" presStyleLbl="alignNode1" presStyleIdx="0" presStyleCnt="6">
        <dgm:presLayoutVars>
          <dgm:chMax val="1"/>
          <dgm:bulletEnabled val="1"/>
        </dgm:presLayoutVars>
      </dgm:prSet>
      <dgm:spPr/>
    </dgm:pt>
    <dgm:pt modelId="{B76765B6-0B38-43C3-A675-9F5D96F4B22F}" type="pres">
      <dgm:prSet presAssocID="{5159D24A-C0A8-4C94-ACED-BDA4FBD9E124}" presName="descendantText" presStyleLbl="alignAcc1" presStyleIdx="0" presStyleCnt="6">
        <dgm:presLayoutVars>
          <dgm:bulletEnabled val="1"/>
        </dgm:presLayoutVars>
      </dgm:prSet>
      <dgm:spPr/>
    </dgm:pt>
    <dgm:pt modelId="{A42C5D3B-6DBC-4725-A449-373D3FABB7A4}" type="pres">
      <dgm:prSet presAssocID="{A6B86032-2910-4C1E-9DEE-C05F25A5452D}" presName="sp" presStyleCnt="0"/>
      <dgm:spPr/>
    </dgm:pt>
    <dgm:pt modelId="{ADC477EB-3E0F-4414-8DF5-5E54F73E063F}" type="pres">
      <dgm:prSet presAssocID="{BD708699-392E-4DCF-8657-1FA7288BB715}" presName="composite" presStyleCnt="0"/>
      <dgm:spPr/>
    </dgm:pt>
    <dgm:pt modelId="{12E9748A-11FF-4435-BF74-125A584A3473}" type="pres">
      <dgm:prSet presAssocID="{BD708699-392E-4DCF-8657-1FA7288BB715}" presName="parentText" presStyleLbl="alignNode1" presStyleIdx="1" presStyleCnt="6">
        <dgm:presLayoutVars>
          <dgm:chMax val="1"/>
          <dgm:bulletEnabled val="1"/>
        </dgm:presLayoutVars>
      </dgm:prSet>
      <dgm:spPr/>
    </dgm:pt>
    <dgm:pt modelId="{A3128439-869E-47F1-AC3F-E76E84AFCB1B}" type="pres">
      <dgm:prSet presAssocID="{BD708699-392E-4DCF-8657-1FA7288BB715}" presName="descendantText" presStyleLbl="alignAcc1" presStyleIdx="1" presStyleCnt="6">
        <dgm:presLayoutVars>
          <dgm:bulletEnabled val="1"/>
        </dgm:presLayoutVars>
      </dgm:prSet>
      <dgm:spPr/>
    </dgm:pt>
    <dgm:pt modelId="{AF61F645-2B11-4A66-AC28-12C8CED98012}" type="pres">
      <dgm:prSet presAssocID="{8B82C031-90F7-40B8-B037-B19EEBBD5A75}" presName="sp" presStyleCnt="0"/>
      <dgm:spPr/>
    </dgm:pt>
    <dgm:pt modelId="{650F5BBF-403C-48F5-B0D5-2ED470EE9E6B}" type="pres">
      <dgm:prSet presAssocID="{07F6FE6D-4373-41CA-8B6C-EC14293C8EA3}" presName="composite" presStyleCnt="0"/>
      <dgm:spPr/>
    </dgm:pt>
    <dgm:pt modelId="{C6B950C8-C466-4A22-8154-F69EF806D099}" type="pres">
      <dgm:prSet presAssocID="{07F6FE6D-4373-41CA-8B6C-EC14293C8EA3}" presName="parentText" presStyleLbl="alignNode1" presStyleIdx="2" presStyleCnt="6">
        <dgm:presLayoutVars>
          <dgm:chMax val="1"/>
          <dgm:bulletEnabled val="1"/>
        </dgm:presLayoutVars>
      </dgm:prSet>
      <dgm:spPr/>
    </dgm:pt>
    <dgm:pt modelId="{D68ACCCC-276C-4601-89DD-51324FF5B355}" type="pres">
      <dgm:prSet presAssocID="{07F6FE6D-4373-41CA-8B6C-EC14293C8EA3}" presName="descendantText" presStyleLbl="alignAcc1" presStyleIdx="2" presStyleCnt="6" custLinFactNeighborY="0">
        <dgm:presLayoutVars>
          <dgm:bulletEnabled val="1"/>
        </dgm:presLayoutVars>
      </dgm:prSet>
      <dgm:spPr/>
    </dgm:pt>
    <dgm:pt modelId="{D32E0CE5-24A4-4393-8DC3-857B13171A6F}" type="pres">
      <dgm:prSet presAssocID="{B8435BEF-B54E-4BCE-8176-45E50038481E}" presName="sp" presStyleCnt="0"/>
      <dgm:spPr/>
    </dgm:pt>
    <dgm:pt modelId="{7F4245EC-646E-4E1E-AB95-B9DF92F02C09}" type="pres">
      <dgm:prSet presAssocID="{35C0FFF3-BAD6-4277-BE8C-470AFD290F6F}" presName="composite" presStyleCnt="0"/>
      <dgm:spPr/>
    </dgm:pt>
    <dgm:pt modelId="{49D127F5-AFC4-4434-A680-402C1B09D964}" type="pres">
      <dgm:prSet presAssocID="{35C0FFF3-BAD6-4277-BE8C-470AFD290F6F}" presName="parentText" presStyleLbl="alignNode1" presStyleIdx="3" presStyleCnt="6">
        <dgm:presLayoutVars>
          <dgm:chMax val="1"/>
          <dgm:bulletEnabled val="1"/>
        </dgm:presLayoutVars>
      </dgm:prSet>
      <dgm:spPr/>
    </dgm:pt>
    <dgm:pt modelId="{0781C0F4-58F7-469E-B674-4DB3F89347E1}" type="pres">
      <dgm:prSet presAssocID="{35C0FFF3-BAD6-4277-BE8C-470AFD290F6F}" presName="descendantText" presStyleLbl="alignAcc1" presStyleIdx="3" presStyleCnt="6">
        <dgm:presLayoutVars>
          <dgm:bulletEnabled val="1"/>
        </dgm:presLayoutVars>
      </dgm:prSet>
      <dgm:spPr/>
    </dgm:pt>
    <dgm:pt modelId="{9469F9F5-8FE7-43AE-88A6-8375A8E67209}" type="pres">
      <dgm:prSet presAssocID="{5A4C4BD2-E4F4-4DE0-9052-4E5E96F179B1}" presName="sp" presStyleCnt="0"/>
      <dgm:spPr/>
    </dgm:pt>
    <dgm:pt modelId="{ED99CB03-68FC-4B34-9F4E-898BF9CC8096}" type="pres">
      <dgm:prSet presAssocID="{B476C6EB-CF12-494E-9C14-70EBE8DDA183}" presName="composite" presStyleCnt="0"/>
      <dgm:spPr/>
    </dgm:pt>
    <dgm:pt modelId="{937D082F-53F7-4BAC-B8DF-572699FCE307}" type="pres">
      <dgm:prSet presAssocID="{B476C6EB-CF12-494E-9C14-70EBE8DDA183}" presName="parentText" presStyleLbl="alignNode1" presStyleIdx="4" presStyleCnt="6">
        <dgm:presLayoutVars>
          <dgm:chMax val="1"/>
          <dgm:bulletEnabled val="1"/>
        </dgm:presLayoutVars>
      </dgm:prSet>
      <dgm:spPr/>
    </dgm:pt>
    <dgm:pt modelId="{A533E0E5-96C5-4945-945C-CE72A25B6E11}" type="pres">
      <dgm:prSet presAssocID="{B476C6EB-CF12-494E-9C14-70EBE8DDA183}" presName="descendantText" presStyleLbl="alignAcc1" presStyleIdx="4" presStyleCnt="6">
        <dgm:presLayoutVars>
          <dgm:bulletEnabled val="1"/>
        </dgm:presLayoutVars>
      </dgm:prSet>
      <dgm:spPr/>
    </dgm:pt>
    <dgm:pt modelId="{2594BE74-F601-4577-9689-10476FE63567}" type="pres">
      <dgm:prSet presAssocID="{663F01C7-C2EA-42EE-BC2B-91F66AB1FA03}" presName="sp" presStyleCnt="0"/>
      <dgm:spPr/>
    </dgm:pt>
    <dgm:pt modelId="{0D1F5DD6-4126-4321-BD81-A5C59EBB70B3}" type="pres">
      <dgm:prSet presAssocID="{25F00630-C0BD-4620-8D20-E47081DB784F}" presName="composite" presStyleCnt="0"/>
      <dgm:spPr/>
    </dgm:pt>
    <dgm:pt modelId="{9CD2E6A0-347C-4E8B-B19C-F76DEB474815}" type="pres">
      <dgm:prSet presAssocID="{25F00630-C0BD-4620-8D20-E47081DB784F}" presName="parentText" presStyleLbl="alignNode1" presStyleIdx="5" presStyleCnt="6">
        <dgm:presLayoutVars>
          <dgm:chMax val="1"/>
          <dgm:bulletEnabled val="1"/>
        </dgm:presLayoutVars>
      </dgm:prSet>
      <dgm:spPr/>
    </dgm:pt>
    <dgm:pt modelId="{6181F081-9E42-4438-B8F0-BA251429E69A}" type="pres">
      <dgm:prSet presAssocID="{25F00630-C0BD-4620-8D20-E47081DB784F}" presName="descendantText" presStyleLbl="alignAcc1" presStyleIdx="5" presStyleCnt="6">
        <dgm:presLayoutVars>
          <dgm:bulletEnabled val="1"/>
        </dgm:presLayoutVars>
      </dgm:prSet>
      <dgm:spPr/>
    </dgm:pt>
  </dgm:ptLst>
  <dgm:cxnLst>
    <dgm:cxn modelId="{65ECBD02-CFC1-4E47-8BBC-A2611BEE0F3C}" srcId="{7D014C17-30C7-4A04-8614-ECCC49D86D02}" destId="{5159D24A-C0A8-4C94-ACED-BDA4FBD9E124}" srcOrd="0" destOrd="0" parTransId="{2C278374-01AC-45AB-BC39-A2710411DF3E}" sibTransId="{A6B86032-2910-4C1E-9DEE-C05F25A5452D}"/>
    <dgm:cxn modelId="{EBEFE605-2265-4E44-9119-9CAAF6FBCCE1}" srcId="{7D014C17-30C7-4A04-8614-ECCC49D86D02}" destId="{35C0FFF3-BAD6-4277-BE8C-470AFD290F6F}" srcOrd="3" destOrd="0" parTransId="{DA09F3AE-A099-4A00-8E61-F735FA093CF5}" sibTransId="{5A4C4BD2-E4F4-4DE0-9052-4E5E96F179B1}"/>
    <dgm:cxn modelId="{5ACFB80E-3B9A-40B5-8AAE-1D230D9A3066}" type="presOf" srcId="{35C0FFF3-BAD6-4277-BE8C-470AFD290F6F}" destId="{49D127F5-AFC4-4434-A680-402C1B09D964}" srcOrd="0" destOrd="0" presId="urn:microsoft.com/office/officeart/2005/8/layout/chevron2"/>
    <dgm:cxn modelId="{DD1A6D18-E7A0-4CD4-9324-CFB9034DDB6F}" type="presOf" srcId="{07F6FE6D-4373-41CA-8B6C-EC14293C8EA3}" destId="{C6B950C8-C466-4A22-8154-F69EF806D099}" srcOrd="0" destOrd="0" presId="urn:microsoft.com/office/officeart/2005/8/layout/chevron2"/>
    <dgm:cxn modelId="{D8799A5D-7D5E-4AA5-A20F-13AC7A081857}" srcId="{5159D24A-C0A8-4C94-ACED-BDA4FBD9E124}" destId="{D4A438E1-E687-4D9D-972A-A3BE5F9464FB}" srcOrd="0" destOrd="0" parTransId="{D9F5527A-24FF-4F8A-BC87-BDBA3A51B59F}" sibTransId="{8D38BD15-B8E9-4DE9-9E3E-42EB34122C5E}"/>
    <dgm:cxn modelId="{FC069442-9F30-48EE-BB29-EA5FC937D289}" srcId="{7D014C17-30C7-4A04-8614-ECCC49D86D02}" destId="{07F6FE6D-4373-41CA-8B6C-EC14293C8EA3}" srcOrd="2" destOrd="0" parTransId="{2C4679C5-5AC5-4902-8F4D-E03DED36C458}" sibTransId="{B8435BEF-B54E-4BCE-8176-45E50038481E}"/>
    <dgm:cxn modelId="{95C57552-F607-4A77-AA59-250F915839FD}" type="presOf" srcId="{7D014C17-30C7-4A04-8614-ECCC49D86D02}" destId="{B9A853E7-A448-4E37-81E4-CEA43FCC380A}" srcOrd="0" destOrd="0" presId="urn:microsoft.com/office/officeart/2005/8/layout/chevron2"/>
    <dgm:cxn modelId="{C0B50C55-B7FD-4E4B-9948-41C662C95969}" type="presOf" srcId="{0B5EDDBA-7BF0-4DEA-88B8-8B03B9AA9561}" destId="{D68ACCCC-276C-4601-89DD-51324FF5B355}" srcOrd="0" destOrd="0" presId="urn:microsoft.com/office/officeart/2005/8/layout/chevron2"/>
    <dgm:cxn modelId="{9B7D5557-A97D-4F74-B74A-1D436F93C8BE}" srcId="{BD708699-392E-4DCF-8657-1FA7288BB715}" destId="{FDC79618-F2C9-44DA-8B2C-8C9E8935C84E}" srcOrd="0" destOrd="0" parTransId="{EF6BEF98-E83C-428E-B5E9-4DEDFA68C62F}" sibTransId="{A5BACEA1-C19C-4F27-97A5-5AA967AA74EE}"/>
    <dgm:cxn modelId="{F965B677-0A2B-446A-8ADA-8394BC2C73AA}" srcId="{25F00630-C0BD-4620-8D20-E47081DB784F}" destId="{6CAB64DA-3EC8-40B8-AD0E-02A8D14342B4}" srcOrd="0" destOrd="0" parTransId="{BFBB0B3A-9432-42D1-BE42-CFF53455D328}" sibTransId="{5EF00C19-C281-4338-B596-7D5C4664637A}"/>
    <dgm:cxn modelId="{0425C057-37F6-4DC2-B190-D2A988B2091A}" type="presOf" srcId="{6CAB64DA-3EC8-40B8-AD0E-02A8D14342B4}" destId="{6181F081-9E42-4438-B8F0-BA251429E69A}" srcOrd="0" destOrd="0" presId="urn:microsoft.com/office/officeart/2005/8/layout/chevron2"/>
    <dgm:cxn modelId="{7A5FB082-974E-431F-A9F4-3FA5BB31E895}" type="presOf" srcId="{8FE7B847-F750-4178-8439-EB4D970880BA}" destId="{A533E0E5-96C5-4945-945C-CE72A25B6E11}" srcOrd="0" destOrd="0" presId="urn:microsoft.com/office/officeart/2005/8/layout/chevron2"/>
    <dgm:cxn modelId="{F0C5439E-82B5-4FC8-8F93-14C6D089F658}" srcId="{35C0FFF3-BAD6-4277-BE8C-470AFD290F6F}" destId="{B02B89EF-8AD8-456E-9EEE-5B1DB3FAD8E1}" srcOrd="0" destOrd="0" parTransId="{074A6D13-264D-4913-AAF4-AB4BD1D115E6}" sibTransId="{97492350-0733-449A-A03E-293CB0F0FB53}"/>
    <dgm:cxn modelId="{FA348C9F-7A19-46D9-96C1-18EE7452C80A}" type="presOf" srcId="{FDC79618-F2C9-44DA-8B2C-8C9E8935C84E}" destId="{A3128439-869E-47F1-AC3F-E76E84AFCB1B}" srcOrd="0" destOrd="0" presId="urn:microsoft.com/office/officeart/2005/8/layout/chevron2"/>
    <dgm:cxn modelId="{785D99B0-8902-4C14-B610-E4829290EC98}" srcId="{07F6FE6D-4373-41CA-8B6C-EC14293C8EA3}" destId="{0B5EDDBA-7BF0-4DEA-88B8-8B03B9AA9561}" srcOrd="0" destOrd="0" parTransId="{BAC19092-24EE-412A-8831-CBDB3292D715}" sibTransId="{08C938C1-A39D-4FCD-9FA3-C40E039357D0}"/>
    <dgm:cxn modelId="{A90153CE-BEC6-4553-8B48-A65DEDADECBF}" srcId="{7D014C17-30C7-4A04-8614-ECCC49D86D02}" destId="{BD708699-392E-4DCF-8657-1FA7288BB715}" srcOrd="1" destOrd="0" parTransId="{AD9321F9-9FF1-4968-8EDA-DFBB351B1845}" sibTransId="{8B82C031-90F7-40B8-B037-B19EEBBD5A75}"/>
    <dgm:cxn modelId="{77830CE3-77D5-4B26-AF72-853D023B8A39}" type="presOf" srcId="{5159D24A-C0A8-4C94-ACED-BDA4FBD9E124}" destId="{8B75F1DB-AE40-4815-96C5-28AB40D76C20}" srcOrd="0" destOrd="0" presId="urn:microsoft.com/office/officeart/2005/8/layout/chevron2"/>
    <dgm:cxn modelId="{467765E3-9D6B-42EE-B0B9-DE7BB956675D}" srcId="{B476C6EB-CF12-494E-9C14-70EBE8DDA183}" destId="{8FE7B847-F750-4178-8439-EB4D970880BA}" srcOrd="0" destOrd="0" parTransId="{37AE00D2-0F4B-40EA-B308-428BD014EEC1}" sibTransId="{D267482C-5E11-4C14-B854-547B470D79DA}"/>
    <dgm:cxn modelId="{A404FDE4-B759-4422-9E48-DCE1AADACE04}" type="presOf" srcId="{B02B89EF-8AD8-456E-9EEE-5B1DB3FAD8E1}" destId="{0781C0F4-58F7-469E-B674-4DB3F89347E1}" srcOrd="0" destOrd="0" presId="urn:microsoft.com/office/officeart/2005/8/layout/chevron2"/>
    <dgm:cxn modelId="{1C2720EB-1B2D-4342-9721-E24F9EA6B554}" type="presOf" srcId="{D4A438E1-E687-4D9D-972A-A3BE5F9464FB}" destId="{B76765B6-0B38-43C3-A675-9F5D96F4B22F}" srcOrd="0" destOrd="0" presId="urn:microsoft.com/office/officeart/2005/8/layout/chevron2"/>
    <dgm:cxn modelId="{0C4FD7EE-0006-47A8-B244-F4D00DAC5BA4}" type="presOf" srcId="{25F00630-C0BD-4620-8D20-E47081DB784F}" destId="{9CD2E6A0-347C-4E8B-B19C-F76DEB474815}" srcOrd="0" destOrd="0" presId="urn:microsoft.com/office/officeart/2005/8/layout/chevron2"/>
    <dgm:cxn modelId="{B1B5E2EF-DA60-481D-BCB3-DBC90E828DF9}" srcId="{7D014C17-30C7-4A04-8614-ECCC49D86D02}" destId="{B476C6EB-CF12-494E-9C14-70EBE8DDA183}" srcOrd="4" destOrd="0" parTransId="{D16167B0-F78B-466B-9903-67ECE268B430}" sibTransId="{663F01C7-C2EA-42EE-BC2B-91F66AB1FA03}"/>
    <dgm:cxn modelId="{A0F3ADF1-F37E-4125-A034-0108EDCB66BA}" srcId="{7D014C17-30C7-4A04-8614-ECCC49D86D02}" destId="{25F00630-C0BD-4620-8D20-E47081DB784F}" srcOrd="5" destOrd="0" parTransId="{FBC16CB4-4CB8-4B96-B7AB-204CB838AEA9}" sibTransId="{7D8E42AF-DA13-4426-A6F0-E3A83E49400B}"/>
    <dgm:cxn modelId="{D321C2F4-2B59-4EDA-B971-CC139193EEFD}" type="presOf" srcId="{BD708699-392E-4DCF-8657-1FA7288BB715}" destId="{12E9748A-11FF-4435-BF74-125A584A3473}" srcOrd="0" destOrd="0" presId="urn:microsoft.com/office/officeart/2005/8/layout/chevron2"/>
    <dgm:cxn modelId="{5785E6F5-3CEF-46E9-A5C5-A89E7BEBADDF}" type="presOf" srcId="{B476C6EB-CF12-494E-9C14-70EBE8DDA183}" destId="{937D082F-53F7-4BAC-B8DF-572699FCE307}" srcOrd="0" destOrd="0" presId="urn:microsoft.com/office/officeart/2005/8/layout/chevron2"/>
    <dgm:cxn modelId="{9174D888-313C-4A67-A9CA-1041E25D9D13}" type="presParOf" srcId="{B9A853E7-A448-4E37-81E4-CEA43FCC380A}" destId="{8244293A-DDA6-4B61-A199-BD90CAB52B27}" srcOrd="0" destOrd="0" presId="urn:microsoft.com/office/officeart/2005/8/layout/chevron2"/>
    <dgm:cxn modelId="{169965E6-AFF6-4C61-9B45-9CF03F3D3644}" type="presParOf" srcId="{8244293A-DDA6-4B61-A199-BD90CAB52B27}" destId="{8B75F1DB-AE40-4815-96C5-28AB40D76C20}" srcOrd="0" destOrd="0" presId="urn:microsoft.com/office/officeart/2005/8/layout/chevron2"/>
    <dgm:cxn modelId="{71FE2D29-0E79-4BCB-8739-CA9D7B5F1967}" type="presParOf" srcId="{8244293A-DDA6-4B61-A199-BD90CAB52B27}" destId="{B76765B6-0B38-43C3-A675-9F5D96F4B22F}" srcOrd="1" destOrd="0" presId="urn:microsoft.com/office/officeart/2005/8/layout/chevron2"/>
    <dgm:cxn modelId="{A00FB2E1-D6A0-4821-A0B3-2B1FCCDD09D2}" type="presParOf" srcId="{B9A853E7-A448-4E37-81E4-CEA43FCC380A}" destId="{A42C5D3B-6DBC-4725-A449-373D3FABB7A4}" srcOrd="1" destOrd="0" presId="urn:microsoft.com/office/officeart/2005/8/layout/chevron2"/>
    <dgm:cxn modelId="{B33546E0-B8B5-407A-AF3C-1E9808DD25D8}" type="presParOf" srcId="{B9A853E7-A448-4E37-81E4-CEA43FCC380A}" destId="{ADC477EB-3E0F-4414-8DF5-5E54F73E063F}" srcOrd="2" destOrd="0" presId="urn:microsoft.com/office/officeart/2005/8/layout/chevron2"/>
    <dgm:cxn modelId="{448A3D0E-5315-47EB-B69D-3064D2C9DA40}" type="presParOf" srcId="{ADC477EB-3E0F-4414-8DF5-5E54F73E063F}" destId="{12E9748A-11FF-4435-BF74-125A584A3473}" srcOrd="0" destOrd="0" presId="urn:microsoft.com/office/officeart/2005/8/layout/chevron2"/>
    <dgm:cxn modelId="{ACB3DF99-930A-46F0-B9A3-310525AA6562}" type="presParOf" srcId="{ADC477EB-3E0F-4414-8DF5-5E54F73E063F}" destId="{A3128439-869E-47F1-AC3F-E76E84AFCB1B}" srcOrd="1" destOrd="0" presId="urn:microsoft.com/office/officeart/2005/8/layout/chevron2"/>
    <dgm:cxn modelId="{3D9C8425-BAB3-4C4F-ABE0-BBA827E167D7}" type="presParOf" srcId="{B9A853E7-A448-4E37-81E4-CEA43FCC380A}" destId="{AF61F645-2B11-4A66-AC28-12C8CED98012}" srcOrd="3" destOrd="0" presId="urn:microsoft.com/office/officeart/2005/8/layout/chevron2"/>
    <dgm:cxn modelId="{6C91ACEA-A79E-4836-8DCA-F83D0044DF2D}" type="presParOf" srcId="{B9A853E7-A448-4E37-81E4-CEA43FCC380A}" destId="{650F5BBF-403C-48F5-B0D5-2ED470EE9E6B}" srcOrd="4" destOrd="0" presId="urn:microsoft.com/office/officeart/2005/8/layout/chevron2"/>
    <dgm:cxn modelId="{FFE386FA-4F30-4106-843C-70A53AC8630F}" type="presParOf" srcId="{650F5BBF-403C-48F5-B0D5-2ED470EE9E6B}" destId="{C6B950C8-C466-4A22-8154-F69EF806D099}" srcOrd="0" destOrd="0" presId="urn:microsoft.com/office/officeart/2005/8/layout/chevron2"/>
    <dgm:cxn modelId="{C4C3FBDB-5360-4063-B76B-2ECD81EB8FFA}" type="presParOf" srcId="{650F5BBF-403C-48F5-B0D5-2ED470EE9E6B}" destId="{D68ACCCC-276C-4601-89DD-51324FF5B355}" srcOrd="1" destOrd="0" presId="urn:microsoft.com/office/officeart/2005/8/layout/chevron2"/>
    <dgm:cxn modelId="{ACEE37D3-7498-408E-A517-F8D9429C3402}" type="presParOf" srcId="{B9A853E7-A448-4E37-81E4-CEA43FCC380A}" destId="{D32E0CE5-24A4-4393-8DC3-857B13171A6F}" srcOrd="5" destOrd="0" presId="urn:microsoft.com/office/officeart/2005/8/layout/chevron2"/>
    <dgm:cxn modelId="{BFC31906-B342-4756-8846-BC328927A15D}" type="presParOf" srcId="{B9A853E7-A448-4E37-81E4-CEA43FCC380A}" destId="{7F4245EC-646E-4E1E-AB95-B9DF92F02C09}" srcOrd="6" destOrd="0" presId="urn:microsoft.com/office/officeart/2005/8/layout/chevron2"/>
    <dgm:cxn modelId="{D16FF8B4-2C65-4DF8-92AE-1FDE22EB28F8}" type="presParOf" srcId="{7F4245EC-646E-4E1E-AB95-B9DF92F02C09}" destId="{49D127F5-AFC4-4434-A680-402C1B09D964}" srcOrd="0" destOrd="0" presId="urn:microsoft.com/office/officeart/2005/8/layout/chevron2"/>
    <dgm:cxn modelId="{6BAD6D18-0462-4DAD-B83A-EB00415FE254}" type="presParOf" srcId="{7F4245EC-646E-4E1E-AB95-B9DF92F02C09}" destId="{0781C0F4-58F7-469E-B674-4DB3F89347E1}" srcOrd="1" destOrd="0" presId="urn:microsoft.com/office/officeart/2005/8/layout/chevron2"/>
    <dgm:cxn modelId="{AEE8E1B7-1326-44BC-BE7D-8C5B32C92E63}" type="presParOf" srcId="{B9A853E7-A448-4E37-81E4-CEA43FCC380A}" destId="{9469F9F5-8FE7-43AE-88A6-8375A8E67209}" srcOrd="7" destOrd="0" presId="urn:microsoft.com/office/officeart/2005/8/layout/chevron2"/>
    <dgm:cxn modelId="{948C0B9E-075A-4138-81D6-CBEF41D2046D}" type="presParOf" srcId="{B9A853E7-A448-4E37-81E4-CEA43FCC380A}" destId="{ED99CB03-68FC-4B34-9F4E-898BF9CC8096}" srcOrd="8" destOrd="0" presId="urn:microsoft.com/office/officeart/2005/8/layout/chevron2"/>
    <dgm:cxn modelId="{872D917D-F5F5-4EF1-9A2A-4A877AA13B4E}" type="presParOf" srcId="{ED99CB03-68FC-4B34-9F4E-898BF9CC8096}" destId="{937D082F-53F7-4BAC-B8DF-572699FCE307}" srcOrd="0" destOrd="0" presId="urn:microsoft.com/office/officeart/2005/8/layout/chevron2"/>
    <dgm:cxn modelId="{5203DF05-FF5A-4279-B07D-5773FFB86C67}" type="presParOf" srcId="{ED99CB03-68FC-4B34-9F4E-898BF9CC8096}" destId="{A533E0E5-96C5-4945-945C-CE72A25B6E11}" srcOrd="1" destOrd="0" presId="urn:microsoft.com/office/officeart/2005/8/layout/chevron2"/>
    <dgm:cxn modelId="{7D9BF2D7-4796-46C8-88B7-96E61D62FDE9}" type="presParOf" srcId="{B9A853E7-A448-4E37-81E4-CEA43FCC380A}" destId="{2594BE74-F601-4577-9689-10476FE63567}" srcOrd="9" destOrd="0" presId="urn:microsoft.com/office/officeart/2005/8/layout/chevron2"/>
    <dgm:cxn modelId="{33D495F7-9595-443B-AD97-EF5B867B4990}" type="presParOf" srcId="{B9A853E7-A448-4E37-81E4-CEA43FCC380A}" destId="{0D1F5DD6-4126-4321-BD81-A5C59EBB70B3}" srcOrd="10" destOrd="0" presId="urn:microsoft.com/office/officeart/2005/8/layout/chevron2"/>
    <dgm:cxn modelId="{51B87F91-BBAA-407E-B3DB-E189DAC89E98}" type="presParOf" srcId="{0D1F5DD6-4126-4321-BD81-A5C59EBB70B3}" destId="{9CD2E6A0-347C-4E8B-B19C-F76DEB474815}" srcOrd="0" destOrd="0" presId="urn:microsoft.com/office/officeart/2005/8/layout/chevron2"/>
    <dgm:cxn modelId="{20B5AA3B-C43F-42FC-9595-1A2038F23493}" type="presParOf" srcId="{0D1F5DD6-4126-4321-BD81-A5C59EBB70B3}" destId="{6181F081-9E42-4438-B8F0-BA251429E69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014C17-30C7-4A04-8614-ECCC49D86D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159D24A-C0A8-4C94-ACED-BDA4FBD9E124}">
      <dgm:prSet phldrT="[Text]"/>
      <dgm:spPr/>
      <dgm:t>
        <a:bodyPr/>
        <a:lstStyle/>
        <a:p>
          <a:endParaRPr lang="en-US" dirty="0"/>
        </a:p>
      </dgm:t>
    </dgm:pt>
    <dgm:pt modelId="{2C278374-01AC-45AB-BC39-A2710411DF3E}" type="parTrans" cxnId="{65ECBD02-CFC1-4E47-8BBC-A2611BEE0F3C}">
      <dgm:prSet/>
      <dgm:spPr/>
      <dgm:t>
        <a:bodyPr/>
        <a:lstStyle/>
        <a:p>
          <a:endParaRPr lang="en-US"/>
        </a:p>
      </dgm:t>
    </dgm:pt>
    <dgm:pt modelId="{A6B86032-2910-4C1E-9DEE-C05F25A5452D}" type="sibTrans" cxnId="{65ECBD02-CFC1-4E47-8BBC-A2611BEE0F3C}">
      <dgm:prSet/>
      <dgm:spPr/>
      <dgm:t>
        <a:bodyPr/>
        <a:lstStyle/>
        <a:p>
          <a:endParaRPr lang="en-US"/>
        </a:p>
      </dgm:t>
    </dgm:pt>
    <dgm:pt modelId="{D4A438E1-E687-4D9D-972A-A3BE5F9464FB}">
      <dgm:prSet phldrT="[Text]"/>
      <dgm:spPr/>
      <dgm:t>
        <a:bodyPr/>
        <a:lstStyle/>
        <a:p>
          <a:r>
            <a:rPr lang="en-US" dirty="0"/>
            <a:t>Specimen received</a:t>
          </a:r>
        </a:p>
      </dgm:t>
    </dgm:pt>
    <dgm:pt modelId="{D9F5527A-24FF-4F8A-BC87-BDBA3A51B59F}" type="parTrans" cxnId="{D8799A5D-7D5E-4AA5-A20F-13AC7A081857}">
      <dgm:prSet/>
      <dgm:spPr/>
      <dgm:t>
        <a:bodyPr/>
        <a:lstStyle/>
        <a:p>
          <a:endParaRPr lang="en-US"/>
        </a:p>
      </dgm:t>
    </dgm:pt>
    <dgm:pt modelId="{8D38BD15-B8E9-4DE9-9E3E-42EB34122C5E}" type="sibTrans" cxnId="{D8799A5D-7D5E-4AA5-A20F-13AC7A081857}">
      <dgm:prSet/>
      <dgm:spPr/>
      <dgm:t>
        <a:bodyPr/>
        <a:lstStyle/>
        <a:p>
          <a:endParaRPr lang="en-US"/>
        </a:p>
      </dgm:t>
    </dgm:pt>
    <dgm:pt modelId="{BD708699-392E-4DCF-8657-1FA7288BB715}">
      <dgm:prSet phldrT="[Text]"/>
      <dgm:spPr/>
      <dgm:t>
        <a:bodyPr/>
        <a:lstStyle/>
        <a:p>
          <a:endParaRPr lang="en-US" dirty="0"/>
        </a:p>
      </dgm:t>
    </dgm:pt>
    <dgm:pt modelId="{AD9321F9-9FF1-4968-8EDA-DFBB351B1845}" type="parTrans" cxnId="{A90153CE-BEC6-4553-8B48-A65DEDADECBF}">
      <dgm:prSet/>
      <dgm:spPr/>
      <dgm:t>
        <a:bodyPr/>
        <a:lstStyle/>
        <a:p>
          <a:endParaRPr lang="en-US"/>
        </a:p>
      </dgm:t>
    </dgm:pt>
    <dgm:pt modelId="{8B82C031-90F7-40B8-B037-B19EEBBD5A75}" type="sibTrans" cxnId="{A90153CE-BEC6-4553-8B48-A65DEDADECBF}">
      <dgm:prSet/>
      <dgm:spPr/>
      <dgm:t>
        <a:bodyPr/>
        <a:lstStyle/>
        <a:p>
          <a:endParaRPr lang="en-US"/>
        </a:p>
      </dgm:t>
    </dgm:pt>
    <dgm:pt modelId="{FDC79618-F2C9-44DA-8B2C-8C9E8935C84E}">
      <dgm:prSet phldrT="[Text]"/>
      <dgm:spPr/>
      <dgm:t>
        <a:bodyPr/>
        <a:lstStyle/>
        <a:p>
          <a:r>
            <a:rPr lang="en-US" dirty="0"/>
            <a:t>Initial gram stain (1-6 hours)</a:t>
          </a:r>
        </a:p>
      </dgm:t>
    </dgm:pt>
    <dgm:pt modelId="{EF6BEF98-E83C-428E-B5E9-4DEDFA68C62F}" type="parTrans" cxnId="{9B7D5557-A97D-4F74-B74A-1D436F93C8BE}">
      <dgm:prSet/>
      <dgm:spPr/>
      <dgm:t>
        <a:bodyPr/>
        <a:lstStyle/>
        <a:p>
          <a:endParaRPr lang="en-US"/>
        </a:p>
      </dgm:t>
    </dgm:pt>
    <dgm:pt modelId="{A5BACEA1-C19C-4F27-97A5-5AA967AA74EE}" type="sibTrans" cxnId="{9B7D5557-A97D-4F74-B74A-1D436F93C8BE}">
      <dgm:prSet/>
      <dgm:spPr/>
      <dgm:t>
        <a:bodyPr/>
        <a:lstStyle/>
        <a:p>
          <a:endParaRPr lang="en-US"/>
        </a:p>
      </dgm:t>
    </dgm:pt>
    <dgm:pt modelId="{07F6FE6D-4373-41CA-8B6C-EC14293C8EA3}">
      <dgm:prSet phldrT="[Text]"/>
      <dgm:spPr/>
      <dgm:t>
        <a:bodyPr/>
        <a:lstStyle/>
        <a:p>
          <a:endParaRPr lang="en-US" dirty="0"/>
        </a:p>
      </dgm:t>
    </dgm:pt>
    <dgm:pt modelId="{2C4679C5-5AC5-4902-8F4D-E03DED36C458}" type="parTrans" cxnId="{FC069442-9F30-48EE-BB29-EA5FC937D289}">
      <dgm:prSet/>
      <dgm:spPr/>
      <dgm:t>
        <a:bodyPr/>
        <a:lstStyle/>
        <a:p>
          <a:endParaRPr lang="en-US"/>
        </a:p>
      </dgm:t>
    </dgm:pt>
    <dgm:pt modelId="{B8435BEF-B54E-4BCE-8176-45E50038481E}" type="sibTrans" cxnId="{FC069442-9F30-48EE-BB29-EA5FC937D289}">
      <dgm:prSet/>
      <dgm:spPr/>
      <dgm:t>
        <a:bodyPr/>
        <a:lstStyle/>
        <a:p>
          <a:endParaRPr lang="en-US"/>
        </a:p>
      </dgm:t>
    </dgm:pt>
    <dgm:pt modelId="{0B5EDDBA-7BF0-4DEA-88B8-8B03B9AA9561}">
      <dgm:prSet phldrT="[Text]"/>
      <dgm:spPr/>
      <dgm:t>
        <a:bodyPr/>
        <a:lstStyle/>
        <a:p>
          <a:r>
            <a:rPr lang="en-US" dirty="0"/>
            <a:t>Plated and grown (24-48 hours)</a:t>
          </a:r>
        </a:p>
      </dgm:t>
    </dgm:pt>
    <dgm:pt modelId="{BAC19092-24EE-412A-8831-CBDB3292D715}" type="parTrans" cxnId="{785D99B0-8902-4C14-B610-E4829290EC98}">
      <dgm:prSet/>
      <dgm:spPr/>
      <dgm:t>
        <a:bodyPr/>
        <a:lstStyle/>
        <a:p>
          <a:endParaRPr lang="en-US"/>
        </a:p>
      </dgm:t>
    </dgm:pt>
    <dgm:pt modelId="{08C938C1-A39D-4FCD-9FA3-C40E039357D0}" type="sibTrans" cxnId="{785D99B0-8902-4C14-B610-E4829290EC98}">
      <dgm:prSet/>
      <dgm:spPr/>
      <dgm:t>
        <a:bodyPr/>
        <a:lstStyle/>
        <a:p>
          <a:endParaRPr lang="en-US"/>
        </a:p>
      </dgm:t>
    </dgm:pt>
    <dgm:pt modelId="{35C0FFF3-BAD6-4277-BE8C-470AFD290F6F}">
      <dgm:prSet/>
      <dgm:spPr/>
      <dgm:t>
        <a:bodyPr/>
        <a:lstStyle/>
        <a:p>
          <a:endParaRPr lang="en-US"/>
        </a:p>
      </dgm:t>
    </dgm:pt>
    <dgm:pt modelId="{DA09F3AE-A099-4A00-8E61-F735FA093CF5}" type="parTrans" cxnId="{EBEFE605-2265-4E44-9119-9CAAF6FBCCE1}">
      <dgm:prSet/>
      <dgm:spPr/>
      <dgm:t>
        <a:bodyPr/>
        <a:lstStyle/>
        <a:p>
          <a:endParaRPr lang="en-US"/>
        </a:p>
      </dgm:t>
    </dgm:pt>
    <dgm:pt modelId="{5A4C4BD2-E4F4-4DE0-9052-4E5E96F179B1}" type="sibTrans" cxnId="{EBEFE605-2265-4E44-9119-9CAAF6FBCCE1}">
      <dgm:prSet/>
      <dgm:spPr/>
      <dgm:t>
        <a:bodyPr/>
        <a:lstStyle/>
        <a:p>
          <a:endParaRPr lang="en-US"/>
        </a:p>
      </dgm:t>
    </dgm:pt>
    <dgm:pt modelId="{B02B89EF-8AD8-456E-9EEE-5B1DB3FAD8E1}">
      <dgm:prSet/>
      <dgm:spPr/>
      <dgm:t>
        <a:bodyPr/>
        <a:lstStyle/>
        <a:p>
          <a:r>
            <a:rPr lang="en-US" dirty="0"/>
            <a:t>Growth gram stain</a:t>
          </a:r>
        </a:p>
      </dgm:t>
    </dgm:pt>
    <dgm:pt modelId="{074A6D13-264D-4913-AAF4-AB4BD1D115E6}" type="parTrans" cxnId="{F0C5439E-82B5-4FC8-8F93-14C6D089F658}">
      <dgm:prSet/>
      <dgm:spPr/>
      <dgm:t>
        <a:bodyPr/>
        <a:lstStyle/>
        <a:p>
          <a:endParaRPr lang="en-US"/>
        </a:p>
      </dgm:t>
    </dgm:pt>
    <dgm:pt modelId="{97492350-0733-449A-A03E-293CB0F0FB53}" type="sibTrans" cxnId="{F0C5439E-82B5-4FC8-8F93-14C6D089F658}">
      <dgm:prSet/>
      <dgm:spPr/>
      <dgm:t>
        <a:bodyPr/>
        <a:lstStyle/>
        <a:p>
          <a:endParaRPr lang="en-US"/>
        </a:p>
      </dgm:t>
    </dgm:pt>
    <dgm:pt modelId="{B476C6EB-CF12-494E-9C14-70EBE8DDA183}">
      <dgm:prSet/>
      <dgm:spPr/>
      <dgm:t>
        <a:bodyPr/>
        <a:lstStyle/>
        <a:p>
          <a:endParaRPr lang="en-US"/>
        </a:p>
      </dgm:t>
    </dgm:pt>
    <dgm:pt modelId="{D16167B0-F78B-466B-9903-67ECE268B430}" type="parTrans" cxnId="{B1B5E2EF-DA60-481D-BCB3-DBC90E828DF9}">
      <dgm:prSet/>
      <dgm:spPr/>
      <dgm:t>
        <a:bodyPr/>
        <a:lstStyle/>
        <a:p>
          <a:endParaRPr lang="en-US"/>
        </a:p>
      </dgm:t>
    </dgm:pt>
    <dgm:pt modelId="{663F01C7-C2EA-42EE-BC2B-91F66AB1FA03}" type="sibTrans" cxnId="{B1B5E2EF-DA60-481D-BCB3-DBC90E828DF9}">
      <dgm:prSet/>
      <dgm:spPr/>
      <dgm:t>
        <a:bodyPr/>
        <a:lstStyle/>
        <a:p>
          <a:endParaRPr lang="en-US"/>
        </a:p>
      </dgm:t>
    </dgm:pt>
    <dgm:pt modelId="{8FE7B847-F750-4178-8439-EB4D970880BA}">
      <dgm:prSet/>
      <dgm:spPr/>
      <dgm:t>
        <a:bodyPr/>
        <a:lstStyle/>
        <a:p>
          <a:r>
            <a:rPr lang="en-US" dirty="0"/>
            <a:t>Organism identification (0-24 hours)</a:t>
          </a:r>
        </a:p>
      </dgm:t>
    </dgm:pt>
    <dgm:pt modelId="{37AE00D2-0F4B-40EA-B308-428BD014EEC1}" type="parTrans" cxnId="{467765E3-9D6B-42EE-B0B9-DE7BB956675D}">
      <dgm:prSet/>
      <dgm:spPr/>
      <dgm:t>
        <a:bodyPr/>
        <a:lstStyle/>
        <a:p>
          <a:endParaRPr lang="en-US"/>
        </a:p>
      </dgm:t>
    </dgm:pt>
    <dgm:pt modelId="{D267482C-5E11-4C14-B854-547B470D79DA}" type="sibTrans" cxnId="{467765E3-9D6B-42EE-B0B9-DE7BB956675D}">
      <dgm:prSet/>
      <dgm:spPr/>
      <dgm:t>
        <a:bodyPr/>
        <a:lstStyle/>
        <a:p>
          <a:endParaRPr lang="en-US"/>
        </a:p>
      </dgm:t>
    </dgm:pt>
    <dgm:pt modelId="{25F00630-C0BD-4620-8D20-E47081DB784F}">
      <dgm:prSet/>
      <dgm:spPr/>
      <dgm:t>
        <a:bodyPr/>
        <a:lstStyle/>
        <a:p>
          <a:endParaRPr lang="en-US"/>
        </a:p>
      </dgm:t>
    </dgm:pt>
    <dgm:pt modelId="{FBC16CB4-4CB8-4B96-B7AB-204CB838AEA9}" type="parTrans" cxnId="{A0F3ADF1-F37E-4125-A034-0108EDCB66BA}">
      <dgm:prSet/>
      <dgm:spPr/>
      <dgm:t>
        <a:bodyPr/>
        <a:lstStyle/>
        <a:p>
          <a:endParaRPr lang="en-US"/>
        </a:p>
      </dgm:t>
    </dgm:pt>
    <dgm:pt modelId="{7D8E42AF-DA13-4426-A6F0-E3A83E49400B}" type="sibTrans" cxnId="{A0F3ADF1-F37E-4125-A034-0108EDCB66BA}">
      <dgm:prSet/>
      <dgm:spPr/>
      <dgm:t>
        <a:bodyPr/>
        <a:lstStyle/>
        <a:p>
          <a:endParaRPr lang="en-US"/>
        </a:p>
      </dgm:t>
    </dgm:pt>
    <dgm:pt modelId="{6CAB64DA-3EC8-40B8-AD0E-02A8D14342B4}">
      <dgm:prSet/>
      <dgm:spPr/>
      <dgm:t>
        <a:bodyPr/>
        <a:lstStyle/>
        <a:p>
          <a:r>
            <a:rPr lang="en-US" dirty="0"/>
            <a:t>Susceptibilities (18-24 hours)</a:t>
          </a:r>
        </a:p>
      </dgm:t>
    </dgm:pt>
    <dgm:pt modelId="{BFBB0B3A-9432-42D1-BE42-CFF53455D328}" type="parTrans" cxnId="{F965B677-0A2B-446A-8ADA-8394BC2C73AA}">
      <dgm:prSet/>
      <dgm:spPr/>
      <dgm:t>
        <a:bodyPr/>
        <a:lstStyle/>
        <a:p>
          <a:endParaRPr lang="en-US"/>
        </a:p>
      </dgm:t>
    </dgm:pt>
    <dgm:pt modelId="{5EF00C19-C281-4338-B596-7D5C4664637A}" type="sibTrans" cxnId="{F965B677-0A2B-446A-8ADA-8394BC2C73AA}">
      <dgm:prSet/>
      <dgm:spPr/>
      <dgm:t>
        <a:bodyPr/>
        <a:lstStyle/>
        <a:p>
          <a:endParaRPr lang="en-US"/>
        </a:p>
      </dgm:t>
    </dgm:pt>
    <dgm:pt modelId="{B9A853E7-A448-4E37-81E4-CEA43FCC380A}" type="pres">
      <dgm:prSet presAssocID="{7D014C17-30C7-4A04-8614-ECCC49D86D02}" presName="linearFlow" presStyleCnt="0">
        <dgm:presLayoutVars>
          <dgm:dir/>
          <dgm:animLvl val="lvl"/>
          <dgm:resizeHandles val="exact"/>
        </dgm:presLayoutVars>
      </dgm:prSet>
      <dgm:spPr/>
    </dgm:pt>
    <dgm:pt modelId="{8244293A-DDA6-4B61-A199-BD90CAB52B27}" type="pres">
      <dgm:prSet presAssocID="{5159D24A-C0A8-4C94-ACED-BDA4FBD9E124}" presName="composite" presStyleCnt="0"/>
      <dgm:spPr/>
    </dgm:pt>
    <dgm:pt modelId="{8B75F1DB-AE40-4815-96C5-28AB40D76C20}" type="pres">
      <dgm:prSet presAssocID="{5159D24A-C0A8-4C94-ACED-BDA4FBD9E124}" presName="parentText" presStyleLbl="alignNode1" presStyleIdx="0" presStyleCnt="6">
        <dgm:presLayoutVars>
          <dgm:chMax val="1"/>
          <dgm:bulletEnabled val="1"/>
        </dgm:presLayoutVars>
      </dgm:prSet>
      <dgm:spPr/>
    </dgm:pt>
    <dgm:pt modelId="{B76765B6-0B38-43C3-A675-9F5D96F4B22F}" type="pres">
      <dgm:prSet presAssocID="{5159D24A-C0A8-4C94-ACED-BDA4FBD9E124}" presName="descendantText" presStyleLbl="alignAcc1" presStyleIdx="0" presStyleCnt="6">
        <dgm:presLayoutVars>
          <dgm:bulletEnabled val="1"/>
        </dgm:presLayoutVars>
      </dgm:prSet>
      <dgm:spPr/>
    </dgm:pt>
    <dgm:pt modelId="{A42C5D3B-6DBC-4725-A449-373D3FABB7A4}" type="pres">
      <dgm:prSet presAssocID="{A6B86032-2910-4C1E-9DEE-C05F25A5452D}" presName="sp" presStyleCnt="0"/>
      <dgm:spPr/>
    </dgm:pt>
    <dgm:pt modelId="{ADC477EB-3E0F-4414-8DF5-5E54F73E063F}" type="pres">
      <dgm:prSet presAssocID="{BD708699-392E-4DCF-8657-1FA7288BB715}" presName="composite" presStyleCnt="0"/>
      <dgm:spPr/>
    </dgm:pt>
    <dgm:pt modelId="{12E9748A-11FF-4435-BF74-125A584A3473}" type="pres">
      <dgm:prSet presAssocID="{BD708699-392E-4DCF-8657-1FA7288BB715}" presName="parentText" presStyleLbl="alignNode1" presStyleIdx="1" presStyleCnt="6">
        <dgm:presLayoutVars>
          <dgm:chMax val="1"/>
          <dgm:bulletEnabled val="1"/>
        </dgm:presLayoutVars>
      </dgm:prSet>
      <dgm:spPr/>
    </dgm:pt>
    <dgm:pt modelId="{A3128439-869E-47F1-AC3F-E76E84AFCB1B}" type="pres">
      <dgm:prSet presAssocID="{BD708699-392E-4DCF-8657-1FA7288BB715}" presName="descendantText" presStyleLbl="alignAcc1" presStyleIdx="1" presStyleCnt="6">
        <dgm:presLayoutVars>
          <dgm:bulletEnabled val="1"/>
        </dgm:presLayoutVars>
      </dgm:prSet>
      <dgm:spPr/>
    </dgm:pt>
    <dgm:pt modelId="{AF61F645-2B11-4A66-AC28-12C8CED98012}" type="pres">
      <dgm:prSet presAssocID="{8B82C031-90F7-40B8-B037-B19EEBBD5A75}" presName="sp" presStyleCnt="0"/>
      <dgm:spPr/>
    </dgm:pt>
    <dgm:pt modelId="{650F5BBF-403C-48F5-B0D5-2ED470EE9E6B}" type="pres">
      <dgm:prSet presAssocID="{07F6FE6D-4373-41CA-8B6C-EC14293C8EA3}" presName="composite" presStyleCnt="0"/>
      <dgm:spPr/>
    </dgm:pt>
    <dgm:pt modelId="{C6B950C8-C466-4A22-8154-F69EF806D099}" type="pres">
      <dgm:prSet presAssocID="{07F6FE6D-4373-41CA-8B6C-EC14293C8EA3}" presName="parentText" presStyleLbl="alignNode1" presStyleIdx="2" presStyleCnt="6">
        <dgm:presLayoutVars>
          <dgm:chMax val="1"/>
          <dgm:bulletEnabled val="1"/>
        </dgm:presLayoutVars>
      </dgm:prSet>
      <dgm:spPr/>
    </dgm:pt>
    <dgm:pt modelId="{D68ACCCC-276C-4601-89DD-51324FF5B355}" type="pres">
      <dgm:prSet presAssocID="{07F6FE6D-4373-41CA-8B6C-EC14293C8EA3}" presName="descendantText" presStyleLbl="alignAcc1" presStyleIdx="2" presStyleCnt="6" custLinFactNeighborY="0">
        <dgm:presLayoutVars>
          <dgm:bulletEnabled val="1"/>
        </dgm:presLayoutVars>
      </dgm:prSet>
      <dgm:spPr/>
    </dgm:pt>
    <dgm:pt modelId="{D32E0CE5-24A4-4393-8DC3-857B13171A6F}" type="pres">
      <dgm:prSet presAssocID="{B8435BEF-B54E-4BCE-8176-45E50038481E}" presName="sp" presStyleCnt="0"/>
      <dgm:spPr/>
    </dgm:pt>
    <dgm:pt modelId="{7F4245EC-646E-4E1E-AB95-B9DF92F02C09}" type="pres">
      <dgm:prSet presAssocID="{35C0FFF3-BAD6-4277-BE8C-470AFD290F6F}" presName="composite" presStyleCnt="0"/>
      <dgm:spPr/>
    </dgm:pt>
    <dgm:pt modelId="{49D127F5-AFC4-4434-A680-402C1B09D964}" type="pres">
      <dgm:prSet presAssocID="{35C0FFF3-BAD6-4277-BE8C-470AFD290F6F}" presName="parentText" presStyleLbl="alignNode1" presStyleIdx="3" presStyleCnt="6">
        <dgm:presLayoutVars>
          <dgm:chMax val="1"/>
          <dgm:bulletEnabled val="1"/>
        </dgm:presLayoutVars>
      </dgm:prSet>
      <dgm:spPr/>
    </dgm:pt>
    <dgm:pt modelId="{0781C0F4-58F7-469E-B674-4DB3F89347E1}" type="pres">
      <dgm:prSet presAssocID="{35C0FFF3-BAD6-4277-BE8C-470AFD290F6F}" presName="descendantText" presStyleLbl="alignAcc1" presStyleIdx="3" presStyleCnt="6">
        <dgm:presLayoutVars>
          <dgm:bulletEnabled val="1"/>
        </dgm:presLayoutVars>
      </dgm:prSet>
      <dgm:spPr/>
    </dgm:pt>
    <dgm:pt modelId="{9469F9F5-8FE7-43AE-88A6-8375A8E67209}" type="pres">
      <dgm:prSet presAssocID="{5A4C4BD2-E4F4-4DE0-9052-4E5E96F179B1}" presName="sp" presStyleCnt="0"/>
      <dgm:spPr/>
    </dgm:pt>
    <dgm:pt modelId="{ED99CB03-68FC-4B34-9F4E-898BF9CC8096}" type="pres">
      <dgm:prSet presAssocID="{B476C6EB-CF12-494E-9C14-70EBE8DDA183}" presName="composite" presStyleCnt="0"/>
      <dgm:spPr/>
    </dgm:pt>
    <dgm:pt modelId="{937D082F-53F7-4BAC-B8DF-572699FCE307}" type="pres">
      <dgm:prSet presAssocID="{B476C6EB-CF12-494E-9C14-70EBE8DDA183}" presName="parentText" presStyleLbl="alignNode1" presStyleIdx="4" presStyleCnt="6">
        <dgm:presLayoutVars>
          <dgm:chMax val="1"/>
          <dgm:bulletEnabled val="1"/>
        </dgm:presLayoutVars>
      </dgm:prSet>
      <dgm:spPr/>
    </dgm:pt>
    <dgm:pt modelId="{A533E0E5-96C5-4945-945C-CE72A25B6E11}" type="pres">
      <dgm:prSet presAssocID="{B476C6EB-CF12-494E-9C14-70EBE8DDA183}" presName="descendantText" presStyleLbl="alignAcc1" presStyleIdx="4" presStyleCnt="6">
        <dgm:presLayoutVars>
          <dgm:bulletEnabled val="1"/>
        </dgm:presLayoutVars>
      </dgm:prSet>
      <dgm:spPr/>
    </dgm:pt>
    <dgm:pt modelId="{2594BE74-F601-4577-9689-10476FE63567}" type="pres">
      <dgm:prSet presAssocID="{663F01C7-C2EA-42EE-BC2B-91F66AB1FA03}" presName="sp" presStyleCnt="0"/>
      <dgm:spPr/>
    </dgm:pt>
    <dgm:pt modelId="{0D1F5DD6-4126-4321-BD81-A5C59EBB70B3}" type="pres">
      <dgm:prSet presAssocID="{25F00630-C0BD-4620-8D20-E47081DB784F}" presName="composite" presStyleCnt="0"/>
      <dgm:spPr/>
    </dgm:pt>
    <dgm:pt modelId="{9CD2E6A0-347C-4E8B-B19C-F76DEB474815}" type="pres">
      <dgm:prSet presAssocID="{25F00630-C0BD-4620-8D20-E47081DB784F}" presName="parentText" presStyleLbl="alignNode1" presStyleIdx="5" presStyleCnt="6">
        <dgm:presLayoutVars>
          <dgm:chMax val="1"/>
          <dgm:bulletEnabled val="1"/>
        </dgm:presLayoutVars>
      </dgm:prSet>
      <dgm:spPr/>
    </dgm:pt>
    <dgm:pt modelId="{6181F081-9E42-4438-B8F0-BA251429E69A}" type="pres">
      <dgm:prSet presAssocID="{25F00630-C0BD-4620-8D20-E47081DB784F}" presName="descendantText" presStyleLbl="alignAcc1" presStyleIdx="5" presStyleCnt="6">
        <dgm:presLayoutVars>
          <dgm:bulletEnabled val="1"/>
        </dgm:presLayoutVars>
      </dgm:prSet>
      <dgm:spPr/>
    </dgm:pt>
  </dgm:ptLst>
  <dgm:cxnLst>
    <dgm:cxn modelId="{65ECBD02-CFC1-4E47-8BBC-A2611BEE0F3C}" srcId="{7D014C17-30C7-4A04-8614-ECCC49D86D02}" destId="{5159D24A-C0A8-4C94-ACED-BDA4FBD9E124}" srcOrd="0" destOrd="0" parTransId="{2C278374-01AC-45AB-BC39-A2710411DF3E}" sibTransId="{A6B86032-2910-4C1E-9DEE-C05F25A5452D}"/>
    <dgm:cxn modelId="{EBEFE605-2265-4E44-9119-9CAAF6FBCCE1}" srcId="{7D014C17-30C7-4A04-8614-ECCC49D86D02}" destId="{35C0FFF3-BAD6-4277-BE8C-470AFD290F6F}" srcOrd="3" destOrd="0" parTransId="{DA09F3AE-A099-4A00-8E61-F735FA093CF5}" sibTransId="{5A4C4BD2-E4F4-4DE0-9052-4E5E96F179B1}"/>
    <dgm:cxn modelId="{2D74AB1D-D6E0-4F85-8B30-353B3C8D961E}" type="presOf" srcId="{BD708699-392E-4DCF-8657-1FA7288BB715}" destId="{12E9748A-11FF-4435-BF74-125A584A3473}" srcOrd="0" destOrd="0" presId="urn:microsoft.com/office/officeart/2005/8/layout/chevron2"/>
    <dgm:cxn modelId="{D1F6D537-7B82-4A2D-A948-F19D9668A191}" type="presOf" srcId="{FDC79618-F2C9-44DA-8B2C-8C9E8935C84E}" destId="{A3128439-869E-47F1-AC3F-E76E84AFCB1B}" srcOrd="0" destOrd="0" presId="urn:microsoft.com/office/officeart/2005/8/layout/chevron2"/>
    <dgm:cxn modelId="{CF40CF3C-5452-41B6-A14A-0CC9C499C5CE}" type="presOf" srcId="{25F00630-C0BD-4620-8D20-E47081DB784F}" destId="{9CD2E6A0-347C-4E8B-B19C-F76DEB474815}" srcOrd="0" destOrd="0" presId="urn:microsoft.com/office/officeart/2005/8/layout/chevron2"/>
    <dgm:cxn modelId="{D8799A5D-7D5E-4AA5-A20F-13AC7A081857}" srcId="{5159D24A-C0A8-4C94-ACED-BDA4FBD9E124}" destId="{D4A438E1-E687-4D9D-972A-A3BE5F9464FB}" srcOrd="0" destOrd="0" parTransId="{D9F5527A-24FF-4F8A-BC87-BDBA3A51B59F}" sibTransId="{8D38BD15-B8E9-4DE9-9E3E-42EB34122C5E}"/>
    <dgm:cxn modelId="{FC069442-9F30-48EE-BB29-EA5FC937D289}" srcId="{7D014C17-30C7-4A04-8614-ECCC49D86D02}" destId="{07F6FE6D-4373-41CA-8B6C-EC14293C8EA3}" srcOrd="2" destOrd="0" parTransId="{2C4679C5-5AC5-4902-8F4D-E03DED36C458}" sibTransId="{B8435BEF-B54E-4BCE-8176-45E50038481E}"/>
    <dgm:cxn modelId="{9D481D49-3592-4A37-A7FC-8434EBAB33AF}" type="presOf" srcId="{0B5EDDBA-7BF0-4DEA-88B8-8B03B9AA9561}" destId="{D68ACCCC-276C-4601-89DD-51324FF5B355}" srcOrd="0" destOrd="0" presId="urn:microsoft.com/office/officeart/2005/8/layout/chevron2"/>
    <dgm:cxn modelId="{E126FC49-94B6-4705-81D6-F7975A0BF60C}" type="presOf" srcId="{5159D24A-C0A8-4C94-ACED-BDA4FBD9E124}" destId="{8B75F1DB-AE40-4815-96C5-28AB40D76C20}" srcOrd="0" destOrd="0" presId="urn:microsoft.com/office/officeart/2005/8/layout/chevron2"/>
    <dgm:cxn modelId="{1B70026A-F557-4952-857B-1540382B99AD}" type="presOf" srcId="{B476C6EB-CF12-494E-9C14-70EBE8DDA183}" destId="{937D082F-53F7-4BAC-B8DF-572699FCE307}" srcOrd="0" destOrd="0" presId="urn:microsoft.com/office/officeart/2005/8/layout/chevron2"/>
    <dgm:cxn modelId="{04AFD66C-03AA-47B0-846A-6E2437EF0A74}" type="presOf" srcId="{35C0FFF3-BAD6-4277-BE8C-470AFD290F6F}" destId="{49D127F5-AFC4-4434-A680-402C1B09D964}" srcOrd="0" destOrd="0" presId="urn:microsoft.com/office/officeart/2005/8/layout/chevron2"/>
    <dgm:cxn modelId="{3D566072-2798-4A31-BF9C-750C458B2C5F}" type="presOf" srcId="{7D014C17-30C7-4A04-8614-ECCC49D86D02}" destId="{B9A853E7-A448-4E37-81E4-CEA43FCC380A}" srcOrd="0" destOrd="0" presId="urn:microsoft.com/office/officeart/2005/8/layout/chevron2"/>
    <dgm:cxn modelId="{9B7D5557-A97D-4F74-B74A-1D436F93C8BE}" srcId="{BD708699-392E-4DCF-8657-1FA7288BB715}" destId="{FDC79618-F2C9-44DA-8B2C-8C9E8935C84E}" srcOrd="0" destOrd="0" parTransId="{EF6BEF98-E83C-428E-B5E9-4DEDFA68C62F}" sibTransId="{A5BACEA1-C19C-4F27-97A5-5AA967AA74EE}"/>
    <dgm:cxn modelId="{F965B677-0A2B-446A-8ADA-8394BC2C73AA}" srcId="{25F00630-C0BD-4620-8D20-E47081DB784F}" destId="{6CAB64DA-3EC8-40B8-AD0E-02A8D14342B4}" srcOrd="0" destOrd="0" parTransId="{BFBB0B3A-9432-42D1-BE42-CFF53455D328}" sibTransId="{5EF00C19-C281-4338-B596-7D5C4664637A}"/>
    <dgm:cxn modelId="{DD86347A-4047-457C-8C7B-D87BCE90BCB8}" type="presOf" srcId="{8FE7B847-F750-4178-8439-EB4D970880BA}" destId="{A533E0E5-96C5-4945-945C-CE72A25B6E11}" srcOrd="0" destOrd="0" presId="urn:microsoft.com/office/officeart/2005/8/layout/chevron2"/>
    <dgm:cxn modelId="{F0C5439E-82B5-4FC8-8F93-14C6D089F658}" srcId="{35C0FFF3-BAD6-4277-BE8C-470AFD290F6F}" destId="{B02B89EF-8AD8-456E-9EEE-5B1DB3FAD8E1}" srcOrd="0" destOrd="0" parTransId="{074A6D13-264D-4913-AAF4-AB4BD1D115E6}" sibTransId="{97492350-0733-449A-A03E-293CB0F0FB53}"/>
    <dgm:cxn modelId="{785D99B0-8902-4C14-B610-E4829290EC98}" srcId="{07F6FE6D-4373-41CA-8B6C-EC14293C8EA3}" destId="{0B5EDDBA-7BF0-4DEA-88B8-8B03B9AA9561}" srcOrd="0" destOrd="0" parTransId="{BAC19092-24EE-412A-8831-CBDB3292D715}" sibTransId="{08C938C1-A39D-4FCD-9FA3-C40E039357D0}"/>
    <dgm:cxn modelId="{958DDAB7-FF00-41BD-A7CA-74048CCE8497}" type="presOf" srcId="{07F6FE6D-4373-41CA-8B6C-EC14293C8EA3}" destId="{C6B950C8-C466-4A22-8154-F69EF806D099}" srcOrd="0" destOrd="0" presId="urn:microsoft.com/office/officeart/2005/8/layout/chevron2"/>
    <dgm:cxn modelId="{ED5C63C8-6719-48D1-93FA-EBD9CA6F3AC7}" type="presOf" srcId="{B02B89EF-8AD8-456E-9EEE-5B1DB3FAD8E1}" destId="{0781C0F4-58F7-469E-B674-4DB3F89347E1}" srcOrd="0" destOrd="0" presId="urn:microsoft.com/office/officeart/2005/8/layout/chevron2"/>
    <dgm:cxn modelId="{A90153CE-BEC6-4553-8B48-A65DEDADECBF}" srcId="{7D014C17-30C7-4A04-8614-ECCC49D86D02}" destId="{BD708699-392E-4DCF-8657-1FA7288BB715}" srcOrd="1" destOrd="0" parTransId="{AD9321F9-9FF1-4968-8EDA-DFBB351B1845}" sibTransId="{8B82C031-90F7-40B8-B037-B19EEBBD5A75}"/>
    <dgm:cxn modelId="{17B85BDE-723D-4FDB-A1B1-1139195731C8}" type="presOf" srcId="{D4A438E1-E687-4D9D-972A-A3BE5F9464FB}" destId="{B76765B6-0B38-43C3-A675-9F5D96F4B22F}" srcOrd="0" destOrd="0" presId="urn:microsoft.com/office/officeart/2005/8/layout/chevron2"/>
    <dgm:cxn modelId="{467765E3-9D6B-42EE-B0B9-DE7BB956675D}" srcId="{B476C6EB-CF12-494E-9C14-70EBE8DDA183}" destId="{8FE7B847-F750-4178-8439-EB4D970880BA}" srcOrd="0" destOrd="0" parTransId="{37AE00D2-0F4B-40EA-B308-428BD014EEC1}" sibTransId="{D267482C-5E11-4C14-B854-547B470D79DA}"/>
    <dgm:cxn modelId="{B1B5E2EF-DA60-481D-BCB3-DBC90E828DF9}" srcId="{7D014C17-30C7-4A04-8614-ECCC49D86D02}" destId="{B476C6EB-CF12-494E-9C14-70EBE8DDA183}" srcOrd="4" destOrd="0" parTransId="{D16167B0-F78B-466B-9903-67ECE268B430}" sibTransId="{663F01C7-C2EA-42EE-BC2B-91F66AB1FA03}"/>
    <dgm:cxn modelId="{A0F3ADF1-F37E-4125-A034-0108EDCB66BA}" srcId="{7D014C17-30C7-4A04-8614-ECCC49D86D02}" destId="{25F00630-C0BD-4620-8D20-E47081DB784F}" srcOrd="5" destOrd="0" parTransId="{FBC16CB4-4CB8-4B96-B7AB-204CB838AEA9}" sibTransId="{7D8E42AF-DA13-4426-A6F0-E3A83E49400B}"/>
    <dgm:cxn modelId="{492D04F3-3F21-4171-BC55-30C75FF1B910}" type="presOf" srcId="{6CAB64DA-3EC8-40B8-AD0E-02A8D14342B4}" destId="{6181F081-9E42-4438-B8F0-BA251429E69A}" srcOrd="0" destOrd="0" presId="urn:microsoft.com/office/officeart/2005/8/layout/chevron2"/>
    <dgm:cxn modelId="{2E3028FE-6240-4ACE-A422-34970D670353}" type="presParOf" srcId="{B9A853E7-A448-4E37-81E4-CEA43FCC380A}" destId="{8244293A-DDA6-4B61-A199-BD90CAB52B27}" srcOrd="0" destOrd="0" presId="urn:microsoft.com/office/officeart/2005/8/layout/chevron2"/>
    <dgm:cxn modelId="{D51382A9-FDE7-4903-805A-B1FD6D71419D}" type="presParOf" srcId="{8244293A-DDA6-4B61-A199-BD90CAB52B27}" destId="{8B75F1DB-AE40-4815-96C5-28AB40D76C20}" srcOrd="0" destOrd="0" presId="urn:microsoft.com/office/officeart/2005/8/layout/chevron2"/>
    <dgm:cxn modelId="{3B940632-F3B1-44FB-88D2-4E7251BB21B8}" type="presParOf" srcId="{8244293A-DDA6-4B61-A199-BD90CAB52B27}" destId="{B76765B6-0B38-43C3-A675-9F5D96F4B22F}" srcOrd="1" destOrd="0" presId="urn:microsoft.com/office/officeart/2005/8/layout/chevron2"/>
    <dgm:cxn modelId="{AE8DFC7E-7634-4D69-A620-0556008DB5F7}" type="presParOf" srcId="{B9A853E7-A448-4E37-81E4-CEA43FCC380A}" destId="{A42C5D3B-6DBC-4725-A449-373D3FABB7A4}" srcOrd="1" destOrd="0" presId="urn:microsoft.com/office/officeart/2005/8/layout/chevron2"/>
    <dgm:cxn modelId="{5C8F958C-7F87-4B71-AD38-51E40750368F}" type="presParOf" srcId="{B9A853E7-A448-4E37-81E4-CEA43FCC380A}" destId="{ADC477EB-3E0F-4414-8DF5-5E54F73E063F}" srcOrd="2" destOrd="0" presId="urn:microsoft.com/office/officeart/2005/8/layout/chevron2"/>
    <dgm:cxn modelId="{E92EF752-9D60-4D0C-AD30-BEDA2D462651}" type="presParOf" srcId="{ADC477EB-3E0F-4414-8DF5-5E54F73E063F}" destId="{12E9748A-11FF-4435-BF74-125A584A3473}" srcOrd="0" destOrd="0" presId="urn:microsoft.com/office/officeart/2005/8/layout/chevron2"/>
    <dgm:cxn modelId="{EBC2CC8C-510C-4D22-ADE2-3A2B217EDD68}" type="presParOf" srcId="{ADC477EB-3E0F-4414-8DF5-5E54F73E063F}" destId="{A3128439-869E-47F1-AC3F-E76E84AFCB1B}" srcOrd="1" destOrd="0" presId="urn:microsoft.com/office/officeart/2005/8/layout/chevron2"/>
    <dgm:cxn modelId="{E2D86DBF-7A78-464F-820B-39ABED5827C0}" type="presParOf" srcId="{B9A853E7-A448-4E37-81E4-CEA43FCC380A}" destId="{AF61F645-2B11-4A66-AC28-12C8CED98012}" srcOrd="3" destOrd="0" presId="urn:microsoft.com/office/officeart/2005/8/layout/chevron2"/>
    <dgm:cxn modelId="{6CB0F82C-8964-4EA2-A084-677B36554B17}" type="presParOf" srcId="{B9A853E7-A448-4E37-81E4-CEA43FCC380A}" destId="{650F5BBF-403C-48F5-B0D5-2ED470EE9E6B}" srcOrd="4" destOrd="0" presId="urn:microsoft.com/office/officeart/2005/8/layout/chevron2"/>
    <dgm:cxn modelId="{D61A1D1E-9565-492C-A55B-A93BB961FE05}" type="presParOf" srcId="{650F5BBF-403C-48F5-B0D5-2ED470EE9E6B}" destId="{C6B950C8-C466-4A22-8154-F69EF806D099}" srcOrd="0" destOrd="0" presId="urn:microsoft.com/office/officeart/2005/8/layout/chevron2"/>
    <dgm:cxn modelId="{C77CC22E-AE3C-452B-BB73-A9A77E25AAF8}" type="presParOf" srcId="{650F5BBF-403C-48F5-B0D5-2ED470EE9E6B}" destId="{D68ACCCC-276C-4601-89DD-51324FF5B355}" srcOrd="1" destOrd="0" presId="urn:microsoft.com/office/officeart/2005/8/layout/chevron2"/>
    <dgm:cxn modelId="{CA6C17B8-AEBE-43C4-84C1-24728EF430A7}" type="presParOf" srcId="{B9A853E7-A448-4E37-81E4-CEA43FCC380A}" destId="{D32E0CE5-24A4-4393-8DC3-857B13171A6F}" srcOrd="5" destOrd="0" presId="urn:microsoft.com/office/officeart/2005/8/layout/chevron2"/>
    <dgm:cxn modelId="{E5E6C940-A71E-415D-A89C-15D44C8CE6A5}" type="presParOf" srcId="{B9A853E7-A448-4E37-81E4-CEA43FCC380A}" destId="{7F4245EC-646E-4E1E-AB95-B9DF92F02C09}" srcOrd="6" destOrd="0" presId="urn:microsoft.com/office/officeart/2005/8/layout/chevron2"/>
    <dgm:cxn modelId="{5B96C2EB-1017-4206-B8B4-15E50E6ADA33}" type="presParOf" srcId="{7F4245EC-646E-4E1E-AB95-B9DF92F02C09}" destId="{49D127F5-AFC4-4434-A680-402C1B09D964}" srcOrd="0" destOrd="0" presId="urn:microsoft.com/office/officeart/2005/8/layout/chevron2"/>
    <dgm:cxn modelId="{51573A7E-6572-492D-9C31-01025F62F7B1}" type="presParOf" srcId="{7F4245EC-646E-4E1E-AB95-B9DF92F02C09}" destId="{0781C0F4-58F7-469E-B674-4DB3F89347E1}" srcOrd="1" destOrd="0" presId="urn:microsoft.com/office/officeart/2005/8/layout/chevron2"/>
    <dgm:cxn modelId="{F4C5ADEF-3184-497F-A167-0859D874DC65}" type="presParOf" srcId="{B9A853E7-A448-4E37-81E4-CEA43FCC380A}" destId="{9469F9F5-8FE7-43AE-88A6-8375A8E67209}" srcOrd="7" destOrd="0" presId="urn:microsoft.com/office/officeart/2005/8/layout/chevron2"/>
    <dgm:cxn modelId="{82474CBD-25CD-49B8-B434-3CC1B20B5711}" type="presParOf" srcId="{B9A853E7-A448-4E37-81E4-CEA43FCC380A}" destId="{ED99CB03-68FC-4B34-9F4E-898BF9CC8096}" srcOrd="8" destOrd="0" presId="urn:microsoft.com/office/officeart/2005/8/layout/chevron2"/>
    <dgm:cxn modelId="{6FB25B29-6CF5-4B22-967D-FD55FEF17F35}" type="presParOf" srcId="{ED99CB03-68FC-4B34-9F4E-898BF9CC8096}" destId="{937D082F-53F7-4BAC-B8DF-572699FCE307}" srcOrd="0" destOrd="0" presId="urn:microsoft.com/office/officeart/2005/8/layout/chevron2"/>
    <dgm:cxn modelId="{537022DE-BEB3-4AD8-9926-72C69F409CAA}" type="presParOf" srcId="{ED99CB03-68FC-4B34-9F4E-898BF9CC8096}" destId="{A533E0E5-96C5-4945-945C-CE72A25B6E11}" srcOrd="1" destOrd="0" presId="urn:microsoft.com/office/officeart/2005/8/layout/chevron2"/>
    <dgm:cxn modelId="{67CAE889-B1D0-4B5E-B883-471A679F71F4}" type="presParOf" srcId="{B9A853E7-A448-4E37-81E4-CEA43FCC380A}" destId="{2594BE74-F601-4577-9689-10476FE63567}" srcOrd="9" destOrd="0" presId="urn:microsoft.com/office/officeart/2005/8/layout/chevron2"/>
    <dgm:cxn modelId="{642EA247-0FC3-4941-8DB5-2E86B932CDAA}" type="presParOf" srcId="{B9A853E7-A448-4E37-81E4-CEA43FCC380A}" destId="{0D1F5DD6-4126-4321-BD81-A5C59EBB70B3}" srcOrd="10" destOrd="0" presId="urn:microsoft.com/office/officeart/2005/8/layout/chevron2"/>
    <dgm:cxn modelId="{49BA82ED-1C06-4D40-9228-F7FBB89D6587}" type="presParOf" srcId="{0D1F5DD6-4126-4321-BD81-A5C59EBB70B3}" destId="{9CD2E6A0-347C-4E8B-B19C-F76DEB474815}" srcOrd="0" destOrd="0" presId="urn:microsoft.com/office/officeart/2005/8/layout/chevron2"/>
    <dgm:cxn modelId="{CF30165F-D129-47A8-9216-BC64CA5D7BC4}" type="presParOf" srcId="{0D1F5DD6-4126-4321-BD81-A5C59EBB70B3}" destId="{6181F081-9E42-4438-B8F0-BA251429E69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5F1DB-AE40-4815-96C5-28AB40D76C20}">
      <dsp:nvSpPr>
        <dsp:cNvPr id="0" name=""/>
        <dsp:cNvSpPr/>
      </dsp:nvSpPr>
      <dsp:spPr>
        <a:xfrm rot="5400000">
          <a:off x="-166405" y="168193"/>
          <a:ext cx="1109367" cy="77655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5400000">
        <a:off x="1" y="390067"/>
        <a:ext cx="776557" cy="332810"/>
      </dsp:txXfrm>
    </dsp:sp>
    <dsp:sp modelId="{B76765B6-0B38-43C3-A675-9F5D96F4B22F}">
      <dsp:nvSpPr>
        <dsp:cNvPr id="0" name=""/>
        <dsp:cNvSpPr/>
      </dsp:nvSpPr>
      <dsp:spPr>
        <a:xfrm rot="5400000">
          <a:off x="3023455" y="-2245110"/>
          <a:ext cx="721089" cy="521488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Specimen applied to slide</a:t>
          </a:r>
        </a:p>
      </dsp:txBody>
      <dsp:txXfrm rot="-5400000">
        <a:off x="776558" y="36988"/>
        <a:ext cx="5179684" cy="650687"/>
      </dsp:txXfrm>
    </dsp:sp>
    <dsp:sp modelId="{12E9748A-11FF-4435-BF74-125A584A3473}">
      <dsp:nvSpPr>
        <dsp:cNvPr id="0" name=""/>
        <dsp:cNvSpPr/>
      </dsp:nvSpPr>
      <dsp:spPr>
        <a:xfrm rot="5400000">
          <a:off x="-166405" y="1160642"/>
          <a:ext cx="1109367" cy="77655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5400000">
        <a:off x="1" y="1382516"/>
        <a:ext cx="776557" cy="332810"/>
      </dsp:txXfrm>
    </dsp:sp>
    <dsp:sp modelId="{A3128439-869E-47F1-AC3F-E76E84AFCB1B}">
      <dsp:nvSpPr>
        <dsp:cNvPr id="0" name=""/>
        <dsp:cNvSpPr/>
      </dsp:nvSpPr>
      <dsp:spPr>
        <a:xfrm rot="5400000">
          <a:off x="3023455" y="-1252660"/>
          <a:ext cx="721089" cy="521488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Crystal violet stain applied followed by iodine. </a:t>
          </a:r>
        </a:p>
      </dsp:txBody>
      <dsp:txXfrm rot="-5400000">
        <a:off x="776558" y="1029438"/>
        <a:ext cx="5179684" cy="650687"/>
      </dsp:txXfrm>
    </dsp:sp>
    <dsp:sp modelId="{C6B950C8-C466-4A22-8154-F69EF806D099}">
      <dsp:nvSpPr>
        <dsp:cNvPr id="0" name=""/>
        <dsp:cNvSpPr/>
      </dsp:nvSpPr>
      <dsp:spPr>
        <a:xfrm rot="5400000">
          <a:off x="-166405" y="2153091"/>
          <a:ext cx="1109367" cy="77655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5400000">
        <a:off x="1" y="2374965"/>
        <a:ext cx="776557" cy="332810"/>
      </dsp:txXfrm>
    </dsp:sp>
    <dsp:sp modelId="{D68ACCCC-276C-4601-89DD-51324FF5B355}">
      <dsp:nvSpPr>
        <dsp:cNvPr id="0" name=""/>
        <dsp:cNvSpPr/>
      </dsp:nvSpPr>
      <dsp:spPr>
        <a:xfrm rot="5400000">
          <a:off x="3023455" y="-260211"/>
          <a:ext cx="721089" cy="521488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Alcohol decolorizing solution applied</a:t>
          </a:r>
        </a:p>
      </dsp:txBody>
      <dsp:txXfrm rot="-5400000">
        <a:off x="776558" y="2021887"/>
        <a:ext cx="5179684" cy="650687"/>
      </dsp:txXfrm>
    </dsp:sp>
    <dsp:sp modelId="{49D127F5-AFC4-4434-A680-402C1B09D964}">
      <dsp:nvSpPr>
        <dsp:cNvPr id="0" name=""/>
        <dsp:cNvSpPr/>
      </dsp:nvSpPr>
      <dsp:spPr>
        <a:xfrm rot="5400000">
          <a:off x="-166405" y="3145541"/>
          <a:ext cx="1109367" cy="77655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1" y="3367415"/>
        <a:ext cx="776557" cy="332810"/>
      </dsp:txXfrm>
    </dsp:sp>
    <dsp:sp modelId="{0781C0F4-58F7-469E-B674-4DB3F89347E1}">
      <dsp:nvSpPr>
        <dsp:cNvPr id="0" name=""/>
        <dsp:cNvSpPr/>
      </dsp:nvSpPr>
      <dsp:spPr>
        <a:xfrm rot="5400000">
          <a:off x="3023455" y="732237"/>
          <a:ext cx="721089" cy="521488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Counterstain with </a:t>
          </a:r>
          <a:r>
            <a:rPr lang="en-US" sz="2000" kern="1200" dirty="0" err="1"/>
            <a:t>safranin</a:t>
          </a:r>
          <a:endParaRPr lang="en-US" sz="2000" kern="1200" dirty="0"/>
        </a:p>
      </dsp:txBody>
      <dsp:txXfrm rot="-5400000">
        <a:off x="776558" y="3014336"/>
        <a:ext cx="5179684" cy="650687"/>
      </dsp:txXfrm>
    </dsp:sp>
    <dsp:sp modelId="{937D082F-53F7-4BAC-B8DF-572699FCE307}">
      <dsp:nvSpPr>
        <dsp:cNvPr id="0" name=""/>
        <dsp:cNvSpPr/>
      </dsp:nvSpPr>
      <dsp:spPr>
        <a:xfrm rot="5400000">
          <a:off x="-166405" y="4137990"/>
          <a:ext cx="1109367" cy="77655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1" y="4359864"/>
        <a:ext cx="776557" cy="332810"/>
      </dsp:txXfrm>
    </dsp:sp>
    <dsp:sp modelId="{A533E0E5-96C5-4945-945C-CE72A25B6E11}">
      <dsp:nvSpPr>
        <dsp:cNvPr id="0" name=""/>
        <dsp:cNvSpPr/>
      </dsp:nvSpPr>
      <dsp:spPr>
        <a:xfrm rot="5400000">
          <a:off x="3023455" y="1724687"/>
          <a:ext cx="721089" cy="521488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Gram-negative: Red/Pink</a:t>
          </a:r>
        </a:p>
        <a:p>
          <a:pPr marL="228600" lvl="1" indent="-228600" algn="l" defTabSz="889000">
            <a:lnSpc>
              <a:spcPct val="90000"/>
            </a:lnSpc>
            <a:spcBef>
              <a:spcPct val="0"/>
            </a:spcBef>
            <a:spcAft>
              <a:spcPct val="15000"/>
            </a:spcAft>
            <a:buChar char="•"/>
          </a:pPr>
          <a:r>
            <a:rPr lang="en-US" sz="2000" kern="1200" dirty="0"/>
            <a:t>Gram-positive: Purple in appearance </a:t>
          </a:r>
        </a:p>
      </dsp:txBody>
      <dsp:txXfrm rot="-5400000">
        <a:off x="776558" y="4006786"/>
        <a:ext cx="5179684" cy="650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5F1DB-AE40-4815-96C5-28AB40D76C20}">
      <dsp:nvSpPr>
        <dsp:cNvPr id="0" name=""/>
        <dsp:cNvSpPr/>
      </dsp:nvSpPr>
      <dsp:spPr>
        <a:xfrm rot="5400000">
          <a:off x="-139229" y="140573"/>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1" y="326213"/>
        <a:ext cx="649737" cy="278458"/>
      </dsp:txXfrm>
    </dsp:sp>
    <dsp:sp modelId="{B76765B6-0B38-43C3-A675-9F5D96F4B22F}">
      <dsp:nvSpPr>
        <dsp:cNvPr id="0" name=""/>
        <dsp:cNvSpPr/>
      </dsp:nvSpPr>
      <dsp:spPr>
        <a:xfrm rot="5400000">
          <a:off x="3454284" y="-2803203"/>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Specimen received</a:t>
          </a:r>
        </a:p>
      </dsp:txBody>
      <dsp:txXfrm rot="-5400000">
        <a:off x="649737" y="30796"/>
        <a:ext cx="6182970" cy="544423"/>
      </dsp:txXfrm>
    </dsp:sp>
    <dsp:sp modelId="{12E9748A-11FF-4435-BF74-125A584A3473}">
      <dsp:nvSpPr>
        <dsp:cNvPr id="0" name=""/>
        <dsp:cNvSpPr/>
      </dsp:nvSpPr>
      <dsp:spPr>
        <a:xfrm rot="5400000">
          <a:off x="-139229" y="970944"/>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1" y="1156584"/>
        <a:ext cx="649737" cy="278458"/>
      </dsp:txXfrm>
    </dsp:sp>
    <dsp:sp modelId="{A3128439-869E-47F1-AC3F-E76E84AFCB1B}">
      <dsp:nvSpPr>
        <dsp:cNvPr id="0" name=""/>
        <dsp:cNvSpPr/>
      </dsp:nvSpPr>
      <dsp:spPr>
        <a:xfrm rot="5400000">
          <a:off x="3454284" y="-1972832"/>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Initial gram stain (1-6 hours)</a:t>
          </a:r>
        </a:p>
      </dsp:txBody>
      <dsp:txXfrm rot="-5400000">
        <a:off x="649737" y="861167"/>
        <a:ext cx="6182970" cy="544423"/>
      </dsp:txXfrm>
    </dsp:sp>
    <dsp:sp modelId="{C6B950C8-C466-4A22-8154-F69EF806D099}">
      <dsp:nvSpPr>
        <dsp:cNvPr id="0" name=""/>
        <dsp:cNvSpPr/>
      </dsp:nvSpPr>
      <dsp:spPr>
        <a:xfrm rot="5400000">
          <a:off x="-139229" y="1801316"/>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1" y="1986956"/>
        <a:ext cx="649737" cy="278458"/>
      </dsp:txXfrm>
    </dsp:sp>
    <dsp:sp modelId="{D68ACCCC-276C-4601-89DD-51324FF5B355}">
      <dsp:nvSpPr>
        <dsp:cNvPr id="0" name=""/>
        <dsp:cNvSpPr/>
      </dsp:nvSpPr>
      <dsp:spPr>
        <a:xfrm rot="5400000">
          <a:off x="3454284" y="-1142460"/>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Plated and grown (24-48 hours)</a:t>
          </a:r>
        </a:p>
      </dsp:txBody>
      <dsp:txXfrm rot="-5400000">
        <a:off x="649737" y="1691539"/>
        <a:ext cx="6182970" cy="544423"/>
      </dsp:txXfrm>
    </dsp:sp>
    <dsp:sp modelId="{49D127F5-AFC4-4434-A680-402C1B09D964}">
      <dsp:nvSpPr>
        <dsp:cNvPr id="0" name=""/>
        <dsp:cNvSpPr/>
      </dsp:nvSpPr>
      <dsp:spPr>
        <a:xfrm rot="5400000">
          <a:off x="-139229" y="2631687"/>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 y="2817327"/>
        <a:ext cx="649737" cy="278458"/>
      </dsp:txXfrm>
    </dsp:sp>
    <dsp:sp modelId="{0781C0F4-58F7-469E-B674-4DB3F89347E1}">
      <dsp:nvSpPr>
        <dsp:cNvPr id="0" name=""/>
        <dsp:cNvSpPr/>
      </dsp:nvSpPr>
      <dsp:spPr>
        <a:xfrm rot="5400000">
          <a:off x="3454284" y="-312089"/>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Growth gram stain</a:t>
          </a:r>
        </a:p>
      </dsp:txBody>
      <dsp:txXfrm rot="-5400000">
        <a:off x="649737" y="2521910"/>
        <a:ext cx="6182970" cy="544423"/>
      </dsp:txXfrm>
    </dsp:sp>
    <dsp:sp modelId="{937D082F-53F7-4BAC-B8DF-572699FCE307}">
      <dsp:nvSpPr>
        <dsp:cNvPr id="0" name=""/>
        <dsp:cNvSpPr/>
      </dsp:nvSpPr>
      <dsp:spPr>
        <a:xfrm rot="5400000">
          <a:off x="-139229" y="3462059"/>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 y="3647699"/>
        <a:ext cx="649737" cy="278458"/>
      </dsp:txXfrm>
    </dsp:sp>
    <dsp:sp modelId="{A533E0E5-96C5-4945-945C-CE72A25B6E11}">
      <dsp:nvSpPr>
        <dsp:cNvPr id="0" name=""/>
        <dsp:cNvSpPr/>
      </dsp:nvSpPr>
      <dsp:spPr>
        <a:xfrm rot="5400000">
          <a:off x="3454284" y="518282"/>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Organism identification (0-24 hours)</a:t>
          </a:r>
        </a:p>
      </dsp:txBody>
      <dsp:txXfrm rot="-5400000">
        <a:off x="649737" y="3352281"/>
        <a:ext cx="6182970" cy="544423"/>
      </dsp:txXfrm>
    </dsp:sp>
    <dsp:sp modelId="{9CD2E6A0-347C-4E8B-B19C-F76DEB474815}">
      <dsp:nvSpPr>
        <dsp:cNvPr id="0" name=""/>
        <dsp:cNvSpPr/>
      </dsp:nvSpPr>
      <dsp:spPr>
        <a:xfrm rot="5400000">
          <a:off x="-139229" y="4292430"/>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 y="4478070"/>
        <a:ext cx="649737" cy="278458"/>
      </dsp:txXfrm>
    </dsp:sp>
    <dsp:sp modelId="{6181F081-9E42-4438-B8F0-BA251429E69A}">
      <dsp:nvSpPr>
        <dsp:cNvPr id="0" name=""/>
        <dsp:cNvSpPr/>
      </dsp:nvSpPr>
      <dsp:spPr>
        <a:xfrm rot="5400000">
          <a:off x="3454284" y="1348653"/>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Susceptibilities (18-24 hours)</a:t>
          </a:r>
        </a:p>
      </dsp:txBody>
      <dsp:txXfrm rot="-5400000">
        <a:off x="649737" y="4182652"/>
        <a:ext cx="6182970" cy="544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5F1DB-AE40-4815-96C5-28AB40D76C20}">
      <dsp:nvSpPr>
        <dsp:cNvPr id="0" name=""/>
        <dsp:cNvSpPr/>
      </dsp:nvSpPr>
      <dsp:spPr>
        <a:xfrm rot="5400000">
          <a:off x="-139229" y="140573"/>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1" y="326213"/>
        <a:ext cx="649737" cy="278458"/>
      </dsp:txXfrm>
    </dsp:sp>
    <dsp:sp modelId="{B76765B6-0B38-43C3-A675-9F5D96F4B22F}">
      <dsp:nvSpPr>
        <dsp:cNvPr id="0" name=""/>
        <dsp:cNvSpPr/>
      </dsp:nvSpPr>
      <dsp:spPr>
        <a:xfrm rot="5400000">
          <a:off x="3454284" y="-2803203"/>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Specimen received</a:t>
          </a:r>
        </a:p>
      </dsp:txBody>
      <dsp:txXfrm rot="-5400000">
        <a:off x="649737" y="30796"/>
        <a:ext cx="6182970" cy="544423"/>
      </dsp:txXfrm>
    </dsp:sp>
    <dsp:sp modelId="{12E9748A-11FF-4435-BF74-125A584A3473}">
      <dsp:nvSpPr>
        <dsp:cNvPr id="0" name=""/>
        <dsp:cNvSpPr/>
      </dsp:nvSpPr>
      <dsp:spPr>
        <a:xfrm rot="5400000">
          <a:off x="-139229" y="970944"/>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1" y="1156584"/>
        <a:ext cx="649737" cy="278458"/>
      </dsp:txXfrm>
    </dsp:sp>
    <dsp:sp modelId="{A3128439-869E-47F1-AC3F-E76E84AFCB1B}">
      <dsp:nvSpPr>
        <dsp:cNvPr id="0" name=""/>
        <dsp:cNvSpPr/>
      </dsp:nvSpPr>
      <dsp:spPr>
        <a:xfrm rot="5400000">
          <a:off x="3454284" y="-1972832"/>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Initial gram stain (1-6 hours)</a:t>
          </a:r>
        </a:p>
      </dsp:txBody>
      <dsp:txXfrm rot="-5400000">
        <a:off x="649737" y="861167"/>
        <a:ext cx="6182970" cy="544423"/>
      </dsp:txXfrm>
    </dsp:sp>
    <dsp:sp modelId="{C6B950C8-C466-4A22-8154-F69EF806D099}">
      <dsp:nvSpPr>
        <dsp:cNvPr id="0" name=""/>
        <dsp:cNvSpPr/>
      </dsp:nvSpPr>
      <dsp:spPr>
        <a:xfrm rot="5400000">
          <a:off x="-139229" y="1801316"/>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1" y="1986956"/>
        <a:ext cx="649737" cy="278458"/>
      </dsp:txXfrm>
    </dsp:sp>
    <dsp:sp modelId="{D68ACCCC-276C-4601-89DD-51324FF5B355}">
      <dsp:nvSpPr>
        <dsp:cNvPr id="0" name=""/>
        <dsp:cNvSpPr/>
      </dsp:nvSpPr>
      <dsp:spPr>
        <a:xfrm rot="5400000">
          <a:off x="3454284" y="-1142460"/>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Plated and grown (24-48 hours)</a:t>
          </a:r>
        </a:p>
      </dsp:txBody>
      <dsp:txXfrm rot="-5400000">
        <a:off x="649737" y="1691539"/>
        <a:ext cx="6182970" cy="544423"/>
      </dsp:txXfrm>
    </dsp:sp>
    <dsp:sp modelId="{49D127F5-AFC4-4434-A680-402C1B09D964}">
      <dsp:nvSpPr>
        <dsp:cNvPr id="0" name=""/>
        <dsp:cNvSpPr/>
      </dsp:nvSpPr>
      <dsp:spPr>
        <a:xfrm rot="5400000">
          <a:off x="-139229" y="2631687"/>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 y="2817327"/>
        <a:ext cx="649737" cy="278458"/>
      </dsp:txXfrm>
    </dsp:sp>
    <dsp:sp modelId="{0781C0F4-58F7-469E-B674-4DB3F89347E1}">
      <dsp:nvSpPr>
        <dsp:cNvPr id="0" name=""/>
        <dsp:cNvSpPr/>
      </dsp:nvSpPr>
      <dsp:spPr>
        <a:xfrm rot="5400000">
          <a:off x="3454284" y="-312089"/>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Growth gram stain</a:t>
          </a:r>
        </a:p>
      </dsp:txBody>
      <dsp:txXfrm rot="-5400000">
        <a:off x="649737" y="2521910"/>
        <a:ext cx="6182970" cy="544423"/>
      </dsp:txXfrm>
    </dsp:sp>
    <dsp:sp modelId="{937D082F-53F7-4BAC-B8DF-572699FCE307}">
      <dsp:nvSpPr>
        <dsp:cNvPr id="0" name=""/>
        <dsp:cNvSpPr/>
      </dsp:nvSpPr>
      <dsp:spPr>
        <a:xfrm rot="5400000">
          <a:off x="-139229" y="3462059"/>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 y="3647699"/>
        <a:ext cx="649737" cy="278458"/>
      </dsp:txXfrm>
    </dsp:sp>
    <dsp:sp modelId="{A533E0E5-96C5-4945-945C-CE72A25B6E11}">
      <dsp:nvSpPr>
        <dsp:cNvPr id="0" name=""/>
        <dsp:cNvSpPr/>
      </dsp:nvSpPr>
      <dsp:spPr>
        <a:xfrm rot="5400000">
          <a:off x="3454284" y="518282"/>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Organism identification (0-24 hours)</a:t>
          </a:r>
        </a:p>
      </dsp:txBody>
      <dsp:txXfrm rot="-5400000">
        <a:off x="649737" y="3352281"/>
        <a:ext cx="6182970" cy="544423"/>
      </dsp:txXfrm>
    </dsp:sp>
    <dsp:sp modelId="{9CD2E6A0-347C-4E8B-B19C-F76DEB474815}">
      <dsp:nvSpPr>
        <dsp:cNvPr id="0" name=""/>
        <dsp:cNvSpPr/>
      </dsp:nvSpPr>
      <dsp:spPr>
        <a:xfrm rot="5400000">
          <a:off x="-139229" y="4292430"/>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 y="4478070"/>
        <a:ext cx="649737" cy="278458"/>
      </dsp:txXfrm>
    </dsp:sp>
    <dsp:sp modelId="{6181F081-9E42-4438-B8F0-BA251429E69A}">
      <dsp:nvSpPr>
        <dsp:cNvPr id="0" name=""/>
        <dsp:cNvSpPr/>
      </dsp:nvSpPr>
      <dsp:spPr>
        <a:xfrm rot="5400000">
          <a:off x="3454284" y="1348653"/>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Susceptibilities (18-24 hours)</a:t>
          </a:r>
        </a:p>
      </dsp:txBody>
      <dsp:txXfrm rot="-5400000">
        <a:off x="649737" y="4182652"/>
        <a:ext cx="6182970" cy="544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5F1DB-AE40-4815-96C5-28AB40D76C20}">
      <dsp:nvSpPr>
        <dsp:cNvPr id="0" name=""/>
        <dsp:cNvSpPr/>
      </dsp:nvSpPr>
      <dsp:spPr>
        <a:xfrm rot="5400000">
          <a:off x="-139229" y="140573"/>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1" y="326213"/>
        <a:ext cx="649737" cy="278458"/>
      </dsp:txXfrm>
    </dsp:sp>
    <dsp:sp modelId="{B76765B6-0B38-43C3-A675-9F5D96F4B22F}">
      <dsp:nvSpPr>
        <dsp:cNvPr id="0" name=""/>
        <dsp:cNvSpPr/>
      </dsp:nvSpPr>
      <dsp:spPr>
        <a:xfrm rot="5400000">
          <a:off x="3454284" y="-2803203"/>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Specimen received</a:t>
          </a:r>
        </a:p>
      </dsp:txBody>
      <dsp:txXfrm rot="-5400000">
        <a:off x="649737" y="30796"/>
        <a:ext cx="6182970" cy="544423"/>
      </dsp:txXfrm>
    </dsp:sp>
    <dsp:sp modelId="{12E9748A-11FF-4435-BF74-125A584A3473}">
      <dsp:nvSpPr>
        <dsp:cNvPr id="0" name=""/>
        <dsp:cNvSpPr/>
      </dsp:nvSpPr>
      <dsp:spPr>
        <a:xfrm rot="5400000">
          <a:off x="-139229" y="970944"/>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1" y="1156584"/>
        <a:ext cx="649737" cy="278458"/>
      </dsp:txXfrm>
    </dsp:sp>
    <dsp:sp modelId="{A3128439-869E-47F1-AC3F-E76E84AFCB1B}">
      <dsp:nvSpPr>
        <dsp:cNvPr id="0" name=""/>
        <dsp:cNvSpPr/>
      </dsp:nvSpPr>
      <dsp:spPr>
        <a:xfrm rot="5400000">
          <a:off x="3454284" y="-1972832"/>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Initial gram stain (1-6 hours)</a:t>
          </a:r>
        </a:p>
      </dsp:txBody>
      <dsp:txXfrm rot="-5400000">
        <a:off x="649737" y="861167"/>
        <a:ext cx="6182970" cy="544423"/>
      </dsp:txXfrm>
    </dsp:sp>
    <dsp:sp modelId="{C6B950C8-C466-4A22-8154-F69EF806D099}">
      <dsp:nvSpPr>
        <dsp:cNvPr id="0" name=""/>
        <dsp:cNvSpPr/>
      </dsp:nvSpPr>
      <dsp:spPr>
        <a:xfrm rot="5400000">
          <a:off x="-139229" y="1801316"/>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1" y="1986956"/>
        <a:ext cx="649737" cy="278458"/>
      </dsp:txXfrm>
    </dsp:sp>
    <dsp:sp modelId="{D68ACCCC-276C-4601-89DD-51324FF5B355}">
      <dsp:nvSpPr>
        <dsp:cNvPr id="0" name=""/>
        <dsp:cNvSpPr/>
      </dsp:nvSpPr>
      <dsp:spPr>
        <a:xfrm rot="5400000">
          <a:off x="3454284" y="-1142460"/>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Plated and grown (24-48 hours)</a:t>
          </a:r>
        </a:p>
      </dsp:txBody>
      <dsp:txXfrm rot="-5400000">
        <a:off x="649737" y="1691539"/>
        <a:ext cx="6182970" cy="544423"/>
      </dsp:txXfrm>
    </dsp:sp>
    <dsp:sp modelId="{49D127F5-AFC4-4434-A680-402C1B09D964}">
      <dsp:nvSpPr>
        <dsp:cNvPr id="0" name=""/>
        <dsp:cNvSpPr/>
      </dsp:nvSpPr>
      <dsp:spPr>
        <a:xfrm rot="5400000">
          <a:off x="-139229" y="2631687"/>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 y="2817327"/>
        <a:ext cx="649737" cy="278458"/>
      </dsp:txXfrm>
    </dsp:sp>
    <dsp:sp modelId="{0781C0F4-58F7-469E-B674-4DB3F89347E1}">
      <dsp:nvSpPr>
        <dsp:cNvPr id="0" name=""/>
        <dsp:cNvSpPr/>
      </dsp:nvSpPr>
      <dsp:spPr>
        <a:xfrm rot="5400000">
          <a:off x="3454284" y="-312089"/>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Growth gram stain</a:t>
          </a:r>
        </a:p>
      </dsp:txBody>
      <dsp:txXfrm rot="-5400000">
        <a:off x="649737" y="2521910"/>
        <a:ext cx="6182970" cy="544423"/>
      </dsp:txXfrm>
    </dsp:sp>
    <dsp:sp modelId="{937D082F-53F7-4BAC-B8DF-572699FCE307}">
      <dsp:nvSpPr>
        <dsp:cNvPr id="0" name=""/>
        <dsp:cNvSpPr/>
      </dsp:nvSpPr>
      <dsp:spPr>
        <a:xfrm rot="5400000">
          <a:off x="-139229" y="3462059"/>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 y="3647699"/>
        <a:ext cx="649737" cy="278458"/>
      </dsp:txXfrm>
    </dsp:sp>
    <dsp:sp modelId="{A533E0E5-96C5-4945-945C-CE72A25B6E11}">
      <dsp:nvSpPr>
        <dsp:cNvPr id="0" name=""/>
        <dsp:cNvSpPr/>
      </dsp:nvSpPr>
      <dsp:spPr>
        <a:xfrm rot="5400000">
          <a:off x="3454284" y="518282"/>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Organism identification (0-24 hours)</a:t>
          </a:r>
        </a:p>
      </dsp:txBody>
      <dsp:txXfrm rot="-5400000">
        <a:off x="649737" y="3352281"/>
        <a:ext cx="6182970" cy="544423"/>
      </dsp:txXfrm>
    </dsp:sp>
    <dsp:sp modelId="{9CD2E6A0-347C-4E8B-B19C-F76DEB474815}">
      <dsp:nvSpPr>
        <dsp:cNvPr id="0" name=""/>
        <dsp:cNvSpPr/>
      </dsp:nvSpPr>
      <dsp:spPr>
        <a:xfrm rot="5400000">
          <a:off x="-139229" y="4292430"/>
          <a:ext cx="928195" cy="64973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 y="4478070"/>
        <a:ext cx="649737" cy="278458"/>
      </dsp:txXfrm>
    </dsp:sp>
    <dsp:sp modelId="{6181F081-9E42-4438-B8F0-BA251429E69A}">
      <dsp:nvSpPr>
        <dsp:cNvPr id="0" name=""/>
        <dsp:cNvSpPr/>
      </dsp:nvSpPr>
      <dsp:spPr>
        <a:xfrm rot="5400000">
          <a:off x="3454284" y="1348653"/>
          <a:ext cx="603327" cy="62124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Susceptibilities (18-24 hours)</a:t>
          </a:r>
        </a:p>
      </dsp:txBody>
      <dsp:txXfrm rot="-5400000">
        <a:off x="649737" y="4182652"/>
        <a:ext cx="6182970" cy="5444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4E635-2443-4553-BBF1-A5238D14A18A}" type="datetimeFigureOut">
              <a:rPr lang="en-US" smtClean="0"/>
              <a:t>10/10/2017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AFBCD-FAA1-4C08-B33C-93A60D89BDBC}" type="slidenum">
              <a:rPr lang="en-US" smtClean="0"/>
              <a:t>‹#›</a:t>
            </a:fld>
            <a:endParaRPr lang="en-US"/>
          </a:p>
        </p:txBody>
      </p:sp>
    </p:spTree>
    <p:extLst>
      <p:ext uri="{BB962C8B-B14F-4D97-AF65-F5344CB8AC3E}">
        <p14:creationId xmlns:p14="http://schemas.microsoft.com/office/powerpoint/2010/main" val="78935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a:t>
            </a:r>
          </a:p>
        </p:txBody>
      </p:sp>
      <p:sp>
        <p:nvSpPr>
          <p:cNvPr id="4" name="Slide Number Placeholder 3"/>
          <p:cNvSpPr>
            <a:spLocks noGrp="1"/>
          </p:cNvSpPr>
          <p:nvPr>
            <p:ph type="sldNum" sz="quarter" idx="10"/>
          </p:nvPr>
        </p:nvSpPr>
        <p:spPr/>
        <p:txBody>
          <a:bodyPr/>
          <a:lstStyle/>
          <a:p>
            <a:fld id="{3A403AE8-75F4-46B9-B9FF-3339417BB98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897341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768F2-A75D-40A3-A88F-C948894D287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840206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768F2-A75D-40A3-A88F-C948894D287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91818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768F2-A75D-40A3-A88F-C948894D287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569094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768F2-A75D-40A3-A88F-C948894D2872}"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28796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4462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6723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111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750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87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34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768F2-A75D-40A3-A88F-C948894D287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16464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015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0462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extLst>
      <p:ext uri="{BB962C8B-B14F-4D97-AF65-F5344CB8AC3E}">
        <p14:creationId xmlns:p14="http://schemas.microsoft.com/office/powerpoint/2010/main" val="4132958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2072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7672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4753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7312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extLst>
      <p:ext uri="{BB962C8B-B14F-4D97-AF65-F5344CB8AC3E}">
        <p14:creationId xmlns:p14="http://schemas.microsoft.com/office/powerpoint/2010/main" val="3385080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9262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627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768F2-A75D-40A3-A88F-C948894D287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7138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altLang="en-US" sz="1200" dirty="0"/>
              <a:t>Disinfectants used in hospitals should be EPA registered</a:t>
            </a:r>
          </a:p>
          <a:p>
            <a:pPr marL="457200" indent="-457200">
              <a:buFont typeface="Arial" panose="020B0604020202020204" pitchFamily="34" charset="0"/>
              <a:buChar char="•"/>
            </a:pPr>
            <a:r>
              <a:rPr lang="en-US" altLang="en-US" sz="1200" dirty="0"/>
              <a:t>Hospital disinfectant must show activity against </a:t>
            </a:r>
            <a:r>
              <a:rPr lang="en-US" altLang="en-US" sz="1200" i="1" dirty="0"/>
              <a:t>Salmonella</a:t>
            </a:r>
            <a:r>
              <a:rPr lang="en-US" altLang="en-US" sz="1200" dirty="0"/>
              <a:t>, </a:t>
            </a:r>
            <a:r>
              <a:rPr lang="en-US" altLang="en-US" sz="1200" i="1" dirty="0"/>
              <a:t>Pseudomonas</a:t>
            </a:r>
            <a:r>
              <a:rPr lang="en-US" altLang="en-US" sz="1200" dirty="0"/>
              <a:t> and </a:t>
            </a:r>
            <a:r>
              <a:rPr lang="en-US" altLang="en-US" sz="1200" i="1" dirty="0"/>
              <a:t>S. aureus </a:t>
            </a:r>
          </a:p>
          <a:p>
            <a:pPr marL="457200" indent="-457200">
              <a:buFont typeface="Arial" panose="020B0604020202020204" pitchFamily="34" charset="0"/>
              <a:buChar char="•"/>
            </a:pPr>
            <a:r>
              <a:rPr lang="en-US" altLang="en-US" sz="1200" dirty="0"/>
              <a:t>Labels are very specific about their kill claims (1-10 min contact time)</a:t>
            </a:r>
          </a:p>
          <a:p>
            <a:pPr marL="457200" indent="-457200">
              <a:buFont typeface="Arial" panose="020B0604020202020204" pitchFamily="34" charset="0"/>
              <a:buChar char="•"/>
            </a:pPr>
            <a:r>
              <a:rPr lang="en-US" altLang="en-US" sz="1200" dirty="0"/>
              <a:t>Does the product kill the most prevalent healthcare pathogens including those that</a:t>
            </a:r>
          </a:p>
          <a:p>
            <a:pPr marL="628650" lvl="1" indent="-171450">
              <a:buFont typeface="Arial" panose="020B0604020202020204" pitchFamily="34" charset="0"/>
              <a:buChar char="•"/>
            </a:pPr>
            <a:r>
              <a:rPr lang="en-US" altLang="en-US" sz="1200" dirty="0"/>
              <a:t>Cause most HAIs?</a:t>
            </a:r>
          </a:p>
          <a:p>
            <a:pPr marL="628650" lvl="1" indent="-171450">
              <a:buFont typeface="Arial" panose="020B0604020202020204" pitchFamily="34" charset="0"/>
              <a:buChar char="•"/>
            </a:pPr>
            <a:r>
              <a:rPr lang="en-US" altLang="en-US" sz="1200" dirty="0"/>
              <a:t>Cause most outbreaks?</a:t>
            </a:r>
          </a:p>
          <a:p>
            <a:pPr marL="628650" lvl="1" indent="-171450">
              <a:buFont typeface="Arial" panose="020B0604020202020204" pitchFamily="34" charset="0"/>
              <a:buChar char="•"/>
            </a:pPr>
            <a:r>
              <a:rPr lang="en-US" altLang="en-US" sz="1200" dirty="0"/>
              <a:t>Are of concern in your facility?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5611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7090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6747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537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384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2499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6515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75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0138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17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Understand that this is really</a:t>
            </a:r>
            <a:r>
              <a:rPr lang="en-US" baseline="0" dirty="0"/>
              <a:t> more laboratory than it is microbiology, but it is necessary…we will get there. </a:t>
            </a:r>
            <a:endParaRPr lang="en-US" dirty="0"/>
          </a:p>
        </p:txBody>
      </p:sp>
      <p:sp>
        <p:nvSpPr>
          <p:cNvPr id="4" name="Slide Number Placeholder 3"/>
          <p:cNvSpPr>
            <a:spLocks noGrp="1"/>
          </p:cNvSpPr>
          <p:nvPr>
            <p:ph type="sldNum" sz="quarter" idx="10"/>
          </p:nvPr>
        </p:nvSpPr>
        <p:spPr/>
        <p:txBody>
          <a:bodyPr/>
          <a:lstStyle/>
          <a:p>
            <a:fld id="{C5D768F2-A75D-40A3-A88F-C948894D287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9554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8748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7423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759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93016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623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Many hospitals have provided a small (possibly ES staff-language specific) pictorial booklet to the environmental services personnel at the conclusion of the presentation which is often developed to be language skill appropriate.</a:t>
            </a:r>
          </a:p>
          <a:p>
            <a:endParaRPr lang="en-US" sz="1000" dirty="0"/>
          </a:p>
          <a:p>
            <a:r>
              <a:rPr lang="en-US" sz="1000" b="1" dirty="0"/>
              <a:t>EVS managers</a:t>
            </a:r>
            <a:r>
              <a:rPr lang="en-US" sz="1000" dirty="0"/>
              <a:t> – As senior managers will be actively involved in the design and implementation of either Level I or Level II programs, educational interventions for them will need to be customized. While many of these individuals have an excellent understanding of the basic policies and procedures involved in terminal room cleaning, most will benefit from focused educational interventions related to our evolving understanding of the role of the environment in healthcare-associated pathogen (HAP) transmission. Evaluation of mid-level managers also needs to be customized. Most importantly, the impact of the program on mid-level ES managers needs to be monitored since additional formal and informal education is frequently needed for those individuals who are somewhat unsure of the importance of developing programmatic approaches to optimize terminal room cleaning.  </a:t>
            </a:r>
          </a:p>
          <a:p>
            <a:endParaRPr lang="en-US" sz="1000" dirty="0"/>
          </a:p>
          <a:p>
            <a:r>
              <a:rPr lang="en-US" sz="1000" b="1" dirty="0"/>
              <a:t>Other groups</a:t>
            </a:r>
            <a:r>
              <a:rPr lang="en-US" sz="1000" dirty="0"/>
              <a:t> – Given the overall importance of optimizing the thoroughness of hygienic practice in healthcare settings, hospital specific educational interventions graphically illustrating the impact of the program should be considered for both Level I and Level II programs. Such communications should be developed for a range of audiences within the hospital including the senior hospital administration, the medical staff, nursing personnel on the units, executive nursing and medical staff committees and the hospital’s board of managers or directors.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615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89723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57601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248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a:t>Fluorescent Markers</a:t>
            </a:r>
          </a:p>
          <a:p>
            <a:pPr marL="174708" indent="-174708">
              <a:buFont typeface="Arial" panose="020B0604020202020204" pitchFamily="34" charset="0"/>
              <a:buChar char="•"/>
            </a:pPr>
            <a:r>
              <a:rPr lang="en-US" sz="800" dirty="0"/>
              <a:t>Fluorescent gel, powder, and lotion have all been developed for the purpose of marking high touch objects prior to room cleaning. </a:t>
            </a:r>
          </a:p>
          <a:p>
            <a:pPr marL="174708" indent="-174708">
              <a:buFont typeface="Arial" panose="020B0604020202020204" pitchFamily="34" charset="0"/>
              <a:buChar char="•"/>
            </a:pPr>
            <a:r>
              <a:rPr lang="en-US" sz="800" dirty="0"/>
              <a:t>While the powder and lotion have been used as part of educational interventions, their overt visibility (lotions and powder), ease with which they can be disturbed (powder), and difficulty with easy removal (lotion if allowed to air dry) may limit their use in a monitoring system and there is little or no published experience in their use for this purpose</a:t>
            </a:r>
          </a:p>
          <a:p>
            <a:pPr marL="174708" indent="-174708">
              <a:buFont typeface="Arial" panose="020B0604020202020204" pitchFamily="34" charset="0"/>
              <a:buChar char="•"/>
            </a:pPr>
            <a:r>
              <a:rPr lang="en-US" sz="800" dirty="0"/>
              <a:t>Fluorescent gel dries transparent on surfaces, resists abrasion, and there are several studies demonstrating the accuracy of the system in objectively evaluating cleaning practice and quantifying the impact of educational interventions on such cleaning.</a:t>
            </a:r>
          </a:p>
          <a:p>
            <a:endParaRPr lang="en-US" sz="800" b="1" dirty="0"/>
          </a:p>
          <a:p>
            <a:r>
              <a:rPr lang="en-US" sz="800" b="1" dirty="0"/>
              <a:t>ATP </a:t>
            </a:r>
            <a:r>
              <a:rPr lang="en-US" sz="800" b="1" dirty="0" err="1"/>
              <a:t>Bioluminesence</a:t>
            </a:r>
            <a:r>
              <a:rPr lang="en-US" sz="800" b="1" dirty="0"/>
              <a:t> </a:t>
            </a:r>
          </a:p>
          <a:p>
            <a:pPr marL="174708" indent="-174708">
              <a:buFont typeface="Arial" panose="020B0604020202020204" pitchFamily="34" charset="0"/>
              <a:buChar char="•"/>
            </a:pPr>
            <a:r>
              <a:rPr lang="en-US" sz="800" dirty="0"/>
              <a:t>The measurement of organic ATP on surfaces using a luciferase assay and </a:t>
            </a:r>
            <a:r>
              <a:rPr lang="en-US" sz="800" dirty="0" err="1"/>
              <a:t>luminometer</a:t>
            </a:r>
            <a:r>
              <a:rPr lang="en-US" sz="800" dirty="0"/>
              <a:t> has been used to evaluate cleanliness of food preparation surfaces for more than thirty years. </a:t>
            </a:r>
          </a:p>
          <a:p>
            <a:pPr marL="174708" indent="-174708">
              <a:buFont typeface="Arial" panose="020B0604020202020204" pitchFamily="34" charset="0"/>
              <a:buChar char="•"/>
            </a:pPr>
            <a:r>
              <a:rPr lang="en-US" sz="800" dirty="0"/>
              <a:t>A specialized swab is used to sample a standardized surface area which is then analyzed using a portable handheld </a:t>
            </a:r>
            <a:r>
              <a:rPr lang="en-US" sz="800" dirty="0" err="1"/>
              <a:t>luminometer</a:t>
            </a:r>
            <a:r>
              <a:rPr lang="en-US" sz="800" dirty="0"/>
              <a:t>. The total amount of ATP, both microbial and non-microbial, is quantified and expressed as relative light units. </a:t>
            </a:r>
          </a:p>
          <a:p>
            <a:pPr marL="174708" indent="-174708">
              <a:buFont typeface="Arial" panose="020B0604020202020204" pitchFamily="34" charset="0"/>
              <a:buChar char="•"/>
            </a:pPr>
            <a:r>
              <a:rPr lang="en-US" sz="800" dirty="0"/>
              <a:t>Very low readings are typically associated with low aerobic colony counts (ACCs).</a:t>
            </a:r>
          </a:p>
          <a:p>
            <a:pPr marL="174708" indent="-174708">
              <a:buFont typeface="Arial" panose="020B0604020202020204" pitchFamily="34" charset="0"/>
              <a:buChar char="•"/>
            </a:pPr>
            <a:r>
              <a:rPr lang="en-US" sz="800" dirty="0"/>
              <a:t>Very high readings may represent either a viable bioburden, organic debris including dead bacteria or a combination of both.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8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768F2-A75D-40A3-A88F-C948894D287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66435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54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3096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1536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4972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468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6833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No touch technologies do not eliminate the need for traditional cleaning and disinfection practices</a:t>
            </a:r>
          </a:p>
          <a:p>
            <a:pPr marL="174708" indent="-174708">
              <a:buFont typeface="Arial" panose="020B0604020202020204" pitchFamily="34" charset="0"/>
              <a:buChar char="•"/>
            </a:pPr>
            <a:r>
              <a:rPr lang="en-US" dirty="0"/>
              <a:t>Must be used properly according to the manufacturer’s instructions for use and after implementation of all other evidence-based practices</a:t>
            </a:r>
          </a:p>
          <a:p>
            <a:pPr marL="174708" indent="-174708">
              <a:buFont typeface="Arial" panose="020B0604020202020204" pitchFamily="34" charset="0"/>
              <a:buChar char="•"/>
            </a:pPr>
            <a:r>
              <a:rPr lang="en-US" dirty="0"/>
              <a:t>ADJUNCTIVE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03430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59954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55709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712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768F2-A75D-40A3-A88F-C948894D287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981342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743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92317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21281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7BD79-C7BA-42BA-89C1-7D755A9F41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36573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-Split group, have</a:t>
            </a:r>
            <a:r>
              <a:rPr lang="en-US" baseline="0" dirty="0"/>
              <a:t> everyone go to stations. 20 min per station.</a:t>
            </a:r>
          </a:p>
          <a:p>
            <a:r>
              <a:rPr lang="en-US" baseline="0" dirty="0"/>
              <a:t>At the EVS station, we’ll look at a couple tools to do assess how well rooms are getting cleaned, and we will practice using </a:t>
            </a:r>
            <a:r>
              <a:rPr lang="en-US" baseline="0" dirty="0" err="1"/>
              <a:t>GloGerm</a:t>
            </a:r>
            <a:r>
              <a:rPr lang="en-US" baseline="0" dirty="0"/>
              <a:t>, </a:t>
            </a:r>
            <a:r>
              <a:rPr lang="en-US" baseline="0" dirty="0" err="1"/>
              <a:t>blacklights</a:t>
            </a:r>
            <a:r>
              <a:rPr lang="en-US" baseline="0" dirty="0"/>
              <a:t>, and checklists.</a:t>
            </a:r>
          </a:p>
          <a:p>
            <a:r>
              <a:rPr lang="en-US" baseline="0" dirty="0"/>
              <a:t>At the PPE station, we will demo correct PPE donning/doffing and demonstrate some ways you can teach this and audit use.</a:t>
            </a:r>
          </a:p>
          <a:p>
            <a:r>
              <a:rPr lang="en-US" baseline="0" dirty="0"/>
              <a:t>At the handwashing station, we will demo some teaching methods for this and also some ways you can audit  hand hygiene.</a:t>
            </a:r>
            <a:endParaRPr lang="en-US" dirty="0"/>
          </a:p>
        </p:txBody>
      </p:sp>
      <p:sp>
        <p:nvSpPr>
          <p:cNvPr id="4" name="Slide Number Placeholder 3"/>
          <p:cNvSpPr>
            <a:spLocks noGrp="1"/>
          </p:cNvSpPr>
          <p:nvPr>
            <p:ph type="sldNum" sz="quarter" idx="10"/>
          </p:nvPr>
        </p:nvSpPr>
        <p:spPr/>
        <p:txBody>
          <a:bodyPr/>
          <a:lstStyle/>
          <a:p>
            <a:fld id="{198AFBCD-FAA1-4C08-B33C-93A60D89BDBC}" type="slidenum">
              <a:rPr lang="en-US" smtClean="0"/>
              <a:t>98</a:t>
            </a:fld>
            <a:endParaRPr lang="en-US"/>
          </a:p>
        </p:txBody>
      </p:sp>
    </p:spTree>
    <p:extLst>
      <p:ext uri="{BB962C8B-B14F-4D97-AF65-F5344CB8AC3E}">
        <p14:creationId xmlns:p14="http://schemas.microsoft.com/office/powerpoint/2010/main" val="17870734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requires you to know how many cases you would normally have,</a:t>
            </a:r>
            <a:r>
              <a:rPr lang="en-US" baseline="0" dirty="0"/>
              <a:t> which requires surveillance! </a:t>
            </a:r>
            <a:r>
              <a:rPr lang="en-US" baseline="0" dirty="0">
                <a:sym typeface="Wingdings" panose="05000000000000000000" pitchFamily="2" charset="2"/>
              </a:rPr>
              <a:t></a:t>
            </a:r>
          </a:p>
          <a:p>
            <a:endParaRPr lang="en-US" dirty="0"/>
          </a:p>
        </p:txBody>
      </p:sp>
      <p:sp>
        <p:nvSpPr>
          <p:cNvPr id="4" name="Slide Number Placeholder 3"/>
          <p:cNvSpPr>
            <a:spLocks noGrp="1"/>
          </p:cNvSpPr>
          <p:nvPr>
            <p:ph type="sldNum" sz="quarter" idx="10"/>
          </p:nvPr>
        </p:nvSpPr>
        <p:spPr/>
        <p:txBody>
          <a:bodyPr/>
          <a:lstStyle/>
          <a:p>
            <a:fld id="{198AFBCD-FAA1-4C08-B33C-93A60D89BDBC}" type="slidenum">
              <a:rPr lang="en-US" smtClean="0"/>
              <a:t>101</a:t>
            </a:fld>
            <a:endParaRPr lang="en-US"/>
          </a:p>
        </p:txBody>
      </p:sp>
    </p:spTree>
    <p:extLst>
      <p:ext uri="{BB962C8B-B14F-4D97-AF65-F5344CB8AC3E}">
        <p14:creationId xmlns:p14="http://schemas.microsoft.com/office/powerpoint/2010/main" val="22054906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it’s pretty</a:t>
            </a:r>
            <a:r>
              <a:rPr lang="en-US" baseline="0" dirty="0"/>
              <a:t> clear there’s something, you might give leadership a quick heads-up first and then go into the line list. If it’s a little more complicated, wait until you have a handle on exactly how many people are sick. The state will want to know how many sick people and how many total residents before we do much, so you should figure that out and then call us. </a:t>
            </a:r>
            <a:endParaRPr lang="en-US" dirty="0"/>
          </a:p>
        </p:txBody>
      </p:sp>
      <p:sp>
        <p:nvSpPr>
          <p:cNvPr id="4" name="Slide Number Placeholder 3"/>
          <p:cNvSpPr>
            <a:spLocks noGrp="1"/>
          </p:cNvSpPr>
          <p:nvPr>
            <p:ph type="sldNum" sz="quarter" idx="10"/>
          </p:nvPr>
        </p:nvSpPr>
        <p:spPr/>
        <p:txBody>
          <a:bodyPr/>
          <a:lstStyle/>
          <a:p>
            <a:fld id="{B24C06CB-93AF-4AF7-A165-E698A6F0A1A8}" type="slidenum">
              <a:rPr lang="en-US" smtClean="0"/>
              <a:t>102</a:t>
            </a:fld>
            <a:endParaRPr lang="en-US"/>
          </a:p>
        </p:txBody>
      </p:sp>
    </p:spTree>
    <p:extLst>
      <p:ext uri="{BB962C8B-B14F-4D97-AF65-F5344CB8AC3E}">
        <p14:creationId xmlns:p14="http://schemas.microsoft.com/office/powerpoint/2010/main" val="13444007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list of your cases and</a:t>
            </a:r>
            <a:r>
              <a:rPr lang="en-US" baseline="0" dirty="0"/>
              <a:t> when they got sick- the rest is optional, but it usually helps to have other stuff like where they are and if any lab work was done. </a:t>
            </a:r>
            <a:r>
              <a:rPr lang="en-US" b="1" baseline="0" dirty="0"/>
              <a:t>This helps you stay organized- you know which people are sick and which are not, how many sick people there are, and you can quickly tell whether your outbreak is getting bigger or slowing down.</a:t>
            </a:r>
          </a:p>
          <a:p>
            <a:r>
              <a:rPr lang="en-US" baseline="0" dirty="0"/>
              <a:t>Also, it REALLY helps us help you if you can say that you have 50 residents and 10 are sick. We don’t need to know their names or anything, but those numbers let us understand the size of your problem.</a:t>
            </a:r>
            <a:endParaRPr lang="en-US" dirty="0"/>
          </a:p>
        </p:txBody>
      </p:sp>
      <p:sp>
        <p:nvSpPr>
          <p:cNvPr id="4" name="Slide Number Placeholder 3"/>
          <p:cNvSpPr>
            <a:spLocks noGrp="1"/>
          </p:cNvSpPr>
          <p:nvPr>
            <p:ph type="sldNum" sz="quarter" idx="10"/>
          </p:nvPr>
        </p:nvSpPr>
        <p:spPr/>
        <p:txBody>
          <a:bodyPr/>
          <a:lstStyle/>
          <a:p>
            <a:fld id="{B24C06CB-93AF-4AF7-A165-E698A6F0A1A8}" type="slidenum">
              <a:rPr lang="en-US" smtClean="0"/>
              <a:t>103</a:t>
            </a:fld>
            <a:endParaRPr lang="en-US"/>
          </a:p>
        </p:txBody>
      </p:sp>
    </p:spTree>
    <p:extLst>
      <p:ext uri="{BB962C8B-B14F-4D97-AF65-F5344CB8AC3E}">
        <p14:creationId xmlns:p14="http://schemas.microsoft.com/office/powerpoint/2010/main" val="7208828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also make up special definitions, like if you got a recall notice for a product that not all residents use.</a:t>
            </a:r>
          </a:p>
          <a:p>
            <a:endParaRPr lang="en-US" baseline="0" dirty="0"/>
          </a:p>
          <a:p>
            <a:r>
              <a:rPr lang="en-US" baseline="0" dirty="0"/>
              <a:t>The suspect, probable, and confirmed cases can be helpful for organizing your response. People who are suspect cases might need you to check in on them to make sure they don’t develop into probable cases. I have been using probable and confirmed cases in an iGAS outbreak because it takes a long time to get the lab results back, so I can be more current this way.</a:t>
            </a:r>
            <a:endParaRPr lang="en-US" dirty="0"/>
          </a:p>
        </p:txBody>
      </p:sp>
      <p:sp>
        <p:nvSpPr>
          <p:cNvPr id="4" name="Slide Number Placeholder 3"/>
          <p:cNvSpPr>
            <a:spLocks noGrp="1"/>
          </p:cNvSpPr>
          <p:nvPr>
            <p:ph type="sldNum" sz="quarter" idx="10"/>
          </p:nvPr>
        </p:nvSpPr>
        <p:spPr/>
        <p:txBody>
          <a:bodyPr/>
          <a:lstStyle/>
          <a:p>
            <a:fld id="{B24C06CB-93AF-4AF7-A165-E698A6F0A1A8}" type="slidenum">
              <a:rPr lang="en-US" smtClean="0"/>
              <a:t>104</a:t>
            </a:fld>
            <a:endParaRPr lang="en-US"/>
          </a:p>
        </p:txBody>
      </p:sp>
    </p:spTree>
    <p:extLst>
      <p:ext uri="{BB962C8B-B14F-4D97-AF65-F5344CB8AC3E}">
        <p14:creationId xmlns:p14="http://schemas.microsoft.com/office/powerpoint/2010/main" val="40261246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you won’t need much more than a line list of who’s sick and when their symptoms</a:t>
            </a:r>
            <a:r>
              <a:rPr lang="en-US" baseline="0" dirty="0"/>
              <a:t> start/resolve for something straightforward like flu.</a:t>
            </a:r>
          </a:p>
          <a:p>
            <a:r>
              <a:rPr lang="en-US" baseline="0" dirty="0"/>
              <a:t>If you have something trickier, like maybe you’ve had 4 residents with Pseudomonas skin infections in the past couple months and you think that’s weird, you’ll probably need more data to either figure out the source or rule out an outbreak. This is one of Kim and Anna’s favorite things and you should feel free to call us for help, advice, or brainstorming. </a:t>
            </a:r>
            <a:endParaRPr lang="en-US" dirty="0"/>
          </a:p>
        </p:txBody>
      </p:sp>
      <p:sp>
        <p:nvSpPr>
          <p:cNvPr id="4" name="Slide Number Placeholder 3"/>
          <p:cNvSpPr>
            <a:spLocks noGrp="1"/>
          </p:cNvSpPr>
          <p:nvPr>
            <p:ph type="sldNum" sz="quarter" idx="10"/>
          </p:nvPr>
        </p:nvSpPr>
        <p:spPr/>
        <p:txBody>
          <a:bodyPr/>
          <a:lstStyle/>
          <a:p>
            <a:fld id="{B24C06CB-93AF-4AF7-A165-E698A6F0A1A8}" type="slidenum">
              <a:rPr lang="en-US" smtClean="0"/>
              <a:t>105</a:t>
            </a:fld>
            <a:endParaRPr lang="en-US"/>
          </a:p>
        </p:txBody>
      </p:sp>
    </p:spTree>
    <p:extLst>
      <p:ext uri="{BB962C8B-B14F-4D97-AF65-F5344CB8AC3E}">
        <p14:creationId xmlns:p14="http://schemas.microsoft.com/office/powerpoint/2010/main" val="4152181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32943" indent="-232943">
              <a:buFont typeface="+mj-lt"/>
              <a:buAutoNum type="arabicPeriod"/>
            </a:pPr>
            <a:r>
              <a:rPr lang="en-US" dirty="0"/>
              <a:t>Staphylococcus</a:t>
            </a:r>
          </a:p>
          <a:p>
            <a:pPr marL="232943" indent="-232943">
              <a:buFont typeface="+mj-lt"/>
              <a:buAutoNum type="arabicPeriod"/>
            </a:pPr>
            <a:r>
              <a:rPr lang="en-US" dirty="0"/>
              <a:t>Streptococcus</a:t>
            </a:r>
          </a:p>
          <a:p>
            <a:pPr marL="232943" indent="-232943">
              <a:buFont typeface="+mj-lt"/>
              <a:buAutoNum type="arabicPeriod"/>
            </a:pPr>
            <a:r>
              <a:rPr lang="en-US" dirty="0"/>
              <a:t>Pneumococcus</a:t>
            </a:r>
          </a:p>
          <a:p>
            <a:pPr marL="232943" indent="-232943">
              <a:buFont typeface="+mj-lt"/>
              <a:buAutoNum type="arabicPeriod"/>
            </a:pPr>
            <a:r>
              <a:rPr lang="en-US" dirty="0"/>
              <a:t>Gram-variable</a:t>
            </a:r>
            <a:r>
              <a:rPr lang="en-US" baseline="0" dirty="0"/>
              <a:t> rods – Clostridium (mention other GPR)</a:t>
            </a:r>
          </a:p>
          <a:p>
            <a:pPr marL="232943" indent="-232943">
              <a:buFont typeface="+mj-lt"/>
              <a:buAutoNum type="arabicPeriod"/>
            </a:pPr>
            <a:r>
              <a:rPr lang="en-US" baseline="0" dirty="0"/>
              <a:t>GN </a:t>
            </a:r>
            <a:r>
              <a:rPr lang="en-US" baseline="0" dirty="0" err="1"/>
              <a:t>diplococcus</a:t>
            </a:r>
            <a:r>
              <a:rPr lang="en-US" baseline="0" dirty="0"/>
              <a:t> – N. </a:t>
            </a:r>
            <a:r>
              <a:rPr lang="en-US" baseline="0" dirty="0" err="1"/>
              <a:t>meningitidis</a:t>
            </a:r>
            <a:r>
              <a:rPr lang="en-US" baseline="0" dirty="0"/>
              <a:t>/Moraxella</a:t>
            </a:r>
          </a:p>
          <a:p>
            <a:pPr marL="232943" indent="-232943">
              <a:buFont typeface="+mj-lt"/>
              <a:buAutoNum type="arabicPeriod"/>
            </a:pPr>
            <a:r>
              <a:rPr lang="en-US" baseline="0" dirty="0"/>
              <a:t>GNR – </a:t>
            </a:r>
            <a:r>
              <a:rPr lang="en-US" baseline="0" dirty="0" err="1"/>
              <a:t>Enterobactereciae</a:t>
            </a:r>
            <a:r>
              <a:rPr lang="en-US" baseline="0" dirty="0"/>
              <a:t>  (E. coli)</a:t>
            </a:r>
          </a:p>
          <a:p>
            <a:pPr marL="232943" indent="-232943">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AB4ECF4-D34D-4A8A-AB0A-3C940EBD836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483094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general recommendations;</a:t>
            </a:r>
            <a:r>
              <a:rPr lang="en-US" baseline="0" dirty="0"/>
              <a:t> some pathogens have other specific stuff (like Legionella, for example)</a:t>
            </a:r>
            <a:endParaRPr lang="en-US" dirty="0"/>
          </a:p>
        </p:txBody>
      </p:sp>
      <p:sp>
        <p:nvSpPr>
          <p:cNvPr id="4" name="Slide Number Placeholder 3"/>
          <p:cNvSpPr>
            <a:spLocks noGrp="1"/>
          </p:cNvSpPr>
          <p:nvPr>
            <p:ph type="sldNum" sz="quarter" idx="10"/>
          </p:nvPr>
        </p:nvSpPr>
        <p:spPr/>
        <p:txBody>
          <a:bodyPr/>
          <a:lstStyle/>
          <a:p>
            <a:fld id="{B24C06CB-93AF-4AF7-A165-E698A6F0A1A8}" type="slidenum">
              <a:rPr lang="en-US" smtClean="0"/>
              <a:t>106</a:t>
            </a:fld>
            <a:endParaRPr lang="en-US"/>
          </a:p>
        </p:txBody>
      </p:sp>
    </p:spTree>
    <p:extLst>
      <p:ext uri="{BB962C8B-B14F-4D97-AF65-F5344CB8AC3E}">
        <p14:creationId xmlns:p14="http://schemas.microsoft.com/office/powerpoint/2010/main" val="1523751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don’t get in trouble for calling us, and we can help you make a plan for what to do. We can also potentially come to you and help, or do things from afar like work with the media, research things other people have done in your situation, and coordinate resources like CDC experts and potentially medication.</a:t>
            </a:r>
            <a:endParaRPr lang="en-US" dirty="0"/>
          </a:p>
        </p:txBody>
      </p:sp>
      <p:sp>
        <p:nvSpPr>
          <p:cNvPr id="4" name="Slide Number Placeholder 3"/>
          <p:cNvSpPr>
            <a:spLocks noGrp="1"/>
          </p:cNvSpPr>
          <p:nvPr>
            <p:ph type="sldNum" sz="quarter" idx="10"/>
          </p:nvPr>
        </p:nvSpPr>
        <p:spPr/>
        <p:txBody>
          <a:bodyPr/>
          <a:lstStyle/>
          <a:p>
            <a:fld id="{3A403AE8-75F4-46B9-B9FF-3339417BB988}"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34795069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Sooner</a:t>
            </a:r>
            <a:r>
              <a:rPr lang="en-US" baseline="0" dirty="0"/>
              <a:t> or later, you WILL have a flu cluster/outbreak in your facility- we had several around the state last season.</a:t>
            </a:r>
          </a:p>
          <a:p>
            <a:r>
              <a:rPr lang="en-US" baseline="0" dirty="0"/>
              <a:t>Make a plan for what to do NOW, before it happens!</a:t>
            </a:r>
          </a:p>
          <a:p>
            <a:r>
              <a:rPr lang="en-US" baseline="0" dirty="0"/>
              <a:t>It is a real recommendation to give everyone preventative antivirals after </a:t>
            </a:r>
            <a:r>
              <a:rPr lang="en-US" baseline="0"/>
              <a:t>one confirmed case</a:t>
            </a:r>
            <a:r>
              <a:rPr lang="en-US" baseline="0" dirty="0"/>
              <a:t>, and everyone should be offered the flu vaccine.</a:t>
            </a:r>
          </a:p>
          <a:p>
            <a:endParaRPr lang="en-US" dirty="0"/>
          </a:p>
        </p:txBody>
      </p:sp>
      <p:sp>
        <p:nvSpPr>
          <p:cNvPr id="4" name="Slide Number Placeholder 3"/>
          <p:cNvSpPr>
            <a:spLocks noGrp="1"/>
          </p:cNvSpPr>
          <p:nvPr>
            <p:ph type="sldNum" sz="quarter" idx="10"/>
          </p:nvPr>
        </p:nvSpPr>
        <p:spPr/>
        <p:txBody>
          <a:bodyPr/>
          <a:lstStyle/>
          <a:p>
            <a:fld id="{B24C06CB-93AF-4AF7-A165-E698A6F0A1A8}" type="slidenum">
              <a:rPr lang="en-US" smtClean="0"/>
              <a:t>108</a:t>
            </a:fld>
            <a:endParaRPr lang="en-US"/>
          </a:p>
        </p:txBody>
      </p:sp>
    </p:spTree>
    <p:extLst>
      <p:ext uri="{BB962C8B-B14F-4D97-AF65-F5344CB8AC3E}">
        <p14:creationId xmlns:p14="http://schemas.microsoft.com/office/powerpoint/2010/main" val="29073462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fact sheet, planning stuff, line list template, antiviral</a:t>
            </a:r>
            <a:r>
              <a:rPr lang="en-US" baseline="0" dirty="0"/>
              <a:t> and </a:t>
            </a:r>
            <a:r>
              <a:rPr lang="en-US" baseline="0" dirty="0" err="1"/>
              <a:t>prophy</a:t>
            </a:r>
            <a:r>
              <a:rPr lang="en-US" baseline="0" dirty="0"/>
              <a:t> recommendations, isolation precaution recommendations and signage, and employee vaccination materials.</a:t>
            </a:r>
          </a:p>
        </p:txBody>
      </p:sp>
      <p:sp>
        <p:nvSpPr>
          <p:cNvPr id="4" name="Slide Number Placeholder 3"/>
          <p:cNvSpPr>
            <a:spLocks noGrp="1"/>
          </p:cNvSpPr>
          <p:nvPr>
            <p:ph type="sldNum" sz="quarter" idx="10"/>
          </p:nvPr>
        </p:nvSpPr>
        <p:spPr/>
        <p:txBody>
          <a:bodyPr/>
          <a:lstStyle/>
          <a:p>
            <a:fld id="{B24C06CB-93AF-4AF7-A165-E698A6F0A1A8}" type="slidenum">
              <a:rPr lang="en-US" smtClean="0"/>
              <a:t>109</a:t>
            </a:fld>
            <a:endParaRPr lang="en-US"/>
          </a:p>
        </p:txBody>
      </p:sp>
    </p:spTree>
    <p:extLst>
      <p:ext uri="{BB962C8B-B14F-4D97-AF65-F5344CB8AC3E}">
        <p14:creationId xmlns:p14="http://schemas.microsoft.com/office/powerpoint/2010/main" val="25559108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had a couple norovirus outbreaks in long-term care settings recently,</a:t>
            </a:r>
            <a:r>
              <a:rPr lang="en-US" baseline="0" dirty="0"/>
              <a:t> and they are very unpleasant. Please let us know if this happens to you! We can help get testing done to figure out if it’s </a:t>
            </a:r>
            <a:r>
              <a:rPr lang="en-US" baseline="0" dirty="0" err="1"/>
              <a:t>noro</a:t>
            </a:r>
            <a:r>
              <a:rPr lang="en-US" baseline="0" dirty="0"/>
              <a:t> or something else. Also, our GI illness nurse will be pestering you for line list data (numbers of sick people)  because we have to report it up to CDC.</a:t>
            </a:r>
            <a:endParaRPr lang="en-US" dirty="0"/>
          </a:p>
        </p:txBody>
      </p:sp>
      <p:sp>
        <p:nvSpPr>
          <p:cNvPr id="4" name="Slide Number Placeholder 3"/>
          <p:cNvSpPr>
            <a:spLocks noGrp="1"/>
          </p:cNvSpPr>
          <p:nvPr>
            <p:ph type="sldNum" sz="quarter" idx="10"/>
          </p:nvPr>
        </p:nvSpPr>
        <p:spPr/>
        <p:txBody>
          <a:bodyPr/>
          <a:lstStyle/>
          <a:p>
            <a:fld id="{B24C06CB-93AF-4AF7-A165-E698A6F0A1A8}" type="slidenum">
              <a:rPr lang="en-US" smtClean="0"/>
              <a:t>110</a:t>
            </a:fld>
            <a:endParaRPr lang="en-US"/>
          </a:p>
        </p:txBody>
      </p:sp>
    </p:spTree>
    <p:extLst>
      <p:ext uri="{BB962C8B-B14F-4D97-AF65-F5344CB8AC3E}">
        <p14:creationId xmlns:p14="http://schemas.microsoft.com/office/powerpoint/2010/main" val="39191610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 about standing orders for flu antivirals</a:t>
            </a:r>
            <a:r>
              <a:rPr lang="en-US" baseline="0" dirty="0"/>
              <a:t> in the toolkit online!</a:t>
            </a:r>
          </a:p>
          <a:p>
            <a:r>
              <a:rPr lang="en-US" baseline="0" dirty="0"/>
              <a:t>It is REALLY helpful to have a way to quickly give every resident medication quickly. This is one thing that you will be much happier if you do ahead of time.</a:t>
            </a:r>
          </a:p>
          <a:p>
            <a:r>
              <a:rPr lang="en-US" baseline="0" dirty="0"/>
              <a:t>Having good records of vaccination/immunity status and TST results with dates is very, very helpful when assessing who is at risk after a possible exposure. This has been a big pain for people dealing with a varicella case.</a:t>
            </a:r>
            <a:endParaRPr lang="en-US" dirty="0"/>
          </a:p>
        </p:txBody>
      </p:sp>
      <p:sp>
        <p:nvSpPr>
          <p:cNvPr id="4" name="Slide Number Placeholder 3"/>
          <p:cNvSpPr>
            <a:spLocks noGrp="1"/>
          </p:cNvSpPr>
          <p:nvPr>
            <p:ph type="sldNum" sz="quarter" idx="10"/>
          </p:nvPr>
        </p:nvSpPr>
        <p:spPr/>
        <p:txBody>
          <a:bodyPr/>
          <a:lstStyle/>
          <a:p>
            <a:fld id="{B24C06CB-93AF-4AF7-A165-E698A6F0A1A8}" type="slidenum">
              <a:rPr lang="en-US" smtClean="0"/>
              <a:t>112</a:t>
            </a:fld>
            <a:endParaRPr lang="en-US"/>
          </a:p>
        </p:txBody>
      </p:sp>
    </p:spTree>
    <p:extLst>
      <p:ext uri="{BB962C8B-B14F-4D97-AF65-F5344CB8AC3E}">
        <p14:creationId xmlns:p14="http://schemas.microsoft.com/office/powerpoint/2010/main" val="3984389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and Human Services (HHS)</a:t>
            </a:r>
            <a:r>
              <a:rPr lang="en-US" baseline="0" dirty="0"/>
              <a:t> has 11 operating divisions , includes CDC and CMS.</a:t>
            </a:r>
          </a:p>
          <a:p>
            <a:endParaRPr lang="en-US" baseline="0" dirty="0"/>
          </a:p>
          <a:p>
            <a:r>
              <a:rPr lang="en-US" baseline="0" dirty="0"/>
              <a:t>Please note there is a CDC field office located in Anchorage, AK  (1-9 workers).  Better known as Arctic Investigations Program or AIP.</a:t>
            </a:r>
            <a:endParaRPr lang="en-US" dirty="0"/>
          </a:p>
        </p:txBody>
      </p:sp>
      <p:sp>
        <p:nvSpPr>
          <p:cNvPr id="4" name="Slide Number Placeholder 3"/>
          <p:cNvSpPr>
            <a:spLocks noGrp="1"/>
          </p:cNvSpPr>
          <p:nvPr>
            <p:ph type="sldNum" sz="quarter" idx="10"/>
          </p:nvPr>
        </p:nvSpPr>
        <p:spPr/>
        <p:txBody>
          <a:bodyPr/>
          <a:lstStyle/>
          <a:p>
            <a:fld id="{198AFBCD-FAA1-4C08-B33C-93A60D89BDBC}" type="slidenum">
              <a:rPr lang="en-US" smtClean="0"/>
              <a:t>114</a:t>
            </a:fld>
            <a:endParaRPr lang="en-US"/>
          </a:p>
        </p:txBody>
      </p:sp>
    </p:spTree>
    <p:extLst>
      <p:ext uri="{BB962C8B-B14F-4D97-AF65-F5344CB8AC3E}">
        <p14:creationId xmlns:p14="http://schemas.microsoft.com/office/powerpoint/2010/main" val="6504879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would probably</a:t>
            </a:r>
            <a:r>
              <a:rPr lang="en-US" baseline="0" dirty="0"/>
              <a:t> be enough; more features (including exporting, multiple user management, </a:t>
            </a:r>
            <a:r>
              <a:rPr lang="en-US" baseline="0" dirty="0" err="1"/>
              <a:t>etc</a:t>
            </a:r>
            <a:r>
              <a:rPr lang="en-US" baseline="0" dirty="0"/>
              <a:t>) with paid</a:t>
            </a:r>
            <a:endParaRPr lang="en-US" dirty="0"/>
          </a:p>
        </p:txBody>
      </p:sp>
      <p:sp>
        <p:nvSpPr>
          <p:cNvPr id="4" name="Slide Number Placeholder 3"/>
          <p:cNvSpPr>
            <a:spLocks noGrp="1"/>
          </p:cNvSpPr>
          <p:nvPr>
            <p:ph type="sldNum" sz="quarter" idx="10"/>
          </p:nvPr>
        </p:nvSpPr>
        <p:spPr/>
        <p:txBody>
          <a:bodyPr/>
          <a:lstStyle/>
          <a:p>
            <a:fld id="{198AFBCD-FAA1-4C08-B33C-93A60D89BDBC}" type="slidenum">
              <a:rPr lang="en-US" smtClean="0"/>
              <a:t>119</a:t>
            </a:fld>
            <a:endParaRPr lang="en-US"/>
          </a:p>
        </p:txBody>
      </p:sp>
    </p:spTree>
    <p:extLst>
      <p:ext uri="{BB962C8B-B14F-4D97-AF65-F5344CB8AC3E}">
        <p14:creationId xmlns:p14="http://schemas.microsoft.com/office/powerpoint/2010/main" val="905809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if you ever have a helper, they can also use </a:t>
            </a:r>
            <a:r>
              <a:rPr lang="en-US" baseline="0" dirty="0" err="1"/>
              <a:t>iScrub</a:t>
            </a:r>
            <a:r>
              <a:rPr lang="en-US" baseline="0" dirty="0"/>
              <a:t> to do observations for you.</a:t>
            </a:r>
            <a:endParaRPr lang="en-US" dirty="0"/>
          </a:p>
        </p:txBody>
      </p:sp>
      <p:sp>
        <p:nvSpPr>
          <p:cNvPr id="4" name="Slide Number Placeholder 3"/>
          <p:cNvSpPr>
            <a:spLocks noGrp="1"/>
          </p:cNvSpPr>
          <p:nvPr>
            <p:ph type="sldNum" sz="quarter" idx="10"/>
          </p:nvPr>
        </p:nvSpPr>
        <p:spPr/>
        <p:txBody>
          <a:bodyPr/>
          <a:lstStyle/>
          <a:p>
            <a:fld id="{198AFBCD-FAA1-4C08-B33C-93A60D89BDBC}" type="slidenum">
              <a:rPr lang="en-US" smtClean="0"/>
              <a:t>120</a:t>
            </a:fld>
            <a:endParaRPr lang="en-US"/>
          </a:p>
        </p:txBody>
      </p:sp>
    </p:spTree>
    <p:extLst>
      <p:ext uri="{BB962C8B-B14F-4D97-AF65-F5344CB8AC3E}">
        <p14:creationId xmlns:p14="http://schemas.microsoft.com/office/powerpoint/2010/main" val="29054587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most of you have easy access</a:t>
            </a:r>
            <a:r>
              <a:rPr lang="en-US" baseline="0" dirty="0"/>
              <a:t> to Excel and that works great; also remember about the awesomeness of pivot tables</a:t>
            </a:r>
          </a:p>
          <a:p>
            <a:endParaRPr lang="en-US" baseline="0" dirty="0"/>
          </a:p>
          <a:p>
            <a:r>
              <a:rPr lang="en-US" baseline="0" dirty="0" err="1"/>
              <a:t>GraphPad</a:t>
            </a:r>
            <a:r>
              <a:rPr lang="en-US" baseline="0" dirty="0"/>
              <a:t> may be more than most of you will need, but if you ever wanted to do statistics it will run them for you if you give it some basic data. Sometimes it’s hard to get excel to do that stuff, and it’s quite hard to know exactly what Excel thinks it’s doing.</a:t>
            </a:r>
            <a:endParaRPr lang="en-US" dirty="0"/>
          </a:p>
        </p:txBody>
      </p:sp>
      <p:sp>
        <p:nvSpPr>
          <p:cNvPr id="4" name="Slide Number Placeholder 3"/>
          <p:cNvSpPr>
            <a:spLocks noGrp="1"/>
          </p:cNvSpPr>
          <p:nvPr>
            <p:ph type="sldNum" sz="quarter" idx="10"/>
          </p:nvPr>
        </p:nvSpPr>
        <p:spPr/>
        <p:txBody>
          <a:bodyPr/>
          <a:lstStyle/>
          <a:p>
            <a:fld id="{198AFBCD-FAA1-4C08-B33C-93A60D89BDBC}" type="slidenum">
              <a:rPr lang="en-US" smtClean="0"/>
              <a:t>122</a:t>
            </a:fld>
            <a:endParaRPr lang="en-US"/>
          </a:p>
        </p:txBody>
      </p:sp>
    </p:spTree>
    <p:extLst>
      <p:ext uri="{BB962C8B-B14F-4D97-AF65-F5344CB8AC3E}">
        <p14:creationId xmlns:p14="http://schemas.microsoft.com/office/powerpoint/2010/main" val="3061056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768F2-A75D-40A3-A88F-C948894D287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782155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make sure it’s based on a reputable</a:t>
            </a:r>
            <a:r>
              <a:rPr lang="en-US" baseline="0" dirty="0"/>
              <a:t> source and updated at least sometimes.</a:t>
            </a:r>
            <a:endParaRPr lang="en-US" dirty="0"/>
          </a:p>
        </p:txBody>
      </p:sp>
      <p:sp>
        <p:nvSpPr>
          <p:cNvPr id="4" name="Slide Number Placeholder 3"/>
          <p:cNvSpPr>
            <a:spLocks noGrp="1"/>
          </p:cNvSpPr>
          <p:nvPr>
            <p:ph type="sldNum" sz="quarter" idx="10"/>
          </p:nvPr>
        </p:nvSpPr>
        <p:spPr/>
        <p:txBody>
          <a:bodyPr/>
          <a:lstStyle/>
          <a:p>
            <a:fld id="{198AFBCD-FAA1-4C08-B33C-93A60D89BDBC}" type="slidenum">
              <a:rPr lang="en-US" smtClean="0"/>
              <a:t>123</a:t>
            </a:fld>
            <a:endParaRPr lang="en-US"/>
          </a:p>
        </p:txBody>
      </p:sp>
    </p:spTree>
    <p:extLst>
      <p:ext uri="{BB962C8B-B14F-4D97-AF65-F5344CB8AC3E}">
        <p14:creationId xmlns:p14="http://schemas.microsoft.com/office/powerpoint/2010/main" val="202838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768F2-A75D-40A3-A88F-C948894D287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55706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8ECF878-817D-4B0C-80AA-7468FD238CD2}" type="datetimeFigureOut">
              <a:rPr lang="en-US" smtClean="0">
                <a:solidFill>
                  <a:srgbClr val="DBF5F9">
                    <a:shade val="90000"/>
                  </a:srgbClr>
                </a:solidFill>
              </a:rPr>
              <a:pPr/>
              <a:t>10/10/2017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7548DFDA-45E9-4907-8908-C28E74061E90}"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42211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2466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2797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8ECF878-817D-4B0C-80AA-7468FD238CD2}" type="datetimeFigureOut">
              <a:rPr lang="en-US" smtClean="0">
                <a:solidFill>
                  <a:srgbClr val="DBF5F9">
                    <a:shade val="90000"/>
                  </a:srgbClr>
                </a:solidFill>
              </a:rPr>
              <a:pPr/>
              <a:t>10/10/2017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7548DFDA-45E9-4907-8908-C28E74061E90}"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3770159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8591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DBF5F9">
                    <a:shade val="90000"/>
                  </a:srgbClr>
                </a:solidFill>
              </a:rPr>
              <a:pPr/>
              <a:t>10/10/2017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1859098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12972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04809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1662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97636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3214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83355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18805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5929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15411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8ECF878-817D-4B0C-80AA-7468FD238CD2}" type="datetimeFigureOut">
              <a:rPr lang="en-US" smtClean="0">
                <a:solidFill>
                  <a:srgbClr val="DBF5F9">
                    <a:shade val="90000"/>
                  </a:srgbClr>
                </a:solidFill>
              </a:rPr>
              <a:pPr/>
              <a:t>10/10/2017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7548DFDA-45E9-4907-8908-C28E74061E90}"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6947030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4405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DBF5F9">
                    <a:shade val="90000"/>
                  </a:srgbClr>
                </a:solidFill>
              </a:rPr>
              <a:pPr/>
              <a:t>10/10/2017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872634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55592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8279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72789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7403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DBF5F9">
                    <a:shade val="90000"/>
                  </a:srgbClr>
                </a:solidFill>
              </a:rPr>
              <a:pPr/>
              <a:t>10/10/2017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4791088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74365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872800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85824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32761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C8ECF878-817D-4B0C-80AA-7468FD238CD2}"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8DFDA-45E9-4907-8908-C28E74061E90}" type="slidenum">
              <a:rPr lang="en-US" smtClean="0"/>
              <a:pPr/>
              <a:t>‹#›</a:t>
            </a:fld>
            <a:endParaRPr lang="en-US"/>
          </a:p>
        </p:txBody>
      </p:sp>
    </p:spTree>
    <p:extLst>
      <p:ext uri="{BB962C8B-B14F-4D97-AF65-F5344CB8AC3E}">
        <p14:creationId xmlns:p14="http://schemas.microsoft.com/office/powerpoint/2010/main" val="422572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ECF878-817D-4B0C-80AA-7468FD238CD2}"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8DFDA-45E9-4907-8908-C28E74061E90}" type="slidenum">
              <a:rPr lang="en-US" smtClean="0"/>
              <a:pPr/>
              <a:t>‹#›</a:t>
            </a:fld>
            <a:endParaRPr lang="en-US"/>
          </a:p>
        </p:txBody>
      </p:sp>
    </p:spTree>
    <p:extLst>
      <p:ext uri="{BB962C8B-B14F-4D97-AF65-F5344CB8AC3E}">
        <p14:creationId xmlns:p14="http://schemas.microsoft.com/office/powerpoint/2010/main" val="3026036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C8ECF878-817D-4B0C-80AA-7468FD238CD2}"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8DFDA-45E9-4907-8908-C28E74061E90}" type="slidenum">
              <a:rPr lang="en-US" smtClean="0"/>
              <a:pPr/>
              <a:t>‹#›</a:t>
            </a:fld>
            <a:endParaRPr lang="en-US"/>
          </a:p>
        </p:txBody>
      </p:sp>
    </p:spTree>
    <p:extLst>
      <p:ext uri="{BB962C8B-B14F-4D97-AF65-F5344CB8AC3E}">
        <p14:creationId xmlns:p14="http://schemas.microsoft.com/office/powerpoint/2010/main" val="2562850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ECF878-817D-4B0C-80AA-7468FD238CD2}"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8DFDA-45E9-4907-8908-C28E74061E90}"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4870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ECF878-817D-4B0C-80AA-7468FD238CD2}" type="datetimeFigureOut">
              <a:rPr lang="en-US" smtClean="0"/>
              <a:pPr/>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8DFDA-45E9-4907-8908-C28E74061E90}" type="slidenum">
              <a:rPr lang="en-US" smtClean="0"/>
              <a:pPr/>
              <a:t>‹#›</a:t>
            </a:fld>
            <a:endParaRPr lang="en-US"/>
          </a:p>
        </p:txBody>
      </p:sp>
    </p:spTree>
    <p:extLst>
      <p:ext uri="{BB962C8B-B14F-4D97-AF65-F5344CB8AC3E}">
        <p14:creationId xmlns:p14="http://schemas.microsoft.com/office/powerpoint/2010/main" val="97741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ECF878-817D-4B0C-80AA-7468FD238CD2}" type="datetimeFigureOut">
              <a:rPr lang="en-US" smtClean="0"/>
              <a:pPr/>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48DFDA-45E9-4907-8908-C28E74061E90}" type="slidenum">
              <a:rPr lang="en-US" smtClean="0"/>
              <a:pPr/>
              <a:t>‹#›</a:t>
            </a:fld>
            <a:endParaRPr lang="en-US"/>
          </a:p>
        </p:txBody>
      </p:sp>
    </p:spTree>
    <p:extLst>
      <p:ext uri="{BB962C8B-B14F-4D97-AF65-F5344CB8AC3E}">
        <p14:creationId xmlns:p14="http://schemas.microsoft.com/office/powerpoint/2010/main" val="121075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416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CF878-817D-4B0C-80AA-7468FD238CD2}" type="datetimeFigureOut">
              <a:rPr lang="en-US" smtClean="0"/>
              <a:pPr/>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48DFDA-45E9-4907-8908-C28E74061E90}" type="slidenum">
              <a:rPr lang="en-US" smtClean="0"/>
              <a:pPr/>
              <a:t>‹#›</a:t>
            </a:fld>
            <a:endParaRPr lang="en-US"/>
          </a:p>
        </p:txBody>
      </p:sp>
    </p:spTree>
    <p:extLst>
      <p:ext uri="{BB962C8B-B14F-4D97-AF65-F5344CB8AC3E}">
        <p14:creationId xmlns:p14="http://schemas.microsoft.com/office/powerpoint/2010/main" val="2092916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C8ECF878-817D-4B0C-80AA-7468FD238CD2}" type="datetimeFigureOut">
              <a:rPr lang="en-US" smtClean="0"/>
              <a:pPr/>
              <a:t>10/10/2017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548DFDA-45E9-4907-8908-C28E74061E90}"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4198688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ECF878-817D-4B0C-80AA-7468FD238CD2}"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8DFDA-45E9-4907-8908-C28E74061E90}" type="slidenum">
              <a:rPr lang="en-US" smtClean="0"/>
              <a:pPr/>
              <a:t>‹#›</a:t>
            </a:fld>
            <a:endParaRPr lang="en-US"/>
          </a:p>
        </p:txBody>
      </p:sp>
    </p:spTree>
    <p:extLst>
      <p:ext uri="{BB962C8B-B14F-4D97-AF65-F5344CB8AC3E}">
        <p14:creationId xmlns:p14="http://schemas.microsoft.com/office/powerpoint/2010/main" val="3689058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CF878-817D-4B0C-80AA-7468FD238CD2}"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8DFDA-45E9-4907-8908-C28E74061E90}" type="slidenum">
              <a:rPr lang="en-US" smtClean="0"/>
              <a:pPr/>
              <a:t>‹#›</a:t>
            </a:fld>
            <a:endParaRPr lang="en-US"/>
          </a:p>
        </p:txBody>
      </p:sp>
    </p:spTree>
    <p:extLst>
      <p:ext uri="{BB962C8B-B14F-4D97-AF65-F5344CB8AC3E}">
        <p14:creationId xmlns:p14="http://schemas.microsoft.com/office/powerpoint/2010/main" val="101116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CF878-817D-4B0C-80AA-7468FD238CD2}"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8DFDA-45E9-4907-8908-C28E74061E90}" type="slidenum">
              <a:rPr lang="en-US" smtClean="0"/>
              <a:pPr/>
              <a:t>‹#›</a:t>
            </a:fld>
            <a:endParaRPr lang="en-US"/>
          </a:p>
        </p:txBody>
      </p:sp>
    </p:spTree>
    <p:extLst>
      <p:ext uri="{BB962C8B-B14F-4D97-AF65-F5344CB8AC3E}">
        <p14:creationId xmlns:p14="http://schemas.microsoft.com/office/powerpoint/2010/main" val="579774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C8ECF878-817D-4B0C-80AA-7468FD238CD2}" type="datetimeFigureOut">
              <a:rPr lang="en-US" smtClean="0">
                <a:solidFill>
                  <a:srgbClr val="D6ECFF"/>
                </a:solidFill>
              </a:rPr>
              <a:pPr/>
              <a:t>10/10/2017</a:t>
            </a:fld>
            <a:endParaRPr lang="en-US">
              <a:solidFill>
                <a:srgbClr val="D6ECFF"/>
              </a:solidFill>
            </a:endParaRPr>
          </a:p>
        </p:txBody>
      </p:sp>
      <p:sp>
        <p:nvSpPr>
          <p:cNvPr id="17" name="Footer Placeholder 16"/>
          <p:cNvSpPr>
            <a:spLocks noGrp="1"/>
          </p:cNvSpPr>
          <p:nvPr>
            <p:ph type="ftr" sz="quarter" idx="11"/>
          </p:nvPr>
        </p:nvSpPr>
        <p:spPr/>
        <p:txBody>
          <a:bodyPr/>
          <a:lstStyle/>
          <a:p>
            <a:endParaRPr lang="en-US">
              <a:solidFill>
                <a:srgbClr val="D6ECFF"/>
              </a:solidFill>
            </a:endParaRPr>
          </a:p>
        </p:txBody>
      </p:sp>
      <p:sp>
        <p:nvSpPr>
          <p:cNvPr id="29" name="Slide Number Placeholder 28"/>
          <p:cNvSpPr>
            <a:spLocks noGrp="1"/>
          </p:cNvSpPr>
          <p:nvPr>
            <p:ph type="sldNum" sz="quarter" idx="12"/>
          </p:nvPr>
        </p:nvSpPr>
        <p:spPr/>
        <p:txBody>
          <a:bodyPr/>
          <a:lstStyle/>
          <a:p>
            <a:fld id="{7548DFDA-45E9-4907-8908-C28E74061E90}" type="slidenum">
              <a:rPr lang="en-US" smtClean="0">
                <a:solidFill>
                  <a:srgbClr val="D6ECFF"/>
                </a:solidFill>
              </a:rPr>
              <a:pPr/>
              <a:t>‹#›</a:t>
            </a:fld>
            <a:endParaRPr lang="en-US">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4168487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D6ECFF"/>
                </a:solidFill>
              </a:rPr>
              <a:pPr/>
              <a:t>10/10/2017</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827894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D6ECFF"/>
                </a:solidFill>
              </a:rPr>
              <a:pPr/>
              <a:t>10/10/2017</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D6ECFF"/>
                </a:solidFill>
              </a:rPr>
              <a:pPr/>
              <a:t>‹#›</a:t>
            </a:fld>
            <a:endParaRPr lang="en-US">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2168008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ECF878-817D-4B0C-80AA-7468FD238CD2}" type="datetimeFigureOut">
              <a:rPr lang="en-US" smtClean="0">
                <a:solidFill>
                  <a:srgbClr val="D6ECFF"/>
                </a:solidFill>
              </a:rPr>
              <a:pPr/>
              <a:t>10/10/2017</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7548DFDA-45E9-4907-8908-C28E74061E9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538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8ECF878-817D-4B0C-80AA-7468FD238CD2}" type="datetimeFigureOut">
              <a:rPr lang="en-US" smtClean="0">
                <a:solidFill>
                  <a:srgbClr val="D6ECFF"/>
                </a:solidFill>
              </a:rPr>
              <a:pPr/>
              <a:t>10/10/2017</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7548DFDA-45E9-4907-8908-C28E74061E90}" type="slidenum">
              <a:rPr lang="en-US" smtClean="0">
                <a:solidFill>
                  <a:srgbClr val="D6ECFF"/>
                </a:solidFill>
              </a:rPr>
              <a:pPr/>
              <a:t>‹#›</a:t>
            </a:fld>
            <a:endParaRPr lang="en-US">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80427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04993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C8ECF878-817D-4B0C-80AA-7468FD238CD2}" type="datetimeFigureOut">
              <a:rPr lang="en-US" smtClean="0">
                <a:solidFill>
                  <a:srgbClr val="D6ECFF"/>
                </a:solidFill>
              </a:rPr>
              <a:pPr/>
              <a:t>10/10/2017</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7548DFDA-45E9-4907-8908-C28E74061E9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860569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CF878-817D-4B0C-80AA-7468FD238CD2}" type="datetimeFigureOut">
              <a:rPr lang="en-US" smtClean="0">
                <a:solidFill>
                  <a:srgbClr val="D6ECFF"/>
                </a:solidFill>
              </a:rPr>
              <a:pPr/>
              <a:t>10/10/2017</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7548DFDA-45E9-4907-8908-C28E74061E9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535205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ECF878-817D-4B0C-80AA-7468FD238CD2}" type="datetimeFigureOut">
              <a:rPr lang="en-US" smtClean="0">
                <a:solidFill>
                  <a:srgbClr val="D6ECFF"/>
                </a:solidFill>
              </a:rPr>
              <a:pPr/>
              <a:t>10/10/2017</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7548DFDA-45E9-4907-8908-C28E74061E9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953014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C8ECF878-817D-4B0C-80AA-7468FD238CD2}" type="datetimeFigureOut">
              <a:rPr lang="en-US" smtClean="0">
                <a:solidFill>
                  <a:srgbClr val="D6ECFF"/>
                </a:solidFill>
              </a:rPr>
              <a:pPr/>
              <a:t>10/10/2017</a:t>
            </a:fld>
            <a:endParaRPr lang="en-US">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p>
            <a:endParaRPr lang="en-US">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p>
            <a:fld id="{7548DFDA-45E9-4907-8908-C28E74061E9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694246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D6ECFF"/>
                </a:solidFill>
              </a:rPr>
              <a:pPr/>
              <a:t>10/10/2017</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964279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ECF878-817D-4B0C-80AA-7468FD238CD2}" type="datetimeFigureOut">
              <a:rPr lang="en-US" smtClean="0">
                <a:solidFill>
                  <a:srgbClr val="D6ECFF"/>
                </a:solidFill>
              </a:rPr>
              <a:pPr/>
              <a:t>10/10/2017</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7548DFDA-45E9-4907-8908-C28E74061E9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740961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728787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2F5661D-6934-4B32-B92C-470368BF1EC6}"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077715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878409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8933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704026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90801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77919A6-33EB-49BD-A62F-1FA56B9F9712}"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117179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A4E7D1B-D673-4CF6-8672-009D42ABD2A0}"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208056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A16AA21-1863-4931-97CB-99D0A168701B}"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48475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50486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6442476"/>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88146730"/>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28307773"/>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89127862"/>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64C608-40B1-4030-A28D-5B74BC98ADCE}"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036112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456402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64C608-40B1-4030-A28D-5B74BC98ADCE}"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74456332"/>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91747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solidFill>
                  <a:prstClr val="white">
                    <a:tint val="75000"/>
                    <a:alpha val="60000"/>
                  </a:prstClr>
                </a:solidFill>
              </a:rPr>
              <a:pPr/>
              <a:t>10/10/2017</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527040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001C78-98BC-4BDB-8E8C-2C33FC6C5619}"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E8EE-702E-43E6-864B-C76F9DFD91FC}" type="slidenum">
              <a:rPr lang="en-US" smtClean="0"/>
              <a:t>‹#›</a:t>
            </a:fld>
            <a:endParaRPr lang="en-US"/>
          </a:p>
        </p:txBody>
      </p:sp>
    </p:spTree>
    <p:extLst>
      <p:ext uri="{BB962C8B-B14F-4D97-AF65-F5344CB8AC3E}">
        <p14:creationId xmlns:p14="http://schemas.microsoft.com/office/powerpoint/2010/main" val="11487242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001C78-98BC-4BDB-8E8C-2C33FC6C5619}"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E8EE-702E-43E6-864B-C76F9DFD91FC}" type="slidenum">
              <a:rPr lang="en-US" smtClean="0"/>
              <a:t>‹#›</a:t>
            </a:fld>
            <a:endParaRPr lang="en-US"/>
          </a:p>
        </p:txBody>
      </p:sp>
    </p:spTree>
    <p:extLst>
      <p:ext uri="{BB962C8B-B14F-4D97-AF65-F5344CB8AC3E}">
        <p14:creationId xmlns:p14="http://schemas.microsoft.com/office/powerpoint/2010/main" val="14244789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001C78-98BC-4BDB-8E8C-2C33FC6C5619}"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E8EE-702E-43E6-864B-C76F9DFD91FC}" type="slidenum">
              <a:rPr lang="en-US" smtClean="0"/>
              <a:t>‹#›</a:t>
            </a:fld>
            <a:endParaRPr lang="en-US"/>
          </a:p>
        </p:txBody>
      </p:sp>
    </p:spTree>
    <p:extLst>
      <p:ext uri="{BB962C8B-B14F-4D97-AF65-F5344CB8AC3E}">
        <p14:creationId xmlns:p14="http://schemas.microsoft.com/office/powerpoint/2010/main" val="29734005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001C78-98BC-4BDB-8E8C-2C33FC6C5619}"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5E8EE-702E-43E6-864B-C76F9DFD91FC}" type="slidenum">
              <a:rPr lang="en-US" smtClean="0"/>
              <a:t>‹#›</a:t>
            </a:fld>
            <a:endParaRPr lang="en-US"/>
          </a:p>
        </p:txBody>
      </p:sp>
    </p:spTree>
    <p:extLst>
      <p:ext uri="{BB962C8B-B14F-4D97-AF65-F5344CB8AC3E}">
        <p14:creationId xmlns:p14="http://schemas.microsoft.com/office/powerpoint/2010/main" val="33032773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001C78-98BC-4BDB-8E8C-2C33FC6C5619}"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5E8EE-702E-43E6-864B-C76F9DFD91FC}" type="slidenum">
              <a:rPr lang="en-US" smtClean="0"/>
              <a:t>‹#›</a:t>
            </a:fld>
            <a:endParaRPr lang="en-US"/>
          </a:p>
        </p:txBody>
      </p:sp>
    </p:spTree>
    <p:extLst>
      <p:ext uri="{BB962C8B-B14F-4D97-AF65-F5344CB8AC3E}">
        <p14:creationId xmlns:p14="http://schemas.microsoft.com/office/powerpoint/2010/main" val="3905028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001C78-98BC-4BDB-8E8C-2C33FC6C5619}"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5E8EE-702E-43E6-864B-C76F9DFD91FC}" type="slidenum">
              <a:rPr lang="en-US" smtClean="0"/>
              <a:t>‹#›</a:t>
            </a:fld>
            <a:endParaRPr lang="en-US"/>
          </a:p>
        </p:txBody>
      </p:sp>
    </p:spTree>
    <p:extLst>
      <p:ext uri="{BB962C8B-B14F-4D97-AF65-F5344CB8AC3E}">
        <p14:creationId xmlns:p14="http://schemas.microsoft.com/office/powerpoint/2010/main" val="30682500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01C78-98BC-4BDB-8E8C-2C33FC6C5619}"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15E8EE-702E-43E6-864B-C76F9DFD91FC}" type="slidenum">
              <a:rPr lang="en-US" smtClean="0"/>
              <a:t>‹#›</a:t>
            </a:fld>
            <a:endParaRPr lang="en-US"/>
          </a:p>
        </p:txBody>
      </p:sp>
    </p:spTree>
    <p:extLst>
      <p:ext uri="{BB962C8B-B14F-4D97-AF65-F5344CB8AC3E}">
        <p14:creationId xmlns:p14="http://schemas.microsoft.com/office/powerpoint/2010/main" val="407009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8250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01C78-98BC-4BDB-8E8C-2C33FC6C5619}"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5E8EE-702E-43E6-864B-C76F9DFD91FC}" type="slidenum">
              <a:rPr lang="en-US" smtClean="0"/>
              <a:t>‹#›</a:t>
            </a:fld>
            <a:endParaRPr lang="en-US"/>
          </a:p>
        </p:txBody>
      </p:sp>
    </p:spTree>
    <p:extLst>
      <p:ext uri="{BB962C8B-B14F-4D97-AF65-F5344CB8AC3E}">
        <p14:creationId xmlns:p14="http://schemas.microsoft.com/office/powerpoint/2010/main" val="25556446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01C78-98BC-4BDB-8E8C-2C33FC6C5619}"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5E8EE-702E-43E6-864B-C76F9DFD91FC}" type="slidenum">
              <a:rPr lang="en-US" smtClean="0"/>
              <a:t>‹#›</a:t>
            </a:fld>
            <a:endParaRPr lang="en-US"/>
          </a:p>
        </p:txBody>
      </p:sp>
    </p:spTree>
    <p:extLst>
      <p:ext uri="{BB962C8B-B14F-4D97-AF65-F5344CB8AC3E}">
        <p14:creationId xmlns:p14="http://schemas.microsoft.com/office/powerpoint/2010/main" val="23270654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001C78-98BC-4BDB-8E8C-2C33FC6C5619}"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E8EE-702E-43E6-864B-C76F9DFD91FC}" type="slidenum">
              <a:rPr lang="en-US" smtClean="0"/>
              <a:t>‹#›</a:t>
            </a:fld>
            <a:endParaRPr lang="en-US"/>
          </a:p>
        </p:txBody>
      </p:sp>
    </p:spTree>
    <p:extLst>
      <p:ext uri="{BB962C8B-B14F-4D97-AF65-F5344CB8AC3E}">
        <p14:creationId xmlns:p14="http://schemas.microsoft.com/office/powerpoint/2010/main" val="8321870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001C78-98BC-4BDB-8E8C-2C33FC6C5619}"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E8EE-702E-43E6-864B-C76F9DFD91FC}" type="slidenum">
              <a:rPr lang="en-US" smtClean="0"/>
              <a:t>‹#›</a:t>
            </a:fld>
            <a:endParaRPr lang="en-US"/>
          </a:p>
        </p:txBody>
      </p:sp>
    </p:spTree>
    <p:extLst>
      <p:ext uri="{BB962C8B-B14F-4D97-AF65-F5344CB8AC3E}">
        <p14:creationId xmlns:p14="http://schemas.microsoft.com/office/powerpoint/2010/main" val="21310053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4538" y="228600"/>
            <a:ext cx="7654925" cy="1143000"/>
          </a:xfrm>
        </p:spPr>
        <p:txBody>
          <a:bodyPr/>
          <a:lstStyle/>
          <a:p>
            <a:r>
              <a:rPr lang="en-US"/>
              <a:t>Click to edit Master title style</a:t>
            </a:r>
          </a:p>
        </p:txBody>
      </p:sp>
      <p:sp>
        <p:nvSpPr>
          <p:cNvPr id="3" name="Table Placeholder 2"/>
          <p:cNvSpPr>
            <a:spLocks noGrp="1"/>
          </p:cNvSpPr>
          <p:nvPr>
            <p:ph type="tbl" idx="1"/>
          </p:nvPr>
        </p:nvSpPr>
        <p:spPr>
          <a:xfrm>
            <a:off x="609600" y="1981200"/>
            <a:ext cx="7924800" cy="4114800"/>
          </a:xfrm>
        </p:spPr>
        <p:txBody>
          <a:bodyPr/>
          <a:lstStyle/>
          <a:p>
            <a:pPr lvl="0"/>
            <a:endParaRPr lang="en-US" noProof="0" dirty="0"/>
          </a:p>
        </p:txBody>
      </p:sp>
    </p:spTree>
    <p:extLst>
      <p:ext uri="{BB962C8B-B14F-4D97-AF65-F5344CB8AC3E}">
        <p14:creationId xmlns:p14="http://schemas.microsoft.com/office/powerpoint/2010/main" val="179715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3028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21" Type="http://schemas.openxmlformats.org/officeDocument/2006/relationships/image" Target="../media/image8.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7.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6.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390452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256382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8ECF878-817D-4B0C-80AA-7468FD238CD2}" type="datetimeFigureOut">
              <a:rPr lang="en-US" smtClean="0">
                <a:solidFill>
                  <a:srgbClr val="04617B">
                    <a:shade val="90000"/>
                  </a:srgbClr>
                </a:solidFill>
              </a:rPr>
              <a:pPr/>
              <a:t>10/10/2017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48DFDA-45E9-4907-8908-C28E74061E90}"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64853810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8ECF878-817D-4B0C-80AA-7468FD238CD2}" type="datetimeFigureOut">
              <a:rPr lang="en-US" smtClean="0"/>
              <a:pPr/>
              <a:t>10/10/2017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548DFDA-45E9-4907-8908-C28E74061E90}" type="slidenum">
              <a:rPr lang="en-US" smtClean="0"/>
              <a:pPr/>
              <a:t>‹#›</a:t>
            </a:fld>
            <a:endParaRPr lang="en-US"/>
          </a:p>
        </p:txBody>
      </p:sp>
    </p:spTree>
    <p:extLst>
      <p:ext uri="{BB962C8B-B14F-4D97-AF65-F5344CB8AC3E}">
        <p14:creationId xmlns:p14="http://schemas.microsoft.com/office/powerpoint/2010/main" val="328881264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8ECF878-817D-4B0C-80AA-7468FD238CD2}" type="datetimeFigureOut">
              <a:rPr lang="en-US" smtClean="0">
                <a:solidFill>
                  <a:srgbClr val="D6ECFF"/>
                </a:solidFill>
              </a:rPr>
              <a:pPr/>
              <a:t>10/10/2017</a:t>
            </a:fld>
            <a:endParaRPr lang="en-US">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548DFDA-45E9-4907-8908-C28E74061E9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993905116"/>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8664C608-40B1-4030-A28D-5B74BC98ADCE}" type="datetimeFigureOut">
              <a:rPr lang="en-US" smtClean="0">
                <a:solidFill>
                  <a:prstClr val="white">
                    <a:tint val="75000"/>
                    <a:alpha val="60000"/>
                  </a:prstClr>
                </a:solidFill>
              </a:rPr>
              <a:pPr defTabSz="457200"/>
              <a:t>10/10/2017</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4FAB73BC-B049-4115-A692-8D63A059BFB8}"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651136317"/>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01C78-98BC-4BDB-8E8C-2C33FC6C5619}" type="datetimeFigureOut">
              <a:rPr lang="en-US" smtClean="0"/>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5E8EE-702E-43E6-864B-C76F9DFD91FC}" type="slidenum">
              <a:rPr lang="en-US" smtClean="0"/>
              <a:t>‹#›</a:t>
            </a:fld>
            <a:endParaRPr lang="en-US"/>
          </a:p>
        </p:txBody>
      </p:sp>
    </p:spTree>
    <p:extLst>
      <p:ext uri="{BB962C8B-B14F-4D97-AF65-F5344CB8AC3E}">
        <p14:creationId xmlns:p14="http://schemas.microsoft.com/office/powerpoint/2010/main" val="407021416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dhss.alaska.gov/dph/Epi/id/Pages/influenza/fluinfo.aspx" TargetMode="External"/><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3.xml"/><Relationship Id="rId1" Type="http://schemas.openxmlformats.org/officeDocument/2006/relationships/slideLayout" Target="../slideLayouts/slideLayout24.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0.xml.rels><?xml version="1.0" encoding="UTF-8" standalone="yes"?>
<Relationships xmlns="http://schemas.openxmlformats.org/package/2006/relationships"><Relationship Id="rId3" Type="http://schemas.openxmlformats.org/officeDocument/2006/relationships/hyperlink" Target="http://tn.gov/assets/entities/health/attachments/LTCF_guidelines.pdf" TargetMode="External"/><Relationship Id="rId2" Type="http://schemas.openxmlformats.org/officeDocument/2006/relationships/notesSlide" Target="../notesSlides/notesSlide74.xml"/><Relationship Id="rId1" Type="http://schemas.openxmlformats.org/officeDocument/2006/relationships/slideLayout" Target="../slideLayouts/slideLayout24.xml"/><Relationship Id="rId4" Type="http://schemas.openxmlformats.org/officeDocument/2006/relationships/hyperlink" Target="https://www.cdc.gov/hai/pdfs/norovirus/229110a-noroviruscontrolrecomm508a.pdf"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hyperlink" Target="http://www.shea-online.org/" TargetMode="External"/><Relationship Id="rId1"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3" Type="http://schemas.openxmlformats.org/officeDocument/2006/relationships/hyperlink" Target="http://www.ashe.org/advocacy/orgs/fgi.shtml" TargetMode="External"/><Relationship Id="rId2" Type="http://schemas.openxmlformats.org/officeDocument/2006/relationships/hyperlink" Target="https://www.cdc.gov/infectioncontrol/guidelines/index.html" TargetMode="External"/><Relationship Id="rId1" Type="http://schemas.openxmlformats.org/officeDocument/2006/relationships/slideLayout" Target="../slideLayouts/slideLayout35.xml"/><Relationship Id="rId5" Type="http://schemas.openxmlformats.org/officeDocument/2006/relationships/hyperlink" Target="http://www.aami.org/" TargetMode="External"/><Relationship Id="rId4" Type="http://schemas.openxmlformats.org/officeDocument/2006/relationships/hyperlink" Target="https://www.aorn.org/"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2.xml.rels><?xml version="1.0" encoding="UTF-8" standalone="yes"?>
<Relationships xmlns="http://schemas.openxmlformats.org/package/2006/relationships"><Relationship Id="rId3" Type="http://schemas.openxmlformats.org/officeDocument/2006/relationships/hyperlink" Target="http://www.cdc.gov/epiinfo/index.html" TargetMode="External"/><Relationship Id="rId2" Type="http://schemas.openxmlformats.org/officeDocument/2006/relationships/notesSlide" Target="../notesSlides/notesSlide79.xml"/><Relationship Id="rId1" Type="http://schemas.openxmlformats.org/officeDocument/2006/relationships/slideLayout" Target="../slideLayouts/slideLayout46.xml"/><Relationship Id="rId4" Type="http://schemas.openxmlformats.org/officeDocument/2006/relationships/hyperlink" Target="http://graphpad.com/quickcalcs/" TargetMode="Externa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6.xml"/></Relationships>
</file>

<file path=ppt/slides/_rels/slide124.xml.rels><?xml version="1.0" encoding="UTF-8" standalone="yes"?>
<Relationships xmlns="http://schemas.openxmlformats.org/package/2006/relationships"><Relationship Id="rId2" Type="http://schemas.openxmlformats.org/officeDocument/2006/relationships/hyperlink" Target="https://www.youtube.com/watch?v=yQrArIs74Ic" TargetMode="Externa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9.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hyperlink" Target="mailto:kimberly.spink@alaska.gov"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5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5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Layout" Target="../slideLayouts/slideLayout59.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4.xml"/></Relationships>
</file>

<file path=ppt/slides/_rels/slide76.xml.rels><?xml version="1.0" encoding="UTF-8" standalone="yes"?>
<Relationships xmlns="http://schemas.openxmlformats.org/package/2006/relationships"><Relationship Id="rId3" Type="http://schemas.openxmlformats.org/officeDocument/2006/relationships/hyperlink" Target="https://www.cdc.gov/hai/pdfs/toolkits/environmental-cleaning-checklist-10-6-2010.pdf" TargetMode="External"/><Relationship Id="rId2" Type="http://schemas.openxmlformats.org/officeDocument/2006/relationships/notesSlide" Target="../notesSlides/notesSlide42.xml"/><Relationship Id="rId1" Type="http://schemas.openxmlformats.org/officeDocument/2006/relationships/slideLayout" Target="../slideLayouts/slideLayout76.xml"/><Relationship Id="rId4" Type="http://schemas.openxmlformats.org/officeDocument/2006/relationships/image" Target="../media/image44.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4.xml"/></Relationships>
</file>

<file path=ppt/slides/_rels/slide79.xml.rels><?xml version="1.0" encoding="UTF-8" standalone="yes"?>
<Relationships xmlns="http://schemas.openxmlformats.org/package/2006/relationships"><Relationship Id="rId3" Type="http://schemas.openxmlformats.org/officeDocument/2006/relationships/hyperlink" Target="https://www.cdc.gov/hai/toolkits/appendices-evaluating-environ-cleaning.html" TargetMode="External"/><Relationship Id="rId2" Type="http://schemas.openxmlformats.org/officeDocument/2006/relationships/notesSlide" Target="../notesSlides/notesSlide45.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4.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74.xml"/><Relationship Id="rId4" Type="http://schemas.openxmlformats.org/officeDocument/2006/relationships/image" Target="../media/image47.png"/></Relationships>
</file>

<file path=ppt/slides/_rels/slide84.xml.rels><?xml version="1.0" encoding="UTF-8" standalone="yes"?>
<Relationships xmlns="http://schemas.openxmlformats.org/package/2006/relationships"><Relationship Id="rId3" Type="http://schemas.openxmlformats.org/officeDocument/2006/relationships/hyperlink" Target="https://www.cdc.gov/hai/pdfs/toolkits/environmental-cleaning-eval-worksheet-10-6-2010.xls" TargetMode="External"/><Relationship Id="rId2" Type="http://schemas.openxmlformats.org/officeDocument/2006/relationships/notesSlide" Target="../notesSlides/notesSlide50.xml"/><Relationship Id="rId1" Type="http://schemas.openxmlformats.org/officeDocument/2006/relationships/slideLayout" Target="../slideLayouts/slideLayout78.xml"/><Relationship Id="rId4" Type="http://schemas.openxmlformats.org/officeDocument/2006/relationships/image" Target="../media/image48.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4.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7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4.xml"/></Relationships>
</file>

<file path=ppt/slides/_rels/slide9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7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4.xml"/></Relationships>
</file>

<file path=ppt/slides/_rels/slide94.xml.rels><?xml version="1.0" encoding="UTF-8" standalone="yes"?>
<Relationships xmlns="http://schemas.openxmlformats.org/package/2006/relationships"><Relationship Id="rId3" Type="http://schemas.openxmlformats.org/officeDocument/2006/relationships/hyperlink" Target="http://www.ahe.org/" TargetMode="External"/><Relationship Id="rId2" Type="http://schemas.openxmlformats.org/officeDocument/2006/relationships/notesSlide" Target="../notesSlides/notesSlide60.xml"/><Relationship Id="rId1" Type="http://schemas.openxmlformats.org/officeDocument/2006/relationships/slideLayout" Target="../slideLayouts/slideLayout74.xml"/><Relationship Id="rId4" Type="http://schemas.openxmlformats.org/officeDocument/2006/relationships/hyperlink" Target="http://www.ahe.org/ahe/lead/CMIP/index.shtml"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www.cdc.gov/hai/prevent/prevention_tools.html" TargetMode="External"/><Relationship Id="rId2" Type="http://schemas.openxmlformats.org/officeDocument/2006/relationships/notesSlide" Target="../notesSlides/notesSlide61.xml"/><Relationship Id="rId1" Type="http://schemas.openxmlformats.org/officeDocument/2006/relationships/slideLayout" Target="../slideLayouts/slideLayout74.xml"/><Relationship Id="rId5" Type="http://schemas.openxmlformats.org/officeDocument/2006/relationships/hyperlink" Target="http://www.disinfectionandsterilization.org/" TargetMode="External"/><Relationship Id="rId4" Type="http://schemas.openxmlformats.org/officeDocument/2006/relationships/hyperlink" Target="http://www.apic.org/Resources/Topic-specific-infection-prevention"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4.xml"/></Relationships>
</file>

<file path=ppt/slides/_rels/slide9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7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Welcome!  Questions and Answers</a:t>
            </a:r>
          </a:p>
        </p:txBody>
      </p:sp>
      <p:pic>
        <p:nvPicPr>
          <p:cNvPr id="1026" name="Picture 2" descr="H:\Pictures\2015\Lake at Talkeetna IMG_06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05000"/>
            <a:ext cx="830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78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Asymptomatic </a:t>
            </a:r>
            <a:r>
              <a:rPr lang="en-US" dirty="0" err="1"/>
              <a:t>Bacteriuria</a:t>
            </a:r>
            <a:r>
              <a:rPr lang="en-US" dirty="0"/>
              <a:t> (ASB):</a:t>
            </a:r>
            <a:r>
              <a:rPr lang="en-US" baseline="30000" dirty="0"/>
              <a:t>5</a:t>
            </a:r>
            <a:endParaRPr lang="en-US" dirty="0"/>
          </a:p>
        </p:txBody>
      </p:sp>
      <p:sp>
        <p:nvSpPr>
          <p:cNvPr id="4" name="Content Placeholder 3"/>
          <p:cNvSpPr txBox="1">
            <a:spLocks noGrp="1"/>
          </p:cNvSpPr>
          <p:nvPr>
            <p:ph idx="1"/>
          </p:nvPr>
        </p:nvSpPr>
        <p:spPr>
          <a:xfrm>
            <a:off x="827485" y="2052918"/>
            <a:ext cx="4019874" cy="5329664"/>
          </a:xfrm>
          <a:prstGeom prst="rect">
            <a:avLst/>
          </a:prstGeom>
          <a:noFill/>
        </p:spPr>
        <p:txBody>
          <a:bodyPr wrap="square" rtlCol="0">
            <a:spAutoFit/>
          </a:bodyPr>
          <a:lstStyle/>
          <a:p>
            <a:r>
              <a:rPr lang="en-US" dirty="0"/>
              <a:t>No mater what Bear </a:t>
            </a:r>
            <a:r>
              <a:rPr lang="en-US" dirty="0" err="1"/>
              <a:t>Grylls</a:t>
            </a:r>
            <a:r>
              <a:rPr lang="en-US" dirty="0"/>
              <a:t> tells you…</a:t>
            </a:r>
          </a:p>
          <a:p>
            <a:pPr marL="0" indent="0">
              <a:buNone/>
            </a:pPr>
            <a:r>
              <a:rPr lang="en-US" dirty="0"/>
              <a:t>	…urine is not a sterile body fluid.</a:t>
            </a:r>
          </a:p>
          <a:p>
            <a:endParaRPr lang="en-US" dirty="0"/>
          </a:p>
          <a:p>
            <a:r>
              <a:rPr lang="en-US" dirty="0"/>
              <a:t>A “dirty” UA or “pyuria” in the absence of symptoms is NOT an indication for antimicrobial therapy. </a:t>
            </a:r>
          </a:p>
          <a:p>
            <a:pPr lvl="1"/>
            <a:r>
              <a:rPr lang="en-US" dirty="0"/>
              <a:t>Caveats: </a:t>
            </a:r>
          </a:p>
          <a:p>
            <a:pPr lvl="2"/>
            <a:r>
              <a:rPr lang="en-US" dirty="0"/>
              <a:t>Pregnancy </a:t>
            </a:r>
          </a:p>
          <a:p>
            <a:pPr lvl="2"/>
            <a:r>
              <a:rPr lang="en-US" dirty="0"/>
              <a:t>ASB during procedures which will compromise of urinary mucosa. </a:t>
            </a:r>
          </a:p>
          <a:p>
            <a:pPr marL="0" indent="0">
              <a:buNone/>
            </a:pPr>
            <a:endParaRPr lang="en-US" dirty="0"/>
          </a:p>
        </p:txBody>
      </p:sp>
      <p:pic>
        <p:nvPicPr>
          <p:cNvPr id="5" name="Picture 4"/>
          <p:cNvPicPr>
            <a:picLocks noChangeAspect="1"/>
          </p:cNvPicPr>
          <p:nvPr/>
        </p:nvPicPr>
        <p:blipFill>
          <a:blip r:embed="rId2"/>
          <a:stretch>
            <a:fillRect/>
          </a:stretch>
        </p:blipFill>
        <p:spPr>
          <a:xfrm>
            <a:off x="5160510" y="1853248"/>
            <a:ext cx="3708304" cy="4748646"/>
          </a:xfrm>
          <a:prstGeom prst="rect">
            <a:avLst/>
          </a:prstGeom>
        </p:spPr>
      </p:pic>
    </p:spTree>
    <p:extLst>
      <p:ext uri="{BB962C8B-B14F-4D97-AF65-F5344CB8AC3E}">
        <p14:creationId xmlns:p14="http://schemas.microsoft.com/office/powerpoint/2010/main" val="402010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Communicating with residents + families</a:t>
            </a:r>
          </a:p>
        </p:txBody>
      </p:sp>
      <p:sp>
        <p:nvSpPr>
          <p:cNvPr id="3" name="Content Placeholder 2"/>
          <p:cNvSpPr>
            <a:spLocks noGrp="1"/>
          </p:cNvSpPr>
          <p:nvPr>
            <p:ph idx="1"/>
          </p:nvPr>
        </p:nvSpPr>
        <p:spPr/>
        <p:txBody>
          <a:bodyPr/>
          <a:lstStyle/>
          <a:p>
            <a:r>
              <a:rPr lang="en-US" dirty="0"/>
              <a:t>Resident and family participation in precautions is key</a:t>
            </a:r>
          </a:p>
          <a:p>
            <a:r>
              <a:rPr lang="en-US" dirty="0"/>
              <a:t>Key to balancing homelike environment/resident comfort and the safety of the group</a:t>
            </a:r>
          </a:p>
          <a:p>
            <a:r>
              <a:rPr lang="en-US" dirty="0"/>
              <a:t>Pro tips on how to talk to residents</a:t>
            </a:r>
          </a:p>
          <a:p>
            <a:pPr lvl="1"/>
            <a:r>
              <a:rPr lang="en-US" dirty="0"/>
              <a:t>What to do with residents who don’t follow the rules</a:t>
            </a:r>
          </a:p>
        </p:txBody>
      </p:sp>
    </p:spTree>
    <p:extLst>
      <p:ext uri="{BB962C8B-B14F-4D97-AF65-F5344CB8AC3E}">
        <p14:creationId xmlns:p14="http://schemas.microsoft.com/office/powerpoint/2010/main" val="42088347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an outbreak?</a:t>
            </a:r>
          </a:p>
        </p:txBody>
      </p:sp>
      <p:sp>
        <p:nvSpPr>
          <p:cNvPr id="3" name="Content Placeholder 2"/>
          <p:cNvSpPr>
            <a:spLocks noGrp="1"/>
          </p:cNvSpPr>
          <p:nvPr>
            <p:ph idx="1"/>
          </p:nvPr>
        </p:nvSpPr>
        <p:spPr/>
        <p:txBody>
          <a:bodyPr/>
          <a:lstStyle/>
          <a:p>
            <a:r>
              <a:rPr lang="en-US" dirty="0"/>
              <a:t>More cases than your baseline</a:t>
            </a:r>
          </a:p>
          <a:p>
            <a:r>
              <a:rPr lang="en-US" dirty="0"/>
              <a:t>More cases than you’d expect in the given population over the given time</a:t>
            </a:r>
          </a:p>
          <a:p>
            <a:endParaRPr lang="en-US" dirty="0"/>
          </a:p>
          <a:p>
            <a:r>
              <a:rPr lang="en-US" dirty="0"/>
              <a:t>Some disease-specific definitions:</a:t>
            </a:r>
          </a:p>
          <a:p>
            <a:pPr lvl="1"/>
            <a:r>
              <a:rPr lang="en-US" dirty="0"/>
              <a:t>One confirmed case of influenza in an LTCF</a:t>
            </a:r>
          </a:p>
          <a:p>
            <a:pPr lvl="1"/>
            <a:r>
              <a:rPr lang="en-US" dirty="0"/>
              <a:t>Anybody anywhere with smallpox</a:t>
            </a:r>
          </a:p>
        </p:txBody>
      </p:sp>
    </p:spTree>
    <p:extLst>
      <p:ext uri="{BB962C8B-B14F-4D97-AF65-F5344CB8AC3E}">
        <p14:creationId xmlns:p14="http://schemas.microsoft.com/office/powerpoint/2010/main" val="188009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Outbreak investigation</a:t>
            </a:r>
          </a:p>
        </p:txBody>
      </p:sp>
      <p:sp>
        <p:nvSpPr>
          <p:cNvPr id="3" name="Content Placeholder 2"/>
          <p:cNvSpPr>
            <a:spLocks noGrp="1"/>
          </p:cNvSpPr>
          <p:nvPr>
            <p:ph idx="1"/>
          </p:nvPr>
        </p:nvSpPr>
        <p:spPr>
          <a:xfrm>
            <a:off x="457200" y="1752600"/>
            <a:ext cx="8229600" cy="4572000"/>
          </a:xfrm>
        </p:spPr>
        <p:txBody>
          <a:bodyPr>
            <a:normAutofit fontScale="85000" lnSpcReduction="20000"/>
          </a:bodyPr>
          <a:lstStyle/>
          <a:p>
            <a:r>
              <a:rPr lang="en-US" dirty="0"/>
              <a:t>Make a line list</a:t>
            </a:r>
          </a:p>
          <a:p>
            <a:endParaRPr lang="en-US" dirty="0"/>
          </a:p>
          <a:p>
            <a:r>
              <a:rPr lang="en-US" dirty="0"/>
              <a:t>Confirm your cases</a:t>
            </a:r>
          </a:p>
          <a:p>
            <a:pPr lvl="1"/>
            <a:r>
              <a:rPr lang="en-US" dirty="0"/>
              <a:t>Check each one with your case definition</a:t>
            </a:r>
          </a:p>
          <a:p>
            <a:endParaRPr lang="en-US" dirty="0"/>
          </a:p>
          <a:p>
            <a:r>
              <a:rPr lang="en-US" dirty="0"/>
              <a:t>Collect more data</a:t>
            </a:r>
          </a:p>
          <a:p>
            <a:pPr lvl="1"/>
            <a:r>
              <a:rPr lang="en-US" dirty="0">
                <a:sym typeface="Wingdings" panose="05000000000000000000" pitchFamily="2" charset="2"/>
              </a:rPr>
              <a:t>What are the symptoms?</a:t>
            </a:r>
          </a:p>
          <a:p>
            <a:pPr lvl="1"/>
            <a:r>
              <a:rPr lang="en-US" dirty="0">
                <a:sym typeface="Wingdings" panose="05000000000000000000" pitchFamily="2" charset="2"/>
              </a:rPr>
              <a:t>Who has been in contact with the patients?</a:t>
            </a:r>
          </a:p>
          <a:p>
            <a:pPr lvl="1"/>
            <a:r>
              <a:rPr lang="en-US" dirty="0">
                <a:sym typeface="Wingdings" panose="05000000000000000000" pitchFamily="2" charset="2"/>
              </a:rPr>
              <a:t>Where has the patient been (rooms, floors, special hospital areas)?</a:t>
            </a:r>
          </a:p>
          <a:p>
            <a:pPr lvl="1"/>
            <a:r>
              <a:rPr lang="en-US" dirty="0">
                <a:sym typeface="Wingdings" panose="05000000000000000000" pitchFamily="2" charset="2"/>
              </a:rPr>
              <a:t>Lab/microbiologic data</a:t>
            </a:r>
          </a:p>
          <a:p>
            <a:pPr lvl="1"/>
            <a:endParaRPr lang="en-US" dirty="0">
              <a:sym typeface="Wingdings" panose="05000000000000000000" pitchFamily="2" charset="2"/>
            </a:endParaRPr>
          </a:p>
          <a:p>
            <a:r>
              <a:rPr lang="en-US" dirty="0">
                <a:sym typeface="Wingdings" panose="05000000000000000000" pitchFamily="2" charset="2"/>
              </a:rPr>
              <a:t>Look for patterns among cases</a:t>
            </a:r>
          </a:p>
          <a:p>
            <a:pPr lvl="1"/>
            <a:endParaRPr lang="en-US" dirty="0">
              <a:sym typeface="Wingdings" panose="05000000000000000000" pitchFamily="2" charset="2"/>
            </a:endParaRPr>
          </a:p>
          <a:p>
            <a:r>
              <a:rPr lang="en-US" dirty="0">
                <a:sym typeface="Wingdings" panose="05000000000000000000" pitchFamily="2" charset="2"/>
              </a:rPr>
              <a:t>Take appropriate preventive action</a:t>
            </a:r>
          </a:p>
        </p:txBody>
      </p:sp>
      <p:sp>
        <p:nvSpPr>
          <p:cNvPr id="4" name="Right Brace 3"/>
          <p:cNvSpPr/>
          <p:nvPr/>
        </p:nvSpPr>
        <p:spPr>
          <a:xfrm>
            <a:off x="5791200" y="1752600"/>
            <a:ext cx="381000" cy="15240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324600" y="2057400"/>
            <a:ext cx="2590800" cy="923330"/>
          </a:xfrm>
          <a:prstGeom prst="rect">
            <a:avLst/>
          </a:prstGeom>
          <a:noFill/>
        </p:spPr>
        <p:txBody>
          <a:bodyPr wrap="square" rtlCol="0">
            <a:spAutoFit/>
          </a:bodyPr>
          <a:lstStyle/>
          <a:p>
            <a:r>
              <a:rPr lang="en-US" dirty="0"/>
              <a:t>Notifications in here; depends a little on how much you know</a:t>
            </a:r>
          </a:p>
        </p:txBody>
      </p:sp>
    </p:spTree>
    <p:extLst>
      <p:ext uri="{BB962C8B-B14F-4D97-AF65-F5344CB8AC3E}">
        <p14:creationId xmlns:p14="http://schemas.microsoft.com/office/powerpoint/2010/main" val="61092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line list?</a:t>
            </a:r>
          </a:p>
        </p:txBody>
      </p:sp>
      <p:graphicFrame>
        <p:nvGraphicFramePr>
          <p:cNvPr id="5" name="Table 4"/>
          <p:cNvGraphicFramePr>
            <a:graphicFrameLocks noGrp="1"/>
          </p:cNvGraphicFramePr>
          <p:nvPr>
            <p:extLst>
              <p:ext uri="{D42A27DB-BD31-4B8C-83A1-F6EECF244321}">
                <p14:modId xmlns:p14="http://schemas.microsoft.com/office/powerpoint/2010/main" val="1617059853"/>
              </p:ext>
            </p:extLst>
          </p:nvPr>
        </p:nvGraphicFramePr>
        <p:xfrm>
          <a:off x="381000" y="2057400"/>
          <a:ext cx="8382000" cy="374904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636814">
                <a:tc>
                  <a:txBody>
                    <a:bodyPr/>
                    <a:lstStyle/>
                    <a:p>
                      <a:r>
                        <a:rPr lang="en-US" dirty="0"/>
                        <a:t>Patient Name</a:t>
                      </a:r>
                    </a:p>
                  </a:txBody>
                  <a:tcPr/>
                </a:tc>
                <a:tc>
                  <a:txBody>
                    <a:bodyPr/>
                    <a:lstStyle/>
                    <a:p>
                      <a:r>
                        <a:rPr lang="en-US" dirty="0"/>
                        <a:t>Date ill</a:t>
                      </a:r>
                    </a:p>
                  </a:txBody>
                  <a:tcPr/>
                </a:tc>
                <a:tc>
                  <a:txBody>
                    <a:bodyPr/>
                    <a:lstStyle/>
                    <a:p>
                      <a:r>
                        <a:rPr lang="en-US" dirty="0"/>
                        <a:t>Symptoms</a:t>
                      </a:r>
                    </a:p>
                  </a:txBody>
                  <a:tcPr/>
                </a:tc>
                <a:tc>
                  <a:txBody>
                    <a:bodyPr/>
                    <a:lstStyle/>
                    <a:p>
                      <a:r>
                        <a:rPr lang="en-US" dirty="0"/>
                        <a:t>Resident or staff?</a:t>
                      </a:r>
                    </a:p>
                  </a:txBody>
                  <a:tcPr/>
                </a:tc>
                <a:tc>
                  <a:txBody>
                    <a:bodyPr/>
                    <a:lstStyle/>
                    <a:p>
                      <a:r>
                        <a:rPr lang="en-US" dirty="0"/>
                        <a:t>Gender, age</a:t>
                      </a:r>
                    </a:p>
                  </a:txBody>
                  <a:tcPr/>
                </a:tc>
                <a:extLst>
                  <a:ext uri="{0D108BD9-81ED-4DB2-BD59-A6C34878D82A}">
                    <a16:rowId xmlns:a16="http://schemas.microsoft.com/office/drawing/2014/main" val="10000"/>
                  </a:ext>
                </a:extLst>
              </a:tr>
              <a:tr h="424543">
                <a:tc>
                  <a:txBody>
                    <a:bodyPr/>
                    <a:lstStyle/>
                    <a:p>
                      <a:r>
                        <a:rPr lang="en-US" dirty="0"/>
                        <a:t>Jim </a:t>
                      </a:r>
                      <a:r>
                        <a:rPr lang="en-US" dirty="0" err="1"/>
                        <a:t>Halpert</a:t>
                      </a:r>
                      <a:endParaRPr lang="en-US" dirty="0"/>
                    </a:p>
                  </a:txBody>
                  <a:tcPr/>
                </a:tc>
                <a:tc>
                  <a:txBody>
                    <a:bodyPr/>
                    <a:lstStyle/>
                    <a:p>
                      <a:r>
                        <a:rPr lang="en-US" dirty="0"/>
                        <a:t>12/30/16</a:t>
                      </a:r>
                    </a:p>
                  </a:txBody>
                  <a:tcPr/>
                </a:tc>
                <a:tc>
                  <a:txBody>
                    <a:bodyPr/>
                    <a:lstStyle/>
                    <a:p>
                      <a:r>
                        <a:rPr lang="en-US" dirty="0"/>
                        <a:t>Nausea, diarrhea</a:t>
                      </a:r>
                    </a:p>
                  </a:txBody>
                  <a:tcPr/>
                </a:tc>
                <a:tc>
                  <a:txBody>
                    <a:bodyPr/>
                    <a:lstStyle/>
                    <a:p>
                      <a:r>
                        <a:rPr lang="en-US" dirty="0"/>
                        <a:t>Resident</a:t>
                      </a:r>
                    </a:p>
                  </a:txBody>
                  <a:tcPr/>
                </a:tc>
                <a:tc>
                  <a:txBody>
                    <a:bodyPr/>
                    <a:lstStyle/>
                    <a:p>
                      <a:r>
                        <a:rPr lang="en-US" dirty="0"/>
                        <a:t>M, 83</a:t>
                      </a:r>
                    </a:p>
                  </a:txBody>
                  <a:tcPr/>
                </a:tc>
                <a:extLst>
                  <a:ext uri="{0D108BD9-81ED-4DB2-BD59-A6C34878D82A}">
                    <a16:rowId xmlns:a16="http://schemas.microsoft.com/office/drawing/2014/main" val="10001"/>
                  </a:ext>
                </a:extLst>
              </a:tr>
              <a:tr h="636814">
                <a:tc>
                  <a:txBody>
                    <a:bodyPr/>
                    <a:lstStyle/>
                    <a:p>
                      <a:r>
                        <a:rPr lang="en-US" dirty="0"/>
                        <a:t>Dwight</a:t>
                      </a:r>
                      <a:r>
                        <a:rPr lang="en-US" baseline="0" dirty="0"/>
                        <a:t> </a:t>
                      </a:r>
                      <a:r>
                        <a:rPr lang="en-US" baseline="0" dirty="0" err="1"/>
                        <a:t>Schrute</a:t>
                      </a:r>
                      <a:endParaRPr lang="en-US" dirty="0"/>
                    </a:p>
                  </a:txBody>
                  <a:tcPr/>
                </a:tc>
                <a:tc>
                  <a:txBody>
                    <a:bodyPr/>
                    <a:lstStyle/>
                    <a:p>
                      <a:r>
                        <a:rPr lang="en-US" dirty="0"/>
                        <a:t>12/31/16</a:t>
                      </a:r>
                    </a:p>
                  </a:txBody>
                  <a:tcPr/>
                </a:tc>
                <a:tc>
                  <a:txBody>
                    <a:bodyPr/>
                    <a:lstStyle/>
                    <a:p>
                      <a:r>
                        <a:rPr lang="en-US" dirty="0"/>
                        <a:t>Vomiting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Resident</a:t>
                      </a:r>
                    </a:p>
                    <a:p>
                      <a:endParaRPr lang="en-US" dirty="0"/>
                    </a:p>
                  </a:txBody>
                  <a:tcPr/>
                </a:tc>
                <a:tc>
                  <a:txBody>
                    <a:bodyPr/>
                    <a:lstStyle/>
                    <a:p>
                      <a:r>
                        <a:rPr lang="en-US" dirty="0"/>
                        <a:t>M, 85</a:t>
                      </a:r>
                    </a:p>
                  </a:txBody>
                  <a:tcPr/>
                </a:tc>
                <a:extLst>
                  <a:ext uri="{0D108BD9-81ED-4DB2-BD59-A6C34878D82A}">
                    <a16:rowId xmlns:a16="http://schemas.microsoft.com/office/drawing/2014/main" val="10002"/>
                  </a:ext>
                </a:extLst>
              </a:tr>
              <a:tr h="636814">
                <a:tc>
                  <a:txBody>
                    <a:bodyPr/>
                    <a:lstStyle/>
                    <a:p>
                      <a:r>
                        <a:rPr lang="en-US" dirty="0"/>
                        <a:t>Michael</a:t>
                      </a:r>
                      <a:r>
                        <a:rPr lang="en-US" baseline="0" dirty="0"/>
                        <a:t> Scott</a:t>
                      </a:r>
                      <a:endParaRPr lang="en-US" dirty="0"/>
                    </a:p>
                  </a:txBody>
                  <a:tcPr/>
                </a:tc>
                <a:tc>
                  <a:txBody>
                    <a:bodyPr/>
                    <a:lstStyle/>
                    <a:p>
                      <a:r>
                        <a:rPr lang="en-US" dirty="0"/>
                        <a:t>1/2/16</a:t>
                      </a:r>
                    </a:p>
                  </a:txBody>
                  <a:tcPr/>
                </a:tc>
                <a:tc>
                  <a:txBody>
                    <a:bodyPr/>
                    <a:lstStyle/>
                    <a:p>
                      <a:r>
                        <a:rPr lang="en-US" dirty="0"/>
                        <a:t>Abdominal</a:t>
                      </a:r>
                      <a:r>
                        <a:rPr lang="en-US" baseline="0" dirty="0"/>
                        <a:t> pain, diarrhea, vomiting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Resident</a:t>
                      </a:r>
                    </a:p>
                    <a:p>
                      <a:endParaRPr lang="en-US" dirty="0"/>
                    </a:p>
                  </a:txBody>
                  <a:tcPr/>
                </a:tc>
                <a:tc>
                  <a:txBody>
                    <a:bodyPr/>
                    <a:lstStyle/>
                    <a:p>
                      <a:r>
                        <a:rPr lang="en-US" dirty="0"/>
                        <a:t>M, 90</a:t>
                      </a:r>
                    </a:p>
                  </a:txBody>
                  <a:tcPr/>
                </a:tc>
                <a:extLst>
                  <a:ext uri="{0D108BD9-81ED-4DB2-BD59-A6C34878D82A}">
                    <a16:rowId xmlns:a16="http://schemas.microsoft.com/office/drawing/2014/main" val="10003"/>
                  </a:ext>
                </a:extLst>
              </a:tr>
              <a:tr h="636814">
                <a:tc>
                  <a:txBody>
                    <a:bodyPr/>
                    <a:lstStyle/>
                    <a:p>
                      <a:r>
                        <a:rPr lang="en-US" dirty="0"/>
                        <a:t>Pam </a:t>
                      </a:r>
                      <a:r>
                        <a:rPr lang="en-US" dirty="0" err="1"/>
                        <a:t>Beesley</a:t>
                      </a:r>
                      <a:endParaRPr lang="en-US" dirty="0"/>
                    </a:p>
                  </a:txBody>
                  <a:tcPr/>
                </a:tc>
                <a:tc>
                  <a:txBody>
                    <a:bodyPr/>
                    <a:lstStyle/>
                    <a:p>
                      <a:r>
                        <a:rPr lang="en-US" dirty="0"/>
                        <a:t>1/4/16</a:t>
                      </a:r>
                    </a:p>
                  </a:txBody>
                  <a:tcPr/>
                </a:tc>
                <a:tc>
                  <a:txBody>
                    <a:bodyPr/>
                    <a:lstStyle/>
                    <a:p>
                      <a:r>
                        <a:rPr lang="en-US" dirty="0"/>
                        <a:t>Nausea, vomiting,</a:t>
                      </a:r>
                      <a:r>
                        <a:rPr lang="en-US" baseline="0" dirty="0"/>
                        <a:t> diarrhea</a:t>
                      </a:r>
                      <a:endParaRPr lang="en-US" dirty="0"/>
                    </a:p>
                  </a:txBody>
                  <a:tcPr/>
                </a:tc>
                <a:tc>
                  <a:txBody>
                    <a:bodyPr/>
                    <a:lstStyle/>
                    <a:p>
                      <a:r>
                        <a:rPr lang="en-US" dirty="0"/>
                        <a:t>Staff</a:t>
                      </a:r>
                    </a:p>
                  </a:txBody>
                  <a:tcPr/>
                </a:tc>
                <a:tc>
                  <a:txBody>
                    <a:bodyPr/>
                    <a:lstStyle/>
                    <a:p>
                      <a:r>
                        <a:rPr lang="en-US" dirty="0"/>
                        <a:t>F, 82</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3212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Outbreak case definitions</a:t>
            </a:r>
          </a:p>
        </p:txBody>
      </p:sp>
      <p:sp>
        <p:nvSpPr>
          <p:cNvPr id="3" name="Content Placeholder 2"/>
          <p:cNvSpPr>
            <a:spLocks noGrp="1"/>
          </p:cNvSpPr>
          <p:nvPr>
            <p:ph idx="1"/>
          </p:nvPr>
        </p:nvSpPr>
        <p:spPr/>
        <p:txBody>
          <a:bodyPr>
            <a:normAutofit lnSpcReduction="10000"/>
          </a:bodyPr>
          <a:lstStyle/>
          <a:p>
            <a:r>
              <a:rPr lang="en-US" dirty="0"/>
              <a:t>Can be the same as normal for most conditions</a:t>
            </a:r>
          </a:p>
          <a:p>
            <a:endParaRPr lang="en-US" dirty="0"/>
          </a:p>
          <a:p>
            <a:r>
              <a:rPr lang="en-US" dirty="0"/>
              <a:t>In some cases, might make them looser:</a:t>
            </a:r>
          </a:p>
          <a:p>
            <a:pPr lvl="1"/>
            <a:r>
              <a:rPr lang="en-US" dirty="0"/>
              <a:t>“any diarrhea or vomiting” during a </a:t>
            </a:r>
            <a:r>
              <a:rPr lang="en-US" dirty="0" err="1"/>
              <a:t>noro</a:t>
            </a:r>
            <a:r>
              <a:rPr lang="en-US" dirty="0"/>
              <a:t> outbreak could be a suspect case</a:t>
            </a:r>
          </a:p>
          <a:p>
            <a:endParaRPr lang="en-US" dirty="0"/>
          </a:p>
          <a:p>
            <a:r>
              <a:rPr lang="en-US" dirty="0"/>
              <a:t>Can use suspect/probable/confirmed lingo</a:t>
            </a:r>
          </a:p>
          <a:p>
            <a:pPr lvl="1"/>
            <a:r>
              <a:rPr lang="en-US" dirty="0"/>
              <a:t>Confirmed cases have supporting lab results</a:t>
            </a:r>
          </a:p>
          <a:p>
            <a:pPr lvl="1"/>
            <a:r>
              <a:rPr lang="en-US" dirty="0"/>
              <a:t>Probable cases meet the definition except no labs yet</a:t>
            </a:r>
          </a:p>
          <a:p>
            <a:pPr lvl="1"/>
            <a:r>
              <a:rPr lang="en-US" dirty="0"/>
              <a:t>Suspect have some suggestive symptoms, but not all</a:t>
            </a:r>
          </a:p>
        </p:txBody>
      </p:sp>
    </p:spTree>
    <p:extLst>
      <p:ext uri="{BB962C8B-B14F-4D97-AF65-F5344CB8AC3E}">
        <p14:creationId xmlns:p14="http://schemas.microsoft.com/office/powerpoint/2010/main" val="218142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p>
        </p:txBody>
      </p:sp>
      <p:sp>
        <p:nvSpPr>
          <p:cNvPr id="3" name="Content Placeholder 2"/>
          <p:cNvSpPr>
            <a:spLocks noGrp="1"/>
          </p:cNvSpPr>
          <p:nvPr>
            <p:ph idx="1"/>
          </p:nvPr>
        </p:nvSpPr>
        <p:spPr/>
        <p:txBody>
          <a:bodyPr/>
          <a:lstStyle/>
          <a:p>
            <a:r>
              <a:rPr lang="en-US" dirty="0"/>
              <a:t>May not be necessary for simple outbreaks</a:t>
            </a:r>
          </a:p>
          <a:p>
            <a:endParaRPr lang="en-US" dirty="0"/>
          </a:p>
          <a:p>
            <a:r>
              <a:rPr lang="en-US" dirty="0"/>
              <a:t>For more complex ones, consider possible modes of transmission</a:t>
            </a:r>
          </a:p>
          <a:p>
            <a:pPr lvl="1"/>
            <a:r>
              <a:rPr lang="en-US" dirty="0"/>
              <a:t>Close contact: caregivers, partners, close friends -&gt; networks</a:t>
            </a:r>
          </a:p>
          <a:p>
            <a:pPr lvl="1"/>
            <a:r>
              <a:rPr lang="en-US" dirty="0"/>
              <a:t>Fomites: shared activities</a:t>
            </a:r>
          </a:p>
          <a:p>
            <a:pPr lvl="1"/>
            <a:r>
              <a:rPr lang="en-US" dirty="0"/>
              <a:t>Unsure/multiple: go broad with potential exposures</a:t>
            </a:r>
          </a:p>
        </p:txBody>
      </p:sp>
    </p:spTree>
    <p:extLst>
      <p:ext uri="{BB962C8B-B14F-4D97-AF65-F5344CB8AC3E}">
        <p14:creationId xmlns:p14="http://schemas.microsoft.com/office/powerpoint/2010/main" val="37224216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a:t>Stopping an outbreak</a:t>
            </a:r>
          </a:p>
        </p:txBody>
      </p:sp>
      <p:sp>
        <p:nvSpPr>
          <p:cNvPr id="3" name="Content Placeholder 2"/>
          <p:cNvSpPr>
            <a:spLocks noGrp="1"/>
          </p:cNvSpPr>
          <p:nvPr>
            <p:ph idx="1"/>
          </p:nvPr>
        </p:nvSpPr>
        <p:spPr>
          <a:xfrm>
            <a:off x="457200" y="1524000"/>
            <a:ext cx="8229600" cy="5181600"/>
          </a:xfrm>
        </p:spPr>
        <p:txBody>
          <a:bodyPr>
            <a:normAutofit fontScale="92500" lnSpcReduction="20000"/>
          </a:bodyPr>
          <a:lstStyle/>
          <a:p>
            <a:r>
              <a:rPr lang="en-US" dirty="0"/>
              <a:t>Interrupt transmission</a:t>
            </a:r>
          </a:p>
          <a:p>
            <a:pPr lvl="1"/>
            <a:r>
              <a:rPr lang="en-US" dirty="0"/>
              <a:t>Must know how being spread</a:t>
            </a:r>
          </a:p>
          <a:p>
            <a:pPr lvl="1"/>
            <a:r>
              <a:rPr lang="en-US" dirty="0"/>
              <a:t>Generally, promote hand hygiene and other basics</a:t>
            </a:r>
          </a:p>
          <a:p>
            <a:pPr lvl="1"/>
            <a:endParaRPr lang="en-US" dirty="0"/>
          </a:p>
          <a:p>
            <a:r>
              <a:rPr lang="en-US" dirty="0"/>
              <a:t>Use precautions and </a:t>
            </a:r>
            <a:r>
              <a:rPr lang="en-US" dirty="0" err="1"/>
              <a:t>cohorting</a:t>
            </a:r>
            <a:endParaRPr lang="en-US" dirty="0"/>
          </a:p>
          <a:p>
            <a:pPr lvl="1"/>
            <a:r>
              <a:rPr lang="en-US" dirty="0"/>
              <a:t>Staff and residents</a:t>
            </a:r>
          </a:p>
          <a:p>
            <a:pPr lvl="1"/>
            <a:r>
              <a:rPr lang="en-US" dirty="0"/>
              <a:t>Disposable or </a:t>
            </a:r>
            <a:r>
              <a:rPr lang="en-US" dirty="0" err="1"/>
              <a:t>cohorted</a:t>
            </a:r>
            <a:r>
              <a:rPr lang="en-US" dirty="0"/>
              <a:t> instruments and equipment</a:t>
            </a:r>
          </a:p>
          <a:p>
            <a:endParaRPr lang="en-US" dirty="0"/>
          </a:p>
          <a:p>
            <a:r>
              <a:rPr lang="en-US" dirty="0"/>
              <a:t>Consider limiting group activities</a:t>
            </a:r>
          </a:p>
          <a:p>
            <a:endParaRPr lang="en-US" dirty="0"/>
          </a:p>
          <a:p>
            <a:r>
              <a:rPr lang="en-US" dirty="0"/>
              <a:t>Increase frequency of cleaning</a:t>
            </a:r>
          </a:p>
          <a:p>
            <a:endParaRPr lang="en-US" dirty="0"/>
          </a:p>
          <a:p>
            <a:r>
              <a:rPr lang="en-US" dirty="0"/>
              <a:t>Communicate with staff, residents, and visitors so they can help by adjusting their behavior</a:t>
            </a:r>
          </a:p>
        </p:txBody>
      </p:sp>
    </p:spTree>
    <p:extLst>
      <p:ext uri="{BB962C8B-B14F-4D97-AF65-F5344CB8AC3E}">
        <p14:creationId xmlns:p14="http://schemas.microsoft.com/office/powerpoint/2010/main" val="24101096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to contact with an outbreak</a:t>
            </a:r>
          </a:p>
        </p:txBody>
      </p:sp>
      <p:sp>
        <p:nvSpPr>
          <p:cNvPr id="3" name="Content Placeholder 2"/>
          <p:cNvSpPr>
            <a:spLocks noGrp="1"/>
          </p:cNvSpPr>
          <p:nvPr>
            <p:ph idx="1"/>
          </p:nvPr>
        </p:nvSpPr>
        <p:spPr>
          <a:xfrm>
            <a:off x="457200" y="2057400"/>
            <a:ext cx="8229600" cy="3581400"/>
          </a:xfrm>
        </p:spPr>
        <p:txBody>
          <a:bodyPr>
            <a:normAutofit lnSpcReduction="10000"/>
          </a:bodyPr>
          <a:lstStyle/>
          <a:p>
            <a:r>
              <a:rPr lang="en-US" dirty="0"/>
              <a:t>Call Epidemiology- we can help! </a:t>
            </a:r>
          </a:p>
          <a:p>
            <a:pPr lvl="1"/>
            <a:r>
              <a:rPr lang="en-US" b="1" dirty="0"/>
              <a:t>269-8000</a:t>
            </a:r>
          </a:p>
          <a:p>
            <a:endParaRPr lang="en-US" dirty="0"/>
          </a:p>
          <a:p>
            <a:r>
              <a:rPr lang="en-US" dirty="0"/>
              <a:t>Management: show them your data</a:t>
            </a:r>
          </a:p>
          <a:p>
            <a:endParaRPr lang="en-US" dirty="0"/>
          </a:p>
          <a:p>
            <a:r>
              <a:rPr lang="en-US" dirty="0"/>
              <a:t>Communicate with staff, residents, and visitors</a:t>
            </a:r>
          </a:p>
          <a:p>
            <a:pPr lvl="1"/>
            <a:r>
              <a:rPr lang="en-US" dirty="0"/>
              <a:t>Don’t be scary</a:t>
            </a:r>
          </a:p>
          <a:p>
            <a:pPr lvl="1"/>
            <a:r>
              <a:rPr lang="en-US" dirty="0"/>
              <a:t>Provide directions (wear a mask, wash hands, etc.)</a:t>
            </a:r>
          </a:p>
          <a:p>
            <a:endParaRPr lang="en-US" dirty="0"/>
          </a:p>
        </p:txBody>
      </p:sp>
    </p:spTree>
    <p:extLst>
      <p:ext uri="{BB962C8B-B14F-4D97-AF65-F5344CB8AC3E}">
        <p14:creationId xmlns:p14="http://schemas.microsoft.com/office/powerpoint/2010/main" val="207318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Influenza</a:t>
            </a:r>
          </a:p>
        </p:txBody>
      </p:sp>
      <p:sp>
        <p:nvSpPr>
          <p:cNvPr id="3" name="Content Placeholder 2"/>
          <p:cNvSpPr>
            <a:spLocks noGrp="1"/>
          </p:cNvSpPr>
          <p:nvPr>
            <p:ph idx="1"/>
          </p:nvPr>
        </p:nvSpPr>
        <p:spPr/>
        <p:txBody>
          <a:bodyPr>
            <a:normAutofit lnSpcReduction="10000"/>
          </a:bodyPr>
          <a:lstStyle/>
          <a:p>
            <a:r>
              <a:rPr lang="en-US" dirty="0"/>
              <a:t>Outbreaks of flu in long-term care facilities are COMMON </a:t>
            </a:r>
            <a:r>
              <a:rPr lang="en-US" dirty="0">
                <a:sym typeface="Wingdings" panose="05000000000000000000" pitchFamily="2" charset="2"/>
              </a:rPr>
              <a:t> have a plan!</a:t>
            </a:r>
            <a:endParaRPr lang="en-US" dirty="0"/>
          </a:p>
          <a:p>
            <a:endParaRPr lang="en-US" dirty="0"/>
          </a:p>
          <a:p>
            <a:r>
              <a:rPr lang="en-US" dirty="0"/>
              <a:t>Standard and droplet precautions for ill residents</a:t>
            </a:r>
          </a:p>
          <a:p>
            <a:endParaRPr lang="en-US" dirty="0"/>
          </a:p>
          <a:p>
            <a:r>
              <a:rPr lang="en-US" dirty="0"/>
              <a:t>Give antivirals and chemoprophylaxis to residents </a:t>
            </a:r>
          </a:p>
          <a:p>
            <a:endParaRPr lang="en-US" dirty="0"/>
          </a:p>
          <a:p>
            <a:r>
              <a:rPr lang="en-US" dirty="0"/>
              <a:t>Website has resources: </a:t>
            </a:r>
            <a:r>
              <a:rPr lang="en-US" dirty="0">
                <a:hlinkClick r:id="rId3"/>
              </a:rPr>
              <a:t>http://dhss.alaska.gov/dph/Epi/id/Pages/influenza/fluinfo.aspx</a:t>
            </a:r>
            <a:r>
              <a:rPr lang="en-US" dirty="0"/>
              <a:t> </a:t>
            </a:r>
          </a:p>
        </p:txBody>
      </p:sp>
    </p:spTree>
    <p:extLst>
      <p:ext uri="{BB962C8B-B14F-4D97-AF65-F5344CB8AC3E}">
        <p14:creationId xmlns:p14="http://schemas.microsoft.com/office/powerpoint/2010/main" val="3498119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67" y="76200"/>
            <a:ext cx="6786878" cy="162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667" y="1366736"/>
            <a:ext cx="71913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47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Cultures…the basics:</a:t>
            </a:r>
            <a:r>
              <a:rPr lang="en-US" baseline="30000" dirty="0"/>
              <a:t>1,6-9</a:t>
            </a:r>
          </a:p>
        </p:txBody>
      </p:sp>
      <p:sp>
        <p:nvSpPr>
          <p:cNvPr id="3" name="Content Placeholder 2"/>
          <p:cNvSpPr>
            <a:spLocks noGrp="1"/>
          </p:cNvSpPr>
          <p:nvPr>
            <p:ph idx="1"/>
          </p:nvPr>
        </p:nvSpPr>
        <p:spPr>
          <a:xfrm>
            <a:off x="827485" y="1454728"/>
            <a:ext cx="7370943" cy="5101936"/>
          </a:xfrm>
        </p:spPr>
        <p:txBody>
          <a:bodyPr>
            <a:normAutofit fontScale="85000" lnSpcReduction="10000"/>
          </a:bodyPr>
          <a:lstStyle/>
          <a:p>
            <a:pPr marL="457200" indent="-457200">
              <a:buFont typeface="+mj-lt"/>
              <a:buAutoNum type="arabicPeriod"/>
            </a:pPr>
            <a:r>
              <a:rPr lang="en-US" dirty="0"/>
              <a:t>Only culture something…if you plan to use the culture to guide therapy.</a:t>
            </a:r>
          </a:p>
          <a:p>
            <a:pPr marL="857250" lvl="1" indent="-457200"/>
            <a:r>
              <a:rPr lang="en-US" dirty="0"/>
              <a:t>May NOT always be necessary (i.e. uncomplicated CAP or perforated appendicitis) </a:t>
            </a:r>
          </a:p>
          <a:p>
            <a:pPr marL="457200" indent="-457200">
              <a:buFont typeface="+mj-lt"/>
              <a:buAutoNum type="arabicPeriod"/>
            </a:pPr>
            <a:r>
              <a:rPr lang="en-US" dirty="0"/>
              <a:t>Always culture </a:t>
            </a:r>
            <a:r>
              <a:rPr lang="en-US" u="sng" dirty="0"/>
              <a:t>PRIOR TO</a:t>
            </a:r>
            <a:r>
              <a:rPr lang="en-US" dirty="0"/>
              <a:t> administration of antibiotics if possible. </a:t>
            </a:r>
          </a:p>
          <a:p>
            <a:pPr marL="857250" lvl="1" indent="-457200"/>
            <a:r>
              <a:rPr lang="en-US" dirty="0"/>
              <a:t>Sepsis is the obvious exception</a:t>
            </a:r>
          </a:p>
          <a:p>
            <a:pPr marL="1257300" lvl="2" indent="-457200"/>
            <a:r>
              <a:rPr lang="en-US" dirty="0"/>
              <a:t>7.6% increase in mortality for every hour antimicrobial therapy is delayed. </a:t>
            </a:r>
          </a:p>
          <a:p>
            <a:pPr marL="457200" indent="-457200">
              <a:buFont typeface="+mj-lt"/>
              <a:buAutoNum type="arabicPeriod"/>
            </a:pPr>
            <a:r>
              <a:rPr lang="en-US" dirty="0"/>
              <a:t>Take care to avoid contamination with patient’s usual flora. </a:t>
            </a:r>
          </a:p>
          <a:p>
            <a:pPr marL="457200" indent="-457200">
              <a:buFont typeface="+mj-lt"/>
              <a:buAutoNum type="arabicPeriod"/>
            </a:pPr>
            <a:r>
              <a:rPr lang="en-US" dirty="0"/>
              <a:t>Interpret cultures with a critical eye: </a:t>
            </a:r>
          </a:p>
          <a:p>
            <a:pPr marL="857250" lvl="1" indent="-457200"/>
            <a:r>
              <a:rPr lang="en-US" dirty="0"/>
              <a:t>What source/type of culture was obtained? </a:t>
            </a:r>
          </a:p>
          <a:p>
            <a:pPr marL="857250" lvl="1" indent="-457200"/>
            <a:r>
              <a:rPr lang="en-US" dirty="0"/>
              <a:t>What was the culture method?</a:t>
            </a:r>
          </a:p>
          <a:p>
            <a:pPr marL="857250" lvl="1" indent="-457200"/>
            <a:r>
              <a:rPr lang="en-US" dirty="0"/>
              <a:t>What did the gram-stain/grouping show?</a:t>
            </a:r>
          </a:p>
          <a:p>
            <a:pPr marL="857250" lvl="1" indent="-457200"/>
            <a:r>
              <a:rPr lang="en-US" dirty="0"/>
              <a:t>What grew?</a:t>
            </a:r>
          </a:p>
          <a:p>
            <a:pPr marL="857250" lvl="1" indent="-457200"/>
            <a:r>
              <a:rPr lang="en-US" dirty="0"/>
              <a:t>Does what grew match the clinical suspicions? </a:t>
            </a:r>
          </a:p>
          <a:p>
            <a:pPr marL="857250" lvl="1" indent="-457200"/>
            <a:r>
              <a:rPr lang="en-US" dirty="0"/>
              <a:t>What did susceptibilities show? </a:t>
            </a:r>
          </a:p>
          <a:p>
            <a:endParaRPr lang="en-US" dirty="0"/>
          </a:p>
        </p:txBody>
      </p:sp>
    </p:spTree>
    <p:extLst>
      <p:ext uri="{BB962C8B-B14F-4D97-AF65-F5344CB8AC3E}">
        <p14:creationId xmlns:p14="http://schemas.microsoft.com/office/powerpoint/2010/main" val="36290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Norovirus/ viral gastroenteritis</a:t>
            </a:r>
          </a:p>
        </p:txBody>
      </p:sp>
      <p:sp>
        <p:nvSpPr>
          <p:cNvPr id="3" name="Content Placeholder 2"/>
          <p:cNvSpPr>
            <a:spLocks noGrp="1"/>
          </p:cNvSpPr>
          <p:nvPr>
            <p:ph idx="1"/>
          </p:nvPr>
        </p:nvSpPr>
        <p:spPr/>
        <p:txBody>
          <a:bodyPr>
            <a:normAutofit lnSpcReduction="10000"/>
          </a:bodyPr>
          <a:lstStyle/>
          <a:p>
            <a:r>
              <a:rPr lang="en-US" dirty="0"/>
              <a:t>Contact precautions; consider </a:t>
            </a:r>
            <a:r>
              <a:rPr lang="en-US" dirty="0" err="1"/>
              <a:t>cohorting</a:t>
            </a:r>
            <a:r>
              <a:rPr lang="en-US" dirty="0"/>
              <a:t> and cancelling group activities</a:t>
            </a:r>
          </a:p>
          <a:p>
            <a:endParaRPr lang="en-US" dirty="0"/>
          </a:p>
          <a:p>
            <a:r>
              <a:rPr lang="en-US" dirty="0"/>
              <a:t>Encourage ill staff to stay home</a:t>
            </a:r>
          </a:p>
          <a:p>
            <a:endParaRPr lang="en-US" dirty="0"/>
          </a:p>
          <a:p>
            <a:r>
              <a:rPr lang="en-US" dirty="0"/>
              <a:t>Resources available- many more online: </a:t>
            </a:r>
            <a:r>
              <a:rPr lang="en-US" dirty="0">
                <a:hlinkClick r:id="rId3"/>
              </a:rPr>
              <a:t>http://tn.gov/assets/entities/health/attachments/LTCF_guidelines.pdf</a:t>
            </a:r>
            <a:r>
              <a:rPr lang="en-US" dirty="0"/>
              <a:t> </a:t>
            </a:r>
          </a:p>
          <a:p>
            <a:pPr marL="0" indent="0">
              <a:buNone/>
            </a:pPr>
            <a:r>
              <a:rPr lang="en-US" dirty="0">
                <a:hlinkClick r:id="rId4"/>
              </a:rPr>
              <a:t>https://www.cdc.gov/hai/pdfs/norovirus/229110a-noroviruscontrolrecomm508a.pdf</a:t>
            </a:r>
            <a:r>
              <a:rPr lang="en-US" dirty="0"/>
              <a:t> </a:t>
            </a:r>
          </a:p>
        </p:txBody>
      </p:sp>
    </p:spTree>
    <p:extLst>
      <p:ext uri="{BB962C8B-B14F-4D97-AF65-F5344CB8AC3E}">
        <p14:creationId xmlns:p14="http://schemas.microsoft.com/office/powerpoint/2010/main" val="39268648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3124200"/>
            <a:ext cx="668655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11557"/>
            <a:ext cx="6686550" cy="211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9193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Outbreak Prevention and Prep</a:t>
            </a:r>
          </a:p>
        </p:txBody>
      </p:sp>
      <p:sp>
        <p:nvSpPr>
          <p:cNvPr id="3" name="Content Placeholder 2"/>
          <p:cNvSpPr>
            <a:spLocks noGrp="1"/>
          </p:cNvSpPr>
          <p:nvPr>
            <p:ph idx="1"/>
          </p:nvPr>
        </p:nvSpPr>
        <p:spPr/>
        <p:txBody>
          <a:bodyPr>
            <a:normAutofit lnSpcReduction="10000"/>
          </a:bodyPr>
          <a:lstStyle/>
          <a:p>
            <a:r>
              <a:rPr lang="en-US" dirty="0"/>
              <a:t>Vaccinate residents and staff!</a:t>
            </a:r>
          </a:p>
          <a:p>
            <a:pPr lvl="1"/>
            <a:r>
              <a:rPr lang="en-US" dirty="0"/>
              <a:t>Influenza</a:t>
            </a:r>
          </a:p>
          <a:p>
            <a:pPr lvl="1"/>
            <a:r>
              <a:rPr lang="en-US" dirty="0"/>
              <a:t>Chickenpox/ Shingles</a:t>
            </a:r>
          </a:p>
          <a:p>
            <a:pPr lvl="1"/>
            <a:endParaRPr lang="en-US" dirty="0"/>
          </a:p>
          <a:p>
            <a:r>
              <a:rPr lang="en-US" dirty="0"/>
              <a:t>Have records of vaccination/immunity status for everyone</a:t>
            </a:r>
          </a:p>
          <a:p>
            <a:endParaRPr lang="en-US" dirty="0"/>
          </a:p>
          <a:p>
            <a:r>
              <a:rPr lang="en-US" dirty="0"/>
              <a:t>Have standing orders for antivirals/antibiotics in case of an outbreak</a:t>
            </a:r>
          </a:p>
          <a:p>
            <a:r>
              <a:rPr lang="en-US" dirty="0"/>
              <a:t>Have a plan for when and how to cohort</a:t>
            </a:r>
          </a:p>
        </p:txBody>
      </p:sp>
    </p:spTree>
    <p:extLst>
      <p:ext uri="{BB962C8B-B14F-4D97-AF65-F5344CB8AC3E}">
        <p14:creationId xmlns:p14="http://schemas.microsoft.com/office/powerpoint/2010/main" val="24011430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365760"/>
            <a:ext cx="7520940" cy="853440"/>
          </a:xfrm>
        </p:spPr>
        <p:txBody>
          <a:bodyPr/>
          <a:lstStyle/>
          <a:p>
            <a:pPr algn="ctr"/>
            <a:r>
              <a:rPr lang="en-US" sz="2000" dirty="0"/>
              <a:t>APIC</a:t>
            </a:r>
            <a:br>
              <a:rPr lang="en-US" sz="2000" dirty="0"/>
            </a:br>
            <a:r>
              <a:rPr lang="en-US" sz="2000" dirty="0"/>
              <a:t>Association for Professionals In Infection Control and Epidemiology</a:t>
            </a:r>
          </a:p>
        </p:txBody>
      </p:sp>
      <p:sp>
        <p:nvSpPr>
          <p:cNvPr id="2" name="Content Placeholder 1"/>
          <p:cNvSpPr>
            <a:spLocks noGrp="1"/>
          </p:cNvSpPr>
          <p:nvPr>
            <p:ph idx="1"/>
          </p:nvPr>
        </p:nvSpPr>
        <p:spPr>
          <a:xfrm>
            <a:off x="822960" y="1295400"/>
            <a:ext cx="7520940" cy="5105400"/>
          </a:xfrm>
        </p:spPr>
        <p:txBody>
          <a:bodyPr>
            <a:normAutofit/>
          </a:bodyPr>
          <a:lstStyle/>
          <a:p>
            <a:r>
              <a:rPr lang="en-US" dirty="0">
                <a:latin typeface="Arial Black" panose="020B0A04020102020204" pitchFamily="34" charset="0"/>
                <a:ea typeface="Batang" panose="02030600000101010101" pitchFamily="18" charset="-127"/>
              </a:rPr>
              <a:t>		</a:t>
            </a:r>
            <a:r>
              <a:rPr lang="en-US" sz="1400" u="sng" dirty="0">
                <a:solidFill>
                  <a:schemeClr val="accent2">
                    <a:lumMod val="75000"/>
                  </a:schemeClr>
                </a:solidFill>
                <a:latin typeface="+mj-lt"/>
                <a:ea typeface="Batang" panose="02030600000101010101" pitchFamily="18" charset="-127"/>
              </a:rPr>
              <a:t>http://www.apic.org/About-APIC/About-APIC-Overview</a:t>
            </a:r>
          </a:p>
          <a:p>
            <a:r>
              <a:rPr lang="en-US" b="0" dirty="0">
                <a:latin typeface="+mj-lt"/>
                <a:ea typeface="Batang" panose="02030600000101010101" pitchFamily="18" charset="-127"/>
              </a:rPr>
              <a:t>What do they do?</a:t>
            </a:r>
          </a:p>
          <a:p>
            <a:pPr>
              <a:buFont typeface="Arial" panose="020B0604020202020204" pitchFamily="34" charset="0"/>
              <a:buChar char="•"/>
            </a:pPr>
            <a:r>
              <a:rPr lang="en-US" b="0" dirty="0">
                <a:latin typeface="+mj-lt"/>
                <a:ea typeface="Batang" panose="02030600000101010101" pitchFamily="18" charset="-127"/>
              </a:rPr>
              <a:t>Collect, analyze, and interpret health data in order to track infection trends, plan appropriate interventions, measure success, and report relevant data to public health agencies.</a:t>
            </a:r>
          </a:p>
          <a:p>
            <a:pPr>
              <a:buFont typeface="Arial" panose="020B0604020202020204" pitchFamily="34" charset="0"/>
              <a:buChar char="•"/>
            </a:pPr>
            <a:r>
              <a:rPr lang="en-US" b="0" dirty="0">
                <a:latin typeface="+mj-lt"/>
                <a:ea typeface="Batang" panose="02030600000101010101" pitchFamily="18" charset="-127"/>
              </a:rPr>
              <a:t>Establish scientifically based infection prevention practices and collaborate with the healthcare team to assure implementation.</a:t>
            </a:r>
          </a:p>
          <a:p>
            <a:pPr>
              <a:buFont typeface="Arial" panose="020B0604020202020204" pitchFamily="34" charset="0"/>
              <a:buChar char="•"/>
            </a:pPr>
            <a:r>
              <a:rPr lang="en-US" b="0" dirty="0">
                <a:latin typeface="+mj-lt"/>
                <a:ea typeface="Batang" panose="02030600000101010101" pitchFamily="18" charset="-127"/>
              </a:rPr>
              <a:t>Work to prevent healthcare-associated infections (HAIs) in healthcare facilities by isolating sources of infections and limiting their transmission.</a:t>
            </a:r>
          </a:p>
          <a:p>
            <a:pPr>
              <a:buFont typeface="Arial" panose="020B0604020202020204" pitchFamily="34" charset="0"/>
              <a:buChar char="•"/>
            </a:pPr>
            <a:r>
              <a:rPr lang="en-US" b="0" dirty="0">
                <a:latin typeface="+mj-lt"/>
                <a:ea typeface="Batang" panose="02030600000101010101" pitchFamily="18" charset="-127"/>
              </a:rPr>
              <a:t>Educate healthcare personnel and the public about infectious diseases and how to limit their spread.</a:t>
            </a:r>
          </a:p>
          <a:p>
            <a:pPr>
              <a:buFont typeface="Arial" panose="020B0604020202020204" pitchFamily="34" charset="0"/>
              <a:buChar char="•"/>
            </a:pPr>
            <a:r>
              <a:rPr lang="en-US" b="0" dirty="0">
                <a:latin typeface="+mj-lt"/>
                <a:ea typeface="Batang" panose="02030600000101010101" pitchFamily="18" charset="-127"/>
              </a:rPr>
              <a:t>Has groups for ACH, LTC, CAH, and ASC practitioners</a:t>
            </a:r>
          </a:p>
          <a:p>
            <a:endParaRPr lang="en-US" b="0" dirty="0">
              <a:latin typeface="+mj-lt"/>
            </a:endParaRPr>
          </a:p>
          <a:p>
            <a:endParaRPr lang="en-US" dirty="0">
              <a:latin typeface="+mj-lt"/>
              <a:ea typeface="Batang" panose="02030600000101010101" pitchFamily="18" charset="-127"/>
            </a:endParaRPr>
          </a:p>
          <a:p>
            <a:endParaRPr lang="en-US" dirty="0">
              <a:latin typeface="+mj-lt"/>
              <a:ea typeface="Batang" panose="02030600000101010101" pitchFamily="18" charset="-127"/>
            </a:endParaRPr>
          </a:p>
          <a:p>
            <a:r>
              <a:rPr lang="en-US" dirty="0">
                <a:latin typeface="+mj-lt"/>
                <a:ea typeface="Batang" panose="02030600000101010101" pitchFamily="18" charset="-127"/>
              </a:rPr>
              <a:t>State Chapter:  Alaska Midnight Sun Chapter 065</a:t>
            </a:r>
          </a:p>
          <a:p>
            <a:endParaRPr lang="en-US" dirty="0">
              <a:latin typeface="+mj-lt"/>
            </a:endParaRPr>
          </a:p>
        </p:txBody>
      </p:sp>
    </p:spTree>
    <p:extLst>
      <p:ext uri="{BB962C8B-B14F-4D97-AF65-F5344CB8AC3E}">
        <p14:creationId xmlns:p14="http://schemas.microsoft.com/office/powerpoint/2010/main" val="39474899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CDC</a:t>
            </a:r>
            <a:br>
              <a:rPr lang="en-US" dirty="0"/>
            </a:br>
            <a:r>
              <a:rPr lang="en-US" dirty="0"/>
              <a:t>Centers for Disease Control and Prevention</a:t>
            </a:r>
          </a:p>
        </p:txBody>
      </p:sp>
      <p:sp>
        <p:nvSpPr>
          <p:cNvPr id="3" name="Content Placeholder 2"/>
          <p:cNvSpPr>
            <a:spLocks noGrp="1"/>
          </p:cNvSpPr>
          <p:nvPr>
            <p:ph idx="1"/>
          </p:nvPr>
        </p:nvSpPr>
        <p:spPr>
          <a:xfrm>
            <a:off x="822960" y="1219200"/>
            <a:ext cx="7520940" cy="3461277"/>
          </a:xfrm>
        </p:spPr>
        <p:txBody>
          <a:bodyPr/>
          <a:lstStyle/>
          <a:p>
            <a:r>
              <a:rPr lang="en-US" b="0" dirty="0">
                <a:latin typeface="+mj-lt"/>
              </a:rPr>
              <a:t>Who are they?</a:t>
            </a:r>
          </a:p>
          <a:p>
            <a:r>
              <a:rPr lang="en-US" b="0" dirty="0">
                <a:latin typeface="+mj-lt"/>
              </a:rPr>
              <a:t>Under HHS, founded in 1946, headquartered in Atlanta, GA.</a:t>
            </a:r>
          </a:p>
          <a:p>
            <a:r>
              <a:rPr lang="en-US" b="0" dirty="0">
                <a:latin typeface="+mj-lt"/>
              </a:rPr>
              <a:t>What do they do?</a:t>
            </a:r>
          </a:p>
          <a:p>
            <a:r>
              <a:rPr lang="en-US" b="0" dirty="0">
                <a:latin typeface="+mj-lt"/>
              </a:rPr>
              <a:t>CDC works 24/7 to keep America safe from health, safety, security threats, both foreign and domestic.  Whether diseases start at home or abroad, chronic or acute, curable or preventable, human error or deliberate attack, CDC fights disease and supports communities</a:t>
            </a:r>
          </a:p>
          <a:p>
            <a:r>
              <a:rPr lang="en-US" b="0" dirty="0">
                <a:latin typeface="+mj-lt"/>
              </a:rPr>
              <a:t>CDC presence</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728071"/>
            <a:ext cx="5029200" cy="30994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25207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SHEA</a:t>
            </a:r>
            <a:br>
              <a:rPr lang="en-US" dirty="0"/>
            </a:br>
            <a:r>
              <a:rPr lang="en-US" dirty="0"/>
              <a:t>The Society for Healthcare Epidemiology of America</a:t>
            </a:r>
          </a:p>
        </p:txBody>
      </p:sp>
      <p:sp>
        <p:nvSpPr>
          <p:cNvPr id="3" name="Content Placeholder 2"/>
          <p:cNvSpPr>
            <a:spLocks noGrp="1"/>
          </p:cNvSpPr>
          <p:nvPr>
            <p:ph idx="1"/>
          </p:nvPr>
        </p:nvSpPr>
        <p:spPr/>
        <p:txBody>
          <a:bodyPr>
            <a:normAutofit/>
          </a:bodyPr>
          <a:lstStyle/>
          <a:p>
            <a:endParaRPr lang="en-US" dirty="0"/>
          </a:p>
          <a:p>
            <a:pPr algn="ctr"/>
            <a:r>
              <a:rPr lang="en-US" b="0" dirty="0">
                <a:latin typeface="+mj-lt"/>
                <a:hlinkClick r:id="rId2"/>
              </a:rPr>
              <a:t>http://www.shea-online.org/</a:t>
            </a:r>
            <a:endParaRPr lang="en-US" b="0" dirty="0">
              <a:latin typeface="+mj-lt"/>
            </a:endParaRPr>
          </a:p>
          <a:p>
            <a:pPr>
              <a:buFont typeface="Arial" panose="020B0604020202020204" pitchFamily="34" charset="0"/>
              <a:buChar char="•"/>
            </a:pPr>
            <a:r>
              <a:rPr lang="en-US" b="0" dirty="0">
                <a:latin typeface="+mj-lt"/>
              </a:rPr>
              <a:t>Advances the science of healthcare epidemiology through research and education.</a:t>
            </a:r>
          </a:p>
          <a:p>
            <a:pPr>
              <a:buFont typeface="Arial" panose="020B0604020202020204" pitchFamily="34" charset="0"/>
              <a:buChar char="•"/>
            </a:pPr>
            <a:r>
              <a:rPr lang="en-US" b="0" dirty="0">
                <a:latin typeface="+mj-lt"/>
              </a:rPr>
              <a:t>Translates knowledge into effective policy and practice.</a:t>
            </a:r>
          </a:p>
          <a:p>
            <a:pPr>
              <a:buFont typeface="Arial" panose="020B0604020202020204" pitchFamily="34" charset="0"/>
              <a:buChar char="•"/>
            </a:pPr>
            <a:r>
              <a:rPr lang="en-US" b="0" dirty="0">
                <a:latin typeface="+mj-lt"/>
              </a:rPr>
              <a:t>Mentors, trains and promotes professional development in healthcare epidemiology.</a:t>
            </a:r>
          </a:p>
          <a:p>
            <a:pPr>
              <a:buFont typeface="Arial" panose="020B0604020202020204" pitchFamily="34" charset="0"/>
              <a:buChar char="•"/>
            </a:pPr>
            <a:r>
              <a:rPr lang="en-US" b="0" dirty="0">
                <a:latin typeface="+mj-lt"/>
              </a:rPr>
              <a:t>Collaborates and shares expertise with other organizations.</a:t>
            </a:r>
          </a:p>
          <a:p>
            <a:pPr>
              <a:buFont typeface="Arial" panose="020B0604020202020204" pitchFamily="34" charset="0"/>
              <a:buChar char="•"/>
            </a:pPr>
            <a:r>
              <a:rPr lang="en-US" b="0" dirty="0">
                <a:latin typeface="+mj-lt"/>
              </a:rPr>
              <a:t>Adheres to high ethical standards, promotes honesty and ethical principles in the practice of epidemiology.</a:t>
            </a:r>
          </a:p>
          <a:p>
            <a:pPr>
              <a:buFont typeface="Arial" panose="020B0604020202020204" pitchFamily="34" charset="0"/>
              <a:buChar char="•"/>
            </a:pPr>
            <a:r>
              <a:rPr lang="en-US" b="0" dirty="0">
                <a:latin typeface="+mj-lt"/>
              </a:rPr>
              <a:t>Provide Guidelines and Expert Guidance Documents</a:t>
            </a:r>
          </a:p>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663440"/>
            <a:ext cx="4038600" cy="2118360"/>
          </a:xfrm>
          <a:prstGeom prst="rect">
            <a:avLst/>
          </a:prstGeom>
          <a:ln w="28575">
            <a:solidFill>
              <a:schemeClr val="tx1"/>
            </a:solidFill>
          </a:ln>
        </p:spPr>
      </p:pic>
    </p:spTree>
    <p:extLst>
      <p:ext uri="{BB962C8B-B14F-4D97-AF65-F5344CB8AC3E}">
        <p14:creationId xmlns:p14="http://schemas.microsoft.com/office/powerpoint/2010/main" val="42602078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20940" cy="548640"/>
          </a:xfrm>
        </p:spPr>
        <p:txBody>
          <a:bodyPr/>
          <a:lstStyle/>
          <a:p>
            <a:r>
              <a:rPr lang="en-US" dirty="0"/>
              <a:t>Other important guideline producers</a:t>
            </a:r>
          </a:p>
        </p:txBody>
      </p:sp>
      <p:sp>
        <p:nvSpPr>
          <p:cNvPr id="3" name="Content Placeholder 2"/>
          <p:cNvSpPr>
            <a:spLocks noGrp="1"/>
          </p:cNvSpPr>
          <p:nvPr>
            <p:ph idx="1"/>
          </p:nvPr>
        </p:nvSpPr>
        <p:spPr>
          <a:xfrm>
            <a:off x="381000" y="838200"/>
            <a:ext cx="8458200" cy="4191000"/>
          </a:xfrm>
        </p:spPr>
        <p:txBody>
          <a:bodyPr>
            <a:normAutofit lnSpcReduction="10000"/>
          </a:bodyPr>
          <a:lstStyle/>
          <a:p>
            <a:r>
              <a:rPr lang="en-US" u="sng" dirty="0"/>
              <a:t>General Guidelines:</a:t>
            </a:r>
          </a:p>
          <a:p>
            <a:pPr>
              <a:buFont typeface="Arial" panose="020B0604020202020204" pitchFamily="34" charset="0"/>
              <a:buChar char="•"/>
            </a:pPr>
            <a:r>
              <a:rPr lang="en-US" dirty="0"/>
              <a:t>HICPAC (Healthcare Infection control Practices Advisory Committee) </a:t>
            </a:r>
            <a:r>
              <a:rPr lang="en-US" dirty="0">
                <a:hlinkClick r:id="rId2"/>
              </a:rPr>
              <a:t>https://www.cdc.gov/infectioncontrol/guidelines/index.html</a:t>
            </a:r>
            <a:endParaRPr lang="en-US" dirty="0"/>
          </a:p>
          <a:p>
            <a:pPr>
              <a:buFont typeface="Arial" panose="020B0604020202020204" pitchFamily="34" charset="0"/>
              <a:buChar char="•"/>
            </a:pPr>
            <a:endParaRPr lang="en-US" u="sng" dirty="0"/>
          </a:p>
          <a:p>
            <a:r>
              <a:rPr lang="en-US" u="sng" dirty="0"/>
              <a:t>For construction/engineering:</a:t>
            </a:r>
          </a:p>
          <a:p>
            <a:pPr>
              <a:buFont typeface="Arial" panose="020B0604020202020204" pitchFamily="34" charset="0"/>
              <a:buChar char="•"/>
            </a:pPr>
            <a:r>
              <a:rPr lang="en-US" dirty="0"/>
              <a:t>ASHE (American Society for Healthcare Engineering) </a:t>
            </a:r>
            <a:r>
              <a:rPr lang="en-US" dirty="0">
                <a:hlinkClick r:id="rId3"/>
              </a:rPr>
              <a:t>http://www.ashe.org/advocacy/orgs/fgi.shtml</a:t>
            </a:r>
            <a:endParaRPr lang="en-US" dirty="0"/>
          </a:p>
          <a:p>
            <a:pPr>
              <a:buFont typeface="Arial" panose="020B0604020202020204" pitchFamily="34" charset="0"/>
              <a:buChar char="•"/>
            </a:pPr>
            <a:endParaRPr lang="en-US" dirty="0"/>
          </a:p>
          <a:p>
            <a:r>
              <a:rPr lang="en-US" u="sng" dirty="0"/>
              <a:t>For surgery-related stuff:</a:t>
            </a:r>
          </a:p>
          <a:p>
            <a:pPr>
              <a:buFont typeface="Arial" panose="020B0604020202020204" pitchFamily="34" charset="0"/>
              <a:buChar char="•"/>
            </a:pPr>
            <a:r>
              <a:rPr lang="en-US" dirty="0"/>
              <a:t>AORN  (Association of </a:t>
            </a:r>
            <a:r>
              <a:rPr lang="en-US" dirty="0" err="1"/>
              <a:t>periOperaative</a:t>
            </a:r>
            <a:r>
              <a:rPr lang="en-US" dirty="0"/>
              <a:t> RNs)  </a:t>
            </a:r>
            <a:r>
              <a:rPr lang="en-US" dirty="0">
                <a:hlinkClick r:id="rId4"/>
              </a:rPr>
              <a:t>https://www.aorn.org/</a:t>
            </a:r>
            <a:endParaRPr lang="en-US" dirty="0"/>
          </a:p>
          <a:p>
            <a:pPr>
              <a:buFont typeface="Arial" panose="020B0604020202020204" pitchFamily="34" charset="0"/>
              <a:buChar char="•"/>
            </a:pPr>
            <a:r>
              <a:rPr lang="en-US" dirty="0"/>
              <a:t>AAMI (Assoc. for Advancement of Medical Instrumentation) </a:t>
            </a:r>
            <a:r>
              <a:rPr lang="en-US" dirty="0">
                <a:hlinkClick r:id="rId5"/>
              </a:rPr>
              <a:t>http://www.aami.org/</a:t>
            </a:r>
            <a:endParaRPr lang="en-US" dirty="0"/>
          </a:p>
          <a:p>
            <a:endParaRPr lang="en-US" dirty="0"/>
          </a:p>
          <a:p>
            <a:r>
              <a:rPr lang="en-US" dirty="0"/>
              <a:t>Many state health departments have produced useful toolkits as well!</a:t>
            </a:r>
          </a:p>
        </p:txBody>
      </p:sp>
    </p:spTree>
    <p:extLst>
      <p:ext uri="{BB962C8B-B14F-4D97-AF65-F5344CB8AC3E}">
        <p14:creationId xmlns:p14="http://schemas.microsoft.com/office/powerpoint/2010/main" val="21457767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In-State Partners and resources </a:t>
            </a:r>
          </a:p>
        </p:txBody>
      </p:sp>
      <p:sp>
        <p:nvSpPr>
          <p:cNvPr id="3" name="Content Placeholder 2"/>
          <p:cNvSpPr>
            <a:spLocks noGrp="1"/>
          </p:cNvSpPr>
          <p:nvPr>
            <p:ph idx="1"/>
          </p:nvPr>
        </p:nvSpPr>
        <p:spPr>
          <a:xfrm>
            <a:off x="822960" y="1100628"/>
            <a:ext cx="7520940" cy="3852372"/>
          </a:xfrm>
        </p:spPr>
        <p:txBody>
          <a:bodyPr>
            <a:normAutofit/>
          </a:bodyPr>
          <a:lstStyle/>
          <a:p>
            <a:r>
              <a:rPr lang="en-US" b="0" dirty="0">
                <a:latin typeface="+mj-lt"/>
              </a:rPr>
              <a:t>MPQHF Mountain-Pacific Quality Health Foundation</a:t>
            </a:r>
          </a:p>
          <a:p>
            <a:r>
              <a:rPr lang="en-US" b="0" dirty="0">
                <a:latin typeface="+mj-lt"/>
              </a:rPr>
              <a:t>	</a:t>
            </a:r>
            <a:r>
              <a:rPr lang="en-US" b="0" u="sng" dirty="0">
                <a:latin typeface="+mj-lt"/>
              </a:rPr>
              <a:t>http://mpqhf.com/corporate/</a:t>
            </a:r>
          </a:p>
          <a:p>
            <a:endParaRPr lang="en-US" b="0" dirty="0">
              <a:latin typeface="+mj-lt"/>
            </a:endParaRPr>
          </a:p>
          <a:p>
            <a:r>
              <a:rPr lang="en-US" b="0" dirty="0">
                <a:latin typeface="+mj-lt"/>
              </a:rPr>
              <a:t>ASHNHA: Alaska State Hospital and Nursing Home Association</a:t>
            </a:r>
          </a:p>
          <a:p>
            <a:r>
              <a:rPr lang="en-US" b="0" dirty="0">
                <a:latin typeface="+mj-lt"/>
              </a:rPr>
              <a:t>	</a:t>
            </a:r>
            <a:r>
              <a:rPr lang="en-US" b="0" u="sng" dirty="0">
                <a:latin typeface="+mj-lt"/>
              </a:rPr>
              <a:t>http://www.ashnha.com/</a:t>
            </a:r>
          </a:p>
          <a:p>
            <a:endParaRPr lang="en-US" b="0" dirty="0">
              <a:latin typeface="+mj-lt"/>
            </a:endParaRPr>
          </a:p>
          <a:p>
            <a:r>
              <a:rPr lang="en-US" b="0" dirty="0">
                <a:latin typeface="+mj-lt"/>
              </a:rPr>
              <a:t>AK, Health and Social Services, Section of Epidemiology</a:t>
            </a:r>
          </a:p>
          <a:p>
            <a:r>
              <a:rPr lang="en-US" b="0" dirty="0">
                <a:latin typeface="+mj-lt"/>
              </a:rPr>
              <a:t>	</a:t>
            </a:r>
            <a:r>
              <a:rPr lang="en-US" b="0" u="sng" dirty="0">
                <a:latin typeface="+mj-lt"/>
              </a:rPr>
              <a:t>http://dhss.alaska.gov/dph/Epi/id/Pages/hai/default.aspx</a:t>
            </a:r>
          </a:p>
          <a:p>
            <a:endParaRPr lang="en-US" b="0" dirty="0">
              <a:latin typeface="+mj-lt"/>
            </a:endParaRPr>
          </a:p>
          <a:p>
            <a:r>
              <a:rPr lang="en-US" b="0" dirty="0">
                <a:latin typeface="+mj-lt"/>
              </a:rPr>
              <a:t>AK Division of Health Care Services, Health Facilities Licensing and Certification</a:t>
            </a:r>
          </a:p>
          <a:p>
            <a:r>
              <a:rPr lang="en-US" b="0" dirty="0">
                <a:latin typeface="+mj-lt"/>
              </a:rPr>
              <a:t>	</a:t>
            </a:r>
            <a:r>
              <a:rPr lang="en-US" b="0" u="sng" dirty="0">
                <a:latin typeface="+mj-lt"/>
              </a:rPr>
              <a:t>http://dhss.alaska.gov/dhcs/pages/hflc/default.aspx</a:t>
            </a:r>
          </a:p>
        </p:txBody>
      </p:sp>
    </p:spTree>
    <p:extLst>
      <p:ext uri="{BB962C8B-B14F-4D97-AF65-F5344CB8AC3E}">
        <p14:creationId xmlns:p14="http://schemas.microsoft.com/office/powerpoint/2010/main" val="32999764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p>
        </p:txBody>
      </p:sp>
      <p:sp>
        <p:nvSpPr>
          <p:cNvPr id="3" name="Content Placeholder 2"/>
          <p:cNvSpPr>
            <a:spLocks noGrp="1"/>
          </p:cNvSpPr>
          <p:nvPr>
            <p:ph idx="1"/>
          </p:nvPr>
        </p:nvSpPr>
        <p:spPr/>
        <p:txBody>
          <a:bodyPr/>
          <a:lstStyle/>
          <a:p>
            <a:r>
              <a:rPr lang="en-US" dirty="0" err="1"/>
              <a:t>iAuditor</a:t>
            </a:r>
            <a:endParaRPr lang="en-US" dirty="0"/>
          </a:p>
          <a:p>
            <a:endParaRPr lang="en-US" dirty="0"/>
          </a:p>
          <a:p>
            <a:r>
              <a:rPr lang="en-US" dirty="0" err="1"/>
              <a:t>iScrub</a:t>
            </a:r>
            <a:endParaRPr lang="en-US" dirty="0"/>
          </a:p>
        </p:txBody>
      </p:sp>
    </p:spTree>
    <p:extLst>
      <p:ext uri="{BB962C8B-B14F-4D97-AF65-F5344CB8AC3E}">
        <p14:creationId xmlns:p14="http://schemas.microsoft.com/office/powerpoint/2010/main" val="16667142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iAuditor</a:t>
            </a:r>
            <a:endParaRPr lang="en-US" dirty="0"/>
          </a:p>
        </p:txBody>
      </p:sp>
      <p:sp>
        <p:nvSpPr>
          <p:cNvPr id="3" name="Content Placeholder 2"/>
          <p:cNvSpPr>
            <a:spLocks noGrp="1"/>
          </p:cNvSpPr>
          <p:nvPr>
            <p:ph idx="1"/>
          </p:nvPr>
        </p:nvSpPr>
        <p:spPr/>
        <p:txBody>
          <a:bodyPr>
            <a:normAutofit fontScale="92500" lnSpcReduction="10000"/>
          </a:bodyPr>
          <a:lstStyle/>
          <a:p>
            <a:r>
              <a:rPr lang="en-US" dirty="0"/>
              <a:t>Safety inspection product</a:t>
            </a:r>
          </a:p>
          <a:p>
            <a:endParaRPr lang="en-US" dirty="0"/>
          </a:p>
          <a:p>
            <a:r>
              <a:rPr lang="en-US" dirty="0"/>
              <a:t>Build a checklist, which you complete on a phone/tablet</a:t>
            </a:r>
          </a:p>
          <a:p>
            <a:pPr lvl="1"/>
            <a:r>
              <a:rPr lang="en-US" dirty="0"/>
              <a:t>Can take and annotate pictures into the report</a:t>
            </a:r>
          </a:p>
          <a:p>
            <a:pPr lvl="1"/>
            <a:r>
              <a:rPr lang="en-US" dirty="0"/>
              <a:t>Lots of smart design/complex checklist features</a:t>
            </a:r>
          </a:p>
          <a:p>
            <a:pPr lvl="1"/>
            <a:endParaRPr lang="en-US" dirty="0"/>
          </a:p>
          <a:p>
            <a:r>
              <a:rPr lang="en-US" dirty="0"/>
              <a:t>Analyze in program</a:t>
            </a:r>
          </a:p>
          <a:p>
            <a:endParaRPr lang="en-US" dirty="0"/>
          </a:p>
          <a:p>
            <a:r>
              <a:rPr lang="en-US" dirty="0"/>
              <a:t>Free and paid plans</a:t>
            </a:r>
          </a:p>
        </p:txBody>
      </p:sp>
    </p:spTree>
    <p:extLst>
      <p:ext uri="{BB962C8B-B14F-4D97-AF65-F5344CB8AC3E}">
        <p14:creationId xmlns:p14="http://schemas.microsoft.com/office/powerpoint/2010/main" val="71508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485" y="1319645"/>
            <a:ext cx="7417703" cy="5205846"/>
          </a:xfrm>
        </p:spPr>
        <p:txBody>
          <a:bodyPr>
            <a:normAutofit lnSpcReduction="10000"/>
          </a:bodyPr>
          <a:lstStyle/>
          <a:p>
            <a:r>
              <a:rPr lang="en-US" dirty="0"/>
              <a:t>Source: </a:t>
            </a:r>
          </a:p>
          <a:p>
            <a:pPr lvl="1"/>
            <a:r>
              <a:rPr lang="en-US" dirty="0"/>
              <a:t>Blood</a:t>
            </a:r>
          </a:p>
          <a:p>
            <a:pPr lvl="1"/>
            <a:r>
              <a:rPr lang="en-US" dirty="0"/>
              <a:t>Wound, bone, tissue, abscess</a:t>
            </a:r>
          </a:p>
          <a:p>
            <a:pPr lvl="1"/>
            <a:r>
              <a:rPr lang="en-US" dirty="0"/>
              <a:t>CSF</a:t>
            </a:r>
          </a:p>
          <a:p>
            <a:pPr lvl="1"/>
            <a:r>
              <a:rPr lang="en-US" dirty="0"/>
              <a:t>Respiratory</a:t>
            </a:r>
          </a:p>
          <a:p>
            <a:pPr lvl="1"/>
            <a:r>
              <a:rPr lang="en-US" dirty="0"/>
              <a:t>Stool</a:t>
            </a:r>
          </a:p>
          <a:p>
            <a:pPr lvl="1"/>
            <a:r>
              <a:rPr lang="en-US" dirty="0"/>
              <a:t>Urine</a:t>
            </a:r>
          </a:p>
          <a:p>
            <a:pPr lvl="1"/>
            <a:r>
              <a:rPr lang="en-US" dirty="0"/>
              <a:t>Body fluid (pleural, ascites, etc.)</a:t>
            </a:r>
          </a:p>
          <a:p>
            <a:r>
              <a:rPr lang="en-US" dirty="0"/>
              <a:t>Type: </a:t>
            </a:r>
          </a:p>
          <a:p>
            <a:pPr lvl="1"/>
            <a:r>
              <a:rPr lang="en-US" dirty="0"/>
              <a:t>Aerobic</a:t>
            </a:r>
          </a:p>
          <a:p>
            <a:pPr lvl="1"/>
            <a:r>
              <a:rPr lang="en-US" dirty="0"/>
              <a:t>Anaerobic</a:t>
            </a:r>
          </a:p>
          <a:p>
            <a:pPr lvl="1"/>
            <a:r>
              <a:rPr lang="en-US" dirty="0"/>
              <a:t>Fungal</a:t>
            </a:r>
          </a:p>
          <a:p>
            <a:pPr lvl="1"/>
            <a:r>
              <a:rPr lang="en-US" dirty="0"/>
              <a:t>Acid fast bacilli</a:t>
            </a:r>
          </a:p>
          <a:p>
            <a:endParaRPr lang="en-US" dirty="0"/>
          </a:p>
        </p:txBody>
      </p:sp>
      <p:sp>
        <p:nvSpPr>
          <p:cNvPr id="6" name="Title 1"/>
          <p:cNvSpPr>
            <a:spLocks noGrp="1"/>
          </p:cNvSpPr>
          <p:nvPr>
            <p:ph type="title"/>
          </p:nvPr>
        </p:nvSpPr>
        <p:spPr>
          <a:xfrm>
            <a:off x="484585" y="452718"/>
            <a:ext cx="7760603" cy="1400530"/>
          </a:xfrm>
        </p:spPr>
        <p:txBody>
          <a:bodyPr/>
          <a:lstStyle/>
          <a:p>
            <a:r>
              <a:rPr lang="en-US" dirty="0"/>
              <a:t>Culture Source/Type:</a:t>
            </a:r>
            <a:r>
              <a:rPr lang="en-US" baseline="30000" dirty="0"/>
              <a:t>1</a:t>
            </a:r>
            <a:r>
              <a:rPr lang="en-US" dirty="0"/>
              <a:t> </a:t>
            </a:r>
          </a:p>
        </p:txBody>
      </p:sp>
    </p:spTree>
    <p:extLst>
      <p:ext uri="{BB962C8B-B14F-4D97-AF65-F5344CB8AC3E}">
        <p14:creationId xmlns:p14="http://schemas.microsoft.com/office/powerpoint/2010/main" val="38767958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iScrub</a:t>
            </a:r>
            <a:r>
              <a:rPr lang="en-US" dirty="0"/>
              <a:t>- for iOS</a:t>
            </a:r>
          </a:p>
        </p:txBody>
      </p:sp>
      <p:sp>
        <p:nvSpPr>
          <p:cNvPr id="3" name="Content Placeholder 2"/>
          <p:cNvSpPr>
            <a:spLocks noGrp="1"/>
          </p:cNvSpPr>
          <p:nvPr>
            <p:ph idx="1"/>
          </p:nvPr>
        </p:nvSpPr>
        <p:spPr/>
        <p:txBody>
          <a:bodyPr/>
          <a:lstStyle/>
          <a:p>
            <a:r>
              <a:rPr lang="en-US" dirty="0"/>
              <a:t>Hand Hygiene audit tool</a:t>
            </a:r>
          </a:p>
          <a:p>
            <a:endParaRPr lang="en-US" dirty="0"/>
          </a:p>
          <a:p>
            <a:r>
              <a:rPr lang="en-US" dirty="0"/>
              <a:t>Can edit to add your facility’s areas, employee types</a:t>
            </a:r>
          </a:p>
          <a:p>
            <a:endParaRPr lang="en-US" dirty="0"/>
          </a:p>
          <a:p>
            <a:r>
              <a:rPr lang="en-US" dirty="0"/>
              <a:t>Exports to Excel</a:t>
            </a:r>
          </a:p>
        </p:txBody>
      </p:sp>
    </p:spTree>
    <p:extLst>
      <p:ext uri="{BB962C8B-B14F-4D97-AF65-F5344CB8AC3E}">
        <p14:creationId xmlns:p14="http://schemas.microsoft.com/office/powerpoint/2010/main" val="30736051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Options for Android</a:t>
            </a:r>
          </a:p>
        </p:txBody>
      </p:sp>
      <p:sp>
        <p:nvSpPr>
          <p:cNvPr id="3" name="Content Placeholder 2"/>
          <p:cNvSpPr>
            <a:spLocks noGrp="1"/>
          </p:cNvSpPr>
          <p:nvPr>
            <p:ph idx="1"/>
          </p:nvPr>
        </p:nvSpPr>
        <p:spPr/>
        <p:txBody>
          <a:bodyPr/>
          <a:lstStyle/>
          <a:p>
            <a:r>
              <a:rPr lang="en-US" dirty="0" err="1"/>
              <a:t>SpeedyAudit</a:t>
            </a:r>
            <a:endParaRPr lang="en-US" dirty="0"/>
          </a:p>
          <a:p>
            <a:pPr lvl="1"/>
            <a:r>
              <a:rPr lang="en-US" dirty="0"/>
              <a:t>Really nice format for doing the audits</a:t>
            </a:r>
          </a:p>
          <a:p>
            <a:pPr lvl="1"/>
            <a:r>
              <a:rPr lang="en-US" dirty="0"/>
              <a:t>Also does PPE</a:t>
            </a:r>
          </a:p>
          <a:p>
            <a:pPr lvl="1"/>
            <a:r>
              <a:rPr lang="en-US" dirty="0"/>
              <a:t>Free</a:t>
            </a:r>
          </a:p>
          <a:p>
            <a:pPr lvl="1"/>
            <a:endParaRPr lang="en-US" dirty="0"/>
          </a:p>
          <a:p>
            <a:r>
              <a:rPr lang="en-US" dirty="0"/>
              <a:t>Paid options</a:t>
            </a:r>
          </a:p>
          <a:p>
            <a:endParaRPr lang="en-US" dirty="0"/>
          </a:p>
          <a:p>
            <a:r>
              <a:rPr lang="en-US" dirty="0"/>
              <a:t>Bio-Rite AR-  a hand hygiene trainer</a:t>
            </a:r>
          </a:p>
        </p:txBody>
      </p:sp>
    </p:spTree>
    <p:extLst>
      <p:ext uri="{BB962C8B-B14F-4D97-AF65-F5344CB8AC3E}">
        <p14:creationId xmlns:p14="http://schemas.microsoft.com/office/powerpoint/2010/main" val="6521892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analysis programs</a:t>
            </a:r>
          </a:p>
        </p:txBody>
      </p:sp>
      <p:sp>
        <p:nvSpPr>
          <p:cNvPr id="3" name="Content Placeholder 2"/>
          <p:cNvSpPr>
            <a:spLocks noGrp="1"/>
          </p:cNvSpPr>
          <p:nvPr>
            <p:ph idx="1"/>
          </p:nvPr>
        </p:nvSpPr>
        <p:spPr/>
        <p:txBody>
          <a:bodyPr/>
          <a:lstStyle/>
          <a:p>
            <a:r>
              <a:rPr lang="en-US" dirty="0" err="1"/>
              <a:t>EpiInfo</a:t>
            </a:r>
            <a:endParaRPr lang="en-US" dirty="0"/>
          </a:p>
          <a:p>
            <a:pPr lvl="1"/>
            <a:r>
              <a:rPr lang="en-US" dirty="0"/>
              <a:t>Doesn’t need to be installed</a:t>
            </a:r>
          </a:p>
          <a:p>
            <a:pPr lvl="1"/>
            <a:r>
              <a:rPr lang="en-US" dirty="0"/>
              <a:t>Really, really easy descriptive stuff</a:t>
            </a:r>
          </a:p>
          <a:p>
            <a:pPr lvl="1"/>
            <a:r>
              <a:rPr lang="en-US" dirty="0"/>
              <a:t>Can use data in a spreadsheet</a:t>
            </a:r>
          </a:p>
          <a:p>
            <a:pPr lvl="1"/>
            <a:r>
              <a:rPr lang="en-US" dirty="0">
                <a:hlinkClick r:id="rId3"/>
              </a:rPr>
              <a:t>http://www.cdc.gov/epiinfo/index.html</a:t>
            </a:r>
            <a:r>
              <a:rPr lang="en-US" dirty="0"/>
              <a:t> </a:t>
            </a:r>
          </a:p>
          <a:p>
            <a:pPr lvl="1"/>
            <a:endParaRPr lang="en-US" dirty="0"/>
          </a:p>
          <a:p>
            <a:r>
              <a:rPr lang="en-US" dirty="0" err="1"/>
              <a:t>GraphPad</a:t>
            </a:r>
            <a:endParaRPr lang="en-US" dirty="0"/>
          </a:p>
          <a:p>
            <a:pPr lvl="1"/>
            <a:r>
              <a:rPr lang="en-US" dirty="0"/>
              <a:t>Quickly does statistics for you</a:t>
            </a:r>
          </a:p>
          <a:p>
            <a:pPr lvl="1"/>
            <a:r>
              <a:rPr lang="en-US" dirty="0">
                <a:hlinkClick r:id="rId4"/>
              </a:rPr>
              <a:t>http://graphpad.com/quickcalcs/</a:t>
            </a:r>
            <a:r>
              <a:rPr lang="en-US" dirty="0"/>
              <a:t> </a:t>
            </a:r>
          </a:p>
        </p:txBody>
      </p:sp>
    </p:spTree>
    <p:extLst>
      <p:ext uri="{BB962C8B-B14F-4D97-AF65-F5344CB8AC3E}">
        <p14:creationId xmlns:p14="http://schemas.microsoft.com/office/powerpoint/2010/main" val="34937899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apps</a:t>
            </a:r>
          </a:p>
        </p:txBody>
      </p:sp>
      <p:sp>
        <p:nvSpPr>
          <p:cNvPr id="3" name="Content Placeholder 2"/>
          <p:cNvSpPr>
            <a:spLocks noGrp="1"/>
          </p:cNvSpPr>
          <p:nvPr>
            <p:ph idx="1"/>
          </p:nvPr>
        </p:nvSpPr>
        <p:spPr/>
        <p:txBody>
          <a:bodyPr/>
          <a:lstStyle/>
          <a:p>
            <a:r>
              <a:rPr lang="en-US" dirty="0"/>
              <a:t>Infection Control </a:t>
            </a:r>
            <a:r>
              <a:rPr lang="en-US" dirty="0" err="1"/>
              <a:t>Pocketguide</a:t>
            </a:r>
            <a:r>
              <a:rPr lang="en-US" dirty="0"/>
              <a:t> (iOS)</a:t>
            </a:r>
          </a:p>
          <a:p>
            <a:endParaRPr lang="en-US" dirty="0"/>
          </a:p>
          <a:p>
            <a:r>
              <a:rPr lang="en-US" dirty="0"/>
              <a:t>Infection Prevention (Android)</a:t>
            </a:r>
          </a:p>
          <a:p>
            <a:pPr lvl="1"/>
            <a:r>
              <a:rPr lang="en-US" dirty="0"/>
              <a:t>Pathogen lookup- tells you the precautions</a:t>
            </a:r>
          </a:p>
          <a:p>
            <a:pPr lvl="1"/>
            <a:r>
              <a:rPr lang="en-US" dirty="0"/>
              <a:t>Brings up a sign on how to do precautions</a:t>
            </a:r>
          </a:p>
          <a:p>
            <a:pPr lvl="1"/>
            <a:r>
              <a:rPr lang="en-US" dirty="0"/>
              <a:t>PPE directions</a:t>
            </a:r>
          </a:p>
          <a:p>
            <a:endParaRPr lang="en-US" dirty="0"/>
          </a:p>
          <a:p>
            <a:r>
              <a:rPr lang="en-US" dirty="0"/>
              <a:t>Quick </a:t>
            </a:r>
            <a:r>
              <a:rPr lang="en-US" dirty="0" err="1"/>
              <a:t>LabRef</a:t>
            </a:r>
            <a:r>
              <a:rPr lang="en-US" dirty="0"/>
              <a:t> (Android)</a:t>
            </a:r>
          </a:p>
        </p:txBody>
      </p:sp>
    </p:spTree>
    <p:extLst>
      <p:ext uri="{BB962C8B-B14F-4D97-AF65-F5344CB8AC3E}">
        <p14:creationId xmlns:p14="http://schemas.microsoft.com/office/powerpoint/2010/main" val="19928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stuff</a:t>
            </a:r>
          </a:p>
        </p:txBody>
      </p:sp>
      <p:sp>
        <p:nvSpPr>
          <p:cNvPr id="3" name="Content Placeholder 2"/>
          <p:cNvSpPr>
            <a:spLocks noGrp="1"/>
          </p:cNvSpPr>
          <p:nvPr>
            <p:ph idx="1"/>
          </p:nvPr>
        </p:nvSpPr>
        <p:spPr/>
        <p:txBody>
          <a:bodyPr/>
          <a:lstStyle/>
          <a:p>
            <a:r>
              <a:rPr lang="en-US" dirty="0" err="1"/>
              <a:t>Youtube</a:t>
            </a:r>
            <a:r>
              <a:rPr lang="en-US" dirty="0"/>
              <a:t>!</a:t>
            </a:r>
          </a:p>
          <a:p>
            <a:pPr lvl="1"/>
            <a:r>
              <a:rPr lang="en-US" dirty="0"/>
              <a:t>Decent video on how to clean a bathroom: </a:t>
            </a:r>
            <a:r>
              <a:rPr lang="en-US" dirty="0">
                <a:hlinkClick r:id="rId2"/>
              </a:rPr>
              <a:t>https://www.youtube.com/watch?v=yQrArIs74Ic</a:t>
            </a:r>
            <a:endParaRPr lang="en-US" dirty="0"/>
          </a:p>
          <a:p>
            <a:pPr lvl="1"/>
            <a:r>
              <a:rPr lang="en-US" dirty="0"/>
              <a:t>There are others!</a:t>
            </a:r>
          </a:p>
          <a:p>
            <a:pPr lvl="1"/>
            <a:endParaRPr lang="en-US" dirty="0"/>
          </a:p>
          <a:p>
            <a:r>
              <a:rPr lang="en-US" dirty="0"/>
              <a:t>I like </a:t>
            </a:r>
            <a:r>
              <a:rPr lang="en-US" dirty="0" err="1"/>
              <a:t>ExcelJet</a:t>
            </a:r>
            <a:r>
              <a:rPr lang="en-US" dirty="0"/>
              <a:t> for Excel help (some formulas are real </a:t>
            </a:r>
            <a:r>
              <a:rPr lang="en-US" dirty="0" err="1"/>
              <a:t>gamechangers</a:t>
            </a:r>
            <a:r>
              <a:rPr lang="en-US" dirty="0"/>
              <a:t>)</a:t>
            </a:r>
          </a:p>
        </p:txBody>
      </p:sp>
    </p:spTree>
    <p:extLst>
      <p:ext uri="{BB962C8B-B14F-4D97-AF65-F5344CB8AC3E}">
        <p14:creationId xmlns:p14="http://schemas.microsoft.com/office/powerpoint/2010/main" val="63428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68" y="463109"/>
            <a:ext cx="7366676" cy="1400530"/>
          </a:xfrm>
        </p:spPr>
        <p:txBody>
          <a:bodyPr/>
          <a:lstStyle/>
          <a:p>
            <a:r>
              <a:rPr lang="en-US" dirty="0"/>
              <a:t>Culture Source/Type:</a:t>
            </a:r>
            <a:r>
              <a:rPr lang="en-US" baseline="30000" dirty="0"/>
              <a:t>1</a:t>
            </a:r>
            <a:endParaRPr lang="en-US" dirty="0"/>
          </a:p>
        </p:txBody>
      </p:sp>
      <p:sp>
        <p:nvSpPr>
          <p:cNvPr id="3" name="Content Placeholder 2"/>
          <p:cNvSpPr>
            <a:spLocks noGrp="1"/>
          </p:cNvSpPr>
          <p:nvPr>
            <p:ph idx="1"/>
          </p:nvPr>
        </p:nvSpPr>
        <p:spPr>
          <a:xfrm>
            <a:off x="381867" y="1257300"/>
            <a:ext cx="6709906" cy="5112328"/>
          </a:xfrm>
        </p:spPr>
        <p:txBody>
          <a:bodyPr>
            <a:normAutofit lnSpcReduction="10000"/>
          </a:bodyPr>
          <a:lstStyle/>
          <a:p>
            <a:r>
              <a:rPr lang="en-US" sz="2600" dirty="0"/>
              <a:t>Some variance in microbiology processing: </a:t>
            </a:r>
            <a:r>
              <a:rPr lang="en-US" dirty="0"/>
              <a:t> </a:t>
            </a:r>
          </a:p>
          <a:p>
            <a:pPr lvl="1"/>
            <a:r>
              <a:rPr lang="en-US" dirty="0">
                <a:sym typeface="Wingdings" panose="05000000000000000000" pitchFamily="2" charset="2"/>
              </a:rPr>
              <a:t>BACTEC alert device</a:t>
            </a:r>
          </a:p>
          <a:p>
            <a:pPr lvl="2"/>
            <a:r>
              <a:rPr lang="en-US" dirty="0">
                <a:sym typeface="Wingdings" panose="05000000000000000000" pitchFamily="2" charset="2"/>
              </a:rPr>
              <a:t>Blood</a:t>
            </a:r>
          </a:p>
          <a:p>
            <a:pPr lvl="2"/>
            <a:r>
              <a:rPr lang="en-US" dirty="0">
                <a:sym typeface="Wingdings" panose="05000000000000000000" pitchFamily="2" charset="2"/>
              </a:rPr>
              <a:t>Gram-stain negative Body Fluids</a:t>
            </a:r>
          </a:p>
          <a:p>
            <a:pPr lvl="1"/>
            <a:r>
              <a:rPr lang="en-US" dirty="0">
                <a:sym typeface="Wingdings" panose="05000000000000000000" pitchFamily="2" charset="2"/>
              </a:rPr>
              <a:t>Required additional processing: </a:t>
            </a:r>
          </a:p>
          <a:p>
            <a:pPr lvl="2"/>
            <a:r>
              <a:rPr lang="en-US" dirty="0">
                <a:sym typeface="Wingdings" panose="05000000000000000000" pitchFamily="2" charset="2"/>
              </a:rPr>
              <a:t>Tissue</a:t>
            </a:r>
          </a:p>
          <a:p>
            <a:pPr lvl="2"/>
            <a:r>
              <a:rPr lang="en-US" dirty="0">
                <a:sym typeface="Wingdings" panose="05000000000000000000" pitchFamily="2" charset="2"/>
              </a:rPr>
              <a:t>Bone</a:t>
            </a:r>
          </a:p>
          <a:p>
            <a:pPr lvl="1"/>
            <a:r>
              <a:rPr lang="en-US" dirty="0">
                <a:sym typeface="Wingdings" panose="05000000000000000000" pitchFamily="2" charset="2"/>
              </a:rPr>
              <a:t>Straight to plate</a:t>
            </a:r>
          </a:p>
          <a:p>
            <a:pPr lvl="2"/>
            <a:r>
              <a:rPr lang="en-US" dirty="0">
                <a:sym typeface="Wingdings" panose="05000000000000000000" pitchFamily="2" charset="2"/>
              </a:rPr>
              <a:t>Wound</a:t>
            </a:r>
          </a:p>
          <a:p>
            <a:pPr lvl="2"/>
            <a:r>
              <a:rPr lang="en-US" dirty="0">
                <a:sym typeface="Wingdings" panose="05000000000000000000" pitchFamily="2" charset="2"/>
              </a:rPr>
              <a:t>Respiratory</a:t>
            </a:r>
          </a:p>
          <a:p>
            <a:pPr lvl="2"/>
            <a:r>
              <a:rPr lang="en-US" dirty="0">
                <a:sym typeface="Wingdings" panose="05000000000000000000" pitchFamily="2" charset="2"/>
              </a:rPr>
              <a:t>Urine</a:t>
            </a:r>
          </a:p>
          <a:p>
            <a:pPr lvl="2"/>
            <a:r>
              <a:rPr lang="en-US" dirty="0">
                <a:sym typeface="Wingdings" panose="05000000000000000000" pitchFamily="2" charset="2"/>
              </a:rPr>
              <a:t>Gram-stain positive </a:t>
            </a:r>
          </a:p>
          <a:p>
            <a:pPr lvl="2"/>
            <a:r>
              <a:rPr lang="en-US" dirty="0">
                <a:sym typeface="Wingdings" panose="05000000000000000000" pitchFamily="2" charset="2"/>
              </a:rPr>
              <a:t>CSF</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273" y="2325323"/>
            <a:ext cx="3639758" cy="3639757"/>
          </a:xfrm>
          <a:prstGeom prst="rect">
            <a:avLst/>
          </a:prstGeom>
        </p:spPr>
      </p:pic>
    </p:spTree>
    <p:extLst>
      <p:ext uri="{BB962C8B-B14F-4D97-AF65-F5344CB8AC3E}">
        <p14:creationId xmlns:p14="http://schemas.microsoft.com/office/powerpoint/2010/main" val="2951757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970" y="1679864"/>
            <a:ext cx="8549120" cy="4772890"/>
          </a:xfrm>
        </p:spPr>
        <p:txBody>
          <a:bodyPr>
            <a:normAutofit lnSpcReduction="10000"/>
          </a:bodyPr>
          <a:lstStyle/>
          <a:p>
            <a:r>
              <a:rPr lang="en-US" sz="2600" dirty="0"/>
              <a:t>Anticipate pathogen based on location of infection.</a:t>
            </a:r>
          </a:p>
          <a:p>
            <a:pPr lvl="1"/>
            <a:r>
              <a:rPr lang="en-US" sz="2600" dirty="0"/>
              <a:t>Skin and Soft Tissue Source: </a:t>
            </a:r>
          </a:p>
          <a:p>
            <a:pPr lvl="2"/>
            <a:r>
              <a:rPr lang="en-US" sz="2400" dirty="0"/>
              <a:t>Skin flora (Staphylococcus/Streptococcus)</a:t>
            </a:r>
          </a:p>
          <a:p>
            <a:pPr lvl="1"/>
            <a:r>
              <a:rPr lang="en-US" sz="2800" dirty="0"/>
              <a:t>Respiratory Source: </a:t>
            </a:r>
            <a:r>
              <a:rPr lang="en-US" sz="2400" i="1" dirty="0"/>
              <a:t>S. </a:t>
            </a:r>
            <a:r>
              <a:rPr lang="en-US" sz="2400" i="1" dirty="0" err="1"/>
              <a:t>pneumoniae</a:t>
            </a:r>
            <a:r>
              <a:rPr lang="en-US" sz="2400" i="1" dirty="0"/>
              <a:t>, M. </a:t>
            </a:r>
            <a:r>
              <a:rPr lang="en-US" sz="2400" i="1" dirty="0" err="1"/>
              <a:t>catarrhalis</a:t>
            </a:r>
            <a:r>
              <a:rPr lang="en-US" sz="2400" i="1" dirty="0"/>
              <a:t>, L. </a:t>
            </a:r>
            <a:r>
              <a:rPr lang="en-US" sz="2400" i="1" dirty="0" err="1"/>
              <a:t>pneumophila</a:t>
            </a:r>
            <a:r>
              <a:rPr lang="en-US" sz="2400" i="1" dirty="0"/>
              <a:t>, M. </a:t>
            </a:r>
            <a:r>
              <a:rPr lang="en-US" sz="2400" i="1" dirty="0" err="1"/>
              <a:t>Pneumoniae</a:t>
            </a:r>
            <a:r>
              <a:rPr lang="en-US" sz="2400" i="1" dirty="0"/>
              <a:t>, C. </a:t>
            </a:r>
            <a:r>
              <a:rPr lang="en-US" sz="2400" i="1" dirty="0" err="1"/>
              <a:t>pneumoniae</a:t>
            </a:r>
            <a:r>
              <a:rPr lang="en-US" sz="2400" i="1" dirty="0"/>
              <a:t>, H. </a:t>
            </a:r>
            <a:r>
              <a:rPr lang="en-US" sz="2400" i="1" dirty="0" err="1"/>
              <a:t>influenzae</a:t>
            </a:r>
            <a:r>
              <a:rPr lang="en-US" sz="2400" i="1" dirty="0"/>
              <a:t>.</a:t>
            </a:r>
          </a:p>
          <a:p>
            <a:pPr lvl="2"/>
            <a:r>
              <a:rPr lang="en-US" sz="2400" u="sng" dirty="0"/>
              <a:t>Hospital-acquired: </a:t>
            </a:r>
            <a:r>
              <a:rPr lang="en-US" sz="2400" dirty="0"/>
              <a:t>MDRO gram-negative rods (including</a:t>
            </a:r>
            <a:r>
              <a:rPr lang="en-US" sz="2400" i="1" dirty="0"/>
              <a:t> P. aeruginosa</a:t>
            </a:r>
            <a:r>
              <a:rPr lang="en-US" sz="2400" dirty="0"/>
              <a:t>) and </a:t>
            </a:r>
            <a:r>
              <a:rPr lang="en-US" sz="2400" i="1" dirty="0"/>
              <a:t>S. aureus</a:t>
            </a:r>
          </a:p>
          <a:p>
            <a:pPr lvl="1"/>
            <a:r>
              <a:rPr lang="en-US" sz="2600" dirty="0"/>
              <a:t>GI Source: </a:t>
            </a:r>
            <a:r>
              <a:rPr lang="en-US" sz="2600" i="1" dirty="0"/>
              <a:t>E. coli, </a:t>
            </a:r>
            <a:r>
              <a:rPr lang="en-US" sz="2600" i="1" dirty="0" err="1"/>
              <a:t>Klebsiella</a:t>
            </a:r>
            <a:r>
              <a:rPr lang="en-US" sz="2600" i="1" dirty="0"/>
              <a:t> spp., B. </a:t>
            </a:r>
            <a:r>
              <a:rPr lang="en-US" sz="2600" i="1" dirty="0" err="1"/>
              <a:t>fragilis</a:t>
            </a:r>
            <a:r>
              <a:rPr lang="en-US" sz="2600" i="1" dirty="0"/>
              <a:t>, S. </a:t>
            </a:r>
            <a:r>
              <a:rPr lang="en-US" sz="2600" i="1" dirty="0" err="1"/>
              <a:t>anginosus</a:t>
            </a:r>
            <a:r>
              <a:rPr lang="en-US" sz="2600" i="1" dirty="0"/>
              <a:t>, Enterococcus spp.</a:t>
            </a:r>
            <a:endParaRPr lang="en-US" sz="2600" dirty="0"/>
          </a:p>
        </p:txBody>
      </p:sp>
      <p:sp>
        <p:nvSpPr>
          <p:cNvPr id="5" name="Title 1"/>
          <p:cNvSpPr txBox="1">
            <a:spLocks/>
          </p:cNvSpPr>
          <p:nvPr/>
        </p:nvSpPr>
        <p:spPr>
          <a:xfrm>
            <a:off x="381867" y="463109"/>
            <a:ext cx="747366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EBEBEB"/>
                </a:solidFill>
              </a:rPr>
              <a:t>Culture Source/Type:</a:t>
            </a:r>
            <a:r>
              <a:rPr lang="en-US" baseline="30000" dirty="0">
                <a:solidFill>
                  <a:srgbClr val="EBEBEB"/>
                </a:solidFill>
              </a:rPr>
              <a:t>1,8-11</a:t>
            </a:r>
            <a:endParaRPr lang="en-US" dirty="0">
              <a:solidFill>
                <a:srgbClr val="EBEBEB"/>
              </a:solidFill>
            </a:endParaRPr>
          </a:p>
        </p:txBody>
      </p:sp>
    </p:spTree>
    <p:extLst>
      <p:ext uri="{BB962C8B-B14F-4D97-AF65-F5344CB8AC3E}">
        <p14:creationId xmlns:p14="http://schemas.microsoft.com/office/powerpoint/2010/main" val="14104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Method:</a:t>
            </a:r>
            <a:r>
              <a:rPr lang="en-US" baseline="30000" dirty="0"/>
              <a:t>10-14</a:t>
            </a:r>
          </a:p>
        </p:txBody>
      </p:sp>
      <p:sp>
        <p:nvSpPr>
          <p:cNvPr id="3" name="Content Placeholder 2"/>
          <p:cNvSpPr>
            <a:spLocks noGrp="1"/>
          </p:cNvSpPr>
          <p:nvPr>
            <p:ph sz="half" idx="1"/>
          </p:nvPr>
        </p:nvSpPr>
        <p:spPr>
          <a:xfrm>
            <a:off x="484583" y="1319648"/>
            <a:ext cx="3123660" cy="4936693"/>
          </a:xfrm>
        </p:spPr>
        <p:txBody>
          <a:bodyPr>
            <a:normAutofit fontScale="92500" lnSpcReduction="20000"/>
          </a:bodyPr>
          <a:lstStyle/>
          <a:p>
            <a:r>
              <a:rPr lang="en-US" sz="2400" dirty="0"/>
              <a:t>How was it collected? </a:t>
            </a:r>
          </a:p>
          <a:p>
            <a:r>
              <a:rPr lang="en-US" sz="2400" dirty="0"/>
              <a:t>Is it a good specimen? </a:t>
            </a:r>
          </a:p>
          <a:p>
            <a:r>
              <a:rPr lang="en-US" sz="2400" dirty="0"/>
              <a:t>Could it be contaminated? </a:t>
            </a:r>
          </a:p>
          <a:p>
            <a:pPr marL="0" indent="0">
              <a:buNone/>
            </a:pPr>
            <a:endParaRPr lang="en-US" sz="2400" dirty="0"/>
          </a:p>
          <a:p>
            <a:r>
              <a:rPr lang="en-US" sz="2400" dirty="0"/>
              <a:t>General features: </a:t>
            </a:r>
          </a:p>
          <a:p>
            <a:pPr lvl="1"/>
            <a:r>
              <a:rPr lang="en-US" sz="2000" dirty="0"/>
              <a:t>Look for presence of WBC</a:t>
            </a:r>
          </a:p>
          <a:p>
            <a:pPr lvl="1"/>
            <a:r>
              <a:rPr lang="en-US" sz="2000" dirty="0"/>
              <a:t>Look for absence of squamous epithelial cells</a:t>
            </a:r>
          </a:p>
          <a:p>
            <a:pPr marL="457200" lvl="1" indent="0">
              <a:buNone/>
            </a:pPr>
            <a:endParaRPr lang="en-US" sz="2000" dirty="0"/>
          </a:p>
          <a:p>
            <a:pPr lvl="1"/>
            <a:endParaRPr lang="en-US" dirty="0"/>
          </a:p>
        </p:txBody>
      </p:sp>
      <p:sp>
        <p:nvSpPr>
          <p:cNvPr id="7" name="Content Placeholder 6"/>
          <p:cNvSpPr>
            <a:spLocks noGrp="1"/>
          </p:cNvSpPr>
          <p:nvPr>
            <p:ph sz="half" idx="2"/>
          </p:nvPr>
        </p:nvSpPr>
        <p:spPr>
          <a:xfrm>
            <a:off x="3740728" y="1319645"/>
            <a:ext cx="5291570" cy="5247410"/>
          </a:xfrm>
        </p:spPr>
        <p:txBody>
          <a:bodyPr>
            <a:normAutofit fontScale="92500" lnSpcReduction="20000"/>
          </a:bodyPr>
          <a:lstStyle/>
          <a:p>
            <a:r>
              <a:rPr lang="en-US" sz="2400" dirty="0"/>
              <a:t>Respiratory:</a:t>
            </a:r>
          </a:p>
          <a:p>
            <a:pPr lvl="1"/>
            <a:r>
              <a:rPr lang="en-US" sz="2000" dirty="0"/>
              <a:t>Sputum (expectorated) vs. sputum (suction)</a:t>
            </a:r>
          </a:p>
          <a:p>
            <a:pPr lvl="1"/>
            <a:r>
              <a:rPr lang="en-US" sz="2000" dirty="0"/>
              <a:t>Endotracheal aspirate vs. </a:t>
            </a:r>
            <a:r>
              <a:rPr lang="en-US" sz="2000" dirty="0" err="1"/>
              <a:t>Bronchoalveolar</a:t>
            </a:r>
            <a:r>
              <a:rPr lang="en-US" sz="2000" dirty="0"/>
              <a:t> lavage (BAL) vs. mini-BAL</a:t>
            </a:r>
          </a:p>
          <a:p>
            <a:r>
              <a:rPr lang="en-US" sz="2400" dirty="0"/>
              <a:t>Wounds: </a:t>
            </a:r>
          </a:p>
          <a:p>
            <a:pPr lvl="1"/>
            <a:r>
              <a:rPr lang="en-US" sz="2000" dirty="0"/>
              <a:t>Purulent vs. Non-purulent</a:t>
            </a:r>
          </a:p>
          <a:p>
            <a:pPr lvl="1"/>
            <a:r>
              <a:rPr lang="en-US" sz="2000" dirty="0"/>
              <a:t>Superficial swab vs. tissue/biopsy</a:t>
            </a:r>
          </a:p>
          <a:p>
            <a:pPr lvl="1"/>
            <a:r>
              <a:rPr lang="en-US" sz="2000" dirty="0"/>
              <a:t>Chronic ulcer vs. acute wound</a:t>
            </a:r>
            <a:endParaRPr lang="en-US" sz="2200" dirty="0"/>
          </a:p>
          <a:p>
            <a:r>
              <a:rPr lang="en-US" sz="2400" dirty="0"/>
              <a:t>Blood: </a:t>
            </a:r>
          </a:p>
          <a:p>
            <a:pPr lvl="1"/>
            <a:r>
              <a:rPr lang="en-US" sz="2000" dirty="0"/>
              <a:t>? Contaminant</a:t>
            </a:r>
          </a:p>
          <a:p>
            <a:pPr lvl="2"/>
            <a:r>
              <a:rPr lang="en-US" sz="1800" dirty="0"/>
              <a:t>How many bottles of how many draws? </a:t>
            </a:r>
          </a:p>
          <a:p>
            <a:pPr lvl="2"/>
            <a:r>
              <a:rPr lang="en-US" sz="1800" dirty="0"/>
              <a:t>How long did it take to grow?</a:t>
            </a:r>
          </a:p>
          <a:p>
            <a:endParaRPr lang="en-US" dirty="0"/>
          </a:p>
        </p:txBody>
      </p:sp>
    </p:spTree>
    <p:extLst>
      <p:ext uri="{BB962C8B-B14F-4D97-AF65-F5344CB8AC3E}">
        <p14:creationId xmlns:p14="http://schemas.microsoft.com/office/powerpoint/2010/main" val="261855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Method:</a:t>
            </a:r>
            <a:r>
              <a:rPr lang="en-US" baseline="30000" dirty="0"/>
              <a:t>15</a:t>
            </a:r>
            <a:r>
              <a:rPr lang="en-US" dirty="0"/>
              <a:t> </a:t>
            </a:r>
          </a:p>
        </p:txBody>
      </p:sp>
      <p:sp>
        <p:nvSpPr>
          <p:cNvPr id="4" name="Content Placeholder 3"/>
          <p:cNvSpPr>
            <a:spLocks noGrp="1"/>
          </p:cNvSpPr>
          <p:nvPr>
            <p:ph sz="half" idx="1"/>
          </p:nvPr>
        </p:nvSpPr>
        <p:spPr>
          <a:xfrm>
            <a:off x="6795656" y="1857730"/>
            <a:ext cx="2096937" cy="4553461"/>
          </a:xfrm>
        </p:spPr>
        <p:txBody>
          <a:bodyPr>
            <a:normAutofit fontScale="85000" lnSpcReduction="20000"/>
          </a:bodyPr>
          <a:lstStyle/>
          <a:p>
            <a:r>
              <a:rPr lang="en-US" dirty="0"/>
              <a:t>Quantitative:</a:t>
            </a:r>
          </a:p>
          <a:p>
            <a:pPr lvl="1"/>
            <a:r>
              <a:rPr lang="en-US" dirty="0"/>
              <a:t>Provides more robust estimate of number of organisms in a given culture. </a:t>
            </a:r>
          </a:p>
          <a:p>
            <a:pPr lvl="1"/>
            <a:r>
              <a:rPr lang="en-US" dirty="0"/>
              <a:t>Requires fluid specimen. </a:t>
            </a:r>
          </a:p>
          <a:p>
            <a:pPr lvl="1"/>
            <a:endParaRPr lang="en-US" dirty="0"/>
          </a:p>
          <a:p>
            <a:pPr lvl="1"/>
            <a:r>
              <a:rPr lang="en-US" dirty="0"/>
              <a:t>One mL of specimen is plate in plated and depending on growth on streak estimate made. </a:t>
            </a:r>
          </a:p>
          <a:p>
            <a:pPr lvl="1"/>
            <a:r>
              <a:rPr lang="en-US" dirty="0"/>
              <a:t>i.e. &gt;100,000 </a:t>
            </a:r>
            <a:r>
              <a:rPr lang="en-US" dirty="0" err="1"/>
              <a:t>cfu</a:t>
            </a:r>
            <a:r>
              <a:rPr lang="en-US" dirty="0"/>
              <a:t>/mL</a:t>
            </a:r>
          </a:p>
        </p:txBody>
      </p:sp>
      <p:pic>
        <p:nvPicPr>
          <p:cNvPr id="1026" name="Picture 2" descr="Image result for quantitative cul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648" y="1724457"/>
            <a:ext cx="4264819" cy="393382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229333" y="1853251"/>
            <a:ext cx="2165126" cy="4200245"/>
          </a:xfrm>
        </p:spPr>
        <p:txBody>
          <a:bodyPr>
            <a:normAutofit fontScale="85000" lnSpcReduction="20000"/>
          </a:bodyPr>
          <a:lstStyle/>
          <a:p>
            <a:r>
              <a:rPr lang="en-US" dirty="0"/>
              <a:t>Semi-quantitative:</a:t>
            </a:r>
          </a:p>
          <a:p>
            <a:pPr lvl="1"/>
            <a:r>
              <a:rPr lang="en-US" dirty="0"/>
              <a:t>Attempts to ESTIMATE the quantity of organisms in a given culture. </a:t>
            </a:r>
          </a:p>
          <a:p>
            <a:pPr lvl="1"/>
            <a:endParaRPr lang="en-US" dirty="0"/>
          </a:p>
          <a:p>
            <a:pPr lvl="1"/>
            <a:r>
              <a:rPr lang="en-US" dirty="0"/>
              <a:t>Cultures plated in one quadrant on plate</a:t>
            </a:r>
          </a:p>
          <a:p>
            <a:pPr lvl="1"/>
            <a:r>
              <a:rPr lang="en-US" dirty="0"/>
              <a:t>Growth in primary quadrant = 1+</a:t>
            </a:r>
          </a:p>
          <a:p>
            <a:pPr lvl="1"/>
            <a:r>
              <a:rPr lang="en-US" dirty="0"/>
              <a:t>Extension characterized as 2+, 3+, and 4+</a:t>
            </a:r>
          </a:p>
          <a:p>
            <a:endParaRPr lang="en-US" dirty="0"/>
          </a:p>
        </p:txBody>
      </p:sp>
      <p:sp>
        <p:nvSpPr>
          <p:cNvPr id="8" name="Rectangle 7"/>
          <p:cNvSpPr/>
          <p:nvPr/>
        </p:nvSpPr>
        <p:spPr>
          <a:xfrm>
            <a:off x="2986902" y="5717391"/>
            <a:ext cx="3216310" cy="461665"/>
          </a:xfrm>
          <a:prstGeom prst="rect">
            <a:avLst/>
          </a:prstGeom>
        </p:spPr>
        <p:txBody>
          <a:bodyPr wrap="square">
            <a:spAutoFit/>
          </a:bodyPr>
          <a:lstStyle/>
          <a:p>
            <a:pPr defTabSz="457200"/>
            <a:r>
              <a:rPr lang="en-US" sz="1200" dirty="0">
                <a:solidFill>
                  <a:prstClr val="white"/>
                </a:solidFill>
              </a:rPr>
              <a:t>http://intranet.tdmu.edu.ua/data/cd/disk2/ch010.htm</a:t>
            </a:r>
          </a:p>
        </p:txBody>
      </p:sp>
    </p:spTree>
    <p:extLst>
      <p:ext uri="{BB962C8B-B14F-4D97-AF65-F5344CB8AC3E}">
        <p14:creationId xmlns:p14="http://schemas.microsoft.com/office/powerpoint/2010/main" val="214942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 Stains:</a:t>
            </a:r>
            <a:r>
              <a:rPr lang="en-US" baseline="30000" dirty="0"/>
              <a:t>1</a:t>
            </a:r>
            <a:r>
              <a:rPr lang="en-US" dirty="0"/>
              <a:t> </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77216119"/>
              </p:ext>
            </p:extLst>
          </p:nvPr>
        </p:nvGraphicFramePr>
        <p:xfrm>
          <a:off x="1546684" y="1473924"/>
          <a:ext cx="5991443" cy="5082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948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 Stains:</a:t>
            </a:r>
            <a:r>
              <a:rPr lang="en-US" baseline="30000" dirty="0"/>
              <a:t>16</a:t>
            </a:r>
            <a:endParaRPr lang="en-US" dirty="0"/>
          </a:p>
        </p:txBody>
      </p:sp>
      <p:sp>
        <p:nvSpPr>
          <p:cNvPr id="3" name="Content Placeholder 2"/>
          <p:cNvSpPr>
            <a:spLocks noGrp="1"/>
          </p:cNvSpPr>
          <p:nvPr>
            <p:ph sz="half" idx="1"/>
          </p:nvPr>
        </p:nvSpPr>
        <p:spPr>
          <a:xfrm>
            <a:off x="264970" y="1380613"/>
            <a:ext cx="3717347" cy="5311132"/>
          </a:xfrm>
        </p:spPr>
        <p:txBody>
          <a:bodyPr>
            <a:normAutofit fontScale="92500" lnSpcReduction="20000"/>
          </a:bodyPr>
          <a:lstStyle/>
          <a:p>
            <a:r>
              <a:rPr lang="en-US" sz="2400" dirty="0"/>
              <a:t>Grouping:</a:t>
            </a:r>
          </a:p>
          <a:p>
            <a:r>
              <a:rPr lang="en-US" sz="2400" dirty="0"/>
              <a:t>More relevant in gram positive </a:t>
            </a:r>
            <a:r>
              <a:rPr lang="en-US" sz="2400" dirty="0" err="1"/>
              <a:t>cocci</a:t>
            </a:r>
            <a:r>
              <a:rPr lang="en-US" sz="2400" dirty="0"/>
              <a:t> (GPC): </a:t>
            </a:r>
          </a:p>
          <a:p>
            <a:pPr lvl="1"/>
            <a:r>
              <a:rPr lang="en-US" sz="2000" dirty="0"/>
              <a:t>Staphylococcus spp. </a:t>
            </a:r>
            <a:r>
              <a:rPr lang="en-US" sz="2000" dirty="0">
                <a:sym typeface="Wingdings" panose="05000000000000000000" pitchFamily="2" charset="2"/>
              </a:rPr>
              <a:t> </a:t>
            </a:r>
            <a:r>
              <a:rPr lang="en-US" sz="2000" dirty="0"/>
              <a:t>GPC pairs, tetrads, and clusters</a:t>
            </a:r>
          </a:p>
          <a:p>
            <a:pPr lvl="1"/>
            <a:r>
              <a:rPr lang="en-US" sz="2000" dirty="0"/>
              <a:t>Streptococcus spp. / Enterococcus spp. : </a:t>
            </a:r>
          </a:p>
          <a:p>
            <a:pPr lvl="2"/>
            <a:r>
              <a:rPr lang="en-US" sz="1800" dirty="0"/>
              <a:t>Generally: GPC in chains</a:t>
            </a:r>
          </a:p>
          <a:p>
            <a:pPr lvl="3"/>
            <a:r>
              <a:rPr lang="en-US" sz="1600" dirty="0"/>
              <a:t>LONG chains </a:t>
            </a:r>
            <a:r>
              <a:rPr lang="en-US" sz="1600" dirty="0">
                <a:sym typeface="Wingdings" panose="05000000000000000000" pitchFamily="2" charset="2"/>
              </a:rPr>
              <a:t> Beta-hemolytic strep</a:t>
            </a:r>
            <a:r>
              <a:rPr lang="en-US" sz="1600" i="1" dirty="0">
                <a:sym typeface="Wingdings" panose="05000000000000000000" pitchFamily="2" charset="2"/>
              </a:rPr>
              <a:t> </a:t>
            </a:r>
            <a:r>
              <a:rPr lang="en-US" sz="1600" dirty="0">
                <a:sym typeface="Wingdings" panose="05000000000000000000" pitchFamily="2" charset="2"/>
              </a:rPr>
              <a:t>or </a:t>
            </a:r>
            <a:r>
              <a:rPr lang="en-US" sz="1600" i="1" dirty="0">
                <a:sym typeface="Wingdings" panose="05000000000000000000" pitchFamily="2" charset="2"/>
              </a:rPr>
              <a:t>S. </a:t>
            </a:r>
            <a:r>
              <a:rPr lang="en-US" sz="1600" i="1" dirty="0" err="1">
                <a:sym typeface="Wingdings" panose="05000000000000000000" pitchFamily="2" charset="2"/>
              </a:rPr>
              <a:t>viridans</a:t>
            </a:r>
            <a:endParaRPr lang="en-US" sz="1600" i="1" dirty="0">
              <a:sym typeface="Wingdings" panose="05000000000000000000" pitchFamily="2" charset="2"/>
            </a:endParaRPr>
          </a:p>
          <a:p>
            <a:pPr lvl="3"/>
            <a:r>
              <a:rPr lang="en-US" sz="1600" dirty="0" err="1">
                <a:sym typeface="Wingdings" panose="05000000000000000000" pitchFamily="2" charset="2"/>
              </a:rPr>
              <a:t>Diplococci</a:t>
            </a:r>
            <a:r>
              <a:rPr lang="en-US" sz="1600" dirty="0">
                <a:sym typeface="Wingdings" panose="05000000000000000000" pitchFamily="2" charset="2"/>
              </a:rPr>
              <a:t> and chains  </a:t>
            </a:r>
            <a:r>
              <a:rPr lang="en-US" sz="1600" i="1" dirty="0">
                <a:sym typeface="Wingdings" panose="05000000000000000000" pitchFamily="2" charset="2"/>
              </a:rPr>
              <a:t>S. pneumonia</a:t>
            </a:r>
          </a:p>
          <a:p>
            <a:pPr marL="457200" lvl="1" indent="0">
              <a:buNone/>
            </a:pPr>
            <a:endParaRPr lang="en-US" dirty="0"/>
          </a:p>
          <a:p>
            <a:r>
              <a:rPr lang="en-US" sz="2000" dirty="0"/>
              <a:t>What about… GPC pairs? </a:t>
            </a:r>
          </a:p>
          <a:p>
            <a:pPr lvl="1"/>
            <a:endParaRPr lang="en-US" dirty="0"/>
          </a:p>
          <a:p>
            <a:pPr lvl="2"/>
            <a:endParaRPr lang="en-US" dirty="0"/>
          </a:p>
        </p:txBody>
      </p:sp>
      <p:pic>
        <p:nvPicPr>
          <p:cNvPr id="9" name="Picture 8"/>
          <p:cNvPicPr>
            <a:picLocks noChangeAspect="1"/>
          </p:cNvPicPr>
          <p:nvPr/>
        </p:nvPicPr>
        <p:blipFill>
          <a:blip r:embed="rId2"/>
          <a:stretch>
            <a:fillRect/>
          </a:stretch>
        </p:blipFill>
        <p:spPr>
          <a:xfrm>
            <a:off x="3982315" y="1380613"/>
            <a:ext cx="2664284" cy="2342186"/>
          </a:xfrm>
          <a:prstGeom prst="rect">
            <a:avLst/>
          </a:prstGeom>
        </p:spPr>
      </p:pic>
      <p:pic>
        <p:nvPicPr>
          <p:cNvPr id="10" name="Picture 9"/>
          <p:cNvPicPr>
            <a:picLocks noChangeAspect="1"/>
          </p:cNvPicPr>
          <p:nvPr/>
        </p:nvPicPr>
        <p:blipFill>
          <a:blip r:embed="rId3"/>
          <a:stretch>
            <a:fillRect/>
          </a:stretch>
        </p:blipFill>
        <p:spPr>
          <a:xfrm>
            <a:off x="3982651" y="3963434"/>
            <a:ext cx="2663948" cy="2433833"/>
          </a:xfrm>
          <a:prstGeom prst="rect">
            <a:avLst/>
          </a:prstGeom>
        </p:spPr>
      </p:pic>
      <p:pic>
        <p:nvPicPr>
          <p:cNvPr id="11" name="Picture 10"/>
          <p:cNvPicPr>
            <a:picLocks noChangeAspect="1"/>
          </p:cNvPicPr>
          <p:nvPr/>
        </p:nvPicPr>
        <p:blipFill>
          <a:blip r:embed="rId4"/>
          <a:stretch>
            <a:fillRect/>
          </a:stretch>
        </p:blipFill>
        <p:spPr>
          <a:xfrm rot="5400000">
            <a:off x="6140276" y="2910629"/>
            <a:ext cx="3552378" cy="1810346"/>
          </a:xfrm>
          <a:prstGeom prst="rect">
            <a:avLst/>
          </a:prstGeom>
        </p:spPr>
      </p:pic>
    </p:spTree>
    <p:extLst>
      <p:ext uri="{BB962C8B-B14F-4D97-AF65-F5344CB8AC3E}">
        <p14:creationId xmlns:p14="http://schemas.microsoft.com/office/powerpoint/2010/main" val="4082546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 Stains/Grouping:</a:t>
            </a:r>
            <a:r>
              <a:rPr lang="en-US" baseline="30000" dirty="0"/>
              <a:t>1</a:t>
            </a:r>
            <a:endParaRPr lang="en-US" dirty="0"/>
          </a:p>
        </p:txBody>
      </p:sp>
      <p:pic>
        <p:nvPicPr>
          <p:cNvPr id="5" name="Picture 4"/>
          <p:cNvPicPr>
            <a:picLocks noChangeAspect="1"/>
          </p:cNvPicPr>
          <p:nvPr/>
        </p:nvPicPr>
        <p:blipFill>
          <a:blip r:embed="rId2"/>
          <a:stretch>
            <a:fillRect/>
          </a:stretch>
        </p:blipFill>
        <p:spPr>
          <a:xfrm>
            <a:off x="2990913" y="1293370"/>
            <a:ext cx="3290393" cy="5438065"/>
          </a:xfrm>
          <a:prstGeom prst="rect">
            <a:avLst/>
          </a:prstGeom>
        </p:spPr>
      </p:pic>
      <p:sp>
        <p:nvSpPr>
          <p:cNvPr id="6" name="Frame 5"/>
          <p:cNvSpPr/>
          <p:nvPr/>
        </p:nvSpPr>
        <p:spPr>
          <a:xfrm>
            <a:off x="2990913" y="1293370"/>
            <a:ext cx="3290393" cy="1106933"/>
          </a:xfrm>
          <a:prstGeom prst="frame">
            <a:avLst>
              <a:gd name="adj1" fmla="val 1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Frame 6"/>
          <p:cNvSpPr/>
          <p:nvPr/>
        </p:nvSpPr>
        <p:spPr>
          <a:xfrm>
            <a:off x="2990913" y="2400300"/>
            <a:ext cx="975818" cy="3470564"/>
          </a:xfrm>
          <a:prstGeom prst="frame">
            <a:avLst>
              <a:gd name="adj1" fmla="val 1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86271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Nursing Contact Hours (NCH)</a:t>
            </a:r>
          </a:p>
        </p:txBody>
      </p:sp>
      <p:sp>
        <p:nvSpPr>
          <p:cNvPr id="3" name="Content Placeholder 2"/>
          <p:cNvSpPr>
            <a:spLocks noGrp="1"/>
          </p:cNvSpPr>
          <p:nvPr>
            <p:ph idx="1"/>
          </p:nvPr>
        </p:nvSpPr>
        <p:spPr/>
        <p:txBody>
          <a:bodyPr>
            <a:normAutofit fontScale="92500"/>
          </a:bodyPr>
          <a:lstStyle/>
          <a:p>
            <a:pPr marL="0" indent="0" algn="ctr">
              <a:buNone/>
            </a:pPr>
            <a:r>
              <a:rPr lang="en-US" dirty="0"/>
              <a:t>The Alaska Division of Public Health is an approved provider of continuing nursing education by Montana Nurses Association, an accredited approver by the American Nurse’s Credentialing Center’s Commission on Accreditation.</a:t>
            </a:r>
          </a:p>
          <a:p>
            <a:r>
              <a:rPr lang="en-US" dirty="0"/>
              <a:t>There is no identified conflict of interest by any planner or presenter involved in this learning activity.</a:t>
            </a:r>
          </a:p>
          <a:p>
            <a:r>
              <a:rPr lang="en-US" dirty="0"/>
              <a:t>In order to receive nursing contact hours:</a:t>
            </a:r>
          </a:p>
          <a:p>
            <a:pPr lvl="1"/>
            <a:r>
              <a:rPr lang="en-US" dirty="0"/>
              <a:t>Register (sign in) and attend 80% of each day.</a:t>
            </a:r>
          </a:p>
          <a:p>
            <a:pPr lvl="1"/>
            <a:r>
              <a:rPr lang="en-US" dirty="0"/>
              <a:t>Complete a two question evaluation form at the end of day.</a:t>
            </a:r>
          </a:p>
          <a:p>
            <a:pPr lvl="1"/>
            <a:r>
              <a:rPr lang="en-US" dirty="0"/>
              <a:t>Contact Kim Spink at 907-269-8085 or </a:t>
            </a:r>
            <a:r>
              <a:rPr lang="en-US" dirty="0">
                <a:hlinkClick r:id="rId2"/>
              </a:rPr>
              <a:t>kimberly.spink@alaska.gov</a:t>
            </a:r>
            <a:r>
              <a:rPr lang="en-US" dirty="0"/>
              <a:t> for any concerns for NCH</a:t>
            </a:r>
          </a:p>
        </p:txBody>
      </p:sp>
    </p:spTree>
    <p:extLst>
      <p:ext uri="{BB962C8B-B14F-4D97-AF65-F5344CB8AC3E}">
        <p14:creationId xmlns:p14="http://schemas.microsoft.com/office/powerpoint/2010/main" val="1164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 Stains:</a:t>
            </a:r>
            <a:r>
              <a:rPr lang="en-US" baseline="30000" dirty="0"/>
              <a:t>16</a:t>
            </a:r>
            <a:endParaRPr lang="en-US" dirty="0"/>
          </a:p>
        </p:txBody>
      </p:sp>
      <p:pic>
        <p:nvPicPr>
          <p:cNvPr id="4" name="Picture 3"/>
          <p:cNvPicPr>
            <a:picLocks noChangeAspect="1"/>
          </p:cNvPicPr>
          <p:nvPr/>
        </p:nvPicPr>
        <p:blipFill>
          <a:blip r:embed="rId3"/>
          <a:stretch>
            <a:fillRect/>
          </a:stretch>
        </p:blipFill>
        <p:spPr>
          <a:xfrm>
            <a:off x="196341" y="2090056"/>
            <a:ext cx="5652554" cy="4558381"/>
          </a:xfrm>
          <a:prstGeom prst="rect">
            <a:avLst/>
          </a:prstGeom>
        </p:spPr>
      </p:pic>
      <p:pic>
        <p:nvPicPr>
          <p:cNvPr id="5" name="Picture 4"/>
          <p:cNvPicPr>
            <a:picLocks noChangeAspect="1"/>
          </p:cNvPicPr>
          <p:nvPr/>
        </p:nvPicPr>
        <p:blipFill>
          <a:blip r:embed="rId4"/>
          <a:stretch>
            <a:fillRect/>
          </a:stretch>
        </p:blipFill>
        <p:spPr>
          <a:xfrm>
            <a:off x="522267" y="1883899"/>
            <a:ext cx="5464909" cy="4552746"/>
          </a:xfrm>
          <a:prstGeom prst="rect">
            <a:avLst/>
          </a:prstGeom>
        </p:spPr>
      </p:pic>
      <p:pic>
        <p:nvPicPr>
          <p:cNvPr id="6" name="Picture 5"/>
          <p:cNvPicPr>
            <a:picLocks noChangeAspect="1"/>
          </p:cNvPicPr>
          <p:nvPr/>
        </p:nvPicPr>
        <p:blipFill>
          <a:blip r:embed="rId5"/>
          <a:stretch>
            <a:fillRect/>
          </a:stretch>
        </p:blipFill>
        <p:spPr>
          <a:xfrm>
            <a:off x="936462" y="1672111"/>
            <a:ext cx="5385299" cy="4468478"/>
          </a:xfrm>
          <a:prstGeom prst="rect">
            <a:avLst/>
          </a:prstGeom>
        </p:spPr>
      </p:pic>
      <p:pic>
        <p:nvPicPr>
          <p:cNvPr id="7" name="Picture 6"/>
          <p:cNvPicPr>
            <a:picLocks noChangeAspect="1"/>
          </p:cNvPicPr>
          <p:nvPr/>
        </p:nvPicPr>
        <p:blipFill>
          <a:blip r:embed="rId6"/>
          <a:stretch>
            <a:fillRect/>
          </a:stretch>
        </p:blipFill>
        <p:spPr>
          <a:xfrm>
            <a:off x="1350658" y="1378242"/>
            <a:ext cx="5385299" cy="4468478"/>
          </a:xfrm>
          <a:prstGeom prst="rect">
            <a:avLst/>
          </a:prstGeom>
        </p:spPr>
      </p:pic>
      <p:pic>
        <p:nvPicPr>
          <p:cNvPr id="8" name="Picture 7"/>
          <p:cNvPicPr>
            <a:picLocks noChangeAspect="1"/>
          </p:cNvPicPr>
          <p:nvPr/>
        </p:nvPicPr>
        <p:blipFill>
          <a:blip r:embed="rId7"/>
          <a:stretch>
            <a:fillRect/>
          </a:stretch>
        </p:blipFill>
        <p:spPr>
          <a:xfrm>
            <a:off x="1764854" y="1009442"/>
            <a:ext cx="5455642" cy="4508665"/>
          </a:xfrm>
          <a:prstGeom prst="rect">
            <a:avLst/>
          </a:prstGeom>
        </p:spPr>
      </p:pic>
      <p:pic>
        <p:nvPicPr>
          <p:cNvPr id="4098" name="Picture 2" descr="Image result for E coli gram st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6874" y="452721"/>
            <a:ext cx="5193595" cy="470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76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 Stains x 2: </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555641449"/>
              </p:ext>
            </p:extLst>
          </p:nvPr>
        </p:nvGraphicFramePr>
        <p:xfrm>
          <a:off x="1172611" y="1525877"/>
          <a:ext cx="6862160" cy="5082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ame 2"/>
          <p:cNvSpPr/>
          <p:nvPr/>
        </p:nvSpPr>
        <p:spPr>
          <a:xfrm>
            <a:off x="693594" y="2213266"/>
            <a:ext cx="7855528" cy="862445"/>
          </a:xfrm>
          <a:prstGeom prst="frame">
            <a:avLst>
              <a:gd name="adj1" fmla="val 20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Frame 4"/>
          <p:cNvSpPr/>
          <p:nvPr/>
        </p:nvSpPr>
        <p:spPr>
          <a:xfrm>
            <a:off x="693594" y="3882739"/>
            <a:ext cx="7855528" cy="862445"/>
          </a:xfrm>
          <a:prstGeom prst="frame">
            <a:avLst>
              <a:gd name="adj1" fmla="val 20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92630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 Stains </a:t>
            </a:r>
            <a:r>
              <a:rPr lang="en-US" dirty="0">
                <a:sym typeface="Wingdings" panose="05000000000000000000" pitchFamily="2" charset="2"/>
              </a:rPr>
              <a:t> Plate Growth</a:t>
            </a:r>
            <a:r>
              <a:rPr lang="en-US" dirty="0"/>
              <a:t>:</a:t>
            </a:r>
          </a:p>
        </p:txBody>
      </p:sp>
      <p:pic>
        <p:nvPicPr>
          <p:cNvPr id="7" name="Picture 6"/>
          <p:cNvPicPr>
            <a:picLocks noChangeAspect="1"/>
          </p:cNvPicPr>
          <p:nvPr/>
        </p:nvPicPr>
        <p:blipFill>
          <a:blip r:embed="rId2"/>
          <a:stretch>
            <a:fillRect/>
          </a:stretch>
        </p:blipFill>
        <p:spPr>
          <a:xfrm>
            <a:off x="159489" y="2360430"/>
            <a:ext cx="8763887" cy="4040373"/>
          </a:xfrm>
          <a:prstGeom prst="rect">
            <a:avLst/>
          </a:prstGeom>
        </p:spPr>
      </p:pic>
      <p:sp>
        <p:nvSpPr>
          <p:cNvPr id="8" name="Frame 7"/>
          <p:cNvSpPr/>
          <p:nvPr/>
        </p:nvSpPr>
        <p:spPr>
          <a:xfrm>
            <a:off x="2527710" y="3179135"/>
            <a:ext cx="3995366" cy="861237"/>
          </a:xfrm>
          <a:prstGeom prst="frame">
            <a:avLst>
              <a:gd name="adj1" fmla="val 1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Frame 8"/>
          <p:cNvSpPr/>
          <p:nvPr/>
        </p:nvSpPr>
        <p:spPr>
          <a:xfrm>
            <a:off x="5217747" y="3030282"/>
            <a:ext cx="1305329" cy="170121"/>
          </a:xfrm>
          <a:prstGeom prst="frame">
            <a:avLst>
              <a:gd name="adj1" fmla="val 1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Frame 9"/>
          <p:cNvSpPr/>
          <p:nvPr/>
        </p:nvSpPr>
        <p:spPr>
          <a:xfrm>
            <a:off x="5217747" y="2840488"/>
            <a:ext cx="1305329" cy="170121"/>
          </a:xfrm>
          <a:prstGeom prst="frame">
            <a:avLst>
              <a:gd name="adj1" fmla="val 1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Frame 10"/>
          <p:cNvSpPr/>
          <p:nvPr/>
        </p:nvSpPr>
        <p:spPr>
          <a:xfrm>
            <a:off x="284240" y="4380613"/>
            <a:ext cx="8017131" cy="1881964"/>
          </a:xfrm>
          <a:prstGeom prst="frame">
            <a:avLst>
              <a:gd name="adj1" fmla="val 1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8653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 Growth:</a:t>
            </a:r>
          </a:p>
        </p:txBody>
      </p:sp>
      <p:sp>
        <p:nvSpPr>
          <p:cNvPr id="3" name="Content Placeholder 2"/>
          <p:cNvSpPr>
            <a:spLocks noGrp="1"/>
          </p:cNvSpPr>
          <p:nvPr>
            <p:ph sz="half" idx="1"/>
          </p:nvPr>
        </p:nvSpPr>
        <p:spPr>
          <a:xfrm>
            <a:off x="303936" y="1984666"/>
            <a:ext cx="4039013" cy="4195763"/>
          </a:xfrm>
        </p:spPr>
        <p:txBody>
          <a:bodyPr>
            <a:normAutofit fontScale="85000" lnSpcReduction="20000"/>
          </a:bodyPr>
          <a:lstStyle/>
          <a:p>
            <a:r>
              <a:rPr lang="en-US" sz="2800" dirty="0"/>
              <a:t>Identification…</a:t>
            </a:r>
          </a:p>
          <a:p>
            <a:pPr marL="0" indent="0">
              <a:buNone/>
            </a:pPr>
            <a:r>
              <a:rPr lang="en-US" sz="2800" dirty="0"/>
              <a:t>   		…what is taking so long?</a:t>
            </a:r>
          </a:p>
          <a:p>
            <a:pPr marL="457200" lvl="1" indent="0">
              <a:buNone/>
            </a:pPr>
            <a:endParaRPr lang="en-US" sz="2600" dirty="0"/>
          </a:p>
          <a:p>
            <a:pPr lvl="1"/>
            <a:r>
              <a:rPr lang="en-US" sz="2600" dirty="0"/>
              <a:t>Pure plates vs. mixed plates</a:t>
            </a:r>
          </a:p>
          <a:p>
            <a:pPr lvl="2"/>
            <a:r>
              <a:rPr lang="en-US" sz="1800" dirty="0"/>
              <a:t>“re-isolating for more information”</a:t>
            </a:r>
          </a:p>
          <a:p>
            <a:pPr lvl="1"/>
            <a:r>
              <a:rPr lang="en-US" sz="2600" dirty="0"/>
              <a:t>Poor vs. no plate growth plates</a:t>
            </a:r>
          </a:p>
          <a:p>
            <a:pPr lvl="1"/>
            <a:r>
              <a:rPr lang="en-US" sz="2600" dirty="0"/>
              <a:t>Oddly behaving organisms</a:t>
            </a:r>
          </a:p>
          <a:p>
            <a:pPr lvl="1"/>
            <a:endParaRPr lang="en-US" sz="2600" dirty="0"/>
          </a:p>
        </p:txBody>
      </p:sp>
      <p:pic>
        <p:nvPicPr>
          <p:cNvPr id="3074" name="Picture 2" descr="Image result for polymicrobial growt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6006" y="1984664"/>
            <a:ext cx="3960891" cy="408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 Growth (GNR):</a:t>
            </a:r>
            <a:r>
              <a:rPr lang="en-US" baseline="30000" dirty="0"/>
              <a:t>1</a:t>
            </a:r>
            <a:endParaRPr lang="en-US" dirty="0"/>
          </a:p>
        </p:txBody>
      </p:sp>
      <p:pic>
        <p:nvPicPr>
          <p:cNvPr id="5" name="Content Placeholder 4"/>
          <p:cNvPicPr>
            <a:picLocks noGrp="1" noChangeAspect="1"/>
          </p:cNvPicPr>
          <p:nvPr>
            <p:ph sz="half" idx="1"/>
          </p:nvPr>
        </p:nvPicPr>
        <p:blipFill>
          <a:blip r:embed="rId2"/>
          <a:stretch>
            <a:fillRect/>
          </a:stretch>
        </p:blipFill>
        <p:spPr>
          <a:xfrm>
            <a:off x="4994455" y="0"/>
            <a:ext cx="4149547" cy="6858000"/>
          </a:xfrm>
          <a:prstGeom prst="rect">
            <a:avLst/>
          </a:prstGeom>
        </p:spPr>
      </p:pic>
      <p:sp>
        <p:nvSpPr>
          <p:cNvPr id="6" name="Frame 5"/>
          <p:cNvSpPr/>
          <p:nvPr/>
        </p:nvSpPr>
        <p:spPr>
          <a:xfrm>
            <a:off x="8123872" y="1392390"/>
            <a:ext cx="1020128" cy="5465610"/>
          </a:xfrm>
          <a:prstGeom prst="frame">
            <a:avLst>
              <a:gd name="adj1" fmla="val 1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Right Arrow 6"/>
          <p:cNvSpPr/>
          <p:nvPr/>
        </p:nvSpPr>
        <p:spPr>
          <a:xfrm>
            <a:off x="6559163" y="1853251"/>
            <a:ext cx="1543050" cy="927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ight Arrow 7"/>
          <p:cNvSpPr/>
          <p:nvPr/>
        </p:nvSpPr>
        <p:spPr>
          <a:xfrm>
            <a:off x="6559163" y="1152986"/>
            <a:ext cx="1543050" cy="927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ight Arrow 8"/>
          <p:cNvSpPr/>
          <p:nvPr/>
        </p:nvSpPr>
        <p:spPr>
          <a:xfrm>
            <a:off x="6559163" y="2989222"/>
            <a:ext cx="1543050" cy="927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ight Arrow 9"/>
          <p:cNvSpPr/>
          <p:nvPr/>
        </p:nvSpPr>
        <p:spPr>
          <a:xfrm>
            <a:off x="6559163" y="4125198"/>
            <a:ext cx="1543050" cy="927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16015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Plate Growth (GNR):</a:t>
            </a:r>
            <a:r>
              <a:rPr lang="en-US" baseline="30000" dirty="0"/>
              <a:t>17</a:t>
            </a:r>
            <a:endParaRPr lang="en-US" dirty="0"/>
          </a:p>
        </p:txBody>
      </p:sp>
      <p:sp>
        <p:nvSpPr>
          <p:cNvPr id="6" name="Content Placeholder 5"/>
          <p:cNvSpPr>
            <a:spLocks noGrp="1"/>
          </p:cNvSpPr>
          <p:nvPr>
            <p:ph sz="half" idx="1"/>
          </p:nvPr>
        </p:nvSpPr>
        <p:spPr>
          <a:xfrm>
            <a:off x="272763" y="1444336"/>
            <a:ext cx="4730074" cy="4812003"/>
          </a:xfrm>
        </p:spPr>
        <p:txBody>
          <a:bodyPr>
            <a:normAutofit fontScale="92500" lnSpcReduction="20000"/>
          </a:bodyPr>
          <a:lstStyle/>
          <a:p>
            <a:r>
              <a:rPr lang="en-US" sz="2800" dirty="0"/>
              <a:t>Gram Negatives: </a:t>
            </a:r>
          </a:p>
          <a:p>
            <a:pPr lvl="1"/>
            <a:r>
              <a:rPr lang="en-US" sz="2400" dirty="0"/>
              <a:t>Lactose fermentation:</a:t>
            </a:r>
          </a:p>
          <a:p>
            <a:pPr lvl="2"/>
            <a:r>
              <a:rPr lang="en-US" sz="2200" dirty="0"/>
              <a:t>Helps to distinguish between GNRs prior to formal ID.</a:t>
            </a:r>
          </a:p>
          <a:p>
            <a:pPr lvl="3"/>
            <a:r>
              <a:rPr lang="en-US" sz="2000" dirty="0"/>
              <a:t>Pseudomonas vs. other</a:t>
            </a:r>
          </a:p>
          <a:p>
            <a:pPr lvl="2"/>
            <a:r>
              <a:rPr lang="en-US" sz="2000" dirty="0" err="1"/>
              <a:t>MacConkey</a:t>
            </a:r>
            <a:r>
              <a:rPr lang="en-US" sz="2000" dirty="0"/>
              <a:t> agar:</a:t>
            </a:r>
          </a:p>
          <a:p>
            <a:pPr lvl="3"/>
            <a:r>
              <a:rPr lang="en-US" sz="1800" dirty="0"/>
              <a:t>Inhibits gram-positive growth</a:t>
            </a:r>
          </a:p>
          <a:p>
            <a:pPr lvl="3"/>
            <a:r>
              <a:rPr lang="en-US" sz="1800" dirty="0"/>
              <a:t>Lactose Fermenting:</a:t>
            </a:r>
          </a:p>
          <a:p>
            <a:pPr lvl="4"/>
            <a:r>
              <a:rPr lang="en-US" sz="1800" dirty="0"/>
              <a:t>Lowers pH </a:t>
            </a:r>
            <a:r>
              <a:rPr lang="en-US" sz="1800" dirty="0">
                <a:sym typeface="Wingdings" panose="05000000000000000000" pitchFamily="2" charset="2"/>
              </a:rPr>
              <a:t> red agar</a:t>
            </a:r>
            <a:endParaRPr lang="en-US" sz="1800" dirty="0"/>
          </a:p>
          <a:p>
            <a:pPr lvl="3"/>
            <a:r>
              <a:rPr lang="en-US" sz="1800" dirty="0"/>
              <a:t>Non-lactose fermenting: </a:t>
            </a:r>
          </a:p>
          <a:p>
            <a:pPr lvl="4"/>
            <a:r>
              <a:rPr lang="en-US" sz="1800" dirty="0"/>
              <a:t>Ammonia production raises pH </a:t>
            </a:r>
            <a:r>
              <a:rPr lang="en-US" sz="1800" dirty="0">
                <a:sym typeface="Wingdings" panose="05000000000000000000" pitchFamily="2" charset="2"/>
              </a:rPr>
              <a:t> </a:t>
            </a:r>
            <a:r>
              <a:rPr lang="en-US" sz="1800" dirty="0"/>
              <a:t>Clear/opaque agar</a:t>
            </a:r>
          </a:p>
          <a:p>
            <a:pPr marL="457200" lvl="1" indent="0">
              <a:buNone/>
            </a:pPr>
            <a:endParaRPr lang="en-US" dirty="0"/>
          </a:p>
        </p:txBody>
      </p:sp>
      <p:pic>
        <p:nvPicPr>
          <p:cNvPr id="5122" name="Picture 2" descr="https://upload.wikimedia.org/wikipedia/commons/thumb/e/e7/MacConkey_agar_with_LF_and_LF_colonies.jpg/1920px-MacConkey_agar_with_LF_and_LF_colonies.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08005" y="1638261"/>
            <a:ext cx="3756962" cy="37569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29799" y="5397558"/>
            <a:ext cx="3113377" cy="553998"/>
          </a:xfrm>
          <a:prstGeom prst="rect">
            <a:avLst/>
          </a:prstGeom>
        </p:spPr>
        <p:txBody>
          <a:bodyPr wrap="square">
            <a:spAutoFit/>
          </a:bodyPr>
          <a:lstStyle/>
          <a:p>
            <a:pPr algn="ctr" defTabSz="457200"/>
            <a:r>
              <a:rPr lang="en-US" sz="1000" dirty="0">
                <a:solidFill>
                  <a:prstClr val="white"/>
                </a:solidFill>
              </a:rPr>
              <a:t>https://en.wikipedia.org/wiki/MacConkey_agar#/media/File:MacConkey_agar_with_LF_and_LF_colonies.jpg</a:t>
            </a:r>
          </a:p>
        </p:txBody>
      </p:sp>
    </p:spTree>
    <p:extLst>
      <p:ext uri="{BB962C8B-B14F-4D97-AF65-F5344CB8AC3E}">
        <p14:creationId xmlns:p14="http://schemas.microsoft.com/office/powerpoint/2010/main" val="1844047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 Growth (GNR):</a:t>
            </a:r>
            <a:r>
              <a:rPr lang="en-US" baseline="30000" dirty="0"/>
              <a:t>17</a:t>
            </a:r>
            <a:endParaRPr lang="en-US" dirty="0"/>
          </a:p>
        </p:txBody>
      </p:sp>
      <p:sp>
        <p:nvSpPr>
          <p:cNvPr id="3" name="Content Placeholder 2"/>
          <p:cNvSpPr>
            <a:spLocks noGrp="1"/>
          </p:cNvSpPr>
          <p:nvPr>
            <p:ph sz="half" idx="1"/>
          </p:nvPr>
        </p:nvSpPr>
        <p:spPr>
          <a:xfrm>
            <a:off x="226002" y="1853251"/>
            <a:ext cx="4083628" cy="4195763"/>
          </a:xfrm>
        </p:spPr>
        <p:txBody>
          <a:bodyPr>
            <a:normAutofit fontScale="85000" lnSpcReduction="10000"/>
          </a:bodyPr>
          <a:lstStyle/>
          <a:p>
            <a:r>
              <a:rPr lang="en-US" sz="3200" dirty="0"/>
              <a:t>Oxidase: </a:t>
            </a:r>
          </a:p>
          <a:p>
            <a:pPr lvl="1"/>
            <a:r>
              <a:rPr lang="en-US" sz="2400" dirty="0"/>
              <a:t>Assesses for presence of cytochrome oxidase</a:t>
            </a:r>
          </a:p>
          <a:p>
            <a:pPr lvl="1"/>
            <a:r>
              <a:rPr lang="en-US" sz="2400" dirty="0"/>
              <a:t>Not produced by Enterobacteriaceae</a:t>
            </a:r>
          </a:p>
          <a:p>
            <a:pPr lvl="2"/>
            <a:r>
              <a:rPr lang="en-US" sz="2200" dirty="0"/>
              <a:t>Produced by pseudomonas</a:t>
            </a:r>
          </a:p>
          <a:p>
            <a:pPr lvl="1"/>
            <a:r>
              <a:rPr lang="en-US" sz="2400" dirty="0"/>
              <a:t>Positive test = Purple stain</a:t>
            </a:r>
          </a:p>
          <a:p>
            <a:pPr lvl="2"/>
            <a:r>
              <a:rPr lang="en-US" sz="1800" dirty="0"/>
              <a:t>i.e. agent is oxidized</a:t>
            </a:r>
          </a:p>
          <a:p>
            <a:pPr lvl="1"/>
            <a:r>
              <a:rPr lang="en-US" sz="2000" dirty="0"/>
              <a:t>Negative test = Colorless</a:t>
            </a:r>
          </a:p>
          <a:p>
            <a:pPr lvl="2"/>
            <a:r>
              <a:rPr lang="en-US" sz="1800" dirty="0"/>
              <a:t>i.e. agent remains reduced</a:t>
            </a:r>
          </a:p>
          <a:p>
            <a:endParaRPr lang="en-US" dirty="0"/>
          </a:p>
        </p:txBody>
      </p:sp>
      <p:pic>
        <p:nvPicPr>
          <p:cNvPr id="5" name="Picture 4" descr="Oxidase Test - Filter Paper Meth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231" y="2477557"/>
            <a:ext cx="4089555" cy="29846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23064" y="5470059"/>
            <a:ext cx="3167855" cy="246221"/>
          </a:xfrm>
          <a:prstGeom prst="rect">
            <a:avLst/>
          </a:prstGeom>
        </p:spPr>
        <p:txBody>
          <a:bodyPr wrap="none">
            <a:spAutoFit/>
          </a:bodyPr>
          <a:lstStyle/>
          <a:p>
            <a:pPr defTabSz="457200"/>
            <a:r>
              <a:rPr lang="en-US" sz="1000" dirty="0">
                <a:solidFill>
                  <a:prstClr val="white"/>
                </a:solidFill>
              </a:rPr>
              <a:t>http://www.medical-labs.net/oxidase-test-1291/</a:t>
            </a:r>
          </a:p>
        </p:txBody>
      </p:sp>
    </p:spTree>
    <p:extLst>
      <p:ext uri="{BB962C8B-B14F-4D97-AF65-F5344CB8AC3E}">
        <p14:creationId xmlns:p14="http://schemas.microsoft.com/office/powerpoint/2010/main" val="2265891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 Growth (GPC):</a:t>
            </a:r>
            <a:r>
              <a:rPr lang="en-US" baseline="30000" dirty="0"/>
              <a:t>1</a:t>
            </a:r>
            <a:endParaRPr lang="en-US" dirty="0"/>
          </a:p>
        </p:txBody>
      </p:sp>
      <p:pic>
        <p:nvPicPr>
          <p:cNvPr id="5" name="Content Placeholder 4"/>
          <p:cNvPicPr>
            <a:picLocks noGrp="1" noChangeAspect="1"/>
          </p:cNvPicPr>
          <p:nvPr>
            <p:ph sz="half" idx="1"/>
          </p:nvPr>
        </p:nvPicPr>
        <p:blipFill>
          <a:blip r:embed="rId2"/>
          <a:stretch>
            <a:fillRect/>
          </a:stretch>
        </p:blipFill>
        <p:spPr>
          <a:xfrm>
            <a:off x="4994455" y="0"/>
            <a:ext cx="4149547" cy="6858000"/>
          </a:xfrm>
          <a:prstGeom prst="rect">
            <a:avLst/>
          </a:prstGeom>
        </p:spPr>
      </p:pic>
      <p:sp>
        <p:nvSpPr>
          <p:cNvPr id="6" name="Frame 5"/>
          <p:cNvSpPr/>
          <p:nvPr/>
        </p:nvSpPr>
        <p:spPr>
          <a:xfrm>
            <a:off x="4994453" y="1392390"/>
            <a:ext cx="1216713" cy="4416128"/>
          </a:xfrm>
          <a:prstGeom prst="frame">
            <a:avLst>
              <a:gd name="adj1" fmla="val 1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Right Arrow 6"/>
          <p:cNvSpPr/>
          <p:nvPr/>
        </p:nvSpPr>
        <p:spPr>
          <a:xfrm>
            <a:off x="3363959" y="4326287"/>
            <a:ext cx="1543050" cy="927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ight Arrow 7"/>
          <p:cNvSpPr/>
          <p:nvPr/>
        </p:nvSpPr>
        <p:spPr>
          <a:xfrm>
            <a:off x="3363959" y="1516691"/>
            <a:ext cx="1543050" cy="927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ight Arrow 8"/>
          <p:cNvSpPr/>
          <p:nvPr/>
        </p:nvSpPr>
        <p:spPr>
          <a:xfrm>
            <a:off x="3363959" y="3143858"/>
            <a:ext cx="1543050" cy="927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60352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 Growth (GPC):</a:t>
            </a:r>
            <a:r>
              <a:rPr lang="en-US" baseline="30000" dirty="0"/>
              <a:t>17</a:t>
            </a:r>
            <a:endParaRPr lang="en-US" dirty="0"/>
          </a:p>
        </p:txBody>
      </p:sp>
      <p:sp>
        <p:nvSpPr>
          <p:cNvPr id="3" name="Content Placeholder 2"/>
          <p:cNvSpPr>
            <a:spLocks noGrp="1"/>
          </p:cNvSpPr>
          <p:nvPr>
            <p:ph sz="half" idx="1"/>
          </p:nvPr>
        </p:nvSpPr>
        <p:spPr>
          <a:xfrm>
            <a:off x="422240" y="1853248"/>
            <a:ext cx="4573191" cy="4403090"/>
          </a:xfrm>
        </p:spPr>
        <p:txBody>
          <a:bodyPr>
            <a:normAutofit lnSpcReduction="10000"/>
          </a:bodyPr>
          <a:lstStyle/>
          <a:p>
            <a:r>
              <a:rPr lang="en-US" sz="2800" dirty="0"/>
              <a:t>Catalase:</a:t>
            </a:r>
          </a:p>
          <a:p>
            <a:pPr lvl="1"/>
            <a:r>
              <a:rPr lang="en-US" sz="2400" dirty="0"/>
              <a:t>2H</a:t>
            </a:r>
            <a:r>
              <a:rPr lang="en-US" sz="2400" baseline="-25000" dirty="0"/>
              <a:t>2</a:t>
            </a:r>
            <a:r>
              <a:rPr lang="en-US" sz="2400" dirty="0"/>
              <a:t>O</a:t>
            </a:r>
            <a:r>
              <a:rPr lang="en-US" sz="2400" baseline="-25000" dirty="0"/>
              <a:t>2</a:t>
            </a:r>
            <a:r>
              <a:rPr lang="en-US" sz="2400" dirty="0"/>
              <a:t> </a:t>
            </a:r>
            <a:r>
              <a:rPr lang="en-US" sz="2400" dirty="0">
                <a:sym typeface="Wingdings" panose="05000000000000000000" pitchFamily="2" charset="2"/>
              </a:rPr>
              <a:t> O</a:t>
            </a:r>
            <a:r>
              <a:rPr lang="en-US" sz="2400" baseline="-25000" dirty="0">
                <a:sym typeface="Wingdings" panose="05000000000000000000" pitchFamily="2" charset="2"/>
              </a:rPr>
              <a:t>2</a:t>
            </a:r>
            <a:r>
              <a:rPr lang="en-US" sz="2400" dirty="0">
                <a:sym typeface="Wingdings" panose="05000000000000000000" pitchFamily="2" charset="2"/>
              </a:rPr>
              <a:t> + H</a:t>
            </a:r>
            <a:r>
              <a:rPr lang="en-US" sz="2400" baseline="-25000" dirty="0">
                <a:sym typeface="Wingdings" panose="05000000000000000000" pitchFamily="2" charset="2"/>
              </a:rPr>
              <a:t>2</a:t>
            </a:r>
            <a:r>
              <a:rPr lang="en-US" sz="2400" dirty="0">
                <a:sym typeface="Wingdings" panose="05000000000000000000" pitchFamily="2" charset="2"/>
              </a:rPr>
              <a:t>O</a:t>
            </a:r>
          </a:p>
          <a:p>
            <a:pPr lvl="2"/>
            <a:r>
              <a:rPr lang="en-US" sz="2000" dirty="0">
                <a:sym typeface="Wingdings" panose="05000000000000000000" pitchFamily="2" charset="2"/>
              </a:rPr>
              <a:t>O</a:t>
            </a:r>
            <a:r>
              <a:rPr lang="en-US" sz="2000" baseline="-25000" dirty="0">
                <a:sym typeface="Wingdings" panose="05000000000000000000" pitchFamily="2" charset="2"/>
              </a:rPr>
              <a:t>2</a:t>
            </a:r>
            <a:r>
              <a:rPr lang="en-US" sz="2000" dirty="0">
                <a:sym typeface="Wingdings" panose="05000000000000000000" pitchFamily="2" charset="2"/>
              </a:rPr>
              <a:t> released as gas = bubbles</a:t>
            </a:r>
          </a:p>
          <a:p>
            <a:pPr lvl="1"/>
            <a:r>
              <a:rPr lang="en-US" sz="2400" dirty="0">
                <a:sym typeface="Wingdings" panose="05000000000000000000" pitchFamily="2" charset="2"/>
              </a:rPr>
              <a:t>Differentiates staphylococcus from streptococcus</a:t>
            </a:r>
          </a:p>
          <a:p>
            <a:pPr lvl="2"/>
            <a:r>
              <a:rPr lang="en-US" sz="2000" dirty="0">
                <a:sym typeface="Wingdings" panose="05000000000000000000" pitchFamily="2" charset="2"/>
              </a:rPr>
              <a:t>Staphylococcus = catalase positive</a:t>
            </a:r>
          </a:p>
          <a:p>
            <a:pPr lvl="2"/>
            <a:r>
              <a:rPr lang="en-US" sz="2000" dirty="0">
                <a:sym typeface="Wingdings" panose="05000000000000000000" pitchFamily="2" charset="2"/>
              </a:rPr>
              <a:t>Streptococcus = catalase negative</a:t>
            </a:r>
          </a:p>
          <a:p>
            <a:pPr marL="457200" lvl="1" indent="0">
              <a:buNone/>
            </a:pPr>
            <a:endParaRPr lang="en-US" dirty="0"/>
          </a:p>
        </p:txBody>
      </p:sp>
      <p:pic>
        <p:nvPicPr>
          <p:cNvPr id="6146" name="Picture 2" descr="http://4.bp.blogspot.com/-pGWy_YzoaD4/UZXnPopWsUI/AAAAAAAAAH0/nrnpu-kKutg/s1600/slide+catalase+test+results.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07362" y="1853248"/>
            <a:ext cx="3296841" cy="32968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96742" y="5146287"/>
            <a:ext cx="3757424" cy="553998"/>
          </a:xfrm>
          <a:prstGeom prst="rect">
            <a:avLst/>
          </a:prstGeom>
        </p:spPr>
        <p:txBody>
          <a:bodyPr wrap="square">
            <a:spAutoFit/>
          </a:bodyPr>
          <a:lstStyle/>
          <a:p>
            <a:pPr algn="ctr" defTabSz="457200"/>
            <a:r>
              <a:rPr lang="en-US" sz="1000" dirty="0">
                <a:solidFill>
                  <a:prstClr val="white"/>
                </a:solidFill>
              </a:rPr>
              <a:t>http://4.bp.blogspot.com/-pGWy_YzoaD4/UZXnPopWsUI/AAAAAAAAAH0/nrnpu-kKutg/s1600/slide+catalase+test+results.jpg</a:t>
            </a:r>
          </a:p>
        </p:txBody>
      </p:sp>
    </p:spTree>
    <p:extLst>
      <p:ext uri="{BB962C8B-B14F-4D97-AF65-F5344CB8AC3E}">
        <p14:creationId xmlns:p14="http://schemas.microsoft.com/office/powerpoint/2010/main" val="64715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 Growth (GPC):</a:t>
            </a:r>
            <a:r>
              <a:rPr lang="en-US" baseline="30000" dirty="0"/>
              <a:t>17</a:t>
            </a:r>
            <a:endParaRPr lang="en-US" dirty="0"/>
          </a:p>
        </p:txBody>
      </p:sp>
      <p:sp>
        <p:nvSpPr>
          <p:cNvPr id="3" name="Content Placeholder 2"/>
          <p:cNvSpPr>
            <a:spLocks noGrp="1"/>
          </p:cNvSpPr>
          <p:nvPr>
            <p:ph sz="half" idx="1"/>
          </p:nvPr>
        </p:nvSpPr>
        <p:spPr>
          <a:xfrm>
            <a:off x="257176" y="1506683"/>
            <a:ext cx="3836390" cy="5060372"/>
          </a:xfrm>
        </p:spPr>
        <p:txBody>
          <a:bodyPr>
            <a:normAutofit fontScale="85000" lnSpcReduction="20000"/>
          </a:bodyPr>
          <a:lstStyle/>
          <a:p>
            <a:r>
              <a:rPr lang="en-US" sz="2800" dirty="0"/>
              <a:t>Catalase positive: </a:t>
            </a:r>
          </a:p>
          <a:p>
            <a:pPr lvl="1"/>
            <a:r>
              <a:rPr lang="en-US" sz="2400" dirty="0"/>
              <a:t>Latex agglutination:</a:t>
            </a:r>
          </a:p>
          <a:p>
            <a:pPr lvl="2"/>
            <a:r>
              <a:rPr lang="en-US" sz="2200" dirty="0"/>
              <a:t>Antibody for </a:t>
            </a:r>
            <a:r>
              <a:rPr lang="en-US" sz="2200" i="1" dirty="0"/>
              <a:t>S. aureus on latex beads</a:t>
            </a:r>
          </a:p>
          <a:p>
            <a:pPr lvl="3"/>
            <a:r>
              <a:rPr lang="en-US" sz="2000" dirty="0"/>
              <a:t>Latex positive = </a:t>
            </a:r>
            <a:r>
              <a:rPr lang="en-US" sz="2000" i="1" dirty="0"/>
              <a:t>S. aureus</a:t>
            </a:r>
            <a:endParaRPr lang="en-US" sz="2000" dirty="0"/>
          </a:p>
          <a:p>
            <a:pPr lvl="3"/>
            <a:r>
              <a:rPr lang="en-US" sz="2000" dirty="0"/>
              <a:t>Latex negative = CoNS</a:t>
            </a:r>
            <a:endParaRPr lang="en-US" sz="2200" dirty="0"/>
          </a:p>
          <a:p>
            <a:pPr lvl="1"/>
            <a:r>
              <a:rPr lang="en-US" sz="2400" dirty="0"/>
              <a:t>Coagulase:</a:t>
            </a:r>
          </a:p>
          <a:p>
            <a:pPr lvl="2"/>
            <a:r>
              <a:rPr lang="en-US" sz="2000" dirty="0"/>
              <a:t>Converts fibrinogen to fibrin clot with help of plasma factors</a:t>
            </a:r>
          </a:p>
          <a:p>
            <a:pPr lvl="2"/>
            <a:r>
              <a:rPr lang="en-US" sz="2000" i="1" dirty="0"/>
              <a:t>S. aureus </a:t>
            </a:r>
            <a:r>
              <a:rPr lang="en-US" sz="2000" dirty="0"/>
              <a:t>= positive</a:t>
            </a:r>
          </a:p>
          <a:p>
            <a:pPr lvl="2"/>
            <a:r>
              <a:rPr lang="en-US" sz="2000" i="1" dirty="0"/>
              <a:t>S. epidermidis </a:t>
            </a:r>
            <a:r>
              <a:rPr lang="en-US" sz="2000" dirty="0"/>
              <a:t>and other CoNS = negative</a:t>
            </a:r>
            <a:endParaRPr lang="en-US" sz="2000" i="1" dirty="0"/>
          </a:p>
          <a:p>
            <a:pPr lvl="2"/>
            <a:endParaRPr lang="en-US" dirty="0"/>
          </a:p>
        </p:txBody>
      </p:sp>
      <p:sp>
        <p:nvSpPr>
          <p:cNvPr id="4" name="Content Placeholder 3"/>
          <p:cNvSpPr>
            <a:spLocks noGrp="1"/>
          </p:cNvSpPr>
          <p:nvPr>
            <p:ph sz="half" idx="2"/>
          </p:nvPr>
        </p:nvSpPr>
        <p:spPr>
          <a:xfrm>
            <a:off x="4011355" y="1506683"/>
            <a:ext cx="4894118" cy="5060372"/>
          </a:xfrm>
        </p:spPr>
        <p:txBody>
          <a:bodyPr>
            <a:noAutofit/>
          </a:bodyPr>
          <a:lstStyle/>
          <a:p>
            <a:r>
              <a:rPr lang="en-US" sz="2400" dirty="0"/>
              <a:t>Catalase negative: </a:t>
            </a:r>
          </a:p>
          <a:p>
            <a:pPr lvl="1"/>
            <a:r>
              <a:rPr lang="en-US" sz="2000" dirty="0"/>
              <a:t>Hemolysis: </a:t>
            </a:r>
          </a:p>
          <a:p>
            <a:pPr lvl="2"/>
            <a:r>
              <a:rPr lang="en-US" sz="1800" dirty="0"/>
              <a:t>Does it growth cause hemolysis of blood agar</a:t>
            </a:r>
          </a:p>
          <a:p>
            <a:pPr lvl="3"/>
            <a:r>
              <a:rPr lang="en-US" sz="1600" dirty="0"/>
              <a:t>Alpha = green = partial hemolysis</a:t>
            </a:r>
          </a:p>
          <a:p>
            <a:pPr lvl="4"/>
            <a:r>
              <a:rPr lang="en-US" sz="1600" i="1" dirty="0"/>
              <a:t>S. </a:t>
            </a:r>
            <a:r>
              <a:rPr lang="en-US" sz="1600" i="1" dirty="0" err="1"/>
              <a:t>viridans</a:t>
            </a:r>
            <a:endParaRPr lang="en-US" sz="1600" dirty="0"/>
          </a:p>
          <a:p>
            <a:pPr lvl="4"/>
            <a:r>
              <a:rPr lang="en-US" sz="1600" i="1" dirty="0"/>
              <a:t>S. pneumonia</a:t>
            </a:r>
          </a:p>
          <a:p>
            <a:pPr lvl="4"/>
            <a:r>
              <a:rPr lang="en-US" sz="1600" dirty="0"/>
              <a:t>Maybe </a:t>
            </a:r>
            <a:r>
              <a:rPr lang="en-US" sz="1600" i="1" dirty="0"/>
              <a:t>S. </a:t>
            </a:r>
            <a:r>
              <a:rPr lang="en-US" sz="1600" i="1" dirty="0" err="1"/>
              <a:t>anginosus</a:t>
            </a:r>
            <a:endParaRPr lang="en-US" sz="1600" dirty="0"/>
          </a:p>
          <a:p>
            <a:pPr lvl="3"/>
            <a:r>
              <a:rPr lang="en-US" sz="1600" dirty="0"/>
              <a:t>Beta = clear = full hemolysis</a:t>
            </a:r>
          </a:p>
          <a:p>
            <a:pPr lvl="4"/>
            <a:r>
              <a:rPr lang="en-US" sz="1600" dirty="0"/>
              <a:t>“</a:t>
            </a:r>
            <a:r>
              <a:rPr lang="en-US" sz="1600" dirty="0" err="1"/>
              <a:t>Typeable</a:t>
            </a:r>
            <a:r>
              <a:rPr lang="en-US" sz="1600" dirty="0"/>
              <a:t>” streptococcus</a:t>
            </a:r>
          </a:p>
          <a:p>
            <a:pPr lvl="5"/>
            <a:r>
              <a:rPr lang="en-US" sz="1600" dirty="0"/>
              <a:t>Group A, B, C, G</a:t>
            </a:r>
          </a:p>
          <a:p>
            <a:pPr lvl="3"/>
            <a:r>
              <a:rPr lang="en-US" sz="1600" dirty="0"/>
              <a:t>Gamma = red = no hemolysis</a:t>
            </a:r>
          </a:p>
          <a:p>
            <a:pPr lvl="4"/>
            <a:r>
              <a:rPr lang="en-US" sz="1600" dirty="0"/>
              <a:t>Enterococcus spp. (PYR)</a:t>
            </a:r>
          </a:p>
          <a:p>
            <a:pPr lvl="4"/>
            <a:r>
              <a:rPr lang="en-US" sz="1600" dirty="0"/>
              <a:t>Maybe </a:t>
            </a:r>
            <a:r>
              <a:rPr lang="en-US" sz="1600" i="1" dirty="0"/>
              <a:t>S. </a:t>
            </a:r>
            <a:r>
              <a:rPr lang="en-US" sz="1600" i="1" dirty="0" err="1"/>
              <a:t>anginosus</a:t>
            </a:r>
            <a:endParaRPr lang="en-US" sz="1600" dirty="0"/>
          </a:p>
        </p:txBody>
      </p:sp>
    </p:spTree>
    <p:extLst>
      <p:ext uri="{BB962C8B-B14F-4D97-AF65-F5344CB8AC3E}">
        <p14:creationId xmlns:p14="http://schemas.microsoft.com/office/powerpoint/2010/main" val="380003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t>Understanding the Basics of Clinical Microbiology. </a:t>
            </a:r>
          </a:p>
        </p:txBody>
      </p:sp>
      <p:sp>
        <p:nvSpPr>
          <p:cNvPr id="3" name="Subtitle 2"/>
          <p:cNvSpPr>
            <a:spLocks noGrp="1"/>
          </p:cNvSpPr>
          <p:nvPr>
            <p:ph type="subTitle" idx="1"/>
          </p:nvPr>
        </p:nvSpPr>
        <p:spPr>
          <a:xfrm>
            <a:off x="866217" y="4777380"/>
            <a:ext cx="6619244" cy="1350704"/>
          </a:xfrm>
        </p:spPr>
        <p:txBody>
          <a:bodyPr>
            <a:normAutofit fontScale="92500"/>
          </a:bodyPr>
          <a:lstStyle/>
          <a:p>
            <a:r>
              <a:rPr lang="en-US" dirty="0"/>
              <a:t>Ryan W. Stevens, Pharm.D., BCPS</a:t>
            </a:r>
          </a:p>
          <a:p>
            <a:r>
              <a:rPr lang="en-US" dirty="0"/>
              <a:t>Infectious diseases clinical pharmacy specialist</a:t>
            </a:r>
          </a:p>
          <a:p>
            <a:r>
              <a:rPr lang="en-US" dirty="0"/>
              <a:t>Providence Alaska Medical Center</a:t>
            </a:r>
          </a:p>
        </p:txBody>
      </p:sp>
    </p:spTree>
    <p:extLst>
      <p:ext uri="{BB962C8B-B14F-4D97-AF65-F5344CB8AC3E}">
        <p14:creationId xmlns:p14="http://schemas.microsoft.com/office/powerpoint/2010/main" val="888175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Organism Identification: </a:t>
            </a:r>
          </a:p>
        </p:txBody>
      </p:sp>
      <p:graphicFrame>
        <p:nvGraphicFramePr>
          <p:cNvPr id="6" name="Content Placeholder 5"/>
          <p:cNvGraphicFramePr>
            <a:graphicFrameLocks noGrp="1"/>
          </p:cNvGraphicFramePr>
          <p:nvPr>
            <p:ph sz="half" idx="2"/>
          </p:nvPr>
        </p:nvGraphicFramePr>
        <p:xfrm>
          <a:off x="1172611" y="1525877"/>
          <a:ext cx="6862160" cy="5082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ame 2"/>
          <p:cNvSpPr/>
          <p:nvPr/>
        </p:nvSpPr>
        <p:spPr>
          <a:xfrm>
            <a:off x="675927" y="4707084"/>
            <a:ext cx="7855528" cy="862445"/>
          </a:xfrm>
          <a:prstGeom prst="frame">
            <a:avLst>
              <a:gd name="adj1" fmla="val 20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892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Organism Identification:</a:t>
            </a:r>
          </a:p>
        </p:txBody>
      </p:sp>
      <p:sp>
        <p:nvSpPr>
          <p:cNvPr id="3" name="Content Placeholder 2"/>
          <p:cNvSpPr>
            <a:spLocks noGrp="1"/>
          </p:cNvSpPr>
          <p:nvPr>
            <p:ph sz="half" idx="1"/>
          </p:nvPr>
        </p:nvSpPr>
        <p:spPr>
          <a:xfrm>
            <a:off x="272761" y="1475509"/>
            <a:ext cx="4325216" cy="4780829"/>
          </a:xfrm>
        </p:spPr>
        <p:txBody>
          <a:bodyPr/>
          <a:lstStyle/>
          <a:p>
            <a:endParaRPr lang="en-US" dirty="0"/>
          </a:p>
          <a:p>
            <a:r>
              <a:rPr lang="en-US" sz="2400" dirty="0"/>
              <a:t>VITEK vs. </a:t>
            </a:r>
            <a:r>
              <a:rPr lang="en-US" sz="2400" dirty="0" err="1"/>
              <a:t>Microscan</a:t>
            </a:r>
            <a:r>
              <a:rPr lang="en-US" sz="2400" dirty="0"/>
              <a:t> vs. Phoenix </a:t>
            </a:r>
          </a:p>
          <a:p>
            <a:endParaRPr lang="en-US" sz="2400" dirty="0"/>
          </a:p>
          <a:p>
            <a:r>
              <a:rPr lang="en-US" sz="2400" dirty="0"/>
              <a:t>PAMC = VITEK2</a:t>
            </a:r>
          </a:p>
          <a:p>
            <a:pPr lvl="1"/>
            <a:r>
              <a:rPr lang="en-US" sz="2000" dirty="0"/>
              <a:t>Performs both: </a:t>
            </a:r>
          </a:p>
          <a:p>
            <a:pPr lvl="2"/>
            <a:r>
              <a:rPr lang="en-US" sz="1800" dirty="0"/>
              <a:t>Organism identification</a:t>
            </a:r>
          </a:p>
          <a:p>
            <a:pPr lvl="2"/>
            <a:r>
              <a:rPr lang="en-US" sz="1800" dirty="0"/>
              <a:t>Susceptibilities</a:t>
            </a:r>
          </a:p>
          <a:p>
            <a:pPr lvl="3"/>
            <a:r>
              <a:rPr lang="en-US" sz="1600" dirty="0"/>
              <a:t>Automated broth </a:t>
            </a:r>
            <a:r>
              <a:rPr lang="en-US" sz="1600" dirty="0" err="1"/>
              <a:t>microdilution</a:t>
            </a:r>
            <a:r>
              <a:rPr lang="en-US" sz="1600" dirty="0"/>
              <a:t> (BMD)</a:t>
            </a:r>
          </a:p>
          <a:p>
            <a:pPr lvl="4"/>
            <a:r>
              <a:rPr lang="en-US" sz="1600" dirty="0"/>
              <a:t>We will come back to this!</a:t>
            </a:r>
          </a:p>
          <a:p>
            <a:pPr lvl="1"/>
            <a:endParaRPr lang="en-US" dirty="0"/>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245" y="2060575"/>
            <a:ext cx="3750339" cy="3750339"/>
          </a:xfrm>
          <a:prstGeom prst="rect">
            <a:avLst/>
          </a:prstGeom>
        </p:spPr>
      </p:pic>
    </p:spTree>
    <p:extLst>
      <p:ext uri="{BB962C8B-B14F-4D97-AF65-F5344CB8AC3E}">
        <p14:creationId xmlns:p14="http://schemas.microsoft.com/office/powerpoint/2010/main" val="316386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Organism ID vs. Clinical Suspicion:</a:t>
            </a:r>
          </a:p>
        </p:txBody>
      </p:sp>
      <p:sp>
        <p:nvSpPr>
          <p:cNvPr id="3" name="Content Placeholder 2"/>
          <p:cNvSpPr>
            <a:spLocks noGrp="1"/>
          </p:cNvSpPr>
          <p:nvPr>
            <p:ph sz="half" idx="1"/>
          </p:nvPr>
        </p:nvSpPr>
        <p:spPr>
          <a:xfrm>
            <a:off x="1370668" y="4831518"/>
            <a:ext cx="6218960" cy="1673192"/>
          </a:xfrm>
        </p:spPr>
        <p:txBody>
          <a:bodyPr>
            <a:normAutofit/>
          </a:bodyPr>
          <a:lstStyle/>
          <a:p>
            <a:pPr algn="ctr"/>
            <a:r>
              <a:rPr lang="en-US" dirty="0"/>
              <a:t>Presence of Usual flora? </a:t>
            </a:r>
          </a:p>
          <a:p>
            <a:pPr algn="ctr"/>
            <a:r>
              <a:rPr lang="en-US" dirty="0"/>
              <a:t>Odd organism for culture source?</a:t>
            </a:r>
          </a:p>
          <a:p>
            <a:pPr algn="ctr"/>
            <a:r>
              <a:rPr lang="en-US" dirty="0"/>
              <a:t>Growth that doesn’t match the initial gram stain?</a:t>
            </a:r>
          </a:p>
          <a:p>
            <a:pPr algn="ctr"/>
            <a:r>
              <a:rPr lang="en-US" dirty="0"/>
              <a:t>Initial gram stain that doesn’t match the growth?</a:t>
            </a:r>
          </a:p>
        </p:txBody>
      </p:sp>
      <p:grpSp>
        <p:nvGrpSpPr>
          <p:cNvPr id="9" name="Group 8"/>
          <p:cNvGrpSpPr/>
          <p:nvPr/>
        </p:nvGrpSpPr>
        <p:grpSpPr>
          <a:xfrm>
            <a:off x="623930" y="1686996"/>
            <a:ext cx="8166780" cy="2932603"/>
            <a:chOff x="614938" y="1853248"/>
            <a:chExt cx="10889040" cy="2932603"/>
          </a:xfrm>
        </p:grpSpPr>
        <p:sp>
          <p:nvSpPr>
            <p:cNvPr id="5" name="Rectangle 4"/>
            <p:cNvSpPr/>
            <p:nvPr/>
          </p:nvSpPr>
          <p:spPr>
            <a:xfrm rot="254903">
              <a:off x="1427412" y="3625051"/>
              <a:ext cx="8887945" cy="229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Isosceles Triangle 5"/>
            <p:cNvSpPr/>
            <p:nvPr/>
          </p:nvSpPr>
          <p:spPr>
            <a:xfrm>
              <a:off x="5143500" y="3819496"/>
              <a:ext cx="1226127" cy="9663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Box 6"/>
            <p:cNvSpPr txBox="1"/>
            <p:nvPr/>
          </p:nvSpPr>
          <p:spPr>
            <a:xfrm>
              <a:off x="614938" y="1853248"/>
              <a:ext cx="4533267" cy="2031325"/>
            </a:xfrm>
            <a:prstGeom prst="rect">
              <a:avLst/>
            </a:prstGeom>
            <a:noFill/>
          </p:spPr>
          <p:txBody>
            <a:bodyPr wrap="square" rtlCol="0">
              <a:spAutoFit/>
            </a:bodyPr>
            <a:lstStyle/>
            <a:p>
              <a:pPr marL="285750" indent="-285750" algn="ctr" defTabSz="457200">
                <a:buFont typeface="Arial" panose="020B0604020202020204" pitchFamily="34" charset="0"/>
                <a:buChar char="•"/>
              </a:pPr>
              <a:r>
                <a:rPr lang="en-US" dirty="0">
                  <a:solidFill>
                    <a:prstClr val="white"/>
                  </a:solidFill>
                </a:rPr>
                <a:t>Culture Source</a:t>
              </a:r>
            </a:p>
            <a:p>
              <a:pPr marL="285750" indent="-285750" algn="ctr" defTabSz="457200">
                <a:buFont typeface="Arial" panose="020B0604020202020204" pitchFamily="34" charset="0"/>
                <a:buChar char="•"/>
              </a:pPr>
              <a:r>
                <a:rPr lang="en-US" dirty="0">
                  <a:solidFill>
                    <a:prstClr val="white"/>
                  </a:solidFill>
                </a:rPr>
                <a:t>Method of Collection</a:t>
              </a:r>
            </a:p>
            <a:p>
              <a:pPr marL="285750" indent="-285750" algn="ctr" defTabSz="457200">
                <a:buFont typeface="Arial" panose="020B0604020202020204" pitchFamily="34" charset="0"/>
                <a:buChar char="•"/>
              </a:pPr>
              <a:r>
                <a:rPr lang="en-US" dirty="0">
                  <a:solidFill>
                    <a:prstClr val="white"/>
                  </a:solidFill>
                </a:rPr>
                <a:t>Suspicion for Contamination</a:t>
              </a:r>
            </a:p>
            <a:p>
              <a:pPr marL="285750" indent="-285750" algn="ctr" defTabSz="457200">
                <a:buFont typeface="Arial" panose="020B0604020202020204" pitchFamily="34" charset="0"/>
                <a:buChar char="•"/>
              </a:pPr>
              <a:r>
                <a:rPr lang="en-US" dirty="0">
                  <a:solidFill>
                    <a:prstClr val="white"/>
                  </a:solidFill>
                </a:rPr>
                <a:t>Gram stains</a:t>
              </a:r>
            </a:p>
            <a:p>
              <a:pPr algn="ctr" defTabSz="457200"/>
              <a:endParaRPr lang="en-US" dirty="0">
                <a:solidFill>
                  <a:prstClr val="white"/>
                </a:solidFill>
              </a:endParaRPr>
            </a:p>
            <a:p>
              <a:pPr defTabSz="457200"/>
              <a:endParaRPr lang="en-US" dirty="0">
                <a:solidFill>
                  <a:prstClr val="white"/>
                </a:solidFill>
              </a:endParaRPr>
            </a:p>
          </p:txBody>
        </p:sp>
        <p:sp>
          <p:nvSpPr>
            <p:cNvPr id="8" name="TextBox 7"/>
            <p:cNvSpPr txBox="1"/>
            <p:nvPr/>
          </p:nvSpPr>
          <p:spPr>
            <a:xfrm>
              <a:off x="6970711" y="3099742"/>
              <a:ext cx="4533267" cy="923330"/>
            </a:xfrm>
            <a:prstGeom prst="rect">
              <a:avLst/>
            </a:prstGeom>
            <a:noFill/>
          </p:spPr>
          <p:txBody>
            <a:bodyPr wrap="square" rtlCol="0">
              <a:spAutoFit/>
            </a:bodyPr>
            <a:lstStyle/>
            <a:p>
              <a:pPr marL="285750" indent="-285750" algn="ctr" defTabSz="457200">
                <a:buFont typeface="Arial" panose="020B0604020202020204" pitchFamily="34" charset="0"/>
                <a:buChar char="•"/>
              </a:pPr>
              <a:r>
                <a:rPr lang="en-US" dirty="0">
                  <a:solidFill>
                    <a:prstClr val="white"/>
                  </a:solidFill>
                </a:rPr>
                <a:t>Growth</a:t>
              </a:r>
            </a:p>
            <a:p>
              <a:pPr marL="285750" indent="-285750" algn="ctr" defTabSz="457200">
                <a:buFont typeface="Arial" panose="020B0604020202020204" pitchFamily="34" charset="0"/>
                <a:buChar char="•"/>
              </a:pPr>
              <a:r>
                <a:rPr lang="en-US" dirty="0">
                  <a:solidFill>
                    <a:prstClr val="white"/>
                  </a:solidFill>
                </a:rPr>
                <a:t>Organism ID</a:t>
              </a:r>
            </a:p>
            <a:p>
              <a:pPr defTabSz="457200"/>
              <a:endParaRPr lang="en-US" dirty="0">
                <a:solidFill>
                  <a:prstClr val="white"/>
                </a:solidFill>
              </a:endParaRPr>
            </a:p>
          </p:txBody>
        </p:sp>
      </p:grpSp>
    </p:spTree>
    <p:extLst>
      <p:ext uri="{BB962C8B-B14F-4D97-AF65-F5344CB8AC3E}">
        <p14:creationId xmlns:p14="http://schemas.microsoft.com/office/powerpoint/2010/main" val="2490450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Susceptibilities:</a:t>
            </a:r>
          </a:p>
        </p:txBody>
      </p:sp>
      <p:graphicFrame>
        <p:nvGraphicFramePr>
          <p:cNvPr id="6" name="Content Placeholder 5"/>
          <p:cNvGraphicFramePr>
            <a:graphicFrameLocks noGrp="1"/>
          </p:cNvGraphicFramePr>
          <p:nvPr>
            <p:ph sz="half" idx="2"/>
          </p:nvPr>
        </p:nvGraphicFramePr>
        <p:xfrm>
          <a:off x="1172611" y="1525877"/>
          <a:ext cx="6862160" cy="5082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ame 2"/>
          <p:cNvSpPr/>
          <p:nvPr/>
        </p:nvSpPr>
        <p:spPr>
          <a:xfrm>
            <a:off x="675927" y="5538357"/>
            <a:ext cx="7855528" cy="862445"/>
          </a:xfrm>
          <a:prstGeom prst="frame">
            <a:avLst>
              <a:gd name="adj1" fmla="val 20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00725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Susceptibilities:</a:t>
            </a:r>
            <a:r>
              <a:rPr lang="en-US" baseline="30000" dirty="0"/>
              <a:t>1</a:t>
            </a:r>
            <a:endParaRPr lang="en-US" dirty="0"/>
          </a:p>
        </p:txBody>
      </p:sp>
      <p:pic>
        <p:nvPicPr>
          <p:cNvPr id="5" name="Picture 4"/>
          <p:cNvPicPr>
            <a:picLocks noChangeAspect="1"/>
          </p:cNvPicPr>
          <p:nvPr/>
        </p:nvPicPr>
        <p:blipFill>
          <a:blip r:embed="rId2"/>
          <a:stretch>
            <a:fillRect/>
          </a:stretch>
        </p:blipFill>
        <p:spPr>
          <a:xfrm>
            <a:off x="1952608" y="1467213"/>
            <a:ext cx="4969856" cy="2003353"/>
          </a:xfrm>
          <a:prstGeom prst="rect">
            <a:avLst/>
          </a:prstGeom>
        </p:spPr>
      </p:pic>
      <p:grpSp>
        <p:nvGrpSpPr>
          <p:cNvPr id="10" name="Group 9"/>
          <p:cNvGrpSpPr/>
          <p:nvPr/>
        </p:nvGrpSpPr>
        <p:grpSpPr>
          <a:xfrm>
            <a:off x="5727854" y="2005295"/>
            <a:ext cx="1194611" cy="2099114"/>
            <a:chOff x="7637138" y="2005295"/>
            <a:chExt cx="1592814" cy="2099114"/>
          </a:xfrm>
        </p:grpSpPr>
        <p:sp>
          <p:nvSpPr>
            <p:cNvPr id="6" name="Frame 5"/>
            <p:cNvSpPr/>
            <p:nvPr/>
          </p:nvSpPr>
          <p:spPr>
            <a:xfrm>
              <a:off x="7637138" y="2005295"/>
              <a:ext cx="1403131" cy="1465268"/>
            </a:xfrm>
            <a:prstGeom prst="frame">
              <a:avLst>
                <a:gd name="adj1" fmla="val 57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Down Arrow 6"/>
            <p:cNvSpPr/>
            <p:nvPr/>
          </p:nvSpPr>
          <p:spPr>
            <a:xfrm>
              <a:off x="8387562" y="3470563"/>
              <a:ext cx="842390" cy="633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9" name="TextBox 8"/>
          <p:cNvSpPr txBox="1"/>
          <p:nvPr/>
        </p:nvSpPr>
        <p:spPr>
          <a:xfrm>
            <a:off x="5727855" y="4104411"/>
            <a:ext cx="1862570" cy="3416320"/>
          </a:xfrm>
          <a:prstGeom prst="rect">
            <a:avLst/>
          </a:prstGeom>
          <a:noFill/>
        </p:spPr>
        <p:txBody>
          <a:bodyPr wrap="square" rtlCol="0">
            <a:spAutoFit/>
          </a:bodyPr>
          <a:lstStyle/>
          <a:p>
            <a:pPr algn="ctr" defTabSz="457200"/>
            <a:r>
              <a:rPr lang="en-US" dirty="0">
                <a:solidFill>
                  <a:prstClr val="white"/>
                </a:solidFill>
              </a:rPr>
              <a:t>Quantitative Results:</a:t>
            </a:r>
          </a:p>
          <a:p>
            <a:pPr marL="285750" indent="-285750" algn="ctr" defTabSz="457200">
              <a:buFont typeface="Arial" panose="020B0604020202020204" pitchFamily="34" charset="0"/>
              <a:buChar char="•"/>
            </a:pPr>
            <a:r>
              <a:rPr lang="en-US" dirty="0">
                <a:solidFill>
                  <a:prstClr val="white"/>
                </a:solidFill>
              </a:rPr>
              <a:t>Susceptible</a:t>
            </a:r>
          </a:p>
          <a:p>
            <a:pPr marL="285750" indent="-285750" algn="ctr" defTabSz="457200">
              <a:buFont typeface="Arial" panose="020B0604020202020204" pitchFamily="34" charset="0"/>
              <a:buChar char="•"/>
            </a:pPr>
            <a:r>
              <a:rPr lang="en-US" dirty="0">
                <a:solidFill>
                  <a:prstClr val="white"/>
                </a:solidFill>
              </a:rPr>
              <a:t>Intermediate</a:t>
            </a:r>
          </a:p>
          <a:p>
            <a:pPr marL="285750" indent="-285750" algn="ctr" defTabSz="457200">
              <a:buFont typeface="Arial" panose="020B0604020202020204" pitchFamily="34" charset="0"/>
              <a:buChar char="•"/>
            </a:pPr>
            <a:r>
              <a:rPr lang="en-US" dirty="0">
                <a:solidFill>
                  <a:prstClr val="white"/>
                </a:solidFill>
              </a:rPr>
              <a:t>Resistant</a:t>
            </a:r>
          </a:p>
          <a:p>
            <a:pPr marL="285750" indent="-285750" algn="ctr" defTabSz="457200">
              <a:buFont typeface="Arial" panose="020B0604020202020204" pitchFamily="34" charset="0"/>
              <a:buChar char="•"/>
            </a:pPr>
            <a:endParaRPr lang="en-US" dirty="0">
              <a:solidFill>
                <a:prstClr val="white"/>
              </a:solidFill>
            </a:endParaRPr>
          </a:p>
          <a:p>
            <a:pPr algn="ctr" defTabSz="457200"/>
            <a:r>
              <a:rPr lang="en-US" dirty="0">
                <a:solidFill>
                  <a:prstClr val="white"/>
                </a:solidFill>
              </a:rPr>
              <a:t>User friendly…but perhaps oversimplified.  </a:t>
            </a:r>
          </a:p>
          <a:p>
            <a:pPr defTabSz="457200"/>
            <a:endParaRPr lang="en-US" dirty="0">
              <a:solidFill>
                <a:prstClr val="white"/>
              </a:solidFill>
            </a:endParaRPr>
          </a:p>
        </p:txBody>
      </p:sp>
      <p:grpSp>
        <p:nvGrpSpPr>
          <p:cNvPr id="14" name="Group 13"/>
          <p:cNvGrpSpPr/>
          <p:nvPr/>
        </p:nvGrpSpPr>
        <p:grpSpPr>
          <a:xfrm>
            <a:off x="4158827" y="1736254"/>
            <a:ext cx="1115581" cy="3355295"/>
            <a:chOff x="5545101" y="1736251"/>
            <a:chExt cx="1487441" cy="3355295"/>
          </a:xfrm>
        </p:grpSpPr>
        <p:sp>
          <p:nvSpPr>
            <p:cNvPr id="11" name="Frame 10"/>
            <p:cNvSpPr/>
            <p:nvPr/>
          </p:nvSpPr>
          <p:spPr>
            <a:xfrm>
              <a:off x="5545101" y="1736251"/>
              <a:ext cx="1479154" cy="1734311"/>
            </a:xfrm>
            <a:prstGeom prst="frame">
              <a:avLst>
                <a:gd name="adj1" fmla="val 57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Bent Arrow 12"/>
            <p:cNvSpPr/>
            <p:nvPr/>
          </p:nvSpPr>
          <p:spPr>
            <a:xfrm rot="10800000">
              <a:off x="5789717" y="3491344"/>
              <a:ext cx="1242825" cy="16002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5" name="TextBox 14"/>
          <p:cNvSpPr txBox="1"/>
          <p:nvPr/>
        </p:nvSpPr>
        <p:spPr>
          <a:xfrm>
            <a:off x="327315" y="3787489"/>
            <a:ext cx="3831512" cy="2585323"/>
          </a:xfrm>
          <a:prstGeom prst="rect">
            <a:avLst/>
          </a:prstGeom>
          <a:noFill/>
        </p:spPr>
        <p:txBody>
          <a:bodyPr wrap="square" rtlCol="0">
            <a:spAutoFit/>
          </a:bodyPr>
          <a:lstStyle/>
          <a:p>
            <a:pPr algn="ctr" defTabSz="457200"/>
            <a:r>
              <a:rPr lang="en-US" dirty="0">
                <a:solidFill>
                  <a:prstClr val="white"/>
                </a:solidFill>
              </a:rPr>
              <a:t>Qualitative Results:</a:t>
            </a:r>
          </a:p>
          <a:p>
            <a:pPr marL="285750" indent="-285750" algn="ctr" defTabSz="457200">
              <a:buFont typeface="Arial" panose="020B0604020202020204" pitchFamily="34" charset="0"/>
              <a:buChar char="•"/>
            </a:pPr>
            <a:r>
              <a:rPr lang="en-US" dirty="0">
                <a:solidFill>
                  <a:prstClr val="white"/>
                </a:solidFill>
              </a:rPr>
              <a:t>Driven by MIC</a:t>
            </a:r>
          </a:p>
          <a:p>
            <a:pPr marL="285750" indent="-285750" algn="ctr" defTabSz="457200">
              <a:buFont typeface="Arial" panose="020B0604020202020204" pitchFamily="34" charset="0"/>
              <a:buChar char="•"/>
            </a:pPr>
            <a:r>
              <a:rPr lang="en-US" dirty="0">
                <a:solidFill>
                  <a:prstClr val="white"/>
                </a:solidFill>
              </a:rPr>
              <a:t>Actual determinant behind quantitative results</a:t>
            </a:r>
          </a:p>
          <a:p>
            <a:pPr marL="285750" indent="-285750" algn="ctr" defTabSz="457200">
              <a:buFont typeface="Arial" panose="020B0604020202020204" pitchFamily="34" charset="0"/>
              <a:buChar char="•"/>
            </a:pPr>
            <a:r>
              <a:rPr lang="en-US" dirty="0">
                <a:solidFill>
                  <a:prstClr val="white"/>
                </a:solidFill>
              </a:rPr>
              <a:t>Multiple methods (BMD vs. KB vs. E-test)</a:t>
            </a:r>
          </a:p>
          <a:p>
            <a:pPr marL="285750" indent="-285750" algn="ctr" defTabSz="457200">
              <a:buFont typeface="Arial" panose="020B0604020202020204" pitchFamily="34" charset="0"/>
              <a:buChar char="•"/>
            </a:pPr>
            <a:endParaRPr lang="en-US" dirty="0">
              <a:solidFill>
                <a:prstClr val="white"/>
              </a:solidFill>
            </a:endParaRPr>
          </a:p>
          <a:p>
            <a:pPr defTabSz="457200"/>
            <a:r>
              <a:rPr lang="en-US" dirty="0">
                <a:solidFill>
                  <a:prstClr val="white"/>
                </a:solidFill>
              </a:rPr>
              <a:t>Valuable…but sometimes hard to interpret. </a:t>
            </a:r>
          </a:p>
        </p:txBody>
      </p:sp>
    </p:spTree>
    <p:extLst>
      <p:ext uri="{BB962C8B-B14F-4D97-AF65-F5344CB8AC3E}">
        <p14:creationId xmlns:p14="http://schemas.microsoft.com/office/powerpoint/2010/main" val="42071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88" y="18789"/>
            <a:ext cx="7053542" cy="1400530"/>
          </a:xfrm>
        </p:spPr>
        <p:txBody>
          <a:bodyPr/>
          <a:lstStyle/>
          <a:p>
            <a:r>
              <a:rPr lang="en-US" dirty="0"/>
              <a:t>“Semi” -Qualitative Susceptibilities:</a:t>
            </a:r>
            <a:r>
              <a:rPr lang="en-US" baseline="30000" dirty="0"/>
              <a:t>1</a:t>
            </a:r>
            <a:endParaRPr lang="en-US" dirty="0"/>
          </a:p>
        </p:txBody>
      </p:sp>
      <p:sp>
        <p:nvSpPr>
          <p:cNvPr id="3" name="Content Placeholder 2"/>
          <p:cNvSpPr>
            <a:spLocks noGrp="1"/>
          </p:cNvSpPr>
          <p:nvPr>
            <p:ph sz="half" idx="1"/>
          </p:nvPr>
        </p:nvSpPr>
        <p:spPr>
          <a:xfrm>
            <a:off x="358486" y="1319645"/>
            <a:ext cx="5650058" cy="5299363"/>
          </a:xfrm>
        </p:spPr>
        <p:txBody>
          <a:bodyPr>
            <a:normAutofit fontScale="92500" lnSpcReduction="10000"/>
          </a:bodyPr>
          <a:lstStyle/>
          <a:p>
            <a:r>
              <a:rPr lang="en-US" sz="2000" dirty="0"/>
              <a:t>Disk diffusion test (i.e. Kirby Bauer)</a:t>
            </a:r>
          </a:p>
          <a:p>
            <a:pPr lvl="1"/>
            <a:r>
              <a:rPr lang="en-US" sz="1800" dirty="0"/>
              <a:t>Grow bug </a:t>
            </a:r>
            <a:r>
              <a:rPr lang="en-US" sz="1800" dirty="0">
                <a:sym typeface="Wingdings" panose="05000000000000000000" pitchFamily="2" charset="2"/>
              </a:rPr>
              <a:t> Drop Disk  Measure zone of inhibition</a:t>
            </a:r>
          </a:p>
          <a:p>
            <a:pPr lvl="1"/>
            <a:r>
              <a:rPr lang="en-US" sz="1800" dirty="0">
                <a:sym typeface="Wingdings" panose="05000000000000000000" pitchFamily="2" charset="2"/>
              </a:rPr>
              <a:t>Susceptibility of organism is determined by “zone of inhibition”</a:t>
            </a:r>
          </a:p>
          <a:p>
            <a:pPr lvl="2"/>
            <a:r>
              <a:rPr lang="en-US" sz="1600" dirty="0">
                <a:sym typeface="Wingdings" panose="05000000000000000000" pitchFamily="2" charset="2"/>
              </a:rPr>
              <a:t>Determined by CLSI standards</a:t>
            </a:r>
          </a:p>
          <a:p>
            <a:pPr lvl="2"/>
            <a:r>
              <a:rPr lang="en-US" sz="1600" dirty="0">
                <a:sym typeface="Wingdings" panose="05000000000000000000" pitchFamily="2" charset="2"/>
              </a:rPr>
              <a:t>Varies depending on organism</a:t>
            </a:r>
          </a:p>
          <a:p>
            <a:pPr lvl="2"/>
            <a:r>
              <a:rPr lang="en-US" sz="1600" dirty="0">
                <a:sym typeface="Wingdings" panose="05000000000000000000" pitchFamily="2" charset="2"/>
              </a:rPr>
              <a:t>Varies depending on drug</a:t>
            </a:r>
          </a:p>
          <a:p>
            <a:pPr lvl="1"/>
            <a:r>
              <a:rPr lang="en-US" sz="1800" dirty="0">
                <a:sym typeface="Wingdings" panose="05000000000000000000" pitchFamily="2" charset="2"/>
              </a:rPr>
              <a:t>Generally: </a:t>
            </a:r>
          </a:p>
          <a:p>
            <a:pPr lvl="2"/>
            <a:r>
              <a:rPr lang="en-US" sz="1600" dirty="0">
                <a:sym typeface="Wingdings" panose="05000000000000000000" pitchFamily="2" charset="2"/>
              </a:rPr>
              <a:t>Bigger zone of inhibition = more susceptible bug</a:t>
            </a:r>
          </a:p>
          <a:p>
            <a:pPr lvl="2"/>
            <a:r>
              <a:rPr lang="en-US" sz="1600" dirty="0">
                <a:sym typeface="Wingdings" panose="05000000000000000000" pitchFamily="2" charset="2"/>
              </a:rPr>
              <a:t>Can perform multiple tests (up to 12) on same plate</a:t>
            </a:r>
          </a:p>
          <a:p>
            <a:pPr lvl="2"/>
            <a:r>
              <a:rPr lang="en-US" sz="1600" dirty="0">
                <a:sym typeface="Wingdings" panose="05000000000000000000" pitchFamily="2" charset="2"/>
              </a:rPr>
              <a:t>Able to choose specific agents to test</a:t>
            </a:r>
          </a:p>
          <a:p>
            <a:pPr lvl="1"/>
            <a:r>
              <a:rPr lang="en-US" sz="1800" dirty="0">
                <a:sym typeface="Wingdings" panose="05000000000000000000" pitchFamily="2" charset="2"/>
              </a:rPr>
              <a:t>Pros: Reliable, flexible, cheap, and simple</a:t>
            </a:r>
          </a:p>
          <a:p>
            <a:pPr lvl="1"/>
            <a:r>
              <a:rPr lang="en-US" dirty="0">
                <a:sym typeface="Wingdings" panose="05000000000000000000" pitchFamily="2" charset="2"/>
              </a:rPr>
              <a:t>Cons: May be impacted by incubation temp or bacterial inoculum</a:t>
            </a:r>
          </a:p>
          <a:p>
            <a:pPr lvl="2"/>
            <a:endParaRPr lang="en-US" sz="1600" dirty="0">
              <a:sym typeface="Wingdings" panose="05000000000000000000" pitchFamily="2" charset="2"/>
            </a:endParaRPr>
          </a:p>
        </p:txBody>
      </p:sp>
      <p:pic>
        <p:nvPicPr>
          <p:cNvPr id="5" name="Content Placeholder 4"/>
          <p:cNvPicPr>
            <a:picLocks noGrp="1" noChangeAspect="1"/>
          </p:cNvPicPr>
          <p:nvPr>
            <p:ph sz="half" idx="2"/>
          </p:nvPr>
        </p:nvPicPr>
        <p:blipFill>
          <a:blip r:embed="rId2"/>
          <a:stretch>
            <a:fillRect/>
          </a:stretch>
        </p:blipFill>
        <p:spPr>
          <a:xfrm>
            <a:off x="6064612" y="2265890"/>
            <a:ext cx="2796236" cy="3136561"/>
          </a:xfrm>
          <a:prstGeom prst="rect">
            <a:avLst/>
          </a:prstGeom>
        </p:spPr>
      </p:pic>
    </p:spTree>
    <p:extLst>
      <p:ext uri="{BB962C8B-B14F-4D97-AF65-F5344CB8AC3E}">
        <p14:creationId xmlns:p14="http://schemas.microsoft.com/office/powerpoint/2010/main" val="1801085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3" y="17745"/>
            <a:ext cx="7053542" cy="1400530"/>
          </a:xfrm>
        </p:spPr>
        <p:txBody>
          <a:bodyPr/>
          <a:lstStyle/>
          <a:p>
            <a:r>
              <a:rPr lang="en-US" dirty="0"/>
              <a:t>Qualitative Susceptibilities:</a:t>
            </a:r>
            <a:r>
              <a:rPr lang="en-US" baseline="30000" dirty="0"/>
              <a:t>1</a:t>
            </a:r>
            <a:r>
              <a:rPr lang="en-US" dirty="0"/>
              <a:t> </a:t>
            </a:r>
          </a:p>
        </p:txBody>
      </p:sp>
      <p:sp>
        <p:nvSpPr>
          <p:cNvPr id="3" name="Content Placeholder 2"/>
          <p:cNvSpPr>
            <a:spLocks noGrp="1"/>
          </p:cNvSpPr>
          <p:nvPr>
            <p:ph sz="half" idx="1"/>
          </p:nvPr>
        </p:nvSpPr>
        <p:spPr>
          <a:xfrm>
            <a:off x="210417" y="1392385"/>
            <a:ext cx="5921939" cy="5216235"/>
          </a:xfrm>
        </p:spPr>
        <p:txBody>
          <a:bodyPr>
            <a:normAutofit fontScale="92500" lnSpcReduction="20000"/>
          </a:bodyPr>
          <a:lstStyle/>
          <a:p>
            <a:r>
              <a:rPr lang="en-US" sz="2000" dirty="0"/>
              <a:t>Minimum Inhibitory Concentration:</a:t>
            </a:r>
          </a:p>
          <a:p>
            <a:pPr lvl="1"/>
            <a:r>
              <a:rPr lang="en-US" sz="1800" dirty="0"/>
              <a:t>“The lowest antimicrobial concentration that prevents visible growth of an organism after ~24 hours of incubation in a specified growth medium”</a:t>
            </a:r>
          </a:p>
          <a:p>
            <a:pPr lvl="1"/>
            <a:r>
              <a:rPr lang="en-US" sz="1800" dirty="0"/>
              <a:t>Susceptibility breakpoints determined by CLSI </a:t>
            </a:r>
          </a:p>
          <a:p>
            <a:pPr lvl="1"/>
            <a:r>
              <a:rPr lang="en-US" sz="1800" dirty="0"/>
              <a:t>Traditionally</a:t>
            </a:r>
          </a:p>
          <a:p>
            <a:pPr lvl="2"/>
            <a:r>
              <a:rPr lang="en-US" sz="1600" dirty="0" err="1"/>
              <a:t>Macrotube</a:t>
            </a:r>
            <a:r>
              <a:rPr lang="en-US" sz="1600" dirty="0"/>
              <a:t> dilution method vs. Solid agar</a:t>
            </a:r>
          </a:p>
          <a:p>
            <a:pPr lvl="2"/>
            <a:r>
              <a:rPr lang="en-US" sz="1600" dirty="0"/>
              <a:t>Labor intensive!</a:t>
            </a:r>
          </a:p>
          <a:p>
            <a:pPr lvl="1"/>
            <a:r>
              <a:rPr lang="en-US" sz="1800" dirty="0"/>
              <a:t>Present day: </a:t>
            </a:r>
          </a:p>
          <a:p>
            <a:pPr lvl="2"/>
            <a:r>
              <a:rPr lang="en-US" sz="1600" dirty="0"/>
              <a:t>Automated</a:t>
            </a:r>
          </a:p>
          <a:p>
            <a:pPr lvl="3"/>
            <a:r>
              <a:rPr lang="en-US" sz="1400" dirty="0"/>
              <a:t>VITEK2 vs. </a:t>
            </a:r>
            <a:r>
              <a:rPr lang="en-US" sz="1400" dirty="0" err="1"/>
              <a:t>Microscan</a:t>
            </a:r>
            <a:r>
              <a:rPr lang="en-US" sz="1400" dirty="0"/>
              <a:t> (turbidity) vs. Phoenix</a:t>
            </a:r>
          </a:p>
          <a:p>
            <a:pPr lvl="2"/>
            <a:r>
              <a:rPr lang="en-US" sz="1600" dirty="0" err="1"/>
              <a:t>Epsilometer</a:t>
            </a:r>
            <a:r>
              <a:rPr lang="en-US" sz="1600" dirty="0"/>
              <a:t> Test (I.e. E-test)</a:t>
            </a:r>
          </a:p>
          <a:p>
            <a:pPr lvl="1"/>
            <a:r>
              <a:rPr lang="en-US" sz="1800" dirty="0"/>
              <a:t>Tells us the level of susceptibility of an organism rather than just the interpretation of that level. </a:t>
            </a:r>
          </a:p>
          <a:p>
            <a:pPr lvl="2"/>
            <a:r>
              <a:rPr lang="en-US" sz="1600" dirty="0"/>
              <a:t>E. coli: Piperacillin/tazobactam &lt;/= 4 vs. 32 mcg/mL</a:t>
            </a:r>
          </a:p>
          <a:p>
            <a:pPr lvl="2"/>
            <a:r>
              <a:rPr lang="en-US" sz="1600" dirty="0"/>
              <a:t>MRSA: Vancomycin &lt;0.5 vs. 2 mcg/mL</a:t>
            </a:r>
          </a:p>
        </p:txBody>
      </p:sp>
      <p:pic>
        <p:nvPicPr>
          <p:cNvPr id="5" name="Content Placeholder 4"/>
          <p:cNvPicPr>
            <a:picLocks noGrp="1" noChangeAspect="1"/>
          </p:cNvPicPr>
          <p:nvPr>
            <p:ph sz="half" idx="2"/>
          </p:nvPr>
        </p:nvPicPr>
        <p:blipFill>
          <a:blip r:embed="rId2"/>
          <a:stretch>
            <a:fillRect/>
          </a:stretch>
        </p:blipFill>
        <p:spPr>
          <a:xfrm>
            <a:off x="6130098" y="2691386"/>
            <a:ext cx="2816057" cy="2079315"/>
          </a:xfrm>
          <a:prstGeom prst="rect">
            <a:avLst/>
          </a:prstGeom>
        </p:spPr>
      </p:pic>
      <p:sp>
        <p:nvSpPr>
          <p:cNvPr id="6" name="Frame 5"/>
          <p:cNvSpPr/>
          <p:nvPr/>
        </p:nvSpPr>
        <p:spPr>
          <a:xfrm>
            <a:off x="7538125" y="2390829"/>
            <a:ext cx="457680" cy="2680427"/>
          </a:xfrm>
          <a:prstGeom prst="frame">
            <a:avLst>
              <a:gd name="adj1" fmla="val 10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94455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3888"/>
            <a:ext cx="7053542" cy="1400530"/>
          </a:xfrm>
        </p:spPr>
        <p:txBody>
          <a:bodyPr/>
          <a:lstStyle/>
          <a:p>
            <a:r>
              <a:rPr lang="en-US" dirty="0"/>
              <a:t>Qualitative Susceptibilities:</a:t>
            </a:r>
            <a:r>
              <a:rPr lang="en-US" baseline="30000" dirty="0"/>
              <a:t>1</a:t>
            </a:r>
            <a:endParaRPr lang="en-US" dirty="0"/>
          </a:p>
        </p:txBody>
      </p:sp>
      <p:sp>
        <p:nvSpPr>
          <p:cNvPr id="3" name="Content Placeholder 2"/>
          <p:cNvSpPr>
            <a:spLocks noGrp="1"/>
          </p:cNvSpPr>
          <p:nvPr>
            <p:ph sz="half" idx="1"/>
          </p:nvPr>
        </p:nvSpPr>
        <p:spPr>
          <a:xfrm>
            <a:off x="226003" y="1496294"/>
            <a:ext cx="5120121" cy="4760047"/>
          </a:xfrm>
        </p:spPr>
        <p:txBody>
          <a:bodyPr>
            <a:normAutofit fontScale="92500" lnSpcReduction="20000"/>
          </a:bodyPr>
          <a:lstStyle/>
          <a:p>
            <a:r>
              <a:rPr lang="en-US" sz="2400" dirty="0"/>
              <a:t>Automated Broth </a:t>
            </a:r>
            <a:r>
              <a:rPr lang="en-US" sz="2400" dirty="0" err="1"/>
              <a:t>Microdilution</a:t>
            </a:r>
            <a:r>
              <a:rPr lang="en-US" sz="2400" dirty="0"/>
              <a:t> (BMD):</a:t>
            </a:r>
          </a:p>
          <a:p>
            <a:pPr lvl="1"/>
            <a:r>
              <a:rPr lang="en-US" sz="2000" dirty="0"/>
              <a:t>Inoculate card </a:t>
            </a:r>
            <a:r>
              <a:rPr lang="en-US" sz="2000" dirty="0">
                <a:sym typeface="Wingdings" panose="05000000000000000000" pitchFamily="2" charset="2"/>
              </a:rPr>
              <a:t> Put in machine  Wait</a:t>
            </a:r>
          </a:p>
          <a:p>
            <a:pPr lvl="1"/>
            <a:r>
              <a:rPr lang="en-US" sz="2000" dirty="0">
                <a:sym typeface="Wingdings" panose="05000000000000000000" pitchFamily="2" charset="2"/>
              </a:rPr>
              <a:t>Tests organism to multiple concentrations of multiple drugs</a:t>
            </a:r>
          </a:p>
          <a:p>
            <a:pPr lvl="2"/>
            <a:r>
              <a:rPr lang="en-US" sz="1800" dirty="0">
                <a:sym typeface="Wingdings" panose="05000000000000000000" pitchFamily="2" charset="2"/>
              </a:rPr>
              <a:t>Drugs in card determined by manufacturer or card selected. </a:t>
            </a:r>
          </a:p>
          <a:p>
            <a:pPr lvl="1"/>
            <a:r>
              <a:rPr lang="en-US" sz="2000" dirty="0">
                <a:sym typeface="Wingdings" panose="05000000000000000000" pitchFamily="2" charset="2"/>
              </a:rPr>
              <a:t>Determines organism MIC to multiple agents in single test</a:t>
            </a:r>
          </a:p>
          <a:p>
            <a:pPr lvl="2"/>
            <a:r>
              <a:rPr lang="en-US" sz="1800" dirty="0">
                <a:sym typeface="Wingdings" panose="05000000000000000000" pitchFamily="2" charset="2"/>
              </a:rPr>
              <a:t>Run time = 18-24 hours</a:t>
            </a:r>
          </a:p>
          <a:p>
            <a:pPr lvl="1"/>
            <a:r>
              <a:rPr lang="en-US" sz="2000" dirty="0">
                <a:sym typeface="Wingdings" panose="05000000000000000000" pitchFamily="2" charset="2"/>
              </a:rPr>
              <a:t>Pros: Easy, reliable, provides formal MIC</a:t>
            </a:r>
          </a:p>
          <a:p>
            <a:pPr lvl="1"/>
            <a:r>
              <a:rPr lang="en-US" sz="2000" dirty="0">
                <a:sym typeface="Wingdings" panose="05000000000000000000" pitchFamily="2" charset="2"/>
              </a:rPr>
              <a:t>Cons: Requires machine ($$$) and lacks flexibility in agent selection. </a:t>
            </a:r>
            <a:endParaRPr lang="en-US" sz="2000" dirty="0"/>
          </a:p>
        </p:txBody>
      </p:sp>
      <p:pic>
        <p:nvPicPr>
          <p:cNvPr id="5"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73669" y="0"/>
            <a:ext cx="1646076" cy="1646076"/>
          </a:xfrm>
          <a:prstGeom prst="rect">
            <a:avLst/>
          </a:prstGeom>
        </p:spPr>
      </p:pic>
      <p:pic>
        <p:nvPicPr>
          <p:cNvPr id="6" name="Picture 5"/>
          <p:cNvPicPr>
            <a:picLocks noChangeAspect="1"/>
          </p:cNvPicPr>
          <p:nvPr/>
        </p:nvPicPr>
        <p:blipFill>
          <a:blip r:embed="rId3"/>
          <a:stretch>
            <a:fillRect/>
          </a:stretch>
        </p:blipFill>
        <p:spPr>
          <a:xfrm>
            <a:off x="5537557" y="3876950"/>
            <a:ext cx="3471362" cy="2759399"/>
          </a:xfrm>
          <a:prstGeom prst="rect">
            <a:avLst/>
          </a:prstGeom>
        </p:spPr>
      </p:pic>
      <p:pic>
        <p:nvPicPr>
          <p:cNvPr id="7" name="Picture 6"/>
          <p:cNvPicPr>
            <a:picLocks noChangeAspect="1"/>
          </p:cNvPicPr>
          <p:nvPr/>
        </p:nvPicPr>
        <p:blipFill>
          <a:blip r:embed="rId4"/>
          <a:stretch>
            <a:fillRect/>
          </a:stretch>
        </p:blipFill>
        <p:spPr>
          <a:xfrm>
            <a:off x="5537557" y="2011635"/>
            <a:ext cx="3471362" cy="1399309"/>
          </a:xfrm>
          <a:prstGeom prst="rect">
            <a:avLst/>
          </a:prstGeom>
        </p:spPr>
      </p:pic>
      <p:sp>
        <p:nvSpPr>
          <p:cNvPr id="8" name="Frame 7"/>
          <p:cNvSpPr/>
          <p:nvPr/>
        </p:nvSpPr>
        <p:spPr>
          <a:xfrm>
            <a:off x="6891291" y="2218804"/>
            <a:ext cx="964237" cy="302614"/>
          </a:xfrm>
          <a:prstGeom prst="frame">
            <a:avLst>
              <a:gd name="adj1" fmla="val 241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468179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5" y="228600"/>
            <a:ext cx="7053542" cy="1400530"/>
          </a:xfrm>
        </p:spPr>
        <p:txBody>
          <a:bodyPr/>
          <a:lstStyle/>
          <a:p>
            <a:r>
              <a:rPr lang="en-US" dirty="0"/>
              <a:t>Qualitative Susceptibilities:</a:t>
            </a:r>
            <a:r>
              <a:rPr lang="en-US" baseline="30000" dirty="0"/>
              <a:t>1,18</a:t>
            </a:r>
            <a:r>
              <a:rPr lang="en-US" dirty="0"/>
              <a:t> </a:t>
            </a:r>
          </a:p>
        </p:txBody>
      </p:sp>
      <p:sp>
        <p:nvSpPr>
          <p:cNvPr id="3" name="Content Placeholder 2"/>
          <p:cNvSpPr>
            <a:spLocks noGrp="1"/>
          </p:cNvSpPr>
          <p:nvPr>
            <p:ph sz="half" idx="1"/>
          </p:nvPr>
        </p:nvSpPr>
        <p:spPr>
          <a:xfrm>
            <a:off x="484585" y="1548248"/>
            <a:ext cx="4487467" cy="4708093"/>
          </a:xfrm>
        </p:spPr>
        <p:txBody>
          <a:bodyPr>
            <a:normAutofit fontScale="92500" lnSpcReduction="10000"/>
          </a:bodyPr>
          <a:lstStyle/>
          <a:p>
            <a:r>
              <a:rPr lang="en-US" sz="2400" dirty="0" err="1"/>
              <a:t>Epsilometer</a:t>
            </a:r>
            <a:r>
              <a:rPr lang="en-US" sz="2400" dirty="0"/>
              <a:t> test (i.e. E-test)</a:t>
            </a:r>
          </a:p>
          <a:p>
            <a:pPr lvl="1"/>
            <a:r>
              <a:rPr lang="en-US" sz="2000" dirty="0"/>
              <a:t>Grow bug </a:t>
            </a:r>
            <a:r>
              <a:rPr lang="en-US" sz="2000" dirty="0">
                <a:sym typeface="Wingdings" panose="05000000000000000000" pitchFamily="2" charset="2"/>
              </a:rPr>
              <a:t> Drop strip  look for ellipse/strip intersection. </a:t>
            </a:r>
          </a:p>
          <a:p>
            <a:pPr lvl="1"/>
            <a:r>
              <a:rPr lang="en-US" sz="2000" dirty="0">
                <a:sym typeface="Wingdings" panose="05000000000000000000" pitchFamily="2" charset="2"/>
              </a:rPr>
              <a:t>E-Strip: </a:t>
            </a:r>
          </a:p>
          <a:p>
            <a:pPr lvl="2"/>
            <a:r>
              <a:rPr lang="en-US" sz="1800" dirty="0">
                <a:sym typeface="Wingdings" panose="05000000000000000000" pitchFamily="2" charset="2"/>
              </a:rPr>
              <a:t>Single agent</a:t>
            </a:r>
          </a:p>
          <a:p>
            <a:pPr lvl="2"/>
            <a:r>
              <a:rPr lang="en-US" sz="1800" dirty="0">
                <a:sym typeface="Wingdings" panose="05000000000000000000" pitchFamily="2" charset="2"/>
              </a:rPr>
              <a:t>Increasing concentrations</a:t>
            </a:r>
          </a:p>
          <a:p>
            <a:pPr lvl="1"/>
            <a:r>
              <a:rPr lang="en-US" sz="2000" dirty="0">
                <a:sym typeface="Wingdings" panose="05000000000000000000" pitchFamily="2" charset="2"/>
              </a:rPr>
              <a:t>One strip per plate. </a:t>
            </a:r>
          </a:p>
          <a:p>
            <a:pPr lvl="2"/>
            <a:r>
              <a:rPr lang="en-US" sz="1800" dirty="0">
                <a:sym typeface="Wingdings" panose="05000000000000000000" pitchFamily="2" charset="2"/>
              </a:rPr>
              <a:t>Has been at times to be more accurate than automated broth </a:t>
            </a:r>
            <a:r>
              <a:rPr lang="en-US" sz="1800" dirty="0" err="1">
                <a:sym typeface="Wingdings" panose="05000000000000000000" pitchFamily="2" charset="2"/>
              </a:rPr>
              <a:t>microdilution</a:t>
            </a:r>
            <a:endParaRPr lang="en-US" sz="1800" dirty="0">
              <a:sym typeface="Wingdings" panose="05000000000000000000" pitchFamily="2" charset="2"/>
            </a:endParaRPr>
          </a:p>
          <a:p>
            <a:pPr lvl="1"/>
            <a:r>
              <a:rPr lang="en-US" sz="2000" dirty="0">
                <a:sym typeface="Wingdings" panose="05000000000000000000" pitchFamily="2" charset="2"/>
              </a:rPr>
              <a:t>Pros: Easy to perform, ? Easy to read, cheap</a:t>
            </a:r>
          </a:p>
          <a:p>
            <a:pPr lvl="1"/>
            <a:r>
              <a:rPr lang="en-US" sz="2000" dirty="0">
                <a:sym typeface="Wingdings" panose="05000000000000000000" pitchFamily="2" charset="2"/>
              </a:rPr>
              <a:t>Cons: One per plate, ? Easy to read</a:t>
            </a:r>
          </a:p>
          <a:p>
            <a:pPr lvl="1"/>
            <a:endParaRPr lang="en-US" dirty="0"/>
          </a:p>
        </p:txBody>
      </p:sp>
      <p:pic>
        <p:nvPicPr>
          <p:cNvPr id="5" name="Content Placeholder 4"/>
          <p:cNvPicPr>
            <a:picLocks noGrp="1" noChangeAspect="1"/>
          </p:cNvPicPr>
          <p:nvPr>
            <p:ph sz="half" idx="2"/>
          </p:nvPr>
        </p:nvPicPr>
        <p:blipFill>
          <a:blip r:embed="rId3"/>
          <a:stretch>
            <a:fillRect/>
          </a:stretch>
        </p:blipFill>
        <p:spPr>
          <a:xfrm>
            <a:off x="5273029" y="1853251"/>
            <a:ext cx="3181094" cy="4200525"/>
          </a:xfrm>
          <a:prstGeom prst="rect">
            <a:avLst/>
          </a:prstGeom>
        </p:spPr>
      </p:pic>
    </p:spTree>
    <p:extLst>
      <p:ext uri="{BB962C8B-B14F-4D97-AF65-F5344CB8AC3E}">
        <p14:creationId xmlns:p14="http://schemas.microsoft.com/office/powerpoint/2010/main" val="4092725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Susceptibilities:</a:t>
            </a:r>
          </a:p>
        </p:txBody>
      </p:sp>
      <p:sp>
        <p:nvSpPr>
          <p:cNvPr id="6" name="Content Placeholder 5"/>
          <p:cNvSpPr>
            <a:spLocks noGrp="1"/>
          </p:cNvSpPr>
          <p:nvPr>
            <p:ph idx="1"/>
          </p:nvPr>
        </p:nvSpPr>
        <p:spPr/>
        <p:txBody>
          <a:bodyPr/>
          <a:lstStyle/>
          <a:p>
            <a:r>
              <a:rPr lang="en-US" dirty="0"/>
              <a:t>Summary:</a:t>
            </a:r>
          </a:p>
          <a:p>
            <a:pPr marL="457200" indent="-457200">
              <a:buFont typeface="+mj-lt"/>
              <a:buAutoNum type="arabicPeriod"/>
            </a:pPr>
            <a:r>
              <a:rPr lang="en-US" dirty="0"/>
              <a:t>Do you have qualitative, quantitative, or both? </a:t>
            </a:r>
          </a:p>
          <a:p>
            <a:pPr marL="457200" indent="-457200">
              <a:buFont typeface="+mj-lt"/>
              <a:buAutoNum type="arabicPeriod"/>
            </a:pPr>
            <a:r>
              <a:rPr lang="en-US" dirty="0"/>
              <a:t>If qualitative, was it performed via BMD, E-test, or Kirby-Bauer?</a:t>
            </a:r>
          </a:p>
          <a:p>
            <a:pPr marL="457200" indent="-457200">
              <a:buFont typeface="+mj-lt"/>
              <a:buAutoNum type="arabicPeriod"/>
            </a:pPr>
            <a:r>
              <a:rPr lang="en-US" dirty="0"/>
              <a:t>If BMD or E-test, just how susceptible was the organism (i.e. what was the MIC)?</a:t>
            </a:r>
          </a:p>
          <a:p>
            <a:r>
              <a:rPr lang="en-US" dirty="0"/>
              <a:t>Select a therapy!</a:t>
            </a:r>
          </a:p>
          <a:p>
            <a:pPr marL="457200" indent="-457200">
              <a:buFont typeface="+mj-lt"/>
              <a:buAutoNum type="arabicPeriod"/>
            </a:pPr>
            <a:r>
              <a:rPr lang="en-US" dirty="0"/>
              <a:t>What is the narrowest spectrum agent that treats all presently identified organisms? </a:t>
            </a:r>
          </a:p>
        </p:txBody>
      </p:sp>
    </p:spTree>
    <p:extLst>
      <p:ext uri="{BB962C8B-B14F-4D97-AF65-F5344CB8AC3E}">
        <p14:creationId xmlns:p14="http://schemas.microsoft.com/office/powerpoint/2010/main" val="273913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 </a:t>
            </a:r>
          </a:p>
        </p:txBody>
      </p:sp>
      <p:sp>
        <p:nvSpPr>
          <p:cNvPr id="3" name="Content Placeholder 2"/>
          <p:cNvSpPr>
            <a:spLocks noGrp="1"/>
          </p:cNvSpPr>
          <p:nvPr>
            <p:ph idx="1"/>
          </p:nvPr>
        </p:nvSpPr>
        <p:spPr/>
        <p:txBody>
          <a:bodyPr/>
          <a:lstStyle/>
          <a:p>
            <a:r>
              <a:rPr lang="en-US" dirty="0"/>
              <a:t>None</a:t>
            </a:r>
          </a:p>
        </p:txBody>
      </p:sp>
    </p:spTree>
    <p:extLst>
      <p:ext uri="{BB962C8B-B14F-4D97-AF65-F5344CB8AC3E}">
        <p14:creationId xmlns:p14="http://schemas.microsoft.com/office/powerpoint/2010/main" val="3341557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Diagnostic Testing:</a:t>
            </a:r>
            <a:r>
              <a:rPr lang="en-US" baseline="30000" dirty="0"/>
              <a:t>17</a:t>
            </a:r>
            <a:r>
              <a:rPr lang="en-US" dirty="0"/>
              <a:t> </a:t>
            </a:r>
          </a:p>
        </p:txBody>
      </p:sp>
      <p:sp>
        <p:nvSpPr>
          <p:cNvPr id="4" name="Text Placeholder 3"/>
          <p:cNvSpPr>
            <a:spLocks noGrp="1"/>
          </p:cNvSpPr>
          <p:nvPr>
            <p:ph type="body" idx="1"/>
          </p:nvPr>
        </p:nvSpPr>
        <p:spPr>
          <a:xfrm>
            <a:off x="849406" y="1633918"/>
            <a:ext cx="6710641" cy="576262"/>
          </a:xfrm>
        </p:spPr>
        <p:txBody>
          <a:bodyPr/>
          <a:lstStyle/>
          <a:p>
            <a:pPr algn="ctr"/>
            <a:r>
              <a:rPr lang="en-US" sz="2000" dirty="0"/>
              <a:t>Sensitivity vs. Specificity</a:t>
            </a:r>
          </a:p>
          <a:p>
            <a:pPr algn="ctr"/>
            <a:r>
              <a:rPr lang="en-US" sz="2000" i="1" dirty="0"/>
              <a:t>Varies depending on testing method and specific test</a:t>
            </a:r>
          </a:p>
        </p:txBody>
      </p:sp>
      <p:sp>
        <p:nvSpPr>
          <p:cNvPr id="5" name="Content Placeholder 4"/>
          <p:cNvSpPr>
            <a:spLocks noGrp="1"/>
          </p:cNvSpPr>
          <p:nvPr>
            <p:ph sz="half" idx="2"/>
          </p:nvPr>
        </p:nvSpPr>
        <p:spPr>
          <a:xfrm>
            <a:off x="827485" y="2202873"/>
            <a:ext cx="3297254" cy="4364182"/>
          </a:xfrm>
        </p:spPr>
        <p:txBody>
          <a:bodyPr>
            <a:normAutofit fontScale="92500"/>
          </a:bodyPr>
          <a:lstStyle/>
          <a:p>
            <a:r>
              <a:rPr lang="en-US" sz="2000" dirty="0"/>
              <a:t>Sensitivity: </a:t>
            </a:r>
          </a:p>
          <a:p>
            <a:pPr lvl="1"/>
            <a:r>
              <a:rPr lang="en-US" sz="1800" dirty="0"/>
              <a:t>If a person </a:t>
            </a:r>
            <a:r>
              <a:rPr lang="en-US" sz="1800" u="sng" dirty="0"/>
              <a:t>HAS</a:t>
            </a:r>
            <a:r>
              <a:rPr lang="en-US" sz="1800" dirty="0"/>
              <a:t> the disease how often will the test be positive? </a:t>
            </a:r>
          </a:p>
          <a:p>
            <a:pPr lvl="2"/>
            <a:r>
              <a:rPr lang="en-US" sz="1600" dirty="0"/>
              <a:t>I.e. </a:t>
            </a:r>
          </a:p>
          <a:p>
            <a:pPr lvl="3"/>
            <a:r>
              <a:rPr lang="en-US" sz="1400" dirty="0"/>
              <a:t>10 influenza patients present and are swabbed for EIA</a:t>
            </a:r>
          </a:p>
          <a:p>
            <a:pPr lvl="3"/>
            <a:r>
              <a:rPr lang="en-US" sz="1400" dirty="0"/>
              <a:t>Rapid flu swab (EIA) detects 5/10. </a:t>
            </a:r>
          </a:p>
          <a:p>
            <a:pPr lvl="3"/>
            <a:r>
              <a:rPr lang="en-US" sz="1400" dirty="0"/>
              <a:t>Sensitivity = 50%</a:t>
            </a:r>
          </a:p>
          <a:p>
            <a:pPr lvl="1"/>
            <a:r>
              <a:rPr lang="en-US" sz="1800" dirty="0"/>
              <a:t>Rate of true positive vs. false negative. </a:t>
            </a:r>
          </a:p>
        </p:txBody>
      </p:sp>
      <p:sp>
        <p:nvSpPr>
          <p:cNvPr id="7" name="Content Placeholder 6"/>
          <p:cNvSpPr>
            <a:spLocks noGrp="1"/>
          </p:cNvSpPr>
          <p:nvPr>
            <p:ph sz="quarter" idx="4"/>
          </p:nvPr>
        </p:nvSpPr>
        <p:spPr>
          <a:xfrm>
            <a:off x="4240873" y="2202873"/>
            <a:ext cx="3297254" cy="4364182"/>
          </a:xfrm>
        </p:spPr>
        <p:txBody>
          <a:bodyPr>
            <a:normAutofit fontScale="92500"/>
          </a:bodyPr>
          <a:lstStyle/>
          <a:p>
            <a:r>
              <a:rPr lang="en-US" sz="2000" dirty="0"/>
              <a:t>Specificity: </a:t>
            </a:r>
          </a:p>
          <a:p>
            <a:pPr lvl="1"/>
            <a:r>
              <a:rPr lang="en-US" sz="1800" dirty="0"/>
              <a:t>If a person does </a:t>
            </a:r>
            <a:r>
              <a:rPr lang="en-US" sz="1800" u="sng" dirty="0"/>
              <a:t>NOT HAVE </a:t>
            </a:r>
            <a:r>
              <a:rPr lang="en-US" sz="1800" dirty="0"/>
              <a:t>the disease how often will the test be negative.</a:t>
            </a:r>
          </a:p>
          <a:p>
            <a:pPr lvl="2"/>
            <a:r>
              <a:rPr lang="en-US" sz="1600" dirty="0"/>
              <a:t>I.e. </a:t>
            </a:r>
          </a:p>
          <a:p>
            <a:pPr lvl="3"/>
            <a:r>
              <a:rPr lang="en-US" sz="1400" dirty="0"/>
              <a:t>10 patients WITHOUT influenza present and are swabbed for EIA</a:t>
            </a:r>
          </a:p>
          <a:p>
            <a:pPr lvl="3"/>
            <a:r>
              <a:rPr lang="en-US" sz="1400" dirty="0"/>
              <a:t>Rapid flu swab (EIA) detects 2/10</a:t>
            </a:r>
          </a:p>
          <a:p>
            <a:pPr lvl="3"/>
            <a:r>
              <a:rPr lang="en-US" sz="1400" dirty="0"/>
              <a:t>Specificity = 80%</a:t>
            </a:r>
          </a:p>
          <a:p>
            <a:pPr lvl="1"/>
            <a:r>
              <a:rPr lang="en-US" sz="1800" dirty="0"/>
              <a:t>Rate of true negative vs. false positive. </a:t>
            </a:r>
          </a:p>
        </p:txBody>
      </p:sp>
    </p:spTree>
    <p:extLst>
      <p:ext uri="{BB962C8B-B14F-4D97-AF65-F5344CB8AC3E}">
        <p14:creationId xmlns:p14="http://schemas.microsoft.com/office/powerpoint/2010/main" val="309298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Diagnostic Testing (RDT):</a:t>
            </a:r>
            <a:r>
              <a:rPr lang="en-US" baseline="30000" dirty="0"/>
              <a:t>17</a:t>
            </a:r>
            <a:r>
              <a:rPr lang="en-US" dirty="0"/>
              <a:t> </a:t>
            </a:r>
          </a:p>
        </p:txBody>
      </p:sp>
      <p:sp>
        <p:nvSpPr>
          <p:cNvPr id="3" name="Content Placeholder 2"/>
          <p:cNvSpPr>
            <a:spLocks noGrp="1"/>
          </p:cNvSpPr>
          <p:nvPr>
            <p:ph idx="1"/>
          </p:nvPr>
        </p:nvSpPr>
        <p:spPr>
          <a:xfrm>
            <a:off x="828221" y="1853251"/>
            <a:ext cx="6709906" cy="4195481"/>
          </a:xfrm>
        </p:spPr>
        <p:txBody>
          <a:bodyPr>
            <a:normAutofit fontScale="77500" lnSpcReduction="20000"/>
          </a:bodyPr>
          <a:lstStyle/>
          <a:p>
            <a:r>
              <a:rPr lang="en-US" dirty="0"/>
              <a:t>Antibody testing: </a:t>
            </a:r>
          </a:p>
          <a:p>
            <a:pPr lvl="1"/>
            <a:r>
              <a:rPr lang="en-US" dirty="0"/>
              <a:t>Agglutination testing: </a:t>
            </a:r>
          </a:p>
          <a:p>
            <a:pPr lvl="2"/>
            <a:r>
              <a:rPr lang="en-US" dirty="0"/>
              <a:t>Antibodies (polyclonal or monoclonal) attached to latex beads and specimen introduced. </a:t>
            </a:r>
          </a:p>
          <a:p>
            <a:pPr lvl="3"/>
            <a:r>
              <a:rPr lang="en-US" dirty="0"/>
              <a:t>If lattice structure forms then antigen is present (antibody-antigen complexes)</a:t>
            </a:r>
          </a:p>
          <a:p>
            <a:pPr lvl="2"/>
            <a:r>
              <a:rPr lang="en-US" dirty="0"/>
              <a:t>Typically tested from growth (not generally from direct specimen)</a:t>
            </a:r>
          </a:p>
          <a:p>
            <a:pPr lvl="2"/>
            <a:r>
              <a:rPr lang="en-US" dirty="0"/>
              <a:t>Ex: </a:t>
            </a:r>
            <a:r>
              <a:rPr lang="en-US" i="1" dirty="0"/>
              <a:t>S. aureus</a:t>
            </a:r>
            <a:r>
              <a:rPr lang="en-US" dirty="0"/>
              <a:t> from plate growth</a:t>
            </a:r>
          </a:p>
          <a:p>
            <a:pPr lvl="1"/>
            <a:r>
              <a:rPr lang="en-US" dirty="0"/>
              <a:t>Enzyme immunoassay (EIA)/Enzyme-linked </a:t>
            </a:r>
            <a:r>
              <a:rPr lang="en-US" dirty="0" err="1"/>
              <a:t>immunosorbent</a:t>
            </a:r>
            <a:r>
              <a:rPr lang="en-US" dirty="0"/>
              <a:t> assay (ELISA): </a:t>
            </a:r>
          </a:p>
          <a:p>
            <a:pPr lvl="2"/>
            <a:r>
              <a:rPr lang="en-US" dirty="0"/>
              <a:t>Antibody coated wells/trays </a:t>
            </a:r>
            <a:r>
              <a:rPr lang="en-US" dirty="0">
                <a:sym typeface="Wingdings" panose="05000000000000000000" pitchFamily="2" charset="2"/>
              </a:rPr>
              <a:t> Specimen (antigen) introduced  Well washed out  Second antibody introduced  well washed out  coloring agent added.</a:t>
            </a:r>
          </a:p>
          <a:p>
            <a:pPr lvl="3"/>
            <a:r>
              <a:rPr lang="en-US" dirty="0">
                <a:sym typeface="Wingdings" panose="05000000000000000000" pitchFamily="2" charset="2"/>
              </a:rPr>
              <a:t>Wells that change color = positive for antigen. </a:t>
            </a:r>
          </a:p>
          <a:p>
            <a:pPr lvl="2"/>
            <a:r>
              <a:rPr lang="en-US" dirty="0">
                <a:sym typeface="Wingdings" panose="05000000000000000000" pitchFamily="2" charset="2"/>
              </a:rPr>
              <a:t>Typically tested direct from specimen</a:t>
            </a:r>
          </a:p>
          <a:p>
            <a:pPr lvl="2"/>
            <a:r>
              <a:rPr lang="en-US" dirty="0">
                <a:sym typeface="Wingdings" panose="05000000000000000000" pitchFamily="2" charset="2"/>
              </a:rPr>
              <a:t>Ex: Influenza A and B, Ag EIA (i.e. rapid flu swab)</a:t>
            </a:r>
          </a:p>
        </p:txBody>
      </p:sp>
    </p:spTree>
    <p:extLst>
      <p:ext uri="{BB962C8B-B14F-4D97-AF65-F5344CB8AC3E}">
        <p14:creationId xmlns:p14="http://schemas.microsoft.com/office/powerpoint/2010/main" val="178672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1" y="30271"/>
            <a:ext cx="8354616" cy="1400530"/>
          </a:xfrm>
        </p:spPr>
        <p:txBody>
          <a:bodyPr/>
          <a:lstStyle/>
          <a:p>
            <a:r>
              <a:rPr lang="en-US" dirty="0"/>
              <a:t>Rapid Diagnostic Testing (RDT):</a:t>
            </a:r>
            <a:r>
              <a:rPr lang="en-US" baseline="30000" dirty="0"/>
              <a:t>1,17</a:t>
            </a:r>
            <a:r>
              <a:rPr lang="en-US" dirty="0"/>
              <a:t> </a:t>
            </a:r>
          </a:p>
        </p:txBody>
      </p:sp>
      <p:sp>
        <p:nvSpPr>
          <p:cNvPr id="3" name="Content Placeholder 2"/>
          <p:cNvSpPr>
            <a:spLocks noGrp="1"/>
          </p:cNvSpPr>
          <p:nvPr>
            <p:ph idx="1"/>
          </p:nvPr>
        </p:nvSpPr>
        <p:spPr>
          <a:xfrm>
            <a:off x="342901" y="1278082"/>
            <a:ext cx="8260773" cy="5579918"/>
          </a:xfrm>
        </p:spPr>
        <p:txBody>
          <a:bodyPr>
            <a:normAutofit lnSpcReduction="10000"/>
          </a:bodyPr>
          <a:lstStyle/>
          <a:p>
            <a:r>
              <a:rPr lang="en-US" sz="2100" dirty="0"/>
              <a:t>Polymerase Chain Reaction (PCR / NAAT): </a:t>
            </a:r>
          </a:p>
          <a:p>
            <a:pPr lvl="1"/>
            <a:r>
              <a:rPr lang="en-US" sz="1600" dirty="0"/>
              <a:t>Testing done directly from collection specimen</a:t>
            </a:r>
          </a:p>
          <a:p>
            <a:pPr lvl="1"/>
            <a:r>
              <a:rPr lang="en-US" sz="1600" dirty="0"/>
              <a:t>Target amplification system</a:t>
            </a:r>
          </a:p>
          <a:p>
            <a:pPr lvl="2"/>
            <a:r>
              <a:rPr lang="en-US" sz="1400" dirty="0"/>
              <a:t>Amplifies SMALL sections of DNA using DNA polymerase and short oligonucleotide primers for detection. </a:t>
            </a:r>
          </a:p>
          <a:p>
            <a:pPr lvl="3"/>
            <a:r>
              <a:rPr lang="en-US" dirty="0"/>
              <a:t>If more than one primer used = improved sensitivity (multiplex PCR)</a:t>
            </a:r>
          </a:p>
          <a:p>
            <a:pPr lvl="1"/>
            <a:r>
              <a:rPr lang="en-US" sz="1600" dirty="0"/>
              <a:t>Ex: </a:t>
            </a:r>
            <a:r>
              <a:rPr lang="en-US" sz="1400" dirty="0"/>
              <a:t>Respiratory viral pathogen panel (</a:t>
            </a:r>
            <a:r>
              <a:rPr lang="en-US" sz="1400" dirty="0" err="1"/>
              <a:t>Biofire</a:t>
            </a:r>
            <a:r>
              <a:rPr lang="en-US" sz="1400" baseline="30000" dirty="0" err="1"/>
              <a:t>TM</a:t>
            </a:r>
            <a:r>
              <a:rPr lang="en-US" sz="1400" dirty="0"/>
              <a:t>)</a:t>
            </a:r>
          </a:p>
          <a:p>
            <a:pPr lvl="3"/>
            <a:r>
              <a:rPr lang="en-US" dirty="0"/>
              <a:t>Blood Culture Identification Panel (BCID)</a:t>
            </a:r>
          </a:p>
          <a:p>
            <a:pPr lvl="3"/>
            <a:r>
              <a:rPr lang="en-US" dirty="0"/>
              <a:t>GI Panel</a:t>
            </a:r>
          </a:p>
          <a:p>
            <a:pPr lvl="3"/>
            <a:r>
              <a:rPr lang="en-US" dirty="0"/>
              <a:t>Meningitis/Encephalitis Panel</a:t>
            </a:r>
          </a:p>
          <a:p>
            <a:pPr lvl="2"/>
            <a:r>
              <a:rPr lang="en-US" sz="1400" dirty="0"/>
              <a:t>C. diff, NAAT</a:t>
            </a:r>
          </a:p>
          <a:p>
            <a:r>
              <a:rPr lang="en-US" sz="2100" dirty="0"/>
              <a:t>16S </a:t>
            </a:r>
            <a:r>
              <a:rPr lang="en-US" sz="2100" dirty="0" err="1"/>
              <a:t>rRNA</a:t>
            </a:r>
            <a:r>
              <a:rPr lang="en-US" sz="2100" dirty="0"/>
              <a:t>: </a:t>
            </a:r>
          </a:p>
          <a:p>
            <a:pPr lvl="1"/>
            <a:r>
              <a:rPr lang="en-US" sz="1600" dirty="0"/>
              <a:t>Looks for specific section of ribosomal RNA that helps to identify specific organisms in a specimen.</a:t>
            </a:r>
          </a:p>
          <a:p>
            <a:pPr lvl="2"/>
            <a:r>
              <a:rPr lang="en-US" sz="1400" dirty="0"/>
              <a:t>Draws on LARGE bank of known sequencing vs. specific testing on specific platform</a:t>
            </a:r>
          </a:p>
          <a:p>
            <a:pPr lvl="2"/>
            <a:r>
              <a:rPr lang="en-US" sz="1400" dirty="0"/>
              <a:t>Testing of direct specimen</a:t>
            </a:r>
          </a:p>
          <a:p>
            <a:pPr lvl="2"/>
            <a:endParaRPr lang="en-US" sz="1400" dirty="0"/>
          </a:p>
          <a:p>
            <a:pPr lvl="1"/>
            <a:endParaRPr lang="en-US" dirty="0"/>
          </a:p>
        </p:txBody>
      </p:sp>
    </p:spTree>
    <p:extLst>
      <p:ext uri="{BB962C8B-B14F-4D97-AF65-F5344CB8AC3E}">
        <p14:creationId xmlns:p14="http://schemas.microsoft.com/office/powerpoint/2010/main" val="29299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Diagnostic Testing (RDT):</a:t>
            </a:r>
            <a:r>
              <a:rPr lang="en-US" baseline="30000" dirty="0"/>
              <a:t>17</a:t>
            </a:r>
            <a:endParaRPr lang="en-US" dirty="0"/>
          </a:p>
        </p:txBody>
      </p:sp>
      <p:sp>
        <p:nvSpPr>
          <p:cNvPr id="3" name="Content Placeholder 2"/>
          <p:cNvSpPr>
            <a:spLocks noGrp="1"/>
          </p:cNvSpPr>
          <p:nvPr>
            <p:ph idx="1"/>
          </p:nvPr>
        </p:nvSpPr>
        <p:spPr>
          <a:xfrm>
            <a:off x="827485" y="1672936"/>
            <a:ext cx="7331978" cy="4575463"/>
          </a:xfrm>
        </p:spPr>
        <p:txBody>
          <a:bodyPr>
            <a:normAutofit lnSpcReduction="10000"/>
          </a:bodyPr>
          <a:lstStyle/>
          <a:p>
            <a:r>
              <a:rPr lang="en-US" sz="2400" dirty="0"/>
              <a:t>Mass Spectrometry: </a:t>
            </a:r>
          </a:p>
          <a:p>
            <a:pPr lvl="1"/>
            <a:r>
              <a:rPr lang="en-US" sz="2000" dirty="0"/>
              <a:t>Matrix-assisted laser desorption ionization time-of-flight (MALDI-TOF)</a:t>
            </a:r>
          </a:p>
          <a:p>
            <a:pPr lvl="2"/>
            <a:r>
              <a:rPr lang="en-US" sz="1800" dirty="0"/>
              <a:t>Thin smear on metallic slide</a:t>
            </a:r>
          </a:p>
          <a:p>
            <a:pPr lvl="2"/>
            <a:r>
              <a:rPr lang="en-US" sz="1800" dirty="0"/>
              <a:t>Hit with pulses of laser</a:t>
            </a:r>
          </a:p>
          <a:p>
            <a:pPr lvl="2"/>
            <a:r>
              <a:rPr lang="en-US" sz="1800" dirty="0"/>
              <a:t>Desorbed and deionized particles then accelerated through electrostatic field and drifted through vacuum tube</a:t>
            </a:r>
          </a:p>
          <a:p>
            <a:pPr lvl="2"/>
            <a:r>
              <a:rPr lang="en-US" sz="1800" dirty="0"/>
              <a:t>Contact mass spectrometers detector</a:t>
            </a:r>
          </a:p>
          <a:p>
            <a:pPr lvl="2"/>
            <a:r>
              <a:rPr lang="en-US" sz="1800" dirty="0"/>
              <a:t>Different particles fly at different speeds which indicates the presence of components of specific organisms</a:t>
            </a:r>
          </a:p>
          <a:p>
            <a:pPr lvl="2"/>
            <a:r>
              <a:rPr lang="en-US" sz="1800" dirty="0"/>
              <a:t>Typically run off of organism growth</a:t>
            </a:r>
          </a:p>
        </p:txBody>
      </p:sp>
    </p:spTree>
    <p:extLst>
      <p:ext uri="{BB962C8B-B14F-4D97-AF65-F5344CB8AC3E}">
        <p14:creationId xmlns:p14="http://schemas.microsoft.com/office/powerpoint/2010/main" val="408881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Diagnostic Testing (RDT):</a:t>
            </a:r>
            <a:r>
              <a:rPr lang="en-US" baseline="30000" dirty="0"/>
              <a:t>19</a:t>
            </a:r>
            <a:endParaRPr lang="en-US" dirty="0"/>
          </a:p>
        </p:txBody>
      </p:sp>
      <p:sp>
        <p:nvSpPr>
          <p:cNvPr id="3" name="Content Placeholder 2"/>
          <p:cNvSpPr>
            <a:spLocks noGrp="1"/>
          </p:cNvSpPr>
          <p:nvPr>
            <p:ph idx="1"/>
          </p:nvPr>
        </p:nvSpPr>
        <p:spPr>
          <a:xfrm>
            <a:off x="827485" y="2052921"/>
            <a:ext cx="8173641" cy="4195481"/>
          </a:xfrm>
        </p:spPr>
        <p:txBody>
          <a:bodyPr>
            <a:normAutofit fontScale="92500" lnSpcReduction="20000"/>
          </a:bodyPr>
          <a:lstStyle/>
          <a:p>
            <a:r>
              <a:rPr lang="en-US" dirty="0"/>
              <a:t>Accelerate Diagnostics – </a:t>
            </a:r>
            <a:r>
              <a:rPr lang="en-US" dirty="0" err="1"/>
              <a:t>Pheno</a:t>
            </a:r>
            <a:r>
              <a:rPr lang="en-US" baseline="30000" dirty="0" err="1"/>
              <a:t>TM</a:t>
            </a:r>
            <a:endParaRPr lang="en-US" dirty="0"/>
          </a:p>
          <a:p>
            <a:pPr lvl="1"/>
            <a:r>
              <a:rPr lang="en-US" dirty="0"/>
              <a:t>Gel electro-filtration (GEF)</a:t>
            </a:r>
          </a:p>
          <a:p>
            <a:pPr lvl="2"/>
            <a:r>
              <a:rPr lang="en-US" dirty="0"/>
              <a:t>Sample loaded into gel well that contains pores smaller than bacterial cells</a:t>
            </a:r>
          </a:p>
          <a:p>
            <a:pPr lvl="2"/>
            <a:r>
              <a:rPr lang="en-US" dirty="0"/>
              <a:t>Electric current applied which removes cellular debris to isolate/concentrate bacterial cells</a:t>
            </a:r>
          </a:p>
          <a:p>
            <a:pPr lvl="1"/>
            <a:r>
              <a:rPr lang="en-US" dirty="0"/>
              <a:t>Electro-kinetic concentration (EKC)</a:t>
            </a:r>
          </a:p>
          <a:p>
            <a:pPr lvl="2"/>
            <a:r>
              <a:rPr lang="en-US" dirty="0"/>
              <a:t>Cells are drawn to surface where analysis will take place by exposure to mild electric charge.</a:t>
            </a:r>
          </a:p>
          <a:p>
            <a:pPr lvl="1"/>
            <a:r>
              <a:rPr lang="en-US" dirty="0"/>
              <a:t>FISH (Fluorescence in-site hybridization)</a:t>
            </a:r>
          </a:p>
          <a:p>
            <a:pPr lvl="2"/>
            <a:r>
              <a:rPr lang="en-US" dirty="0"/>
              <a:t>Cells exposed to probes with fluorescent tags looking for specific nucleic acid sequences.</a:t>
            </a:r>
          </a:p>
          <a:p>
            <a:pPr lvl="1"/>
            <a:r>
              <a:rPr lang="en-US" dirty="0"/>
              <a:t>Fast phenotypic susceptibility testing</a:t>
            </a:r>
          </a:p>
          <a:p>
            <a:pPr lvl="2"/>
            <a:r>
              <a:rPr lang="en-US" dirty="0"/>
              <a:t>Cell exposed to single concentration of agent and time lapse imaging correlates growth patterns to MICs. </a:t>
            </a:r>
          </a:p>
        </p:txBody>
      </p:sp>
    </p:spTree>
    <p:extLst>
      <p:ext uri="{BB962C8B-B14F-4D97-AF65-F5344CB8AC3E}">
        <p14:creationId xmlns:p14="http://schemas.microsoft.com/office/powerpoint/2010/main" val="3114744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Assessment:</a:t>
            </a:r>
          </a:p>
        </p:txBody>
      </p:sp>
      <p:sp>
        <p:nvSpPr>
          <p:cNvPr id="3" name="Content Placeholder 2"/>
          <p:cNvSpPr>
            <a:spLocks noGrp="1"/>
          </p:cNvSpPr>
          <p:nvPr>
            <p:ph idx="1"/>
          </p:nvPr>
        </p:nvSpPr>
        <p:spPr>
          <a:xfrm>
            <a:off x="484584" y="1406769"/>
            <a:ext cx="8417628" cy="5029199"/>
          </a:xfrm>
        </p:spPr>
        <p:txBody>
          <a:bodyPr>
            <a:normAutofit lnSpcReduction="10000"/>
          </a:bodyPr>
          <a:lstStyle/>
          <a:p>
            <a:pPr marL="457200" indent="-457200">
              <a:buFont typeface="+mj-lt"/>
              <a:buAutoNum type="arabicPeriod"/>
            </a:pPr>
            <a:r>
              <a:rPr lang="en-US" dirty="0"/>
              <a:t>T/</a:t>
            </a:r>
            <a:r>
              <a:rPr lang="en-US" b="1" dirty="0"/>
              <a:t>F</a:t>
            </a:r>
            <a:r>
              <a:rPr lang="en-US" dirty="0"/>
              <a:t> – Elevations in inflammatory biomarkers including (ESR, CRP, PCT, and WBC) indicate the presence of an infectious condition. </a:t>
            </a:r>
          </a:p>
          <a:p>
            <a:pPr marL="457200" indent="-457200">
              <a:buFont typeface="+mj-lt"/>
              <a:buAutoNum type="arabicPeriod"/>
            </a:pPr>
            <a:r>
              <a:rPr lang="en-US" dirty="0"/>
              <a:t>Which of the following is a catalase positive, coagulase positive, latex positive GPC? </a:t>
            </a:r>
          </a:p>
          <a:p>
            <a:pPr marL="857250" lvl="1" indent="-457200"/>
            <a:r>
              <a:rPr lang="en-US" b="1" i="1" dirty="0"/>
              <a:t>Staphylococcus aureus</a:t>
            </a:r>
          </a:p>
          <a:p>
            <a:pPr marL="857250" lvl="1" indent="-457200"/>
            <a:r>
              <a:rPr lang="en-US" i="1" dirty="0" err="1"/>
              <a:t>Streptotoccus</a:t>
            </a:r>
            <a:r>
              <a:rPr lang="en-US" i="1" dirty="0"/>
              <a:t> pyogenes</a:t>
            </a:r>
          </a:p>
          <a:p>
            <a:pPr marL="857250" lvl="1" indent="-457200"/>
            <a:r>
              <a:rPr lang="en-US" i="1" dirty="0"/>
              <a:t>Staphylococcus epidermidis</a:t>
            </a:r>
          </a:p>
          <a:p>
            <a:pPr marL="857250" lvl="1" indent="-457200"/>
            <a:r>
              <a:rPr lang="en-US" i="1" dirty="0"/>
              <a:t>Streptococcus pneumoniae</a:t>
            </a:r>
          </a:p>
          <a:p>
            <a:pPr marL="457200" indent="-457200">
              <a:buFont typeface="+mj-lt"/>
              <a:buAutoNum type="arabicPeriod"/>
            </a:pPr>
            <a:r>
              <a:rPr lang="en-US" dirty="0"/>
              <a:t>Which susceptibility testing method provides a formal MIC? (circle all that apply)</a:t>
            </a:r>
          </a:p>
          <a:p>
            <a:pPr marL="857250" lvl="1" indent="-457200"/>
            <a:r>
              <a:rPr lang="en-US" b="1" dirty="0"/>
              <a:t>Broth </a:t>
            </a:r>
            <a:r>
              <a:rPr lang="en-US" b="1" dirty="0" err="1"/>
              <a:t>microdilution</a:t>
            </a:r>
            <a:r>
              <a:rPr lang="en-US" b="1" dirty="0"/>
              <a:t> (BMD)</a:t>
            </a:r>
          </a:p>
          <a:p>
            <a:pPr marL="857250" lvl="1" indent="-457200"/>
            <a:r>
              <a:rPr lang="en-US" b="1" dirty="0" err="1"/>
              <a:t>Epsilometer</a:t>
            </a:r>
            <a:r>
              <a:rPr lang="en-US" b="1" dirty="0"/>
              <a:t> test (E-test)</a:t>
            </a:r>
          </a:p>
          <a:p>
            <a:pPr marL="857250" lvl="1" indent="-457200"/>
            <a:r>
              <a:rPr lang="en-US" dirty="0"/>
              <a:t>Kirby-Bauer disk diffusion</a:t>
            </a:r>
          </a:p>
          <a:p>
            <a:pPr marL="857250" lvl="1" indent="-457200">
              <a:buFont typeface="+mj-lt"/>
              <a:buAutoNum type="arabicPeriod"/>
            </a:pPr>
            <a:endParaRPr lang="en-US" dirty="0"/>
          </a:p>
        </p:txBody>
      </p:sp>
    </p:spTree>
    <p:extLst>
      <p:ext uri="{BB962C8B-B14F-4D97-AF65-F5344CB8AC3E}">
        <p14:creationId xmlns:p14="http://schemas.microsoft.com/office/powerpoint/2010/main" val="3700251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827484" y="1444339"/>
            <a:ext cx="6709906" cy="4804063"/>
          </a:xfrm>
        </p:spPr>
        <p:txBody>
          <a:bodyPr>
            <a:normAutofit fontScale="55000" lnSpcReduction="20000"/>
          </a:bodyPr>
          <a:lstStyle/>
          <a:p>
            <a:pPr marL="457200" lvl="0" indent="-4572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Rybak M, </a:t>
            </a:r>
            <a:r>
              <a:rPr lang="en-US" dirty="0" err="1">
                <a:latin typeface="Calibri" panose="020F0502020204030204" pitchFamily="34" charset="0"/>
                <a:ea typeface="Calibri" panose="020F0502020204030204" pitchFamily="34" charset="0"/>
                <a:cs typeface="Times New Roman" panose="02020603050405020304" pitchFamily="18" charset="0"/>
              </a:rPr>
              <a:t>Aeschlimann</a:t>
            </a:r>
            <a:r>
              <a:rPr lang="en-US" dirty="0">
                <a:latin typeface="Calibri" panose="020F0502020204030204" pitchFamily="34" charset="0"/>
                <a:ea typeface="Calibri" panose="020F0502020204030204" pitchFamily="34" charset="0"/>
                <a:cs typeface="Times New Roman" panose="02020603050405020304" pitchFamily="18" charset="0"/>
              </a:rPr>
              <a:t> JR. Laboratory tests to direct antimicrobial pharmacotherapy. In: </a:t>
            </a:r>
            <a:r>
              <a:rPr lang="en-US" dirty="0" err="1">
                <a:latin typeface="Calibri" panose="020F0502020204030204" pitchFamily="34" charset="0"/>
                <a:ea typeface="Calibri" panose="020F0502020204030204" pitchFamily="34" charset="0"/>
                <a:cs typeface="Times New Roman" panose="02020603050405020304" pitchFamily="18" charset="0"/>
              </a:rPr>
              <a:t>Dipiro</a:t>
            </a:r>
            <a:r>
              <a:rPr lang="en-US" dirty="0">
                <a:latin typeface="Calibri" panose="020F0502020204030204" pitchFamily="34" charset="0"/>
                <a:ea typeface="Calibri" panose="020F0502020204030204" pitchFamily="34" charset="0"/>
                <a:cs typeface="Times New Roman" panose="02020603050405020304" pitchFamily="18" charset="0"/>
              </a:rPr>
              <a:t> JT et al.  </a:t>
            </a:r>
            <a:r>
              <a:rPr lang="en-US" i="1" dirty="0">
                <a:latin typeface="Calibri" panose="020F0502020204030204" pitchFamily="34" charset="0"/>
                <a:ea typeface="Calibri" panose="020F0502020204030204" pitchFamily="34" charset="0"/>
                <a:cs typeface="Times New Roman" panose="02020603050405020304" pitchFamily="18" charset="0"/>
              </a:rPr>
              <a:t>Pharmacotherapy: A Pathophysiologic Approach </a:t>
            </a:r>
            <a:r>
              <a:rPr lang="en-US" dirty="0">
                <a:latin typeface="Calibri" panose="020F0502020204030204" pitchFamily="34" charset="0"/>
                <a:ea typeface="Calibri" panose="020F0502020204030204" pitchFamily="34" charset="0"/>
                <a:cs typeface="Times New Roman" panose="02020603050405020304" pitchFamily="18" charset="0"/>
              </a:rPr>
              <a:t>7</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ed. New York, NY: McGraw Hill Medical; 2008: 1715-1730. </a:t>
            </a:r>
          </a:p>
          <a:p>
            <a:pPr marL="457200" indent="-457200">
              <a:buFont typeface="+mj-lt"/>
              <a:buAutoNum type="arabicPeriod"/>
            </a:pPr>
            <a:r>
              <a:rPr lang="en-US" dirty="0" err="1">
                <a:latin typeface="Calibri" panose="020F0502020204030204" pitchFamily="34" charset="0"/>
                <a:ea typeface="Calibri" panose="020F0502020204030204" pitchFamily="34" charset="0"/>
                <a:cs typeface="Times New Roman" panose="02020603050405020304" pitchFamily="18" charset="0"/>
              </a:rPr>
              <a:t>Pagana</a:t>
            </a:r>
            <a:r>
              <a:rPr lang="en-US" dirty="0">
                <a:latin typeface="Calibri" panose="020F0502020204030204" pitchFamily="34" charset="0"/>
                <a:ea typeface="Calibri" panose="020F0502020204030204" pitchFamily="34" charset="0"/>
                <a:cs typeface="Times New Roman" panose="02020603050405020304" pitchFamily="18" charset="0"/>
              </a:rPr>
              <a:t> KD, </a:t>
            </a:r>
            <a:r>
              <a:rPr lang="en-US" dirty="0" err="1">
                <a:latin typeface="Calibri" panose="020F0502020204030204" pitchFamily="34" charset="0"/>
                <a:ea typeface="Calibri" panose="020F0502020204030204" pitchFamily="34" charset="0"/>
                <a:cs typeface="Times New Roman" panose="02020603050405020304" pitchFamily="18" charset="0"/>
              </a:rPr>
              <a:t>Pagana</a:t>
            </a:r>
            <a:r>
              <a:rPr lang="en-US" dirty="0">
                <a:latin typeface="Calibri" panose="020F0502020204030204" pitchFamily="34" charset="0"/>
                <a:ea typeface="Calibri" panose="020F0502020204030204" pitchFamily="34" charset="0"/>
                <a:cs typeface="Times New Roman" panose="02020603050405020304" pitchFamily="18" charset="0"/>
              </a:rPr>
              <a:t> TJ. </a:t>
            </a:r>
            <a:r>
              <a:rPr lang="en-US" i="1" dirty="0">
                <a:latin typeface="Calibri" panose="020F0502020204030204" pitchFamily="34" charset="0"/>
                <a:ea typeface="Calibri" panose="020F0502020204030204" pitchFamily="34" charset="0"/>
                <a:cs typeface="Times New Roman" panose="02020603050405020304" pitchFamily="18" charset="0"/>
              </a:rPr>
              <a:t>Mosby’s Diagnostic and Laboratory Reference</a:t>
            </a:r>
            <a:r>
              <a:rPr lang="en-US" dirty="0">
                <a:latin typeface="Calibri" panose="020F0502020204030204" pitchFamily="34" charset="0"/>
                <a:ea typeface="Calibri" panose="020F0502020204030204" pitchFamily="34" charset="0"/>
                <a:cs typeface="Times New Roman" panose="02020603050405020304" pitchFamily="18" charset="0"/>
              </a:rPr>
              <a:t>. 9</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ed</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Williamsport, PA: Mosby Elsevier; 2009. </a:t>
            </a:r>
          </a:p>
          <a:p>
            <a:pPr marL="457200" indent="-4572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Simon L, et al. Serum procalcitonin and CRP levels as biomarkers of bacterial infection: a systematic review and meta-analysis. CID 2004;39:206-217. </a:t>
            </a:r>
          </a:p>
          <a:p>
            <a:pPr marL="457200" indent="-457200">
              <a:buFont typeface="+mj-lt"/>
              <a:buAutoNum type="arabicPeriod"/>
            </a:pPr>
            <a:r>
              <a:rPr lang="en-US" dirty="0" err="1">
                <a:latin typeface="Calibri" panose="020F0502020204030204" pitchFamily="34" charset="0"/>
                <a:ea typeface="Calibri" panose="020F0502020204030204" pitchFamily="34" charset="0"/>
                <a:cs typeface="Times New Roman" panose="02020603050405020304" pitchFamily="18" charset="0"/>
              </a:rPr>
              <a:t>Simerville</a:t>
            </a:r>
            <a:r>
              <a:rPr lang="en-US" dirty="0">
                <a:latin typeface="Calibri" panose="020F0502020204030204" pitchFamily="34" charset="0"/>
                <a:ea typeface="Calibri" panose="020F0502020204030204" pitchFamily="34" charset="0"/>
                <a:cs typeface="Times New Roman" panose="02020603050405020304" pitchFamily="18" charset="0"/>
              </a:rPr>
              <a:t> JA, </a:t>
            </a:r>
            <a:r>
              <a:rPr lang="en-US" dirty="0" err="1">
                <a:latin typeface="Calibri" panose="020F0502020204030204" pitchFamily="34" charset="0"/>
                <a:ea typeface="Calibri" panose="020F0502020204030204" pitchFamily="34" charset="0"/>
                <a:cs typeface="Times New Roman" panose="02020603050405020304" pitchFamily="18" charset="0"/>
              </a:rPr>
              <a:t>Maxted</a:t>
            </a:r>
            <a:r>
              <a:rPr lang="en-US" dirty="0">
                <a:latin typeface="Calibri" panose="020F0502020204030204" pitchFamily="34" charset="0"/>
                <a:ea typeface="Calibri" panose="020F0502020204030204" pitchFamily="34" charset="0"/>
                <a:cs typeface="Times New Roman" panose="02020603050405020304" pitchFamily="18" charset="0"/>
              </a:rPr>
              <a:t> WC, </a:t>
            </a:r>
            <a:r>
              <a:rPr lang="en-US" dirty="0" err="1">
                <a:latin typeface="Calibri" panose="020F0502020204030204" pitchFamily="34" charset="0"/>
                <a:ea typeface="Calibri" panose="020F0502020204030204" pitchFamily="34" charset="0"/>
                <a:cs typeface="Times New Roman" panose="02020603050405020304" pitchFamily="18" charset="0"/>
              </a:rPr>
              <a:t>Pahira</a:t>
            </a:r>
            <a:r>
              <a:rPr lang="en-US" dirty="0">
                <a:latin typeface="Calibri" panose="020F0502020204030204" pitchFamily="34" charset="0"/>
                <a:ea typeface="Calibri" panose="020F0502020204030204" pitchFamily="34" charset="0"/>
                <a:cs typeface="Times New Roman" panose="02020603050405020304" pitchFamily="18" charset="0"/>
              </a:rPr>
              <a:t> JJ. Urinalysis: a comprehensive review. Am </a:t>
            </a:r>
            <a:r>
              <a:rPr lang="en-US" dirty="0" err="1">
                <a:latin typeface="Calibri" panose="020F0502020204030204" pitchFamily="34" charset="0"/>
                <a:ea typeface="Calibri" panose="020F0502020204030204" pitchFamily="34" charset="0"/>
                <a:cs typeface="Times New Roman" panose="02020603050405020304" pitchFamily="18" charset="0"/>
              </a:rPr>
              <a:t>Fam</a:t>
            </a:r>
            <a:r>
              <a:rPr lang="en-US" dirty="0">
                <a:latin typeface="Calibri" panose="020F0502020204030204" pitchFamily="34" charset="0"/>
                <a:ea typeface="Calibri" panose="020F0502020204030204" pitchFamily="34" charset="0"/>
                <a:cs typeface="Times New Roman" panose="02020603050405020304" pitchFamily="18" charset="0"/>
              </a:rPr>
              <a:t> Physician. 2005;7(6):1153-1162. </a:t>
            </a:r>
          </a:p>
          <a:p>
            <a:pPr marL="457200" indent="-4572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Nicolle LE, Bradley S, </a:t>
            </a:r>
            <a:r>
              <a:rPr lang="en-US" dirty="0" err="1">
                <a:latin typeface="Calibri" panose="020F0502020204030204" pitchFamily="34" charset="0"/>
                <a:ea typeface="Calibri" panose="020F0502020204030204" pitchFamily="34" charset="0"/>
                <a:cs typeface="Times New Roman" panose="02020603050405020304" pitchFamily="18" charset="0"/>
              </a:rPr>
              <a:t>Colgan</a:t>
            </a:r>
            <a:r>
              <a:rPr lang="en-US" dirty="0">
                <a:latin typeface="Calibri" panose="020F0502020204030204" pitchFamily="34" charset="0"/>
                <a:ea typeface="Calibri" panose="020F0502020204030204" pitchFamily="34" charset="0"/>
                <a:cs typeface="Times New Roman" panose="02020603050405020304" pitchFamily="18" charset="0"/>
              </a:rPr>
              <a:t> R, et al. Infectious Diseases Society of American guidelines for the diagnosis and treatment of asymptomatic </a:t>
            </a:r>
            <a:r>
              <a:rPr lang="en-US" dirty="0" err="1">
                <a:latin typeface="Calibri" panose="020F0502020204030204" pitchFamily="34" charset="0"/>
                <a:ea typeface="Calibri" panose="020F0502020204030204" pitchFamily="34" charset="0"/>
                <a:cs typeface="Times New Roman" panose="02020603050405020304" pitchFamily="18" charset="0"/>
              </a:rPr>
              <a:t>bacteriuria</a:t>
            </a:r>
            <a:r>
              <a:rPr lang="en-US" dirty="0">
                <a:latin typeface="Calibri" panose="020F0502020204030204" pitchFamily="34" charset="0"/>
                <a:ea typeface="Calibri" panose="020F0502020204030204" pitchFamily="34" charset="0"/>
                <a:cs typeface="Times New Roman" panose="02020603050405020304" pitchFamily="18" charset="0"/>
              </a:rPr>
              <a:t> in adults. CID 2005;40:643-54. </a:t>
            </a:r>
          </a:p>
          <a:p>
            <a:pPr marL="457200" indent="-4572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Kumar A, Roberts D, Wood KE, et al. Duration of hypotension before initiation of effective antimicrobial therapy is the critical determinant of survival in human septic shock. </a:t>
            </a:r>
            <a:r>
              <a:rPr lang="en-US" dirty="0" err="1">
                <a:latin typeface="Calibri" panose="020F0502020204030204" pitchFamily="34" charset="0"/>
                <a:ea typeface="Calibri" panose="020F0502020204030204" pitchFamily="34" charset="0"/>
                <a:cs typeface="Times New Roman" panose="02020603050405020304" pitchFamily="18" charset="0"/>
              </a:rPr>
              <a:t>Crit</a:t>
            </a:r>
            <a:r>
              <a:rPr lang="en-US" dirty="0">
                <a:latin typeface="Calibri" panose="020F0502020204030204" pitchFamily="34" charset="0"/>
                <a:ea typeface="Calibri" panose="020F0502020204030204" pitchFamily="34" charset="0"/>
                <a:cs typeface="Times New Roman" panose="02020603050405020304" pitchFamily="18" charset="0"/>
              </a:rPr>
              <a:t> Care Med 2006;34(6): 1589-96. </a:t>
            </a:r>
          </a:p>
          <a:p>
            <a:pPr marL="457200" indent="-457200">
              <a:buFont typeface="+mj-lt"/>
              <a:buAutoNum type="arabicPeriod"/>
            </a:pPr>
            <a:r>
              <a:rPr lang="en-US" dirty="0" err="1">
                <a:latin typeface="Calibri" panose="020F0502020204030204" pitchFamily="34" charset="0"/>
                <a:ea typeface="Calibri" panose="020F0502020204030204" pitchFamily="34" charset="0"/>
                <a:cs typeface="Times New Roman" panose="02020603050405020304" pitchFamily="18" charset="0"/>
              </a:rPr>
              <a:t>Septimus</a:t>
            </a:r>
            <a:r>
              <a:rPr lang="en-US" dirty="0">
                <a:latin typeface="Calibri" panose="020F0502020204030204" pitchFamily="34" charset="0"/>
                <a:ea typeface="Calibri" panose="020F0502020204030204" pitchFamily="34" charset="0"/>
                <a:cs typeface="Times New Roman" panose="02020603050405020304" pitchFamily="18" charset="0"/>
              </a:rPr>
              <a:t> E. Clinician guide for interpreting cultures. Centers for Disease Control and Prevention Web site. http://www.cdc.gov/getsmart/healthcare/implementation/clinicianguide.html. Published April 7, 2015. Updated April 7, 2015. Accessed October 5, 2016.</a:t>
            </a:r>
          </a:p>
          <a:p>
            <a:pPr marL="457200" indent="-457200">
              <a:buFont typeface="+mj-lt"/>
              <a:buAutoNum type="arabicPeriod"/>
            </a:pPr>
            <a:r>
              <a:rPr lang="en-US" dirty="0" err="1">
                <a:latin typeface="Calibri" panose="020F0502020204030204" pitchFamily="34" charset="0"/>
                <a:ea typeface="Calibri" panose="020F0502020204030204" pitchFamily="34" charset="0"/>
                <a:cs typeface="Times New Roman" panose="02020603050405020304" pitchFamily="18" charset="0"/>
              </a:rPr>
              <a:t>Mandell</a:t>
            </a:r>
            <a:r>
              <a:rPr lang="en-US" dirty="0">
                <a:latin typeface="Calibri" panose="020F0502020204030204" pitchFamily="34" charset="0"/>
                <a:ea typeface="Calibri" panose="020F0502020204030204" pitchFamily="34" charset="0"/>
                <a:cs typeface="Times New Roman" panose="02020603050405020304" pitchFamily="18" charset="0"/>
              </a:rPr>
              <a:t> LA, </a:t>
            </a:r>
            <a:r>
              <a:rPr lang="en-US" dirty="0" err="1">
                <a:latin typeface="Calibri" panose="020F0502020204030204" pitchFamily="34" charset="0"/>
                <a:ea typeface="Calibri" panose="020F0502020204030204" pitchFamily="34" charset="0"/>
                <a:cs typeface="Times New Roman" panose="02020603050405020304" pitchFamily="18" charset="0"/>
              </a:rPr>
              <a:t>Wunderink</a:t>
            </a:r>
            <a:r>
              <a:rPr lang="en-US" dirty="0">
                <a:latin typeface="Calibri" panose="020F0502020204030204" pitchFamily="34" charset="0"/>
                <a:ea typeface="Calibri" panose="020F0502020204030204" pitchFamily="34" charset="0"/>
                <a:cs typeface="Times New Roman" panose="02020603050405020304" pitchFamily="18" charset="0"/>
              </a:rPr>
              <a:t> RG, </a:t>
            </a:r>
            <a:r>
              <a:rPr lang="en-US" dirty="0" err="1">
                <a:latin typeface="Calibri" panose="020F0502020204030204" pitchFamily="34" charset="0"/>
                <a:ea typeface="Calibri" panose="020F0502020204030204" pitchFamily="34" charset="0"/>
                <a:cs typeface="Times New Roman" panose="02020603050405020304" pitchFamily="18" charset="0"/>
              </a:rPr>
              <a:t>Anzueto</a:t>
            </a:r>
            <a:r>
              <a:rPr lang="en-US" dirty="0">
                <a:latin typeface="Calibri" panose="020F0502020204030204" pitchFamily="34" charset="0"/>
                <a:ea typeface="Calibri" panose="020F0502020204030204" pitchFamily="34" charset="0"/>
                <a:cs typeface="Times New Roman" panose="02020603050405020304" pitchFamily="18" charset="0"/>
              </a:rPr>
              <a:t> A, et al. Infectious Diseases Society of American/American Thoracic Society Consensus Guidelines on the management of community-acquired pneumonia in adults. CID 2007;44:S27-72. </a:t>
            </a:r>
          </a:p>
          <a:p>
            <a:pPr marL="457200" indent="-457200">
              <a:buFont typeface="+mj-lt"/>
              <a:buAutoNum type="arabicPeriod"/>
            </a:pPr>
            <a:r>
              <a:rPr lang="en-US" dirty="0" err="1">
                <a:latin typeface="Calibri" panose="020F0502020204030204" pitchFamily="34" charset="0"/>
                <a:ea typeface="Calibri" panose="020F0502020204030204" pitchFamily="34" charset="0"/>
                <a:cs typeface="Times New Roman" panose="02020603050405020304" pitchFamily="18" charset="0"/>
              </a:rPr>
              <a:t>Solomkin</a:t>
            </a:r>
            <a:r>
              <a:rPr lang="en-US" dirty="0">
                <a:latin typeface="Calibri" panose="020F0502020204030204" pitchFamily="34" charset="0"/>
                <a:ea typeface="Calibri" panose="020F0502020204030204" pitchFamily="34" charset="0"/>
                <a:cs typeface="Times New Roman" panose="02020603050405020304" pitchFamily="18" charset="0"/>
              </a:rPr>
              <a:t> JS, </a:t>
            </a:r>
            <a:r>
              <a:rPr lang="en-US" dirty="0" err="1">
                <a:latin typeface="Calibri" panose="020F0502020204030204" pitchFamily="34" charset="0"/>
                <a:ea typeface="Calibri" panose="020F0502020204030204" pitchFamily="34" charset="0"/>
                <a:cs typeface="Times New Roman" panose="02020603050405020304" pitchFamily="18" charset="0"/>
              </a:rPr>
              <a:t>Mazuski</a:t>
            </a:r>
            <a:r>
              <a:rPr lang="en-US" dirty="0">
                <a:latin typeface="Calibri" panose="020F0502020204030204" pitchFamily="34" charset="0"/>
                <a:ea typeface="Calibri" panose="020F0502020204030204" pitchFamily="34" charset="0"/>
                <a:cs typeface="Times New Roman" panose="02020603050405020304" pitchFamily="18" charset="0"/>
              </a:rPr>
              <a:t> JE, Bradley JS, et al. Diagnosis and management of complicated intra-abdominal infection in adults and children: guidelines by the Surgical Infection Society and the Infectious Diseases Society of America. CID 2010;50:133-64. </a:t>
            </a:r>
          </a:p>
          <a:p>
            <a:pPr marL="457200" indent="-457200">
              <a:buFont typeface="+mj-lt"/>
              <a:buAutoNum type="arabicPeriod"/>
            </a:pPr>
            <a:r>
              <a:rPr lang="en-US" dirty="0" err="1">
                <a:latin typeface="Calibri" panose="020F0502020204030204" pitchFamily="34" charset="0"/>
                <a:ea typeface="Calibri" panose="020F0502020204030204" pitchFamily="34" charset="0"/>
                <a:cs typeface="Times New Roman" panose="02020603050405020304" pitchFamily="18" charset="0"/>
              </a:rPr>
              <a:t>Kalil</a:t>
            </a:r>
            <a:r>
              <a:rPr lang="en-US" dirty="0">
                <a:latin typeface="Calibri" panose="020F0502020204030204" pitchFamily="34" charset="0"/>
                <a:ea typeface="Calibri" panose="020F0502020204030204" pitchFamily="34" charset="0"/>
                <a:cs typeface="Times New Roman" panose="02020603050405020304" pitchFamily="18" charset="0"/>
              </a:rPr>
              <a:t> AC, </a:t>
            </a:r>
            <a:r>
              <a:rPr lang="en-US" dirty="0" err="1">
                <a:latin typeface="Calibri" panose="020F0502020204030204" pitchFamily="34" charset="0"/>
                <a:ea typeface="Calibri" panose="020F0502020204030204" pitchFamily="34" charset="0"/>
                <a:cs typeface="Times New Roman" panose="02020603050405020304" pitchFamily="18" charset="0"/>
              </a:rPr>
              <a:t>Metersky</a:t>
            </a:r>
            <a:r>
              <a:rPr lang="en-US" dirty="0">
                <a:latin typeface="Calibri" panose="020F0502020204030204" pitchFamily="34" charset="0"/>
                <a:ea typeface="Calibri" panose="020F0502020204030204" pitchFamily="34" charset="0"/>
                <a:cs typeface="Times New Roman" panose="02020603050405020304" pitchFamily="18" charset="0"/>
              </a:rPr>
              <a:t> ML, </a:t>
            </a:r>
            <a:r>
              <a:rPr lang="en-US" dirty="0" err="1">
                <a:latin typeface="Calibri" panose="020F0502020204030204" pitchFamily="34" charset="0"/>
                <a:ea typeface="Calibri" panose="020F0502020204030204" pitchFamily="34" charset="0"/>
                <a:cs typeface="Times New Roman" panose="02020603050405020304" pitchFamily="18" charset="0"/>
              </a:rPr>
              <a:t>Klompas</a:t>
            </a:r>
            <a:r>
              <a:rPr lang="en-US" dirty="0">
                <a:latin typeface="Calibri" panose="020F0502020204030204" pitchFamily="34" charset="0"/>
                <a:ea typeface="Calibri" panose="020F0502020204030204" pitchFamily="34" charset="0"/>
                <a:cs typeface="Times New Roman" panose="02020603050405020304" pitchFamily="18" charset="0"/>
              </a:rPr>
              <a:t> M, et al. Management of adults with hospital-acquired and ventilator-associated pneumonia: 2016 clinical practice guideline by the Infectious Diseases Society of America and the American Thoracic Society. CID 2016. </a:t>
            </a:r>
            <a:r>
              <a:rPr lang="en-US" dirty="0" err="1">
                <a:latin typeface="Calibri" panose="020F0502020204030204" pitchFamily="34" charset="0"/>
                <a:ea typeface="Calibri" panose="020F0502020204030204" pitchFamily="34" charset="0"/>
                <a:cs typeface="Times New Roman" panose="02020603050405020304" pitchFamily="18" charset="0"/>
              </a:rPr>
              <a:t>doi</a:t>
            </a:r>
            <a:r>
              <a:rPr lang="en-US" dirty="0">
                <a:latin typeface="Calibri" panose="020F0502020204030204" pitchFamily="34" charset="0"/>
                <a:ea typeface="Calibri" panose="020F0502020204030204" pitchFamily="34" charset="0"/>
                <a:cs typeface="Times New Roman" panose="02020603050405020304" pitchFamily="18" charset="0"/>
              </a:rPr>
              <a:t>: 10.1093/</a:t>
            </a:r>
            <a:r>
              <a:rPr lang="en-US" dirty="0" err="1">
                <a:latin typeface="Calibri" panose="020F0502020204030204" pitchFamily="34" charset="0"/>
                <a:ea typeface="Calibri" panose="020F0502020204030204" pitchFamily="34" charset="0"/>
                <a:cs typeface="Times New Roman" panose="02020603050405020304" pitchFamily="18" charset="0"/>
              </a:rPr>
              <a:t>cid</a:t>
            </a:r>
            <a:r>
              <a:rPr lang="en-US" dirty="0">
                <a:latin typeface="Calibri" panose="020F0502020204030204" pitchFamily="34" charset="0"/>
                <a:ea typeface="Calibri" panose="020F0502020204030204" pitchFamily="34" charset="0"/>
                <a:cs typeface="Times New Roman" panose="02020603050405020304" pitchFamily="18" charset="0"/>
              </a:rPr>
              <a:t>/ciw353. </a:t>
            </a:r>
          </a:p>
          <a:p>
            <a:pPr marL="457200" indent="-457200">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48722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84583" y="1959402"/>
            <a:ext cx="7838535" cy="4195481"/>
          </a:xfrm>
        </p:spPr>
        <p:txBody>
          <a:bodyPr>
            <a:normAutofit fontScale="62500" lnSpcReduction="20000"/>
          </a:bodyPr>
          <a:lstStyle/>
          <a:p>
            <a:pPr marL="457200" indent="-457200">
              <a:buFont typeface="+mj-lt"/>
              <a:buAutoNum type="arabicPeriod" startAt="11"/>
            </a:pPr>
            <a:r>
              <a:rPr lang="en-US" dirty="0">
                <a:latin typeface="Calibri" panose="020F0502020204030204" pitchFamily="34" charset="0"/>
                <a:ea typeface="Calibri" panose="020F0502020204030204" pitchFamily="34" charset="0"/>
                <a:cs typeface="Times New Roman" panose="02020603050405020304" pitchFamily="18" charset="0"/>
              </a:rPr>
              <a:t>Stevens, DL, </a:t>
            </a:r>
            <a:r>
              <a:rPr lang="en-US" dirty="0" err="1">
                <a:latin typeface="Calibri" panose="020F0502020204030204" pitchFamily="34" charset="0"/>
                <a:ea typeface="Calibri" panose="020F0502020204030204" pitchFamily="34" charset="0"/>
                <a:cs typeface="Times New Roman" panose="02020603050405020304" pitchFamily="18" charset="0"/>
              </a:rPr>
              <a:t>Bisno</a:t>
            </a:r>
            <a:r>
              <a:rPr lang="en-US" dirty="0">
                <a:latin typeface="Calibri" panose="020F0502020204030204" pitchFamily="34" charset="0"/>
                <a:ea typeface="Calibri" panose="020F0502020204030204" pitchFamily="34" charset="0"/>
                <a:cs typeface="Times New Roman" panose="02020603050405020304" pitchFamily="18" charset="0"/>
              </a:rPr>
              <a:t> AL, Chambers HF, et al. Practice guidelines for the diagnosis and management of skin and soft tissue infections: 2014 update by the Infectious Diseases Society of America. CID 2014. </a:t>
            </a:r>
            <a:r>
              <a:rPr lang="en-US" dirty="0" err="1">
                <a:latin typeface="Calibri" panose="020F0502020204030204" pitchFamily="34" charset="0"/>
                <a:ea typeface="Calibri" panose="020F0502020204030204" pitchFamily="34" charset="0"/>
                <a:cs typeface="Times New Roman" panose="02020603050405020304" pitchFamily="18" charset="0"/>
              </a:rPr>
              <a:t>doi</a:t>
            </a:r>
            <a:r>
              <a:rPr lang="en-US" dirty="0">
                <a:latin typeface="Calibri" panose="020F0502020204030204" pitchFamily="34" charset="0"/>
                <a:ea typeface="Calibri" panose="020F0502020204030204" pitchFamily="34" charset="0"/>
                <a:cs typeface="Times New Roman" panose="02020603050405020304" pitchFamily="18" charset="0"/>
              </a:rPr>
              <a:t>: 10.1093/</a:t>
            </a:r>
            <a:r>
              <a:rPr lang="en-US" dirty="0" err="1">
                <a:latin typeface="Calibri" panose="020F0502020204030204" pitchFamily="34" charset="0"/>
                <a:ea typeface="Calibri" panose="020F0502020204030204" pitchFamily="34" charset="0"/>
                <a:cs typeface="Times New Roman" panose="02020603050405020304" pitchFamily="18" charset="0"/>
              </a:rPr>
              <a:t>cid</a:t>
            </a:r>
            <a:r>
              <a:rPr lang="en-US" dirty="0">
                <a:latin typeface="Calibri" panose="020F0502020204030204" pitchFamily="34" charset="0"/>
                <a:ea typeface="Calibri" panose="020F0502020204030204" pitchFamily="34" charset="0"/>
                <a:cs typeface="Times New Roman" panose="02020603050405020304" pitchFamily="18" charset="0"/>
              </a:rPr>
              <a:t>/ciu296.</a:t>
            </a:r>
          </a:p>
          <a:p>
            <a:pPr marL="457200" indent="-457200">
              <a:buFont typeface="+mj-lt"/>
              <a:buAutoNum type="arabicPeriod" startAt="11"/>
            </a:pPr>
            <a:r>
              <a:rPr lang="en-US" dirty="0" err="1">
                <a:latin typeface="Calibri" panose="020F0502020204030204" pitchFamily="34" charset="0"/>
                <a:ea typeface="Calibri" panose="020F0502020204030204" pitchFamily="34" charset="0"/>
                <a:cs typeface="Times New Roman" panose="02020603050405020304" pitchFamily="18" charset="0"/>
              </a:rPr>
              <a:t>Lipsky</a:t>
            </a:r>
            <a:r>
              <a:rPr lang="en-US" dirty="0">
                <a:latin typeface="Calibri" panose="020F0502020204030204" pitchFamily="34" charset="0"/>
                <a:ea typeface="Calibri" panose="020F0502020204030204" pitchFamily="34" charset="0"/>
                <a:cs typeface="Times New Roman" panose="02020603050405020304" pitchFamily="18" charset="0"/>
              </a:rPr>
              <a:t> BA, </a:t>
            </a:r>
            <a:r>
              <a:rPr lang="en-US" dirty="0" err="1">
                <a:latin typeface="Calibri" panose="020F0502020204030204" pitchFamily="34" charset="0"/>
                <a:ea typeface="Calibri" panose="020F0502020204030204" pitchFamily="34" charset="0"/>
                <a:cs typeface="Times New Roman" panose="02020603050405020304" pitchFamily="18" charset="0"/>
              </a:rPr>
              <a:t>Berendt</a:t>
            </a:r>
            <a:r>
              <a:rPr lang="en-US" dirty="0">
                <a:latin typeface="Calibri" panose="020F0502020204030204" pitchFamily="34" charset="0"/>
                <a:ea typeface="Calibri" panose="020F0502020204030204" pitchFamily="34" charset="0"/>
                <a:cs typeface="Times New Roman" panose="02020603050405020304" pitchFamily="18" charset="0"/>
              </a:rPr>
              <a:t> AR, </a:t>
            </a:r>
            <a:r>
              <a:rPr lang="en-US" dirty="0" err="1">
                <a:latin typeface="Calibri" panose="020F0502020204030204" pitchFamily="34" charset="0"/>
                <a:ea typeface="Calibri" panose="020F0502020204030204" pitchFamily="34" charset="0"/>
                <a:cs typeface="Times New Roman" panose="02020603050405020304" pitchFamily="18" charset="0"/>
              </a:rPr>
              <a:t>Cornia</a:t>
            </a:r>
            <a:r>
              <a:rPr lang="en-US" dirty="0">
                <a:latin typeface="Calibri" panose="020F0502020204030204" pitchFamily="34" charset="0"/>
                <a:ea typeface="Calibri" panose="020F0502020204030204" pitchFamily="34" charset="0"/>
                <a:cs typeface="Times New Roman" panose="02020603050405020304" pitchFamily="18" charset="0"/>
              </a:rPr>
              <a:t> PB, et al. 2012 Infectious Diseases Society of America Clinical Practice Guideline for the diagnosis and management of diabetic foot infections. CID:54(12):e132-e173. </a:t>
            </a:r>
          </a:p>
          <a:p>
            <a:pPr marL="457200" indent="-457200">
              <a:buFont typeface="+mj-lt"/>
              <a:buAutoNum type="arabicPeriod" startAt="11"/>
            </a:pPr>
            <a:r>
              <a:rPr lang="en-US" dirty="0">
                <a:latin typeface="Calibri" panose="020F0502020204030204" pitchFamily="34" charset="0"/>
                <a:ea typeface="Calibri" panose="020F0502020204030204" pitchFamily="34" charset="0"/>
                <a:cs typeface="Times New Roman" panose="02020603050405020304" pitchFamily="18" charset="0"/>
              </a:rPr>
              <a:t>Bowler PG, </a:t>
            </a:r>
            <a:r>
              <a:rPr lang="en-US" dirty="0" err="1">
                <a:latin typeface="Calibri" panose="020F0502020204030204" pitchFamily="34" charset="0"/>
                <a:ea typeface="Calibri" panose="020F0502020204030204" pitchFamily="34" charset="0"/>
                <a:cs typeface="Times New Roman" panose="02020603050405020304" pitchFamily="18" charset="0"/>
              </a:rPr>
              <a:t>Deurden</a:t>
            </a:r>
            <a:r>
              <a:rPr lang="en-US" dirty="0">
                <a:latin typeface="Calibri" panose="020F0502020204030204" pitchFamily="34" charset="0"/>
                <a:ea typeface="Calibri" panose="020F0502020204030204" pitchFamily="34" charset="0"/>
                <a:cs typeface="Times New Roman" panose="02020603050405020304" pitchFamily="18" charset="0"/>
              </a:rPr>
              <a:t> BI, Armstrong DG. Wound microbiology and associated approaches to wound management. </a:t>
            </a:r>
            <a:r>
              <a:rPr lang="en-US" dirty="0" err="1">
                <a:latin typeface="Calibri" panose="020F0502020204030204" pitchFamily="34" charset="0"/>
                <a:ea typeface="Calibri" panose="020F0502020204030204" pitchFamily="34" charset="0"/>
                <a:cs typeface="Times New Roman" panose="02020603050405020304" pitchFamily="18" charset="0"/>
              </a:rPr>
              <a:t>Clin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Microbiol</a:t>
            </a:r>
            <a:r>
              <a:rPr lang="en-US" dirty="0">
                <a:latin typeface="Calibri" panose="020F0502020204030204" pitchFamily="34" charset="0"/>
                <a:ea typeface="Calibri" panose="020F0502020204030204" pitchFamily="34" charset="0"/>
                <a:cs typeface="Times New Roman" panose="02020603050405020304" pitchFamily="18" charset="0"/>
              </a:rPr>
              <a:t> Rev 2001;14(2):244-269.</a:t>
            </a:r>
          </a:p>
          <a:p>
            <a:pPr marL="457200" indent="-457200">
              <a:buFont typeface="+mj-lt"/>
              <a:buAutoNum type="arabicPeriod" startAt="11"/>
            </a:pPr>
            <a:r>
              <a:rPr lang="en-US" dirty="0">
                <a:latin typeface="Calibri" panose="020F0502020204030204" pitchFamily="34" charset="0"/>
                <a:ea typeface="Calibri" panose="020F0502020204030204" pitchFamily="34" charset="0"/>
                <a:cs typeface="Times New Roman" panose="02020603050405020304" pitchFamily="18" charset="0"/>
              </a:rPr>
              <a:t>Hall KK, Lyman JA. Updated review of blood culture contamination. J </a:t>
            </a:r>
            <a:r>
              <a:rPr lang="en-US" dirty="0" err="1">
                <a:latin typeface="Calibri" panose="020F0502020204030204" pitchFamily="34" charset="0"/>
                <a:ea typeface="Calibri" panose="020F0502020204030204" pitchFamily="34" charset="0"/>
                <a:cs typeface="Times New Roman" panose="02020603050405020304" pitchFamily="18" charset="0"/>
              </a:rPr>
              <a:t>Clin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Microbiol</a:t>
            </a:r>
            <a:r>
              <a:rPr lang="en-US" dirty="0">
                <a:latin typeface="Calibri" panose="020F0502020204030204" pitchFamily="34" charset="0"/>
                <a:ea typeface="Calibri" panose="020F0502020204030204" pitchFamily="34" charset="0"/>
                <a:cs typeface="Times New Roman" panose="02020603050405020304" pitchFamily="18" charset="0"/>
              </a:rPr>
              <a:t> 2006;19(4):788-802.</a:t>
            </a:r>
          </a:p>
          <a:p>
            <a:pPr marL="457200" indent="-457200">
              <a:buFont typeface="+mj-lt"/>
              <a:buAutoNum type="arabicPeriod" startAt="11"/>
            </a:pPr>
            <a:r>
              <a:rPr lang="en-US" dirty="0" err="1">
                <a:latin typeface="Calibri" panose="020F0502020204030204" pitchFamily="34" charset="0"/>
                <a:ea typeface="Calibri" panose="020F0502020204030204" pitchFamily="34" charset="0"/>
                <a:cs typeface="Times New Roman" panose="02020603050405020304" pitchFamily="18" charset="0"/>
              </a:rPr>
              <a:t>Kallstrom</a:t>
            </a:r>
            <a:r>
              <a:rPr lang="en-US" dirty="0">
                <a:latin typeface="Calibri" panose="020F0502020204030204" pitchFamily="34" charset="0"/>
                <a:ea typeface="Calibri" panose="020F0502020204030204" pitchFamily="34" charset="0"/>
                <a:cs typeface="Times New Roman" panose="02020603050405020304" pitchFamily="18" charset="0"/>
              </a:rPr>
              <a:t> G. Are quantitative bacterial wound cultures useful? J </a:t>
            </a:r>
            <a:r>
              <a:rPr lang="en-US" dirty="0" err="1">
                <a:latin typeface="Calibri" panose="020F0502020204030204" pitchFamily="34" charset="0"/>
                <a:ea typeface="Calibri" panose="020F0502020204030204" pitchFamily="34" charset="0"/>
                <a:cs typeface="Times New Roman" panose="02020603050405020304" pitchFamily="18" charset="0"/>
              </a:rPr>
              <a:t>Clin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Microbiol</a:t>
            </a:r>
            <a:r>
              <a:rPr lang="en-US" dirty="0">
                <a:latin typeface="Calibri" panose="020F0502020204030204" pitchFamily="34" charset="0"/>
                <a:ea typeface="Calibri" panose="020F0502020204030204" pitchFamily="34" charset="0"/>
                <a:cs typeface="Times New Roman" panose="02020603050405020304" pitchFamily="18" charset="0"/>
              </a:rPr>
              <a:t> 2014;52(8):2753-2756.</a:t>
            </a:r>
          </a:p>
          <a:p>
            <a:pPr marL="457200" indent="-457200">
              <a:buFont typeface="+mj-lt"/>
              <a:buAutoNum type="arabicPeriod" startAt="11"/>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Barenfanger</a:t>
            </a:r>
            <a:r>
              <a:rPr lang="en-US" dirty="0">
                <a:latin typeface="Calibri" panose="020F0502020204030204" pitchFamily="34" charset="0"/>
                <a:ea typeface="Calibri" panose="020F0502020204030204" pitchFamily="34" charset="0"/>
                <a:cs typeface="Times New Roman" panose="02020603050405020304" pitchFamily="18" charset="0"/>
              </a:rPr>
              <a:t> J, Drake CA. Interpretation of gram stains for the </a:t>
            </a:r>
            <a:r>
              <a:rPr lang="en-US" dirty="0" err="1">
                <a:latin typeface="Calibri" panose="020F0502020204030204" pitchFamily="34" charset="0"/>
                <a:ea typeface="Calibri" panose="020F0502020204030204" pitchFamily="34" charset="0"/>
                <a:cs typeface="Times New Roman" panose="02020603050405020304" pitchFamily="18" charset="0"/>
              </a:rPr>
              <a:t>nonmicrobiologist</a:t>
            </a:r>
            <a:r>
              <a:rPr lang="en-US" dirty="0">
                <a:latin typeface="Calibri" panose="020F0502020204030204" pitchFamily="34" charset="0"/>
                <a:ea typeface="Calibri" panose="020F0502020204030204" pitchFamily="34" charset="0"/>
                <a:cs typeface="Times New Roman" panose="02020603050405020304" pitchFamily="18" charset="0"/>
              </a:rPr>
              <a:t>. Lab Med 2001;7(32): 368-375.</a:t>
            </a:r>
          </a:p>
          <a:p>
            <a:pPr marL="457200" lvl="0" indent="-457200">
              <a:buFont typeface="+mj-lt"/>
              <a:buAutoNum type="arabicPeriod" startAt="11"/>
            </a:pPr>
            <a:r>
              <a:rPr lang="en-US" dirty="0">
                <a:latin typeface="Calibri" panose="020F0502020204030204" pitchFamily="34" charset="0"/>
                <a:ea typeface="Calibri" panose="020F0502020204030204" pitchFamily="34" charset="0"/>
                <a:cs typeface="Times New Roman" panose="02020603050405020304" pitchFamily="18" charset="0"/>
              </a:rPr>
              <a:t>Brooks GF, et al.  </a:t>
            </a:r>
            <a:r>
              <a:rPr lang="en-US" i="1" dirty="0">
                <a:latin typeface="Calibri" panose="020F0502020204030204" pitchFamily="34" charset="0"/>
                <a:ea typeface="Calibri" panose="020F0502020204030204" pitchFamily="34" charset="0"/>
                <a:cs typeface="Times New Roman" panose="02020603050405020304" pitchFamily="18" charset="0"/>
              </a:rPr>
              <a:t>Medical Microbiology 26</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ed. New York, NY: McGraw Hill Medical; 2013</a:t>
            </a:r>
          </a:p>
          <a:p>
            <a:pPr marL="457200" lvl="0" indent="-457200">
              <a:buFont typeface="+mj-lt"/>
              <a:buAutoNum type="arabicPeriod" startAt="11"/>
            </a:pPr>
            <a:r>
              <a:rPr lang="en-US" dirty="0">
                <a:latin typeface="Calibri" panose="020F0502020204030204" pitchFamily="34" charset="0"/>
                <a:ea typeface="Calibri" panose="020F0502020204030204" pitchFamily="34" charset="0"/>
                <a:cs typeface="Times New Roman" panose="02020603050405020304" pitchFamily="18" charset="0"/>
              </a:rPr>
              <a:t>Rybak M, </a:t>
            </a:r>
            <a:r>
              <a:rPr lang="en-US" dirty="0" err="1">
                <a:latin typeface="Calibri" panose="020F0502020204030204" pitchFamily="34" charset="0"/>
                <a:ea typeface="Calibri" panose="020F0502020204030204" pitchFamily="34" charset="0"/>
                <a:cs typeface="Times New Roman" panose="02020603050405020304" pitchFamily="18" charset="0"/>
              </a:rPr>
              <a:t>Vidaillac</a:t>
            </a:r>
            <a:r>
              <a:rPr lang="en-US" dirty="0">
                <a:latin typeface="Calibri" panose="020F0502020204030204" pitchFamily="34" charset="0"/>
                <a:ea typeface="Calibri" panose="020F0502020204030204" pitchFamily="34" charset="0"/>
                <a:cs typeface="Times New Roman" panose="02020603050405020304" pitchFamily="18" charset="0"/>
              </a:rPr>
              <a:t> C, </a:t>
            </a:r>
            <a:r>
              <a:rPr lang="en-US" dirty="0" err="1">
                <a:latin typeface="Calibri" panose="020F0502020204030204" pitchFamily="34" charset="0"/>
                <a:ea typeface="Calibri" panose="020F0502020204030204" pitchFamily="34" charset="0"/>
                <a:cs typeface="Times New Roman" panose="02020603050405020304" pitchFamily="18" charset="0"/>
              </a:rPr>
              <a:t>Sader</a:t>
            </a:r>
            <a:r>
              <a:rPr lang="en-US" dirty="0">
                <a:latin typeface="Calibri" panose="020F0502020204030204" pitchFamily="34" charset="0"/>
                <a:ea typeface="Calibri" panose="020F0502020204030204" pitchFamily="34" charset="0"/>
                <a:cs typeface="Times New Roman" panose="02020603050405020304" pitchFamily="18" charset="0"/>
              </a:rPr>
              <a:t> HS. Evaluation of vancomycin susceptibility testing for methicillin-resistant</a:t>
            </a:r>
            <a:r>
              <a:rPr lang="en-US" i="1" dirty="0">
                <a:latin typeface="Calibri" panose="020F0502020204030204" pitchFamily="34" charset="0"/>
                <a:ea typeface="Calibri" panose="020F0502020204030204" pitchFamily="34" charset="0"/>
                <a:cs typeface="Times New Roman" panose="02020603050405020304" pitchFamily="18" charset="0"/>
              </a:rPr>
              <a:t> staphylococcus aureus</a:t>
            </a:r>
            <a:r>
              <a:rPr lang="en-US" dirty="0">
                <a:latin typeface="Calibri" panose="020F0502020204030204" pitchFamily="34" charset="0"/>
                <a:ea typeface="Calibri" panose="020F0502020204030204" pitchFamily="34" charset="0"/>
                <a:cs typeface="Times New Roman" panose="02020603050405020304" pitchFamily="18" charset="0"/>
              </a:rPr>
              <a:t>: comparison of </a:t>
            </a:r>
            <a:r>
              <a:rPr lang="en-US" dirty="0" err="1">
                <a:latin typeface="Calibri" panose="020F0502020204030204" pitchFamily="34" charset="0"/>
                <a:ea typeface="Calibri" panose="020F0502020204030204" pitchFamily="34" charset="0"/>
                <a:cs typeface="Times New Roman" panose="02020603050405020304" pitchFamily="18" charset="0"/>
              </a:rPr>
              <a:t>Etest</a:t>
            </a:r>
            <a:r>
              <a:rPr lang="en-US" dirty="0">
                <a:latin typeface="Calibri" panose="020F0502020204030204" pitchFamily="34" charset="0"/>
                <a:ea typeface="Calibri" panose="020F0502020204030204" pitchFamily="34" charset="0"/>
                <a:cs typeface="Times New Roman" panose="02020603050405020304" pitchFamily="18" charset="0"/>
              </a:rPr>
              <a:t> and three automated testing methods. J </a:t>
            </a:r>
            <a:r>
              <a:rPr lang="en-US" dirty="0" err="1">
                <a:latin typeface="Calibri" panose="020F0502020204030204" pitchFamily="34" charset="0"/>
                <a:ea typeface="Calibri" panose="020F0502020204030204" pitchFamily="34" charset="0"/>
                <a:cs typeface="Times New Roman" panose="02020603050405020304" pitchFamily="18" charset="0"/>
              </a:rPr>
              <a:t>Clin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Microbiol</a:t>
            </a:r>
            <a:r>
              <a:rPr lang="en-US" dirty="0">
                <a:latin typeface="Calibri" panose="020F0502020204030204" pitchFamily="34" charset="0"/>
                <a:ea typeface="Calibri" panose="020F0502020204030204" pitchFamily="34" charset="0"/>
                <a:cs typeface="Times New Roman" panose="02020603050405020304" pitchFamily="18" charset="0"/>
              </a:rPr>
              <a:t> 2013;51(7): 2077-81.</a:t>
            </a:r>
          </a:p>
          <a:p>
            <a:pPr marL="457200" lvl="0" indent="-457200">
              <a:buFont typeface="+mj-lt"/>
              <a:buAutoNum type="arabicPeriod" startAt="11"/>
            </a:pPr>
            <a:r>
              <a:rPr lang="en-US" dirty="0">
                <a:latin typeface="Calibri" panose="020F0502020204030204" pitchFamily="34" charset="0"/>
                <a:ea typeface="Calibri" panose="020F0502020204030204" pitchFamily="34" charset="0"/>
                <a:cs typeface="Times New Roman" panose="02020603050405020304" pitchFamily="18" charset="0"/>
              </a:rPr>
              <a:t>Accelerate </a:t>
            </a:r>
            <a:r>
              <a:rPr lang="en-US" dirty="0" err="1">
                <a:latin typeface="Calibri" panose="020F0502020204030204" pitchFamily="34" charset="0"/>
                <a:ea typeface="Calibri" panose="020F0502020204030204" pitchFamily="34" charset="0"/>
                <a:cs typeface="Times New Roman" panose="02020603050405020304" pitchFamily="18" charset="0"/>
              </a:rPr>
              <a:t>Pheno</a:t>
            </a:r>
            <a:r>
              <a:rPr lang="en-US" dirty="0">
                <a:latin typeface="Calibri" panose="020F0502020204030204" pitchFamily="34" charset="0"/>
                <a:ea typeface="Calibri" panose="020F0502020204030204" pitchFamily="34" charset="0"/>
                <a:cs typeface="Times New Roman" panose="02020603050405020304" pitchFamily="18" charset="0"/>
              </a:rPr>
              <a:t> System. Accelerate diagnostics. Available at: http://acceleratediagnostics.com/products/accelerate-pheno-system/#features. Accessed December 30</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2016. </a:t>
            </a:r>
          </a:p>
          <a:p>
            <a:pPr marL="457200" lvl="0" indent="-457200">
              <a:buFont typeface="+mj-lt"/>
              <a:buAutoNum type="arabicPeriod" startAt="11"/>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startAt="11"/>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8183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0"/>
            <a:ext cx="7117180" cy="1470025"/>
          </a:xfrm>
        </p:spPr>
        <p:txBody>
          <a:bodyPr>
            <a:normAutofit/>
          </a:bodyPr>
          <a:lstStyle/>
          <a:p>
            <a:r>
              <a:rPr lang="en-US" dirty="0"/>
              <a:t>Environmental Cleaning and Disinfection</a:t>
            </a:r>
          </a:p>
        </p:txBody>
      </p:sp>
      <p:sp>
        <p:nvSpPr>
          <p:cNvPr id="3" name="Subtitle 2"/>
          <p:cNvSpPr>
            <a:spLocks noGrp="1"/>
          </p:cNvSpPr>
          <p:nvPr>
            <p:ph type="subTitle" idx="1"/>
          </p:nvPr>
        </p:nvSpPr>
        <p:spPr>
          <a:xfrm>
            <a:off x="1524000" y="4837198"/>
            <a:ext cx="7117180" cy="861420"/>
          </a:xfrm>
        </p:spPr>
        <p:txBody>
          <a:bodyPr>
            <a:noAutofit/>
          </a:bodyPr>
          <a:lstStyle/>
          <a:p>
            <a:pPr algn="r"/>
            <a:r>
              <a:rPr lang="en-US" sz="2400" dirty="0">
                <a:solidFill>
                  <a:schemeClr val="tx2">
                    <a:lumMod val="60000"/>
                    <a:lumOff val="40000"/>
                  </a:schemeClr>
                </a:solidFill>
              </a:rPr>
              <a:t>Bonnie Barnard, MPH, CIC, FAPIC</a:t>
            </a:r>
          </a:p>
          <a:p>
            <a:pPr algn="r"/>
            <a:r>
              <a:rPr lang="en-US" sz="2400" dirty="0">
                <a:solidFill>
                  <a:schemeClr val="tx2">
                    <a:lumMod val="60000"/>
                    <a:lumOff val="40000"/>
                  </a:schemeClr>
                </a:solidFill>
              </a:rPr>
              <a:t>Interim Infection </a:t>
            </a:r>
            <a:r>
              <a:rPr lang="en-US" sz="2400" dirty="0" err="1">
                <a:solidFill>
                  <a:schemeClr val="tx2">
                    <a:lumMod val="60000"/>
                    <a:lumOff val="40000"/>
                  </a:schemeClr>
                </a:solidFill>
              </a:rPr>
              <a:t>Preventionist</a:t>
            </a:r>
            <a:endParaRPr lang="en-US" sz="2400" dirty="0">
              <a:solidFill>
                <a:schemeClr val="tx2">
                  <a:lumMod val="60000"/>
                  <a:lumOff val="40000"/>
                </a:schemeClr>
              </a:solidFill>
            </a:endParaRPr>
          </a:p>
          <a:p>
            <a:pPr algn="r"/>
            <a:endParaRPr lang="en-US" sz="1800" dirty="0"/>
          </a:p>
        </p:txBody>
      </p:sp>
      <p:pic>
        <p:nvPicPr>
          <p:cNvPr id="4" name="Picture 1" descr="C:\Users\CS6118\AppData\Local\Microsoft\Windows\Temporary Internet Files\Content.IE5\ZAQJMQFP\MC900065084[1].wmf"/>
          <p:cNvPicPr>
            <a:picLocks noChangeAspect="1" noChangeArrowheads="1"/>
          </p:cNvPicPr>
          <p:nvPr/>
        </p:nvPicPr>
        <p:blipFill>
          <a:blip r:embed="rId3" cstate="print"/>
          <a:srcRect/>
          <a:stretch>
            <a:fillRect/>
          </a:stretch>
        </p:blipFill>
        <p:spPr bwMode="auto">
          <a:xfrm>
            <a:off x="1371600" y="3888937"/>
            <a:ext cx="1676400" cy="1896523"/>
          </a:xfrm>
          <a:prstGeom prst="rect">
            <a:avLst/>
          </a:prstGeom>
          <a:noFill/>
        </p:spPr>
      </p:pic>
    </p:spTree>
    <p:extLst>
      <p:ext uri="{BB962C8B-B14F-4D97-AF65-F5344CB8AC3E}">
        <p14:creationId xmlns:p14="http://schemas.microsoft.com/office/powerpoint/2010/main" val="2724955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Describe the process for </a:t>
            </a:r>
            <a:r>
              <a:rPr lang="en-US"/>
              <a:t>cleaning patient </a:t>
            </a:r>
            <a:r>
              <a:rPr lang="en-US" dirty="0"/>
              <a:t>rooms daily and upon discharge</a:t>
            </a:r>
          </a:p>
          <a:p>
            <a:r>
              <a:rPr lang="en-US" dirty="0"/>
              <a:t>Explain the importance of dwell/contact time in relation to the use of disinfectants</a:t>
            </a:r>
          </a:p>
          <a:p>
            <a:r>
              <a:rPr lang="en-US" dirty="0"/>
              <a:t>List at least five high touch items in the patient’s environment that require special attention to cleaning</a:t>
            </a:r>
          </a:p>
        </p:txBody>
      </p:sp>
    </p:spTree>
    <p:extLst>
      <p:ext uri="{BB962C8B-B14F-4D97-AF65-F5344CB8AC3E}">
        <p14:creationId xmlns:p14="http://schemas.microsoft.com/office/powerpoint/2010/main" val="397693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a:xfrm>
            <a:off x="827486" y="2052921"/>
            <a:ext cx="7581359" cy="4195481"/>
          </a:xfrm>
        </p:spPr>
        <p:txBody>
          <a:bodyPr>
            <a:normAutofit/>
          </a:bodyPr>
          <a:lstStyle/>
          <a:p>
            <a:pPr marL="457200" indent="-457200">
              <a:buFont typeface="+mj-lt"/>
              <a:buAutoNum type="arabicPeriod"/>
            </a:pPr>
            <a:r>
              <a:rPr lang="en-US" sz="2800" dirty="0"/>
              <a:t>Describe the utility of laboratory testing/chemistries in the workup of infection. </a:t>
            </a:r>
          </a:p>
          <a:p>
            <a:pPr marL="457200" indent="-457200">
              <a:buFont typeface="+mj-lt"/>
              <a:buAutoNum type="arabicPeriod"/>
            </a:pPr>
            <a:r>
              <a:rPr lang="en-US" sz="2800" dirty="0"/>
              <a:t>Describe general microbiologic culture and susceptibility methods and their associated time courses. </a:t>
            </a:r>
          </a:p>
          <a:p>
            <a:pPr marL="457200" indent="-457200">
              <a:buFont typeface="+mj-lt"/>
              <a:buAutoNum type="arabicPeriod"/>
            </a:pPr>
            <a:r>
              <a:rPr lang="en-US" sz="2800" dirty="0"/>
              <a:t>Describe some forms of rapid diagnostic testing (RDTs)</a:t>
            </a:r>
          </a:p>
        </p:txBody>
      </p:sp>
    </p:spTree>
    <p:extLst>
      <p:ext uri="{BB962C8B-B14F-4D97-AF65-F5344CB8AC3E}">
        <p14:creationId xmlns:p14="http://schemas.microsoft.com/office/powerpoint/2010/main" val="3514877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tRoom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77813" y="571500"/>
            <a:ext cx="8520112" cy="5959475"/>
          </a:xfrm>
          <a:prstGeom prst="rect">
            <a:avLst/>
          </a:prstGeom>
        </p:spPr>
      </p:pic>
    </p:spTree>
    <p:extLst>
      <p:ext uri="{BB962C8B-B14F-4D97-AF65-F5344CB8AC3E}">
        <p14:creationId xmlns:p14="http://schemas.microsoft.com/office/powerpoint/2010/main" val="1642636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367588" cy="430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Pathogens Survive on Surfaces</a:t>
            </a:r>
          </a:p>
        </p:txBody>
      </p:sp>
      <p:sp>
        <p:nvSpPr>
          <p:cNvPr id="5" name="TextBox 4"/>
          <p:cNvSpPr txBox="1"/>
          <p:nvPr/>
        </p:nvSpPr>
        <p:spPr>
          <a:xfrm>
            <a:off x="4776788" y="6136362"/>
            <a:ext cx="3657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BMC Infectious Disease 2006</a:t>
            </a:r>
          </a:p>
        </p:txBody>
      </p:sp>
    </p:spTree>
    <p:extLst>
      <p:ext uri="{BB962C8B-B14F-4D97-AF65-F5344CB8AC3E}">
        <p14:creationId xmlns:p14="http://schemas.microsoft.com/office/powerpoint/2010/main" val="1320218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 as Source of HAIs</a:t>
            </a:r>
          </a:p>
        </p:txBody>
      </p:sp>
      <p:sp>
        <p:nvSpPr>
          <p:cNvPr id="3" name="Content Placeholder 2"/>
          <p:cNvSpPr>
            <a:spLocks noGrp="1"/>
          </p:cNvSpPr>
          <p:nvPr>
            <p:ph idx="1"/>
          </p:nvPr>
        </p:nvSpPr>
        <p:spPr/>
        <p:txBody>
          <a:bodyPr/>
          <a:lstStyle/>
          <a:p>
            <a:pPr marL="0" indent="0">
              <a:buNone/>
            </a:pPr>
            <a:r>
              <a:rPr lang="en-US" sz="2800" dirty="0"/>
              <a:t>20% of HAIs may be related to the environment</a:t>
            </a:r>
          </a:p>
          <a:p>
            <a:pPr marL="457200" lvl="1" indent="0">
              <a:buNone/>
            </a:pPr>
            <a:r>
              <a:rPr lang="en-US" sz="2800" dirty="0"/>
              <a:t>--William </a:t>
            </a:r>
            <a:r>
              <a:rPr lang="en-US" sz="2800" dirty="0" err="1"/>
              <a:t>Rutala</a:t>
            </a:r>
            <a:r>
              <a:rPr lang="en-US" sz="2800" dirty="0"/>
              <a:t>, PhD</a:t>
            </a:r>
          </a:p>
          <a:p>
            <a:pPr lvl="1"/>
            <a:endParaRPr lang="en-US" sz="2800" dirty="0"/>
          </a:p>
          <a:p>
            <a:pPr marL="0" indent="0">
              <a:buNone/>
            </a:pPr>
            <a:r>
              <a:rPr lang="en-US" sz="2800" dirty="0"/>
              <a:t>Environmental cleaning in healthcare is only done correctly 50% of the time</a:t>
            </a:r>
          </a:p>
          <a:p>
            <a:endParaRPr lang="en-US" dirty="0"/>
          </a:p>
        </p:txBody>
      </p:sp>
    </p:spTree>
    <p:extLst>
      <p:ext uri="{BB962C8B-B14F-4D97-AF65-F5344CB8AC3E}">
        <p14:creationId xmlns:p14="http://schemas.microsoft.com/office/powerpoint/2010/main" val="3499506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fontScale="92500" lnSpcReduction="20000"/>
          </a:bodyPr>
          <a:lstStyle/>
          <a:p>
            <a:r>
              <a:rPr lang="en-US" dirty="0"/>
              <a:t>Cleaning</a:t>
            </a:r>
          </a:p>
          <a:p>
            <a:pPr lvl="1"/>
            <a:r>
              <a:rPr lang="en-US" dirty="0"/>
              <a:t>Removal of all soil from objects/surfaces</a:t>
            </a:r>
          </a:p>
          <a:p>
            <a:r>
              <a:rPr lang="en-US" dirty="0"/>
              <a:t>Decontamination</a:t>
            </a:r>
          </a:p>
          <a:p>
            <a:pPr lvl="1"/>
            <a:r>
              <a:rPr lang="en-US" dirty="0"/>
              <a:t>Removal of pathogenic microorganisms from objects to ensure they are safe to handle</a:t>
            </a:r>
          </a:p>
          <a:p>
            <a:r>
              <a:rPr lang="en-US" dirty="0"/>
              <a:t>Disinfection (Low, Intermediate, High)</a:t>
            </a:r>
          </a:p>
          <a:p>
            <a:pPr lvl="1"/>
            <a:r>
              <a:rPr lang="en-US" dirty="0"/>
              <a:t>Elimination of many or all pathogenic organisms with the exception of spores</a:t>
            </a:r>
          </a:p>
          <a:p>
            <a:r>
              <a:rPr lang="en-US" dirty="0"/>
              <a:t>Sterilization</a:t>
            </a:r>
          </a:p>
          <a:p>
            <a:pPr lvl="1"/>
            <a:r>
              <a:rPr lang="en-US" dirty="0"/>
              <a:t>Complete elimination of all microbial life, including spores</a:t>
            </a:r>
          </a:p>
        </p:txBody>
      </p:sp>
    </p:spTree>
    <p:extLst>
      <p:ext uri="{BB962C8B-B14F-4D97-AF65-F5344CB8AC3E}">
        <p14:creationId xmlns:p14="http://schemas.microsoft.com/office/powerpoint/2010/main" val="3693132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Spaulding Classification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19261"/>
            <a:ext cx="7350566" cy="479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762000" y="2590800"/>
            <a:ext cx="7350566" cy="1371600"/>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50902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278476" y="3886199"/>
            <a:ext cx="8356620" cy="2683625"/>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5846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050"/>
          <p:cNvSpPr>
            <a:spLocks noGrp="1" noChangeArrowheads="1"/>
          </p:cNvSpPr>
          <p:nvPr>
            <p:ph type="title"/>
          </p:nvPr>
        </p:nvSpPr>
        <p:spPr/>
        <p:txBody>
          <a:bodyPr>
            <a:normAutofit fontScale="90000"/>
          </a:bodyPr>
          <a:lstStyle/>
          <a:p>
            <a:r>
              <a:rPr lang="en-US" altLang="en-US" dirty="0"/>
              <a:t>Processing “Noncritical” </a:t>
            </a:r>
            <a:br>
              <a:rPr lang="en-US" altLang="en-US" dirty="0"/>
            </a:br>
            <a:r>
              <a:rPr lang="en-US" altLang="en-US" dirty="0"/>
              <a:t>Patient Care Objects</a:t>
            </a:r>
          </a:p>
        </p:txBody>
      </p:sp>
      <p:sp>
        <p:nvSpPr>
          <p:cNvPr id="12291" name="Rectangle 2051"/>
          <p:cNvSpPr>
            <a:spLocks noGrp="1" noChangeArrowheads="1"/>
          </p:cNvSpPr>
          <p:nvPr>
            <p:ph idx="1"/>
          </p:nvPr>
        </p:nvSpPr>
        <p:spPr>
          <a:xfrm>
            <a:off x="381000" y="1807361"/>
            <a:ext cx="8382000" cy="4051437"/>
          </a:xfrm>
        </p:spPr>
        <p:txBody>
          <a:bodyPr>
            <a:normAutofit lnSpcReduction="10000"/>
          </a:bodyPr>
          <a:lstStyle/>
          <a:p>
            <a:pPr marL="2962275" indent="-2962275">
              <a:spcBef>
                <a:spcPct val="0"/>
              </a:spcBef>
              <a:buFont typeface="Monotype Sorts" pitchFamily="2" charset="2"/>
              <a:buNone/>
            </a:pPr>
            <a:r>
              <a:rPr lang="en-US" altLang="en-US" sz="2500" dirty="0"/>
              <a:t>Classification:	Noncritical objects will not come in contact with mucous membranes or skin that is not intact.</a:t>
            </a:r>
          </a:p>
          <a:p>
            <a:pPr marL="2962275" indent="-2962275">
              <a:spcBef>
                <a:spcPct val="0"/>
              </a:spcBef>
              <a:buFont typeface="Monotype Sorts" pitchFamily="2" charset="2"/>
              <a:buNone/>
            </a:pPr>
            <a:r>
              <a:rPr lang="en-US" altLang="en-US" sz="2500" dirty="0"/>
              <a:t>Object:	Can be expected to be contaminated with some microorganisms.</a:t>
            </a:r>
          </a:p>
          <a:p>
            <a:pPr marL="2962275" indent="-2962275">
              <a:spcBef>
                <a:spcPct val="0"/>
              </a:spcBef>
              <a:buFont typeface="Monotype Sorts" pitchFamily="2" charset="2"/>
              <a:buNone/>
            </a:pPr>
            <a:r>
              <a:rPr lang="en-US" altLang="en-US" sz="2500" dirty="0"/>
              <a:t>Germicidal action:	Kill vegetative bacteria, fungi and lipid viruses.</a:t>
            </a:r>
          </a:p>
          <a:p>
            <a:pPr marL="2962275" indent="-2962275">
              <a:spcBef>
                <a:spcPct val="0"/>
              </a:spcBef>
              <a:buFont typeface="Monotype Sorts" pitchFamily="2" charset="2"/>
              <a:buNone/>
            </a:pPr>
            <a:r>
              <a:rPr lang="en-US" altLang="en-US" sz="2500" dirty="0"/>
              <a:t>Examples:	Bedpans; crutches; bed rails; EKG leads; bedside tables; walls, floors and furniture.</a:t>
            </a:r>
          </a:p>
          <a:p>
            <a:pPr marL="2962275" indent="-2962275">
              <a:spcBef>
                <a:spcPct val="0"/>
              </a:spcBef>
              <a:buFont typeface="Monotype Sorts" pitchFamily="2" charset="2"/>
              <a:buNone/>
            </a:pPr>
            <a:r>
              <a:rPr lang="en-US" altLang="en-US" sz="2500" dirty="0"/>
              <a:t>Method:	Low-level disinfection</a:t>
            </a:r>
          </a:p>
        </p:txBody>
      </p:sp>
    </p:spTree>
    <p:extLst>
      <p:ext uri="{BB962C8B-B14F-4D97-AF65-F5344CB8AC3E}">
        <p14:creationId xmlns:p14="http://schemas.microsoft.com/office/powerpoint/2010/main" val="3430500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Regulations and Guidelines</a:t>
            </a:r>
          </a:p>
        </p:txBody>
      </p:sp>
      <p:sp>
        <p:nvSpPr>
          <p:cNvPr id="3" name="Content Placeholder 2"/>
          <p:cNvSpPr>
            <a:spLocks noGrp="1"/>
          </p:cNvSpPr>
          <p:nvPr>
            <p:ph idx="1"/>
          </p:nvPr>
        </p:nvSpPr>
        <p:spPr/>
        <p:txBody>
          <a:bodyPr>
            <a:noAutofit/>
          </a:bodyPr>
          <a:lstStyle/>
          <a:p>
            <a:r>
              <a:rPr lang="en-US" sz="2400" dirty="0"/>
              <a:t>CDC Guideline for Environmental Infection Control (2003)</a:t>
            </a:r>
          </a:p>
          <a:p>
            <a:r>
              <a:rPr lang="en-US" sz="2400" dirty="0"/>
              <a:t>Environmental Protection Agency (EPA)</a:t>
            </a:r>
          </a:p>
          <a:p>
            <a:pPr lvl="1"/>
            <a:r>
              <a:rPr lang="en-US" sz="2400" dirty="0"/>
              <a:t>Pesticides</a:t>
            </a:r>
          </a:p>
          <a:p>
            <a:pPr lvl="2"/>
            <a:r>
              <a:rPr lang="en-US" sz="2400" dirty="0"/>
              <a:t>Includes disinfectants and </a:t>
            </a:r>
            <a:r>
              <a:rPr lang="en-US" sz="2400" dirty="0" err="1"/>
              <a:t>sterilants</a:t>
            </a:r>
            <a:r>
              <a:rPr lang="en-US" sz="2400" dirty="0"/>
              <a:t> used on inanimate objects and environmental surfaces</a:t>
            </a:r>
          </a:p>
        </p:txBody>
      </p:sp>
    </p:spTree>
    <p:extLst>
      <p:ext uri="{BB962C8B-B14F-4D97-AF65-F5344CB8AC3E}">
        <p14:creationId xmlns:p14="http://schemas.microsoft.com/office/powerpoint/2010/main" val="1611833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defRPr/>
            </a:pPr>
            <a:r>
              <a:rPr lang="en-US" dirty="0"/>
              <a:t>Environmental Survival of Key Pathogens on Hospital Surfaces</a:t>
            </a:r>
          </a:p>
        </p:txBody>
      </p:sp>
      <p:graphicFrame>
        <p:nvGraphicFramePr>
          <p:cNvPr id="206937" name="Group 89"/>
          <p:cNvGraphicFramePr>
            <a:graphicFrameLocks noGrp="1"/>
          </p:cNvGraphicFramePr>
          <p:nvPr>
            <p:ph type="tbl" idx="1"/>
          </p:nvPr>
        </p:nvGraphicFramePr>
        <p:xfrm>
          <a:off x="609600" y="1981200"/>
          <a:ext cx="7924800" cy="3657600"/>
        </p:xfrm>
        <a:graphic>
          <a:graphicData uri="http://schemas.openxmlformats.org/drawingml/2006/table">
            <a:tbl>
              <a:tblPr/>
              <a:tblGrid>
                <a:gridCol w="48006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45720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0" u="none" strike="noStrike" cap="none" normalizeH="0" baseline="0" dirty="0">
                          <a:ln>
                            <a:noFill/>
                          </a:ln>
                          <a:solidFill>
                            <a:schemeClr val="tx1"/>
                          </a:solidFill>
                          <a:effectLst/>
                          <a:latin typeface="Arial Narrow" pitchFamily="34" charset="0"/>
                        </a:rPr>
                        <a:t>Pathogen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0" u="none" strike="noStrike" cap="none" normalizeH="0" baseline="0" dirty="0">
                          <a:ln>
                            <a:noFill/>
                          </a:ln>
                          <a:solidFill>
                            <a:schemeClr val="tx1"/>
                          </a:solidFill>
                          <a:effectLst/>
                          <a:latin typeface="Arial Narrow" pitchFamily="34" charset="0"/>
                        </a:rPr>
                        <a:t>Survival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1" u="none" strike="noStrike" cap="none" normalizeH="0" baseline="0" dirty="0">
                          <a:ln>
                            <a:noFill/>
                          </a:ln>
                          <a:solidFill>
                            <a:schemeClr val="tx1"/>
                          </a:solidFill>
                          <a:effectLst/>
                          <a:latin typeface="Arial Narrow" pitchFamily="34" charset="0"/>
                        </a:rPr>
                        <a:t>S. aureus</a:t>
                      </a:r>
                      <a:r>
                        <a:rPr kumimoji="0" lang="en-US" sz="2400" b="1" i="0" u="none" strike="noStrike" cap="none" normalizeH="0" baseline="0" dirty="0">
                          <a:ln>
                            <a:noFill/>
                          </a:ln>
                          <a:solidFill>
                            <a:schemeClr val="tx1"/>
                          </a:solidFill>
                          <a:effectLst/>
                          <a:latin typeface="Arial Narrow" pitchFamily="34" charset="0"/>
                        </a:rPr>
                        <a:t> (including MRSA)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0" u="none" strike="noStrike" cap="none" normalizeH="0" baseline="0" dirty="0">
                          <a:ln>
                            <a:noFill/>
                          </a:ln>
                          <a:solidFill>
                            <a:schemeClr val="tx2"/>
                          </a:solidFill>
                          <a:effectLst/>
                          <a:latin typeface="Arial Narrow" pitchFamily="34" charset="0"/>
                        </a:rPr>
                        <a:t>7 days to &gt;12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1" u="none" strike="noStrike" cap="none" normalizeH="0" baseline="0" dirty="0">
                          <a:ln>
                            <a:noFill/>
                          </a:ln>
                          <a:solidFill>
                            <a:schemeClr val="tx1"/>
                          </a:solidFill>
                          <a:effectLst/>
                          <a:latin typeface="Arial Narrow" pitchFamily="34" charset="0"/>
                        </a:rPr>
                        <a:t>Enterococcus</a:t>
                      </a:r>
                      <a:r>
                        <a:rPr kumimoji="0" lang="en-US" sz="2400" b="1" i="0" u="none" strike="noStrike" cap="none" normalizeH="0" baseline="0" dirty="0">
                          <a:ln>
                            <a:noFill/>
                          </a:ln>
                          <a:solidFill>
                            <a:schemeClr val="tx1"/>
                          </a:solidFill>
                          <a:effectLst/>
                          <a:latin typeface="Arial Narrow" pitchFamily="34" charset="0"/>
                        </a:rPr>
                        <a:t> spp. (including VRE)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0" u="none" strike="noStrike" cap="none" normalizeH="0" baseline="0" dirty="0">
                          <a:ln>
                            <a:noFill/>
                          </a:ln>
                          <a:solidFill>
                            <a:schemeClr val="tx2"/>
                          </a:solidFill>
                          <a:effectLst/>
                          <a:latin typeface="Arial Narrow" pitchFamily="34" charset="0"/>
                        </a:rPr>
                        <a:t>5 days to &gt;46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1" u="none" strike="noStrike" cap="none" normalizeH="0" baseline="0" dirty="0">
                          <a:ln>
                            <a:noFill/>
                          </a:ln>
                          <a:solidFill>
                            <a:schemeClr val="tx1"/>
                          </a:solidFill>
                          <a:effectLst/>
                          <a:latin typeface="Arial Narrow" pitchFamily="34" charset="0"/>
                        </a:rPr>
                        <a:t>Acinetobacter</a:t>
                      </a:r>
                      <a:r>
                        <a:rPr kumimoji="0" lang="en-US" sz="2400" b="1" i="0" u="none" strike="noStrike" cap="none" normalizeH="0" baseline="0" dirty="0">
                          <a:ln>
                            <a:noFill/>
                          </a:ln>
                          <a:solidFill>
                            <a:schemeClr val="tx1"/>
                          </a:solidFill>
                          <a:effectLst/>
                          <a:latin typeface="Arial Narrow" pitchFamily="34" charset="0"/>
                        </a:rPr>
                        <a:t> spp.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0" u="none" strike="noStrike" cap="none" normalizeH="0" baseline="0" dirty="0">
                          <a:ln>
                            <a:noFill/>
                          </a:ln>
                          <a:solidFill>
                            <a:schemeClr val="tx2"/>
                          </a:solidFill>
                          <a:effectLst/>
                          <a:latin typeface="Arial Narrow" pitchFamily="34" charset="0"/>
                        </a:rPr>
                        <a:t>3 days to 11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1" u="none" strike="noStrike" cap="none" normalizeH="0" baseline="0" dirty="0">
                          <a:ln>
                            <a:noFill/>
                          </a:ln>
                          <a:solidFill>
                            <a:schemeClr val="tx1"/>
                          </a:solidFill>
                          <a:effectLst/>
                          <a:latin typeface="Arial Narrow" pitchFamily="34" charset="0"/>
                        </a:rPr>
                        <a:t>Clostridium difficile</a:t>
                      </a:r>
                      <a:r>
                        <a:rPr kumimoji="0" lang="en-US" sz="2400" b="1" i="0" u="none" strike="noStrike" cap="none" normalizeH="0" baseline="0" dirty="0">
                          <a:ln>
                            <a:noFill/>
                          </a:ln>
                          <a:solidFill>
                            <a:schemeClr val="tx1"/>
                          </a:solidFill>
                          <a:effectLst/>
                          <a:latin typeface="Arial Narrow" pitchFamily="34" charset="0"/>
                        </a:rPr>
                        <a:t> (spores)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0" u="none" strike="noStrike" cap="none" normalizeH="0" baseline="0" dirty="0">
                          <a:ln>
                            <a:noFill/>
                          </a:ln>
                          <a:solidFill>
                            <a:schemeClr val="tx2"/>
                          </a:solidFill>
                          <a:effectLst/>
                          <a:latin typeface="Arial Narrow" pitchFamily="34" charset="0"/>
                        </a:rPr>
                        <a:t>&gt;5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0" u="none" strike="noStrike" cap="none" normalizeH="0" baseline="0" dirty="0">
                          <a:ln>
                            <a:noFill/>
                          </a:ln>
                          <a:solidFill>
                            <a:schemeClr val="tx1"/>
                          </a:solidFill>
                          <a:effectLst/>
                          <a:latin typeface="Arial Narrow" pitchFamily="34" charset="0"/>
                        </a:rPr>
                        <a:t>Norovirus (and feline calicivirus)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0" u="none" strike="noStrike" cap="none" normalizeH="0" baseline="0" dirty="0">
                          <a:ln>
                            <a:noFill/>
                          </a:ln>
                          <a:solidFill>
                            <a:schemeClr val="tx1"/>
                          </a:solidFill>
                          <a:effectLst/>
                          <a:latin typeface="Arial Narrow" pitchFamily="34" charset="0"/>
                        </a:rPr>
                        <a:t>8 hours to &gt;2 weeks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1" u="none" strike="noStrike" cap="none" normalizeH="0" baseline="0" dirty="0">
                          <a:ln>
                            <a:noFill/>
                          </a:ln>
                          <a:solidFill>
                            <a:schemeClr val="tx1"/>
                          </a:solidFill>
                          <a:effectLst/>
                          <a:latin typeface="Arial Narrow" pitchFamily="34" charset="0"/>
                        </a:rPr>
                        <a:t>Pseudomonas aeruginosa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0" u="none" strike="noStrike" cap="none" normalizeH="0" baseline="0" dirty="0">
                          <a:ln>
                            <a:noFill/>
                          </a:ln>
                          <a:solidFill>
                            <a:schemeClr val="tx1"/>
                          </a:solidFill>
                          <a:effectLst/>
                          <a:latin typeface="Arial Narrow" pitchFamily="34" charset="0"/>
                        </a:rPr>
                        <a:t>6 hours to 16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1" u="none" strike="noStrike" cap="none" normalizeH="0" baseline="0" dirty="0">
                          <a:ln>
                            <a:noFill/>
                          </a:ln>
                          <a:solidFill>
                            <a:schemeClr val="tx1"/>
                          </a:solidFill>
                          <a:effectLst/>
                          <a:latin typeface="Arial Narrow" pitchFamily="34" charset="0"/>
                        </a:rPr>
                        <a:t>Klebsiella</a:t>
                      </a:r>
                      <a:r>
                        <a:rPr kumimoji="0" lang="en-US" sz="2400" b="1" i="0" u="none" strike="noStrike" cap="none" normalizeH="0" baseline="0" dirty="0">
                          <a:ln>
                            <a:noFill/>
                          </a:ln>
                          <a:solidFill>
                            <a:schemeClr val="tx1"/>
                          </a:solidFill>
                          <a:effectLst/>
                          <a:latin typeface="Arial Narrow" pitchFamily="34" charset="0"/>
                        </a:rPr>
                        <a:t> spp.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2" pitchFamily="18" charset="2"/>
                        <a:buNone/>
                        <a:tabLst/>
                      </a:pPr>
                      <a:r>
                        <a:rPr kumimoji="0" lang="en-US" sz="2400" b="1" i="0" u="none" strike="noStrike" cap="none" normalizeH="0" baseline="0" dirty="0">
                          <a:ln>
                            <a:noFill/>
                          </a:ln>
                          <a:solidFill>
                            <a:schemeClr val="tx1"/>
                          </a:solidFill>
                          <a:effectLst/>
                          <a:latin typeface="Arial Narrow" pitchFamily="34" charset="0"/>
                        </a:rPr>
                        <a:t>2 hours to &gt;30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3584" name="Text Box 34"/>
          <p:cNvSpPr txBox="1">
            <a:spLocks noChangeArrowheads="1"/>
          </p:cNvSpPr>
          <p:nvPr/>
        </p:nvSpPr>
        <p:spPr bwMode="auto">
          <a:xfrm>
            <a:off x="1355725" y="5867400"/>
            <a:ext cx="7254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2" pitchFamily="18" charset="2"/>
              <a:buChar char="Ä"/>
              <a:defRPr sz="3200">
                <a:solidFill>
                  <a:schemeClr val="tx1"/>
                </a:solidFill>
                <a:latin typeface="Arial Narrow" pitchFamily="34" charset="0"/>
              </a:defRPr>
            </a:lvl1pPr>
            <a:lvl2pPr marL="742950" indent="-285750">
              <a:spcBef>
                <a:spcPct val="20000"/>
              </a:spcBef>
              <a:buClr>
                <a:schemeClr val="accent2"/>
              </a:buClr>
              <a:buSzPct val="80000"/>
              <a:buFont typeface="Wingdings" pitchFamily="2" charset="2"/>
              <a:buChar char="n"/>
              <a:defRPr sz="2800">
                <a:solidFill>
                  <a:schemeClr val="tx1"/>
                </a:solidFill>
                <a:latin typeface="Arial Narrow" pitchFamily="34" charset="0"/>
              </a:defRPr>
            </a:lvl2pPr>
            <a:lvl3pPr marL="1143000" indent="-228600">
              <a:spcBef>
                <a:spcPct val="20000"/>
              </a:spcBef>
              <a:buClr>
                <a:schemeClr val="accent2"/>
              </a:buClr>
              <a:buSzPct val="75000"/>
              <a:buFont typeface="Wingdings" pitchFamily="2" charset="2"/>
              <a:buChar char="u"/>
              <a:defRPr sz="2400">
                <a:solidFill>
                  <a:schemeClr val="tx1"/>
                </a:solidFill>
                <a:latin typeface="Arial Narrow" pitchFamily="34" charset="0"/>
              </a:defRPr>
            </a:lvl3pPr>
            <a:lvl4pPr marL="1600200" indent="-228600">
              <a:spcBef>
                <a:spcPct val="20000"/>
              </a:spcBef>
              <a:buClr>
                <a:schemeClr val="accent2"/>
              </a:buClr>
              <a:buSzPct val="65000"/>
              <a:buFont typeface="Monotype Sorts" pitchFamily="2" charset="2"/>
              <a:buChar char="l"/>
              <a:defRPr sz="2000">
                <a:solidFill>
                  <a:schemeClr val="tx1"/>
                </a:solidFill>
                <a:latin typeface="Arial Narrow" pitchFamily="34" charset="0"/>
              </a:defRPr>
            </a:lvl4pPr>
            <a:lvl5pPr marL="2057400" indent="-228600">
              <a:spcBef>
                <a:spcPct val="20000"/>
              </a:spcBef>
              <a:buClr>
                <a:schemeClr val="folHlink"/>
              </a:buClr>
              <a:buSzPct val="100000"/>
              <a:buChar char="»"/>
              <a:defRPr sz="2000">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Narrow" pitchFamily="34" charset="0"/>
                <a:ea typeface="+mn-ea"/>
                <a:cs typeface="+mn-cs"/>
              </a:rPr>
              <a:t>Adapted from Hota B, et al.  Clin Infect Dis 2004;39:1182-9 and</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Narrow" pitchFamily="34" charset="0"/>
                <a:ea typeface="+mn-ea"/>
                <a:cs typeface="+mn-cs"/>
              </a:rPr>
              <a:t>Kramer A, et al.  BMC Infectious Diseases 2006;6:130</a:t>
            </a:r>
          </a:p>
        </p:txBody>
      </p:sp>
    </p:spTree>
    <p:extLst>
      <p:ext uri="{BB962C8B-B14F-4D97-AF65-F5344CB8AC3E}">
        <p14:creationId xmlns:p14="http://schemas.microsoft.com/office/powerpoint/2010/main" val="1551856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33400" y="228600"/>
            <a:ext cx="8153400" cy="1143000"/>
          </a:xfrm>
        </p:spPr>
        <p:txBody>
          <a:bodyPr>
            <a:normAutofit fontScale="90000"/>
          </a:bodyPr>
          <a:lstStyle/>
          <a:p>
            <a:r>
              <a:rPr lang="en-US" altLang="en-US" dirty="0"/>
              <a:t>Resistance of Microorganisms to Disinfectants</a:t>
            </a:r>
          </a:p>
        </p:txBody>
      </p:sp>
      <p:sp>
        <p:nvSpPr>
          <p:cNvPr id="92164" name="Text Box 4"/>
          <p:cNvSpPr txBox="1">
            <a:spLocks noChangeArrowheads="1"/>
          </p:cNvSpPr>
          <p:nvPr/>
        </p:nvSpPr>
        <p:spPr bwMode="auto">
          <a:xfrm>
            <a:off x="2362200" y="2057400"/>
            <a:ext cx="6172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2" pitchFamily="18" charset="2"/>
              <a:buChar char="Ä"/>
              <a:defRPr sz="3200">
                <a:solidFill>
                  <a:schemeClr val="tx1"/>
                </a:solidFill>
                <a:latin typeface="Arial Narrow" pitchFamily="34" charset="0"/>
              </a:defRPr>
            </a:lvl1pPr>
            <a:lvl2pPr marL="742950" indent="-285750">
              <a:spcBef>
                <a:spcPct val="20000"/>
              </a:spcBef>
              <a:buClr>
                <a:schemeClr val="accent2"/>
              </a:buClr>
              <a:buSzPct val="80000"/>
              <a:buFont typeface="Wingdings" pitchFamily="2" charset="2"/>
              <a:buChar char="n"/>
              <a:defRPr sz="2800">
                <a:solidFill>
                  <a:schemeClr val="tx1"/>
                </a:solidFill>
                <a:latin typeface="Arial Narrow" pitchFamily="34" charset="0"/>
              </a:defRPr>
            </a:lvl2pPr>
            <a:lvl3pPr marL="1143000" indent="-228600">
              <a:spcBef>
                <a:spcPct val="20000"/>
              </a:spcBef>
              <a:buClr>
                <a:schemeClr val="accent2"/>
              </a:buClr>
              <a:buSzPct val="75000"/>
              <a:buFont typeface="Wingdings" pitchFamily="2" charset="2"/>
              <a:buChar char="u"/>
              <a:defRPr sz="2400">
                <a:solidFill>
                  <a:schemeClr val="tx1"/>
                </a:solidFill>
                <a:latin typeface="Arial Narrow" pitchFamily="34" charset="0"/>
              </a:defRPr>
            </a:lvl3pPr>
            <a:lvl4pPr marL="1600200" indent="-228600">
              <a:spcBef>
                <a:spcPct val="20000"/>
              </a:spcBef>
              <a:buClr>
                <a:schemeClr val="accent2"/>
              </a:buClr>
              <a:buSzPct val="65000"/>
              <a:buFont typeface="Monotype Sorts" pitchFamily="2" charset="2"/>
              <a:buChar char="l"/>
              <a:defRPr sz="2000">
                <a:solidFill>
                  <a:schemeClr val="tx1"/>
                </a:solidFill>
                <a:latin typeface="Arial Narrow" pitchFamily="34" charset="0"/>
              </a:defRPr>
            </a:lvl4pPr>
            <a:lvl5pPr marL="2057400" indent="-228600">
              <a:spcBef>
                <a:spcPct val="20000"/>
              </a:spcBef>
              <a:buClr>
                <a:schemeClr val="folHlink"/>
              </a:buClr>
              <a:buSzPct val="100000"/>
              <a:buChar char="»"/>
              <a:defRPr sz="2000">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Prions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Bacterial spores (</a:t>
            </a:r>
            <a:r>
              <a:rPr kumimoji="0" lang="en-US" altLang="en-US" sz="2000" b="0" i="1" u="none" strike="noStrike" kern="1200" cap="none" spc="0" normalizeH="0" baseline="0" noProof="0">
                <a:ln>
                  <a:noFill/>
                </a:ln>
                <a:solidFill>
                  <a:srgbClr val="FF3300"/>
                </a:solidFill>
                <a:effectLst/>
                <a:uLnTx/>
                <a:uFillTx/>
                <a:latin typeface="Arial" pitchFamily="34" charset="0"/>
                <a:ea typeface="+mn-ea"/>
                <a:cs typeface="+mn-cs"/>
              </a:rPr>
              <a:t>C. difficile</a:t>
            </a: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Mycobacteria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Small, non-enveloped viruses (</a:t>
            </a:r>
            <a:r>
              <a:rPr kumimoji="0" lang="en-US" altLang="en-US" sz="2000" b="0" i="0" u="none" strike="noStrike" kern="1200" cap="none" spc="0" normalizeH="0" baseline="0" noProof="0">
                <a:ln>
                  <a:noFill/>
                </a:ln>
                <a:solidFill>
                  <a:srgbClr val="FF3300"/>
                </a:solidFill>
                <a:effectLst/>
                <a:uLnTx/>
                <a:uFillTx/>
                <a:latin typeface="Arial" pitchFamily="34" charset="0"/>
                <a:ea typeface="+mn-ea"/>
                <a:cs typeface="+mn-cs"/>
              </a:rPr>
              <a:t>noro, polio, EV-D68</a:t>
            </a: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Fungal spores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Gram-negative bacilli (</a:t>
            </a:r>
            <a:r>
              <a:rPr kumimoji="0" lang="en-US" altLang="en-US" sz="2000" b="0" i="1" u="none" strike="noStrike" kern="1200" cap="none" spc="0" normalizeH="0" baseline="0" noProof="0">
                <a:ln>
                  <a:noFill/>
                </a:ln>
                <a:solidFill>
                  <a:srgbClr val="33CC33"/>
                </a:solidFill>
                <a:effectLst/>
                <a:uLnTx/>
                <a:uFillTx/>
                <a:latin typeface="Arial" pitchFamily="34" charset="0"/>
                <a:ea typeface="+mn-ea"/>
                <a:cs typeface="+mn-cs"/>
              </a:rPr>
              <a:t>Acinetobacter</a:t>
            </a: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Vegetative fungi and algae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Large, non-enveloped viruses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Gram-positive bacteria (</a:t>
            </a:r>
            <a:r>
              <a:rPr kumimoji="0" lang="en-US" altLang="en-US" sz="2000" b="0" i="0" u="none" strike="noStrike" kern="1200" cap="none" spc="0" normalizeH="0" baseline="0" noProof="0">
                <a:ln>
                  <a:noFill/>
                </a:ln>
                <a:solidFill>
                  <a:srgbClr val="33CC33"/>
                </a:solidFill>
                <a:effectLst/>
                <a:uLnTx/>
                <a:uFillTx/>
                <a:latin typeface="Arial" pitchFamily="34" charset="0"/>
                <a:ea typeface="+mn-ea"/>
                <a:cs typeface="+mn-cs"/>
              </a:rPr>
              <a:t>MRSA, VRE</a:t>
            </a: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Enveloped viruses (</a:t>
            </a:r>
            <a:r>
              <a:rPr kumimoji="0" lang="en-US" altLang="en-US" sz="2000" b="0" i="0" u="none" strike="noStrike" kern="1200" cap="none" spc="0" normalizeH="0" baseline="0" noProof="0">
                <a:ln>
                  <a:noFill/>
                </a:ln>
                <a:solidFill>
                  <a:srgbClr val="FF0000"/>
                </a:solidFill>
                <a:effectLst/>
                <a:uLnTx/>
                <a:uFillTx/>
                <a:latin typeface="Arial" pitchFamily="34" charset="0"/>
                <a:ea typeface="+mn-ea"/>
                <a:cs typeface="+mn-cs"/>
              </a:rPr>
              <a:t>Ebola, MERS-CoV</a:t>
            </a:r>
            <a:r>
              <a:rPr kumimoji="0" lang="en-US" altLang="en-US" sz="2000" b="0" i="0" u="none" strike="noStrike" kern="1200" cap="none" spc="0" normalizeH="0" baseline="0" noProof="0">
                <a:ln>
                  <a:noFill/>
                </a:ln>
                <a:solidFill>
                  <a:prstClr val="black"/>
                </a:solidFill>
                <a:effectLst/>
                <a:uLnTx/>
                <a:uFillTx/>
                <a:latin typeface="Arial" pitchFamily="34" charset="0"/>
                <a:ea typeface="+mn-ea"/>
                <a:cs typeface="+mn-cs"/>
              </a:rPr>
              <a:t>)</a:t>
            </a:r>
          </a:p>
        </p:txBody>
      </p:sp>
      <p:sp>
        <p:nvSpPr>
          <p:cNvPr id="92165" name="Line 5"/>
          <p:cNvSpPr>
            <a:spLocks noChangeShapeType="1"/>
          </p:cNvSpPr>
          <p:nvPr/>
        </p:nvSpPr>
        <p:spPr bwMode="auto">
          <a:xfrm>
            <a:off x="1524000" y="2290763"/>
            <a:ext cx="0" cy="2895600"/>
          </a:xfrm>
          <a:prstGeom prst="line">
            <a:avLst/>
          </a:prstGeom>
          <a:noFill/>
          <a:ln w="50800">
            <a:solidFill>
              <a:schemeClr val="tx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166" name="Text Box 6"/>
          <p:cNvSpPr txBox="1">
            <a:spLocks noChangeArrowheads="1"/>
          </p:cNvSpPr>
          <p:nvPr/>
        </p:nvSpPr>
        <p:spPr bwMode="auto">
          <a:xfrm>
            <a:off x="304800" y="1828800"/>
            <a:ext cx="2481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2" pitchFamily="18" charset="2"/>
              <a:buChar char="Ä"/>
              <a:defRPr sz="3200">
                <a:solidFill>
                  <a:schemeClr val="tx1"/>
                </a:solidFill>
                <a:latin typeface="Arial Narrow" pitchFamily="34" charset="0"/>
              </a:defRPr>
            </a:lvl1pPr>
            <a:lvl2pPr marL="742950" indent="-285750">
              <a:spcBef>
                <a:spcPct val="20000"/>
              </a:spcBef>
              <a:buClr>
                <a:schemeClr val="accent2"/>
              </a:buClr>
              <a:buSzPct val="80000"/>
              <a:buFont typeface="Wingdings" pitchFamily="2" charset="2"/>
              <a:buChar char="n"/>
              <a:defRPr sz="2800">
                <a:solidFill>
                  <a:schemeClr val="tx1"/>
                </a:solidFill>
                <a:latin typeface="Arial Narrow" pitchFamily="34" charset="0"/>
              </a:defRPr>
            </a:lvl2pPr>
            <a:lvl3pPr marL="1143000" indent="-228600">
              <a:spcBef>
                <a:spcPct val="20000"/>
              </a:spcBef>
              <a:buClr>
                <a:schemeClr val="accent2"/>
              </a:buClr>
              <a:buSzPct val="75000"/>
              <a:buFont typeface="Wingdings" pitchFamily="2" charset="2"/>
              <a:buChar char="u"/>
              <a:defRPr sz="2400">
                <a:solidFill>
                  <a:schemeClr val="tx1"/>
                </a:solidFill>
                <a:latin typeface="Arial Narrow" pitchFamily="34" charset="0"/>
              </a:defRPr>
            </a:lvl3pPr>
            <a:lvl4pPr marL="1600200" indent="-228600">
              <a:spcBef>
                <a:spcPct val="20000"/>
              </a:spcBef>
              <a:buClr>
                <a:schemeClr val="accent2"/>
              </a:buClr>
              <a:buSzPct val="65000"/>
              <a:buFont typeface="Monotype Sorts" pitchFamily="2" charset="2"/>
              <a:buChar char="l"/>
              <a:defRPr sz="2000">
                <a:solidFill>
                  <a:schemeClr val="tx1"/>
                </a:solidFill>
                <a:latin typeface="Arial Narrow" pitchFamily="34" charset="0"/>
              </a:defRPr>
            </a:lvl4pPr>
            <a:lvl5pPr marL="2057400" indent="-228600">
              <a:spcBef>
                <a:spcPct val="20000"/>
              </a:spcBef>
              <a:buClr>
                <a:schemeClr val="folHlink"/>
              </a:buClr>
              <a:buSzPct val="100000"/>
              <a:buChar char="»"/>
              <a:defRPr sz="2000">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1F497D"/>
                </a:solidFill>
                <a:effectLst/>
                <a:uLnTx/>
                <a:uFillTx/>
                <a:latin typeface="Arial" pitchFamily="34" charset="0"/>
                <a:ea typeface="+mn-ea"/>
                <a:cs typeface="+mn-cs"/>
              </a:rPr>
              <a:t>Most Resistant</a:t>
            </a:r>
          </a:p>
        </p:txBody>
      </p:sp>
      <p:sp>
        <p:nvSpPr>
          <p:cNvPr id="92167" name="Text Box 7"/>
          <p:cNvSpPr txBox="1">
            <a:spLocks noChangeArrowheads="1"/>
          </p:cNvSpPr>
          <p:nvPr/>
        </p:nvSpPr>
        <p:spPr bwMode="auto">
          <a:xfrm>
            <a:off x="152400" y="54102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2" pitchFamily="18" charset="2"/>
              <a:buChar char="Ä"/>
              <a:defRPr sz="3200">
                <a:solidFill>
                  <a:schemeClr val="tx1"/>
                </a:solidFill>
                <a:latin typeface="Arial Narrow" pitchFamily="34" charset="0"/>
              </a:defRPr>
            </a:lvl1pPr>
            <a:lvl2pPr marL="742950" indent="-285750">
              <a:spcBef>
                <a:spcPct val="20000"/>
              </a:spcBef>
              <a:buClr>
                <a:schemeClr val="accent2"/>
              </a:buClr>
              <a:buSzPct val="80000"/>
              <a:buFont typeface="Wingdings" pitchFamily="2" charset="2"/>
              <a:buChar char="n"/>
              <a:defRPr sz="2800">
                <a:solidFill>
                  <a:schemeClr val="tx1"/>
                </a:solidFill>
                <a:latin typeface="Arial Narrow" pitchFamily="34" charset="0"/>
              </a:defRPr>
            </a:lvl2pPr>
            <a:lvl3pPr marL="1143000" indent="-228600">
              <a:spcBef>
                <a:spcPct val="20000"/>
              </a:spcBef>
              <a:buClr>
                <a:schemeClr val="accent2"/>
              </a:buClr>
              <a:buSzPct val="75000"/>
              <a:buFont typeface="Wingdings" pitchFamily="2" charset="2"/>
              <a:buChar char="u"/>
              <a:defRPr sz="2400">
                <a:solidFill>
                  <a:schemeClr val="tx1"/>
                </a:solidFill>
                <a:latin typeface="Arial Narrow" pitchFamily="34" charset="0"/>
              </a:defRPr>
            </a:lvl3pPr>
            <a:lvl4pPr marL="1600200" indent="-228600">
              <a:spcBef>
                <a:spcPct val="20000"/>
              </a:spcBef>
              <a:buClr>
                <a:schemeClr val="accent2"/>
              </a:buClr>
              <a:buSzPct val="65000"/>
              <a:buFont typeface="Monotype Sorts" pitchFamily="2" charset="2"/>
              <a:buChar char="l"/>
              <a:defRPr sz="2000">
                <a:solidFill>
                  <a:schemeClr val="tx1"/>
                </a:solidFill>
                <a:latin typeface="Arial Narrow" pitchFamily="34" charset="0"/>
              </a:defRPr>
            </a:lvl4pPr>
            <a:lvl5pPr marL="2057400" indent="-228600">
              <a:spcBef>
                <a:spcPct val="20000"/>
              </a:spcBef>
              <a:buClr>
                <a:schemeClr val="folHlink"/>
              </a:buClr>
              <a:buSzPct val="100000"/>
              <a:buChar char="»"/>
              <a:defRPr sz="2000">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Narrow"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1F497D"/>
                </a:solidFill>
                <a:effectLst/>
                <a:uLnTx/>
                <a:uFillTx/>
                <a:latin typeface="Arial" pitchFamily="34" charset="0"/>
                <a:ea typeface="+mn-ea"/>
                <a:cs typeface="+mn-cs"/>
              </a:rPr>
              <a:t>Most Susceptible</a:t>
            </a:r>
          </a:p>
        </p:txBody>
      </p:sp>
    </p:spTree>
    <p:extLst>
      <p:ext uri="{BB962C8B-B14F-4D97-AF65-F5344CB8AC3E}">
        <p14:creationId xmlns:p14="http://schemas.microsoft.com/office/powerpoint/2010/main" val="70002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Assessment:</a:t>
            </a:r>
          </a:p>
        </p:txBody>
      </p:sp>
      <p:sp>
        <p:nvSpPr>
          <p:cNvPr id="3" name="Content Placeholder 2"/>
          <p:cNvSpPr>
            <a:spLocks noGrp="1"/>
          </p:cNvSpPr>
          <p:nvPr>
            <p:ph idx="1"/>
          </p:nvPr>
        </p:nvSpPr>
        <p:spPr>
          <a:xfrm>
            <a:off x="484584" y="1406769"/>
            <a:ext cx="8417628" cy="5029199"/>
          </a:xfrm>
        </p:spPr>
        <p:txBody>
          <a:bodyPr>
            <a:normAutofit lnSpcReduction="10000"/>
          </a:bodyPr>
          <a:lstStyle/>
          <a:p>
            <a:pPr marL="457200" indent="-457200">
              <a:buFont typeface="+mj-lt"/>
              <a:buAutoNum type="arabicPeriod"/>
            </a:pPr>
            <a:r>
              <a:rPr lang="en-US" dirty="0"/>
              <a:t>T/F – Elevations in inflammatory biomarkers including (ESR, CRP, PCT, and WBC) indicate the presence of an infectious condition. </a:t>
            </a:r>
          </a:p>
          <a:p>
            <a:pPr marL="457200" indent="-457200">
              <a:buFont typeface="+mj-lt"/>
              <a:buAutoNum type="arabicPeriod"/>
            </a:pPr>
            <a:r>
              <a:rPr lang="en-US" dirty="0"/>
              <a:t>Which of the following is a catalase positive, coagulase positive, latex positive GPC? </a:t>
            </a:r>
          </a:p>
          <a:p>
            <a:pPr marL="857250" lvl="1" indent="-457200"/>
            <a:r>
              <a:rPr lang="en-US" i="1" dirty="0"/>
              <a:t>Staphylococcus aureus</a:t>
            </a:r>
          </a:p>
          <a:p>
            <a:pPr marL="857250" lvl="1" indent="-457200"/>
            <a:r>
              <a:rPr lang="en-US" i="1" dirty="0" err="1"/>
              <a:t>Streptotoccus</a:t>
            </a:r>
            <a:r>
              <a:rPr lang="en-US" i="1" dirty="0"/>
              <a:t> pyogenes</a:t>
            </a:r>
          </a:p>
          <a:p>
            <a:pPr marL="857250" lvl="1" indent="-457200"/>
            <a:r>
              <a:rPr lang="en-US" i="1" dirty="0"/>
              <a:t>Staphylococcus epidermidis</a:t>
            </a:r>
          </a:p>
          <a:p>
            <a:pPr marL="857250" lvl="1" indent="-457200"/>
            <a:r>
              <a:rPr lang="en-US" i="1" dirty="0"/>
              <a:t>Streptococcus pneumoniae</a:t>
            </a:r>
          </a:p>
          <a:p>
            <a:pPr marL="457200" indent="-457200">
              <a:buFont typeface="+mj-lt"/>
              <a:buAutoNum type="arabicPeriod"/>
            </a:pPr>
            <a:r>
              <a:rPr lang="en-US" dirty="0"/>
              <a:t>Which susceptibility testing method provides a formal MIC? (circle all that apply)</a:t>
            </a:r>
          </a:p>
          <a:p>
            <a:pPr marL="857250" lvl="1" indent="-457200"/>
            <a:r>
              <a:rPr lang="en-US" dirty="0"/>
              <a:t>Broth </a:t>
            </a:r>
            <a:r>
              <a:rPr lang="en-US" dirty="0" err="1"/>
              <a:t>microdilution</a:t>
            </a:r>
            <a:r>
              <a:rPr lang="en-US" dirty="0"/>
              <a:t> (BMD)</a:t>
            </a:r>
          </a:p>
          <a:p>
            <a:pPr marL="857250" lvl="1" indent="-457200"/>
            <a:r>
              <a:rPr lang="en-US" dirty="0" err="1"/>
              <a:t>Epsilometer</a:t>
            </a:r>
            <a:r>
              <a:rPr lang="en-US" dirty="0"/>
              <a:t> test (E-test)</a:t>
            </a:r>
          </a:p>
          <a:p>
            <a:pPr marL="857250" lvl="1" indent="-457200"/>
            <a:r>
              <a:rPr lang="en-US" dirty="0"/>
              <a:t>Kirby-Bauer disk diffusion</a:t>
            </a:r>
          </a:p>
          <a:p>
            <a:pPr marL="857250" lvl="1" indent="-457200">
              <a:buFont typeface="+mj-lt"/>
              <a:buAutoNum type="arabicPeriod"/>
            </a:pPr>
            <a:endParaRPr lang="en-US" dirty="0"/>
          </a:p>
        </p:txBody>
      </p:sp>
    </p:spTree>
    <p:extLst>
      <p:ext uri="{BB962C8B-B14F-4D97-AF65-F5344CB8AC3E}">
        <p14:creationId xmlns:p14="http://schemas.microsoft.com/office/powerpoint/2010/main" val="35546139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Chemicals</a:t>
            </a:r>
          </a:p>
        </p:txBody>
      </p:sp>
      <p:sp>
        <p:nvSpPr>
          <p:cNvPr id="3" name="Content Placeholder 2"/>
          <p:cNvSpPr>
            <a:spLocks noGrp="1"/>
          </p:cNvSpPr>
          <p:nvPr>
            <p:ph idx="1"/>
          </p:nvPr>
        </p:nvSpPr>
        <p:spPr/>
        <p:txBody>
          <a:bodyPr>
            <a:normAutofit/>
          </a:bodyPr>
          <a:lstStyle/>
          <a:p>
            <a:r>
              <a:rPr lang="en-US" sz="2800" dirty="0"/>
              <a:t>Cleaner</a:t>
            </a:r>
          </a:p>
          <a:p>
            <a:r>
              <a:rPr lang="en-US" sz="2800" dirty="0"/>
              <a:t>Cleaner/Disinfectant</a:t>
            </a:r>
          </a:p>
          <a:p>
            <a:r>
              <a:rPr lang="en-US" sz="2800" dirty="0"/>
              <a:t>Disinfectant</a:t>
            </a:r>
          </a:p>
          <a:p>
            <a:pPr lvl="1"/>
            <a:r>
              <a:rPr lang="en-US" sz="2800" dirty="0"/>
              <a:t>EPA Registered</a:t>
            </a:r>
          </a:p>
          <a:p>
            <a:r>
              <a:rPr lang="en-US" sz="2800" dirty="0"/>
              <a:t>Special Products</a:t>
            </a:r>
          </a:p>
          <a:p>
            <a:pPr lvl="1"/>
            <a:r>
              <a:rPr lang="en-US" sz="2800" dirty="0"/>
              <a:t>Stainless Steel</a:t>
            </a:r>
          </a:p>
          <a:p>
            <a:pPr lvl="1"/>
            <a:r>
              <a:rPr lang="en-US" sz="2800" dirty="0"/>
              <a:t>Degreasers</a:t>
            </a:r>
          </a:p>
        </p:txBody>
      </p:sp>
    </p:spTree>
    <p:extLst>
      <p:ext uri="{BB962C8B-B14F-4D97-AF65-F5344CB8AC3E}">
        <p14:creationId xmlns:p14="http://schemas.microsoft.com/office/powerpoint/2010/main" val="338055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Low-Level Disinfection</a:t>
            </a:r>
          </a:p>
        </p:txBody>
      </p:sp>
      <p:sp>
        <p:nvSpPr>
          <p:cNvPr id="14339" name="Rectangle 3"/>
          <p:cNvSpPr>
            <a:spLocks noGrp="1" noChangeArrowheads="1"/>
          </p:cNvSpPr>
          <p:nvPr>
            <p:ph idx="1"/>
          </p:nvPr>
        </p:nvSpPr>
        <p:spPr>
          <a:xfrm>
            <a:off x="1009442" y="1807361"/>
            <a:ext cx="7753557" cy="4051437"/>
          </a:xfrm>
        </p:spPr>
        <p:txBody>
          <a:bodyPr>
            <a:normAutofit lnSpcReduction="10000"/>
          </a:bodyPr>
          <a:lstStyle/>
          <a:p>
            <a:pPr algn="ctr">
              <a:lnSpc>
                <a:spcPct val="90000"/>
              </a:lnSpc>
              <a:buFont typeface="Monotype Sorts" pitchFamily="2" charset="2"/>
              <a:buNone/>
              <a:tabLst>
                <a:tab pos="5761038" algn="ctr"/>
              </a:tabLst>
            </a:pPr>
            <a:r>
              <a:rPr lang="en-US" altLang="en-US" sz="3500" dirty="0"/>
              <a:t>Exposure time </a:t>
            </a:r>
            <a:r>
              <a:rPr lang="en-US" altLang="en-US" sz="3500" u="sng" dirty="0"/>
              <a:t>&gt;</a:t>
            </a:r>
            <a:r>
              <a:rPr lang="en-US" altLang="en-US" sz="3500" dirty="0"/>
              <a:t> 1 min</a:t>
            </a:r>
          </a:p>
          <a:p>
            <a:pPr algn="ctr">
              <a:lnSpc>
                <a:spcPct val="90000"/>
              </a:lnSpc>
              <a:buFont typeface="Monotype Sorts" pitchFamily="2" charset="2"/>
              <a:buNone/>
              <a:tabLst>
                <a:tab pos="5761038" algn="ctr"/>
              </a:tabLst>
            </a:pPr>
            <a:endParaRPr lang="en-US" altLang="en-US" sz="3500" dirty="0"/>
          </a:p>
          <a:p>
            <a:pPr lvl="1">
              <a:lnSpc>
                <a:spcPct val="90000"/>
              </a:lnSpc>
              <a:spcBef>
                <a:spcPct val="0"/>
              </a:spcBef>
              <a:buFont typeface="Wingdings" pitchFamily="2" charset="2"/>
              <a:buNone/>
              <a:tabLst>
                <a:tab pos="5761038" algn="ctr"/>
              </a:tabLst>
            </a:pPr>
            <a:r>
              <a:rPr lang="en-US" altLang="en-US" sz="2900" b="1" dirty="0"/>
              <a:t>Germicide	 Use Concentration</a:t>
            </a:r>
          </a:p>
          <a:p>
            <a:pPr lvl="1">
              <a:lnSpc>
                <a:spcPct val="90000"/>
              </a:lnSpc>
              <a:buFont typeface="Wingdings" pitchFamily="2" charset="2"/>
              <a:buNone/>
              <a:tabLst>
                <a:tab pos="5761038" algn="ctr"/>
              </a:tabLst>
            </a:pPr>
            <a:r>
              <a:rPr lang="en-US" altLang="en-US" sz="2900" dirty="0"/>
              <a:t>Ethyl or isopropyl alcohol	70-90%	</a:t>
            </a:r>
          </a:p>
          <a:p>
            <a:pPr lvl="1">
              <a:lnSpc>
                <a:spcPct val="90000"/>
              </a:lnSpc>
              <a:spcBef>
                <a:spcPct val="0"/>
              </a:spcBef>
              <a:buFont typeface="Wingdings" pitchFamily="2" charset="2"/>
              <a:buNone/>
              <a:tabLst>
                <a:tab pos="5761038" algn="ctr"/>
              </a:tabLst>
            </a:pPr>
            <a:r>
              <a:rPr lang="en-US" altLang="en-US" sz="2900" dirty="0"/>
              <a:t>Chlorine	100ppm (1:500 dilution)</a:t>
            </a:r>
          </a:p>
          <a:p>
            <a:pPr lvl="1">
              <a:lnSpc>
                <a:spcPct val="90000"/>
              </a:lnSpc>
              <a:spcBef>
                <a:spcPct val="0"/>
              </a:spcBef>
              <a:buFont typeface="Wingdings" pitchFamily="2" charset="2"/>
              <a:buNone/>
              <a:tabLst>
                <a:tab pos="5761038" algn="ctr"/>
              </a:tabLst>
            </a:pPr>
            <a:r>
              <a:rPr lang="en-US" altLang="en-US" sz="2900" dirty="0"/>
              <a:t>Phenolic	 UD</a:t>
            </a:r>
          </a:p>
          <a:p>
            <a:pPr lvl="1">
              <a:lnSpc>
                <a:spcPct val="90000"/>
              </a:lnSpc>
              <a:spcBef>
                <a:spcPct val="0"/>
              </a:spcBef>
              <a:buFont typeface="Wingdings" pitchFamily="2" charset="2"/>
              <a:buNone/>
              <a:tabLst>
                <a:tab pos="5761038" algn="ctr"/>
              </a:tabLst>
            </a:pPr>
            <a:r>
              <a:rPr lang="en-US" altLang="en-US" sz="2900" dirty="0"/>
              <a:t>Quaternary ammonium	 UD</a:t>
            </a:r>
          </a:p>
          <a:p>
            <a:pPr lvl="1">
              <a:lnSpc>
                <a:spcPct val="90000"/>
              </a:lnSpc>
              <a:spcBef>
                <a:spcPct val="0"/>
              </a:spcBef>
              <a:buFont typeface="Wingdings" pitchFamily="2" charset="2"/>
              <a:buNone/>
              <a:tabLst>
                <a:tab pos="5761038" algn="ctr"/>
              </a:tabLst>
            </a:pPr>
            <a:r>
              <a:rPr lang="en-US" altLang="en-US" sz="2900" dirty="0"/>
              <a:t>Improved hydrogen peroxide 	0.5%, 1.4%</a:t>
            </a:r>
          </a:p>
          <a:p>
            <a:pPr lvl="1">
              <a:lnSpc>
                <a:spcPct val="90000"/>
              </a:lnSpc>
              <a:spcBef>
                <a:spcPct val="0"/>
              </a:spcBef>
              <a:buFont typeface="Wingdings" pitchFamily="2" charset="2"/>
              <a:buNone/>
              <a:tabLst>
                <a:tab pos="5761038" algn="ctr"/>
              </a:tabLst>
            </a:pPr>
            <a:endParaRPr lang="en-US" altLang="en-US" sz="2300" b="1" dirty="0"/>
          </a:p>
          <a:p>
            <a:pPr lvl="1">
              <a:lnSpc>
                <a:spcPct val="90000"/>
              </a:lnSpc>
              <a:spcBef>
                <a:spcPct val="0"/>
              </a:spcBef>
              <a:buFont typeface="Wingdings" pitchFamily="2" charset="2"/>
              <a:buNone/>
              <a:tabLst>
                <a:tab pos="5761038" algn="ctr"/>
              </a:tabLst>
            </a:pPr>
            <a:r>
              <a:rPr lang="en-US" altLang="en-US" sz="2300" b="1" dirty="0"/>
              <a:t>UD=Manufacturer’s recommended use dilution</a:t>
            </a:r>
            <a:endParaRPr lang="en-US" altLang="en-US" b="1" dirty="0"/>
          </a:p>
        </p:txBody>
      </p:sp>
    </p:spTree>
    <p:extLst>
      <p:ext uri="{BB962C8B-B14F-4D97-AF65-F5344CB8AC3E}">
        <p14:creationId xmlns:p14="http://schemas.microsoft.com/office/powerpoint/2010/main" val="3341710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305800" cy="615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265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305800" cy="591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1986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Ideal Disinfectant</a:t>
            </a:r>
          </a:p>
        </p:txBody>
      </p:sp>
      <p:sp>
        <p:nvSpPr>
          <p:cNvPr id="60419" name="Content Placeholder 2"/>
          <p:cNvSpPr>
            <a:spLocks noGrp="1"/>
          </p:cNvSpPr>
          <p:nvPr>
            <p:ph sz="half" idx="1"/>
          </p:nvPr>
        </p:nvSpPr>
        <p:spPr/>
        <p:txBody>
          <a:bodyPr>
            <a:normAutofit/>
          </a:bodyPr>
          <a:lstStyle/>
          <a:p>
            <a:r>
              <a:rPr lang="en-US" altLang="en-US" sz="2400" dirty="0"/>
              <a:t>Broad spectrum</a:t>
            </a:r>
          </a:p>
          <a:p>
            <a:r>
              <a:rPr lang="en-US" altLang="en-US" sz="2400" dirty="0"/>
              <a:t>Fast acting</a:t>
            </a:r>
          </a:p>
          <a:p>
            <a:r>
              <a:rPr lang="en-US" altLang="en-US" sz="2400" dirty="0"/>
              <a:t>Remains wet</a:t>
            </a:r>
          </a:p>
          <a:p>
            <a:r>
              <a:rPr lang="en-US" altLang="en-US" sz="2400" dirty="0"/>
              <a:t>Not affected by environmental factors</a:t>
            </a:r>
          </a:p>
          <a:p>
            <a:r>
              <a:rPr lang="en-US" altLang="en-US" sz="2400" dirty="0"/>
              <a:t>Nontoxic</a:t>
            </a:r>
          </a:p>
          <a:p>
            <a:r>
              <a:rPr lang="en-US" altLang="en-US" sz="2400" dirty="0"/>
              <a:t>Surface compatibility</a:t>
            </a:r>
          </a:p>
          <a:p>
            <a:r>
              <a:rPr lang="en-US" altLang="en-US" sz="2400" dirty="0"/>
              <a:t>Persistence</a:t>
            </a:r>
          </a:p>
        </p:txBody>
      </p:sp>
      <p:sp>
        <p:nvSpPr>
          <p:cNvPr id="60420" name="Content Placeholder 3"/>
          <p:cNvSpPr>
            <a:spLocks noGrp="1"/>
          </p:cNvSpPr>
          <p:nvPr>
            <p:ph sz="half" idx="2"/>
          </p:nvPr>
        </p:nvSpPr>
        <p:spPr/>
        <p:txBody>
          <a:bodyPr anchor="t">
            <a:normAutofit/>
          </a:bodyPr>
          <a:lstStyle/>
          <a:p>
            <a:r>
              <a:rPr lang="en-US" altLang="en-US" sz="2400" dirty="0"/>
              <a:t>Easy to use</a:t>
            </a:r>
          </a:p>
          <a:p>
            <a:r>
              <a:rPr lang="en-US" altLang="en-US" sz="2400" dirty="0"/>
              <a:t>Acceptable odor</a:t>
            </a:r>
          </a:p>
          <a:p>
            <a:r>
              <a:rPr lang="en-US" altLang="en-US" sz="2400" dirty="0"/>
              <a:t>Economical</a:t>
            </a:r>
          </a:p>
          <a:p>
            <a:r>
              <a:rPr lang="en-US" altLang="en-US" sz="2400" dirty="0"/>
              <a:t>Solubility</a:t>
            </a:r>
          </a:p>
          <a:p>
            <a:r>
              <a:rPr lang="en-US" altLang="en-US" sz="2400" dirty="0"/>
              <a:t>Stability</a:t>
            </a:r>
          </a:p>
          <a:p>
            <a:r>
              <a:rPr lang="en-US" altLang="en-US" sz="2400" dirty="0"/>
              <a:t>Cleaner</a:t>
            </a:r>
          </a:p>
          <a:p>
            <a:r>
              <a:rPr lang="en-US" altLang="en-US" sz="2400" dirty="0"/>
              <a:t>Nonflammable</a:t>
            </a:r>
          </a:p>
        </p:txBody>
      </p:sp>
      <p:sp>
        <p:nvSpPr>
          <p:cNvPr id="5" name="TextBox 4"/>
          <p:cNvSpPr txBox="1"/>
          <p:nvPr/>
        </p:nvSpPr>
        <p:spPr>
          <a:xfrm>
            <a:off x="1066800" y="6172200"/>
            <a:ext cx="7239000" cy="369888"/>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Rutala WA, Weber DJ.  Infect Control Hosp Epidemiol 2014;35:855-865</a:t>
            </a:r>
          </a:p>
        </p:txBody>
      </p:sp>
    </p:spTree>
    <p:extLst>
      <p:ext uri="{BB962C8B-B14F-4D97-AF65-F5344CB8AC3E}">
        <p14:creationId xmlns:p14="http://schemas.microsoft.com/office/powerpoint/2010/main" val="1062151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Disinfectants</a:t>
            </a:r>
          </a:p>
        </p:txBody>
      </p:sp>
      <p:sp>
        <p:nvSpPr>
          <p:cNvPr id="3" name="Content Placeholder 2"/>
          <p:cNvSpPr>
            <a:spLocks noGrp="1"/>
          </p:cNvSpPr>
          <p:nvPr>
            <p:ph sz="half" idx="1"/>
          </p:nvPr>
        </p:nvSpPr>
        <p:spPr>
          <a:xfrm>
            <a:off x="1009442" y="1809749"/>
            <a:ext cx="3471277" cy="2533651"/>
          </a:xfrm>
        </p:spPr>
        <p:txBody>
          <a:bodyPr anchor="t">
            <a:noAutofit/>
          </a:bodyPr>
          <a:lstStyle/>
          <a:p>
            <a:r>
              <a:rPr lang="en-US" sz="2800" dirty="0"/>
              <a:t>Oxidant Based</a:t>
            </a:r>
          </a:p>
          <a:p>
            <a:pPr lvl="1"/>
            <a:r>
              <a:rPr lang="en-US" sz="2800" dirty="0"/>
              <a:t>Bleach</a:t>
            </a:r>
          </a:p>
          <a:p>
            <a:pPr lvl="1"/>
            <a:r>
              <a:rPr lang="en-US" sz="2800" dirty="0" err="1"/>
              <a:t>Peracetic</a:t>
            </a:r>
            <a:r>
              <a:rPr lang="en-US" sz="2800" dirty="0"/>
              <a:t> acid</a:t>
            </a:r>
          </a:p>
          <a:p>
            <a:pPr lvl="1"/>
            <a:r>
              <a:rPr lang="en-US" sz="2800" dirty="0"/>
              <a:t>Hydrogen peroxide</a:t>
            </a:r>
          </a:p>
        </p:txBody>
      </p:sp>
      <p:sp>
        <p:nvSpPr>
          <p:cNvPr id="4" name="Content Placeholder 3"/>
          <p:cNvSpPr>
            <a:spLocks noGrp="1"/>
          </p:cNvSpPr>
          <p:nvPr>
            <p:ph sz="half" idx="2"/>
          </p:nvPr>
        </p:nvSpPr>
        <p:spPr>
          <a:xfrm>
            <a:off x="4663281" y="1809749"/>
            <a:ext cx="3469242" cy="3981451"/>
          </a:xfrm>
        </p:spPr>
        <p:txBody>
          <a:bodyPr anchor="t">
            <a:normAutofit/>
          </a:bodyPr>
          <a:lstStyle/>
          <a:p>
            <a:r>
              <a:rPr lang="en-US" sz="2800" dirty="0"/>
              <a:t>Quaternary Ammonium Based</a:t>
            </a:r>
          </a:p>
          <a:p>
            <a:pPr lvl="1"/>
            <a:r>
              <a:rPr lang="en-US" sz="2800" dirty="0"/>
              <a:t>High, low and no alcohol</a:t>
            </a:r>
          </a:p>
          <a:p>
            <a:pPr lvl="1"/>
            <a:endParaRPr lang="en-US" sz="2400" dirty="0"/>
          </a:p>
        </p:txBody>
      </p:sp>
    </p:spTree>
    <p:extLst>
      <p:ext uri="{BB962C8B-B14F-4D97-AF65-F5344CB8AC3E}">
        <p14:creationId xmlns:p14="http://schemas.microsoft.com/office/powerpoint/2010/main" val="2426665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a:t>Sodium Hypochlorite</a:t>
            </a:r>
            <a:br>
              <a:rPr lang="en-US" altLang="en-US"/>
            </a:br>
            <a:r>
              <a:rPr lang="en-US" altLang="en-US" sz="2000"/>
              <a:t>Rutala, Weber.  Am J Infect Control 2013;41:S36-S41</a:t>
            </a:r>
          </a:p>
        </p:txBody>
      </p:sp>
      <p:sp>
        <p:nvSpPr>
          <p:cNvPr id="79875" name="Text Placeholder 2"/>
          <p:cNvSpPr>
            <a:spLocks noGrp="1"/>
          </p:cNvSpPr>
          <p:nvPr>
            <p:ph type="body" idx="1"/>
          </p:nvPr>
        </p:nvSpPr>
        <p:spPr>
          <a:xfrm>
            <a:off x="457200" y="1535113"/>
            <a:ext cx="4040188" cy="639762"/>
          </a:xfrm>
        </p:spPr>
        <p:txBody>
          <a:bodyPr/>
          <a:lstStyle/>
          <a:p>
            <a:r>
              <a:rPr lang="en-US" altLang="en-US"/>
              <a:t>Advantages</a:t>
            </a:r>
          </a:p>
        </p:txBody>
      </p:sp>
      <p:sp>
        <p:nvSpPr>
          <p:cNvPr id="79876" name="Content Placeholder 3"/>
          <p:cNvSpPr>
            <a:spLocks noGrp="1"/>
          </p:cNvSpPr>
          <p:nvPr>
            <p:ph sz="half" idx="2"/>
          </p:nvPr>
        </p:nvSpPr>
        <p:spPr>
          <a:xfrm>
            <a:off x="457200" y="2174875"/>
            <a:ext cx="4040188" cy="3951288"/>
          </a:xfrm>
        </p:spPr>
        <p:txBody>
          <a:bodyPr>
            <a:normAutofit lnSpcReduction="10000"/>
          </a:bodyPr>
          <a:lstStyle/>
          <a:p>
            <a:r>
              <a:rPr lang="en-US" altLang="en-US" sz="1800" b="1">
                <a:solidFill>
                  <a:schemeClr val="tx2"/>
                </a:solidFill>
              </a:rPr>
              <a:t>Bactericidal, tuberculocidal, fungicidal, virucidal</a:t>
            </a:r>
          </a:p>
          <a:p>
            <a:r>
              <a:rPr lang="en-US" altLang="en-US" sz="1800" b="1">
                <a:solidFill>
                  <a:schemeClr val="tx2"/>
                </a:solidFill>
              </a:rPr>
              <a:t>Sporicidal</a:t>
            </a:r>
          </a:p>
          <a:p>
            <a:r>
              <a:rPr lang="en-US" altLang="en-US" sz="1800" b="1"/>
              <a:t>Fast acting </a:t>
            </a:r>
          </a:p>
          <a:p>
            <a:r>
              <a:rPr lang="en-US" altLang="en-US" sz="1800" b="1"/>
              <a:t>Inexpensive (in dilutable form)</a:t>
            </a:r>
          </a:p>
          <a:p>
            <a:r>
              <a:rPr lang="en-US" altLang="en-US" sz="1800" b="1"/>
              <a:t>Not flammable</a:t>
            </a:r>
          </a:p>
          <a:p>
            <a:r>
              <a:rPr lang="en-US" altLang="en-US" sz="1800" b="1"/>
              <a:t>Unaffected by water hardness</a:t>
            </a:r>
          </a:p>
          <a:p>
            <a:r>
              <a:rPr lang="en-US" altLang="en-US" sz="1800" b="1"/>
              <a:t>Reduces biofilms on surfaces</a:t>
            </a:r>
          </a:p>
          <a:p>
            <a:r>
              <a:rPr lang="en-US" altLang="en-US" sz="1800" b="1"/>
              <a:t>Relatively stable (e.g., 50% reduction in chlorine concentration in 30 days)</a:t>
            </a:r>
          </a:p>
          <a:p>
            <a:r>
              <a:rPr lang="en-US" altLang="en-US" sz="1800" b="1"/>
              <a:t>Used as the disinfectant in water treatment</a:t>
            </a:r>
          </a:p>
          <a:p>
            <a:r>
              <a:rPr lang="en-US" altLang="en-US" sz="1800" b="1"/>
              <a:t>EPA registered</a:t>
            </a:r>
          </a:p>
        </p:txBody>
      </p:sp>
      <p:sp>
        <p:nvSpPr>
          <p:cNvPr id="79877" name="Text Placeholder 4"/>
          <p:cNvSpPr>
            <a:spLocks noGrp="1"/>
          </p:cNvSpPr>
          <p:nvPr>
            <p:ph type="body" sz="quarter" idx="3"/>
          </p:nvPr>
        </p:nvSpPr>
        <p:spPr>
          <a:xfrm>
            <a:off x="4645025" y="1536700"/>
            <a:ext cx="4041775" cy="638175"/>
          </a:xfrm>
        </p:spPr>
        <p:txBody>
          <a:bodyPr/>
          <a:lstStyle/>
          <a:p>
            <a:r>
              <a:rPr lang="en-US" altLang="en-US"/>
              <a:t>Disadvantages</a:t>
            </a:r>
          </a:p>
        </p:txBody>
      </p:sp>
      <p:sp>
        <p:nvSpPr>
          <p:cNvPr id="79878" name="Content Placeholder 5"/>
          <p:cNvSpPr>
            <a:spLocks noGrp="1"/>
          </p:cNvSpPr>
          <p:nvPr>
            <p:ph sz="quarter" idx="4"/>
          </p:nvPr>
        </p:nvSpPr>
        <p:spPr>
          <a:xfrm>
            <a:off x="4645025" y="2174875"/>
            <a:ext cx="4041775" cy="3951288"/>
          </a:xfrm>
        </p:spPr>
        <p:txBody>
          <a:bodyPr>
            <a:normAutofit lnSpcReduction="10000"/>
          </a:bodyPr>
          <a:lstStyle/>
          <a:p>
            <a:r>
              <a:rPr lang="en-US" altLang="en-US" sz="1600" b="1"/>
              <a:t>Reaction hazard with acids and ammonias</a:t>
            </a:r>
          </a:p>
          <a:p>
            <a:r>
              <a:rPr lang="en-US" altLang="en-US" sz="1600" b="1"/>
              <a:t>Leaves salt residue </a:t>
            </a:r>
          </a:p>
          <a:p>
            <a:r>
              <a:rPr lang="en-US" altLang="en-US" sz="1600" b="1"/>
              <a:t>Corrosive to metals (some ready-to-use products may be formulated with corrosion inhibitors)</a:t>
            </a:r>
          </a:p>
          <a:p>
            <a:r>
              <a:rPr lang="en-US" altLang="en-US" sz="1600" b="1"/>
              <a:t>Unstable active (some ready-to-use products may be formulated with stabilizers to achieve longer shelf life)</a:t>
            </a:r>
          </a:p>
          <a:p>
            <a:r>
              <a:rPr lang="en-US" altLang="en-US" sz="1600" b="1"/>
              <a:t>Affected by organic matter</a:t>
            </a:r>
          </a:p>
          <a:p>
            <a:r>
              <a:rPr lang="en-US" altLang="en-US" sz="1600" b="1"/>
              <a:t>Discolors/stains fabrics</a:t>
            </a:r>
          </a:p>
          <a:p>
            <a:r>
              <a:rPr lang="en-US" altLang="en-US" sz="1600" b="1"/>
              <a:t>Potential hazard  is production of trihalomethane</a:t>
            </a:r>
          </a:p>
          <a:p>
            <a:r>
              <a:rPr lang="en-US" altLang="en-US" sz="1600" b="1"/>
              <a:t>Odor (some ready-to-use products may be formulated with odor inhibitors).  Irritating at high concentrations.</a:t>
            </a:r>
          </a:p>
          <a:p>
            <a:endParaRPr lang="en-US" altLang="en-US"/>
          </a:p>
        </p:txBody>
      </p:sp>
    </p:spTree>
    <p:extLst>
      <p:ext uri="{BB962C8B-B14F-4D97-AF65-F5344CB8AC3E}">
        <p14:creationId xmlns:p14="http://schemas.microsoft.com/office/powerpoint/2010/main" val="2400923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a:t>Improved Hydrogen Peroxide</a:t>
            </a:r>
            <a:br>
              <a:rPr lang="en-US" altLang="en-US"/>
            </a:br>
            <a:r>
              <a:rPr lang="en-US" altLang="en-US" sz="2000"/>
              <a:t>Rutala, Weber.  Am J Infect Control 2013;41:S36-S41</a:t>
            </a:r>
          </a:p>
        </p:txBody>
      </p:sp>
      <p:sp>
        <p:nvSpPr>
          <p:cNvPr id="82947" name="Text Placeholder 2"/>
          <p:cNvSpPr>
            <a:spLocks noGrp="1"/>
          </p:cNvSpPr>
          <p:nvPr>
            <p:ph type="body" idx="1"/>
          </p:nvPr>
        </p:nvSpPr>
        <p:spPr>
          <a:xfrm>
            <a:off x="457200" y="1535113"/>
            <a:ext cx="4040188" cy="639762"/>
          </a:xfrm>
        </p:spPr>
        <p:txBody>
          <a:bodyPr/>
          <a:lstStyle/>
          <a:p>
            <a:r>
              <a:rPr lang="en-US" altLang="en-US"/>
              <a:t>Advantages</a:t>
            </a:r>
          </a:p>
        </p:txBody>
      </p:sp>
      <p:sp>
        <p:nvSpPr>
          <p:cNvPr id="82948" name="Content Placeholder 3"/>
          <p:cNvSpPr>
            <a:spLocks noGrp="1"/>
          </p:cNvSpPr>
          <p:nvPr>
            <p:ph sz="half" idx="2"/>
          </p:nvPr>
        </p:nvSpPr>
        <p:spPr>
          <a:xfrm>
            <a:off x="457200" y="2174875"/>
            <a:ext cx="4040188" cy="3951288"/>
          </a:xfrm>
        </p:spPr>
        <p:txBody>
          <a:bodyPr>
            <a:normAutofit fontScale="92500" lnSpcReduction="10000"/>
          </a:bodyPr>
          <a:lstStyle/>
          <a:p>
            <a:r>
              <a:rPr lang="en-US" altLang="en-US" sz="2000" dirty="0">
                <a:solidFill>
                  <a:schemeClr val="tx2"/>
                </a:solidFill>
              </a:rPr>
              <a:t>Bactericidal, </a:t>
            </a:r>
            <a:r>
              <a:rPr lang="en-US" altLang="en-US" sz="2000" dirty="0" err="1">
                <a:solidFill>
                  <a:schemeClr val="tx2"/>
                </a:solidFill>
              </a:rPr>
              <a:t>tuberculocidal</a:t>
            </a:r>
            <a:r>
              <a:rPr lang="en-US" altLang="en-US" sz="2000" dirty="0">
                <a:solidFill>
                  <a:schemeClr val="tx2"/>
                </a:solidFill>
              </a:rPr>
              <a:t>, fungicidal, </a:t>
            </a:r>
            <a:r>
              <a:rPr lang="en-US" altLang="en-US" sz="2000" dirty="0" err="1">
                <a:solidFill>
                  <a:schemeClr val="tx2"/>
                </a:solidFill>
              </a:rPr>
              <a:t>virucidal</a:t>
            </a:r>
            <a:endParaRPr lang="en-US" altLang="en-US" sz="2000" dirty="0">
              <a:solidFill>
                <a:schemeClr val="tx2"/>
              </a:solidFill>
            </a:endParaRPr>
          </a:p>
          <a:p>
            <a:r>
              <a:rPr lang="en-US" altLang="en-US" sz="2000" dirty="0"/>
              <a:t>Fast efficacy </a:t>
            </a:r>
          </a:p>
          <a:p>
            <a:r>
              <a:rPr lang="en-US" altLang="en-US" sz="2000" dirty="0"/>
              <a:t>Easy compliance with wet-contact times</a:t>
            </a:r>
          </a:p>
          <a:p>
            <a:r>
              <a:rPr lang="en-US" altLang="en-US" sz="2000" dirty="0"/>
              <a:t>Safe for workers (lowest EPA toxicity category, IV)</a:t>
            </a:r>
          </a:p>
          <a:p>
            <a:r>
              <a:rPr lang="en-US" altLang="en-US" sz="2000" dirty="0"/>
              <a:t>Benign for the environment</a:t>
            </a:r>
          </a:p>
          <a:p>
            <a:r>
              <a:rPr lang="en-US" altLang="en-US" sz="2000" dirty="0"/>
              <a:t>Surface compatible</a:t>
            </a:r>
          </a:p>
          <a:p>
            <a:r>
              <a:rPr lang="en-US" altLang="en-US" sz="2000" dirty="0"/>
              <a:t>Non-staining</a:t>
            </a:r>
          </a:p>
          <a:p>
            <a:r>
              <a:rPr lang="en-US" altLang="en-US" sz="2000" dirty="0"/>
              <a:t>EPA registered</a:t>
            </a:r>
          </a:p>
          <a:p>
            <a:r>
              <a:rPr lang="en-US" altLang="en-US" sz="2000" dirty="0"/>
              <a:t>Not flammable</a:t>
            </a:r>
          </a:p>
        </p:txBody>
      </p:sp>
      <p:sp>
        <p:nvSpPr>
          <p:cNvPr id="82949" name="Text Placeholder 4"/>
          <p:cNvSpPr>
            <a:spLocks noGrp="1"/>
          </p:cNvSpPr>
          <p:nvPr>
            <p:ph type="body" sz="quarter" idx="3"/>
          </p:nvPr>
        </p:nvSpPr>
        <p:spPr>
          <a:xfrm>
            <a:off x="4645025" y="1536700"/>
            <a:ext cx="4041775" cy="638175"/>
          </a:xfrm>
        </p:spPr>
        <p:txBody>
          <a:bodyPr/>
          <a:lstStyle/>
          <a:p>
            <a:r>
              <a:rPr lang="en-US" altLang="en-US"/>
              <a:t>Disadvantages</a:t>
            </a:r>
          </a:p>
        </p:txBody>
      </p:sp>
      <p:sp>
        <p:nvSpPr>
          <p:cNvPr id="82950" name="Content Placeholder 5"/>
          <p:cNvSpPr>
            <a:spLocks noGrp="1"/>
          </p:cNvSpPr>
          <p:nvPr>
            <p:ph sz="quarter" idx="4"/>
          </p:nvPr>
        </p:nvSpPr>
        <p:spPr>
          <a:xfrm>
            <a:off x="4645025" y="2174875"/>
            <a:ext cx="4041775" cy="3951288"/>
          </a:xfrm>
        </p:spPr>
        <p:txBody>
          <a:bodyPr anchor="t"/>
          <a:lstStyle/>
          <a:p>
            <a:r>
              <a:rPr lang="en-US" altLang="en-US" dirty="0"/>
              <a:t>More expensive than most other  disinfecting actives</a:t>
            </a:r>
          </a:p>
          <a:p>
            <a:r>
              <a:rPr lang="en-US" altLang="en-US" dirty="0">
                <a:solidFill>
                  <a:schemeClr val="tx2"/>
                </a:solidFill>
              </a:rPr>
              <a:t>Not sporicidal at low concentrations</a:t>
            </a:r>
          </a:p>
        </p:txBody>
      </p:sp>
    </p:spTree>
    <p:extLst>
      <p:ext uri="{BB962C8B-B14F-4D97-AF65-F5344CB8AC3E}">
        <p14:creationId xmlns:p14="http://schemas.microsoft.com/office/powerpoint/2010/main" val="2244920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685800" y="533400"/>
            <a:ext cx="7924800" cy="924475"/>
          </a:xfrm>
        </p:spPr>
        <p:txBody>
          <a:bodyPr>
            <a:normAutofit fontScale="90000"/>
          </a:bodyPr>
          <a:lstStyle/>
          <a:p>
            <a:r>
              <a:rPr lang="en-US" altLang="en-US" dirty="0"/>
              <a:t>Quaternary ammonium compounds </a:t>
            </a:r>
            <a:br>
              <a:rPr lang="en-US" altLang="en-US" dirty="0"/>
            </a:br>
            <a:br>
              <a:rPr lang="en-US" altLang="en-US" sz="2000" dirty="0"/>
            </a:br>
            <a:r>
              <a:rPr lang="en-US" altLang="en-US" sz="2000" dirty="0" err="1"/>
              <a:t>Rutala</a:t>
            </a:r>
            <a:r>
              <a:rPr lang="en-US" altLang="en-US" sz="2000" dirty="0"/>
              <a:t>, Weber.  Am J Infect Control 2013;41:S36-S41</a:t>
            </a:r>
          </a:p>
        </p:txBody>
      </p:sp>
      <p:sp>
        <p:nvSpPr>
          <p:cNvPr id="78851" name="Text Placeholder 2"/>
          <p:cNvSpPr>
            <a:spLocks noGrp="1"/>
          </p:cNvSpPr>
          <p:nvPr>
            <p:ph type="body" idx="1"/>
          </p:nvPr>
        </p:nvSpPr>
        <p:spPr>
          <a:xfrm>
            <a:off x="533400" y="1981200"/>
            <a:ext cx="4040188" cy="639762"/>
          </a:xfrm>
        </p:spPr>
        <p:txBody>
          <a:bodyPr/>
          <a:lstStyle/>
          <a:p>
            <a:r>
              <a:rPr lang="en-US" altLang="en-US" dirty="0"/>
              <a:t>Advantages</a:t>
            </a:r>
          </a:p>
        </p:txBody>
      </p:sp>
      <p:sp>
        <p:nvSpPr>
          <p:cNvPr id="78852" name="Content Placeholder 3"/>
          <p:cNvSpPr>
            <a:spLocks noGrp="1"/>
          </p:cNvSpPr>
          <p:nvPr>
            <p:ph sz="half" idx="2"/>
          </p:nvPr>
        </p:nvSpPr>
        <p:spPr>
          <a:xfrm>
            <a:off x="457200" y="2667000"/>
            <a:ext cx="4040188" cy="3951288"/>
          </a:xfrm>
        </p:spPr>
        <p:txBody>
          <a:bodyPr>
            <a:normAutofit/>
          </a:bodyPr>
          <a:lstStyle/>
          <a:p>
            <a:r>
              <a:rPr lang="en-US" altLang="en-US" sz="1900" dirty="0">
                <a:solidFill>
                  <a:schemeClr val="tx2"/>
                </a:solidFill>
              </a:rPr>
              <a:t>Bactericidal, fungicidal, </a:t>
            </a:r>
            <a:r>
              <a:rPr lang="en-US" altLang="en-US" sz="1900" dirty="0" err="1">
                <a:solidFill>
                  <a:schemeClr val="tx2"/>
                </a:solidFill>
              </a:rPr>
              <a:t>virucidal</a:t>
            </a:r>
            <a:r>
              <a:rPr lang="en-US" altLang="en-US" sz="1900" dirty="0">
                <a:solidFill>
                  <a:schemeClr val="tx2"/>
                </a:solidFill>
              </a:rPr>
              <a:t> against enveloped viruses (e.g., HIV)</a:t>
            </a:r>
          </a:p>
          <a:p>
            <a:r>
              <a:rPr lang="en-US" altLang="en-US" sz="1900" dirty="0"/>
              <a:t>Good cleaning agents</a:t>
            </a:r>
          </a:p>
          <a:p>
            <a:r>
              <a:rPr lang="en-US" altLang="en-US" sz="1900" dirty="0"/>
              <a:t>EPA registered</a:t>
            </a:r>
          </a:p>
          <a:p>
            <a:r>
              <a:rPr lang="en-US" altLang="en-US" sz="1900" dirty="0"/>
              <a:t>Surface compatible</a:t>
            </a:r>
          </a:p>
          <a:p>
            <a:r>
              <a:rPr lang="en-US" altLang="en-US" sz="1900" dirty="0"/>
              <a:t>Persistent antimicrobial activity when undisturbed</a:t>
            </a:r>
          </a:p>
          <a:p>
            <a:r>
              <a:rPr lang="en-US" altLang="en-US" sz="1900" dirty="0"/>
              <a:t>Inexpensive (in </a:t>
            </a:r>
            <a:r>
              <a:rPr lang="en-US" altLang="en-US" sz="1900" dirty="0" err="1"/>
              <a:t>dilutable</a:t>
            </a:r>
            <a:r>
              <a:rPr lang="en-US" altLang="en-US" sz="1900" dirty="0"/>
              <a:t> form)</a:t>
            </a:r>
          </a:p>
          <a:p>
            <a:r>
              <a:rPr lang="en-US" altLang="en-US" sz="1900" dirty="0"/>
              <a:t>Not flammable</a:t>
            </a:r>
          </a:p>
          <a:p>
            <a:endParaRPr lang="en-US" altLang="en-US" dirty="0"/>
          </a:p>
        </p:txBody>
      </p:sp>
      <p:sp>
        <p:nvSpPr>
          <p:cNvPr id="78853" name="Text Placeholder 4"/>
          <p:cNvSpPr>
            <a:spLocks noGrp="1"/>
          </p:cNvSpPr>
          <p:nvPr>
            <p:ph type="body" sz="quarter" idx="3"/>
          </p:nvPr>
        </p:nvSpPr>
        <p:spPr>
          <a:xfrm>
            <a:off x="4724400" y="1981200"/>
            <a:ext cx="4041775" cy="638175"/>
          </a:xfrm>
        </p:spPr>
        <p:txBody>
          <a:bodyPr/>
          <a:lstStyle/>
          <a:p>
            <a:r>
              <a:rPr lang="en-US" altLang="en-US" dirty="0"/>
              <a:t>Disadvantages</a:t>
            </a:r>
          </a:p>
        </p:txBody>
      </p:sp>
      <p:sp>
        <p:nvSpPr>
          <p:cNvPr id="78854" name="Content Placeholder 5"/>
          <p:cNvSpPr>
            <a:spLocks noGrp="1"/>
          </p:cNvSpPr>
          <p:nvPr>
            <p:ph sz="quarter" idx="4"/>
          </p:nvPr>
        </p:nvSpPr>
        <p:spPr>
          <a:xfrm>
            <a:off x="4648200" y="2514600"/>
            <a:ext cx="4041775" cy="3951288"/>
          </a:xfrm>
        </p:spPr>
        <p:txBody>
          <a:bodyPr>
            <a:normAutofit fontScale="92500" lnSpcReduction="20000"/>
          </a:bodyPr>
          <a:lstStyle/>
          <a:p>
            <a:r>
              <a:rPr lang="en-US" altLang="en-US" sz="2000" dirty="0">
                <a:solidFill>
                  <a:schemeClr val="tx2"/>
                </a:solidFill>
              </a:rPr>
              <a:t>Not sporicidal</a:t>
            </a:r>
          </a:p>
          <a:p>
            <a:r>
              <a:rPr lang="en-US" altLang="en-US" sz="2000" dirty="0">
                <a:solidFill>
                  <a:schemeClr val="tx2"/>
                </a:solidFill>
              </a:rPr>
              <a:t>In general, not </a:t>
            </a:r>
            <a:r>
              <a:rPr lang="en-US" altLang="en-US" sz="2000" dirty="0" err="1">
                <a:solidFill>
                  <a:schemeClr val="tx2"/>
                </a:solidFill>
              </a:rPr>
              <a:t>tuberculocidal</a:t>
            </a:r>
            <a:r>
              <a:rPr lang="en-US" altLang="en-US" sz="2000" dirty="0">
                <a:solidFill>
                  <a:schemeClr val="tx2"/>
                </a:solidFill>
              </a:rPr>
              <a:t> and </a:t>
            </a:r>
            <a:r>
              <a:rPr lang="en-US" altLang="en-US" sz="2000" dirty="0" err="1">
                <a:solidFill>
                  <a:schemeClr val="tx2"/>
                </a:solidFill>
              </a:rPr>
              <a:t>virucidal</a:t>
            </a:r>
            <a:r>
              <a:rPr lang="en-US" altLang="en-US" sz="2000" dirty="0">
                <a:solidFill>
                  <a:schemeClr val="tx2"/>
                </a:solidFill>
              </a:rPr>
              <a:t> against non-enveloped viruses</a:t>
            </a:r>
          </a:p>
          <a:p>
            <a:r>
              <a:rPr lang="en-US" altLang="en-US" sz="2000" dirty="0"/>
              <a:t>High water hardness and cotton/gauze can make less </a:t>
            </a:r>
            <a:r>
              <a:rPr lang="en-US" altLang="en-US" sz="2000" dirty="0" err="1"/>
              <a:t>microbicidal</a:t>
            </a:r>
            <a:endParaRPr lang="en-US" altLang="en-US" sz="2000" dirty="0"/>
          </a:p>
          <a:p>
            <a:r>
              <a:rPr lang="en-US" altLang="en-US" sz="2000" dirty="0"/>
              <a:t>A few reports documented asthma as result of exposure to </a:t>
            </a:r>
            <a:r>
              <a:rPr lang="en-US" altLang="en-US" sz="2000" dirty="0" err="1"/>
              <a:t>benzalkonium</a:t>
            </a:r>
            <a:r>
              <a:rPr lang="en-US" altLang="en-US" sz="2000" dirty="0"/>
              <a:t> chloride</a:t>
            </a:r>
          </a:p>
          <a:p>
            <a:r>
              <a:rPr lang="en-US" altLang="en-US" sz="2000" dirty="0"/>
              <a:t>Affected by organic matter</a:t>
            </a:r>
          </a:p>
          <a:p>
            <a:r>
              <a:rPr lang="en-US" altLang="en-US" sz="2000" dirty="0"/>
              <a:t>Multiple outbreaks ascribed to contaminated </a:t>
            </a:r>
            <a:r>
              <a:rPr lang="en-US" altLang="en-US" sz="2000" dirty="0" err="1"/>
              <a:t>benzalkonium</a:t>
            </a:r>
            <a:r>
              <a:rPr lang="en-US" altLang="en-US" sz="2000" dirty="0"/>
              <a:t> chloride</a:t>
            </a:r>
          </a:p>
        </p:txBody>
      </p:sp>
    </p:spTree>
    <p:extLst>
      <p:ext uri="{BB962C8B-B14F-4D97-AF65-F5344CB8AC3E}">
        <p14:creationId xmlns:p14="http://schemas.microsoft.com/office/powerpoint/2010/main" val="337550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a:t>Alcohol</a:t>
            </a:r>
            <a:br>
              <a:rPr lang="en-US" altLang="en-US"/>
            </a:br>
            <a:r>
              <a:rPr lang="en-US" altLang="en-US" sz="2000"/>
              <a:t>Rutala, Weber.  Am J Infect Control 2013;41:S36-S41</a:t>
            </a:r>
          </a:p>
        </p:txBody>
      </p:sp>
      <p:sp>
        <p:nvSpPr>
          <p:cNvPr id="80899" name="Text Placeholder 2"/>
          <p:cNvSpPr>
            <a:spLocks noGrp="1"/>
          </p:cNvSpPr>
          <p:nvPr>
            <p:ph type="body" idx="1"/>
          </p:nvPr>
        </p:nvSpPr>
        <p:spPr>
          <a:xfrm>
            <a:off x="457200" y="1535113"/>
            <a:ext cx="4040188" cy="639762"/>
          </a:xfrm>
        </p:spPr>
        <p:txBody>
          <a:bodyPr>
            <a:normAutofit fontScale="77500" lnSpcReduction="20000"/>
          </a:bodyPr>
          <a:lstStyle/>
          <a:p>
            <a:endParaRPr lang="en-US" altLang="en-US"/>
          </a:p>
          <a:p>
            <a:r>
              <a:rPr lang="en-US" altLang="en-US"/>
              <a:t> Advantages</a:t>
            </a:r>
          </a:p>
        </p:txBody>
      </p:sp>
      <p:sp>
        <p:nvSpPr>
          <p:cNvPr id="80900" name="Content Placeholder 3"/>
          <p:cNvSpPr>
            <a:spLocks noGrp="1"/>
          </p:cNvSpPr>
          <p:nvPr>
            <p:ph sz="half" idx="2"/>
          </p:nvPr>
        </p:nvSpPr>
        <p:spPr>
          <a:xfrm>
            <a:off x="457200" y="2174875"/>
            <a:ext cx="4040188" cy="3951288"/>
          </a:xfrm>
        </p:spPr>
        <p:txBody>
          <a:bodyPr>
            <a:normAutofit/>
          </a:bodyPr>
          <a:lstStyle/>
          <a:p>
            <a:r>
              <a:rPr lang="en-US" altLang="en-US" sz="2000" b="1" dirty="0">
                <a:solidFill>
                  <a:schemeClr val="tx2"/>
                </a:solidFill>
              </a:rPr>
              <a:t>Bactericidal, </a:t>
            </a:r>
            <a:r>
              <a:rPr lang="en-US" altLang="en-US" sz="2000" b="1" dirty="0" err="1">
                <a:solidFill>
                  <a:schemeClr val="tx2"/>
                </a:solidFill>
              </a:rPr>
              <a:t>tuberculocidal</a:t>
            </a:r>
            <a:r>
              <a:rPr lang="en-US" altLang="en-US" sz="2000" b="1" dirty="0">
                <a:solidFill>
                  <a:schemeClr val="tx2"/>
                </a:solidFill>
              </a:rPr>
              <a:t>, fungicidal, </a:t>
            </a:r>
            <a:r>
              <a:rPr lang="en-US" altLang="en-US" sz="2000" b="1" dirty="0" err="1">
                <a:solidFill>
                  <a:schemeClr val="tx2"/>
                </a:solidFill>
              </a:rPr>
              <a:t>virucidal</a:t>
            </a:r>
            <a:endParaRPr lang="en-US" altLang="en-US" sz="2000" b="1" dirty="0">
              <a:solidFill>
                <a:schemeClr val="tx2"/>
              </a:solidFill>
            </a:endParaRPr>
          </a:p>
          <a:p>
            <a:r>
              <a:rPr lang="en-US" altLang="en-US" sz="2000" b="1" dirty="0">
                <a:solidFill>
                  <a:schemeClr val="tx2"/>
                </a:solidFill>
              </a:rPr>
              <a:t>Fast acting</a:t>
            </a:r>
          </a:p>
          <a:p>
            <a:r>
              <a:rPr lang="en-US" altLang="en-US" sz="2000" b="1" dirty="0"/>
              <a:t>Non-corrosive</a:t>
            </a:r>
          </a:p>
          <a:p>
            <a:r>
              <a:rPr lang="en-US" altLang="en-US" sz="2000" b="1" dirty="0"/>
              <a:t>Non-staining</a:t>
            </a:r>
          </a:p>
          <a:p>
            <a:r>
              <a:rPr lang="en-US" altLang="en-US" sz="2000" b="1" dirty="0"/>
              <a:t>Used to disinfect small surfaces such as rubber stoppers on medication vials</a:t>
            </a:r>
          </a:p>
          <a:p>
            <a:r>
              <a:rPr lang="en-US" altLang="en-US" sz="2000" b="1" dirty="0"/>
              <a:t>No toxic residue</a:t>
            </a:r>
          </a:p>
        </p:txBody>
      </p:sp>
      <p:sp>
        <p:nvSpPr>
          <p:cNvPr id="80901" name="Text Placeholder 4"/>
          <p:cNvSpPr>
            <a:spLocks noGrp="1"/>
          </p:cNvSpPr>
          <p:nvPr>
            <p:ph type="body" sz="quarter" idx="3"/>
          </p:nvPr>
        </p:nvSpPr>
        <p:spPr>
          <a:xfrm>
            <a:off x="4645025" y="1536700"/>
            <a:ext cx="4041775" cy="638175"/>
          </a:xfrm>
        </p:spPr>
        <p:txBody>
          <a:bodyPr/>
          <a:lstStyle/>
          <a:p>
            <a:r>
              <a:rPr lang="en-US" altLang="en-US"/>
              <a:t>Disadvantages</a:t>
            </a:r>
          </a:p>
        </p:txBody>
      </p:sp>
      <p:sp>
        <p:nvSpPr>
          <p:cNvPr id="80902" name="Content Placeholder 5"/>
          <p:cNvSpPr>
            <a:spLocks noGrp="1"/>
          </p:cNvSpPr>
          <p:nvPr>
            <p:ph sz="quarter" idx="4"/>
          </p:nvPr>
        </p:nvSpPr>
        <p:spPr>
          <a:xfrm>
            <a:off x="4645025" y="2174875"/>
            <a:ext cx="4291013" cy="3951288"/>
          </a:xfrm>
        </p:spPr>
        <p:txBody>
          <a:bodyPr>
            <a:normAutofit fontScale="92500"/>
          </a:bodyPr>
          <a:lstStyle/>
          <a:p>
            <a:r>
              <a:rPr lang="en-US" altLang="en-US" sz="1700" b="1">
                <a:solidFill>
                  <a:schemeClr val="tx2"/>
                </a:solidFill>
              </a:rPr>
              <a:t>Not sporicidal</a:t>
            </a:r>
          </a:p>
          <a:p>
            <a:r>
              <a:rPr lang="en-US" altLang="en-US" sz="1700" b="1">
                <a:solidFill>
                  <a:schemeClr val="tx2"/>
                </a:solidFill>
              </a:rPr>
              <a:t>Affected by organic matter</a:t>
            </a:r>
          </a:p>
          <a:p>
            <a:r>
              <a:rPr lang="en-US" altLang="en-US" sz="1700" b="1"/>
              <a:t>Slow acting against non-enveloped viruses (e.g., norovirus)</a:t>
            </a:r>
          </a:p>
          <a:p>
            <a:r>
              <a:rPr lang="en-US" altLang="en-US" sz="1700" b="1"/>
              <a:t>No detergent or cleaning properties</a:t>
            </a:r>
          </a:p>
          <a:p>
            <a:r>
              <a:rPr lang="en-US" altLang="en-US" sz="1700" b="1"/>
              <a:t>Not EPA registered</a:t>
            </a:r>
          </a:p>
          <a:p>
            <a:r>
              <a:rPr lang="en-US" altLang="en-US" sz="1700" b="1"/>
              <a:t>Damage some instruments (e.g., harden rubber, deteriorate glue) </a:t>
            </a:r>
          </a:p>
          <a:p>
            <a:r>
              <a:rPr lang="en-US" altLang="en-US" sz="1700" b="1"/>
              <a:t>Flammable (large amounts require special storage)</a:t>
            </a:r>
          </a:p>
          <a:p>
            <a:r>
              <a:rPr lang="en-US" altLang="en-US" sz="1700" b="1"/>
              <a:t>Evaporates rapidly making contact time compliance difficult</a:t>
            </a:r>
          </a:p>
          <a:p>
            <a:r>
              <a:rPr lang="en-US" altLang="en-US" sz="1700" b="1"/>
              <a:t>Not recommended for use on large surfaces</a:t>
            </a:r>
          </a:p>
          <a:p>
            <a:r>
              <a:rPr lang="en-US" altLang="en-US" sz="1700" b="1"/>
              <a:t>Outbreaks ascribed to contaminated alcohol</a:t>
            </a:r>
          </a:p>
        </p:txBody>
      </p:sp>
    </p:spTree>
    <p:extLst>
      <p:ext uri="{BB962C8B-B14F-4D97-AF65-F5344CB8AC3E}">
        <p14:creationId xmlns:p14="http://schemas.microsoft.com/office/powerpoint/2010/main" val="45525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Non-specific Lab Tests:</a:t>
            </a:r>
            <a:r>
              <a:rPr lang="en-US" baseline="30000" dirty="0"/>
              <a:t>1,2</a:t>
            </a:r>
            <a:r>
              <a:rPr lang="en-US" dirty="0"/>
              <a:t> 	</a:t>
            </a:r>
          </a:p>
        </p:txBody>
      </p:sp>
      <p:sp>
        <p:nvSpPr>
          <p:cNvPr id="3" name="Content Placeholder 2"/>
          <p:cNvSpPr>
            <a:spLocks noGrp="1"/>
          </p:cNvSpPr>
          <p:nvPr>
            <p:ph idx="1"/>
          </p:nvPr>
        </p:nvSpPr>
        <p:spPr>
          <a:xfrm>
            <a:off x="827484" y="1413165"/>
            <a:ext cx="6709906" cy="4623954"/>
          </a:xfrm>
        </p:spPr>
        <p:txBody>
          <a:bodyPr>
            <a:normAutofit fontScale="85000" lnSpcReduction="20000"/>
          </a:bodyPr>
          <a:lstStyle/>
          <a:p>
            <a:r>
              <a:rPr lang="en-US" dirty="0"/>
              <a:t>There is NO single definitive test for identification of infection!</a:t>
            </a:r>
          </a:p>
          <a:p>
            <a:pPr lvl="1"/>
            <a:r>
              <a:rPr lang="en-US" dirty="0"/>
              <a:t>i.e. All have limitations</a:t>
            </a:r>
          </a:p>
          <a:p>
            <a:pPr lvl="1"/>
            <a:r>
              <a:rPr lang="en-US" dirty="0"/>
              <a:t>Always should be paired with clinical presentation.</a:t>
            </a:r>
          </a:p>
          <a:p>
            <a:r>
              <a:rPr lang="en-US" dirty="0"/>
              <a:t>Examples: </a:t>
            </a:r>
          </a:p>
          <a:p>
            <a:pPr lvl="1"/>
            <a:r>
              <a:rPr lang="en-US" dirty="0"/>
              <a:t>White Blood Cell (WBC) Count: </a:t>
            </a:r>
          </a:p>
          <a:p>
            <a:pPr lvl="2"/>
            <a:r>
              <a:rPr lang="en-US" dirty="0"/>
              <a:t>Elevate in response to infection</a:t>
            </a:r>
          </a:p>
          <a:p>
            <a:pPr lvl="2"/>
            <a:r>
              <a:rPr lang="en-US" dirty="0"/>
              <a:t>Also elevate in response to: Drugs (i.e. steroids), stress, inflammation, etc. </a:t>
            </a:r>
          </a:p>
          <a:p>
            <a:pPr lvl="2"/>
            <a:r>
              <a:rPr lang="en-US" dirty="0"/>
              <a:t>Bands = immature neutrophils</a:t>
            </a:r>
          </a:p>
          <a:p>
            <a:pPr lvl="3"/>
            <a:r>
              <a:rPr lang="en-US" dirty="0"/>
              <a:t>“Left Shift”: &gt;9% bands </a:t>
            </a:r>
          </a:p>
          <a:p>
            <a:pPr lvl="1"/>
            <a:r>
              <a:rPr lang="en-US" dirty="0"/>
              <a:t>Lactate: </a:t>
            </a:r>
          </a:p>
          <a:p>
            <a:pPr lvl="2"/>
            <a:r>
              <a:rPr lang="en-US" dirty="0"/>
              <a:t>Demonstrates shift to anaerobic metabolism / illustrates tissue </a:t>
            </a:r>
            <a:r>
              <a:rPr lang="en-US" dirty="0" err="1"/>
              <a:t>hypoperfusion</a:t>
            </a:r>
            <a:endParaRPr lang="en-US" dirty="0"/>
          </a:p>
          <a:p>
            <a:pPr lvl="2"/>
            <a:r>
              <a:rPr lang="en-US" dirty="0"/>
              <a:t>Elevates in response to shock, tissue ischemia, severe liver disease, and some medication (metformin) </a:t>
            </a:r>
          </a:p>
          <a:p>
            <a:pPr lvl="1"/>
            <a:endParaRPr lang="en-US" dirty="0"/>
          </a:p>
        </p:txBody>
      </p:sp>
    </p:spTree>
    <p:extLst>
      <p:ext uri="{BB962C8B-B14F-4D97-AF65-F5344CB8AC3E}">
        <p14:creationId xmlns:p14="http://schemas.microsoft.com/office/powerpoint/2010/main" val="35503604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dirty="0" err="1"/>
              <a:t>Phenolics</a:t>
            </a:r>
            <a:br>
              <a:rPr lang="en-US" altLang="en-US" dirty="0"/>
            </a:br>
            <a:r>
              <a:rPr lang="en-US" altLang="en-US" sz="2000" dirty="0" err="1"/>
              <a:t>Rutala</a:t>
            </a:r>
            <a:r>
              <a:rPr lang="en-US" altLang="en-US" sz="2000" dirty="0"/>
              <a:t>, Weber.  Am J Infect Control 2013;41:S36-S41</a:t>
            </a:r>
          </a:p>
        </p:txBody>
      </p:sp>
      <p:sp>
        <p:nvSpPr>
          <p:cNvPr id="81923" name="Text Placeholder 2"/>
          <p:cNvSpPr>
            <a:spLocks noGrp="1"/>
          </p:cNvSpPr>
          <p:nvPr>
            <p:ph type="body" idx="1"/>
          </p:nvPr>
        </p:nvSpPr>
        <p:spPr>
          <a:xfrm>
            <a:off x="457200" y="1535113"/>
            <a:ext cx="4040188" cy="639762"/>
          </a:xfrm>
        </p:spPr>
        <p:txBody>
          <a:bodyPr/>
          <a:lstStyle/>
          <a:p>
            <a:r>
              <a:rPr lang="en-US" altLang="en-US"/>
              <a:t>Advantages</a:t>
            </a:r>
          </a:p>
        </p:txBody>
      </p:sp>
      <p:sp>
        <p:nvSpPr>
          <p:cNvPr id="81924" name="Content Placeholder 3"/>
          <p:cNvSpPr>
            <a:spLocks noGrp="1"/>
          </p:cNvSpPr>
          <p:nvPr>
            <p:ph sz="half" idx="2"/>
          </p:nvPr>
        </p:nvSpPr>
        <p:spPr>
          <a:xfrm>
            <a:off x="457200" y="2362200"/>
            <a:ext cx="4040188" cy="3951288"/>
          </a:xfrm>
        </p:spPr>
        <p:txBody>
          <a:bodyPr anchor="t"/>
          <a:lstStyle/>
          <a:p>
            <a:r>
              <a:rPr lang="en-US" altLang="en-US" dirty="0">
                <a:solidFill>
                  <a:schemeClr val="tx2"/>
                </a:solidFill>
              </a:rPr>
              <a:t>Bactericidal, </a:t>
            </a:r>
            <a:r>
              <a:rPr lang="en-US" altLang="en-US" dirty="0" err="1">
                <a:solidFill>
                  <a:schemeClr val="tx2"/>
                </a:solidFill>
              </a:rPr>
              <a:t>tuberculocidal</a:t>
            </a:r>
            <a:r>
              <a:rPr lang="en-US" altLang="en-US" dirty="0">
                <a:solidFill>
                  <a:schemeClr val="tx2"/>
                </a:solidFill>
              </a:rPr>
              <a:t>, fungicidal, </a:t>
            </a:r>
            <a:r>
              <a:rPr lang="en-US" altLang="en-US" dirty="0" err="1">
                <a:solidFill>
                  <a:schemeClr val="tx2"/>
                </a:solidFill>
              </a:rPr>
              <a:t>virucidal</a:t>
            </a:r>
            <a:endParaRPr lang="en-US" altLang="en-US" dirty="0">
              <a:solidFill>
                <a:schemeClr val="tx2"/>
              </a:solidFill>
            </a:endParaRPr>
          </a:p>
          <a:p>
            <a:r>
              <a:rPr lang="en-US" altLang="en-US" dirty="0"/>
              <a:t>Inexpensive (in </a:t>
            </a:r>
            <a:r>
              <a:rPr lang="en-US" altLang="en-US" dirty="0" err="1"/>
              <a:t>dilutable</a:t>
            </a:r>
            <a:r>
              <a:rPr lang="en-US" altLang="en-US" dirty="0"/>
              <a:t> form)</a:t>
            </a:r>
          </a:p>
          <a:p>
            <a:r>
              <a:rPr lang="en-US" altLang="en-US" dirty="0"/>
              <a:t>Non-staining</a:t>
            </a:r>
          </a:p>
          <a:p>
            <a:r>
              <a:rPr lang="en-US" altLang="en-US" dirty="0"/>
              <a:t>Not flammable</a:t>
            </a:r>
          </a:p>
          <a:p>
            <a:r>
              <a:rPr lang="en-US" altLang="en-US" dirty="0"/>
              <a:t>EPA registered</a:t>
            </a:r>
          </a:p>
        </p:txBody>
      </p:sp>
      <p:sp>
        <p:nvSpPr>
          <p:cNvPr id="81925" name="Text Placeholder 4"/>
          <p:cNvSpPr>
            <a:spLocks noGrp="1"/>
          </p:cNvSpPr>
          <p:nvPr>
            <p:ph type="body" sz="quarter" idx="3"/>
          </p:nvPr>
        </p:nvSpPr>
        <p:spPr>
          <a:xfrm>
            <a:off x="4645025" y="1536700"/>
            <a:ext cx="4041775" cy="638175"/>
          </a:xfrm>
        </p:spPr>
        <p:txBody>
          <a:bodyPr/>
          <a:lstStyle/>
          <a:p>
            <a:r>
              <a:rPr lang="en-US" altLang="en-US"/>
              <a:t>Disadvantages</a:t>
            </a:r>
          </a:p>
        </p:txBody>
      </p:sp>
      <p:sp>
        <p:nvSpPr>
          <p:cNvPr id="81926" name="Content Placeholder 5"/>
          <p:cNvSpPr>
            <a:spLocks noGrp="1"/>
          </p:cNvSpPr>
          <p:nvPr>
            <p:ph sz="quarter" idx="4"/>
          </p:nvPr>
        </p:nvSpPr>
        <p:spPr>
          <a:xfrm>
            <a:off x="4648200" y="2362200"/>
            <a:ext cx="4041775" cy="3951288"/>
          </a:xfrm>
        </p:spPr>
        <p:txBody>
          <a:bodyPr anchor="t"/>
          <a:lstStyle/>
          <a:p>
            <a:r>
              <a:rPr lang="en-US" altLang="en-US" dirty="0">
                <a:solidFill>
                  <a:schemeClr val="tx2"/>
                </a:solidFill>
              </a:rPr>
              <a:t>Not sporicidal </a:t>
            </a:r>
          </a:p>
          <a:p>
            <a:r>
              <a:rPr lang="en-US" altLang="en-US" dirty="0"/>
              <a:t>Absorbed by porous materials and irritate tissue</a:t>
            </a:r>
          </a:p>
          <a:p>
            <a:r>
              <a:rPr lang="en-US" altLang="en-US" dirty="0"/>
              <a:t>Depigmentation of skin caused by certain </a:t>
            </a:r>
            <a:r>
              <a:rPr lang="en-US" altLang="en-US" dirty="0" err="1"/>
              <a:t>phenolics</a:t>
            </a:r>
            <a:endParaRPr lang="en-US" altLang="en-US" dirty="0"/>
          </a:p>
          <a:p>
            <a:r>
              <a:rPr lang="en-US" altLang="en-US" dirty="0"/>
              <a:t>Hyperbilirubinemia in infants when phenolic not prepared as recommended</a:t>
            </a:r>
          </a:p>
        </p:txBody>
      </p:sp>
    </p:spTree>
    <p:extLst>
      <p:ext uri="{BB962C8B-B14F-4D97-AF65-F5344CB8AC3E}">
        <p14:creationId xmlns:p14="http://schemas.microsoft.com/office/powerpoint/2010/main" val="25943179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Use of Disinfectants</a:t>
            </a:r>
          </a:p>
        </p:txBody>
      </p:sp>
      <p:sp>
        <p:nvSpPr>
          <p:cNvPr id="3" name="Content Placeholder 2"/>
          <p:cNvSpPr>
            <a:spLocks noGrp="1"/>
          </p:cNvSpPr>
          <p:nvPr>
            <p:ph idx="1"/>
          </p:nvPr>
        </p:nvSpPr>
        <p:spPr/>
        <p:txBody>
          <a:bodyPr>
            <a:normAutofit fontScale="92500" lnSpcReduction="20000"/>
          </a:bodyPr>
          <a:lstStyle/>
          <a:p>
            <a:r>
              <a:rPr lang="en-US" dirty="0"/>
              <a:t>Contact, dwell or ‘wet’ time</a:t>
            </a:r>
          </a:p>
          <a:p>
            <a:pPr lvl="1"/>
            <a:r>
              <a:rPr lang="en-US" dirty="0"/>
              <a:t>3-10 minutes</a:t>
            </a:r>
          </a:p>
          <a:p>
            <a:pPr lvl="1"/>
            <a:r>
              <a:rPr lang="en-US" dirty="0"/>
              <a:t>Reapplication</a:t>
            </a:r>
          </a:p>
          <a:p>
            <a:pPr lvl="1"/>
            <a:r>
              <a:rPr lang="en-US" dirty="0"/>
              <a:t>Applicator </a:t>
            </a:r>
          </a:p>
          <a:p>
            <a:r>
              <a:rPr lang="en-US" dirty="0"/>
              <a:t>Considerations</a:t>
            </a:r>
          </a:p>
          <a:p>
            <a:pPr lvl="1"/>
            <a:r>
              <a:rPr lang="en-US" dirty="0"/>
              <a:t>Cleaning ability</a:t>
            </a:r>
          </a:p>
          <a:p>
            <a:pPr lvl="1"/>
            <a:r>
              <a:rPr lang="en-US" dirty="0"/>
              <a:t>Material compatibility</a:t>
            </a:r>
          </a:p>
          <a:p>
            <a:pPr lvl="1"/>
            <a:r>
              <a:rPr lang="en-US" dirty="0"/>
              <a:t>Aesthetics (smell, residue)</a:t>
            </a:r>
          </a:p>
          <a:p>
            <a:r>
              <a:rPr lang="en-US" dirty="0"/>
              <a:t>Spectrum of activity</a:t>
            </a:r>
          </a:p>
          <a:p>
            <a:r>
              <a:rPr lang="en-US" dirty="0"/>
              <a:t>Safety</a:t>
            </a:r>
          </a:p>
          <a:p>
            <a:pPr lvl="1"/>
            <a:endParaRPr lang="en-US" dirty="0"/>
          </a:p>
        </p:txBody>
      </p:sp>
    </p:spTree>
    <p:extLst>
      <p:ext uri="{BB962C8B-B14F-4D97-AF65-F5344CB8AC3E}">
        <p14:creationId xmlns:p14="http://schemas.microsoft.com/office/powerpoint/2010/main" val="37808050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Touch Areas/Items</a:t>
            </a:r>
          </a:p>
        </p:txBody>
      </p:sp>
      <p:sp>
        <p:nvSpPr>
          <p:cNvPr id="3" name="Content Placeholder 2"/>
          <p:cNvSpPr>
            <a:spLocks noGrp="1"/>
          </p:cNvSpPr>
          <p:nvPr>
            <p:ph idx="1"/>
          </p:nvPr>
        </p:nvSpPr>
        <p:spPr/>
        <p:txBody>
          <a:bodyPr>
            <a:normAutofit fontScale="85000" lnSpcReduction="20000"/>
          </a:bodyPr>
          <a:lstStyle/>
          <a:p>
            <a:r>
              <a:rPr lang="en-US" dirty="0"/>
              <a:t>Patient room</a:t>
            </a:r>
          </a:p>
          <a:p>
            <a:pPr lvl="1"/>
            <a:r>
              <a:rPr lang="en-US" dirty="0"/>
              <a:t>Bedrail, side table, TV control, light switches</a:t>
            </a:r>
          </a:p>
          <a:p>
            <a:pPr lvl="1"/>
            <a:r>
              <a:rPr lang="en-US" dirty="0"/>
              <a:t>Bathroom</a:t>
            </a:r>
          </a:p>
          <a:p>
            <a:r>
              <a:rPr lang="en-US" dirty="0"/>
              <a:t>Nursing station</a:t>
            </a:r>
          </a:p>
          <a:p>
            <a:pPr lvl="1"/>
            <a:r>
              <a:rPr lang="en-US" dirty="0"/>
              <a:t>Counter tops</a:t>
            </a:r>
          </a:p>
          <a:p>
            <a:r>
              <a:rPr lang="en-US" dirty="0"/>
              <a:t>Electronic devices</a:t>
            </a:r>
          </a:p>
          <a:p>
            <a:pPr lvl="1"/>
            <a:r>
              <a:rPr lang="en-US" dirty="0"/>
              <a:t>Keyboards </a:t>
            </a:r>
          </a:p>
          <a:p>
            <a:pPr lvl="1"/>
            <a:r>
              <a:rPr lang="en-US" dirty="0"/>
              <a:t>Screens</a:t>
            </a:r>
          </a:p>
          <a:p>
            <a:pPr lvl="1"/>
            <a:r>
              <a:rPr lang="en-US" dirty="0"/>
              <a:t>Cell Phones</a:t>
            </a:r>
          </a:p>
          <a:p>
            <a:r>
              <a:rPr lang="en-US" dirty="0"/>
              <a:t>Equipment</a:t>
            </a:r>
          </a:p>
          <a:p>
            <a:pPr lvl="1"/>
            <a:r>
              <a:rPr lang="en-US" dirty="0"/>
              <a:t>IV poles, beds, gurneys, wheelchairs, bedside commodes</a:t>
            </a:r>
          </a:p>
        </p:txBody>
      </p:sp>
    </p:spTree>
    <p:extLst>
      <p:ext uri="{BB962C8B-B14F-4D97-AF65-F5344CB8AC3E}">
        <p14:creationId xmlns:p14="http://schemas.microsoft.com/office/powerpoint/2010/main" val="6914964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Patient Care Equipment</a:t>
            </a:r>
          </a:p>
        </p:txBody>
      </p:sp>
      <p:sp>
        <p:nvSpPr>
          <p:cNvPr id="3" name="Content Placeholder 2"/>
          <p:cNvSpPr>
            <a:spLocks noGrp="1"/>
          </p:cNvSpPr>
          <p:nvPr>
            <p:ph idx="1"/>
          </p:nvPr>
        </p:nvSpPr>
        <p:spPr/>
        <p:txBody>
          <a:bodyPr>
            <a:normAutofit lnSpcReduction="10000"/>
          </a:bodyPr>
          <a:lstStyle/>
          <a:p>
            <a:r>
              <a:rPr lang="en-US" dirty="0"/>
              <a:t>Vital signs</a:t>
            </a:r>
          </a:p>
          <a:p>
            <a:r>
              <a:rPr lang="en-US" dirty="0"/>
              <a:t>Stethoscopes</a:t>
            </a:r>
          </a:p>
          <a:p>
            <a:r>
              <a:rPr lang="en-US" dirty="0"/>
              <a:t>Point of care testing  (glucose, INR)</a:t>
            </a:r>
          </a:p>
          <a:p>
            <a:r>
              <a:rPr lang="en-US" dirty="0" err="1"/>
              <a:t>Therabands</a:t>
            </a:r>
            <a:endParaRPr lang="en-US" dirty="0"/>
          </a:p>
          <a:p>
            <a:r>
              <a:rPr lang="en-US" dirty="0"/>
              <a:t>Physical therapy (gait belts, lift slings)</a:t>
            </a:r>
          </a:p>
          <a:p>
            <a:r>
              <a:rPr lang="en-US" dirty="0"/>
              <a:t>Lift equipment</a:t>
            </a:r>
          </a:p>
          <a:p>
            <a:r>
              <a:rPr lang="en-US" dirty="0"/>
              <a:t>Wheelchairs</a:t>
            </a:r>
          </a:p>
          <a:p>
            <a:r>
              <a:rPr lang="en-US" dirty="0"/>
              <a:t>Transportation gurneys</a:t>
            </a:r>
          </a:p>
        </p:txBody>
      </p:sp>
    </p:spTree>
    <p:extLst>
      <p:ext uri="{BB962C8B-B14F-4D97-AF65-F5344CB8AC3E}">
        <p14:creationId xmlns:p14="http://schemas.microsoft.com/office/powerpoint/2010/main" val="40320750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Keys to Success</a:t>
            </a:r>
          </a:p>
        </p:txBody>
      </p:sp>
      <p:sp>
        <p:nvSpPr>
          <p:cNvPr id="3" name="Content Placeholder 2"/>
          <p:cNvSpPr>
            <a:spLocks noGrp="1"/>
          </p:cNvSpPr>
          <p:nvPr>
            <p:ph idx="1"/>
          </p:nvPr>
        </p:nvSpPr>
        <p:spPr/>
        <p:txBody>
          <a:bodyPr>
            <a:normAutofit/>
          </a:bodyPr>
          <a:lstStyle/>
          <a:p>
            <a:r>
              <a:rPr lang="en-US" sz="2800" dirty="0"/>
              <a:t>Standardize processes</a:t>
            </a:r>
          </a:p>
          <a:p>
            <a:r>
              <a:rPr lang="en-US" sz="2800" dirty="0"/>
              <a:t>Assign responsibilities</a:t>
            </a:r>
          </a:p>
          <a:p>
            <a:r>
              <a:rPr lang="en-US" sz="2800" dirty="0"/>
              <a:t>Training and skills validation</a:t>
            </a:r>
          </a:p>
          <a:p>
            <a:r>
              <a:rPr lang="en-US" sz="2800" dirty="0"/>
              <a:t>Monitor and provide feedback</a:t>
            </a:r>
          </a:p>
          <a:p>
            <a:r>
              <a:rPr lang="en-US" sz="2800" dirty="0"/>
              <a:t>Communicate</a:t>
            </a:r>
          </a:p>
          <a:p>
            <a:endParaRPr lang="en-US" sz="2800" dirty="0"/>
          </a:p>
        </p:txBody>
      </p:sp>
    </p:spTree>
    <p:extLst>
      <p:ext uri="{BB962C8B-B14F-4D97-AF65-F5344CB8AC3E}">
        <p14:creationId xmlns:p14="http://schemas.microsoft.com/office/powerpoint/2010/main" val="36666670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Standardize processes</a:t>
            </a:r>
          </a:p>
        </p:txBody>
      </p:sp>
      <p:sp>
        <p:nvSpPr>
          <p:cNvPr id="3" name="Content Placeholder 2"/>
          <p:cNvSpPr>
            <a:spLocks noGrp="1"/>
          </p:cNvSpPr>
          <p:nvPr>
            <p:ph idx="1"/>
          </p:nvPr>
        </p:nvSpPr>
        <p:spPr>
          <a:xfrm>
            <a:off x="1009442" y="1807361"/>
            <a:ext cx="7372557" cy="4051437"/>
          </a:xfrm>
        </p:spPr>
        <p:txBody>
          <a:bodyPr>
            <a:normAutofit/>
          </a:bodyPr>
          <a:lstStyle/>
          <a:p>
            <a:pPr lvl="1"/>
            <a:r>
              <a:rPr lang="en-US" sz="2800" dirty="0"/>
              <a:t>Room cleaning checklist</a:t>
            </a:r>
          </a:p>
          <a:p>
            <a:pPr lvl="1"/>
            <a:r>
              <a:rPr lang="en-US" sz="2800" dirty="0"/>
              <a:t>Clear delineation of responsibilities</a:t>
            </a:r>
          </a:p>
          <a:p>
            <a:pPr lvl="1"/>
            <a:r>
              <a:rPr lang="en-US" sz="2800" dirty="0"/>
              <a:t>Extensive education with competencies</a:t>
            </a:r>
          </a:p>
          <a:p>
            <a:pPr lvl="1"/>
            <a:r>
              <a:rPr lang="en-US" sz="2800" dirty="0"/>
              <a:t>Room cleaning assessment </a:t>
            </a:r>
          </a:p>
          <a:p>
            <a:pPr lvl="1"/>
            <a:endParaRPr lang="en-US" sz="2800" dirty="0"/>
          </a:p>
          <a:p>
            <a:endParaRPr lang="en-US" sz="2800" dirty="0"/>
          </a:p>
        </p:txBody>
      </p:sp>
    </p:spTree>
    <p:extLst>
      <p:ext uri="{BB962C8B-B14F-4D97-AF65-F5344CB8AC3E}">
        <p14:creationId xmlns:p14="http://schemas.microsoft.com/office/powerpoint/2010/main" val="36558742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3486357" cy="5029200"/>
          </a:xfrm>
        </p:spPr>
        <p:txBody>
          <a:bodyPr anchor="t">
            <a:normAutofit/>
          </a:bodyPr>
          <a:lstStyle/>
          <a:p>
            <a:r>
              <a:rPr lang="en-US" b="1" dirty="0"/>
              <a:t>Terminal Cleaning Checklist</a:t>
            </a:r>
            <a:br>
              <a:rPr lang="en-US" dirty="0"/>
            </a:br>
            <a:br>
              <a:rPr lang="en-US" dirty="0"/>
            </a:br>
            <a:br>
              <a:rPr lang="en-US" dirty="0"/>
            </a:br>
            <a:br>
              <a:rPr lang="en-US" sz="1800" dirty="0"/>
            </a:br>
            <a:r>
              <a:rPr lang="en-US" sz="2000" dirty="0">
                <a:hlinkClick r:id="rId3"/>
              </a:rPr>
              <a:t>https://www.cdc.gov/hai/pdfs/toolkits/environmental-cleaning-checklist-10-6-2010.pdf</a:t>
            </a:r>
            <a:r>
              <a:rPr lang="en-US" sz="2000" dirty="0"/>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8600"/>
            <a:ext cx="4579938" cy="644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0634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75724"/>
            <a:ext cx="7601155" cy="924475"/>
          </a:xfrm>
        </p:spPr>
        <p:txBody>
          <a:bodyPr>
            <a:normAutofit fontScale="90000"/>
          </a:bodyPr>
          <a:lstStyle/>
          <a:p>
            <a:r>
              <a:rPr lang="en-US" dirty="0"/>
              <a:t>Cleaning/Disinfection Responsibilities</a:t>
            </a:r>
          </a:p>
        </p:txBody>
      </p:sp>
      <p:graphicFrame>
        <p:nvGraphicFramePr>
          <p:cNvPr id="4" name="Content Placeholder 3"/>
          <p:cNvGraphicFramePr>
            <a:graphicFrameLocks noGrp="1"/>
          </p:cNvGraphicFramePr>
          <p:nvPr>
            <p:ph idx="1"/>
            <p:extLst/>
          </p:nvPr>
        </p:nvGraphicFramePr>
        <p:xfrm>
          <a:off x="838200" y="2133600"/>
          <a:ext cx="7124700" cy="3693160"/>
        </p:xfrm>
        <a:graphic>
          <a:graphicData uri="http://schemas.openxmlformats.org/drawingml/2006/table">
            <a:tbl>
              <a:tblPr firstRow="1" bandRow="1">
                <a:tableStyleId>{5C22544A-7EE6-4342-B048-85BDC9FD1C3A}</a:tableStyleId>
              </a:tblPr>
              <a:tblGrid>
                <a:gridCol w="1424940">
                  <a:extLst>
                    <a:ext uri="{9D8B030D-6E8A-4147-A177-3AD203B41FA5}">
                      <a16:colId xmlns:a16="http://schemas.microsoft.com/office/drawing/2014/main" val="20000"/>
                    </a:ext>
                  </a:extLst>
                </a:gridCol>
                <a:gridCol w="1424940">
                  <a:extLst>
                    <a:ext uri="{9D8B030D-6E8A-4147-A177-3AD203B41FA5}">
                      <a16:colId xmlns:a16="http://schemas.microsoft.com/office/drawing/2014/main" val="20001"/>
                    </a:ext>
                  </a:extLst>
                </a:gridCol>
                <a:gridCol w="1424940">
                  <a:extLst>
                    <a:ext uri="{9D8B030D-6E8A-4147-A177-3AD203B41FA5}">
                      <a16:colId xmlns:a16="http://schemas.microsoft.com/office/drawing/2014/main" val="20002"/>
                    </a:ext>
                  </a:extLst>
                </a:gridCol>
                <a:gridCol w="1424940">
                  <a:extLst>
                    <a:ext uri="{9D8B030D-6E8A-4147-A177-3AD203B41FA5}">
                      <a16:colId xmlns:a16="http://schemas.microsoft.com/office/drawing/2014/main" val="20003"/>
                    </a:ext>
                  </a:extLst>
                </a:gridCol>
                <a:gridCol w="1424940">
                  <a:extLst>
                    <a:ext uri="{9D8B030D-6E8A-4147-A177-3AD203B41FA5}">
                      <a16:colId xmlns:a16="http://schemas.microsoft.com/office/drawing/2014/main" val="20004"/>
                    </a:ext>
                  </a:extLst>
                </a:gridCol>
              </a:tblGrid>
              <a:tr h="370840">
                <a:tc>
                  <a:txBody>
                    <a:bodyPr/>
                    <a:lstStyle/>
                    <a:p>
                      <a:r>
                        <a:rPr lang="en-US" sz="1400" dirty="0"/>
                        <a:t>Item</a:t>
                      </a:r>
                    </a:p>
                  </a:txBody>
                  <a:tcPr/>
                </a:tc>
                <a:tc>
                  <a:txBody>
                    <a:bodyPr/>
                    <a:lstStyle/>
                    <a:p>
                      <a:r>
                        <a:rPr lang="en-US" sz="1400" dirty="0"/>
                        <a:t>Frequency</a:t>
                      </a:r>
                    </a:p>
                  </a:txBody>
                  <a:tcPr/>
                </a:tc>
                <a:tc>
                  <a:txBody>
                    <a:bodyPr/>
                    <a:lstStyle/>
                    <a:p>
                      <a:r>
                        <a:rPr lang="en-US" sz="1400" dirty="0"/>
                        <a:t>Product</a:t>
                      </a:r>
                    </a:p>
                  </a:txBody>
                  <a:tcPr/>
                </a:tc>
                <a:tc>
                  <a:txBody>
                    <a:bodyPr/>
                    <a:lstStyle/>
                    <a:p>
                      <a:r>
                        <a:rPr lang="en-US" sz="1400" dirty="0"/>
                        <a:t>Responsible Party</a:t>
                      </a:r>
                    </a:p>
                  </a:txBody>
                  <a:tcPr/>
                </a:tc>
                <a:tc>
                  <a:txBody>
                    <a:bodyPr/>
                    <a:lstStyle/>
                    <a:p>
                      <a:r>
                        <a:rPr lang="en-US" sz="1400" dirty="0"/>
                        <a:t>Comment</a:t>
                      </a:r>
                    </a:p>
                  </a:txBody>
                  <a:tcPr/>
                </a:tc>
                <a:extLst>
                  <a:ext uri="{0D108BD9-81ED-4DB2-BD59-A6C34878D82A}">
                    <a16:rowId xmlns:a16="http://schemas.microsoft.com/office/drawing/2014/main" val="10000"/>
                  </a:ext>
                </a:extLst>
              </a:tr>
              <a:tr h="370840">
                <a:tc>
                  <a:txBody>
                    <a:bodyPr/>
                    <a:lstStyle/>
                    <a:p>
                      <a:r>
                        <a:rPr lang="en-US" sz="1400" dirty="0"/>
                        <a:t>Wheelchair</a:t>
                      </a:r>
                    </a:p>
                  </a:txBody>
                  <a:tcPr/>
                </a:tc>
                <a:tc>
                  <a:txBody>
                    <a:bodyPr/>
                    <a:lstStyle/>
                    <a:p>
                      <a:r>
                        <a:rPr lang="en-US" sz="1400" dirty="0"/>
                        <a:t>After every use</a:t>
                      </a:r>
                    </a:p>
                  </a:txBody>
                  <a:tcPr/>
                </a:tc>
                <a:tc>
                  <a:txBody>
                    <a:bodyPr/>
                    <a:lstStyle/>
                    <a:p>
                      <a:r>
                        <a:rPr lang="en-US" sz="1400" dirty="0"/>
                        <a:t>Sani-Wipe (purple top)</a:t>
                      </a:r>
                    </a:p>
                  </a:txBody>
                  <a:tcPr/>
                </a:tc>
                <a:tc>
                  <a:txBody>
                    <a:bodyPr/>
                    <a:lstStyle/>
                    <a:p>
                      <a:r>
                        <a:rPr lang="en-US" sz="1400" dirty="0"/>
                        <a:t>Transport</a:t>
                      </a:r>
                      <a:r>
                        <a:rPr lang="en-US" sz="1400" baseline="0" dirty="0"/>
                        <a:t> Team</a:t>
                      </a:r>
                      <a:endParaRPr lang="en-US" sz="1400" dirty="0"/>
                    </a:p>
                  </a:txBody>
                  <a:tcPr/>
                </a:tc>
                <a:tc>
                  <a:txBody>
                    <a:bodyPr/>
                    <a:lstStyle/>
                    <a:p>
                      <a:endParaRPr lang="en-US" sz="1400"/>
                    </a:p>
                  </a:txBody>
                  <a:tcPr/>
                </a:tc>
                <a:extLst>
                  <a:ext uri="{0D108BD9-81ED-4DB2-BD59-A6C34878D82A}">
                    <a16:rowId xmlns:a16="http://schemas.microsoft.com/office/drawing/2014/main" val="10001"/>
                  </a:ext>
                </a:extLst>
              </a:tr>
              <a:tr h="370840">
                <a:tc>
                  <a:txBody>
                    <a:bodyPr/>
                    <a:lstStyle/>
                    <a:p>
                      <a:r>
                        <a:rPr lang="en-US" sz="1400" dirty="0"/>
                        <a:t>Gurney</a:t>
                      </a:r>
                    </a:p>
                  </a:txBody>
                  <a:tcPr/>
                </a:tc>
                <a:tc>
                  <a:txBody>
                    <a:bodyPr/>
                    <a:lstStyle/>
                    <a:p>
                      <a:r>
                        <a:rPr lang="en-US" sz="1400" dirty="0"/>
                        <a:t>After every use</a:t>
                      </a:r>
                    </a:p>
                  </a:txBody>
                  <a:tcPr/>
                </a:tc>
                <a:tc>
                  <a:txBody>
                    <a:bodyPr/>
                    <a:lstStyle/>
                    <a:p>
                      <a:r>
                        <a:rPr lang="en-US" sz="1400" dirty="0"/>
                        <a:t>Sani-Wipe (purple top)</a:t>
                      </a:r>
                    </a:p>
                  </a:txBody>
                  <a:tcPr/>
                </a:tc>
                <a:tc>
                  <a:txBody>
                    <a:bodyPr/>
                    <a:lstStyle/>
                    <a:p>
                      <a:r>
                        <a:rPr lang="en-US" sz="1400" dirty="0"/>
                        <a:t>Transport Team</a:t>
                      </a:r>
                    </a:p>
                  </a:txBody>
                  <a:tcPr/>
                </a:tc>
                <a:tc>
                  <a:txBody>
                    <a:bodyPr/>
                    <a:lstStyle/>
                    <a:p>
                      <a:endParaRPr lang="en-US" sz="1400"/>
                    </a:p>
                  </a:txBody>
                  <a:tcPr/>
                </a:tc>
                <a:extLst>
                  <a:ext uri="{0D108BD9-81ED-4DB2-BD59-A6C34878D82A}">
                    <a16:rowId xmlns:a16="http://schemas.microsoft.com/office/drawing/2014/main" val="10002"/>
                  </a:ext>
                </a:extLst>
              </a:tr>
              <a:tr h="370840">
                <a:tc>
                  <a:txBody>
                    <a:bodyPr/>
                    <a:lstStyle/>
                    <a:p>
                      <a:r>
                        <a:rPr lang="en-US" sz="1400" dirty="0"/>
                        <a:t>IV Pump    (in use)</a:t>
                      </a:r>
                    </a:p>
                  </a:txBody>
                  <a:tcPr/>
                </a:tc>
                <a:tc>
                  <a:txBody>
                    <a:bodyPr/>
                    <a:lstStyle/>
                    <a:p>
                      <a:r>
                        <a:rPr lang="en-US" sz="1400" dirty="0"/>
                        <a:t>Weekly</a:t>
                      </a:r>
                    </a:p>
                  </a:txBody>
                  <a:tcPr/>
                </a:tc>
                <a:tc>
                  <a:txBody>
                    <a:bodyPr/>
                    <a:lstStyle/>
                    <a:p>
                      <a:r>
                        <a:rPr lang="en-US" sz="1400" dirty="0"/>
                        <a:t>Sani-Wipe</a:t>
                      </a:r>
                      <a:r>
                        <a:rPr lang="en-US" sz="1400" baseline="0" dirty="0"/>
                        <a:t> (purple top)</a:t>
                      </a:r>
                      <a:endParaRPr lang="en-US" sz="1400" dirty="0"/>
                    </a:p>
                  </a:txBody>
                  <a:tcPr/>
                </a:tc>
                <a:tc>
                  <a:txBody>
                    <a:bodyPr/>
                    <a:lstStyle/>
                    <a:p>
                      <a:r>
                        <a:rPr lang="en-US" sz="1400" dirty="0"/>
                        <a:t>Nursing</a:t>
                      </a:r>
                    </a:p>
                  </a:txBody>
                  <a:tcPr/>
                </a:tc>
                <a:tc>
                  <a:txBody>
                    <a:bodyPr/>
                    <a:lstStyle/>
                    <a:p>
                      <a:r>
                        <a:rPr lang="en-US" sz="1400" dirty="0"/>
                        <a:t>Orange</a:t>
                      </a:r>
                      <a:r>
                        <a:rPr lang="en-US" sz="1400" baseline="0" dirty="0"/>
                        <a:t> top if </a:t>
                      </a:r>
                      <a:r>
                        <a:rPr lang="en-US" sz="1400" baseline="0" dirty="0" err="1"/>
                        <a:t>Cdiff</a:t>
                      </a:r>
                      <a:r>
                        <a:rPr lang="en-US" sz="1400" baseline="0" dirty="0"/>
                        <a:t> patient</a:t>
                      </a:r>
                      <a:endParaRPr lang="en-US" sz="1400" dirty="0"/>
                    </a:p>
                  </a:txBody>
                  <a:tcPr/>
                </a:tc>
                <a:extLst>
                  <a:ext uri="{0D108BD9-81ED-4DB2-BD59-A6C34878D82A}">
                    <a16:rowId xmlns:a16="http://schemas.microsoft.com/office/drawing/2014/main" val="10003"/>
                  </a:ext>
                </a:extLst>
              </a:tr>
              <a:tr h="370840">
                <a:tc>
                  <a:txBody>
                    <a:bodyPr/>
                    <a:lstStyle/>
                    <a:p>
                      <a:r>
                        <a:rPr lang="en-US" sz="1400" dirty="0"/>
                        <a:t>IV Pole</a:t>
                      </a:r>
                    </a:p>
                  </a:txBody>
                  <a:tcPr/>
                </a:tc>
                <a:tc>
                  <a:txBody>
                    <a:bodyPr/>
                    <a:lstStyle/>
                    <a:p>
                      <a:r>
                        <a:rPr lang="en-US" sz="1400" dirty="0"/>
                        <a:t>Weekly</a:t>
                      </a:r>
                    </a:p>
                  </a:txBody>
                  <a:tcPr/>
                </a:tc>
                <a:tc>
                  <a:txBody>
                    <a:bodyPr/>
                    <a:lstStyle/>
                    <a:p>
                      <a:r>
                        <a:rPr lang="en-US" sz="1400" dirty="0"/>
                        <a:t>Sani-Wipe</a:t>
                      </a:r>
                    </a:p>
                    <a:p>
                      <a:r>
                        <a:rPr lang="en-US" sz="1400" dirty="0"/>
                        <a:t>(purple</a:t>
                      </a:r>
                      <a:r>
                        <a:rPr lang="en-US" sz="1400" baseline="0" dirty="0"/>
                        <a:t> top)</a:t>
                      </a:r>
                      <a:endParaRPr lang="en-US" sz="1400" dirty="0"/>
                    </a:p>
                  </a:txBody>
                  <a:tcPr/>
                </a:tc>
                <a:tc>
                  <a:txBody>
                    <a:bodyPr/>
                    <a:lstStyle/>
                    <a:p>
                      <a:r>
                        <a:rPr lang="en-US" sz="1400" dirty="0"/>
                        <a:t>Nursing</a:t>
                      </a:r>
                    </a:p>
                  </a:txBody>
                  <a:tcPr/>
                </a:tc>
                <a:tc>
                  <a:txBody>
                    <a:bodyPr/>
                    <a:lstStyle/>
                    <a:p>
                      <a:r>
                        <a:rPr lang="en-US" sz="1400" dirty="0"/>
                        <a:t>Orange top if </a:t>
                      </a:r>
                      <a:r>
                        <a:rPr lang="en-US" sz="1400" dirty="0" err="1"/>
                        <a:t>Cdiff</a:t>
                      </a:r>
                      <a:r>
                        <a:rPr lang="en-US" sz="1400" dirty="0"/>
                        <a:t> patient</a:t>
                      </a:r>
                    </a:p>
                  </a:txBody>
                  <a:tcPr/>
                </a:tc>
                <a:extLst>
                  <a:ext uri="{0D108BD9-81ED-4DB2-BD59-A6C34878D82A}">
                    <a16:rowId xmlns:a16="http://schemas.microsoft.com/office/drawing/2014/main" val="10004"/>
                  </a:ext>
                </a:extLst>
              </a:tr>
              <a:tr h="370840">
                <a:tc>
                  <a:txBody>
                    <a:bodyPr/>
                    <a:lstStyle/>
                    <a:p>
                      <a:r>
                        <a:rPr lang="en-US" sz="1400" dirty="0"/>
                        <a:t>Ventilator</a:t>
                      </a:r>
                      <a:r>
                        <a:rPr lang="en-US" sz="1400" baseline="0" dirty="0"/>
                        <a:t> </a:t>
                      </a:r>
                    </a:p>
                    <a:p>
                      <a:r>
                        <a:rPr lang="en-US" sz="1400" baseline="0" dirty="0"/>
                        <a:t>(in use)</a:t>
                      </a:r>
                      <a:endParaRPr lang="en-US" sz="1400" dirty="0"/>
                    </a:p>
                  </a:txBody>
                  <a:tcPr/>
                </a:tc>
                <a:tc>
                  <a:txBody>
                    <a:bodyPr/>
                    <a:lstStyle/>
                    <a:p>
                      <a:r>
                        <a:rPr lang="en-US" sz="1400" dirty="0"/>
                        <a:t>Weekly</a:t>
                      </a:r>
                    </a:p>
                  </a:txBody>
                  <a:tcPr/>
                </a:tc>
                <a:tc>
                  <a:txBody>
                    <a:bodyPr/>
                    <a:lstStyle/>
                    <a:p>
                      <a:r>
                        <a:rPr lang="en-US" sz="1400" dirty="0"/>
                        <a:t>Sani-Wipe (purple</a:t>
                      </a:r>
                      <a:r>
                        <a:rPr lang="en-US" sz="1400" baseline="0" dirty="0"/>
                        <a:t> top)</a:t>
                      </a:r>
                      <a:endParaRPr lang="en-US" sz="1400" dirty="0"/>
                    </a:p>
                  </a:txBody>
                  <a:tcPr/>
                </a:tc>
                <a:tc>
                  <a:txBody>
                    <a:bodyPr/>
                    <a:lstStyle/>
                    <a:p>
                      <a:r>
                        <a:rPr lang="en-US" sz="1400" dirty="0"/>
                        <a:t>Respiratory Therapy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Orange top if </a:t>
                      </a:r>
                      <a:r>
                        <a:rPr lang="en-US" sz="1400" dirty="0" err="1"/>
                        <a:t>Cdiff</a:t>
                      </a:r>
                      <a:r>
                        <a:rPr lang="en-US" sz="1400" dirty="0"/>
                        <a:t> patient</a:t>
                      </a:r>
                    </a:p>
                    <a:p>
                      <a:endParaRPr lang="en-US" sz="1400" dirty="0"/>
                    </a:p>
                  </a:txBody>
                  <a:tcPr/>
                </a:tc>
                <a:extLst>
                  <a:ext uri="{0D108BD9-81ED-4DB2-BD59-A6C34878D82A}">
                    <a16:rowId xmlns:a16="http://schemas.microsoft.com/office/drawing/2014/main" val="10005"/>
                  </a:ext>
                </a:extLst>
              </a:tr>
              <a:tr h="370840">
                <a:tc>
                  <a:txBody>
                    <a:bodyPr/>
                    <a:lstStyle/>
                    <a:p>
                      <a:r>
                        <a:rPr lang="en-US" sz="1400" dirty="0"/>
                        <a:t>Etcetera…..</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94569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971800"/>
            <a:ext cx="7125113" cy="924475"/>
          </a:xfrm>
        </p:spPr>
        <p:txBody>
          <a:bodyPr/>
          <a:lstStyle/>
          <a:p>
            <a:r>
              <a:rPr lang="en-US" b="1" dirty="0"/>
              <a:t>Training and Skills Validation</a:t>
            </a:r>
          </a:p>
        </p:txBody>
      </p:sp>
    </p:spTree>
    <p:extLst>
      <p:ext uri="{BB962C8B-B14F-4D97-AF65-F5344CB8AC3E}">
        <p14:creationId xmlns:p14="http://schemas.microsoft.com/office/powerpoint/2010/main" val="23239053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Education for EVS Staff</a:t>
            </a:r>
          </a:p>
        </p:txBody>
      </p:sp>
      <p:sp>
        <p:nvSpPr>
          <p:cNvPr id="4" name="Content Placeholder 3"/>
          <p:cNvSpPr>
            <a:spLocks noGrp="1"/>
          </p:cNvSpPr>
          <p:nvPr>
            <p:ph idx="1"/>
          </p:nvPr>
        </p:nvSpPr>
        <p:spPr>
          <a:xfrm>
            <a:off x="685800" y="1524001"/>
            <a:ext cx="7924800" cy="4343399"/>
          </a:xfrm>
        </p:spPr>
        <p:txBody>
          <a:bodyPr>
            <a:normAutofit/>
          </a:bodyPr>
          <a:lstStyle/>
          <a:p>
            <a:r>
              <a:rPr lang="en-US" sz="2000" dirty="0"/>
              <a:t>Provide an overview of the importance of HAIs in a manner commensurate with their educational level using as many pictorial illustrations as is feasible.</a:t>
            </a:r>
          </a:p>
          <a:p>
            <a:r>
              <a:rPr lang="en-US" sz="2000" dirty="0"/>
              <a:t>Explain their role in improving patient safety through optimized hygienic practice.</a:t>
            </a:r>
          </a:p>
          <a:p>
            <a:r>
              <a:rPr lang="en-US" sz="2000" dirty="0"/>
              <a:t>Review specific terminal room cleaning practice expectations.</a:t>
            </a:r>
          </a:p>
          <a:p>
            <a:r>
              <a:rPr lang="en-US" sz="2000" dirty="0"/>
              <a:t>Discuss the manner in which their practice will be evaluated. A participatory demonstration of the monitoring method is very useful.</a:t>
            </a:r>
          </a:p>
        </p:txBody>
      </p:sp>
      <p:sp>
        <p:nvSpPr>
          <p:cNvPr id="2" name="TextBox 1"/>
          <p:cNvSpPr txBox="1"/>
          <p:nvPr/>
        </p:nvSpPr>
        <p:spPr>
          <a:xfrm>
            <a:off x="838200" y="5725775"/>
            <a:ext cx="7315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Source:  CDC -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https://www.cdc.gov/hai/toolkits/appendices-evaluating-environ-cleaning.html</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327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Non-specific Lab Tests:</a:t>
            </a:r>
            <a:r>
              <a:rPr lang="en-US" baseline="30000" dirty="0"/>
              <a:t>1-3</a:t>
            </a:r>
            <a:endParaRPr lang="en-US" dirty="0"/>
          </a:p>
        </p:txBody>
      </p:sp>
      <p:sp>
        <p:nvSpPr>
          <p:cNvPr id="3" name="Content Placeholder 2"/>
          <p:cNvSpPr>
            <a:spLocks noGrp="1"/>
          </p:cNvSpPr>
          <p:nvPr>
            <p:ph idx="1"/>
          </p:nvPr>
        </p:nvSpPr>
        <p:spPr>
          <a:xfrm>
            <a:off x="484585" y="1371603"/>
            <a:ext cx="8080123" cy="5247409"/>
          </a:xfrm>
        </p:spPr>
        <p:txBody>
          <a:bodyPr>
            <a:normAutofit fontScale="85000" lnSpcReduction="10000"/>
          </a:bodyPr>
          <a:lstStyle/>
          <a:p>
            <a:r>
              <a:rPr lang="en-US" sz="1900" dirty="0"/>
              <a:t>CRP and ESR: </a:t>
            </a:r>
          </a:p>
          <a:p>
            <a:pPr lvl="1"/>
            <a:r>
              <a:rPr lang="en-US" sz="1900" dirty="0"/>
              <a:t>C-reactive protein (CRP) and erythrocyte sedimentation rate (ESR: </a:t>
            </a:r>
          </a:p>
          <a:p>
            <a:pPr lvl="2"/>
            <a:r>
              <a:rPr lang="en-US" dirty="0"/>
              <a:t>Non-specific acute phase reactant (i.e. non-specific inflammatory marker)</a:t>
            </a:r>
          </a:p>
          <a:p>
            <a:pPr lvl="2"/>
            <a:r>
              <a:rPr lang="en-US" dirty="0"/>
              <a:t>Elevate vaguely in response to inflammation</a:t>
            </a:r>
          </a:p>
          <a:p>
            <a:pPr lvl="2"/>
            <a:r>
              <a:rPr lang="en-US" dirty="0"/>
              <a:t>Generally CRP reacts faster than ESR</a:t>
            </a:r>
          </a:p>
          <a:p>
            <a:pPr lvl="2"/>
            <a:r>
              <a:rPr lang="en-US" dirty="0"/>
              <a:t>Better for trending chronic infections vs. determining if infection present.</a:t>
            </a:r>
          </a:p>
          <a:p>
            <a:pPr lvl="1"/>
            <a:r>
              <a:rPr lang="en-US" sz="1900" dirty="0"/>
              <a:t>Erythrocyte sedimentation rate (ESR)</a:t>
            </a:r>
          </a:p>
          <a:p>
            <a:pPr lvl="2"/>
            <a:r>
              <a:rPr lang="en-US" dirty="0"/>
              <a:t>Non-specific inflammatory marker</a:t>
            </a:r>
          </a:p>
          <a:p>
            <a:pPr lvl="2"/>
            <a:r>
              <a:rPr lang="en-US" dirty="0"/>
              <a:t>Generally reacts slower than CRP</a:t>
            </a:r>
          </a:p>
          <a:p>
            <a:r>
              <a:rPr lang="en-US" sz="1900" dirty="0"/>
              <a:t>Procalcitonin: </a:t>
            </a:r>
          </a:p>
          <a:p>
            <a:pPr lvl="1"/>
            <a:r>
              <a:rPr lang="en-US" sz="1900" dirty="0"/>
              <a:t>116 amino acid precursor of calcitonin</a:t>
            </a:r>
          </a:p>
          <a:p>
            <a:pPr lvl="1"/>
            <a:r>
              <a:rPr lang="en-US" sz="1900" dirty="0"/>
              <a:t>More sensitive than CRP at detecting bacterial infection</a:t>
            </a:r>
          </a:p>
          <a:p>
            <a:pPr lvl="1"/>
            <a:r>
              <a:rPr lang="en-US" sz="1900" dirty="0"/>
              <a:t>Detectable in 2-4 hours / Peak = 8-24 hours / Half-life = 24 hours</a:t>
            </a:r>
          </a:p>
          <a:p>
            <a:pPr lvl="1"/>
            <a:r>
              <a:rPr lang="en-US" sz="1900" dirty="0"/>
              <a:t>Rises not impaired by neutropenia or immunosuppression </a:t>
            </a:r>
          </a:p>
          <a:p>
            <a:pPr lvl="1"/>
            <a:r>
              <a:rPr lang="en-US" sz="1900" dirty="0"/>
              <a:t>Most useful in community-acquired lower respiratory tract and sepsis </a:t>
            </a:r>
          </a:p>
          <a:p>
            <a:endParaRPr lang="en-US" dirty="0"/>
          </a:p>
        </p:txBody>
      </p:sp>
    </p:spTree>
    <p:extLst>
      <p:ext uri="{BB962C8B-B14F-4D97-AF65-F5344CB8AC3E}">
        <p14:creationId xmlns:p14="http://schemas.microsoft.com/office/powerpoint/2010/main" val="78930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for EVS Staff </a:t>
            </a:r>
            <a:r>
              <a:rPr lang="en-US" sz="2800" dirty="0"/>
              <a:t>(cont’d)</a:t>
            </a:r>
          </a:p>
        </p:txBody>
      </p:sp>
      <p:sp>
        <p:nvSpPr>
          <p:cNvPr id="3" name="Content Placeholder 2"/>
          <p:cNvSpPr>
            <a:spLocks noGrp="1"/>
          </p:cNvSpPr>
          <p:nvPr>
            <p:ph idx="1"/>
          </p:nvPr>
        </p:nvSpPr>
        <p:spPr>
          <a:xfrm>
            <a:off x="1009442" y="1807361"/>
            <a:ext cx="7448757" cy="4288639"/>
          </a:xfrm>
        </p:spPr>
        <p:txBody>
          <a:bodyPr>
            <a:normAutofit fontScale="70000" lnSpcReduction="20000"/>
          </a:bodyPr>
          <a:lstStyle/>
          <a:p>
            <a:r>
              <a:rPr lang="en-US" dirty="0"/>
              <a:t>Provide them with information from the baseline evaluation emphasizing or possibly exclusively showing them results for those objects which have been most thoroughly cleaned.</a:t>
            </a:r>
          </a:p>
          <a:p>
            <a:r>
              <a:rPr lang="en-US" dirty="0"/>
              <a:t>Stress the non-punitive nature of the program.</a:t>
            </a:r>
          </a:p>
          <a:p>
            <a:r>
              <a:rPr lang="en-US" dirty="0"/>
              <a:t>Inform them that their good performance will be broadly recognized (i.e., beyond their department) and highlighted within their department for others to emulate.</a:t>
            </a:r>
          </a:p>
          <a:p>
            <a:r>
              <a:rPr lang="en-US" dirty="0"/>
              <a:t>Repeatedly reinforce the importance of their work, and how it directly relates to the hospital’s goals and mission and how it is appreciated by patients and plays a major role in a patient’s satisfaction with the hospital.</a:t>
            </a:r>
          </a:p>
          <a:p>
            <a:endParaRPr lang="en-US" dirty="0"/>
          </a:p>
        </p:txBody>
      </p:sp>
    </p:spTree>
    <p:extLst>
      <p:ext uri="{BB962C8B-B14F-4D97-AF65-F5344CB8AC3E}">
        <p14:creationId xmlns:p14="http://schemas.microsoft.com/office/powerpoint/2010/main" val="230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125113" cy="924475"/>
          </a:xfrm>
        </p:spPr>
        <p:txBody>
          <a:bodyPr/>
          <a:lstStyle/>
          <a:p>
            <a:r>
              <a:rPr lang="en-US" b="1" dirty="0"/>
              <a:t>Monitoring</a:t>
            </a:r>
          </a:p>
        </p:txBody>
      </p:sp>
    </p:spTree>
    <p:extLst>
      <p:ext uri="{BB962C8B-B14F-4D97-AF65-F5344CB8AC3E}">
        <p14:creationId xmlns:p14="http://schemas.microsoft.com/office/powerpoint/2010/main" val="23313622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457200"/>
            <a:ext cx="8386763" cy="5867400"/>
            <a:chOff x="381000" y="457200"/>
            <a:chExt cx="8386763" cy="58674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386763"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61126" y="1264276"/>
              <a:ext cx="3041561" cy="38100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354335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Cleaning</a:t>
            </a:r>
          </a:p>
        </p:txBody>
      </p:sp>
      <p:sp>
        <p:nvSpPr>
          <p:cNvPr id="3" name="Content Placeholder 2"/>
          <p:cNvSpPr>
            <a:spLocks noGrp="1"/>
          </p:cNvSpPr>
          <p:nvPr>
            <p:ph idx="1"/>
          </p:nvPr>
        </p:nvSpPr>
        <p:spPr/>
        <p:txBody>
          <a:bodyPr>
            <a:normAutofit/>
          </a:bodyPr>
          <a:lstStyle/>
          <a:p>
            <a:r>
              <a:rPr lang="en-US" sz="2800" dirty="0"/>
              <a:t>Direct practice observation</a:t>
            </a:r>
          </a:p>
          <a:p>
            <a:r>
              <a:rPr lang="en-US" sz="2800" dirty="0"/>
              <a:t>Fluorescent marking</a:t>
            </a:r>
          </a:p>
          <a:p>
            <a:pPr lvl="1"/>
            <a:r>
              <a:rPr lang="en-US" dirty="0"/>
              <a:t>Pre-cleaning placement</a:t>
            </a:r>
          </a:p>
          <a:p>
            <a:r>
              <a:rPr lang="en-US" sz="2800" dirty="0"/>
              <a:t>ATP</a:t>
            </a:r>
          </a:p>
          <a:p>
            <a:pPr lvl="1"/>
            <a:r>
              <a:rPr lang="en-US" dirty="0"/>
              <a:t>Post-cleaning measurement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324890"/>
            <a:ext cx="240982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828800"/>
            <a:ext cx="2895600" cy="202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9657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609600"/>
            <a:ext cx="8229600" cy="924475"/>
          </a:xfrm>
        </p:spPr>
        <p:txBody>
          <a:bodyPr>
            <a:normAutofit fontScale="90000"/>
          </a:bodyPr>
          <a:lstStyle/>
          <a:p>
            <a:r>
              <a:rPr lang="en-US" sz="2400" b="1" dirty="0"/>
              <a:t>Cleaning Evaluation Monitoring Worksheet</a:t>
            </a:r>
            <a:br>
              <a:rPr lang="en-US" sz="2400" b="1" dirty="0"/>
            </a:br>
            <a:br>
              <a:rPr lang="en-US" sz="1800" dirty="0"/>
            </a:br>
            <a:r>
              <a:rPr lang="en-US" sz="1800" dirty="0">
                <a:hlinkClick r:id="rId3"/>
              </a:rPr>
              <a:t>https://www.cdc.gov/hai/pdfs/toolkits/environmental-cleaning-eval-worksheet-10-6-2010.xls</a:t>
            </a:r>
            <a:r>
              <a:rPr lang="en-US" sz="1800" dirty="0"/>
              <a:t> </a:t>
            </a:r>
          </a:p>
        </p:txBody>
      </p:sp>
      <p:pic>
        <p:nvPicPr>
          <p:cNvPr id="3" name="Picture 2"/>
          <p:cNvPicPr>
            <a:picLocks noChangeAspect="1"/>
          </p:cNvPicPr>
          <p:nvPr/>
        </p:nvPicPr>
        <p:blipFill>
          <a:blip r:embed="rId4"/>
          <a:stretch>
            <a:fillRect/>
          </a:stretch>
        </p:blipFill>
        <p:spPr>
          <a:xfrm>
            <a:off x="76200" y="2133600"/>
            <a:ext cx="9067800" cy="3245070"/>
          </a:xfrm>
          <a:prstGeom prst="rect">
            <a:avLst/>
          </a:prstGeom>
        </p:spPr>
      </p:pic>
    </p:spTree>
    <p:extLst>
      <p:ext uri="{BB962C8B-B14F-4D97-AF65-F5344CB8AC3E}">
        <p14:creationId xmlns:p14="http://schemas.microsoft.com/office/powerpoint/2010/main" val="2796797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vs Dirty</a:t>
            </a:r>
          </a:p>
        </p:txBody>
      </p:sp>
      <p:sp>
        <p:nvSpPr>
          <p:cNvPr id="3" name="Content Placeholder 2"/>
          <p:cNvSpPr>
            <a:spLocks noGrp="1"/>
          </p:cNvSpPr>
          <p:nvPr>
            <p:ph idx="1"/>
          </p:nvPr>
        </p:nvSpPr>
        <p:spPr/>
        <p:txBody>
          <a:bodyPr>
            <a:normAutofit/>
          </a:bodyPr>
          <a:lstStyle/>
          <a:p>
            <a:r>
              <a:rPr lang="en-US" sz="2800" dirty="0"/>
              <a:t>Separate storage areas</a:t>
            </a:r>
          </a:p>
          <a:p>
            <a:r>
              <a:rPr lang="en-US" sz="2800" dirty="0"/>
              <a:t>Ventilation issues</a:t>
            </a:r>
          </a:p>
          <a:p>
            <a:r>
              <a:rPr lang="en-US" sz="2800" dirty="0"/>
              <a:t>Communication cues</a:t>
            </a:r>
          </a:p>
        </p:txBody>
      </p:sp>
      <p:sp>
        <p:nvSpPr>
          <p:cNvPr id="4" name="Cloud Callout 3"/>
          <p:cNvSpPr/>
          <p:nvPr/>
        </p:nvSpPr>
        <p:spPr>
          <a:xfrm>
            <a:off x="5867400" y="1066800"/>
            <a:ext cx="3048000" cy="1981200"/>
          </a:xfrm>
          <a:prstGeom prst="cloudCallout">
            <a:avLst>
              <a:gd name="adj1" fmla="val -32348"/>
              <a:gd name="adj2" fmla="val 8951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6163888" y="1789698"/>
            <a:ext cx="27473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Which one is clean?</a:t>
            </a:r>
          </a:p>
        </p:txBody>
      </p:sp>
    </p:spTree>
    <p:extLst>
      <p:ext uri="{BB962C8B-B14F-4D97-AF65-F5344CB8AC3E}">
        <p14:creationId xmlns:p14="http://schemas.microsoft.com/office/powerpoint/2010/main" val="12577848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Most Common Problems</a:t>
            </a:r>
          </a:p>
        </p:txBody>
      </p:sp>
      <p:sp>
        <p:nvSpPr>
          <p:cNvPr id="6" name="Content Placeholder 5"/>
          <p:cNvSpPr>
            <a:spLocks noGrp="1"/>
          </p:cNvSpPr>
          <p:nvPr>
            <p:ph idx="1"/>
          </p:nvPr>
        </p:nvSpPr>
        <p:spPr/>
        <p:txBody>
          <a:bodyPr>
            <a:normAutofit lnSpcReduction="10000"/>
          </a:bodyPr>
          <a:lstStyle/>
          <a:p>
            <a:r>
              <a:rPr lang="en-US" dirty="0"/>
              <a:t>Amount of time spent</a:t>
            </a:r>
          </a:p>
          <a:p>
            <a:r>
              <a:rPr lang="en-US" dirty="0"/>
              <a:t>Dwell/contact times</a:t>
            </a:r>
          </a:p>
          <a:p>
            <a:r>
              <a:rPr lang="en-US" dirty="0"/>
              <a:t>Number of wipes used</a:t>
            </a:r>
          </a:p>
          <a:p>
            <a:r>
              <a:rPr lang="en-US" dirty="0"/>
              <a:t>Over-dilution of disinfectant (mixing)</a:t>
            </a:r>
          </a:p>
          <a:p>
            <a:r>
              <a:rPr lang="en-US" dirty="0"/>
              <a:t>Confusion about responsibilities</a:t>
            </a:r>
          </a:p>
          <a:p>
            <a:r>
              <a:rPr lang="en-US" dirty="0"/>
              <a:t>Turnover in EVS staff</a:t>
            </a:r>
          </a:p>
          <a:p>
            <a:r>
              <a:rPr lang="en-US" dirty="0"/>
              <a:t>Infrequent monitoring of practices</a:t>
            </a:r>
          </a:p>
          <a:p>
            <a:r>
              <a:rPr lang="en-US" dirty="0"/>
              <a:t>Training and competency</a:t>
            </a:r>
          </a:p>
        </p:txBody>
      </p:sp>
    </p:spTree>
    <p:extLst>
      <p:ext uri="{BB962C8B-B14F-4D97-AF65-F5344CB8AC3E}">
        <p14:creationId xmlns:p14="http://schemas.microsoft.com/office/powerpoint/2010/main" val="39150960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not just EVS….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57714" y="1910800"/>
            <a:ext cx="7028572" cy="390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9200" y="6231374"/>
            <a:ext cx="7010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From “Collaborate to Eradicate” Webinar – Jim Gauthier</a:t>
            </a:r>
          </a:p>
        </p:txBody>
      </p:sp>
    </p:spTree>
    <p:extLst>
      <p:ext uri="{BB962C8B-B14F-4D97-AF65-F5344CB8AC3E}">
        <p14:creationId xmlns:p14="http://schemas.microsoft.com/office/powerpoint/2010/main" val="19958237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Situations</a:t>
            </a:r>
          </a:p>
        </p:txBody>
      </p:sp>
      <p:sp>
        <p:nvSpPr>
          <p:cNvPr id="3" name="Content Placeholder 2"/>
          <p:cNvSpPr>
            <a:spLocks noGrp="1"/>
          </p:cNvSpPr>
          <p:nvPr>
            <p:ph idx="1"/>
          </p:nvPr>
        </p:nvSpPr>
        <p:spPr/>
        <p:txBody>
          <a:bodyPr>
            <a:normAutofit/>
          </a:bodyPr>
          <a:lstStyle/>
          <a:p>
            <a:r>
              <a:rPr lang="en-US" sz="2800" dirty="0"/>
              <a:t>Operating/procedure rooms</a:t>
            </a:r>
          </a:p>
          <a:p>
            <a:pPr lvl="1"/>
            <a:r>
              <a:rPr lang="en-US" sz="2800" dirty="0"/>
              <a:t>Between cases</a:t>
            </a:r>
          </a:p>
          <a:p>
            <a:pPr lvl="1"/>
            <a:r>
              <a:rPr lang="en-US" sz="2800" dirty="0"/>
              <a:t>Periodic ‘deep’ clean</a:t>
            </a:r>
          </a:p>
          <a:p>
            <a:r>
              <a:rPr lang="en-US" sz="2800" dirty="0"/>
              <a:t>Discharge/terminal cleaning</a:t>
            </a:r>
          </a:p>
          <a:p>
            <a:r>
              <a:rPr lang="en-US" sz="2800" dirty="0"/>
              <a:t>Isolation rooms</a:t>
            </a:r>
          </a:p>
        </p:txBody>
      </p:sp>
    </p:spTree>
    <p:extLst>
      <p:ext uri="{BB962C8B-B14F-4D97-AF65-F5344CB8AC3E}">
        <p14:creationId xmlns:p14="http://schemas.microsoft.com/office/powerpoint/2010/main" val="42860474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95600"/>
            <a:ext cx="7125113" cy="924475"/>
          </a:xfrm>
        </p:spPr>
        <p:txBody>
          <a:bodyPr>
            <a:normAutofit fontScale="90000"/>
          </a:bodyPr>
          <a:lstStyle/>
          <a:p>
            <a:r>
              <a:rPr lang="en-US" dirty="0"/>
              <a:t>What can you do if you are still seeing infections (e.g., C. difficile) and think you are doing a good job at cleaning?</a:t>
            </a:r>
          </a:p>
        </p:txBody>
      </p:sp>
    </p:spTree>
    <p:extLst>
      <p:ext uri="{BB962C8B-B14F-4D97-AF65-F5344CB8AC3E}">
        <p14:creationId xmlns:p14="http://schemas.microsoft.com/office/powerpoint/2010/main" val="1262906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Non-specific Lab Tests:</a:t>
            </a:r>
            <a:r>
              <a:rPr lang="en-US" baseline="30000" dirty="0"/>
              <a:t>4,5</a:t>
            </a:r>
            <a:endParaRPr lang="en-US" dirty="0"/>
          </a:p>
        </p:txBody>
      </p:sp>
      <p:sp>
        <p:nvSpPr>
          <p:cNvPr id="3" name="Content Placeholder 2"/>
          <p:cNvSpPr>
            <a:spLocks noGrp="1"/>
          </p:cNvSpPr>
          <p:nvPr>
            <p:ph idx="1"/>
          </p:nvPr>
        </p:nvSpPr>
        <p:spPr>
          <a:xfrm>
            <a:off x="405246" y="1226128"/>
            <a:ext cx="6133234" cy="5216236"/>
          </a:xfrm>
        </p:spPr>
        <p:txBody>
          <a:bodyPr>
            <a:normAutofit/>
          </a:bodyPr>
          <a:lstStyle/>
          <a:p>
            <a:r>
              <a:rPr lang="en-US" dirty="0"/>
              <a:t>Urinalysis:</a:t>
            </a:r>
          </a:p>
          <a:p>
            <a:pPr lvl="1"/>
            <a:r>
              <a:rPr lang="en-US" dirty="0"/>
              <a:t>Color and Clarity: Non-specific</a:t>
            </a:r>
          </a:p>
          <a:p>
            <a:pPr lvl="1"/>
            <a:r>
              <a:rPr lang="en-US" dirty="0"/>
              <a:t>Nitrites:</a:t>
            </a:r>
          </a:p>
          <a:p>
            <a:pPr lvl="2"/>
            <a:r>
              <a:rPr lang="en-US" dirty="0"/>
              <a:t>Reductase: Nitrates </a:t>
            </a:r>
            <a:r>
              <a:rPr lang="en-US" dirty="0">
                <a:sym typeface="Wingdings" panose="05000000000000000000" pitchFamily="2" charset="2"/>
              </a:rPr>
              <a:t> Nitrities </a:t>
            </a:r>
          </a:p>
          <a:p>
            <a:pPr lvl="2"/>
            <a:r>
              <a:rPr lang="en-US" dirty="0">
                <a:sym typeface="Wingdings" panose="05000000000000000000" pitchFamily="2" charset="2"/>
              </a:rPr>
              <a:t>Weakly sensitive/highly specific for the PRESENCE of bacteria. </a:t>
            </a:r>
          </a:p>
          <a:p>
            <a:pPr lvl="1"/>
            <a:r>
              <a:rPr lang="en-US" dirty="0">
                <a:sym typeface="Wingdings" panose="05000000000000000000" pitchFamily="2" charset="2"/>
              </a:rPr>
              <a:t>Leukocyte Esterase: </a:t>
            </a:r>
          </a:p>
          <a:p>
            <a:pPr lvl="2"/>
            <a:r>
              <a:rPr lang="en-US" dirty="0">
                <a:sym typeface="Wingdings" panose="05000000000000000000" pitchFamily="2" charset="2"/>
              </a:rPr>
              <a:t>Produced by neutrophils</a:t>
            </a:r>
          </a:p>
          <a:p>
            <a:pPr lvl="2"/>
            <a:r>
              <a:rPr lang="en-US" dirty="0">
                <a:sym typeface="Wingdings" panose="05000000000000000000" pitchFamily="2" charset="2"/>
              </a:rPr>
              <a:t>Indicates pyuria</a:t>
            </a:r>
          </a:p>
          <a:p>
            <a:pPr lvl="1"/>
            <a:r>
              <a:rPr lang="en-US" dirty="0">
                <a:sym typeface="Wingdings" panose="05000000000000000000" pitchFamily="2" charset="2"/>
              </a:rPr>
              <a:t>WBC: Grades the pyuria</a:t>
            </a:r>
          </a:p>
          <a:p>
            <a:pPr lvl="1"/>
            <a:r>
              <a:rPr lang="en-US" dirty="0">
                <a:sym typeface="Wingdings" panose="05000000000000000000" pitchFamily="2" charset="2"/>
              </a:rPr>
              <a:t>Bacteria: May signal contamination, ASB, or infection</a:t>
            </a:r>
          </a:p>
          <a:p>
            <a:pPr lvl="1"/>
            <a:r>
              <a:rPr lang="en-US" dirty="0">
                <a:sym typeface="Wingdings" panose="05000000000000000000" pitchFamily="2" charset="2"/>
              </a:rPr>
              <a:t>Squamous Epithelial Cells: May help determine quality of specimen. </a:t>
            </a:r>
            <a:endParaRPr lang="en-US" dirty="0"/>
          </a:p>
          <a:p>
            <a:pPr lvl="1"/>
            <a:endParaRPr lang="en-US" dirty="0"/>
          </a:p>
        </p:txBody>
      </p:sp>
      <p:pic>
        <p:nvPicPr>
          <p:cNvPr id="4" name="Picture 3"/>
          <p:cNvPicPr>
            <a:picLocks noChangeAspect="1"/>
          </p:cNvPicPr>
          <p:nvPr/>
        </p:nvPicPr>
        <p:blipFill>
          <a:blip r:embed="rId3"/>
          <a:stretch>
            <a:fillRect/>
          </a:stretch>
        </p:blipFill>
        <p:spPr>
          <a:xfrm>
            <a:off x="6608621" y="1392383"/>
            <a:ext cx="2172419" cy="3889663"/>
          </a:xfrm>
          <a:prstGeom prst="rect">
            <a:avLst/>
          </a:prstGeom>
        </p:spPr>
      </p:pic>
    </p:spTree>
    <p:extLst>
      <p:ext uri="{BB962C8B-B14F-4D97-AF65-F5344CB8AC3E}">
        <p14:creationId xmlns:p14="http://schemas.microsoft.com/office/powerpoint/2010/main" val="4128649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Touch Environmental Disinfection</a:t>
            </a:r>
          </a:p>
        </p:txBody>
      </p:sp>
      <p:sp>
        <p:nvSpPr>
          <p:cNvPr id="3" name="Content Placeholder 2"/>
          <p:cNvSpPr>
            <a:spLocks noGrp="1"/>
          </p:cNvSpPr>
          <p:nvPr>
            <p:ph idx="1"/>
          </p:nvPr>
        </p:nvSpPr>
        <p:spPr/>
        <p:txBody>
          <a:bodyPr>
            <a:normAutofit/>
          </a:bodyPr>
          <a:lstStyle/>
          <a:p>
            <a:r>
              <a:rPr lang="en-US" sz="3200" dirty="0"/>
              <a:t>Ultraviolet light</a:t>
            </a:r>
          </a:p>
          <a:p>
            <a:r>
              <a:rPr lang="en-US" sz="3200" dirty="0"/>
              <a:t>Fogging systems</a:t>
            </a:r>
          </a:p>
          <a:p>
            <a:r>
              <a:rPr lang="en-US" sz="3200" dirty="0"/>
              <a:t>Self disinfecting surfaces</a:t>
            </a:r>
          </a:p>
        </p:txBody>
      </p:sp>
      <p:sp>
        <p:nvSpPr>
          <p:cNvPr id="4" name="TextBox 3"/>
          <p:cNvSpPr txBox="1"/>
          <p:nvPr/>
        </p:nvSpPr>
        <p:spPr>
          <a:xfrm rot="18943964">
            <a:off x="4238804" y="3096712"/>
            <a:ext cx="36023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ADJUNCTIVE ONLY!</a:t>
            </a:r>
          </a:p>
        </p:txBody>
      </p:sp>
      <p:sp>
        <p:nvSpPr>
          <p:cNvPr id="5" name="TextBox 4"/>
          <p:cNvSpPr txBox="1"/>
          <p:nvPr/>
        </p:nvSpPr>
        <p:spPr>
          <a:xfrm>
            <a:off x="545982" y="5755980"/>
            <a:ext cx="81471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NO ENVIRONMENTAL CULTURES FOR ROUTINE MONITORING</a:t>
            </a:r>
          </a:p>
        </p:txBody>
      </p:sp>
    </p:spTree>
    <p:extLst>
      <p:ext uri="{BB962C8B-B14F-4D97-AF65-F5344CB8AC3E}">
        <p14:creationId xmlns:p14="http://schemas.microsoft.com/office/powerpoint/2010/main" val="42271233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Ultraviolet Light</a:t>
            </a:r>
          </a:p>
        </p:txBody>
      </p:sp>
      <p:sp>
        <p:nvSpPr>
          <p:cNvPr id="3" name="Content Placeholder 2"/>
          <p:cNvSpPr>
            <a:spLocks noGrp="1"/>
          </p:cNvSpPr>
          <p:nvPr>
            <p:ph idx="1"/>
          </p:nvPr>
        </p:nvSpPr>
        <p:spPr/>
        <p:txBody>
          <a:bodyPr>
            <a:normAutofit/>
          </a:bodyPr>
          <a:lstStyle/>
          <a:p>
            <a:r>
              <a:rPr lang="en-US" sz="2400" dirty="0"/>
              <a:t>Continuous (UV-C)</a:t>
            </a:r>
          </a:p>
          <a:p>
            <a:r>
              <a:rPr lang="en-US" sz="2400" dirty="0"/>
              <a:t>Pulsed-xenon</a:t>
            </a:r>
          </a:p>
          <a:p>
            <a:pPr marL="0" indent="0">
              <a:buNone/>
            </a:pPr>
            <a:endParaRPr lang="en-US" sz="2400" dirty="0"/>
          </a:p>
          <a:p>
            <a:r>
              <a:rPr lang="en-US" sz="2400" i="1" dirty="0"/>
              <a:t>Clostridium difficile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66900"/>
            <a:ext cx="17049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7077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Fogging System</a:t>
            </a:r>
          </a:p>
        </p:txBody>
      </p:sp>
      <p:sp>
        <p:nvSpPr>
          <p:cNvPr id="3" name="Content Placeholder 2"/>
          <p:cNvSpPr>
            <a:spLocks noGrp="1"/>
          </p:cNvSpPr>
          <p:nvPr>
            <p:ph idx="1"/>
          </p:nvPr>
        </p:nvSpPr>
        <p:spPr/>
        <p:txBody>
          <a:bodyPr>
            <a:normAutofit/>
          </a:bodyPr>
          <a:lstStyle/>
          <a:p>
            <a:r>
              <a:rPr lang="en-US" sz="2800" dirty="0"/>
              <a:t>Hydrogen peroxide (H2O2)</a:t>
            </a:r>
          </a:p>
          <a:p>
            <a:pPr lvl="1"/>
            <a:r>
              <a:rPr lang="en-US" sz="2800" dirty="0"/>
              <a:t>Aerosol</a:t>
            </a:r>
          </a:p>
          <a:p>
            <a:pPr lvl="2"/>
            <a:r>
              <a:rPr lang="en-US" sz="2600" dirty="0"/>
              <a:t>3-7% H2O2</a:t>
            </a:r>
          </a:p>
          <a:p>
            <a:pPr lvl="2"/>
            <a:r>
              <a:rPr lang="en-US" sz="2600" dirty="0"/>
              <a:t>+/- silver ions</a:t>
            </a:r>
          </a:p>
          <a:p>
            <a:pPr lvl="1"/>
            <a:r>
              <a:rPr lang="en-US" sz="2800" dirty="0"/>
              <a:t>Vaporized</a:t>
            </a:r>
          </a:p>
          <a:p>
            <a:pPr lvl="2"/>
            <a:r>
              <a:rPr lang="en-US" sz="2600" dirty="0"/>
              <a:t>“Dry” gas</a:t>
            </a:r>
          </a:p>
          <a:p>
            <a:pPr lvl="2"/>
            <a:r>
              <a:rPr lang="en-US" sz="2600" dirty="0"/>
              <a:t>30% H2O2</a:t>
            </a:r>
          </a:p>
        </p:txBody>
      </p:sp>
    </p:spTree>
    <p:extLst>
      <p:ext uri="{BB962C8B-B14F-4D97-AF65-F5344CB8AC3E}">
        <p14:creationId xmlns:p14="http://schemas.microsoft.com/office/powerpoint/2010/main" val="30665567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Disinfecting” Surfaces</a:t>
            </a:r>
          </a:p>
        </p:txBody>
      </p:sp>
      <p:sp>
        <p:nvSpPr>
          <p:cNvPr id="3" name="Content Placeholder 2"/>
          <p:cNvSpPr>
            <a:spLocks noGrp="1"/>
          </p:cNvSpPr>
          <p:nvPr>
            <p:ph idx="1"/>
          </p:nvPr>
        </p:nvSpPr>
        <p:spPr/>
        <p:txBody>
          <a:bodyPr/>
          <a:lstStyle/>
          <a:p>
            <a:r>
              <a:rPr lang="en-US" sz="3200" dirty="0"/>
              <a:t>Copper</a:t>
            </a:r>
          </a:p>
          <a:p>
            <a:r>
              <a:rPr lang="en-US" sz="3200" dirty="0" err="1"/>
              <a:t>Triclosan</a:t>
            </a:r>
            <a:r>
              <a:rPr lang="en-US" sz="3200" dirty="0"/>
              <a:t> impregnated surfaces</a:t>
            </a:r>
          </a:p>
          <a:p>
            <a:r>
              <a:rPr lang="en-US" sz="3200" dirty="0"/>
              <a:t>Silver</a:t>
            </a:r>
          </a:p>
          <a:p>
            <a:pPr marL="0" indent="0">
              <a:buNone/>
            </a:pPr>
            <a:endParaRPr lang="en-US" sz="3200" dirty="0"/>
          </a:p>
          <a:p>
            <a:pPr lvl="1"/>
            <a:endParaRPr lang="en-US" dirty="0"/>
          </a:p>
        </p:txBody>
      </p:sp>
    </p:spTree>
    <p:extLst>
      <p:ext uri="{BB962C8B-B14F-4D97-AF65-F5344CB8AC3E}">
        <p14:creationId xmlns:p14="http://schemas.microsoft.com/office/powerpoint/2010/main" val="3100051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600" b="1" dirty="0"/>
              <a:t>Association for the Healthcare Environment</a:t>
            </a:r>
          </a:p>
        </p:txBody>
      </p:sp>
      <p:sp>
        <p:nvSpPr>
          <p:cNvPr id="3" name="Content Placeholder 2"/>
          <p:cNvSpPr>
            <a:spLocks noGrp="1"/>
          </p:cNvSpPr>
          <p:nvPr>
            <p:ph idx="1"/>
          </p:nvPr>
        </p:nvSpPr>
        <p:spPr/>
        <p:txBody>
          <a:bodyPr>
            <a:normAutofit/>
          </a:bodyPr>
          <a:lstStyle/>
          <a:p>
            <a:r>
              <a:rPr lang="en-US" sz="2800" dirty="0"/>
              <a:t>Practice Guidance for Environmental Cleaning</a:t>
            </a:r>
          </a:p>
          <a:p>
            <a:pPr lvl="1"/>
            <a:r>
              <a:rPr lang="en-US" dirty="0">
                <a:hlinkClick r:id="rId3"/>
              </a:rPr>
              <a:t>www.ahe.org</a:t>
            </a:r>
            <a:r>
              <a:rPr lang="en-US" dirty="0"/>
              <a:t> </a:t>
            </a:r>
          </a:p>
          <a:p>
            <a:r>
              <a:rPr lang="en-US" sz="2800" dirty="0"/>
              <a:t>Certificate of Mastery in Infection Prevention and Control for Environmental Services</a:t>
            </a:r>
          </a:p>
          <a:p>
            <a:pPr lvl="1"/>
            <a:r>
              <a:rPr lang="en-US" dirty="0"/>
              <a:t>Certified Healthcare Environmental Services Technician</a:t>
            </a:r>
          </a:p>
          <a:p>
            <a:pPr lvl="1"/>
            <a:r>
              <a:rPr lang="en-US" dirty="0"/>
              <a:t>Certified Healthcare Environmental Services Professional</a:t>
            </a:r>
          </a:p>
          <a:p>
            <a:pPr lvl="1"/>
            <a:r>
              <a:rPr lang="en-US" dirty="0">
                <a:hlinkClick r:id="rId4"/>
              </a:rPr>
              <a:t>http://www.ahe.org/ahe/lead/CMIP/index.shtml</a:t>
            </a:r>
            <a:r>
              <a:rPr lang="en-US" dirty="0"/>
              <a:t> </a:t>
            </a:r>
          </a:p>
        </p:txBody>
      </p:sp>
    </p:spTree>
    <p:extLst>
      <p:ext uri="{BB962C8B-B14F-4D97-AF65-F5344CB8AC3E}">
        <p14:creationId xmlns:p14="http://schemas.microsoft.com/office/powerpoint/2010/main" val="15614171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838200" y="1828800"/>
            <a:ext cx="7620000" cy="4432437"/>
          </a:xfrm>
        </p:spPr>
        <p:txBody>
          <a:bodyPr>
            <a:normAutofit fontScale="70000" lnSpcReduction="20000"/>
          </a:bodyPr>
          <a:lstStyle/>
          <a:p>
            <a:r>
              <a:rPr lang="en-US" dirty="0"/>
              <a:t>Association for the Healthcare Environment</a:t>
            </a:r>
          </a:p>
          <a:p>
            <a:pPr lvl="1"/>
            <a:r>
              <a:rPr lang="en-US" dirty="0"/>
              <a:t>Cleaning tools</a:t>
            </a:r>
          </a:p>
          <a:p>
            <a:r>
              <a:rPr lang="en-US" dirty="0"/>
              <a:t>Environmental Protection Agency (EPA)</a:t>
            </a:r>
          </a:p>
          <a:p>
            <a:pPr lvl="1"/>
            <a:r>
              <a:rPr lang="en-US" dirty="0"/>
              <a:t>Disinfectant information</a:t>
            </a:r>
          </a:p>
          <a:p>
            <a:r>
              <a:rPr lang="en-US" dirty="0"/>
              <a:t>Guideline for Disinfection and Sterilization in Healthcare Facilities - HICPAC</a:t>
            </a:r>
          </a:p>
          <a:p>
            <a:r>
              <a:rPr lang="en-US" dirty="0"/>
              <a:t>Environmental Cleaning Toolkit (CDC) </a:t>
            </a:r>
            <a:r>
              <a:rPr lang="en-US" dirty="0">
                <a:hlinkClick r:id="rId3"/>
              </a:rPr>
              <a:t>https://www.cdc.gov/hai/prevent/prevention_tools.html</a:t>
            </a:r>
            <a:endParaRPr lang="en-US" dirty="0"/>
          </a:p>
          <a:p>
            <a:r>
              <a:rPr lang="en-US" dirty="0"/>
              <a:t>APIC </a:t>
            </a:r>
          </a:p>
          <a:p>
            <a:pPr lvl="1"/>
            <a:r>
              <a:rPr lang="en-US" dirty="0"/>
              <a:t>Topic Specific – Environmental Services</a:t>
            </a:r>
          </a:p>
          <a:p>
            <a:pPr lvl="2"/>
            <a:r>
              <a:rPr lang="en-US" u="sng" dirty="0">
                <a:hlinkClick r:id="rId4"/>
              </a:rPr>
              <a:t>http://www.apic.org/Resources/Topic-specific-infection-prevention</a:t>
            </a:r>
            <a:endParaRPr lang="en-US" u="sng" dirty="0"/>
          </a:p>
          <a:p>
            <a:pPr lvl="1"/>
            <a:r>
              <a:rPr lang="en-US" dirty="0"/>
              <a:t>Webinars</a:t>
            </a:r>
          </a:p>
          <a:p>
            <a:pPr lvl="1"/>
            <a:r>
              <a:rPr lang="en-US" dirty="0"/>
              <a:t>APIC Text</a:t>
            </a:r>
          </a:p>
          <a:p>
            <a:r>
              <a:rPr lang="en-US" dirty="0">
                <a:hlinkClick r:id="rId5"/>
              </a:rPr>
              <a:t>www.disinfectionandsterilization.org</a:t>
            </a:r>
            <a:endParaRPr lang="en-US" dirty="0"/>
          </a:p>
          <a:p>
            <a:endParaRPr lang="en-US" dirty="0"/>
          </a:p>
        </p:txBody>
      </p:sp>
    </p:spTree>
    <p:extLst>
      <p:ext uri="{BB962C8B-B14F-4D97-AF65-F5344CB8AC3E}">
        <p14:creationId xmlns:p14="http://schemas.microsoft.com/office/powerpoint/2010/main" val="3200300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990600" y="1524000"/>
            <a:ext cx="7125112" cy="4343400"/>
          </a:xfrm>
        </p:spPr>
        <p:txBody>
          <a:bodyPr>
            <a:noAutofit/>
          </a:bodyPr>
          <a:lstStyle/>
          <a:p>
            <a:r>
              <a:rPr lang="en-US" sz="2800" dirty="0"/>
              <a:t>Cleaning and disinfection of the health care environment is critical to preventing infections</a:t>
            </a:r>
          </a:p>
          <a:p>
            <a:r>
              <a:rPr lang="en-US" sz="2800" dirty="0"/>
              <a:t>Products that are used for cleaning must be used per the product’s IFU, which includes attention to contact time and compatibility with materials </a:t>
            </a:r>
          </a:p>
          <a:p>
            <a:r>
              <a:rPr lang="en-US" sz="2800" dirty="0"/>
              <a:t>Staff who are responsible for cleaning need to be trained with checklists and competencies to ensure standardization of practices </a:t>
            </a:r>
          </a:p>
        </p:txBody>
      </p:sp>
    </p:spTree>
    <p:extLst>
      <p:ext uri="{BB962C8B-B14F-4D97-AF65-F5344CB8AC3E}">
        <p14:creationId xmlns:p14="http://schemas.microsoft.com/office/powerpoint/2010/main" val="13399845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123" name="Picture 3" descr="C:\Users\bbarnard\AppData\Local\Microsoft\Windows\Temporary Internet Files\Content.IE5\TKS05JLY\question_makrs_cutie_mark_by_rildraw-d4byewl[1].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73531" y="1981200"/>
            <a:ext cx="5137706" cy="2140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49978" y="4774894"/>
            <a:ext cx="52901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Bonnie Barnard, MPH, CIC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907.212.4829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bonnie.barnard@providence.org</a:t>
            </a:r>
          </a:p>
        </p:txBody>
      </p:sp>
    </p:spTree>
    <p:extLst>
      <p:ext uri="{BB962C8B-B14F-4D97-AF65-F5344CB8AC3E}">
        <p14:creationId xmlns:p14="http://schemas.microsoft.com/office/powerpoint/2010/main" val="39991973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Workshop	</a:t>
            </a:r>
          </a:p>
        </p:txBody>
      </p:sp>
      <p:sp>
        <p:nvSpPr>
          <p:cNvPr id="3" name="Content Placeholder 2"/>
          <p:cNvSpPr>
            <a:spLocks noGrp="1"/>
          </p:cNvSpPr>
          <p:nvPr>
            <p:ph idx="1"/>
          </p:nvPr>
        </p:nvSpPr>
        <p:spPr/>
        <p:txBody>
          <a:bodyPr/>
          <a:lstStyle/>
          <a:p>
            <a:r>
              <a:rPr lang="en-US" dirty="0"/>
              <a:t>Station 1: EVS rounding and assessments</a:t>
            </a:r>
          </a:p>
          <a:p>
            <a:endParaRPr lang="en-US" dirty="0"/>
          </a:p>
          <a:p>
            <a:r>
              <a:rPr lang="en-US" dirty="0"/>
              <a:t>Station 2: PPE teaching and audits</a:t>
            </a:r>
          </a:p>
          <a:p>
            <a:endParaRPr lang="en-US" dirty="0"/>
          </a:p>
          <a:p>
            <a:r>
              <a:rPr lang="en-US" dirty="0"/>
              <a:t>Station 3: Handwashing teaching and audits</a:t>
            </a:r>
          </a:p>
        </p:txBody>
      </p:sp>
    </p:spTree>
    <p:extLst>
      <p:ext uri="{BB962C8B-B14F-4D97-AF65-F5344CB8AC3E}">
        <p14:creationId xmlns:p14="http://schemas.microsoft.com/office/powerpoint/2010/main" val="28785526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Communicating between facilities</a:t>
            </a:r>
          </a:p>
        </p:txBody>
      </p:sp>
      <p:sp>
        <p:nvSpPr>
          <p:cNvPr id="3" name="Content Placeholder 2"/>
          <p:cNvSpPr>
            <a:spLocks noGrp="1"/>
          </p:cNvSpPr>
          <p:nvPr>
            <p:ph idx="1"/>
          </p:nvPr>
        </p:nvSpPr>
        <p:spPr/>
        <p:txBody>
          <a:bodyPr/>
          <a:lstStyle/>
          <a:p>
            <a:r>
              <a:rPr lang="en-US" dirty="0" err="1"/>
              <a:t>Interfacility</a:t>
            </a:r>
            <a:r>
              <a:rPr lang="en-US" dirty="0"/>
              <a:t> transfers</a:t>
            </a:r>
          </a:p>
          <a:p>
            <a:pPr lvl="1"/>
            <a:r>
              <a:rPr lang="en-US" dirty="0"/>
              <a:t>Precautions</a:t>
            </a:r>
          </a:p>
          <a:p>
            <a:pPr lvl="1"/>
            <a:r>
              <a:rPr lang="en-US" dirty="0"/>
              <a:t>Known MDRO infection/colonization</a:t>
            </a:r>
          </a:p>
          <a:p>
            <a:pPr lvl="1"/>
            <a:endParaRPr lang="en-US" dirty="0"/>
          </a:p>
          <a:p>
            <a:r>
              <a:rPr lang="en-US" dirty="0"/>
              <a:t>Communicate about local issues</a:t>
            </a:r>
          </a:p>
        </p:txBody>
      </p:sp>
    </p:spTree>
    <p:extLst>
      <p:ext uri="{BB962C8B-B14F-4D97-AF65-F5344CB8AC3E}">
        <p14:creationId xmlns:p14="http://schemas.microsoft.com/office/powerpoint/2010/main" val="3026431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7889100DC29D478E1974C1766A493C" ma:contentTypeVersion="19" ma:contentTypeDescription="Create a new document." ma:contentTypeScope="" ma:versionID="d1c894ba340f253051c7d39a04359647">
  <xsd:schema xmlns:xsd="http://www.w3.org/2001/XMLSchema" xmlns:xs="http://www.w3.org/2001/XMLSchema" xmlns:p="http://schemas.microsoft.com/office/2006/metadata/properties" targetNamespace="http://schemas.microsoft.com/office/2006/metadata/properties" ma:root="true" ma:fieldsID="6ff03dde4259c08ff71d8d05c94e2e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DC3AF6-4B72-4953-8671-4981FEA61282}"/>
</file>

<file path=customXml/itemProps2.xml><?xml version="1.0" encoding="utf-8"?>
<ds:datastoreItem xmlns:ds="http://schemas.openxmlformats.org/officeDocument/2006/customXml" ds:itemID="{CB9FCECE-F13B-4CEF-AFB0-D25D91FF9D7C}"/>
</file>

<file path=customXml/itemProps3.xml><?xml version="1.0" encoding="utf-8"?>
<ds:datastoreItem xmlns:ds="http://schemas.openxmlformats.org/officeDocument/2006/customXml" ds:itemID="{961C6D0F-7E48-468A-97B3-6DECDDDEC8DF}"/>
</file>

<file path=docProps/app.xml><?xml version="1.0" encoding="utf-8"?>
<Properties xmlns="http://schemas.openxmlformats.org/officeDocument/2006/extended-properties" xmlns:vt="http://schemas.openxmlformats.org/officeDocument/2006/docPropsVTypes">
  <TotalTime>17362</TotalTime>
  <Words>7653</Words>
  <Application>Microsoft Office PowerPoint</Application>
  <PresentationFormat>On-screen Show (4:3)</PresentationFormat>
  <Paragraphs>1196</Paragraphs>
  <Slides>124</Slides>
  <Notes>80</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124</vt:i4>
      </vt:variant>
    </vt:vector>
  </HeadingPairs>
  <TitlesOfParts>
    <vt:vector size="148" baseType="lpstr">
      <vt:lpstr>Batang</vt:lpstr>
      <vt:lpstr>Arial</vt:lpstr>
      <vt:lpstr>Arial Black</vt:lpstr>
      <vt:lpstr>Arial Narrow</vt:lpstr>
      <vt:lpstr>Calibri</vt:lpstr>
      <vt:lpstr>Century Gothic</vt:lpstr>
      <vt:lpstr>Consolas</vt:lpstr>
      <vt:lpstr>Constantia</vt:lpstr>
      <vt:lpstr>Corbel</vt:lpstr>
      <vt:lpstr>Franklin Gothic Book</vt:lpstr>
      <vt:lpstr>Franklin Gothic Medium</vt:lpstr>
      <vt:lpstr>Monotype Sorts</vt:lpstr>
      <vt:lpstr>Times New Roman</vt:lpstr>
      <vt:lpstr>Tunga</vt:lpstr>
      <vt:lpstr>Wingdings</vt:lpstr>
      <vt:lpstr>Wingdings 2</vt:lpstr>
      <vt:lpstr>Wingdings 3</vt:lpstr>
      <vt:lpstr>Flow</vt:lpstr>
      <vt:lpstr>1_Flow</vt:lpstr>
      <vt:lpstr>2_Flow</vt:lpstr>
      <vt:lpstr>Angles</vt:lpstr>
      <vt:lpstr>Metro</vt:lpstr>
      <vt:lpstr>Ion</vt:lpstr>
      <vt:lpstr>Office Theme</vt:lpstr>
      <vt:lpstr>Welcome!  Questions and Answers</vt:lpstr>
      <vt:lpstr>Nursing Contact Hours (NCH)</vt:lpstr>
      <vt:lpstr>Understanding the Basics of Clinical Microbiology. </vt:lpstr>
      <vt:lpstr>Disclosures: </vt:lpstr>
      <vt:lpstr>Objectives: </vt:lpstr>
      <vt:lpstr>Learning Assessment:</vt:lpstr>
      <vt:lpstr>Non-specific Lab Tests:1,2  </vt:lpstr>
      <vt:lpstr>Non-specific Lab Tests:1-3</vt:lpstr>
      <vt:lpstr>Non-specific Lab Tests:4,5</vt:lpstr>
      <vt:lpstr>Asymptomatic Bacteriuria (ASB):5</vt:lpstr>
      <vt:lpstr>Cultures…the basics:1,6-9</vt:lpstr>
      <vt:lpstr>Culture Source/Type:1 </vt:lpstr>
      <vt:lpstr>Culture Source/Type:1</vt:lpstr>
      <vt:lpstr>PowerPoint Presentation</vt:lpstr>
      <vt:lpstr>Culture Method:10-14</vt:lpstr>
      <vt:lpstr>Culture Method:15 </vt:lpstr>
      <vt:lpstr>Gram Stains:1 </vt:lpstr>
      <vt:lpstr>Gram Stains:16</vt:lpstr>
      <vt:lpstr>Gram Stains/Grouping:1</vt:lpstr>
      <vt:lpstr>Gram Stains:16</vt:lpstr>
      <vt:lpstr>Gram Stains x 2: </vt:lpstr>
      <vt:lpstr>Gram Stains  Plate Growth:</vt:lpstr>
      <vt:lpstr>Plate Growth:</vt:lpstr>
      <vt:lpstr>Plate Growth (GNR):1</vt:lpstr>
      <vt:lpstr>Plate Growth (GNR):17</vt:lpstr>
      <vt:lpstr>Plate Growth (GNR):17</vt:lpstr>
      <vt:lpstr>Plate Growth (GPC):1</vt:lpstr>
      <vt:lpstr>Plate Growth (GPC):17</vt:lpstr>
      <vt:lpstr>Plate Growth (GPC):17</vt:lpstr>
      <vt:lpstr>Organism Identification: </vt:lpstr>
      <vt:lpstr>Organism Identification:</vt:lpstr>
      <vt:lpstr>Organism ID vs. Clinical Suspicion:</vt:lpstr>
      <vt:lpstr>Susceptibilities:</vt:lpstr>
      <vt:lpstr>Susceptibilities:1</vt:lpstr>
      <vt:lpstr>“Semi” -Qualitative Susceptibilities:1</vt:lpstr>
      <vt:lpstr>Qualitative Susceptibilities:1 </vt:lpstr>
      <vt:lpstr>Qualitative Susceptibilities:1</vt:lpstr>
      <vt:lpstr>Qualitative Susceptibilities:1,18 </vt:lpstr>
      <vt:lpstr>Susceptibilities:</vt:lpstr>
      <vt:lpstr>Rapid Diagnostic Testing:17 </vt:lpstr>
      <vt:lpstr>Rapid Diagnostic Testing (RDT):17 </vt:lpstr>
      <vt:lpstr>Rapid Diagnostic Testing (RDT):1,17 </vt:lpstr>
      <vt:lpstr>Rapid Diagnostic Testing (RDT):17</vt:lpstr>
      <vt:lpstr>Rapid Diagnostic Testing (RDT):19</vt:lpstr>
      <vt:lpstr>Learning Assessment:</vt:lpstr>
      <vt:lpstr>References: </vt:lpstr>
      <vt:lpstr>References:</vt:lpstr>
      <vt:lpstr>Environmental Cleaning and Disinfection</vt:lpstr>
      <vt:lpstr>Objectives</vt:lpstr>
      <vt:lpstr>PowerPoint Presentation</vt:lpstr>
      <vt:lpstr>Pathogens Survive on Surfaces</vt:lpstr>
      <vt:lpstr>Environment as Source of HAIs</vt:lpstr>
      <vt:lpstr>Definitions</vt:lpstr>
      <vt:lpstr>Spaulding Classification</vt:lpstr>
      <vt:lpstr>PowerPoint Presentation</vt:lpstr>
      <vt:lpstr>Processing “Noncritical”  Patient Care Objects</vt:lpstr>
      <vt:lpstr>Regulations and Guidelines</vt:lpstr>
      <vt:lpstr>Environmental Survival of Key Pathogens on Hospital Surfaces</vt:lpstr>
      <vt:lpstr>Resistance of Microorganisms to Disinfectants</vt:lpstr>
      <vt:lpstr>Understanding Chemicals</vt:lpstr>
      <vt:lpstr>Low-Level Disinfection</vt:lpstr>
      <vt:lpstr>PowerPoint Presentation</vt:lpstr>
      <vt:lpstr>PowerPoint Presentation</vt:lpstr>
      <vt:lpstr>Ideal Disinfectant</vt:lpstr>
      <vt:lpstr>Surface Disinfectants</vt:lpstr>
      <vt:lpstr>Sodium Hypochlorite Rutala, Weber.  Am J Infect Control 2013;41:S36-S41</vt:lpstr>
      <vt:lpstr>Improved Hydrogen Peroxide Rutala, Weber.  Am J Infect Control 2013;41:S36-S41</vt:lpstr>
      <vt:lpstr>Quaternary ammonium compounds   Rutala, Weber.  Am J Infect Control 2013;41:S36-S41</vt:lpstr>
      <vt:lpstr>Alcohol Rutala, Weber.  Am J Infect Control 2013;41:S36-S41</vt:lpstr>
      <vt:lpstr>Phenolics Rutala, Weber.  Am J Infect Control 2013;41:S36-S41</vt:lpstr>
      <vt:lpstr>Proper Use of Disinfectants</vt:lpstr>
      <vt:lpstr>High Touch Areas/Items</vt:lpstr>
      <vt:lpstr>Shared Patient Care Equipment</vt:lpstr>
      <vt:lpstr>Keys to Success</vt:lpstr>
      <vt:lpstr>Standardize processes</vt:lpstr>
      <vt:lpstr>Terminal Cleaning Checklist    https://www.cdc.gov/hai/pdfs/toolkits/environmental-cleaning-checklist-10-6-2010.pdf </vt:lpstr>
      <vt:lpstr>Cleaning/Disinfection Responsibilities</vt:lpstr>
      <vt:lpstr>Training and Skills Validation</vt:lpstr>
      <vt:lpstr>Education for EVS Staff</vt:lpstr>
      <vt:lpstr>Education for EVS Staff (cont’d)</vt:lpstr>
      <vt:lpstr>Monitoring</vt:lpstr>
      <vt:lpstr>PowerPoint Presentation</vt:lpstr>
      <vt:lpstr>Monitoring Cleaning</vt:lpstr>
      <vt:lpstr>Cleaning Evaluation Monitoring Worksheet  https://www.cdc.gov/hai/pdfs/toolkits/environmental-cleaning-eval-worksheet-10-6-2010.xls </vt:lpstr>
      <vt:lpstr>Clean vs Dirty</vt:lpstr>
      <vt:lpstr>Most Common Problems</vt:lpstr>
      <vt:lpstr>It’s not just EVS….</vt:lpstr>
      <vt:lpstr>Special Situations</vt:lpstr>
      <vt:lpstr>What can you do if you are still seeing infections (e.g., C. difficile) and think you are doing a good job at cleaning?</vt:lpstr>
      <vt:lpstr>No Touch Environmental Disinfection</vt:lpstr>
      <vt:lpstr>Ultraviolet Light</vt:lpstr>
      <vt:lpstr>Fogging System</vt:lpstr>
      <vt:lpstr>“Self Disinfecting” Surfaces</vt:lpstr>
      <vt:lpstr>Association for the Healthcare Environment</vt:lpstr>
      <vt:lpstr>Resources</vt:lpstr>
      <vt:lpstr>Summary</vt:lpstr>
      <vt:lpstr>Questions</vt:lpstr>
      <vt:lpstr>Evaluation Workshop </vt:lpstr>
      <vt:lpstr>Communicating between facilities</vt:lpstr>
      <vt:lpstr>Communicating with residents + families</vt:lpstr>
      <vt:lpstr>What’s an outbreak?</vt:lpstr>
      <vt:lpstr>Outbreak investigation</vt:lpstr>
      <vt:lpstr>What’s a line list?</vt:lpstr>
      <vt:lpstr>Outbreak case definitions</vt:lpstr>
      <vt:lpstr>Data collection</vt:lpstr>
      <vt:lpstr>Stopping an outbreak</vt:lpstr>
      <vt:lpstr>Who to contact with an outbreak</vt:lpstr>
      <vt:lpstr>Influenza</vt:lpstr>
      <vt:lpstr>PowerPoint Presentation</vt:lpstr>
      <vt:lpstr>Norovirus/ viral gastroenteritis</vt:lpstr>
      <vt:lpstr>PowerPoint Presentation</vt:lpstr>
      <vt:lpstr>Outbreak Prevention and Prep</vt:lpstr>
      <vt:lpstr>APIC Association for Professionals In Infection Control and Epidemiology</vt:lpstr>
      <vt:lpstr>CDC Centers for Disease Control and Prevention</vt:lpstr>
      <vt:lpstr>SHEA The Society for Healthcare Epidemiology of America</vt:lpstr>
      <vt:lpstr>Other important guideline producers</vt:lpstr>
      <vt:lpstr>In-State Partners and resources </vt:lpstr>
      <vt:lpstr>Data collection</vt:lpstr>
      <vt:lpstr>iAuditor</vt:lpstr>
      <vt:lpstr>iScrub- for iOS</vt:lpstr>
      <vt:lpstr>Options for Android</vt:lpstr>
      <vt:lpstr>Free analysis programs</vt:lpstr>
      <vt:lpstr>“Information” apps</vt:lpstr>
      <vt:lpstr>Other stuff</vt:lpstr>
    </vt:vector>
  </TitlesOfParts>
  <Company>State of Alaska - Health and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Frick, Anna (HSS sponsored)</dc:creator>
  <cp:lastModifiedBy>Anna Frick</cp:lastModifiedBy>
  <cp:revision>96</cp:revision>
  <dcterms:created xsi:type="dcterms:W3CDTF">2016-10-17T16:53:38Z</dcterms:created>
  <dcterms:modified xsi:type="dcterms:W3CDTF">2017-10-11T00:13:25Z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0x010100DE7889100DC29D478E1974C1766A493C</vt:lpwstr>
  </property>
  <property fmtid="{D5CDD505-2E9C-101B-9397-08002B2CF9AE}" pid="3" name="Order">
    <vt:r8>69600</vt:r8>
  </property>
</Properties>
</file>