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0.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6.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35.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6" r:id="rId3"/>
    <p:sldId id="260" r:id="rId4"/>
    <p:sldId id="316" r:id="rId5"/>
    <p:sldId id="259" r:id="rId6"/>
    <p:sldId id="265" r:id="rId7"/>
    <p:sldId id="267" r:id="rId8"/>
    <p:sldId id="287" r:id="rId9"/>
    <p:sldId id="262" r:id="rId10"/>
    <p:sldId id="318" r:id="rId11"/>
    <p:sldId id="317" r:id="rId12"/>
    <p:sldId id="330" r:id="rId13"/>
    <p:sldId id="323" r:id="rId14"/>
    <p:sldId id="282" r:id="rId15"/>
    <p:sldId id="283" r:id="rId16"/>
    <p:sldId id="263" r:id="rId17"/>
    <p:sldId id="319" r:id="rId18"/>
    <p:sldId id="320" r:id="rId19"/>
    <p:sldId id="285" r:id="rId20"/>
    <p:sldId id="286" r:id="rId21"/>
    <p:sldId id="280" r:id="rId22"/>
    <p:sldId id="268" r:id="rId23"/>
    <p:sldId id="269" r:id="rId24"/>
    <p:sldId id="331" r:id="rId25"/>
    <p:sldId id="278" r:id="rId26"/>
    <p:sldId id="272" r:id="rId27"/>
    <p:sldId id="275" r:id="rId28"/>
    <p:sldId id="276" r:id="rId29"/>
    <p:sldId id="333" r:id="rId30"/>
    <p:sldId id="332" r:id="rId31"/>
    <p:sldId id="328" r:id="rId32"/>
    <p:sldId id="334" r:id="rId33"/>
    <p:sldId id="335" r:id="rId34"/>
    <p:sldId id="291" r:id="rId35"/>
    <p:sldId id="293" r:id="rId36"/>
    <p:sldId id="294" r:id="rId37"/>
    <p:sldId id="295" r:id="rId38"/>
    <p:sldId id="297" r:id="rId39"/>
    <p:sldId id="336" r:id="rId40"/>
    <p:sldId id="270" r:id="rId41"/>
    <p:sldId id="298" r:id="rId42"/>
    <p:sldId id="313" r:id="rId43"/>
    <p:sldId id="307" r:id="rId44"/>
    <p:sldId id="308" r:id="rId45"/>
    <p:sldId id="309" r:id="rId46"/>
    <p:sldId id="311" r:id="rId47"/>
    <p:sldId id="312" r:id="rId48"/>
    <p:sldId id="301" r:id="rId49"/>
    <p:sldId id="302" r:id="rId50"/>
    <p:sldId id="322" r:id="rId51"/>
    <p:sldId id="321"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42" autoAdjust="0"/>
  </p:normalViewPr>
  <p:slideViewPr>
    <p:cSldViewPr>
      <p:cViewPr varScale="1">
        <p:scale>
          <a:sx n="87" d="100"/>
          <a:sy n="87" d="100"/>
        </p:scale>
        <p:origin x="-16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0B11628-6452-4BBC-BA54-4F0A5B15B733}" type="datetimeFigureOut">
              <a:rPr lang="en-US" smtClean="0"/>
              <a:t>5/23/2016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6F5C5DE-9CC4-4371-BD4E-F6092F71F8A2}" type="slidenum">
              <a:rPr lang="en-US" smtClean="0"/>
              <a:t>‹#›</a:t>
            </a:fld>
            <a:endParaRPr lang="en-US"/>
          </a:p>
        </p:txBody>
      </p:sp>
    </p:spTree>
    <p:extLst>
      <p:ext uri="{BB962C8B-B14F-4D97-AF65-F5344CB8AC3E}">
        <p14:creationId xmlns:p14="http://schemas.microsoft.com/office/powerpoint/2010/main" val="398531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In April 2016, the State of Alaska Hearing Screening Guidelines for the Pre-school/School Population were published and distributed. This PowerPoint presentation summarizes the main components of the guidelines and may be used for presentations or self-study.</a:t>
            </a:r>
          </a:p>
        </p:txBody>
      </p:sp>
      <p:sp>
        <p:nvSpPr>
          <p:cNvPr id="4" name="Slide Number Placeholder 3"/>
          <p:cNvSpPr>
            <a:spLocks noGrp="1"/>
          </p:cNvSpPr>
          <p:nvPr>
            <p:ph type="sldNum" sz="quarter" idx="10"/>
          </p:nvPr>
        </p:nvSpPr>
        <p:spPr/>
        <p:txBody>
          <a:bodyPr/>
          <a:lstStyle/>
          <a:p>
            <a:fld id="{9CD6A49C-4CA4-4519-95D5-37FCE41B7A5B}" type="slidenum">
              <a:rPr lang="en-US" smtClean="0"/>
              <a:pPr/>
              <a:t>1</a:t>
            </a:fld>
            <a:endParaRPr lang="en-US"/>
          </a:p>
        </p:txBody>
      </p:sp>
    </p:spTree>
    <p:extLst>
      <p:ext uri="{BB962C8B-B14F-4D97-AF65-F5344CB8AC3E}">
        <p14:creationId xmlns:p14="http://schemas.microsoft.com/office/powerpoint/2010/main" val="380156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This is </a:t>
            </a:r>
            <a:r>
              <a:rPr lang="en-US" sz="1200" b="0" kern="1200" baseline="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very brief review of ear anatomy and how we hear.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Ear is divided into three main areas:    Outer, middle, and inner 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Sound is captured by the pinna and travels through the ear canal, which make up the outer 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then is transmitted through the middle ear as the eardrum vibrates and causes a lever action in the three middle ear bones: the malleus, incus and stapes, which are the smallest bones in the human body.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that point, the energy reaches the cochlea in the inner ear where tiny nerve endings, known as hair cells, are stimulated.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there, the signal travels up the auditory nerve to the brain for interpretation.</a:t>
            </a:r>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10</a:t>
            </a:fld>
            <a:endParaRPr lang="en-US"/>
          </a:p>
        </p:txBody>
      </p:sp>
    </p:spTree>
    <p:extLst>
      <p:ext uri="{BB962C8B-B14F-4D97-AF65-F5344CB8AC3E}">
        <p14:creationId xmlns:p14="http://schemas.microsoft.com/office/powerpoint/2010/main" val="138848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primary classifications used for describing hearing loss.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type of hearing loss is described by the portion or portions of the ear involved.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11</a:t>
            </a:fld>
            <a:endParaRPr lang="en-US"/>
          </a:p>
        </p:txBody>
      </p:sp>
    </p:spTree>
    <p:extLst>
      <p:ext uri="{BB962C8B-B14F-4D97-AF65-F5344CB8AC3E}">
        <p14:creationId xmlns:p14="http://schemas.microsoft.com/office/powerpoint/2010/main" val="138848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conductive hearing loss occurs when there is some problem in the outer or middle ear that prevents sound from traveling efficiently through these mechanisms. In other words, the sound is not CONDUCTED well through the outer or middle ear.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factors may contribute to a conductive hearing loss, some of which are shown here. The most common problem in children is Eustachian tube dysfunction which can result in middle ear fluid or infection.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Conductive losses are often temporary and remediated with medical management, although some conditions may be permanent.  </a:t>
            </a:r>
          </a:p>
          <a:p>
            <a:endParaRPr lang="en-US" b="1" dirty="0"/>
          </a:p>
        </p:txBody>
      </p:sp>
      <p:sp>
        <p:nvSpPr>
          <p:cNvPr id="4" name="Slide Number Placeholder 3"/>
          <p:cNvSpPr>
            <a:spLocks noGrp="1"/>
          </p:cNvSpPr>
          <p:nvPr>
            <p:ph type="sldNum" sz="quarter" idx="10"/>
          </p:nvPr>
        </p:nvSpPr>
        <p:spPr/>
        <p:txBody>
          <a:bodyPr/>
          <a:lstStyle/>
          <a:p>
            <a:fld id="{66F5C5DE-9CC4-4371-BD4E-F6092F71F8A2}" type="slidenum">
              <a:rPr lang="en-US" smtClean="0"/>
              <a:t>12</a:t>
            </a:fld>
            <a:endParaRPr lang="en-US"/>
          </a:p>
        </p:txBody>
      </p:sp>
    </p:spTree>
    <p:extLst>
      <p:ext uri="{BB962C8B-B14F-4D97-AF65-F5344CB8AC3E}">
        <p14:creationId xmlns:p14="http://schemas.microsoft.com/office/powerpoint/2010/main" val="1388480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an image of a normal, healthy eardrum, as well as some conditions that may result in a conductive hearing loss such as:</a:t>
            </a:r>
          </a:p>
          <a:p>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Presence of foreign body</a:t>
            </a:r>
          </a:p>
          <a:p>
            <a:pPr marL="457200" lvl="1" indent="0">
              <a:buFont typeface="Arial" panose="020B0604020202020204" pitchFamily="34" charset="0"/>
              <a:buNone/>
            </a:pP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Impacted ear wax</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Perforated eardrum</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Bulging eardrum from middle ear infection</a:t>
            </a:r>
          </a:p>
          <a:p>
            <a:endParaRPr lang="en-US" b="0" i="0" baseline="0" dirty="0" smtClean="0"/>
          </a:p>
          <a:p>
            <a:r>
              <a:rPr lang="en-US" sz="1200" kern="1200" dirty="0" smtClean="0">
                <a:solidFill>
                  <a:schemeClr val="tx1"/>
                </a:solidFill>
                <a:effectLst/>
                <a:latin typeface="+mn-lt"/>
                <a:ea typeface="+mn-ea"/>
                <a:cs typeface="+mn-cs"/>
              </a:rPr>
              <a:t>Also depicted here is an image showing Pressure</a:t>
            </a:r>
            <a:r>
              <a:rPr lang="en-US" sz="1200" kern="1200" baseline="0" dirty="0" smtClean="0">
                <a:solidFill>
                  <a:schemeClr val="tx1"/>
                </a:solidFill>
                <a:effectLst/>
                <a:latin typeface="+mn-lt"/>
                <a:ea typeface="+mn-ea"/>
                <a:cs typeface="+mn-cs"/>
              </a:rPr>
              <a:t> Equalization (</a:t>
            </a:r>
            <a:r>
              <a:rPr lang="en-US" sz="1200" kern="1200" dirty="0" smtClean="0">
                <a:solidFill>
                  <a:schemeClr val="tx1"/>
                </a:solidFill>
                <a:effectLst/>
                <a:latin typeface="+mn-lt"/>
                <a:ea typeface="+mn-ea"/>
                <a:cs typeface="+mn-cs"/>
              </a:rPr>
              <a:t>PE) tube placement in the eardrum, and an eardrum that has significant areas of scar tissue.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Scar tissue on the eardrum may occur as a result of previous eardrum perforation or PE tube placement.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conditions would only be visible with </a:t>
            </a:r>
            <a:r>
              <a:rPr lang="en-US" sz="1200" kern="1200" dirty="0" err="1" smtClean="0">
                <a:solidFill>
                  <a:schemeClr val="tx1"/>
                </a:solidFill>
                <a:effectLst/>
                <a:latin typeface="+mn-lt"/>
                <a:ea typeface="+mn-ea"/>
                <a:cs typeface="+mn-cs"/>
              </a:rPr>
              <a:t>otoscopic</a:t>
            </a:r>
            <a:r>
              <a:rPr lang="en-US" sz="1200" kern="1200" dirty="0" smtClean="0">
                <a:solidFill>
                  <a:schemeClr val="tx1"/>
                </a:solidFill>
                <a:effectLst/>
                <a:latin typeface="+mn-lt"/>
                <a:ea typeface="+mn-ea"/>
                <a:cs typeface="+mn-cs"/>
              </a:rPr>
              <a:t> examination which is a second-tier screening tool that may be used in the hearing screening process for those who are trained in performing otoscopy.   </a:t>
            </a:r>
          </a:p>
          <a:p>
            <a:endParaRPr lang="en-US" b="0" i="0" baseline="0" dirty="0" smtClean="0"/>
          </a:p>
          <a:p>
            <a:endParaRPr lang="en-US"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13</a:t>
            </a:fld>
            <a:endParaRPr lang="en-US"/>
          </a:p>
        </p:txBody>
      </p:sp>
    </p:spTree>
    <p:extLst>
      <p:ext uri="{BB962C8B-B14F-4D97-AF65-F5344CB8AC3E}">
        <p14:creationId xmlns:p14="http://schemas.microsoft.com/office/powerpoint/2010/main" val="1388480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sensorineural hearing loss results from pathology associated with the inner 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Causes may be congenital or acquired, but a sensorineural loss is generally permanent in nature.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Management MAY include hearing aid use or cochlear implantation, depending on the degree of loss.  </a:t>
            </a:r>
          </a:p>
          <a:p>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14</a:t>
            </a:fld>
            <a:endParaRPr lang="en-US"/>
          </a:p>
        </p:txBody>
      </p:sp>
    </p:spTree>
    <p:extLst>
      <p:ext uri="{BB962C8B-B14F-4D97-AF65-F5344CB8AC3E}">
        <p14:creationId xmlns:p14="http://schemas.microsoft.com/office/powerpoint/2010/main" val="1388480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mixed hearing loss has both conductive and sensorineural components.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central loss refers to hearing loss caused by pathology or dysfunction of the auditory nerve or at the level of the brain.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b="1" dirty="0" smtClean="0">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**It is important to remember that hearing screening cannot diagnose hearing loss, nor can it differentiate between the different types of hearing loss. Only an audiologist or healthcare provider can officially diagnose a hearing loss.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b="1" dirty="0" smtClean="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15</a:t>
            </a:fld>
            <a:endParaRPr lang="en-US"/>
          </a:p>
        </p:txBody>
      </p:sp>
    </p:spTree>
    <p:extLst>
      <p:ext uri="{BB962C8B-B14F-4D97-AF65-F5344CB8AC3E}">
        <p14:creationId xmlns:p14="http://schemas.microsoft.com/office/powerpoint/2010/main" val="138848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i="0" baseline="0" dirty="0" smtClean="0">
                <a:latin typeface="+mn-lt"/>
              </a:rPr>
              <a:t>How is sound measured?</a:t>
            </a:r>
          </a:p>
          <a:p>
            <a:endParaRPr lang="en-US" sz="1050" b="0" i="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Sound is described in terms of frequency and intensity.</a:t>
            </a:r>
          </a:p>
          <a:p>
            <a:endParaRPr lang="en-US" sz="1050" b="0" i="0" baseline="0" dirty="0" smtClean="0">
              <a:latin typeface="+mn-lt"/>
            </a:endParaRPr>
          </a:p>
          <a:p>
            <a:r>
              <a:rPr lang="en-US" sz="1200" b="1" kern="1200" dirty="0" smtClean="0">
                <a:solidFill>
                  <a:schemeClr val="tx1"/>
                </a:solidFill>
                <a:effectLst/>
                <a:latin typeface="+mn-lt"/>
                <a:ea typeface="+mn-ea"/>
                <a:cs typeface="+mn-cs"/>
              </a:rPr>
              <a:t>FREQUENCY</a:t>
            </a:r>
            <a:r>
              <a:rPr lang="en-US" sz="1200" kern="1200" dirty="0" smtClean="0">
                <a:solidFill>
                  <a:schemeClr val="tx1"/>
                </a:solidFill>
                <a:effectLst/>
                <a:latin typeface="+mn-lt"/>
                <a:ea typeface="+mn-ea"/>
                <a:cs typeface="+mn-cs"/>
              </a:rPr>
              <a:t>, or pitch, is measured in Hertz.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human ear can hear frequencies as low as 20 Hz, to as high as 20,000 Hz</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most important sounds for understanding speech occur in the range of 500 to 4000 Hz.</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INTENSITY</a:t>
            </a:r>
            <a:r>
              <a:rPr lang="en-US" sz="1200" kern="1200" dirty="0" smtClean="0">
                <a:solidFill>
                  <a:schemeClr val="tx1"/>
                </a:solidFill>
                <a:effectLst/>
                <a:latin typeface="+mn-lt"/>
                <a:ea typeface="+mn-ea"/>
                <a:cs typeface="+mn-cs"/>
              </a:rPr>
              <a:t> refers to loudness and is measured in decibels.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children, 15 dB and softer is the range of normal hearing.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Normal conversational loudness falls in the range of approximately 45-60 decibels while loud machines, alarms, and firearms may be as loud as 120 to 140 </a:t>
            </a:r>
            <a:r>
              <a:rPr lang="en-US" sz="1200" kern="1200" dirty="0" err="1" smtClean="0">
                <a:solidFill>
                  <a:schemeClr val="tx1"/>
                </a:solidFill>
                <a:effectLst/>
                <a:latin typeface="+mn-lt"/>
                <a:ea typeface="+mn-ea"/>
                <a:cs typeface="+mn-cs"/>
              </a:rPr>
              <a:t>dB.</a:t>
            </a:r>
            <a:r>
              <a:rPr lang="en-US" sz="1200" kern="1200" dirty="0" smtClean="0">
                <a:solidFill>
                  <a:schemeClr val="tx1"/>
                </a:solidFill>
                <a:effectLst/>
                <a:latin typeface="+mn-lt"/>
                <a:ea typeface="+mn-ea"/>
                <a:cs typeface="+mn-cs"/>
              </a:rPr>
              <a:t>  </a:t>
            </a:r>
          </a:p>
          <a:p>
            <a:endParaRPr lang="en-US" sz="1050" b="1" baseline="0" dirty="0" smtClean="0">
              <a:latin typeface="+mn-lt"/>
            </a:endParaRPr>
          </a:p>
          <a:p>
            <a:endParaRPr lang="en-US" sz="105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16</a:t>
            </a:fld>
            <a:endParaRPr lang="en-US"/>
          </a:p>
        </p:txBody>
      </p:sp>
    </p:spTree>
    <p:extLst>
      <p:ext uri="{BB962C8B-B14F-4D97-AF65-F5344CB8AC3E}">
        <p14:creationId xmlns:p14="http://schemas.microsoft.com/office/powerpoint/2010/main" val="3347754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image on this slide can be found in Appendix B, on page 50 in the screening guidelines.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audiogram of familiar sounds is often used by audiologists as a counseling tool to demonstrate degree and possible effect of an individual’s hearing loss.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Severity of hearing loss ranges from slight to profound as indicated here.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school-aged children, hearing loss is defined as hearing loss in one or both ears greater than 20 dB in the frequency region most important for speech recognition.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a:t>
            </a:r>
            <a:r>
              <a:rPr lang="en-US" sz="1200" kern="1200" baseline="0" dirty="0" smtClean="0">
                <a:solidFill>
                  <a:schemeClr val="tx1"/>
                </a:solidFill>
                <a:effectLst/>
                <a:latin typeface="+mn-lt"/>
                <a:ea typeface="+mn-ea"/>
                <a:cs typeface="+mn-cs"/>
              </a:rPr>
              <a:t> hearing is tested in 5 decibel increments, 15 dB is considered normal, while 20 dB is considered hearing loss.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image, the slight hearing loss range is not depicted but it is important to remember that even slight hearing loss may have a negative impact on a child’s development. </a:t>
            </a:r>
          </a:p>
          <a:p>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17</a:t>
            </a:fld>
            <a:endParaRPr lang="en-US"/>
          </a:p>
        </p:txBody>
      </p:sp>
    </p:spTree>
    <p:extLst>
      <p:ext uri="{BB962C8B-B14F-4D97-AF65-F5344CB8AC3E}">
        <p14:creationId xmlns:p14="http://schemas.microsoft.com/office/powerpoint/2010/main" val="334775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section</a:t>
            </a:r>
            <a:r>
              <a:rPr lang="en-US" baseline="0" dirty="0" smtClean="0"/>
              <a:t> on the recommendations in the guidelines is found starting on page 12. The recommendations are summarized in a table and flow charts for the screening process are provided.</a:t>
            </a:r>
            <a:endParaRPr lang="en-US"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18</a:t>
            </a:fld>
            <a:endParaRPr lang="en-US"/>
          </a:p>
        </p:txBody>
      </p:sp>
    </p:spTree>
    <p:extLst>
      <p:ext uri="{BB962C8B-B14F-4D97-AF65-F5344CB8AC3E}">
        <p14:creationId xmlns:p14="http://schemas.microsoft.com/office/powerpoint/2010/main" val="1388480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For who to screen, evidence from Bright Futures, AAA and ASHA were combined to come up with the grades recommended. </a:t>
            </a:r>
          </a:p>
          <a:p>
            <a:pPr marL="0" indent="0">
              <a:buFont typeface="Arial" panose="020B0604020202020204" pitchFamily="34" charset="0"/>
              <a:buNone/>
            </a:pPr>
            <a:endParaRPr lang="en-US" baseline="0" dirty="0" smtClean="0"/>
          </a:p>
          <a:p>
            <a:pPr marL="171450" lvl="0" indent="-171450">
              <a:buFont typeface="Arial" panose="020B0604020202020204" pitchFamily="34" charset="0"/>
              <a:buChar char="•"/>
            </a:pPr>
            <a:r>
              <a:rPr lang="en-US" baseline="0" dirty="0" smtClean="0"/>
              <a:t>Screening younger children is imperative as the earlier the identification and treatment, the better the outcomes.</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There is also strong evidence that exposure to recreational noise has resulted in increases in noise-induced, high frequency hearing loss in adolescents. </a:t>
            </a:r>
            <a:r>
              <a:rPr lang="en-US" sz="1200" kern="1200" dirty="0" smtClean="0">
                <a:solidFill>
                  <a:schemeClr val="tx1"/>
                </a:solidFill>
                <a:effectLst/>
                <a:latin typeface="+mn-lt"/>
                <a:ea typeface="+mn-ea"/>
                <a:cs typeface="+mn-cs"/>
              </a:rPr>
              <a:t>Both AAA and ASHA recommend screening a middle and high school grade to identify these students.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Given the use of </a:t>
            </a:r>
            <a:r>
              <a:rPr lang="en-US" sz="1200" kern="1200" dirty="0" err="1" smtClean="0">
                <a:solidFill>
                  <a:schemeClr val="tx1"/>
                </a:solidFill>
                <a:effectLst/>
                <a:latin typeface="+mn-lt"/>
                <a:ea typeface="+mn-ea"/>
                <a:cs typeface="+mn-cs"/>
              </a:rPr>
              <a:t>snowmachines</a:t>
            </a:r>
            <a:r>
              <a:rPr lang="en-US" sz="1200" kern="1200" dirty="0" smtClean="0">
                <a:solidFill>
                  <a:schemeClr val="tx1"/>
                </a:solidFill>
                <a:effectLst/>
                <a:latin typeface="+mn-lt"/>
                <a:ea typeface="+mn-ea"/>
                <a:cs typeface="+mn-cs"/>
              </a:rPr>
              <a:t>, ATVs, firearms, and flying in small planes here in Alaska</a:t>
            </a:r>
            <a:r>
              <a:rPr lang="en-US" sz="1200" kern="1200" baseline="0" dirty="0" smtClean="0">
                <a:solidFill>
                  <a:schemeClr val="tx1"/>
                </a:solidFill>
                <a:effectLst/>
                <a:latin typeface="+mn-lt"/>
                <a:ea typeface="+mn-ea"/>
                <a:cs typeface="+mn-cs"/>
              </a:rPr>
              <a:t> plus the use of</a:t>
            </a:r>
            <a:r>
              <a:rPr lang="en-US" sz="1200" kern="1200" dirty="0" smtClean="0">
                <a:solidFill>
                  <a:schemeClr val="tx1"/>
                </a:solidFill>
                <a:effectLst/>
                <a:latin typeface="+mn-lt"/>
                <a:ea typeface="+mn-ea"/>
                <a:cs typeface="+mn-cs"/>
              </a:rPr>
              <a:t> earbuds to listen to loud music, it was important</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recommend screening in the secondary grades.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Regardless of grade, screen students new-to-the-district, in special education, upon request and those with </a:t>
            </a:r>
            <a:r>
              <a:rPr lang="en-US" sz="1200" b="0" i="1" kern="1200" dirty="0" smtClean="0">
                <a:solidFill>
                  <a:schemeClr val="tx1"/>
                </a:solidFill>
                <a:effectLst/>
                <a:latin typeface="+mn-lt"/>
                <a:ea typeface="+mn-ea"/>
                <a:cs typeface="+mn-cs"/>
              </a:rPr>
              <a:t>known</a:t>
            </a:r>
            <a:r>
              <a:rPr lang="en-US" sz="1200" kern="1200" dirty="0" smtClean="0">
                <a:solidFill>
                  <a:schemeClr val="tx1"/>
                </a:solidFill>
                <a:effectLst/>
                <a:latin typeface="+mn-lt"/>
                <a:ea typeface="+mn-ea"/>
                <a:cs typeface="+mn-cs"/>
              </a:rPr>
              <a:t> hearing risk factors.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19</a:t>
            </a:fld>
            <a:endParaRPr lang="en-US"/>
          </a:p>
        </p:txBody>
      </p:sp>
    </p:spTree>
    <p:extLst>
      <p:ext uri="{BB962C8B-B14F-4D97-AF65-F5344CB8AC3E}">
        <p14:creationId xmlns:p14="http://schemas.microsoft.com/office/powerpoint/2010/main" val="283693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2</a:t>
            </a:fld>
            <a:endParaRPr lang="en-US"/>
          </a:p>
        </p:txBody>
      </p:sp>
    </p:spTree>
    <p:extLst>
      <p:ext uri="{BB962C8B-B14F-4D97-AF65-F5344CB8AC3E}">
        <p14:creationId xmlns:p14="http://schemas.microsoft.com/office/powerpoint/2010/main" val="2169785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baseline="0" dirty="0" smtClean="0">
                <a:solidFill>
                  <a:schemeClr val="tx1"/>
                </a:solidFill>
                <a:effectLst/>
                <a:latin typeface="+mn-lt"/>
                <a:ea typeface="+mn-ea"/>
                <a:cs typeface="+mn-cs"/>
              </a:rPr>
              <a:t>A child known to have any of these risk factors should be screened more frequently or at other times than the grades recommended. </a:t>
            </a:r>
            <a:r>
              <a:rPr lang="en-US" sz="1200" kern="1200" dirty="0" smtClean="0">
                <a:solidFill>
                  <a:schemeClr val="tx1"/>
                </a:solidFill>
                <a:effectLst/>
                <a:latin typeface="+mn-lt"/>
                <a:ea typeface="+mn-ea"/>
                <a:cs typeface="+mn-cs"/>
              </a:rPr>
              <a:t>There is a more </a:t>
            </a:r>
            <a:r>
              <a:rPr lang="en-US" sz="1200" kern="1200" baseline="0" dirty="0" smtClean="0">
                <a:solidFill>
                  <a:schemeClr val="tx1"/>
                </a:solidFill>
                <a:effectLst/>
                <a:latin typeface="+mn-lt"/>
                <a:ea typeface="+mn-ea"/>
                <a:cs typeface="+mn-cs"/>
              </a:rPr>
              <a:t>complete and detailed list of risk factors found in Appendix C of the guidelines. </a:t>
            </a:r>
          </a:p>
          <a:p>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Certainly any child with any hearing, speech, language concerns should be considered at risk. Available in the appendices (D) is a classroom observation checklist that can be used by school staff to identify hearing problems at the beginning of and throughout the school year. Teachers can use the checklist as a reminder to be aware of any abnormal hearing behaviors in their students or complaints voiced and report this to the school nurse for further assessment.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20</a:t>
            </a:fld>
            <a:endParaRPr lang="en-US"/>
          </a:p>
        </p:txBody>
      </p:sp>
    </p:spTree>
    <p:extLst>
      <p:ext uri="{BB962C8B-B14F-4D97-AF65-F5344CB8AC3E}">
        <p14:creationId xmlns:p14="http://schemas.microsoft.com/office/powerpoint/2010/main" val="594149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not to screen?</a:t>
            </a:r>
          </a:p>
          <a:p>
            <a:endParaRPr lang="en-US" dirty="0" smtClean="0"/>
          </a:p>
          <a:p>
            <a:pPr marL="171450" indent="-171450">
              <a:buFont typeface="Arial" panose="020B0604020202020204" pitchFamily="34" charset="0"/>
              <a:buChar char="•"/>
            </a:pPr>
            <a:r>
              <a:rPr lang="en-US" dirty="0" smtClean="0"/>
              <a:t>Students</a:t>
            </a:r>
            <a:r>
              <a:rPr lang="en-US" baseline="0" dirty="0" smtClean="0"/>
              <a:t> who w</a:t>
            </a:r>
            <a:r>
              <a:rPr lang="en-US" dirty="0" smtClean="0"/>
              <a:t>ear hearing aids or other hearing devices or</a:t>
            </a:r>
            <a:r>
              <a:rPr lang="en-US" baseline="0" dirty="0" smtClean="0"/>
              <a:t> those with previously known hearing loss – determine and ensure that these student’s </a:t>
            </a:r>
            <a:r>
              <a:rPr lang="en-US" sz="1200" kern="1200" dirty="0" smtClean="0">
                <a:solidFill>
                  <a:schemeClr val="tx1"/>
                </a:solidFill>
                <a:effectLst/>
                <a:latin typeface="+mn-lt"/>
                <a:ea typeface="+mn-ea"/>
                <a:cs typeface="+mn-cs"/>
              </a:rPr>
              <a:t>routine hearing health care is current and ongoing with their hearing specialist.</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Have any obvious medical reason (i.e., drainage or foul odor) or communicable condition that could compromise infection control – screen at a later date</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21</a:t>
            </a:fld>
            <a:endParaRPr lang="en-US"/>
          </a:p>
        </p:txBody>
      </p:sp>
    </p:spTree>
    <p:extLst>
      <p:ext uri="{BB962C8B-B14F-4D97-AF65-F5344CB8AC3E}">
        <p14:creationId xmlns:p14="http://schemas.microsoft.com/office/powerpoint/2010/main" val="67613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Screening is best at the</a:t>
            </a:r>
            <a:r>
              <a:rPr lang="en-US" b="0" baseline="0" dirty="0" smtClean="0"/>
              <a:t> beginning of the school year with prioritization of</a:t>
            </a:r>
            <a:r>
              <a:rPr lang="en-US" b="0" dirty="0" smtClean="0"/>
              <a:t> </a:t>
            </a:r>
            <a:r>
              <a:rPr lang="en-US" b="0" baseline="0" dirty="0" smtClean="0"/>
              <a:t>younger students, those new to the district, those with known risk factors.</a:t>
            </a:r>
            <a:endParaRPr lang="en-US" b="0" dirty="0" smtClean="0"/>
          </a:p>
          <a:p>
            <a:endParaRPr lang="en-US" b="1" dirty="0" smtClean="0"/>
          </a:p>
          <a:p>
            <a:r>
              <a:rPr lang="en-US" b="0" baseline="0" dirty="0" smtClean="0"/>
              <a:t>It may be tempting to wait to test the younger students because they take a bit more time and might be more mature and able to perform the screening later in the school year, but it’s important to catch hearing loss at the earliest possible opportunity which is why they should be prioritized. </a:t>
            </a:r>
            <a:endParaRPr lang="en-US" b="1" dirty="0"/>
          </a:p>
        </p:txBody>
      </p:sp>
      <p:sp>
        <p:nvSpPr>
          <p:cNvPr id="4" name="Slide Number Placeholder 3"/>
          <p:cNvSpPr>
            <a:spLocks noGrp="1"/>
          </p:cNvSpPr>
          <p:nvPr>
            <p:ph type="sldNum" sz="quarter" idx="10"/>
          </p:nvPr>
        </p:nvSpPr>
        <p:spPr/>
        <p:txBody>
          <a:bodyPr/>
          <a:lstStyle/>
          <a:p>
            <a:fld id="{66F5C5DE-9CC4-4371-BD4E-F6092F71F8A2}" type="slidenum">
              <a:rPr lang="en-US" smtClean="0"/>
              <a:t>22</a:t>
            </a:fld>
            <a:endParaRPr lang="en-US"/>
          </a:p>
        </p:txBody>
      </p:sp>
    </p:spTree>
    <p:extLst>
      <p:ext uri="{BB962C8B-B14F-4D97-AF65-F5344CB8AC3E}">
        <p14:creationId xmlns:p14="http://schemas.microsoft.com/office/powerpoint/2010/main" val="4241394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50" kern="1200" dirty="0" smtClean="0">
                <a:solidFill>
                  <a:schemeClr val="tx1"/>
                </a:solidFill>
                <a:effectLst/>
                <a:latin typeface="+mn-lt"/>
                <a:ea typeface="+mn-ea"/>
                <a:cs typeface="+mn-cs"/>
              </a:rPr>
              <a:t>The recommended screening test is pure tone audiometry. It is still the gold standard and most widely used hearing screening procedure.</a:t>
            </a:r>
          </a:p>
          <a:p>
            <a:pPr marL="628650" lvl="1" indent="-171450">
              <a:buFont typeface="Arial" panose="020B0604020202020204" pitchFamily="34" charset="0"/>
              <a:buChar char="•"/>
            </a:pPr>
            <a:r>
              <a:rPr lang="en-US" sz="950" kern="1200" dirty="0" smtClean="0">
                <a:solidFill>
                  <a:schemeClr val="tx1"/>
                </a:solidFill>
                <a:effectLst/>
                <a:latin typeface="+mn-lt"/>
                <a:ea typeface="+mn-ea"/>
                <a:cs typeface="+mn-cs"/>
              </a:rPr>
              <a:t>This entails using a portable audiometer in a quiet environment to present pure tone signals at different frequencies to determine hearing sensitivity. </a:t>
            </a:r>
          </a:p>
          <a:p>
            <a:pPr marL="628650" lvl="1" indent="-171450">
              <a:buFont typeface="Arial" panose="020B0604020202020204" pitchFamily="34" charset="0"/>
              <a:buChar char="•"/>
            </a:pPr>
            <a:r>
              <a:rPr lang="en-US" sz="950" kern="1200" dirty="0" smtClean="0">
                <a:solidFill>
                  <a:schemeClr val="tx1"/>
                </a:solidFill>
                <a:effectLst/>
                <a:latin typeface="+mn-lt"/>
                <a:ea typeface="+mn-ea"/>
                <a:cs typeface="+mn-cs"/>
              </a:rPr>
              <a:t>Different techniques may be used depending on the age of the child and his/her ability to follow directions or cooperate with the exam.</a:t>
            </a:r>
          </a:p>
          <a:p>
            <a:pPr lvl="1"/>
            <a:r>
              <a:rPr lang="en-US" sz="950" kern="1200" dirty="0" smtClean="0">
                <a:solidFill>
                  <a:schemeClr val="tx1"/>
                </a:solidFill>
                <a:effectLst/>
                <a:latin typeface="+mn-lt"/>
                <a:ea typeface="+mn-ea"/>
                <a:cs typeface="+mn-cs"/>
              </a:rPr>
              <a:t> </a:t>
            </a:r>
          </a:p>
          <a:p>
            <a:r>
              <a:rPr lang="en-US" sz="950" kern="1200" dirty="0" smtClean="0">
                <a:solidFill>
                  <a:schemeClr val="tx1"/>
                </a:solidFill>
                <a:effectLst/>
                <a:latin typeface="+mn-lt"/>
                <a:ea typeface="+mn-ea"/>
                <a:cs typeface="+mn-cs"/>
              </a:rPr>
              <a:t>Screening protocols and pass/refer criteria will be addressed</a:t>
            </a:r>
            <a:r>
              <a:rPr lang="en-US" sz="950" kern="1200" baseline="0" dirty="0" smtClean="0">
                <a:solidFill>
                  <a:schemeClr val="tx1"/>
                </a:solidFill>
                <a:effectLst/>
                <a:latin typeface="+mn-lt"/>
                <a:ea typeface="+mn-ea"/>
                <a:cs typeface="+mn-cs"/>
              </a:rPr>
              <a:t> in depth</a:t>
            </a:r>
            <a:r>
              <a:rPr lang="en-US" sz="950" kern="1200" dirty="0" smtClean="0">
                <a:solidFill>
                  <a:schemeClr val="tx1"/>
                </a:solidFill>
                <a:effectLst/>
                <a:latin typeface="+mn-lt"/>
                <a:ea typeface="+mn-ea"/>
                <a:cs typeface="+mn-cs"/>
              </a:rPr>
              <a:t> shortly but first it may be helpful to understand</a:t>
            </a:r>
            <a:r>
              <a:rPr lang="en-US" sz="950" kern="1200" baseline="0" dirty="0" smtClean="0">
                <a:solidFill>
                  <a:schemeClr val="tx1"/>
                </a:solidFill>
                <a:effectLst/>
                <a:latin typeface="+mn-lt"/>
                <a:ea typeface="+mn-ea"/>
                <a:cs typeface="+mn-cs"/>
              </a:rPr>
              <a:t> </a:t>
            </a:r>
            <a:r>
              <a:rPr lang="en-US" sz="950" kern="1200" dirty="0" smtClean="0">
                <a:solidFill>
                  <a:schemeClr val="tx1"/>
                </a:solidFill>
                <a:effectLst/>
                <a:latin typeface="+mn-lt"/>
                <a:ea typeface="+mn-ea"/>
                <a:cs typeface="+mn-cs"/>
              </a:rPr>
              <a:t>the reasons the frequencies and screening level were chosen.</a:t>
            </a:r>
          </a:p>
          <a:p>
            <a:endParaRPr lang="en-US" sz="950" kern="1200" dirty="0" smtClean="0">
              <a:solidFill>
                <a:schemeClr val="tx1"/>
              </a:solidFill>
              <a:effectLst/>
              <a:latin typeface="+mn-lt"/>
              <a:ea typeface="+mn-ea"/>
              <a:cs typeface="+mn-cs"/>
            </a:endParaRPr>
          </a:p>
          <a:p>
            <a:r>
              <a:rPr lang="en-US" sz="950" kern="1200" dirty="0" smtClean="0">
                <a:solidFill>
                  <a:schemeClr val="tx1"/>
                </a:solidFill>
                <a:effectLst/>
                <a:latin typeface="+mn-lt"/>
                <a:ea typeface="+mn-ea"/>
                <a:cs typeface="+mn-cs"/>
              </a:rPr>
              <a:t>We are recommending screening at 1000, 2000, 4000 Hz. Some of you may have or are used to also screening 500 Hz.</a:t>
            </a:r>
          </a:p>
          <a:p>
            <a:pPr marL="171450" lvl="0" indent="-171450">
              <a:buFont typeface="Arial" panose="020B0604020202020204" pitchFamily="34" charset="0"/>
              <a:buChar char="•"/>
            </a:pPr>
            <a:r>
              <a:rPr lang="en-US" sz="950" kern="1200" dirty="0" smtClean="0">
                <a:solidFill>
                  <a:schemeClr val="tx1"/>
                </a:solidFill>
                <a:effectLst/>
                <a:latin typeface="+mn-lt"/>
                <a:ea typeface="+mn-ea"/>
                <a:cs typeface="+mn-cs"/>
              </a:rPr>
              <a:t>Screening at 500 Hz used to be recommended as a means of picking up those students with otitis media with effusion (OME). </a:t>
            </a:r>
          </a:p>
          <a:p>
            <a:pPr marL="171450" lvl="0" indent="-171450">
              <a:buFont typeface="Arial" panose="020B0604020202020204" pitchFamily="34" charset="0"/>
              <a:buChar char="•"/>
            </a:pPr>
            <a:r>
              <a:rPr lang="en-US" sz="950" kern="1200" dirty="0" smtClean="0">
                <a:solidFill>
                  <a:schemeClr val="tx1"/>
                </a:solidFill>
                <a:effectLst/>
                <a:latin typeface="+mn-lt"/>
                <a:ea typeface="+mn-ea"/>
                <a:cs typeface="+mn-cs"/>
              </a:rPr>
              <a:t>Screening at 500 Hz has fallen into disfavor due to questionable validity as a means to identify OME and the 500 Hz frequency is more easily masked by room noise so there are more false positives and unnecessary referrals.    </a:t>
            </a:r>
          </a:p>
          <a:p>
            <a:r>
              <a:rPr lang="en-US" sz="950" kern="1200" dirty="0" smtClean="0">
                <a:solidFill>
                  <a:schemeClr val="tx1"/>
                </a:solidFill>
                <a:effectLst/>
                <a:latin typeface="+mn-lt"/>
                <a:ea typeface="+mn-ea"/>
                <a:cs typeface="+mn-cs"/>
              </a:rPr>
              <a:t> </a:t>
            </a:r>
          </a:p>
          <a:p>
            <a:r>
              <a:rPr lang="en-US" sz="950" kern="1200" dirty="0" smtClean="0">
                <a:solidFill>
                  <a:schemeClr val="tx1"/>
                </a:solidFill>
                <a:effectLst/>
                <a:latin typeface="+mn-lt"/>
                <a:ea typeface="+mn-ea"/>
                <a:cs typeface="+mn-cs"/>
              </a:rPr>
              <a:t>For screening level, we are recommending using 20 </a:t>
            </a:r>
            <a:r>
              <a:rPr lang="en-US" sz="950" kern="1200" dirty="0" err="1" smtClean="0">
                <a:solidFill>
                  <a:schemeClr val="tx1"/>
                </a:solidFill>
                <a:effectLst/>
                <a:latin typeface="+mn-lt"/>
                <a:ea typeface="+mn-ea"/>
                <a:cs typeface="+mn-cs"/>
              </a:rPr>
              <a:t>dB.</a:t>
            </a:r>
            <a:r>
              <a:rPr lang="en-US" sz="95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950" kern="1200" dirty="0" smtClean="0">
                <a:solidFill>
                  <a:schemeClr val="tx1"/>
                </a:solidFill>
                <a:effectLst/>
                <a:latin typeface="+mn-lt"/>
                <a:ea typeface="+mn-ea"/>
                <a:cs typeface="+mn-cs"/>
              </a:rPr>
              <a:t>Research has shown that screening at the 20 dB level, and not increasing to 25 dB or beyond, is critical for correctly identifying those children with minimal hearing loss. </a:t>
            </a:r>
          </a:p>
          <a:p>
            <a:pPr marL="171450" lvl="0" indent="-171450">
              <a:buFont typeface="Arial" panose="020B0604020202020204" pitchFamily="34" charset="0"/>
              <a:buChar char="•"/>
            </a:pPr>
            <a:r>
              <a:rPr lang="en-US" sz="950" kern="1200" dirty="0" smtClean="0">
                <a:solidFill>
                  <a:schemeClr val="tx1"/>
                </a:solidFill>
                <a:effectLst/>
                <a:latin typeface="+mn-lt"/>
                <a:ea typeface="+mn-ea"/>
                <a:cs typeface="+mn-cs"/>
              </a:rPr>
              <a:t>These are the children who make up a large portion of those who passed hearing screenings as newborns but who were later identified in the preschool or school-aged period. </a:t>
            </a:r>
          </a:p>
          <a:p>
            <a:pPr marL="171450" lvl="0" indent="-171450">
              <a:buFont typeface="Arial" panose="020B0604020202020204" pitchFamily="34" charset="0"/>
              <a:buChar char="•"/>
            </a:pPr>
            <a:r>
              <a:rPr lang="en-US" sz="950" kern="1200" dirty="0" smtClean="0">
                <a:solidFill>
                  <a:schemeClr val="tx1"/>
                </a:solidFill>
                <a:effectLst/>
                <a:latin typeface="+mn-lt"/>
                <a:ea typeface="+mn-ea"/>
                <a:cs typeface="+mn-cs"/>
              </a:rPr>
              <a:t>Increasing the screening level to 25 dB potentially misses 62% of these students.</a:t>
            </a:r>
          </a:p>
          <a:p>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23</a:t>
            </a:fld>
            <a:endParaRPr lang="en-US"/>
          </a:p>
        </p:txBody>
      </p:sp>
    </p:spTree>
    <p:extLst>
      <p:ext uri="{BB962C8B-B14F-4D97-AF65-F5344CB8AC3E}">
        <p14:creationId xmlns:p14="http://schemas.microsoft.com/office/powerpoint/2010/main" val="3238289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perform pure tone screening you will need: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calibrated audiometer with headphones or earphones--- Capable of screening frequencies 1000 to 4000 Hz</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audiometer must be inspected and checked prior to use. More specific information on how to check the equipment will be discussed shortly.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audiometer and cords should be handled with care and it is important to make sure the audiometer is stored and transported at temperatures below 90 degrees and above freezing, which is particularly important here in Alaska.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a:t>
            </a:r>
            <a:r>
              <a:rPr lang="en-US" sz="1200" kern="1200" baseline="0" dirty="0" smtClean="0">
                <a:solidFill>
                  <a:schemeClr val="tx1"/>
                </a:solidFill>
                <a:effectLst/>
                <a:latin typeface="+mn-lt"/>
                <a:ea typeface="+mn-ea"/>
                <a:cs typeface="+mn-cs"/>
              </a:rPr>
              <a:t> follows</a:t>
            </a:r>
            <a:r>
              <a:rPr lang="en-US" sz="1200" kern="1200" dirty="0" smtClean="0">
                <a:solidFill>
                  <a:schemeClr val="tx1"/>
                </a:solidFill>
                <a:effectLst/>
                <a:latin typeface="+mn-lt"/>
                <a:ea typeface="+mn-ea"/>
                <a:cs typeface="+mn-cs"/>
              </a:rPr>
              <a:t> are some examples of audiometers that are available and appropriate for performing school hearing screenings…</a:t>
            </a:r>
          </a:p>
          <a:p>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24</a:t>
            </a:fld>
            <a:endParaRPr lang="en-US"/>
          </a:p>
        </p:txBody>
      </p:sp>
    </p:spTree>
    <p:extLst>
      <p:ext uri="{BB962C8B-B14F-4D97-AF65-F5344CB8AC3E}">
        <p14:creationId xmlns:p14="http://schemas.microsoft.com/office/powerpoint/2010/main" val="843449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Maico</a:t>
            </a:r>
            <a:r>
              <a:rPr lang="en-US" sz="1200" kern="1200" dirty="0" smtClean="0">
                <a:solidFill>
                  <a:schemeClr val="tx1"/>
                </a:solidFill>
                <a:effectLst/>
                <a:latin typeface="+mn-lt"/>
                <a:ea typeface="+mn-ea"/>
                <a:cs typeface="+mn-cs"/>
              </a:rPr>
              <a:t> 27 and 39 are commonly used portable audiometers.  They have all of the necessary features and are electric powered, so they do require a wall outlet for plug-in.  </a:t>
            </a:r>
          </a:p>
          <a:p>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25</a:t>
            </a:fld>
            <a:endParaRPr lang="en-US"/>
          </a:p>
        </p:txBody>
      </p:sp>
    </p:spTree>
    <p:extLst>
      <p:ext uri="{BB962C8B-B14F-4D97-AF65-F5344CB8AC3E}">
        <p14:creationId xmlns:p14="http://schemas.microsoft.com/office/powerpoint/2010/main" val="1789727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Maico</a:t>
            </a:r>
            <a:r>
              <a:rPr lang="en-US" sz="1200" kern="1200" dirty="0" smtClean="0">
                <a:solidFill>
                  <a:schemeClr val="tx1"/>
                </a:solidFill>
                <a:effectLst/>
                <a:latin typeface="+mn-lt"/>
                <a:ea typeface="+mn-ea"/>
                <a:cs typeface="+mn-cs"/>
              </a:rPr>
              <a:t> 25 and GSI 18 are also appropriate audiometers and are kind of handy because they can either be plugged in or battery powered.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26</a:t>
            </a:fld>
            <a:endParaRPr lang="en-US"/>
          </a:p>
        </p:txBody>
      </p:sp>
    </p:spTree>
    <p:extLst>
      <p:ext uri="{BB962C8B-B14F-4D97-AF65-F5344CB8AC3E}">
        <p14:creationId xmlns:p14="http://schemas.microsoft.com/office/powerpoint/2010/main" val="178972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EarScan</a:t>
            </a:r>
            <a:r>
              <a:rPr lang="en-US" sz="1200" kern="1200" dirty="0" smtClean="0">
                <a:solidFill>
                  <a:schemeClr val="tx1"/>
                </a:solidFill>
                <a:effectLst/>
                <a:latin typeface="+mn-lt"/>
                <a:ea typeface="+mn-ea"/>
                <a:cs typeface="+mn-cs"/>
              </a:rPr>
              <a:t> is a small, hand-held audiometer which can be plugged in or battery powered.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some hand-held screeners which are actually held up to the ear for screening. These generally are not recommended as the student may pick up on physical clues inadvertently provided while the examiner holds the equipment in the ear. Placement of the earphone may also be questionable for these types of screeners.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27</a:t>
            </a:fld>
            <a:endParaRPr lang="en-US"/>
          </a:p>
        </p:txBody>
      </p:sp>
    </p:spTree>
    <p:extLst>
      <p:ext uri="{BB962C8B-B14F-4D97-AF65-F5344CB8AC3E}">
        <p14:creationId xmlns:p14="http://schemas.microsoft.com/office/powerpoint/2010/main" val="178972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Maico</a:t>
            </a:r>
            <a:r>
              <a:rPr lang="en-US" sz="1200" kern="1200" dirty="0" smtClean="0">
                <a:solidFill>
                  <a:schemeClr val="tx1"/>
                </a:solidFill>
                <a:effectLst/>
                <a:latin typeface="+mn-lt"/>
                <a:ea typeface="+mn-ea"/>
                <a:cs typeface="+mn-cs"/>
              </a:rPr>
              <a:t> Pilot audiometer is a great little screening audiometer except that it is actually more than you will need and contains some additional features that really aren’t appropriate for the purpose of school hearing screening.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pure tone function of this audiometer is totally fine and appropriate for school hearing screening, however, the spondee word speech test should not be used. It is tempting to use this function because it is much easier for children to repeat words or point to pictures, however, a child with slight, mild, or even moderate hearing loss for portions of the speech frequencies can actually pass the spondee word test, rendering it inaccurate for the purpose of school hearing screening.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28</a:t>
            </a:fld>
            <a:endParaRPr lang="en-US"/>
          </a:p>
        </p:txBody>
      </p:sp>
    </p:spTree>
    <p:extLst>
      <p:ext uri="{BB962C8B-B14F-4D97-AF65-F5344CB8AC3E}">
        <p14:creationId xmlns:p14="http://schemas.microsoft.com/office/powerpoint/2010/main" val="178972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It is critical to ensure that the audiometer is functioning properly prior to screening.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It should be checked daily at minimum when screening, and again any time the audiometer is moved to a different location or if there is a concern that it might not be working well.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audiometer check involves visual inspection of the unit, making sure all cords are connected properly with no cracks, kinks, or exposed wires.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calibration sticker should be present and current.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 listening check should be performed by a person with known normal hearing.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All tones should be heard at the 20 dB screening level.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After that, the volume should be raised slowly to about 50 dB to listen for audible clicks, static, dead spots, or other abnormalities.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Move the cords while holding the tone button down to listen for static.</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Cords are often the first part to go on an audiometer.</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Repair of the audiometer may be needed when any type of abnormality is observed.</a:t>
            </a:r>
          </a:p>
          <a:p>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29</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100" dirty="0" smtClean="0">
                <a:latin typeface="+mn-lt"/>
              </a:rPr>
              <a:t>Why is</a:t>
            </a:r>
            <a:r>
              <a:rPr lang="en-US" sz="1100" baseline="0" dirty="0" smtClean="0">
                <a:latin typeface="+mn-lt"/>
              </a:rPr>
              <a:t> it important to screen for hearing loss?</a:t>
            </a: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US" sz="1100" baseline="0" dirty="0" smtClean="0">
              <a:latin typeface="+mn-lt"/>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mn-lt"/>
              </a:rPr>
              <a:t>Almost 15% of children in the U.S. have a hearing loss in one or both ears.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100" baseline="0" dirty="0" smtClean="0">
              <a:latin typeface="+mn-lt"/>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mn-lt"/>
              </a:rPr>
              <a:t>Hearing loss impacts language development, academics and social-emotional well-being. </a:t>
            </a:r>
            <a:r>
              <a:rPr lang="en-US" sz="1100" dirty="0" smtClean="0">
                <a:latin typeface="+mn-lt"/>
              </a:rPr>
              <a:t>It</a:t>
            </a:r>
            <a:r>
              <a:rPr lang="en-US" sz="1100" baseline="0" dirty="0" smtClean="0">
                <a:latin typeface="+mn-lt"/>
              </a:rPr>
              <a:t> is important to stress here that c</a:t>
            </a:r>
            <a:r>
              <a:rPr lang="en-US" sz="1100" dirty="0" smtClean="0">
                <a:latin typeface="+mn-lt"/>
              </a:rPr>
              <a:t>hildren with even</a:t>
            </a:r>
            <a:r>
              <a:rPr lang="en-US" sz="1100" baseline="0" dirty="0" smtClean="0">
                <a:latin typeface="+mn-lt"/>
              </a:rPr>
              <a:t> a</a:t>
            </a:r>
            <a:r>
              <a:rPr lang="en-US" sz="1100" dirty="0" smtClean="0">
                <a:latin typeface="+mn-lt"/>
              </a:rPr>
              <a:t> mild hearing deficit may be at a disadvantage educationally, emotionally, and socially.</a:t>
            </a:r>
            <a:endParaRPr lang="en-US" sz="1100" baseline="0" dirty="0" smtClean="0">
              <a:latin typeface="+mn-lt"/>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100" baseline="0" dirty="0" smtClean="0">
              <a:latin typeface="+mn-lt"/>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mn-lt"/>
              </a:rPr>
              <a:t>Early identification and treatment can help ameliorate the negative outcomes of a hearing loss.</a:t>
            </a:r>
            <a:endParaRPr lang="en-US" sz="1100" dirty="0" smtClean="0">
              <a:latin typeface="+mn-lt"/>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US" sz="1200" dirty="0" smtClean="0">
              <a:latin typeface="Trebuchet MS" panose="020B0603020202020204" pitchFamily="34" charset="0"/>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US" sz="1200" dirty="0" smtClean="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3</a:t>
            </a:fld>
            <a:endParaRPr lang="en-US"/>
          </a:p>
        </p:txBody>
      </p:sp>
    </p:spTree>
    <p:extLst>
      <p:ext uri="{BB962C8B-B14F-4D97-AF65-F5344CB8AC3E}">
        <p14:creationId xmlns:p14="http://schemas.microsoft.com/office/powerpoint/2010/main" val="1563716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Locating an appropriate, quiet environment is also critical for hearing screening.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Perform the audiometer listening check in the environment that is selected for screening to insure that background noise levels do not interfere with the screening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Again, if the listening check is performed by a person with known normal hearing, all screening tones should be heard.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all tones are not heard, it may be necessary to move to another location and then the listening check should be repeated.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a quiet space is not available, postpone screenings until an appropriate environment is found.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never okay to raise the screening level to account for background noise!</a:t>
            </a:r>
          </a:p>
          <a:p>
            <a:endParaRPr lang="en-US" i="0" baseline="0" dirty="0"/>
          </a:p>
        </p:txBody>
      </p:sp>
      <p:sp>
        <p:nvSpPr>
          <p:cNvPr id="4" name="Slide Number Placeholder 3"/>
          <p:cNvSpPr>
            <a:spLocks noGrp="1"/>
          </p:cNvSpPr>
          <p:nvPr>
            <p:ph type="sldNum" sz="quarter" idx="10"/>
          </p:nvPr>
        </p:nvSpPr>
        <p:spPr/>
        <p:txBody>
          <a:bodyPr/>
          <a:lstStyle/>
          <a:p>
            <a:fld id="{66F5C5DE-9CC4-4371-BD4E-F6092F71F8A2}" type="slidenum">
              <a:rPr lang="en-US" smtClean="0"/>
              <a:t>30</a:t>
            </a:fld>
            <a:endParaRPr lang="en-US"/>
          </a:p>
        </p:txBody>
      </p:sp>
    </p:spTree>
    <p:extLst>
      <p:ext uri="{BB962C8B-B14F-4D97-AF65-F5344CB8AC3E}">
        <p14:creationId xmlns:p14="http://schemas.microsoft.com/office/powerpoint/2010/main" val="3431589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the equipment and environment are ready, the screening process may begin.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student should be seated, facing away from the audiometer so visual cues aren’t seen during the screening.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Infection control measures should be in place and the child’s identity confirmed for accurate record keeping.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helpful to remove larger earrings, glasses, and headbands that may interfere with headphone placement.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visual inspection of the ear includes observation of the outer ear prior to placing the headphones.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6F5C5DE-9CC4-4371-BD4E-F6092F71F8A2}" type="slidenum">
              <a:rPr lang="en-US" smtClean="0"/>
              <a:t>31</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If no abnormalities are noted, headphones may be placed and the screening can begin.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Here are pictures of some abnormal conditions that may be noted.</a:t>
            </a: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Dermatitis, as shown here, may indicate the need for medical referral and postponement of the hearing screening, especially if the area is tender or painful.</a:t>
            </a:r>
          </a:p>
          <a:p>
            <a:pPr marL="0" indent="0">
              <a:buFont typeface="Arial" panose="020B0604020202020204" pitchFamily="34" charset="0"/>
              <a:buNone/>
            </a:pP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Other reasons to postpone the screening and refer for medical care include:</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Redness, swelling or drainage from the ear. </a:t>
            </a:r>
          </a:p>
          <a:p>
            <a:pPr marL="0" indent="0">
              <a:buFont typeface="Arial" panose="020B0604020202020204" pitchFamily="34" charset="0"/>
              <a:buNone/>
            </a:pPr>
            <a:endParaRPr lang="en-US" sz="1100" kern="1200" dirty="0" smtClean="0">
              <a:solidFill>
                <a:schemeClr val="tx1"/>
              </a:solidFill>
              <a:effectLst/>
              <a:latin typeface="+mn-lt"/>
              <a:ea typeface="+mn-ea"/>
              <a:cs typeface="+mn-cs"/>
            </a:endParaRPr>
          </a:p>
          <a:p>
            <a:pPr marL="0" indent="0">
              <a:buFont typeface="Arial" panose="020B0604020202020204" pitchFamily="34" charset="0"/>
              <a:buNone/>
            </a:pPr>
            <a:r>
              <a:rPr lang="en-US" sz="1100" kern="1200" dirty="0" smtClean="0">
                <a:solidFill>
                  <a:schemeClr val="tx1"/>
                </a:solidFill>
                <a:effectLst/>
                <a:latin typeface="+mn-lt"/>
                <a:ea typeface="+mn-ea"/>
                <a:cs typeface="+mn-cs"/>
              </a:rPr>
              <a:t>Some</a:t>
            </a:r>
            <a:r>
              <a:rPr lang="en-US" sz="1100" kern="1200" baseline="0" dirty="0" smtClean="0">
                <a:solidFill>
                  <a:schemeClr val="tx1"/>
                </a:solidFill>
                <a:effectLst/>
                <a:latin typeface="+mn-lt"/>
                <a:ea typeface="+mn-ea"/>
                <a:cs typeface="+mn-cs"/>
              </a:rPr>
              <a:t> physical abnormalities are r</a:t>
            </a:r>
            <a:r>
              <a:rPr lang="en-US" sz="1100" kern="1200" dirty="0" smtClean="0">
                <a:solidFill>
                  <a:schemeClr val="tx1"/>
                </a:solidFill>
                <a:effectLst/>
                <a:latin typeface="+mn-lt"/>
                <a:ea typeface="+mn-ea"/>
                <a:cs typeface="+mn-cs"/>
              </a:rPr>
              <a:t>ed flags</a:t>
            </a:r>
            <a:r>
              <a:rPr lang="en-US" sz="1100" kern="1200" baseline="0" dirty="0" smtClean="0">
                <a:solidFill>
                  <a:schemeClr val="tx1"/>
                </a:solidFill>
                <a:effectLst/>
                <a:latin typeface="+mn-lt"/>
                <a:ea typeface="+mn-ea"/>
                <a:cs typeface="+mn-cs"/>
              </a:rPr>
              <a:t> for potential hearing loss and when found should heighten awareness for a possible referral:</a:t>
            </a:r>
          </a:p>
          <a:p>
            <a:pPr marL="0" indent="0">
              <a:buFont typeface="Arial" panose="020B0604020202020204" pitchFamily="34" charset="0"/>
              <a:buNone/>
            </a:pP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err="1" smtClean="0">
                <a:solidFill>
                  <a:schemeClr val="tx1"/>
                </a:solidFill>
                <a:effectLst/>
                <a:latin typeface="+mn-lt"/>
                <a:ea typeface="+mn-ea"/>
                <a:cs typeface="+mn-cs"/>
              </a:rPr>
              <a:t>Microtia</a:t>
            </a:r>
            <a:r>
              <a:rPr lang="en-US" sz="1100" kern="1200" dirty="0" smtClean="0">
                <a:solidFill>
                  <a:schemeClr val="tx1"/>
                </a:solidFill>
                <a:effectLst/>
                <a:latin typeface="+mn-lt"/>
                <a:ea typeface="+mn-ea"/>
                <a:cs typeface="+mn-cs"/>
              </a:rPr>
              <a:t> is the underdevelopment or complete absence of the outer portion of the ear.  </a:t>
            </a: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Atresia is the closure or absence of the ear canal. </a:t>
            </a: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Skin tags may be present.</a:t>
            </a: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Pre-auricular pits</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can be the size of a tiny pinhole.</a:t>
            </a:r>
          </a:p>
          <a:p>
            <a:pPr marL="17145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0" indent="0">
              <a:buFont typeface="Arial" panose="020B0604020202020204" pitchFamily="34" charset="0"/>
              <a:buNone/>
            </a:pPr>
            <a:r>
              <a:rPr lang="en-US" sz="1100" kern="1200" dirty="0" smtClean="0">
                <a:solidFill>
                  <a:schemeClr val="tx1"/>
                </a:solidFill>
                <a:effectLst/>
                <a:latin typeface="+mn-lt"/>
                <a:ea typeface="+mn-ea"/>
                <a:cs typeface="+mn-cs"/>
              </a:rPr>
              <a:t>Hopefully,</a:t>
            </a:r>
            <a:r>
              <a:rPr lang="en-US" sz="1100" kern="1200" baseline="0" dirty="0" smtClean="0">
                <a:solidFill>
                  <a:schemeClr val="tx1"/>
                </a:solidFill>
                <a:effectLst/>
                <a:latin typeface="+mn-lt"/>
                <a:ea typeface="+mn-ea"/>
                <a:cs typeface="+mn-cs"/>
              </a:rPr>
              <a:t> these physical abnormalities have been previously noted by medical providers with referral for comprehensive audiological evaluation but sometimes they are overlooked and not really addressed until a child’s first school screening so it is important to take note and make appropriate referrals.  </a:t>
            </a:r>
            <a:endParaRPr lang="en-US" sz="11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32</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If visual inspection is clear, the hearing screening may proceed.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Explain or demonstrate the procedure to the child.  Sample language is shown here.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It may help to practice the listening task before putting the headphones on.</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This can be done by placing the headphones near the child, turning the volume up the maximum level, and presenting the tone so the child can raise his/her hand when the tone is heard.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Other response options may be agreed upon such as:</a:t>
            </a:r>
            <a:r>
              <a:rPr lang="en-US" sz="1100" kern="1200" baseline="0" dirty="0" smtClean="0">
                <a:solidFill>
                  <a:schemeClr val="tx1"/>
                </a:solidFill>
                <a:effectLst/>
                <a:latin typeface="+mn-lt"/>
                <a:ea typeface="+mn-ea"/>
                <a:cs typeface="+mn-cs"/>
              </a:rPr>
              <a:t> t</a:t>
            </a:r>
            <a:r>
              <a:rPr lang="en-US" sz="1100" kern="1200" dirty="0" smtClean="0">
                <a:solidFill>
                  <a:schemeClr val="tx1"/>
                </a:solidFill>
                <a:effectLst/>
                <a:latin typeface="+mn-lt"/>
                <a:ea typeface="+mn-ea"/>
                <a:cs typeface="+mn-cs"/>
              </a:rPr>
              <a:t>humbs up, saying “beep,” clapping hands, etc.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It can be helpful to use either a pulsed or warble tone if either option is available on the audiometer</a:t>
            </a:r>
            <a:r>
              <a:rPr lang="en-US" sz="1100" kern="1200" baseline="0" dirty="0" smtClean="0">
                <a:solidFill>
                  <a:schemeClr val="tx1"/>
                </a:solidFill>
                <a:effectLst/>
                <a:latin typeface="+mn-lt"/>
                <a:ea typeface="+mn-ea"/>
                <a:cs typeface="+mn-cs"/>
              </a:rPr>
              <a:t>. Research suggests that children tune into these </a:t>
            </a:r>
            <a:r>
              <a:rPr lang="en-US" sz="1100" kern="1200" dirty="0" smtClean="0">
                <a:solidFill>
                  <a:schemeClr val="tx1"/>
                </a:solidFill>
                <a:effectLst/>
                <a:latin typeface="+mn-lt"/>
                <a:ea typeface="+mn-ea"/>
                <a:cs typeface="+mn-cs"/>
              </a:rPr>
              <a:t>types of tones better and using</a:t>
            </a:r>
            <a:r>
              <a:rPr lang="en-US" sz="1100" kern="1200" baseline="0" dirty="0" smtClean="0">
                <a:solidFill>
                  <a:schemeClr val="tx1"/>
                </a:solidFill>
                <a:effectLst/>
                <a:latin typeface="+mn-lt"/>
                <a:ea typeface="+mn-ea"/>
                <a:cs typeface="+mn-cs"/>
              </a:rPr>
              <a:t> one of these options may increase a child’s ability to respond reliably. If your audiometer is equipped with both options, choose only one or the other, not both.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If you condition at a louder</a:t>
            </a:r>
            <a:r>
              <a:rPr lang="en-US" sz="1100" kern="1200" baseline="0" dirty="0" smtClean="0">
                <a:solidFill>
                  <a:schemeClr val="tx1"/>
                </a:solidFill>
                <a:effectLst/>
                <a:latin typeface="+mn-lt"/>
                <a:ea typeface="+mn-ea"/>
                <a:cs typeface="+mn-cs"/>
              </a:rPr>
              <a:t> volume with headphones off, </a:t>
            </a:r>
            <a:r>
              <a:rPr lang="en-US" sz="1100" kern="1200" dirty="0" smtClean="0">
                <a:solidFill>
                  <a:schemeClr val="tx1"/>
                </a:solidFill>
                <a:effectLst/>
                <a:latin typeface="+mn-lt"/>
                <a:ea typeface="+mn-ea"/>
                <a:cs typeface="+mn-cs"/>
              </a:rPr>
              <a:t>MAKE SURE TO TURN THE VOLUME BACK DOWN BEFORE PLACING HEADPHONES ON THE CHILD!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33</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the headphones are placed,</a:t>
            </a:r>
            <a:r>
              <a:rPr lang="en-US" sz="1200" kern="1200" baseline="0" dirty="0" smtClean="0">
                <a:solidFill>
                  <a:schemeClr val="tx1"/>
                </a:solidFill>
                <a:effectLst/>
                <a:latin typeface="+mn-lt"/>
                <a:ea typeface="+mn-ea"/>
                <a:cs typeface="+mn-cs"/>
              </a:rPr>
              <a:t> double check that</a:t>
            </a:r>
            <a:r>
              <a:rPr lang="en-US" sz="1200" kern="1200" dirty="0" smtClean="0">
                <a:solidFill>
                  <a:schemeClr val="tx1"/>
                </a:solidFill>
                <a:effectLst/>
                <a:latin typeface="+mn-lt"/>
                <a:ea typeface="+mn-ea"/>
                <a:cs typeface="+mn-cs"/>
              </a:rPr>
              <a:t> the child is conditioned to the task.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Starting at 1000 Hz, present the tone to the right ear at 40 </a:t>
            </a:r>
            <a:r>
              <a:rPr lang="en-US" sz="1200" kern="1200" dirty="0" err="1" smtClean="0">
                <a:solidFill>
                  <a:schemeClr val="tx1"/>
                </a:solidFill>
                <a:effectLst/>
                <a:latin typeface="+mn-lt"/>
                <a:ea typeface="+mn-ea"/>
                <a:cs typeface="+mn-cs"/>
              </a:rPr>
              <a:t>dB.</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child responds, drop to the 20 dB screening level and move through the screening frequencies.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child does not respond, re-instruct, try a different frequency or switch to the left ear.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conditioned play audiometry game may be needed for younger children or those with younger developmental levels where the child may drop a block in a bucket, stack rings, or put pegs in a peg board as a response to each tone.  </a:t>
            </a:r>
          </a:p>
          <a:p>
            <a:endParaRPr lang="en-US" b="1" dirty="0"/>
          </a:p>
        </p:txBody>
      </p:sp>
      <p:sp>
        <p:nvSpPr>
          <p:cNvPr id="4" name="Slide Number Placeholder 3"/>
          <p:cNvSpPr>
            <a:spLocks noGrp="1"/>
          </p:cNvSpPr>
          <p:nvPr>
            <p:ph type="sldNum" sz="quarter" idx="10"/>
          </p:nvPr>
        </p:nvSpPr>
        <p:spPr/>
        <p:txBody>
          <a:bodyPr/>
          <a:lstStyle/>
          <a:p>
            <a:fld id="{66F5C5DE-9CC4-4371-BD4E-F6092F71F8A2}" type="slidenum">
              <a:rPr lang="en-US" smtClean="0"/>
              <a:t>34</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1000, 2000, and 4000 in the right ear then switch to the left ear and screen 4000, 2000, and 1000. The reverse</a:t>
            </a:r>
            <a:r>
              <a:rPr lang="en-US" sz="1200" kern="1200" baseline="0" dirty="0" smtClean="0">
                <a:solidFill>
                  <a:schemeClr val="tx1"/>
                </a:solidFill>
                <a:effectLst/>
                <a:latin typeface="+mn-lt"/>
                <a:ea typeface="+mn-ea"/>
                <a:cs typeface="+mn-cs"/>
              </a:rPr>
              <a:t> order saves 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Tones should be presented for 2-3 seconds without using a predictable pattern.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Tones can be repeated once at each test frequency.  </a:t>
            </a:r>
          </a:p>
          <a:p>
            <a:endParaRPr lang="en-US" b="1" dirty="0"/>
          </a:p>
        </p:txBody>
      </p:sp>
      <p:sp>
        <p:nvSpPr>
          <p:cNvPr id="4" name="Slide Number Placeholder 3"/>
          <p:cNvSpPr>
            <a:spLocks noGrp="1"/>
          </p:cNvSpPr>
          <p:nvPr>
            <p:ph type="sldNum" sz="quarter" idx="10"/>
          </p:nvPr>
        </p:nvSpPr>
        <p:spPr/>
        <p:txBody>
          <a:bodyPr/>
          <a:lstStyle/>
          <a:p>
            <a:fld id="{66F5C5DE-9CC4-4371-BD4E-F6092F71F8A2}" type="slidenum">
              <a:rPr lang="en-US" smtClean="0"/>
              <a:t>35</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student passes the screening by responding to the 20 dB tones at each frequency in each 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 student does not pass the first time, remove headphones, re-instruct and immediately rescreen.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**Immediate rescreen may be a change for some of you but it has been found to be effective in cutting down on false positive referrals based on the research reviewed.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Otoscopy may be performed by those who are trained to do so, if screening is not passed.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abnormality is noted on otoscopy, medical referral should be made.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no concern is noted on otoscopy, or if otoscopy is not available, another screening should be performed in 2-4 weeks which may allow time for middle ear issues to resolve.  </a:t>
            </a:r>
          </a:p>
          <a:p>
            <a:endParaRPr lang="en-US" sz="1200" dirty="0" smtClean="0"/>
          </a:p>
          <a:p>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36</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Referral should be made to a healthcare provider for any visual abnormality noted.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child who does not pass the screening after the 2-4 week rescreen should be referred for further testing</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 child who cannot perform the screening should be referred to an audiologist for testing because of the training, expertise, and additional testing options they have.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better to refer than to assume a child has normal hearing!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37</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Returning to the topic of conditioned play audiometry, it may be helpful to use this method for many younger or difficult-to-test students.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Playing a listening game may help improve attention and reliability of a child’s responses.</a:t>
            </a:r>
          </a:p>
          <a:p>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38</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Condition to play audiometry without headphones first, as previously mentioned.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task can easily be demonstrated without using any language at all. Show the child how to do it and see if he or she can understand just by watching and listening.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39</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dirty="0" smtClean="0">
                <a:latin typeface="+mn-lt"/>
              </a:rPr>
              <a:t>The purpose of a school hearing</a:t>
            </a:r>
            <a:r>
              <a:rPr lang="en-US" sz="1200" baseline="0" dirty="0" smtClean="0">
                <a:latin typeface="+mn-lt"/>
              </a:rPr>
              <a:t> screening program is:</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dirty="0" smtClean="0">
              <a:latin typeface="+mn-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rPr>
              <a:t>To screen a large number of children in a short amount of time</a:t>
            </a:r>
            <a:r>
              <a:rPr lang="en-US" sz="1200" baseline="0" dirty="0" smtClean="0">
                <a:latin typeface="+mn-lt"/>
              </a:rPr>
              <a:t> in order to</a:t>
            </a:r>
            <a:r>
              <a:rPr lang="en-US" sz="1200" dirty="0" smtClean="0">
                <a:latin typeface="+mn-lt"/>
              </a:rPr>
              <a:t> identify those children </a:t>
            </a:r>
            <a:r>
              <a:rPr lang="en-US" sz="1200" b="0" i="1" dirty="0" smtClean="0">
                <a:latin typeface="+mn-lt"/>
              </a:rPr>
              <a:t>likely to </a:t>
            </a:r>
            <a:r>
              <a:rPr lang="en-US" sz="1200" dirty="0" smtClean="0">
                <a:latin typeface="+mn-lt"/>
              </a:rPr>
              <a:t>have hearing problems from those </a:t>
            </a:r>
            <a:r>
              <a:rPr lang="en-US" sz="1200" b="0" i="1" dirty="0" smtClean="0">
                <a:latin typeface="+mn-lt"/>
              </a:rPr>
              <a:t>not likely to </a:t>
            </a:r>
            <a:r>
              <a:rPr lang="en-US" sz="1200" dirty="0" smtClean="0">
                <a:latin typeface="+mn-lt"/>
              </a:rPr>
              <a:t>have hearing problems.</a:t>
            </a:r>
          </a:p>
          <a:p>
            <a:pPr marL="0" indent="0" eaLnBrk="1" hangingPunct="1">
              <a:buFont typeface="Arial" panose="020B0604020202020204" pitchFamily="34" charset="0"/>
              <a:buNone/>
            </a:pPr>
            <a:endParaRPr lang="en-US" sz="1200" dirty="0" smtClean="0">
              <a:latin typeface="+mn-lt"/>
            </a:endParaRPr>
          </a:p>
          <a:p>
            <a:pPr marL="171450" indent="-171450" eaLnBrk="1" hangingPunct="1">
              <a:buFont typeface="Arial" panose="020B0604020202020204" pitchFamily="34" charset="0"/>
              <a:buChar char="•"/>
            </a:pPr>
            <a:r>
              <a:rPr lang="en-US" sz="1200" dirty="0" smtClean="0">
                <a:latin typeface="+mn-lt"/>
              </a:rPr>
              <a:t>To refer those children who do not pass the screening or who are suspect for hearing problems.</a:t>
            </a:r>
          </a:p>
          <a:p>
            <a:pPr marL="171450" indent="-171450" eaLnBrk="1" hangingPunct="1">
              <a:buFont typeface="Arial" panose="020B0604020202020204" pitchFamily="34" charset="0"/>
              <a:buChar char="•"/>
            </a:pPr>
            <a:endParaRPr lang="en-US" sz="1200" dirty="0" smtClean="0">
              <a:latin typeface="+mn-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mn-lt"/>
              </a:rPr>
              <a:t>Though</a:t>
            </a:r>
            <a:r>
              <a:rPr lang="en-US" baseline="0" dirty="0" smtClean="0">
                <a:latin typeface="+mn-lt"/>
              </a:rPr>
              <a:t> hearing loss may be a medical issue, the focus in the school setting is on how it impacts the child’s learning, so educational accommodations are an important part of the 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eaLnBrk="1" hangingPunct="1">
              <a:buFont typeface="Arial" panose="020B0604020202020204" pitchFamily="34" charset="0"/>
              <a:buChar char="•"/>
            </a:pPr>
            <a:endParaRPr lang="en-US" sz="1200" dirty="0" smtClean="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4</a:t>
            </a:fld>
            <a:endParaRPr lang="en-US"/>
          </a:p>
        </p:txBody>
      </p:sp>
    </p:spTree>
    <p:extLst>
      <p:ext uri="{BB962C8B-B14F-4D97-AF65-F5344CB8AC3E}">
        <p14:creationId xmlns:p14="http://schemas.microsoft.com/office/powerpoint/2010/main" val="1563716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numerous optional, additional screening protocols that may be considered.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of these requires additional equipment and training;</a:t>
            </a:r>
            <a:r>
              <a:rPr lang="en-US" sz="1200" kern="1200" baseline="0" dirty="0" smtClean="0">
                <a:solidFill>
                  <a:schemeClr val="tx1"/>
                </a:solidFill>
                <a:effectLst/>
                <a:latin typeface="+mn-lt"/>
                <a:ea typeface="+mn-ea"/>
                <a:cs typeface="+mn-cs"/>
              </a:rPr>
              <a:t> they are </a:t>
            </a:r>
            <a:r>
              <a:rPr lang="en-US" sz="1200" kern="1200" dirty="0" smtClean="0">
                <a:solidFill>
                  <a:schemeClr val="tx1"/>
                </a:solidFill>
                <a:effectLst/>
                <a:latin typeface="+mn-lt"/>
                <a:ea typeface="+mn-ea"/>
                <a:cs typeface="+mn-cs"/>
              </a:rPr>
              <a:t>recommended in the guidelines as optional</a:t>
            </a:r>
            <a:r>
              <a:rPr lang="en-US" sz="1200" kern="1200" baseline="0" dirty="0" smtClean="0">
                <a:solidFill>
                  <a:schemeClr val="tx1"/>
                </a:solidFill>
                <a:effectLst/>
                <a:latin typeface="+mn-lt"/>
                <a:ea typeface="+mn-ea"/>
                <a:cs typeface="+mn-cs"/>
              </a:rPr>
              <a:t> tests for targeted reasons</a:t>
            </a:r>
            <a:r>
              <a:rPr lang="en-US" sz="1200" kern="1200" dirty="0" smtClean="0">
                <a:solidFill>
                  <a:schemeClr val="tx1"/>
                </a:solidFill>
                <a:effectLst/>
                <a:latin typeface="+mn-lt"/>
                <a:ea typeface="+mn-ea"/>
                <a:cs typeface="+mn-cs"/>
              </a:rPr>
              <a:t>. School </a:t>
            </a:r>
            <a:r>
              <a:rPr lang="en-US" sz="1200" kern="1200" baseline="0" dirty="0" smtClean="0">
                <a:solidFill>
                  <a:schemeClr val="tx1"/>
                </a:solidFill>
                <a:effectLst/>
                <a:latin typeface="+mn-lt"/>
                <a:ea typeface="+mn-ea"/>
                <a:cs typeface="+mn-cs"/>
              </a:rPr>
              <a:t>districts may decide to use these screening tests according to the need of their student population.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options are discussed in more detail in the screening</a:t>
            </a:r>
            <a:r>
              <a:rPr lang="en-US" sz="1200" kern="1200" baseline="0" dirty="0" smtClean="0">
                <a:solidFill>
                  <a:schemeClr val="tx1"/>
                </a:solidFill>
                <a:effectLst/>
                <a:latin typeface="+mn-lt"/>
                <a:ea typeface="+mn-ea"/>
                <a:cs typeface="+mn-cs"/>
              </a:rPr>
              <a:t> guidelines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40</a:t>
            </a:fld>
            <a:endParaRPr lang="en-US"/>
          </a:p>
        </p:txBody>
      </p:sp>
    </p:spTree>
    <p:extLst>
      <p:ext uri="{BB962C8B-B14F-4D97-AF65-F5344CB8AC3E}">
        <p14:creationId xmlns:p14="http://schemas.microsoft.com/office/powerpoint/2010/main" val="1742153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smtClean="0"/>
              <a:t>Planning should occur with school administration and include collaboration with key school</a:t>
            </a:r>
            <a:r>
              <a:rPr lang="en-US" sz="1100" b="0" baseline="0" dirty="0" smtClean="0"/>
              <a:t> and district personnel as well as community providers. </a:t>
            </a:r>
          </a:p>
          <a:p>
            <a:endParaRPr lang="en-US" sz="1100" b="0" baseline="0" dirty="0" smtClean="0"/>
          </a:p>
          <a:p>
            <a:r>
              <a:rPr lang="en-US" sz="1100" b="0" baseline="0" dirty="0" smtClean="0"/>
              <a:t>Program management responsibilities for hearing screening may fall to various personnel in a district such as staff audiologists, school nurses, special services, PHNs, depending on the district’s resources.</a:t>
            </a:r>
          </a:p>
          <a:p>
            <a:endParaRPr lang="en-US" sz="1100" b="0" baseline="0" dirty="0" smtClean="0"/>
          </a:p>
          <a:p>
            <a:r>
              <a:rPr lang="en-US" sz="1100" b="0" baseline="0" dirty="0" smtClean="0"/>
              <a:t>Program planning should target:</a:t>
            </a:r>
          </a:p>
          <a:p>
            <a:pPr marL="171450" indent="-171450">
              <a:buFont typeface="Arial" panose="020B0604020202020204" pitchFamily="34" charset="0"/>
              <a:buChar char="•"/>
            </a:pPr>
            <a:r>
              <a:rPr lang="en-US" sz="1100" b="0" baseline="0" dirty="0" smtClean="0"/>
              <a:t>Accountability – who is responsible for policy development, training, tracking referrals, etc. all needs to be clearly delineated</a:t>
            </a:r>
          </a:p>
          <a:p>
            <a:pPr marL="171450" indent="-171450">
              <a:buFont typeface="Arial" panose="020B0604020202020204" pitchFamily="34" charset="0"/>
              <a:buChar char="•"/>
            </a:pPr>
            <a:endParaRPr lang="en-US" sz="1100" b="0" baseline="0" dirty="0" smtClean="0"/>
          </a:p>
          <a:p>
            <a:pPr marL="171450" indent="-171450">
              <a:buFont typeface="Arial" panose="020B0604020202020204" pitchFamily="34" charset="0"/>
              <a:buChar char="•"/>
            </a:pPr>
            <a:r>
              <a:rPr lang="en-US" sz="1100" b="0" baseline="0" dirty="0" smtClean="0"/>
              <a:t>Risk Management – refers to managing the potential for negative outcomes, such as equipment malfunction, infection control concern, dissatisfied or confused parents due to lack of notification </a:t>
            </a:r>
          </a:p>
          <a:p>
            <a:pPr marL="0" indent="0">
              <a:buFont typeface="Arial" panose="020B0604020202020204" pitchFamily="34" charset="0"/>
              <a:buNone/>
            </a:pPr>
            <a:endParaRPr lang="en-US" sz="1100" b="0" baseline="0" dirty="0" smtClean="0"/>
          </a:p>
          <a:p>
            <a:pPr marL="171450" lvl="0" indent="-171450">
              <a:buFont typeface="Arial" panose="020B0604020202020204" pitchFamily="34" charset="0"/>
              <a:buChar char="•"/>
            </a:pPr>
            <a:r>
              <a:rPr lang="en-US" sz="1100" b="0" baseline="0" dirty="0" smtClean="0"/>
              <a:t>Program Evaluation – refers to the responsibility to monitor the effectiveness of the program. Data should be collected and reviewed to:</a:t>
            </a:r>
          </a:p>
          <a:p>
            <a:pPr marL="628650" lvl="1" indent="-171450">
              <a:buFont typeface="Arial" panose="020B0604020202020204" pitchFamily="34" charset="0"/>
              <a:buChar char="•"/>
            </a:pPr>
            <a:r>
              <a:rPr lang="en-US" sz="1100" b="0" baseline="0" dirty="0" smtClean="0"/>
              <a:t>Identify gaps in the program’s reliability and validity </a:t>
            </a:r>
          </a:p>
          <a:p>
            <a:pPr marL="628650" lvl="1" indent="-171450">
              <a:buFont typeface="Arial" panose="020B0604020202020204" pitchFamily="34" charset="0"/>
              <a:buChar char="•"/>
            </a:pPr>
            <a:r>
              <a:rPr lang="en-US" sz="1100" b="0" baseline="0" dirty="0" smtClean="0"/>
              <a:t>Assure quality results and appropriate referrals </a:t>
            </a:r>
          </a:p>
          <a:p>
            <a:pPr marL="628650" lvl="1" indent="-171450">
              <a:buFont typeface="Arial" panose="020B0604020202020204" pitchFamily="34" charset="0"/>
              <a:buChar char="•"/>
            </a:pPr>
            <a:r>
              <a:rPr lang="en-US" sz="1100" b="0" baseline="0" dirty="0" smtClean="0"/>
              <a:t>Provide pertinent information to improve the hearing screening program</a:t>
            </a:r>
          </a:p>
          <a:p>
            <a:pPr marL="628650" lvl="1" indent="-171450">
              <a:buFont typeface="Arial" panose="020B0604020202020204" pitchFamily="34" charset="0"/>
              <a:buChar char="•"/>
            </a:pPr>
            <a:endParaRPr lang="en-US" b="0"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41</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t>It is important to work with administration</a:t>
            </a:r>
            <a:r>
              <a:rPr lang="en-US" b="0" baseline="0" dirty="0" smtClean="0"/>
              <a:t> and other screening personnel to identify the schedule for screening. </a:t>
            </a:r>
          </a:p>
          <a:p>
            <a:pPr marL="0" indent="0">
              <a:buFont typeface="Arial" panose="020B0604020202020204" pitchFamily="34" charset="0"/>
              <a:buNone/>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Remember</a:t>
            </a:r>
            <a:r>
              <a:rPr lang="en-US" b="0" baseline="0" dirty="0" smtClean="0"/>
              <a:t> to schedule screenings of</a:t>
            </a:r>
            <a:r>
              <a:rPr lang="en-US" b="0" dirty="0" smtClean="0"/>
              <a:t> younger students, new-to-district,</a:t>
            </a:r>
            <a:r>
              <a:rPr lang="en-US" b="0" baseline="0" dirty="0" smtClean="0"/>
              <a:t> and those with known risk factors first.</a:t>
            </a:r>
            <a:endParaRPr lang="en-US" b="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 number of items should be taken into account when scheduling screenings including availability of personnel, weather-related factors if you are flying to a school site, flu season, etc.</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Screening in the first part of the school year allows time needed for adequate follow up of screenings and evaluations.</a:t>
            </a:r>
            <a:endParaRPr lang="en-US" b="0"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42</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smtClean="0"/>
              <a:t>Here</a:t>
            </a:r>
            <a:r>
              <a:rPr lang="en-US" sz="1100" b="0" baseline="0" dirty="0" smtClean="0"/>
              <a:t> are some additional considerations as you plan your hearing screening program:</a:t>
            </a:r>
            <a:endParaRPr lang="en-US" sz="1100" b="0" dirty="0" smtClean="0"/>
          </a:p>
          <a:p>
            <a:pPr marL="171450" indent="-171450">
              <a:buFont typeface="Arial" panose="020B0604020202020204" pitchFamily="34" charset="0"/>
              <a:buChar char="•"/>
            </a:pPr>
            <a:r>
              <a:rPr lang="en-US" sz="1100" b="0" dirty="0" smtClean="0"/>
              <a:t>Educate</a:t>
            </a:r>
            <a:r>
              <a:rPr lang="en-US" sz="1100" b="0" baseline="0" dirty="0" smtClean="0"/>
              <a:t> about hearing risk factors. </a:t>
            </a:r>
            <a:r>
              <a:rPr lang="en-US" sz="1100" b="0" dirty="0" smtClean="0"/>
              <a:t>The</a:t>
            </a:r>
            <a:r>
              <a:rPr lang="en-US" sz="1100" b="0" baseline="0" dirty="0" smtClean="0"/>
              <a:t> classroom hearing observation checklist in the appendices, mentioned earlier, could be utilized as an education tool to identify children at risk who should be given priority screening.</a:t>
            </a:r>
          </a:p>
          <a:p>
            <a:pPr marL="171450" indent="-171450">
              <a:buFont typeface="Arial" panose="020B0604020202020204" pitchFamily="34" charset="0"/>
              <a:buChar char="•"/>
            </a:pPr>
            <a:endParaRPr lang="en-US" sz="1100" b="0" baseline="0" dirty="0" smtClean="0"/>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Inform parents ahead of time as this fosters a better understanding as well as allows an opportunity for them to refuse screening for their child. There</a:t>
            </a:r>
            <a:r>
              <a:rPr lang="en-US" sz="1100" kern="1200" baseline="0" dirty="0" smtClean="0">
                <a:solidFill>
                  <a:schemeClr val="tx1"/>
                </a:solidFill>
                <a:effectLst/>
                <a:latin typeface="+mn-lt"/>
                <a:ea typeface="+mn-ea"/>
                <a:cs typeface="+mn-cs"/>
              </a:rPr>
              <a:t> is a sample letter in the appendices.</a:t>
            </a:r>
          </a:p>
          <a:p>
            <a:pPr marL="171450" indent="-171450">
              <a:buFont typeface="Arial" panose="020B0604020202020204" pitchFamily="34" charset="0"/>
              <a:buChar char="•"/>
            </a:pPr>
            <a:endParaRPr lang="en-US" sz="1100" b="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mn-lt"/>
                <a:ea typeface="+mn-ea"/>
                <a:cs typeface="+mn-cs"/>
              </a:rPr>
              <a:t>Meet with preschool, kindergarten and younger students ahead of the screening date as this provides an opportunity for familiarizing them with the equipment and the process which is a time saver on screening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mn-lt"/>
                <a:ea typeface="+mn-ea"/>
                <a:cs typeface="+mn-cs"/>
              </a:rPr>
              <a:t>Reframe from using the word</a:t>
            </a:r>
            <a:r>
              <a:rPr lang="en-US" sz="1100" kern="1200" baseline="0" dirty="0" smtClean="0">
                <a:solidFill>
                  <a:schemeClr val="tx1"/>
                </a:solidFill>
                <a:effectLst/>
                <a:latin typeface="+mn-lt"/>
                <a:ea typeface="+mn-ea"/>
                <a:cs typeface="+mn-cs"/>
              </a:rPr>
              <a:t> “fail” when describing results as this has a negative connotation.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mn-lt"/>
                <a:ea typeface="+mn-ea"/>
                <a:cs typeface="+mn-cs"/>
              </a:rPr>
              <a:t>Consider</a:t>
            </a:r>
            <a:r>
              <a:rPr lang="en-US" sz="1100" kern="1200" baseline="0" dirty="0" smtClean="0">
                <a:solidFill>
                  <a:schemeClr val="tx1"/>
                </a:solidFill>
                <a:effectLst/>
                <a:latin typeface="+mn-lt"/>
                <a:ea typeface="+mn-ea"/>
                <a:cs typeface="+mn-cs"/>
              </a:rPr>
              <a:t> informing</a:t>
            </a:r>
            <a:r>
              <a:rPr lang="en-US" sz="1100" kern="1200" dirty="0" smtClean="0">
                <a:solidFill>
                  <a:schemeClr val="tx1"/>
                </a:solidFill>
                <a:effectLst/>
                <a:latin typeface="+mn-lt"/>
                <a:ea typeface="+mn-ea"/>
                <a:cs typeface="+mn-cs"/>
              </a:rPr>
              <a:t> all parents of their child’s results, even when normal, as this can reassure them that the screening did take place and that their child does not currently have any concerns. In</a:t>
            </a:r>
            <a:r>
              <a:rPr lang="en-US" sz="1100" kern="1200" baseline="0" dirty="0" smtClean="0">
                <a:solidFill>
                  <a:schemeClr val="tx1"/>
                </a:solidFill>
                <a:effectLst/>
                <a:latin typeface="+mn-lt"/>
                <a:ea typeface="+mn-ea"/>
                <a:cs typeface="+mn-cs"/>
              </a:rPr>
              <a:t> the appendices is a sample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mn-lt"/>
                <a:ea typeface="+mn-ea"/>
                <a:cs typeface="+mn-cs"/>
              </a:rPr>
              <a:t>Provide</a:t>
            </a:r>
            <a:r>
              <a:rPr lang="en-US" sz="1100" kern="1200" baseline="0" dirty="0" smtClean="0">
                <a:solidFill>
                  <a:schemeClr val="tx1"/>
                </a:solidFill>
                <a:effectLst/>
                <a:latin typeface="+mn-lt"/>
                <a:ea typeface="+mn-ea"/>
                <a:cs typeface="+mn-cs"/>
              </a:rPr>
              <a:t> education about noise-induced hearing loss. </a:t>
            </a:r>
            <a:r>
              <a:rPr lang="en-US" sz="1100" kern="1200" dirty="0" smtClean="0">
                <a:solidFill>
                  <a:schemeClr val="tx1"/>
                </a:solidFill>
                <a:effectLst/>
                <a:latin typeface="+mn-lt"/>
                <a:ea typeface="+mn-ea"/>
                <a:cs typeface="+mn-cs"/>
              </a:rPr>
              <a:t>Hearing conservation should be part of a comprehensive hearing screening program as the potential for noise-induced loss is of particular concern in the older student population</a:t>
            </a:r>
            <a:r>
              <a:rPr lang="en-US" sz="1100" kern="1200" baseline="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b="0"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43</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When providing</a:t>
            </a:r>
            <a:r>
              <a:rPr lang="en-US" b="0" baseline="0" dirty="0" smtClean="0"/>
              <a:t> referrals:</a:t>
            </a:r>
          </a:p>
          <a:p>
            <a:endParaRPr lang="en-US" b="0" dirty="0" smtClean="0"/>
          </a:p>
          <a:p>
            <a:pPr marL="171450" indent="-171450">
              <a:buFont typeface="Arial" panose="020B0604020202020204" pitchFamily="34" charset="0"/>
              <a:buChar char="•"/>
            </a:pPr>
            <a:r>
              <a:rPr lang="en-US" dirty="0" smtClean="0"/>
              <a:t>A written </a:t>
            </a:r>
            <a:r>
              <a:rPr lang="en-US" baseline="0" dirty="0" smtClean="0"/>
              <a:t>explanation of why the child needs further evaluation should be provided to parents in simple terminology. A sample is in appendices.</a:t>
            </a:r>
          </a:p>
          <a:p>
            <a:pPr marL="0" indent="0">
              <a:buFont typeface="Arial" panose="020B0604020202020204" pitchFamily="34" charse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 hearing healthcare provider referral form, like the one in the appendices, should be included. The return of the report from the evaluation should be stressed so recommendations can be followed at school.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Following</a:t>
            </a:r>
            <a:r>
              <a:rPr lang="en-US" baseline="0" dirty="0" smtClean="0"/>
              <a:t> up with a phone call allows for assurance of parent’s understanding of the referral and allows for parents to ask questions or voice concerns about affordable care or other assistance needed.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 system of tracking referrals should be in place. A sample tracking worksheet is in the appendices.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Following up the referral within a month is recommended. It is actually not unreasonable to expect a response from the parent within 2 weeks acknowledging they have made an appointment for the evaluation. </a:t>
            </a:r>
            <a:endParaRPr lang="en-US"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44</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Documentation considerations include: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Transfer of screening results to the permanent record should be done in timely manner as notes or worksheets are not considered legal health records.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Record right ear/left ear separately, what screening test was used, who gave it and when</a:t>
            </a:r>
          </a:p>
          <a:p>
            <a:pPr marL="0"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rPr>
              <a:t>Remember that hearing screening data is subject to FERPA (Family Education Rights and Privacy Act of 1974) and, as such, are disclosed to outside parties only on a need-to-know basis with written parental authorization.</a:t>
            </a:r>
            <a:endParaRPr lang="en-US" dirty="0" smtClean="0">
              <a:effectLst/>
            </a:endParaRP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45</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The teacher(s) and other pertinent school staff should be notified of the initial hearing referral and the results of the evaluation to accommodate the child in the classroom and offer strategies for the classroom.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Here are few examples of accommodations that could be made. The guidelines contain some further examples.</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46</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t>While</a:t>
            </a:r>
            <a:r>
              <a:rPr lang="en-US" b="0" baseline="0" dirty="0" smtClean="0"/>
              <a:t> exempt from hearing screening, the school nurse may need to play an active role for supporting students who wear hearing aids or other assistive devices. </a:t>
            </a:r>
          </a:p>
          <a:p>
            <a:pPr marL="171450" indent="-171450">
              <a:buFont typeface="Arial" panose="020B0604020202020204" pitchFamily="34" charset="0"/>
              <a:buChar char="•"/>
            </a:pPr>
            <a:endParaRPr lang="en-US" b="0" baseline="0" dirty="0" smtClean="0"/>
          </a:p>
          <a:p>
            <a:pPr marL="628650" lvl="1" indent="-171450">
              <a:buFont typeface="Arial" panose="020B0604020202020204" pitchFamily="34" charset="0"/>
              <a:buChar char="•"/>
            </a:pPr>
            <a:r>
              <a:rPr lang="en-US" b="0" baseline="0" dirty="0" smtClean="0"/>
              <a:t>Be familiar with these devices. </a:t>
            </a:r>
          </a:p>
          <a:p>
            <a:pPr marL="628650" lvl="1" indent="-171450">
              <a:buFont typeface="Arial" panose="020B0604020202020204" pitchFamily="34" charset="0"/>
              <a:buChar char="•"/>
            </a:pPr>
            <a:endParaRPr lang="en-US" b="0" baseline="0" dirty="0" smtClean="0"/>
          </a:p>
          <a:p>
            <a:pPr marL="628650" lvl="1" indent="-171450">
              <a:buFont typeface="Arial" panose="020B0604020202020204" pitchFamily="34" charset="0"/>
              <a:buChar char="•"/>
            </a:pPr>
            <a:r>
              <a:rPr lang="en-US" b="0" baseline="0" dirty="0" smtClean="0"/>
              <a:t>Ensure routine hearing health care is current with their hearing specialist.</a:t>
            </a:r>
          </a:p>
          <a:p>
            <a:pPr marL="628650" lvl="1" indent="-171450">
              <a:buFont typeface="Arial" panose="020B0604020202020204" pitchFamily="34" charset="0"/>
              <a:buChar char="•"/>
            </a:pPr>
            <a:endParaRPr lang="en-US" b="0" baseline="0" dirty="0" smtClean="0"/>
          </a:p>
          <a:p>
            <a:pPr marL="628650" lvl="1" indent="-171450">
              <a:buFont typeface="Arial" panose="020B0604020202020204" pitchFamily="34" charset="0"/>
              <a:buChar char="•"/>
            </a:pPr>
            <a:r>
              <a:rPr lang="en-US" b="0" baseline="0" dirty="0" smtClean="0"/>
              <a:t>Collaborate with other staff members to ensure a clear plan is in place to support the needs of these students.</a:t>
            </a:r>
          </a:p>
          <a:p>
            <a:pPr marL="628650" lvl="1"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See the section in guidelines with other information about care for students with these devices.</a:t>
            </a:r>
            <a:endParaRPr lang="en-US" b="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47</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t>Here</a:t>
            </a:r>
            <a:r>
              <a:rPr lang="en-US" b="0" baseline="0" dirty="0" smtClean="0"/>
              <a:t> is the list of what is included in the</a:t>
            </a:r>
            <a:r>
              <a:rPr lang="en-US" b="0" dirty="0" smtClean="0"/>
              <a:t> appendices,</a:t>
            </a:r>
            <a:r>
              <a:rPr lang="en-US" b="0" baseline="0" dirty="0" smtClean="0"/>
              <a:t> most documents of which have already been mentioned in in this PPT. </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One worth pointing out here is the list of common testing errors and equipment troubleshooting which is a good review of what can go wrong.</a:t>
            </a:r>
          </a:p>
        </p:txBody>
      </p:sp>
      <p:sp>
        <p:nvSpPr>
          <p:cNvPr id="4" name="Slide Number Placeholder 3"/>
          <p:cNvSpPr>
            <a:spLocks noGrp="1"/>
          </p:cNvSpPr>
          <p:nvPr>
            <p:ph type="sldNum" sz="quarter" idx="10"/>
          </p:nvPr>
        </p:nvSpPr>
        <p:spPr/>
        <p:txBody>
          <a:bodyPr/>
          <a:lstStyle/>
          <a:p>
            <a:fld id="{66F5C5DE-9CC4-4371-BD4E-F6092F71F8A2}" type="slidenum">
              <a:rPr lang="en-US" smtClean="0"/>
              <a:t>48</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t>The resources section in the guidelines</a:t>
            </a:r>
            <a:r>
              <a:rPr lang="en-US" b="0" baseline="0" dirty="0" smtClean="0"/>
              <a:t> has a listing of national and state resources as well as equipment and calibration vendors. </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The Early Childhood Hearing Outreach (ECHO) initiative has three videos on Pure Tone Audiometry which are excellent resources for gaining more knowledge. The video titled ‘Commonly Asked Questions’ contains a helpful demonstration of play audiometry. There are also videos on OAE screening at this website. </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For hearing conservation, here are a couple resources: </a:t>
            </a:r>
          </a:p>
          <a:p>
            <a:pPr marL="628650" lvl="1" indent="-171450">
              <a:buFont typeface="Arial" panose="020B0604020202020204" pitchFamily="34" charset="0"/>
              <a:buChar char="•"/>
            </a:pPr>
            <a:r>
              <a:rPr lang="en-US" b="0" baseline="0" dirty="0" smtClean="0"/>
              <a:t>CDC has some good information about establishing policies that promote hearing health of students and staff and on implementing hearing loss prevention education.</a:t>
            </a:r>
          </a:p>
          <a:p>
            <a:pPr marL="628650" lvl="1" indent="-171450">
              <a:buFont typeface="Arial" panose="020B0604020202020204" pitchFamily="34" charset="0"/>
              <a:buChar char="•"/>
            </a:pPr>
            <a:r>
              <a:rPr lang="en-US" b="0" baseline="0" dirty="0" smtClean="0"/>
              <a:t>“Dangerous Decibels” offers a classroom program with materials and resources on noise-induced hearing loss prevention.</a:t>
            </a:r>
          </a:p>
          <a:p>
            <a:pPr marL="628650" lvl="1" indent="-171450">
              <a:buFont typeface="Arial" panose="020B0604020202020204" pitchFamily="34" charset="0"/>
              <a:buChar char="•"/>
            </a:pPr>
            <a:endParaRPr lang="en-US" b="0" baseline="0" dirty="0" smtClean="0"/>
          </a:p>
          <a:p>
            <a:pPr marL="0" lvl="0" indent="0">
              <a:buFont typeface="Arial" panose="020B0604020202020204" pitchFamily="34" charset="0"/>
              <a:buNone/>
            </a:pPr>
            <a:r>
              <a:rPr lang="en-US" b="0" baseline="0" dirty="0" smtClean="0"/>
              <a:t>And, finally, this PPT is available on the SN/SHS Program website to use for district trainings, school nurse orientation, or self-study.</a:t>
            </a:r>
            <a:endParaRPr lang="en-US" b="0" dirty="0"/>
          </a:p>
        </p:txBody>
      </p:sp>
      <p:sp>
        <p:nvSpPr>
          <p:cNvPr id="4" name="Slide Number Placeholder 3"/>
          <p:cNvSpPr>
            <a:spLocks noGrp="1"/>
          </p:cNvSpPr>
          <p:nvPr>
            <p:ph type="sldNum" sz="quarter" idx="10"/>
          </p:nvPr>
        </p:nvSpPr>
        <p:spPr/>
        <p:txBody>
          <a:bodyPr/>
          <a:lstStyle/>
          <a:p>
            <a:fld id="{66F5C5DE-9CC4-4371-BD4E-F6092F71F8A2}" type="slidenum">
              <a:rPr lang="en-US" smtClean="0"/>
              <a:t>49</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kern="1200" dirty="0" smtClean="0">
                <a:solidFill>
                  <a:schemeClr val="tx1"/>
                </a:solidFill>
                <a:effectLst/>
                <a:latin typeface="+mn-lt"/>
                <a:ea typeface="+mn-ea"/>
                <a:cs typeface="+mn-cs"/>
              </a:rPr>
              <a:t>As of January</a:t>
            </a:r>
            <a:r>
              <a:rPr lang="en-US" sz="1100" kern="1200" baseline="0" dirty="0" smtClean="0">
                <a:solidFill>
                  <a:schemeClr val="tx1"/>
                </a:solidFill>
                <a:effectLst/>
                <a:latin typeface="+mn-lt"/>
                <a:ea typeface="+mn-ea"/>
                <a:cs typeface="+mn-cs"/>
              </a:rPr>
              <a:t> 2008, Alaska law mandates universal newborn hearing screening for all Alaskan babies born in hospitals and birthing centers.</a:t>
            </a:r>
          </a:p>
          <a:p>
            <a:pPr marL="17145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0" indent="0">
              <a:buFont typeface="Arial" panose="020B0604020202020204" pitchFamily="34" charset="0"/>
              <a:buNone/>
            </a:pPr>
            <a:r>
              <a:rPr lang="en-US" sz="1100" kern="1200" baseline="0" dirty="0" smtClean="0">
                <a:solidFill>
                  <a:schemeClr val="tx1"/>
                </a:solidFill>
                <a:effectLst/>
                <a:latin typeface="+mn-lt"/>
                <a:ea typeface="+mn-ea"/>
                <a:cs typeface="+mn-cs"/>
              </a:rPr>
              <a:t>About 20-30 babies are identified annually as having a permanent hearing loss. The website for the newborn hearing screening program is available at the link above for further information.</a:t>
            </a:r>
          </a:p>
          <a:p>
            <a:pPr marL="0" indent="0">
              <a:buFont typeface="Arial" panose="020B0604020202020204" pitchFamily="34" charset="0"/>
              <a:buNone/>
            </a:pPr>
            <a:endParaRPr lang="en-US" sz="11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100" kern="1200" baseline="0" dirty="0" smtClean="0">
                <a:solidFill>
                  <a:schemeClr val="tx1"/>
                </a:solidFill>
                <a:effectLst/>
                <a:latin typeface="+mn-lt"/>
                <a:ea typeface="+mn-ea"/>
                <a:cs typeface="+mn-cs"/>
              </a:rPr>
              <a:t>So why then do we need to continue to screen in schools?</a:t>
            </a:r>
          </a:p>
          <a:p>
            <a:pPr marL="171450" indent="-171450">
              <a:buFont typeface="Arial" panose="020B0604020202020204" pitchFamily="34" charset="0"/>
              <a:buChar char="•"/>
            </a:pPr>
            <a:r>
              <a:rPr lang="en-US" sz="1100" kern="1200" baseline="0" dirty="0" smtClean="0">
                <a:solidFill>
                  <a:schemeClr val="tx1"/>
                </a:solidFill>
                <a:effectLst/>
                <a:latin typeface="+mn-lt"/>
                <a:ea typeface="+mn-ea"/>
                <a:cs typeface="+mn-cs"/>
              </a:rPr>
              <a:t>Some of these babies are lost to follow up. </a:t>
            </a:r>
          </a:p>
          <a:p>
            <a:pPr marL="0" indent="0">
              <a:buFont typeface="Arial" panose="020B0604020202020204" pitchFamily="34" charset="0"/>
              <a:buNone/>
            </a:pPr>
            <a:endParaRPr lang="en-US" sz="11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baseline="0" dirty="0" smtClean="0">
                <a:solidFill>
                  <a:schemeClr val="tx1"/>
                </a:solidFill>
                <a:effectLst/>
                <a:latin typeface="+mn-lt"/>
                <a:ea typeface="+mn-ea"/>
                <a:cs typeface="+mn-cs"/>
              </a:rPr>
              <a:t>Some congenital, genetic hearing loss does not become evident until later in childhood.</a:t>
            </a:r>
          </a:p>
          <a:p>
            <a:pPr marL="0" indent="0">
              <a:buFont typeface="Arial" panose="020B0604020202020204" pitchFamily="34" charset="0"/>
              <a:buNone/>
            </a:pPr>
            <a:endParaRPr lang="en-US" sz="11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baseline="0" dirty="0" smtClean="0">
                <a:solidFill>
                  <a:schemeClr val="tx1"/>
                </a:solidFill>
                <a:effectLst/>
                <a:latin typeface="+mn-lt"/>
                <a:ea typeface="+mn-ea"/>
                <a:cs typeface="+mn-cs"/>
              </a:rPr>
              <a:t>Some permanent hearing loss can be acquired (i.e., from infectious diseases, loud noises, etc.).</a:t>
            </a:r>
          </a:p>
          <a:p>
            <a:pPr marL="0" indent="0">
              <a:buFont typeface="Arial" panose="020B0604020202020204" pitchFamily="34" charset="0"/>
              <a:buNone/>
            </a:pPr>
            <a:endParaRPr lang="en-US" sz="11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baseline="0" dirty="0" smtClean="0">
                <a:solidFill>
                  <a:schemeClr val="tx1"/>
                </a:solidFill>
                <a:effectLst/>
                <a:latin typeface="+mn-lt"/>
                <a:ea typeface="+mn-ea"/>
                <a:cs typeface="+mn-cs"/>
              </a:rPr>
              <a:t>Some hearing loss is transient (i.e., ear infections).</a:t>
            </a:r>
          </a:p>
          <a:p>
            <a:pPr marL="171450" indent="-171450">
              <a:buFont typeface="Arial" panose="020B0604020202020204" pitchFamily="34" charset="0"/>
              <a:buChar char="•"/>
            </a:pPr>
            <a:endParaRPr lang="en-US" sz="11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100" kern="1200" baseline="0" dirty="0" smtClean="0">
                <a:solidFill>
                  <a:schemeClr val="tx1"/>
                </a:solidFill>
                <a:effectLst/>
                <a:latin typeface="+mn-lt"/>
                <a:ea typeface="+mn-ea"/>
                <a:cs typeface="+mn-cs"/>
              </a:rPr>
              <a:t>In Alaska (and nationally), approximately 1 to 3 in 1,000 babies are born with hearing loss. By age 18, the incidence of permanent hearing loss is thought to increase to as high as 19 in 1,000 here in Alaska.</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5</a:t>
            </a:fld>
            <a:endParaRPr lang="en-US"/>
          </a:p>
        </p:txBody>
      </p:sp>
    </p:spTree>
    <p:extLst>
      <p:ext uri="{BB962C8B-B14F-4D97-AF65-F5344CB8AC3E}">
        <p14:creationId xmlns:p14="http://schemas.microsoft.com/office/powerpoint/2010/main" val="666951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 summary, here are a list of Do’s and Don’ts based on the recommendations in these guidelines.</a:t>
            </a:r>
          </a:p>
          <a:p>
            <a:endParaRPr lang="en-US" b="0" dirty="0" smtClean="0"/>
          </a:p>
          <a:p>
            <a:r>
              <a:rPr lang="en-US" b="0" dirty="0" smtClean="0"/>
              <a:t>DO perform listening check and find a quiet room, place the headphones</a:t>
            </a:r>
            <a:r>
              <a:rPr lang="en-US" b="0" baseline="0" dirty="0" smtClean="0"/>
              <a:t> properly, screen at 20 dB, present the tone for 2-3 seconds, and use pulsed tones, if possible.</a:t>
            </a:r>
          </a:p>
          <a:p>
            <a:endParaRPr lang="en-US" b="0" baseline="0" dirty="0" smtClean="0"/>
          </a:p>
          <a:p>
            <a:r>
              <a:rPr lang="en-US" b="0" baseline="0" dirty="0" smtClean="0"/>
              <a:t>DON’T require right or left hand responses, get into a predicable pattern, give visual cues, screen student with known hearing loss, or switch headphones from one audiometer to another without recalibrating the equipment.</a:t>
            </a:r>
            <a:endParaRPr lang="en-US" b="0"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50</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66F5C5DE-9CC4-4371-BD4E-F6092F71F8A2}" type="slidenum">
              <a:rPr lang="en-US" smtClean="0"/>
              <a:t>51</a:t>
            </a:fld>
            <a:endParaRPr lang="en-US"/>
          </a:p>
        </p:txBody>
      </p:sp>
    </p:spTree>
    <p:extLst>
      <p:ext uri="{BB962C8B-B14F-4D97-AF65-F5344CB8AC3E}">
        <p14:creationId xmlns:p14="http://schemas.microsoft.com/office/powerpoint/2010/main" val="57628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Another reason to perform </a:t>
            </a:r>
            <a:r>
              <a:rPr lang="en-US" baseline="0" dirty="0" smtClean="0"/>
              <a:t>hearing screening in schools is that it is mandated by Alaska law.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law requires schools to screen children for hearing when they enter school and then at regular intervals determined by the school district.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6F5C5DE-9CC4-4371-BD4E-F6092F71F8A2}" type="slidenum">
              <a:rPr lang="en-US" smtClean="0"/>
              <a:t>6</a:t>
            </a:fld>
            <a:endParaRPr lang="en-US"/>
          </a:p>
        </p:txBody>
      </p:sp>
    </p:spTree>
    <p:extLst>
      <p:ext uri="{BB962C8B-B14F-4D97-AF65-F5344CB8AC3E}">
        <p14:creationId xmlns:p14="http://schemas.microsoft.com/office/powerpoint/2010/main" val="80567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a:t>
            </a:r>
            <a:r>
              <a:rPr lang="en-US" baseline="0" dirty="0" smtClean="0"/>
              <a:t> law also states that </a:t>
            </a:r>
            <a:r>
              <a:rPr lang="en-US" dirty="0" smtClean="0"/>
              <a:t>the Department</a:t>
            </a:r>
            <a:r>
              <a:rPr lang="en-US" baseline="0" dirty="0" smtClean="0"/>
              <a:t> of Health &amp; Social Services shall set standards for the performance of vision and hearing screening and provide training for screeners.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Finalized</a:t>
            </a:r>
            <a:r>
              <a:rPr lang="en-US" baseline="0" dirty="0" smtClean="0"/>
              <a:t> April 2016, the guidelines offer </a:t>
            </a:r>
            <a:r>
              <a:rPr lang="en-US" sz="1200" kern="1200" dirty="0" smtClean="0">
                <a:solidFill>
                  <a:schemeClr val="tx1"/>
                </a:solidFill>
                <a:effectLst/>
                <a:latin typeface="+mn-lt"/>
                <a:ea typeface="+mn-ea"/>
                <a:cs typeface="+mn-cs"/>
              </a:rPr>
              <a:t>necessary information to assist schools in completing the hearing screening requirements of the law based on current evidence-based references and expert organizations.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Though school hearing screening is mandatory by state law, these guidelines are offered as best practice and each school district may adopt the standards,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policies,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procedures that best meet the needs of their student population. </a:t>
            </a:r>
          </a:p>
          <a:p>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7</a:t>
            </a:fld>
            <a:endParaRPr lang="en-US"/>
          </a:p>
        </p:txBody>
      </p:sp>
    </p:spTree>
    <p:extLst>
      <p:ext uri="{BB962C8B-B14F-4D97-AF65-F5344CB8AC3E}">
        <p14:creationId xmlns:p14="http://schemas.microsoft.com/office/powerpoint/2010/main" val="347545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a:t>
            </a:r>
            <a:r>
              <a:rPr lang="en-US" sz="1200" kern="1200" baseline="0" dirty="0" smtClean="0">
                <a:solidFill>
                  <a:schemeClr val="tx1"/>
                </a:solidFill>
                <a:effectLst/>
                <a:latin typeface="+mn-lt"/>
                <a:ea typeface="+mn-ea"/>
                <a:cs typeface="+mn-cs"/>
              </a:rPr>
              <a:t>main resources used to develop the guidelines. The review of the literature is summarized in the Best Practice section beginning on page 4.</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a:t>
            </a:r>
            <a:r>
              <a:rPr lang="en-US" b="0" dirty="0" smtClean="0"/>
              <a:t>American Academy of Audiology (AAA) </a:t>
            </a:r>
            <a:r>
              <a:rPr lang="en-US" b="0" baseline="0" dirty="0" smtClean="0"/>
              <a:t>had the most current national resource available as their </a:t>
            </a:r>
            <a:r>
              <a:rPr lang="en-US" b="0" i="1" baseline="0" dirty="0" smtClean="0"/>
              <a:t>Childhood Hearing Screening </a:t>
            </a:r>
            <a:r>
              <a:rPr lang="en-US" b="0" i="0" baseline="0" dirty="0" smtClean="0"/>
              <a:t>document w</a:t>
            </a:r>
            <a:r>
              <a:rPr lang="en-US" b="0" baseline="0" dirty="0" smtClean="0"/>
              <a:t>as published in Sept 2011. This reference was used extensively in developing the Alaska guidelines.</a:t>
            </a:r>
            <a:endParaRPr lang="en-US" b="0" dirty="0" smtClean="0"/>
          </a:p>
          <a:p>
            <a:r>
              <a:rPr lang="en-US" sz="1200" kern="1200" baseline="0" dirty="0" smtClean="0">
                <a:solidFill>
                  <a:schemeClr val="tx1"/>
                </a:solidFill>
                <a:effectLst/>
                <a:latin typeface="+mn-lt"/>
                <a:ea typeface="+mn-ea"/>
                <a:cs typeface="+mn-cs"/>
              </a:rPr>
              <a:t/>
            </a:r>
            <a:br>
              <a:rPr lang="en-US" sz="1200" kern="1200" baseline="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5C5DE-9CC4-4371-BD4E-F6092F71F8A2}" type="slidenum">
              <a:rPr lang="en-US" smtClean="0"/>
              <a:t>8</a:t>
            </a:fld>
            <a:endParaRPr lang="en-US"/>
          </a:p>
        </p:txBody>
      </p:sp>
    </p:spTree>
    <p:extLst>
      <p:ext uri="{BB962C8B-B14F-4D97-AF65-F5344CB8AC3E}">
        <p14:creationId xmlns:p14="http://schemas.microsoft.com/office/powerpoint/2010/main" val="347545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next section of the PPT provides </a:t>
            </a:r>
            <a:r>
              <a:rPr lang="en-US" sz="1200" kern="1200" dirty="0" smtClean="0">
                <a:solidFill>
                  <a:schemeClr val="tx1"/>
                </a:solidFill>
                <a:effectLst/>
                <a:latin typeface="+mn-lt"/>
                <a:ea typeface="+mn-ea"/>
                <a:cs typeface="+mn-cs"/>
              </a:rPr>
              <a:t>background knowledge that may be</a:t>
            </a:r>
            <a:r>
              <a:rPr lang="en-US" sz="1200" kern="1200" baseline="0" dirty="0" smtClean="0">
                <a:solidFill>
                  <a:schemeClr val="tx1"/>
                </a:solidFill>
                <a:effectLst/>
                <a:latin typeface="+mn-lt"/>
                <a:ea typeface="+mn-ea"/>
                <a:cs typeface="+mn-cs"/>
              </a:rPr>
              <a:t> a helpful review.</a:t>
            </a:r>
            <a:endParaRPr lang="en-US" dirty="0"/>
          </a:p>
        </p:txBody>
      </p:sp>
      <p:sp>
        <p:nvSpPr>
          <p:cNvPr id="4" name="Slide Number Placeholder 3"/>
          <p:cNvSpPr>
            <a:spLocks noGrp="1"/>
          </p:cNvSpPr>
          <p:nvPr>
            <p:ph type="sldNum" sz="quarter" idx="10"/>
          </p:nvPr>
        </p:nvSpPr>
        <p:spPr/>
        <p:txBody>
          <a:bodyPr/>
          <a:lstStyle/>
          <a:p>
            <a:fld id="{66F5C5DE-9CC4-4371-BD4E-F6092F71F8A2}" type="slidenum">
              <a:rPr lang="en-US" smtClean="0"/>
              <a:t>9</a:t>
            </a:fld>
            <a:endParaRPr lang="en-US"/>
          </a:p>
        </p:txBody>
      </p:sp>
    </p:spTree>
    <p:extLst>
      <p:ext uri="{BB962C8B-B14F-4D97-AF65-F5344CB8AC3E}">
        <p14:creationId xmlns:p14="http://schemas.microsoft.com/office/powerpoint/2010/main" val="138848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1FC7030-CFA6-4B6D-9E95-EA140826EBAF}" type="datetimeFigureOut">
              <a:rPr lang="en-US" smtClean="0"/>
              <a:t>5/23/2016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B48D31B-AB50-455E-A182-6BA0B51ED5B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FC7030-CFA6-4B6D-9E95-EA140826EBAF}"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31B-AB50-455E-A182-6BA0B51ED5B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B48D31B-AB50-455E-A182-6BA0B51ED5B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FC7030-CFA6-4B6D-9E95-EA140826EBAF}"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1FC7030-CFA6-4B6D-9E95-EA140826EBAF}"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B48D31B-AB50-455E-A182-6BA0B51ED5B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1FC7030-CFA6-4B6D-9E95-EA140826EBAF}" type="datetimeFigureOut">
              <a:rPr lang="en-US" smtClean="0"/>
              <a:t>5/23/2016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B48D31B-AB50-455E-A182-6BA0B51ED5B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1FC7030-CFA6-4B6D-9E95-EA140826EBAF}"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8D31B-AB50-455E-A182-6BA0B51ED5B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1FC7030-CFA6-4B6D-9E95-EA140826EBAF}" type="datetimeFigureOut">
              <a:rPr lang="en-US" smtClean="0"/>
              <a:t>5/23/2016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B48D31B-AB50-455E-A182-6BA0B51ED5B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FC7030-CFA6-4B6D-9E95-EA140826EBAF}" type="datetimeFigureOut">
              <a:rPr lang="en-US" smtClean="0"/>
              <a:t>5/23/2016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B48D31B-AB50-455E-A182-6BA0B51ED5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1FC7030-CFA6-4B6D-9E95-EA140826EBAF}" type="datetimeFigureOut">
              <a:rPr lang="en-US" smtClean="0"/>
              <a:t>5/23/2016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B48D31B-AB50-455E-A182-6BA0B51ED5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B48D31B-AB50-455E-A182-6BA0B51ED5B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1FC7030-CFA6-4B6D-9E95-EA140826EBAF}" type="datetimeFigureOut">
              <a:rPr lang="en-US" smtClean="0"/>
              <a:t>5/23/2016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B48D31B-AB50-455E-A182-6BA0B51ED5B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1FC7030-CFA6-4B6D-9E95-EA140826EBAF}" type="datetimeFigureOut">
              <a:rPr lang="en-US" smtClean="0"/>
              <a:t>5/23/2016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1FC7030-CFA6-4B6D-9E95-EA140826EBAF}" type="datetimeFigureOut">
              <a:rPr lang="en-US" smtClean="0"/>
              <a:t>5/23/2016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B48D31B-AB50-455E-A182-6BA0B51ED5B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hyperlink" Target="http://dhss.alaska.gov/dph/wcfh/Pages/school/default.aspx" TargetMode="External"/><Relationship Id="rId3" Type="http://schemas.openxmlformats.org/officeDocument/2006/relationships/hyperlink" Target="http://www.audiology.org/" TargetMode="External"/><Relationship Id="rId7" Type="http://schemas.openxmlformats.org/officeDocument/2006/relationships/hyperlink" Target="http://www.dangerousdecibels.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cdc.gov/healthyyouth/noise/promoting.htm" TargetMode="External"/><Relationship Id="rId5" Type="http://schemas.openxmlformats.org/officeDocument/2006/relationships/hyperlink" Target="http://www.infanthearing.org/earlychildhood/index.html" TargetMode="External"/><Relationship Id="rId4" Type="http://schemas.openxmlformats.org/officeDocument/2006/relationships/hyperlink" Target="http://asha.org/"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dhss.alaska.gov/dph/wcfh/Pages/newborn/default.aspx"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legis.state.ak.us/basis/folio.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931162"/>
          </a:xfrm>
        </p:spPr>
        <p:txBody>
          <a:bodyPr>
            <a:normAutofit/>
          </a:bodyPr>
          <a:lstStyle/>
          <a:p>
            <a:r>
              <a:rPr lang="en-US" sz="2000" dirty="0" smtClean="0"/>
              <a:t>Alaska Division Of public Health</a:t>
            </a:r>
          </a:p>
          <a:p>
            <a:endParaRPr lang="en-US" sz="2000" dirty="0" smtClean="0"/>
          </a:p>
          <a:p>
            <a:r>
              <a:rPr lang="en-US" sz="2000" dirty="0" smtClean="0"/>
              <a:t>School nursing/school health services program</a:t>
            </a:r>
          </a:p>
          <a:p>
            <a:endParaRPr lang="en-US" dirty="0"/>
          </a:p>
          <a:p>
            <a:r>
              <a:rPr lang="en-US" dirty="0" smtClean="0"/>
              <a:t>April 2016</a:t>
            </a:r>
          </a:p>
          <a:p>
            <a:endParaRPr lang="en-US" dirty="0"/>
          </a:p>
        </p:txBody>
      </p:sp>
      <p:sp>
        <p:nvSpPr>
          <p:cNvPr id="2" name="Title 1"/>
          <p:cNvSpPr>
            <a:spLocks noGrp="1"/>
          </p:cNvSpPr>
          <p:nvPr>
            <p:ph type="ctrTitle"/>
          </p:nvPr>
        </p:nvSpPr>
        <p:spPr/>
        <p:txBody>
          <a:bodyPr>
            <a:normAutofit/>
          </a:bodyPr>
          <a:lstStyle/>
          <a:p>
            <a:r>
              <a:rPr lang="en-US" sz="3200" dirty="0" smtClean="0"/>
              <a:t>State of Alaska</a:t>
            </a:r>
            <a:br>
              <a:rPr lang="en-US" sz="3200" dirty="0" smtClean="0"/>
            </a:br>
            <a:r>
              <a:rPr lang="en-US" sz="3200" dirty="0" smtClean="0"/>
              <a:t>Hearing Screening Guidelines </a:t>
            </a:r>
            <a:br>
              <a:rPr lang="en-US" sz="3200" dirty="0" smtClean="0"/>
            </a:br>
            <a:r>
              <a:rPr lang="en-US" sz="3200" dirty="0" smtClean="0"/>
              <a:t>for the Pre-school/School Population</a:t>
            </a:r>
            <a:endParaRPr lang="en-US" sz="3200" dirty="0"/>
          </a:p>
        </p:txBody>
      </p:sp>
      <p:sp>
        <p:nvSpPr>
          <p:cNvPr id="4" name="Rectangle 3"/>
          <p:cNvSpPr/>
          <p:nvPr/>
        </p:nvSpPr>
        <p:spPr>
          <a:xfrm>
            <a:off x="152400" y="6400800"/>
            <a:ext cx="3579826" cy="307777"/>
          </a:xfrm>
          <a:prstGeom prst="rect">
            <a:avLst/>
          </a:prstGeom>
        </p:spPr>
        <p:txBody>
          <a:bodyPr wrap="none">
            <a:spAutoFit/>
          </a:bodyPr>
          <a:lstStyle/>
          <a:p>
            <a:r>
              <a:rPr lang="en-US" sz="1400" b="1" dirty="0" smtClean="0"/>
              <a:t>School Age &amp; Adolescent Health Unit</a:t>
            </a:r>
            <a:endParaRPr lang="en-US" sz="1400" b="1" dirty="0"/>
          </a:p>
        </p:txBody>
      </p:sp>
      <p:sp>
        <p:nvSpPr>
          <p:cNvPr id="5" name="Rectangle 4"/>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6" name="Picture 5" descr="DPH color transparent background.png"/>
          <p:cNvPicPr/>
          <p:nvPr/>
        </p:nvPicPr>
        <p:blipFill>
          <a:blip r:embed="rId3" cstate="print"/>
          <a:stretch>
            <a:fillRect/>
          </a:stretch>
        </p:blipFill>
        <p:spPr>
          <a:xfrm>
            <a:off x="7543800" y="5181600"/>
            <a:ext cx="1383715" cy="1137925"/>
          </a:xfrm>
          <a:prstGeom prst="rect">
            <a:avLst/>
          </a:prstGeom>
        </p:spPr>
      </p:pic>
      <p:pic>
        <p:nvPicPr>
          <p:cNvPr id="8" name="Picture 1" descr="SOA_DHSS LOGO.jpg"/>
          <p:cNvPicPr>
            <a:picLocks noChangeAspect="1" noChangeArrowheads="1"/>
          </p:cNvPicPr>
          <p:nvPr/>
        </p:nvPicPr>
        <p:blipFill>
          <a:blip r:embed="rId4" cstate="print"/>
          <a:srcRect/>
          <a:stretch>
            <a:fillRect/>
          </a:stretch>
        </p:blipFill>
        <p:spPr bwMode="auto">
          <a:xfrm>
            <a:off x="228600" y="5029200"/>
            <a:ext cx="1304925" cy="1323975"/>
          </a:xfrm>
          <a:prstGeom prst="rect">
            <a:avLst/>
          </a:prstGeom>
          <a:noFill/>
          <a:ln w="9525">
            <a:noFill/>
            <a:miter lim="800000"/>
            <a:headEnd/>
            <a:tailEnd/>
          </a:ln>
        </p:spPr>
      </p:pic>
    </p:spTree>
    <p:extLst>
      <p:ext uri="{BB962C8B-B14F-4D97-AF65-F5344CB8AC3E}">
        <p14:creationId xmlns:p14="http://schemas.microsoft.com/office/powerpoint/2010/main" val="1494493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 Anatomy</a:t>
            </a:r>
            <a:endParaRPr lang="en-US" dirty="0"/>
          </a:p>
        </p:txBody>
      </p:sp>
      <p:sp>
        <p:nvSpPr>
          <p:cNvPr id="4" name="Content Placeholder 3"/>
          <p:cNvSpPr>
            <a:spLocks noGrp="1"/>
          </p:cNvSpPr>
          <p:nvPr>
            <p:ph sz="quarter" idx="1"/>
          </p:nvPr>
        </p:nvSpPr>
        <p:spPr>
          <a:xfrm>
            <a:off x="185854" y="1373990"/>
            <a:ext cx="8503920" cy="4572000"/>
          </a:xfrm>
        </p:spPr>
        <p:txBody>
          <a:bodyPr>
            <a:normAutofit/>
          </a:bodyPr>
          <a:lstStyle/>
          <a:p>
            <a:pPr marL="0" indent="0">
              <a:buNone/>
            </a:pPr>
            <a:endParaRPr lang="en-US" sz="3200"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pic>
        <p:nvPicPr>
          <p:cNvPr id="3" name="Picture 2" descr="C:\Users\mfbell\AppData\Local\Microsoft\Windows\Temporary Internet Files\Content.Outlook\Q57IEJ7T\ThinkstockPhotos-486832808 color v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8290" y="990600"/>
            <a:ext cx="5081466"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651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types and causes of hearing loss?</a:t>
            </a:r>
            <a:endParaRPr lang="en-US" dirty="0"/>
          </a:p>
        </p:txBody>
      </p:sp>
      <p:sp>
        <p:nvSpPr>
          <p:cNvPr id="4" name="Content Placeholder 3"/>
          <p:cNvSpPr>
            <a:spLocks noGrp="1"/>
          </p:cNvSpPr>
          <p:nvPr>
            <p:ph sz="quarter" idx="1"/>
          </p:nvPr>
        </p:nvSpPr>
        <p:spPr>
          <a:xfrm>
            <a:off x="185854" y="1373990"/>
            <a:ext cx="8503920" cy="4572000"/>
          </a:xfrm>
        </p:spPr>
        <p:txBody>
          <a:bodyPr>
            <a:normAutofit/>
          </a:bodyPr>
          <a:lstStyle/>
          <a:p>
            <a:pPr marL="0" indent="0">
              <a:buNone/>
            </a:pPr>
            <a:endParaRPr lang="en-US" sz="3200" dirty="0" smtClean="0"/>
          </a:p>
          <a:p>
            <a:pPr>
              <a:buFont typeface="Wingdings" panose="05000000000000000000" pitchFamily="2" charset="2"/>
              <a:buChar char="Ø"/>
            </a:pPr>
            <a:endParaRPr lang="en-US" sz="3200" dirty="0"/>
          </a:p>
          <a:p>
            <a:pPr>
              <a:buFont typeface="Wingdings" panose="05000000000000000000" pitchFamily="2" charset="2"/>
              <a:buChar char="Ø"/>
            </a:pPr>
            <a:r>
              <a:rPr lang="en-US" sz="3200" dirty="0" smtClean="0"/>
              <a:t>Conductive</a:t>
            </a:r>
            <a:endParaRPr lang="en-US" sz="3200" dirty="0"/>
          </a:p>
          <a:p>
            <a:pPr>
              <a:buFont typeface="Wingdings" panose="05000000000000000000" pitchFamily="2" charset="2"/>
              <a:buChar char="Ø"/>
            </a:pPr>
            <a:r>
              <a:rPr lang="en-US" sz="3200" dirty="0" smtClean="0"/>
              <a:t>Sensorineural</a:t>
            </a:r>
          </a:p>
          <a:p>
            <a:pPr>
              <a:buFont typeface="Wingdings" panose="05000000000000000000" pitchFamily="2" charset="2"/>
              <a:buChar char="Ø"/>
            </a:pPr>
            <a:r>
              <a:rPr lang="en-US" sz="3200" dirty="0" smtClean="0"/>
              <a:t>Mixed</a:t>
            </a:r>
            <a:endParaRPr lang="en-US" sz="3200" dirty="0"/>
          </a:p>
          <a:p>
            <a:pPr>
              <a:buFont typeface="Wingdings" panose="05000000000000000000" pitchFamily="2" charset="2"/>
              <a:buChar char="Ø"/>
            </a:pPr>
            <a:r>
              <a:rPr lang="en-US" sz="3200" dirty="0" smtClean="0"/>
              <a:t>Central</a:t>
            </a:r>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pic>
        <p:nvPicPr>
          <p:cNvPr id="2050" name="Picture 2" descr="C:\Users\mfbell\AppData\Local\Microsoft\Windows\Temporary Internet Files\Content.Outlook\Q57IEJ7T\ThinkstockPhotos-486832808 color v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585052"/>
            <a:ext cx="4419600" cy="463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6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types and causes of hearing loss?</a:t>
            </a:r>
          </a:p>
        </p:txBody>
      </p:sp>
      <p:sp>
        <p:nvSpPr>
          <p:cNvPr id="4" name="Content Placeholder 3"/>
          <p:cNvSpPr>
            <a:spLocks noGrp="1"/>
          </p:cNvSpPr>
          <p:nvPr>
            <p:ph sz="quarter" idx="1"/>
          </p:nvPr>
        </p:nvSpPr>
        <p:spPr>
          <a:xfrm>
            <a:off x="185854" y="1373990"/>
            <a:ext cx="8503920" cy="4572000"/>
          </a:xfrm>
        </p:spPr>
        <p:txBody>
          <a:bodyPr>
            <a:normAutofit/>
          </a:bodyPr>
          <a:lstStyle/>
          <a:p>
            <a:pPr>
              <a:buFont typeface="Wingdings" panose="05000000000000000000" pitchFamily="2" charset="2"/>
              <a:buChar char="Ø"/>
            </a:pPr>
            <a:r>
              <a:rPr lang="en-US" sz="2800" dirty="0"/>
              <a:t>Conductive – sound not transmitted efficiently due to external or middle ear cause</a:t>
            </a:r>
          </a:p>
          <a:p>
            <a:pPr marL="0" indent="0">
              <a:buNone/>
            </a:pPr>
            <a:endParaRPr lang="en-US" sz="2400" dirty="0"/>
          </a:p>
        </p:txBody>
      </p:sp>
      <p:sp>
        <p:nvSpPr>
          <p:cNvPr id="6" name="Rectangle 5"/>
          <p:cNvSpPr/>
          <p:nvPr/>
        </p:nvSpPr>
        <p:spPr>
          <a:xfrm>
            <a:off x="4267200" y="6324600"/>
            <a:ext cx="4648200" cy="369332"/>
          </a:xfrm>
          <a:prstGeom prst="rect">
            <a:avLst/>
          </a:prstGeom>
        </p:spPr>
        <p:txBody>
          <a:bodyPr wrap="square">
            <a:spAutoFit/>
          </a:bodyPr>
          <a:lstStyle/>
          <a:p>
            <a:r>
              <a:rPr lang="en-US" b="1" dirty="0"/>
              <a:t>  </a:t>
            </a:r>
            <a:r>
              <a:rPr lang="en-US" sz="1400" b="1" dirty="0"/>
              <a:t>Section of Women’s Children’s &amp; Family Health</a:t>
            </a:r>
            <a:r>
              <a:rPr lang="en-US" sz="1400" dirty="0"/>
              <a:t> </a:t>
            </a:r>
          </a:p>
        </p:txBody>
      </p:sp>
      <p:sp>
        <p:nvSpPr>
          <p:cNvPr id="3" name="Oval 2"/>
          <p:cNvSpPr/>
          <p:nvPr/>
        </p:nvSpPr>
        <p:spPr>
          <a:xfrm rot="21046469">
            <a:off x="501826" y="2631004"/>
            <a:ext cx="1600199" cy="685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cerumen</a:t>
            </a:r>
          </a:p>
        </p:txBody>
      </p:sp>
      <p:sp>
        <p:nvSpPr>
          <p:cNvPr id="9" name="Oval 8"/>
          <p:cNvSpPr/>
          <p:nvPr/>
        </p:nvSpPr>
        <p:spPr>
          <a:xfrm>
            <a:off x="2895600" y="2447938"/>
            <a:ext cx="1607919" cy="107338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middle ear fluid</a:t>
            </a:r>
          </a:p>
        </p:txBody>
      </p:sp>
      <p:sp>
        <p:nvSpPr>
          <p:cNvPr id="10" name="Oval 9"/>
          <p:cNvSpPr/>
          <p:nvPr/>
        </p:nvSpPr>
        <p:spPr>
          <a:xfrm rot="662018">
            <a:off x="5029199" y="2209801"/>
            <a:ext cx="1981200" cy="914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perforation</a:t>
            </a:r>
          </a:p>
        </p:txBody>
      </p:sp>
      <p:sp>
        <p:nvSpPr>
          <p:cNvPr id="11" name="Oval 10"/>
          <p:cNvSpPr/>
          <p:nvPr/>
        </p:nvSpPr>
        <p:spPr>
          <a:xfrm rot="21254261">
            <a:off x="1243531" y="3491998"/>
            <a:ext cx="1522426"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allergies</a:t>
            </a:r>
          </a:p>
        </p:txBody>
      </p:sp>
      <p:sp>
        <p:nvSpPr>
          <p:cNvPr id="12" name="Oval 11"/>
          <p:cNvSpPr/>
          <p:nvPr/>
        </p:nvSpPr>
        <p:spPr>
          <a:xfrm>
            <a:off x="2674719" y="5160423"/>
            <a:ext cx="1828800" cy="914400"/>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infections</a:t>
            </a:r>
          </a:p>
        </p:txBody>
      </p:sp>
      <p:sp>
        <p:nvSpPr>
          <p:cNvPr id="13" name="Oval 12"/>
          <p:cNvSpPr/>
          <p:nvPr/>
        </p:nvSpPr>
        <p:spPr>
          <a:xfrm>
            <a:off x="3581685" y="3712451"/>
            <a:ext cx="2286000" cy="10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Eustachian tube dysfunction</a:t>
            </a:r>
          </a:p>
        </p:txBody>
      </p:sp>
      <p:sp>
        <p:nvSpPr>
          <p:cNvPr id="14" name="Oval 13"/>
          <p:cNvSpPr/>
          <p:nvPr/>
        </p:nvSpPr>
        <p:spPr>
          <a:xfrm rot="786385">
            <a:off x="751607" y="4566785"/>
            <a:ext cx="1308410" cy="9144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tumors</a:t>
            </a:r>
          </a:p>
        </p:txBody>
      </p:sp>
      <p:sp>
        <p:nvSpPr>
          <p:cNvPr id="15" name="Oval 14"/>
          <p:cNvSpPr/>
          <p:nvPr/>
        </p:nvSpPr>
        <p:spPr>
          <a:xfrm rot="20722594">
            <a:off x="6131305" y="4963617"/>
            <a:ext cx="1676400" cy="9144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foreign body</a:t>
            </a:r>
          </a:p>
        </p:txBody>
      </p:sp>
      <p:sp>
        <p:nvSpPr>
          <p:cNvPr id="16" name="Oval 15"/>
          <p:cNvSpPr/>
          <p:nvPr/>
        </p:nvSpPr>
        <p:spPr>
          <a:xfrm rot="838857">
            <a:off x="6248400" y="3440642"/>
            <a:ext cx="2362200" cy="9144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malformation</a:t>
            </a:r>
          </a:p>
        </p:txBody>
      </p:sp>
      <p:pic>
        <p:nvPicPr>
          <p:cNvPr id="17" name="Picture 16"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86312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Normal vs. Abnormal </a:t>
            </a:r>
            <a:endParaRPr lang="en-US"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pic>
        <p:nvPicPr>
          <p:cNvPr id="1029" name="Picture 5"/>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630300" y="1524000"/>
            <a:ext cx="2108475" cy="184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6145" y="4017461"/>
            <a:ext cx="2519521" cy="188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3553" y="3895145"/>
            <a:ext cx="1828855" cy="205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www.kidshealth.org.nz/sites/kidshealth/files/images/Grommet_pho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449467"/>
            <a:ext cx="2056960" cy="20256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yourhearingcenter.com/assets/images9U0O76V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7644" y="3909472"/>
            <a:ext cx="2006548" cy="19976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0475" y="1449467"/>
            <a:ext cx="2012058" cy="198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3858493"/>
            <a:ext cx="2129175" cy="210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66800" y="3402568"/>
            <a:ext cx="966931" cy="369332"/>
          </a:xfrm>
          <a:prstGeom prst="rect">
            <a:avLst/>
          </a:prstGeom>
          <a:noFill/>
        </p:spPr>
        <p:txBody>
          <a:bodyPr wrap="none" rtlCol="0">
            <a:spAutoFit/>
          </a:bodyPr>
          <a:lstStyle/>
          <a:p>
            <a:r>
              <a:rPr lang="en-US" dirty="0" smtClean="0"/>
              <a:t>Normal</a:t>
            </a:r>
            <a:endParaRPr lang="en-US" dirty="0"/>
          </a:p>
        </p:txBody>
      </p:sp>
      <p:sp>
        <p:nvSpPr>
          <p:cNvPr id="8" name="TextBox 7"/>
          <p:cNvSpPr txBox="1"/>
          <p:nvPr/>
        </p:nvSpPr>
        <p:spPr>
          <a:xfrm>
            <a:off x="2472101" y="5952278"/>
            <a:ext cx="2108269" cy="369332"/>
          </a:xfrm>
          <a:prstGeom prst="rect">
            <a:avLst/>
          </a:prstGeom>
          <a:noFill/>
        </p:spPr>
        <p:txBody>
          <a:bodyPr wrap="none" rtlCol="0">
            <a:spAutoFit/>
          </a:bodyPr>
          <a:lstStyle/>
          <a:p>
            <a:r>
              <a:rPr lang="en-US" dirty="0" smtClean="0"/>
              <a:t>Impacted cerumen</a:t>
            </a:r>
            <a:endParaRPr lang="en-US" dirty="0"/>
          </a:p>
        </p:txBody>
      </p:sp>
      <p:sp>
        <p:nvSpPr>
          <p:cNvPr id="10" name="TextBox 9"/>
          <p:cNvSpPr txBox="1"/>
          <p:nvPr/>
        </p:nvSpPr>
        <p:spPr>
          <a:xfrm>
            <a:off x="5032204" y="5955268"/>
            <a:ext cx="1353256" cy="369332"/>
          </a:xfrm>
          <a:prstGeom prst="rect">
            <a:avLst/>
          </a:prstGeom>
          <a:noFill/>
        </p:spPr>
        <p:txBody>
          <a:bodyPr wrap="none" rtlCol="0">
            <a:spAutoFit/>
          </a:bodyPr>
          <a:lstStyle/>
          <a:p>
            <a:r>
              <a:rPr lang="en-US" dirty="0" smtClean="0"/>
              <a:t>Perforation</a:t>
            </a:r>
            <a:endParaRPr lang="en-US" dirty="0"/>
          </a:p>
        </p:txBody>
      </p:sp>
      <p:sp>
        <p:nvSpPr>
          <p:cNvPr id="11" name="TextBox 10"/>
          <p:cNvSpPr txBox="1"/>
          <p:nvPr/>
        </p:nvSpPr>
        <p:spPr>
          <a:xfrm>
            <a:off x="833380" y="5952278"/>
            <a:ext cx="1532792" cy="369332"/>
          </a:xfrm>
          <a:prstGeom prst="rect">
            <a:avLst/>
          </a:prstGeom>
          <a:noFill/>
        </p:spPr>
        <p:txBody>
          <a:bodyPr wrap="none" rtlCol="0">
            <a:spAutoFit/>
          </a:bodyPr>
          <a:lstStyle/>
          <a:p>
            <a:r>
              <a:rPr lang="en-US" dirty="0" smtClean="0"/>
              <a:t>Foreign body</a:t>
            </a:r>
            <a:endParaRPr lang="en-US" dirty="0"/>
          </a:p>
        </p:txBody>
      </p:sp>
      <p:sp>
        <p:nvSpPr>
          <p:cNvPr id="12" name="TextBox 11"/>
          <p:cNvSpPr txBox="1"/>
          <p:nvPr/>
        </p:nvSpPr>
        <p:spPr>
          <a:xfrm>
            <a:off x="3316108" y="3432862"/>
            <a:ext cx="1354179" cy="369332"/>
          </a:xfrm>
          <a:prstGeom prst="rect">
            <a:avLst/>
          </a:prstGeom>
          <a:noFill/>
        </p:spPr>
        <p:txBody>
          <a:bodyPr wrap="square" rtlCol="0">
            <a:spAutoFit/>
          </a:bodyPr>
          <a:lstStyle/>
          <a:p>
            <a:r>
              <a:rPr lang="en-US" dirty="0" smtClean="0"/>
              <a:t>Scar tissue</a:t>
            </a:r>
            <a:endParaRPr lang="en-US" dirty="0"/>
          </a:p>
        </p:txBody>
      </p:sp>
      <p:sp>
        <p:nvSpPr>
          <p:cNvPr id="13" name="TextBox 12"/>
          <p:cNvSpPr txBox="1"/>
          <p:nvPr/>
        </p:nvSpPr>
        <p:spPr>
          <a:xfrm>
            <a:off x="6248400" y="3460428"/>
            <a:ext cx="1050288" cy="369332"/>
          </a:xfrm>
          <a:prstGeom prst="rect">
            <a:avLst/>
          </a:prstGeom>
          <a:noFill/>
        </p:spPr>
        <p:txBody>
          <a:bodyPr wrap="none" rtlCol="0">
            <a:spAutoFit/>
          </a:bodyPr>
          <a:lstStyle/>
          <a:p>
            <a:r>
              <a:rPr lang="en-US" dirty="0" smtClean="0"/>
              <a:t>PE Tube</a:t>
            </a:r>
            <a:endParaRPr lang="en-US" dirty="0"/>
          </a:p>
        </p:txBody>
      </p:sp>
      <p:sp>
        <p:nvSpPr>
          <p:cNvPr id="14" name="TextBox 13"/>
          <p:cNvSpPr txBox="1"/>
          <p:nvPr/>
        </p:nvSpPr>
        <p:spPr>
          <a:xfrm>
            <a:off x="7113553" y="5966047"/>
            <a:ext cx="1986441" cy="369332"/>
          </a:xfrm>
          <a:prstGeom prst="rect">
            <a:avLst/>
          </a:prstGeom>
          <a:noFill/>
        </p:spPr>
        <p:txBody>
          <a:bodyPr wrap="none" rtlCol="0">
            <a:spAutoFit/>
          </a:bodyPr>
          <a:lstStyle/>
          <a:p>
            <a:r>
              <a:rPr lang="en-US" dirty="0" smtClean="0"/>
              <a:t>Infection/bulging</a:t>
            </a:r>
            <a:endParaRPr lang="en-US" dirty="0"/>
          </a:p>
        </p:txBody>
      </p:sp>
    </p:spTree>
    <p:extLst>
      <p:ext uri="{BB962C8B-B14F-4D97-AF65-F5344CB8AC3E}">
        <p14:creationId xmlns:p14="http://schemas.microsoft.com/office/powerpoint/2010/main" val="4217635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types and causes of hearing loss?</a:t>
            </a:r>
            <a:endParaRPr lang="en-US" dirty="0"/>
          </a:p>
        </p:txBody>
      </p:sp>
      <p:sp>
        <p:nvSpPr>
          <p:cNvPr id="4" name="Content Placeholder 3"/>
          <p:cNvSpPr>
            <a:spLocks noGrp="1"/>
          </p:cNvSpPr>
          <p:nvPr>
            <p:ph sz="quarter" idx="1"/>
          </p:nvPr>
        </p:nvSpPr>
        <p:spPr>
          <a:xfrm>
            <a:off x="148590" y="1358366"/>
            <a:ext cx="8503920" cy="4813833"/>
          </a:xfrm>
        </p:spPr>
        <p:txBody>
          <a:bodyPr>
            <a:normAutofit/>
          </a:bodyPr>
          <a:lstStyle/>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smtClean="0"/>
              <a:t>Sensorineural </a:t>
            </a:r>
            <a:r>
              <a:rPr lang="en-US" sz="2800" dirty="0"/>
              <a:t>- results from pathology associated with the inner </a:t>
            </a:r>
            <a:r>
              <a:rPr lang="en-US" sz="2800" dirty="0" smtClean="0"/>
              <a:t>ear</a:t>
            </a:r>
          </a:p>
          <a:p>
            <a:pPr marL="0" indent="0">
              <a:buNone/>
            </a:pPr>
            <a:endParaRPr lang="en-US" sz="2400" dirty="0"/>
          </a:p>
          <a:p>
            <a:pPr lvl="1">
              <a:buClrTx/>
              <a:buFont typeface="Wingdings" panose="05000000000000000000" pitchFamily="2" charset="2"/>
              <a:buChar char="ü"/>
            </a:pPr>
            <a:r>
              <a:rPr lang="en-US" dirty="0" smtClean="0"/>
              <a:t>Congenital – genetic, prenatal, perinatal, postnatal infections</a:t>
            </a:r>
          </a:p>
          <a:p>
            <a:pPr lvl="1">
              <a:buClrTx/>
              <a:buFont typeface="Wingdings" panose="05000000000000000000" pitchFamily="2" charset="2"/>
              <a:buChar char="ü"/>
            </a:pPr>
            <a:r>
              <a:rPr lang="en-US" dirty="0" smtClean="0"/>
              <a:t>Acquired – illness (e.g. meningitis), ototoxicity, loud noise, head trauma, aging</a:t>
            </a:r>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390604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types and causes of hearing loss?</a:t>
            </a:r>
            <a:endParaRPr lang="en-US" dirty="0"/>
          </a:p>
        </p:txBody>
      </p:sp>
      <p:sp>
        <p:nvSpPr>
          <p:cNvPr id="4" name="Content Placeholder 3"/>
          <p:cNvSpPr>
            <a:spLocks noGrp="1"/>
          </p:cNvSpPr>
          <p:nvPr>
            <p:ph sz="quarter" idx="1"/>
          </p:nvPr>
        </p:nvSpPr>
        <p:spPr>
          <a:xfrm>
            <a:off x="228600" y="1524062"/>
            <a:ext cx="8503920" cy="4572000"/>
          </a:xfrm>
        </p:spPr>
        <p:txBody>
          <a:bodyPr>
            <a:normAutofit/>
          </a:bodyPr>
          <a:lstStyle/>
          <a:p>
            <a:pPr>
              <a:buFont typeface="Wingdings" panose="05000000000000000000" pitchFamily="2" charset="2"/>
              <a:buChar char="Ø"/>
            </a:pPr>
            <a:r>
              <a:rPr lang="en-US" sz="2800" dirty="0" smtClean="0"/>
              <a:t>Mixed – elements of both sensorineural and conductive</a:t>
            </a:r>
          </a:p>
          <a:p>
            <a:pPr lvl="1">
              <a:buFont typeface="Wingdings" panose="05000000000000000000" pitchFamily="2" charset="2"/>
              <a:buChar char="Ø"/>
            </a:pPr>
            <a:r>
              <a:rPr lang="en-US" sz="2300" dirty="0"/>
              <a:t>Sensorineural component is typically permanent </a:t>
            </a:r>
          </a:p>
          <a:p>
            <a:pPr lvl="1">
              <a:buFont typeface="Wingdings" panose="05000000000000000000" pitchFamily="2" charset="2"/>
              <a:buChar char="Ø"/>
            </a:pPr>
            <a:r>
              <a:rPr lang="en-US" sz="2300" dirty="0"/>
              <a:t>Conductive component may or may not be medically </a:t>
            </a:r>
            <a:r>
              <a:rPr lang="en-US" sz="2300" dirty="0" smtClean="0"/>
              <a:t>managed</a:t>
            </a:r>
          </a:p>
          <a:p>
            <a:pPr marL="274320" lvl="1" indent="0">
              <a:buNone/>
            </a:pPr>
            <a:endParaRPr lang="en-US" sz="2800" dirty="0"/>
          </a:p>
          <a:p>
            <a:pPr>
              <a:buFont typeface="Wingdings" panose="05000000000000000000" pitchFamily="2" charset="2"/>
              <a:buChar char="Ø"/>
            </a:pPr>
            <a:r>
              <a:rPr lang="en-US" sz="2800" dirty="0" smtClean="0"/>
              <a:t>Central – result of damage/dysfunction in central auditory system</a:t>
            </a:r>
          </a:p>
          <a:p>
            <a:pPr lvl="1">
              <a:buFont typeface="Wingdings" panose="05000000000000000000" pitchFamily="2" charset="2"/>
              <a:buChar char="Ø"/>
            </a:pPr>
            <a:r>
              <a:rPr lang="en-US" sz="2300" dirty="0" smtClean="0"/>
              <a:t>Space occupying lesions </a:t>
            </a:r>
          </a:p>
          <a:p>
            <a:pPr lvl="1">
              <a:buFont typeface="Wingdings" panose="05000000000000000000" pitchFamily="2" charset="2"/>
              <a:buChar char="Ø"/>
            </a:pPr>
            <a:r>
              <a:rPr lang="en-US" sz="2300" dirty="0" smtClean="0"/>
              <a:t>Perceptual processing difficulties</a:t>
            </a:r>
          </a:p>
          <a:p>
            <a:pPr marL="0" indent="0">
              <a:buNone/>
            </a:pPr>
            <a:endParaRPr lang="en-US" sz="2800"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3706954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is sound measured?</a:t>
            </a:r>
            <a:endParaRPr lang="en-US" dirty="0"/>
          </a:p>
        </p:txBody>
      </p:sp>
      <p:sp>
        <p:nvSpPr>
          <p:cNvPr id="4" name="Content Placeholder 3"/>
          <p:cNvSpPr>
            <a:spLocks noGrp="1"/>
          </p:cNvSpPr>
          <p:nvPr>
            <p:ph sz="quarter" idx="1"/>
          </p:nvPr>
        </p:nvSpPr>
        <p:spPr>
          <a:xfrm>
            <a:off x="411480" y="1752600"/>
            <a:ext cx="8503920" cy="4572000"/>
          </a:xfrm>
        </p:spPr>
        <p:txBody>
          <a:bodyPr/>
          <a:lstStyle/>
          <a:p>
            <a:pPr marL="0" indent="0">
              <a:buNone/>
            </a:pPr>
            <a:r>
              <a:rPr lang="en-US" dirty="0" smtClean="0"/>
              <a:t>Frequency (pitch) = Hertz (Hz)</a:t>
            </a:r>
          </a:p>
          <a:p>
            <a:pPr marL="274320" lvl="1" indent="0">
              <a:buNone/>
            </a:pPr>
            <a:r>
              <a:rPr lang="en-US" dirty="0" smtClean="0"/>
              <a:t>Human range is 20 to 20,000 Hz</a:t>
            </a:r>
          </a:p>
          <a:p>
            <a:pPr marL="274320" lvl="1" indent="0">
              <a:buNone/>
            </a:pPr>
            <a:r>
              <a:rPr lang="en-US" dirty="0" smtClean="0"/>
              <a:t>Most important sounds are 500-4000 Hz</a:t>
            </a:r>
          </a:p>
          <a:p>
            <a:pPr marL="0" indent="0">
              <a:buNone/>
            </a:pPr>
            <a:endParaRPr lang="en-US" i="1" dirty="0"/>
          </a:p>
          <a:p>
            <a:pPr marL="0" indent="0">
              <a:buNone/>
            </a:pPr>
            <a:r>
              <a:rPr lang="en-US" dirty="0" smtClean="0"/>
              <a:t>Intensity </a:t>
            </a:r>
            <a:r>
              <a:rPr lang="en-US" dirty="0"/>
              <a:t>(loudness) = decibels (dB)</a:t>
            </a:r>
          </a:p>
          <a:p>
            <a:pPr marL="274320" lvl="1" indent="0">
              <a:buNone/>
            </a:pPr>
            <a:r>
              <a:rPr lang="en-US" dirty="0"/>
              <a:t>Normal range in children -10 to 15 dB</a:t>
            </a:r>
          </a:p>
          <a:p>
            <a:pPr marL="274320" lvl="1" indent="0">
              <a:buNone/>
            </a:pPr>
            <a:r>
              <a:rPr lang="en-US" dirty="0"/>
              <a:t>Normal conversation is 45-60 dB</a:t>
            </a:r>
          </a:p>
          <a:p>
            <a:pPr marL="274320" lvl="1" indent="0">
              <a:buNone/>
            </a:pPr>
            <a:endParaRPr lang="en-US" i="1"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3389500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is hearing loss defined?</a:t>
            </a:r>
            <a:endParaRPr lang="en-US" dirty="0"/>
          </a:p>
        </p:txBody>
      </p:sp>
      <p:sp>
        <p:nvSpPr>
          <p:cNvPr id="4" name="Content Placeholder 3"/>
          <p:cNvSpPr>
            <a:spLocks noGrp="1"/>
          </p:cNvSpPr>
          <p:nvPr>
            <p:ph sz="quarter" idx="1"/>
          </p:nvPr>
        </p:nvSpPr>
        <p:spPr/>
        <p:txBody>
          <a:bodyPr/>
          <a:lstStyle/>
          <a:p>
            <a:pPr marL="0" indent="0">
              <a:buNone/>
            </a:pPr>
            <a:r>
              <a:rPr lang="en-US" dirty="0"/>
              <a:t>Classified by the American Speech-Language-Hearing Association as follows</a:t>
            </a:r>
            <a:r>
              <a:rPr lang="en-US" dirty="0" smtClean="0"/>
              <a:t>:</a:t>
            </a:r>
          </a:p>
          <a:p>
            <a:pPr marL="0" indent="0">
              <a:buNone/>
            </a:pPr>
            <a:endParaRPr lang="en-US" dirty="0"/>
          </a:p>
          <a:p>
            <a:pPr lvl="1">
              <a:buFont typeface="Wingdings" panose="05000000000000000000" pitchFamily="2" charset="2"/>
              <a:buChar char="v"/>
            </a:pPr>
            <a:r>
              <a:rPr lang="en-US" dirty="0"/>
              <a:t>-0 to 15 dB - normal</a:t>
            </a:r>
          </a:p>
          <a:p>
            <a:pPr lvl="1">
              <a:buFont typeface="Wingdings" panose="05000000000000000000" pitchFamily="2" charset="2"/>
              <a:buChar char="v"/>
            </a:pPr>
            <a:r>
              <a:rPr lang="en-US" dirty="0"/>
              <a:t>16 to 25 dB - slight</a:t>
            </a:r>
          </a:p>
          <a:p>
            <a:pPr lvl="1">
              <a:buFont typeface="Wingdings" panose="05000000000000000000" pitchFamily="2" charset="2"/>
              <a:buChar char="v"/>
            </a:pPr>
            <a:r>
              <a:rPr lang="en-US" dirty="0"/>
              <a:t>26 to 40 dB - mild</a:t>
            </a:r>
          </a:p>
          <a:p>
            <a:pPr lvl="1">
              <a:buFont typeface="Wingdings" panose="05000000000000000000" pitchFamily="2" charset="2"/>
              <a:buChar char="v"/>
            </a:pPr>
            <a:r>
              <a:rPr lang="en-US" dirty="0"/>
              <a:t>41 to 55 dB - moderate</a:t>
            </a:r>
          </a:p>
          <a:p>
            <a:pPr lvl="1">
              <a:buFont typeface="Wingdings" panose="05000000000000000000" pitchFamily="2" charset="2"/>
              <a:buChar char="v"/>
            </a:pPr>
            <a:r>
              <a:rPr lang="en-US" dirty="0"/>
              <a:t>56 to 70 dB - moderately </a:t>
            </a:r>
            <a:r>
              <a:rPr lang="en-US" dirty="0" smtClean="0"/>
              <a:t>severe</a:t>
            </a:r>
            <a:endParaRPr lang="en-US" dirty="0"/>
          </a:p>
          <a:p>
            <a:pPr lvl="1">
              <a:buFont typeface="Wingdings" panose="05000000000000000000" pitchFamily="2" charset="2"/>
              <a:buChar char="v"/>
            </a:pPr>
            <a:r>
              <a:rPr lang="en-US" dirty="0"/>
              <a:t>71 to 90 dB - severe</a:t>
            </a:r>
          </a:p>
          <a:p>
            <a:pPr lvl="1">
              <a:buFont typeface="Wingdings" panose="05000000000000000000" pitchFamily="2" charset="2"/>
              <a:buChar char="v"/>
            </a:pPr>
            <a:r>
              <a:rPr lang="en-US" dirty="0"/>
              <a:t>91 + dB - profound</a:t>
            </a:r>
          </a:p>
          <a:p>
            <a:pPr>
              <a:buFont typeface="Wingdings" panose="05000000000000000000" pitchFamily="2" charset="2"/>
              <a:buChar char="v"/>
            </a:pPr>
            <a:endParaRPr lang="en-US"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2050" name="Picture 2" descr="H:\School Health Manual\Screening\Hearing\Print\Audiogram2014_E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008920"/>
            <a:ext cx="3297382" cy="426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PH color transparent background.png"/>
          <p:cNvPicPr/>
          <p:nvPr/>
        </p:nvPicPr>
        <p:blipFill>
          <a:blip r:embed="rId4"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971460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r>
              <a:rPr lang="en-US" dirty="0" smtClean="0"/>
              <a:t>Review of recommendations</a:t>
            </a:r>
            <a:endParaRPr lang="en-US" dirty="0"/>
          </a:p>
        </p:txBody>
      </p:sp>
      <p:sp>
        <p:nvSpPr>
          <p:cNvPr id="10" name="Title 9"/>
          <p:cNvSpPr>
            <a:spLocks noGrp="1"/>
          </p:cNvSpPr>
          <p:nvPr>
            <p:ph type="title"/>
          </p:nvPr>
        </p:nvSpPr>
        <p:spPr/>
        <p:txBody>
          <a:bodyPr>
            <a:normAutofit fontScale="90000"/>
          </a:bodyPr>
          <a:lstStyle/>
          <a:p>
            <a:r>
              <a:rPr lang="en-US" sz="4400" dirty="0"/>
              <a:t>State of Alaska Hearing Screening Guidelines for the </a:t>
            </a:r>
            <a:r>
              <a:rPr lang="en-US" sz="4400" dirty="0" smtClean="0"/>
              <a:t/>
            </a:r>
            <a:br>
              <a:rPr lang="en-US" sz="4400" dirty="0" smtClean="0"/>
            </a:br>
            <a:r>
              <a:rPr lang="en-US" sz="4400" dirty="0" smtClean="0"/>
              <a:t>Pre-school/School </a:t>
            </a:r>
            <a:r>
              <a:rPr lang="en-US" sz="4400" dirty="0"/>
              <a:t>Population</a:t>
            </a:r>
            <a:endParaRPr lang="en-US"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200400"/>
            <a:ext cx="2222500" cy="287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DPH color transparent background.png"/>
          <p:cNvPicPr/>
          <p:nvPr/>
        </p:nvPicPr>
        <p:blipFill>
          <a:blip r:embed="rId4"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3242446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State of Alaska Hearing Screening Recommendations</a:t>
            </a:r>
            <a:endParaRPr lang="en-US" dirty="0"/>
          </a:p>
        </p:txBody>
      </p:sp>
      <p:sp>
        <p:nvSpPr>
          <p:cNvPr id="4" name="Content Placeholder 3"/>
          <p:cNvSpPr>
            <a:spLocks noGrp="1"/>
          </p:cNvSpPr>
          <p:nvPr>
            <p:ph sz="quarter" idx="1"/>
          </p:nvPr>
        </p:nvSpPr>
        <p:spPr>
          <a:xfrm>
            <a:off x="228600" y="1524062"/>
            <a:ext cx="8503920" cy="4572000"/>
          </a:xfrm>
        </p:spPr>
        <p:txBody>
          <a:bodyPr>
            <a:normAutofit lnSpcReduction="10000"/>
          </a:bodyPr>
          <a:lstStyle/>
          <a:p>
            <a:pPr marL="0" indent="0">
              <a:buNone/>
            </a:pPr>
            <a:r>
              <a:rPr lang="en-US" dirty="0" smtClean="0"/>
              <a:t>Who to screen:</a:t>
            </a:r>
          </a:p>
          <a:p>
            <a:pPr lvl="1"/>
            <a:r>
              <a:rPr lang="en-US" sz="2300" b="1" dirty="0"/>
              <a:t>Grades:</a:t>
            </a:r>
            <a:r>
              <a:rPr lang="en-US" sz="1900" dirty="0"/>
              <a:t> </a:t>
            </a:r>
            <a:endParaRPr lang="en-US" sz="1500" dirty="0"/>
          </a:p>
          <a:p>
            <a:pPr lvl="2"/>
            <a:r>
              <a:rPr lang="en-US" dirty="0"/>
              <a:t>preschool </a:t>
            </a:r>
            <a:endParaRPr lang="en-US" sz="1800" dirty="0"/>
          </a:p>
          <a:p>
            <a:pPr lvl="2"/>
            <a:r>
              <a:rPr lang="en-US" dirty="0"/>
              <a:t>kindergarten </a:t>
            </a:r>
            <a:endParaRPr lang="en-US" sz="1800" dirty="0"/>
          </a:p>
          <a:p>
            <a:pPr lvl="2"/>
            <a:r>
              <a:rPr lang="en-US" dirty="0"/>
              <a:t>1</a:t>
            </a:r>
            <a:r>
              <a:rPr lang="en-US" baseline="30000" dirty="0"/>
              <a:t>st</a:t>
            </a:r>
            <a:r>
              <a:rPr lang="en-US" dirty="0"/>
              <a:t>, 3</a:t>
            </a:r>
            <a:r>
              <a:rPr lang="en-US" baseline="30000" dirty="0"/>
              <a:t>rd</a:t>
            </a:r>
            <a:r>
              <a:rPr lang="en-US" dirty="0"/>
              <a:t>, 5</a:t>
            </a:r>
            <a:r>
              <a:rPr lang="en-US" baseline="30000" dirty="0"/>
              <a:t>th</a:t>
            </a:r>
            <a:r>
              <a:rPr lang="en-US" dirty="0"/>
              <a:t>, 7</a:t>
            </a:r>
            <a:r>
              <a:rPr lang="en-US" baseline="30000" dirty="0"/>
              <a:t>th</a:t>
            </a:r>
            <a:r>
              <a:rPr lang="en-US" dirty="0"/>
              <a:t>, and 10</a:t>
            </a:r>
            <a:r>
              <a:rPr lang="en-US" baseline="30000" dirty="0"/>
              <a:t>th</a:t>
            </a:r>
            <a:r>
              <a:rPr lang="en-US" dirty="0"/>
              <a:t> </a:t>
            </a:r>
            <a:endParaRPr lang="en-US" sz="1800" dirty="0"/>
          </a:p>
          <a:p>
            <a:pPr lvl="2"/>
            <a:r>
              <a:rPr lang="en-US" dirty="0"/>
              <a:t>Screen 2</a:t>
            </a:r>
            <a:r>
              <a:rPr lang="en-US" baseline="30000" dirty="0"/>
              <a:t>nd</a:t>
            </a:r>
            <a:r>
              <a:rPr lang="en-US" dirty="0"/>
              <a:t> grade if time and staffing allow. </a:t>
            </a:r>
            <a:endParaRPr lang="en-US" sz="1800" dirty="0"/>
          </a:p>
          <a:p>
            <a:pPr lvl="1"/>
            <a:r>
              <a:rPr lang="en-US" b="1" dirty="0" smtClean="0"/>
              <a:t>Regardless </a:t>
            </a:r>
            <a:r>
              <a:rPr lang="en-US" b="1" dirty="0"/>
              <a:t>of grade, screen students upon: </a:t>
            </a:r>
          </a:p>
          <a:p>
            <a:pPr lvl="2"/>
            <a:r>
              <a:rPr lang="en-US" dirty="0"/>
              <a:t>initial entry in the school district </a:t>
            </a:r>
          </a:p>
          <a:p>
            <a:pPr lvl="2"/>
            <a:r>
              <a:rPr lang="en-US" dirty="0"/>
              <a:t>entrance into special education and with follow up evaluations</a:t>
            </a:r>
          </a:p>
          <a:p>
            <a:pPr lvl="2"/>
            <a:r>
              <a:rPr lang="en-US" dirty="0"/>
              <a:t>grade repetition</a:t>
            </a:r>
          </a:p>
          <a:p>
            <a:pPr lvl="2"/>
            <a:r>
              <a:rPr lang="en-US" dirty="0"/>
              <a:t>request of teacher, parent, or healthcare provider</a:t>
            </a:r>
          </a:p>
          <a:p>
            <a:pPr lvl="2"/>
            <a:r>
              <a:rPr lang="en-US" dirty="0"/>
              <a:t>evidence of known risk </a:t>
            </a:r>
            <a:r>
              <a:rPr lang="en-US" dirty="0" smtClean="0"/>
              <a:t>factors</a:t>
            </a:r>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007926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4" name="Content Placeholder 3"/>
          <p:cNvSpPr>
            <a:spLocks noGrp="1"/>
          </p:cNvSpPr>
          <p:nvPr>
            <p:ph sz="quarter" idx="1"/>
          </p:nvPr>
        </p:nvSpPr>
        <p:spPr>
          <a:xfrm>
            <a:off x="304800" y="1377789"/>
            <a:ext cx="8503920" cy="4794411"/>
          </a:xfrm>
        </p:spPr>
        <p:txBody>
          <a:bodyPr>
            <a:normAutofit/>
          </a:bodyPr>
          <a:lstStyle/>
          <a:p>
            <a:pPr marL="0" indent="0">
              <a:buNone/>
            </a:pPr>
            <a:endParaRPr lang="en-US" dirty="0" smtClean="0"/>
          </a:p>
          <a:p>
            <a:pPr marL="0" indent="0">
              <a:buNone/>
            </a:pPr>
            <a:r>
              <a:rPr lang="en-US" dirty="0" smtClean="0"/>
              <a:t>At the end of this presentation the participant will be able to :</a:t>
            </a:r>
          </a:p>
          <a:p>
            <a:pPr lvl="1"/>
            <a:r>
              <a:rPr lang="en-US" sz="2400" dirty="0" smtClean="0">
                <a:solidFill>
                  <a:schemeClr val="tx1"/>
                </a:solidFill>
              </a:rPr>
              <a:t>Explain the importance of hearing screening for the school-aged child.</a:t>
            </a:r>
          </a:p>
          <a:p>
            <a:pPr lvl="1"/>
            <a:r>
              <a:rPr lang="en-US" sz="2400" dirty="0" smtClean="0">
                <a:solidFill>
                  <a:schemeClr val="tx1"/>
                </a:solidFill>
              </a:rPr>
              <a:t>Discuss </a:t>
            </a:r>
            <a:r>
              <a:rPr lang="en-US" sz="2400" dirty="0">
                <a:solidFill>
                  <a:schemeClr val="tx1"/>
                </a:solidFill>
              </a:rPr>
              <a:t>age appropriate screening techniques and </a:t>
            </a:r>
            <a:r>
              <a:rPr lang="en-US" sz="2400" dirty="0" smtClean="0">
                <a:solidFill>
                  <a:schemeClr val="tx1"/>
                </a:solidFill>
              </a:rPr>
              <a:t>procedures.</a:t>
            </a:r>
          </a:p>
          <a:p>
            <a:pPr lvl="1"/>
            <a:r>
              <a:rPr lang="en-US" sz="2400" dirty="0" smtClean="0">
                <a:solidFill>
                  <a:schemeClr val="tx1"/>
                </a:solidFill>
              </a:rPr>
              <a:t>Identify </a:t>
            </a:r>
            <a:r>
              <a:rPr lang="en-US" sz="2400" dirty="0">
                <a:solidFill>
                  <a:schemeClr val="tx1"/>
                </a:solidFill>
              </a:rPr>
              <a:t>the steps of the screening process for pure tone </a:t>
            </a:r>
            <a:r>
              <a:rPr lang="en-US" sz="2400" dirty="0" smtClean="0">
                <a:solidFill>
                  <a:schemeClr val="tx1"/>
                </a:solidFill>
              </a:rPr>
              <a:t>audiometry.</a:t>
            </a:r>
          </a:p>
          <a:p>
            <a:pPr lvl="1"/>
            <a:r>
              <a:rPr lang="en-US" sz="2400" dirty="0" smtClean="0">
                <a:solidFill>
                  <a:schemeClr val="tx1"/>
                </a:solidFill>
              </a:rPr>
              <a:t>Discuss </a:t>
            </a:r>
            <a:r>
              <a:rPr lang="en-US" sz="2400" dirty="0">
                <a:solidFill>
                  <a:schemeClr val="tx1"/>
                </a:solidFill>
              </a:rPr>
              <a:t>the pass/refer criteria and general steps in the referral and follow-up procedure.</a:t>
            </a:r>
          </a:p>
          <a:p>
            <a:pPr marL="274320" lvl="1">
              <a:buClr>
                <a:schemeClr val="accent1"/>
              </a:buClr>
              <a:buSzPct val="85000"/>
              <a:buFont typeface="Wingdings 2"/>
              <a:buChar char=""/>
            </a:pPr>
            <a:endParaRPr lang="en-US" sz="2800" dirty="0" smtClean="0">
              <a:solidFill>
                <a:prstClr val="black"/>
              </a:solidFill>
            </a:endParaRPr>
          </a:p>
          <a:p>
            <a:pPr marL="274320" lvl="1">
              <a:buClr>
                <a:schemeClr val="accent1"/>
              </a:buClr>
              <a:buSzPct val="85000"/>
              <a:buFont typeface="Wingdings 2"/>
              <a:buChar char=""/>
            </a:pPr>
            <a:endParaRPr lang="en-US" sz="2800" dirty="0">
              <a:solidFill>
                <a:prstClr val="black"/>
              </a:solidFill>
            </a:endParaRPr>
          </a:p>
          <a:p>
            <a:endParaRPr lang="en-US" sz="2800" dirty="0">
              <a:solidFill>
                <a:prstClr val="black"/>
              </a:solidFill>
            </a:endParaRPr>
          </a:p>
          <a:p>
            <a:pPr marL="0" indent="0">
              <a:buNone/>
            </a:pPr>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8" name="Picture 7"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460844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State of Alaska Hearing Screening Recommendations</a:t>
            </a:r>
            <a:endParaRPr lang="en-US" dirty="0"/>
          </a:p>
        </p:txBody>
      </p:sp>
      <p:sp>
        <p:nvSpPr>
          <p:cNvPr id="4" name="Content Placeholder 3"/>
          <p:cNvSpPr>
            <a:spLocks noGrp="1"/>
          </p:cNvSpPr>
          <p:nvPr>
            <p:ph sz="quarter" idx="1"/>
          </p:nvPr>
        </p:nvSpPr>
        <p:spPr/>
        <p:txBody>
          <a:bodyPr>
            <a:normAutofit/>
          </a:bodyPr>
          <a:lstStyle/>
          <a:p>
            <a:pPr marL="0" indent="0">
              <a:buNone/>
            </a:pPr>
            <a:r>
              <a:rPr lang="en-US" dirty="0" smtClean="0"/>
              <a:t>Risk Factors:</a:t>
            </a:r>
          </a:p>
          <a:p>
            <a:pPr lvl="2"/>
            <a:r>
              <a:rPr lang="en-US" dirty="0" smtClean="0"/>
              <a:t>Concern regarding hearing, speech, language, developmental delay, academic difficulties</a:t>
            </a:r>
          </a:p>
          <a:p>
            <a:pPr lvl="2"/>
            <a:r>
              <a:rPr lang="en-US" dirty="0" smtClean="0"/>
              <a:t>Family history of permanent childhood hearing loss</a:t>
            </a:r>
          </a:p>
          <a:p>
            <a:pPr lvl="2"/>
            <a:r>
              <a:rPr lang="en-US" dirty="0" smtClean="0"/>
              <a:t>Perinatal history of premature birth, neonatal ICU, in utero infections (e.g. rubella)</a:t>
            </a:r>
          </a:p>
          <a:p>
            <a:pPr lvl="2"/>
            <a:r>
              <a:rPr lang="en-US" dirty="0" smtClean="0"/>
              <a:t>Postnatal infections (e.g. meningitis, measles)</a:t>
            </a:r>
          </a:p>
          <a:p>
            <a:pPr lvl="2"/>
            <a:r>
              <a:rPr lang="en-US" dirty="0" smtClean="0"/>
              <a:t>Craniofacial anomalies (e.g. cleft palate)</a:t>
            </a:r>
          </a:p>
          <a:p>
            <a:pPr lvl="2"/>
            <a:r>
              <a:rPr lang="en-US" dirty="0" smtClean="0"/>
              <a:t>Diseases and syndromes (e.g. Usher, </a:t>
            </a:r>
            <a:r>
              <a:rPr lang="en-US" dirty="0" err="1" smtClean="0"/>
              <a:t>Waardenburg</a:t>
            </a:r>
            <a:r>
              <a:rPr lang="en-US" dirty="0" smtClean="0"/>
              <a:t>)</a:t>
            </a:r>
          </a:p>
          <a:p>
            <a:pPr lvl="2"/>
            <a:r>
              <a:rPr lang="en-US" dirty="0" smtClean="0"/>
              <a:t>Head trauma</a:t>
            </a:r>
          </a:p>
          <a:p>
            <a:pPr lvl="2"/>
            <a:r>
              <a:rPr lang="en-US" dirty="0" smtClean="0"/>
              <a:t>Chemotherapy</a:t>
            </a:r>
          </a:p>
          <a:p>
            <a:pPr lvl="2"/>
            <a:r>
              <a:rPr lang="en-US" dirty="0" smtClean="0"/>
              <a:t>Exposure to harmful levels of noise</a:t>
            </a:r>
          </a:p>
          <a:p>
            <a:endParaRPr lang="en-US" dirty="0" smtClean="0"/>
          </a:p>
          <a:p>
            <a:endParaRPr lang="en-US" dirty="0" smtClean="0"/>
          </a:p>
          <a:p>
            <a:endParaRPr lang="en-US" dirty="0" smtClean="0"/>
          </a:p>
          <a:p>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4057290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State of Alaska Hearing Screening Recommendations</a:t>
            </a:r>
            <a:endParaRPr lang="en-US" dirty="0"/>
          </a:p>
        </p:txBody>
      </p:sp>
      <p:sp>
        <p:nvSpPr>
          <p:cNvPr id="4" name="Content Placeholder 3"/>
          <p:cNvSpPr>
            <a:spLocks noGrp="1"/>
          </p:cNvSpPr>
          <p:nvPr>
            <p:ph sz="quarter" idx="1"/>
          </p:nvPr>
        </p:nvSpPr>
        <p:spPr>
          <a:xfrm>
            <a:off x="423595" y="1524000"/>
            <a:ext cx="8503920" cy="4572000"/>
          </a:xfrm>
        </p:spPr>
        <p:txBody>
          <a:bodyPr>
            <a:normAutofit/>
          </a:bodyPr>
          <a:lstStyle/>
          <a:p>
            <a:pPr marL="0" indent="0">
              <a:buNone/>
            </a:pPr>
            <a:r>
              <a:rPr lang="en-US" dirty="0" smtClean="0"/>
              <a:t>Who not to screen:</a:t>
            </a:r>
          </a:p>
          <a:p>
            <a:pPr marL="0" indent="0">
              <a:buNone/>
            </a:pPr>
            <a:endParaRPr lang="en-US" sz="2200" dirty="0" smtClean="0">
              <a:solidFill>
                <a:schemeClr val="tx2"/>
              </a:solidFill>
            </a:endParaRPr>
          </a:p>
          <a:p>
            <a:pPr marL="0" indent="0">
              <a:buNone/>
            </a:pPr>
            <a:r>
              <a:rPr lang="en-US" sz="2200" dirty="0" smtClean="0">
                <a:solidFill>
                  <a:schemeClr val="tx2"/>
                </a:solidFill>
              </a:rPr>
              <a:t>Students who</a:t>
            </a:r>
          </a:p>
          <a:p>
            <a:pPr lvl="1"/>
            <a:r>
              <a:rPr lang="en-US" dirty="0"/>
              <a:t>wear hearing aids or other hearing devices, </a:t>
            </a:r>
            <a:r>
              <a:rPr lang="en-US" dirty="0" smtClean="0"/>
              <a:t>including </a:t>
            </a:r>
            <a:r>
              <a:rPr lang="en-US" dirty="0"/>
              <a:t>cochlear implants </a:t>
            </a:r>
          </a:p>
          <a:p>
            <a:pPr lvl="1"/>
            <a:r>
              <a:rPr lang="en-US" dirty="0"/>
              <a:t>have </a:t>
            </a:r>
            <a:r>
              <a:rPr lang="en-US" dirty="0" smtClean="0"/>
              <a:t>previously </a:t>
            </a:r>
            <a:r>
              <a:rPr lang="en-US" dirty="0"/>
              <a:t>known hearing loss and who are routinely evaluated by </a:t>
            </a:r>
            <a:r>
              <a:rPr lang="en-US" dirty="0" smtClean="0"/>
              <a:t>audiologist </a:t>
            </a:r>
            <a:endParaRPr lang="en-US" dirty="0"/>
          </a:p>
          <a:p>
            <a:pPr lvl="1"/>
            <a:r>
              <a:rPr lang="en-US" dirty="0"/>
              <a:t>have tenderness, drainage, or foul odor noted with visual inspection of the ear(s) prior to screening </a:t>
            </a:r>
            <a:endParaRPr lang="en-US" dirty="0" smtClean="0"/>
          </a:p>
          <a:p>
            <a:pPr lvl="1"/>
            <a:r>
              <a:rPr lang="en-US" dirty="0" smtClean="0"/>
              <a:t>have </a:t>
            </a:r>
            <a:r>
              <a:rPr lang="en-US" dirty="0"/>
              <a:t>obvious communicable conditions that may compromise infection </a:t>
            </a:r>
            <a:r>
              <a:rPr lang="en-US" dirty="0" smtClean="0"/>
              <a:t>control</a:t>
            </a:r>
            <a:endParaRPr lang="en-US" dirty="0"/>
          </a:p>
          <a:p>
            <a:pPr marL="0" indent="0">
              <a:buNone/>
            </a:pPr>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059476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State of Alaska Hearing Screening Recommendations</a:t>
            </a:r>
            <a:endParaRPr lang="en-US" dirty="0"/>
          </a:p>
        </p:txBody>
      </p:sp>
      <p:sp>
        <p:nvSpPr>
          <p:cNvPr id="4" name="Content Placeholder 3"/>
          <p:cNvSpPr>
            <a:spLocks noGrp="1"/>
          </p:cNvSpPr>
          <p:nvPr>
            <p:ph sz="quarter" idx="1"/>
          </p:nvPr>
        </p:nvSpPr>
        <p:spPr/>
        <p:txBody>
          <a:bodyPr>
            <a:normAutofit/>
          </a:bodyPr>
          <a:lstStyle/>
          <a:p>
            <a:pPr marL="0" indent="0">
              <a:buNone/>
            </a:pPr>
            <a:r>
              <a:rPr lang="en-US" dirty="0" smtClean="0"/>
              <a:t>When to screen:</a:t>
            </a:r>
          </a:p>
          <a:p>
            <a:endParaRPr lang="en-US" dirty="0" smtClean="0"/>
          </a:p>
          <a:p>
            <a:r>
              <a:rPr lang="en-US" dirty="0" smtClean="0"/>
              <a:t>Beginning of school year (but not first week)</a:t>
            </a:r>
          </a:p>
          <a:p>
            <a:endParaRPr lang="en-US" dirty="0" smtClean="0"/>
          </a:p>
          <a:p>
            <a:r>
              <a:rPr lang="en-US" dirty="0" smtClean="0"/>
              <a:t>Prioritize </a:t>
            </a:r>
          </a:p>
          <a:p>
            <a:pPr lvl="1"/>
            <a:r>
              <a:rPr lang="en-US" dirty="0" smtClean="0"/>
              <a:t>younger population </a:t>
            </a:r>
          </a:p>
          <a:p>
            <a:pPr lvl="1"/>
            <a:r>
              <a:rPr lang="en-US" dirty="0" smtClean="0"/>
              <a:t>students new to school district </a:t>
            </a:r>
          </a:p>
          <a:p>
            <a:pPr lvl="1"/>
            <a:r>
              <a:rPr lang="en-US" dirty="0" smtClean="0"/>
              <a:t>those with known risk factors</a:t>
            </a:r>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586064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State of Alaska Hearing Screening Recommendations</a:t>
            </a:r>
            <a:endParaRPr lang="en-US" dirty="0"/>
          </a:p>
        </p:txBody>
      </p:sp>
      <p:sp>
        <p:nvSpPr>
          <p:cNvPr id="4" name="Content Placeholder 3"/>
          <p:cNvSpPr>
            <a:spLocks noGrp="1"/>
          </p:cNvSpPr>
          <p:nvPr>
            <p:ph sz="quarter" idx="1"/>
          </p:nvPr>
        </p:nvSpPr>
        <p:spPr/>
        <p:txBody>
          <a:bodyPr/>
          <a:lstStyle/>
          <a:p>
            <a:pPr marL="0" indent="0">
              <a:buNone/>
            </a:pPr>
            <a:r>
              <a:rPr lang="en-US" dirty="0" smtClean="0"/>
              <a:t>Recommended Screening Test:</a:t>
            </a:r>
          </a:p>
          <a:p>
            <a:pPr marL="0" indent="0">
              <a:buNone/>
            </a:pPr>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sp>
        <p:nvSpPr>
          <p:cNvPr id="3" name="5-Point Star 2"/>
          <p:cNvSpPr/>
          <p:nvPr/>
        </p:nvSpPr>
        <p:spPr>
          <a:xfrm>
            <a:off x="2453268" y="2133600"/>
            <a:ext cx="4138032" cy="4138032"/>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Pure Tone Audiometry</a:t>
            </a:r>
          </a:p>
        </p:txBody>
      </p:sp>
      <p:sp>
        <p:nvSpPr>
          <p:cNvPr id="10" name="Rounded Rectangle 9"/>
          <p:cNvSpPr/>
          <p:nvPr/>
        </p:nvSpPr>
        <p:spPr>
          <a:xfrm>
            <a:off x="838200" y="2356895"/>
            <a:ext cx="2628899"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Screening frequencies:</a:t>
            </a:r>
          </a:p>
          <a:p>
            <a:pPr algn="ctr"/>
            <a:r>
              <a:rPr lang="en-US" dirty="0" smtClean="0"/>
              <a:t>1000, 2000, 4000 Hz</a:t>
            </a:r>
            <a:endParaRPr lang="en-US" dirty="0"/>
          </a:p>
        </p:txBody>
      </p:sp>
      <p:sp>
        <p:nvSpPr>
          <p:cNvPr id="11" name="Rounded Rectangle 10"/>
          <p:cNvSpPr/>
          <p:nvPr/>
        </p:nvSpPr>
        <p:spPr>
          <a:xfrm>
            <a:off x="402921" y="4378106"/>
            <a:ext cx="2778872" cy="1260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Pass = response to all frequencies at 20 dB in each ear</a:t>
            </a:r>
            <a:endParaRPr lang="en-US" dirty="0"/>
          </a:p>
        </p:txBody>
      </p:sp>
      <p:sp>
        <p:nvSpPr>
          <p:cNvPr id="13" name="Rounded Rectangle 12"/>
          <p:cNvSpPr/>
          <p:nvPr/>
        </p:nvSpPr>
        <p:spPr>
          <a:xfrm>
            <a:off x="5295900" y="2436471"/>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Screening level: </a:t>
            </a:r>
          </a:p>
          <a:p>
            <a:pPr algn="ctr"/>
            <a:r>
              <a:rPr lang="en-US" dirty="0" smtClean="0"/>
              <a:t>20 dB</a:t>
            </a:r>
            <a:endParaRPr lang="en-US" dirty="0"/>
          </a:p>
        </p:txBody>
      </p:sp>
      <p:sp>
        <p:nvSpPr>
          <p:cNvPr id="14" name="Rounded Rectangle 13"/>
          <p:cNvSpPr/>
          <p:nvPr/>
        </p:nvSpPr>
        <p:spPr>
          <a:xfrm>
            <a:off x="6019800" y="4202616"/>
            <a:ext cx="2590796" cy="158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Refer = no response at one or more frequencies at the 20 dB level in either ear</a:t>
            </a:r>
            <a:endParaRPr lang="en-US" dirty="0"/>
          </a:p>
        </p:txBody>
      </p:sp>
      <p:pic>
        <p:nvPicPr>
          <p:cNvPr id="15" name="Picture 14"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4075770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a:t>Pure Tone Audiometry Equipment</a:t>
            </a:r>
          </a:p>
        </p:txBody>
      </p:sp>
      <p:sp>
        <p:nvSpPr>
          <p:cNvPr id="4" name="Content Placeholder 3"/>
          <p:cNvSpPr>
            <a:spLocks noGrp="1"/>
          </p:cNvSpPr>
          <p:nvPr>
            <p:ph sz="quarter" idx="1"/>
          </p:nvPr>
        </p:nvSpPr>
        <p:spPr>
          <a:xfrm>
            <a:off x="304800" y="1600200"/>
            <a:ext cx="8503920" cy="4651248"/>
          </a:xfrm>
        </p:spPr>
        <p:txBody>
          <a:bodyPr>
            <a:normAutofit/>
          </a:bodyPr>
          <a:lstStyle/>
          <a:p>
            <a:pPr marL="0" indent="0">
              <a:buNone/>
            </a:pPr>
            <a:r>
              <a:rPr lang="en-US" dirty="0"/>
              <a:t>Portable pure tone audiometer </a:t>
            </a:r>
            <a:endParaRPr lang="en-US" dirty="0" smtClean="0"/>
          </a:p>
          <a:p>
            <a:pPr marL="0" indent="0">
              <a:buNone/>
            </a:pPr>
            <a:endParaRPr lang="en-US" dirty="0"/>
          </a:p>
          <a:p>
            <a:pPr lvl="1">
              <a:buClrTx/>
              <a:buSzPct val="80000"/>
              <a:buFont typeface="Wingdings" panose="05000000000000000000" pitchFamily="2" charset="2"/>
              <a:buChar char="ü"/>
            </a:pPr>
            <a:r>
              <a:rPr lang="en-US" sz="2400" dirty="0"/>
              <a:t>Air conduction with headphones or inserts</a:t>
            </a:r>
          </a:p>
          <a:p>
            <a:pPr lvl="1">
              <a:buClrTx/>
              <a:buSzPct val="80000"/>
              <a:buFont typeface="Wingdings" panose="05000000000000000000" pitchFamily="2" charset="2"/>
              <a:buChar char="ü"/>
            </a:pPr>
            <a:r>
              <a:rPr lang="en-US" sz="2400" dirty="0"/>
              <a:t>Capable of screening frequencies 1000-4000 Hz</a:t>
            </a:r>
          </a:p>
          <a:p>
            <a:pPr lvl="1">
              <a:buClrTx/>
              <a:buSzPct val="80000"/>
              <a:buFont typeface="Wingdings" panose="05000000000000000000" pitchFamily="2" charset="2"/>
              <a:buChar char="ü"/>
            </a:pPr>
            <a:r>
              <a:rPr lang="en-US" sz="2400" dirty="0"/>
              <a:t>Calibrated annually with calibration sticker present</a:t>
            </a:r>
          </a:p>
          <a:p>
            <a:pPr lvl="1">
              <a:buClrTx/>
              <a:buSzPct val="80000"/>
              <a:buFont typeface="Wingdings" panose="05000000000000000000" pitchFamily="2" charset="2"/>
              <a:buChar char="ü"/>
            </a:pPr>
            <a:r>
              <a:rPr lang="en-US" sz="2400" dirty="0"/>
              <a:t>Listening and visual inspections prior to each use</a:t>
            </a:r>
          </a:p>
          <a:p>
            <a:pPr lvl="1">
              <a:buClrTx/>
              <a:buSzPct val="80000"/>
              <a:buFont typeface="Wingdings" panose="05000000000000000000" pitchFamily="2" charset="2"/>
              <a:buChar char="ü"/>
            </a:pPr>
            <a:r>
              <a:rPr lang="en-US" sz="2400" dirty="0"/>
              <a:t>Handle the audiometer with care, especially cords</a:t>
            </a:r>
          </a:p>
          <a:p>
            <a:pPr lvl="1">
              <a:buClrTx/>
              <a:buSzPct val="80000"/>
              <a:buFont typeface="Wingdings" panose="05000000000000000000" pitchFamily="2" charset="2"/>
              <a:buChar char="ü"/>
            </a:pPr>
            <a:r>
              <a:rPr lang="en-US" sz="2400" dirty="0"/>
              <a:t>Store in climate-controlled area</a:t>
            </a:r>
          </a:p>
        </p:txBody>
      </p:sp>
      <p:sp>
        <p:nvSpPr>
          <p:cNvPr id="6" name="Rectangle 5"/>
          <p:cNvSpPr/>
          <p:nvPr/>
        </p:nvSpPr>
        <p:spPr>
          <a:xfrm>
            <a:off x="4267200" y="6324600"/>
            <a:ext cx="4648200" cy="369332"/>
          </a:xfrm>
          <a:prstGeom prst="rect">
            <a:avLst/>
          </a:prstGeom>
        </p:spPr>
        <p:txBody>
          <a:bodyPr wrap="square">
            <a:spAutoFit/>
          </a:bodyPr>
          <a:lstStyle/>
          <a:p>
            <a:r>
              <a:rPr lang="en-US" b="1" dirty="0"/>
              <a:t>  </a:t>
            </a:r>
            <a:r>
              <a:rPr lang="en-US" sz="1400" b="1" dirty="0"/>
              <a:t>Section of Women’s Children’s &amp; Family Health</a:t>
            </a:r>
            <a:r>
              <a:rPr lang="en-US" sz="1400" dirty="0"/>
              <a:t> </a:t>
            </a:r>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045897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a:t>Pure Tone Audiometry Equipment</a:t>
            </a:r>
          </a:p>
        </p:txBody>
      </p:sp>
      <p:sp>
        <p:nvSpPr>
          <p:cNvPr id="4" name="Content Placeholder 3"/>
          <p:cNvSpPr>
            <a:spLocks noGrp="1"/>
          </p:cNvSpPr>
          <p:nvPr>
            <p:ph sz="quarter" idx="1"/>
          </p:nvPr>
        </p:nvSpPr>
        <p:spPr/>
        <p:txBody>
          <a:bodyPr/>
          <a:lstStyle/>
          <a:p>
            <a:pPr marL="0" indent="0">
              <a:buNone/>
            </a:pPr>
            <a:r>
              <a:rPr lang="en-US" sz="2800" dirty="0" err="1"/>
              <a:t>Maico</a:t>
            </a:r>
            <a:r>
              <a:rPr lang="en-US" sz="2800" dirty="0"/>
              <a:t> 27</a:t>
            </a:r>
          </a:p>
          <a:p>
            <a:pPr marL="0" indent="0">
              <a:buNone/>
            </a:pPr>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Content Placeholder 3" descr="Earscan3-ES3M_30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0800000" flipV="1">
            <a:off x="304800" y="2172794"/>
            <a:ext cx="3709698" cy="2475405"/>
          </a:xfrm>
          <a:prstGeom prst="rect">
            <a:avLst/>
          </a:prstGeom>
          <a:ln>
            <a:solidFill>
              <a:schemeClr val="tx1"/>
            </a:solidFill>
          </a:ln>
        </p:spPr>
      </p:pic>
      <p:pic>
        <p:nvPicPr>
          <p:cNvPr id="10" name="Picture 9" descr="DPH color transparent background.png"/>
          <p:cNvPicPr/>
          <p:nvPr/>
        </p:nvPicPr>
        <p:blipFill>
          <a:blip r:embed="rId4" cstate="print"/>
          <a:stretch>
            <a:fillRect/>
          </a:stretch>
        </p:blipFill>
        <p:spPr>
          <a:xfrm>
            <a:off x="0" y="6096062"/>
            <a:ext cx="926515" cy="761938"/>
          </a:xfrm>
          <a:prstGeom prst="rect">
            <a:avLst/>
          </a:prstGeom>
        </p:spPr>
      </p:pic>
      <p:pic>
        <p:nvPicPr>
          <p:cNvPr id="7" name="Content Placeholder 3" descr="Earscan3-ES3M_30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876800" y="3479800"/>
            <a:ext cx="3810000" cy="2540000"/>
          </a:xfrm>
          <a:prstGeom prst="rect">
            <a:avLst/>
          </a:prstGeom>
          <a:ln>
            <a:solidFill>
              <a:schemeClr val="tx1"/>
            </a:solidFill>
          </a:ln>
        </p:spPr>
      </p:pic>
      <p:sp>
        <p:nvSpPr>
          <p:cNvPr id="3" name="Rectangle 2"/>
          <p:cNvSpPr/>
          <p:nvPr/>
        </p:nvSpPr>
        <p:spPr>
          <a:xfrm>
            <a:off x="6172200" y="2908050"/>
            <a:ext cx="1651414" cy="523220"/>
          </a:xfrm>
          <a:prstGeom prst="rect">
            <a:avLst/>
          </a:prstGeom>
        </p:spPr>
        <p:txBody>
          <a:bodyPr wrap="none">
            <a:spAutoFit/>
          </a:bodyPr>
          <a:lstStyle/>
          <a:p>
            <a:r>
              <a:rPr lang="en-US" sz="2800" dirty="0" err="1"/>
              <a:t>Maico</a:t>
            </a:r>
            <a:r>
              <a:rPr lang="en-US" sz="2800" dirty="0"/>
              <a:t> 39</a:t>
            </a:r>
          </a:p>
        </p:txBody>
      </p:sp>
    </p:spTree>
    <p:extLst>
      <p:ext uri="{BB962C8B-B14F-4D97-AF65-F5344CB8AC3E}">
        <p14:creationId xmlns:p14="http://schemas.microsoft.com/office/powerpoint/2010/main" val="2311452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a:t>Pure Tone Audiometry Equipment</a:t>
            </a:r>
          </a:p>
        </p:txBody>
      </p:sp>
      <p:sp>
        <p:nvSpPr>
          <p:cNvPr id="4" name="Content Placeholder 3"/>
          <p:cNvSpPr>
            <a:spLocks noGrp="1"/>
          </p:cNvSpPr>
          <p:nvPr>
            <p:ph sz="quarter" idx="1"/>
          </p:nvPr>
        </p:nvSpPr>
        <p:spPr/>
        <p:txBody>
          <a:bodyPr/>
          <a:lstStyle/>
          <a:p>
            <a:pPr marL="0" indent="0">
              <a:buNone/>
            </a:pPr>
            <a:r>
              <a:rPr lang="en-US" sz="2800" dirty="0" err="1"/>
              <a:t>Maico</a:t>
            </a:r>
            <a:r>
              <a:rPr lang="en-US" sz="2800" dirty="0"/>
              <a:t> 25</a:t>
            </a:r>
          </a:p>
          <a:p>
            <a:pPr marL="0" indent="0">
              <a:buNone/>
            </a:pPr>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5122" name="Picture 2" descr="http://az657403.vo.msecnd.net/maico/maico/images/products/large/ma-25/audiometer_ma-25new_lg.jpg?h=320&amp;la=en&amp;w=432&amp;hash=http://az657403.vo.msecnd.net/maico/maico/images/products/large/ma-25/audiometer_ma-25new_lg.jpg?h=320&amp;la=en&amp;w=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4114800" cy="30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DPH color transparent background.png"/>
          <p:cNvPicPr/>
          <p:nvPr/>
        </p:nvPicPr>
        <p:blipFill>
          <a:blip r:embed="rId4" cstate="print"/>
          <a:stretch>
            <a:fillRect/>
          </a:stretch>
        </p:blipFill>
        <p:spPr>
          <a:xfrm>
            <a:off x="0" y="6096062"/>
            <a:ext cx="926515" cy="761938"/>
          </a:xfrm>
          <a:prstGeom prst="rect">
            <a:avLst/>
          </a:prstGeom>
        </p:spPr>
      </p:pic>
      <p:pic>
        <p:nvPicPr>
          <p:cNvPr id="7" name="Picture 2" descr="http://ecs-ltd.co.nz/wp-content/uploads/2014/11/GSI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611228"/>
            <a:ext cx="3962400" cy="25276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623957" y="3059668"/>
            <a:ext cx="1241045" cy="523220"/>
          </a:xfrm>
          <a:prstGeom prst="rect">
            <a:avLst/>
          </a:prstGeom>
        </p:spPr>
        <p:txBody>
          <a:bodyPr wrap="none">
            <a:spAutoFit/>
          </a:bodyPr>
          <a:lstStyle/>
          <a:p>
            <a:r>
              <a:rPr lang="en-US" sz="2800" dirty="0"/>
              <a:t>GSI 18</a:t>
            </a:r>
          </a:p>
        </p:txBody>
      </p:sp>
    </p:spTree>
    <p:extLst>
      <p:ext uri="{BB962C8B-B14F-4D97-AF65-F5344CB8AC3E}">
        <p14:creationId xmlns:p14="http://schemas.microsoft.com/office/powerpoint/2010/main" val="2615215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a:t>Pure Tone Audiometry Equipment</a:t>
            </a:r>
          </a:p>
        </p:txBody>
      </p:sp>
      <p:sp>
        <p:nvSpPr>
          <p:cNvPr id="4" name="Content Placeholder 3"/>
          <p:cNvSpPr>
            <a:spLocks noGrp="1"/>
          </p:cNvSpPr>
          <p:nvPr>
            <p:ph sz="quarter" idx="1"/>
          </p:nvPr>
        </p:nvSpPr>
        <p:spPr/>
        <p:txBody>
          <a:bodyPr/>
          <a:lstStyle/>
          <a:p>
            <a:pPr marL="0" indent="0">
              <a:buNone/>
            </a:pPr>
            <a:r>
              <a:rPr lang="en-US" sz="2800" dirty="0" err="1"/>
              <a:t>Earscan</a:t>
            </a:r>
            <a:r>
              <a:rPr lang="en-US" sz="2800" dirty="0"/>
              <a:t> 3M</a:t>
            </a:r>
          </a:p>
          <a:p>
            <a:pPr marL="0" indent="0">
              <a:buNone/>
            </a:pPr>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10" name="Content Placeholder 3" descr="Earscan3-ES3M_30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209800" y="2057462"/>
            <a:ext cx="4038600" cy="4038600"/>
          </a:xfrm>
          <a:prstGeom prst="rect">
            <a:avLst/>
          </a:prstGeom>
          <a:ln>
            <a:solidFill>
              <a:schemeClr val="tx1"/>
            </a:solidFill>
          </a:ln>
        </p:spPr>
      </p:pic>
      <p:pic>
        <p:nvPicPr>
          <p:cNvPr id="9" name="Picture 8" descr="DPH color transparent background.png"/>
          <p:cNvPicPr/>
          <p:nvPr/>
        </p:nvPicPr>
        <p:blipFill>
          <a:blip r:embed="rId4"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378324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a:t>Pure Tone Audiometry Equipment</a:t>
            </a:r>
          </a:p>
        </p:txBody>
      </p:sp>
      <p:sp>
        <p:nvSpPr>
          <p:cNvPr id="4" name="Content Placeholder 3"/>
          <p:cNvSpPr>
            <a:spLocks noGrp="1"/>
          </p:cNvSpPr>
          <p:nvPr>
            <p:ph sz="quarter" idx="1"/>
          </p:nvPr>
        </p:nvSpPr>
        <p:spPr>
          <a:xfrm>
            <a:off x="243840" y="1676400"/>
            <a:ext cx="8503920" cy="4572000"/>
          </a:xfrm>
        </p:spPr>
        <p:txBody>
          <a:bodyPr/>
          <a:lstStyle/>
          <a:p>
            <a:pPr marL="0" indent="0">
              <a:buNone/>
            </a:pPr>
            <a:r>
              <a:rPr lang="en-US" dirty="0" err="1"/>
              <a:t>Maico</a:t>
            </a:r>
            <a:r>
              <a:rPr lang="en-US" dirty="0"/>
              <a:t> Pilot Audiometer </a:t>
            </a:r>
            <a:r>
              <a:rPr lang="en-US" dirty="0" smtClean="0"/>
              <a:t> (this </a:t>
            </a:r>
            <a:r>
              <a:rPr lang="en-US" dirty="0"/>
              <a:t>is more than you </a:t>
            </a:r>
            <a:r>
              <a:rPr lang="en-US" dirty="0" smtClean="0"/>
              <a:t>need)</a:t>
            </a:r>
            <a:endParaRPr lang="en-US" dirty="0"/>
          </a:p>
          <a:p>
            <a:pPr marL="0" indent="0">
              <a:buNone/>
            </a:pPr>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11" name="Content Placeholder 3" descr="Earscan3-ES3M_30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828800" y="2514831"/>
            <a:ext cx="5334000" cy="3413125"/>
          </a:xfrm>
          <a:prstGeom prst="rect">
            <a:avLst/>
          </a:prstGeom>
          <a:ln>
            <a:solidFill>
              <a:schemeClr val="tx1"/>
            </a:solidFill>
          </a:ln>
        </p:spPr>
      </p:pic>
      <p:pic>
        <p:nvPicPr>
          <p:cNvPr id="9" name="Picture 8" descr="DPH color transparent background.png"/>
          <p:cNvPicPr/>
          <p:nvPr/>
        </p:nvPicPr>
        <p:blipFill>
          <a:blip r:embed="rId4"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8100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a:t>Audiometer Check</a:t>
            </a:r>
          </a:p>
        </p:txBody>
      </p:sp>
      <p:sp>
        <p:nvSpPr>
          <p:cNvPr id="4" name="Content Placeholder 3"/>
          <p:cNvSpPr>
            <a:spLocks noGrp="1"/>
          </p:cNvSpPr>
          <p:nvPr>
            <p:ph sz="quarter" idx="1"/>
          </p:nvPr>
        </p:nvSpPr>
        <p:spPr>
          <a:xfrm>
            <a:off x="411480" y="1502291"/>
            <a:ext cx="8503920" cy="4572000"/>
          </a:xfrm>
        </p:spPr>
        <p:txBody>
          <a:bodyPr>
            <a:normAutofit/>
          </a:bodyPr>
          <a:lstStyle/>
          <a:p>
            <a:r>
              <a:rPr lang="en-US" sz="2400" dirty="0"/>
              <a:t>Examine headphones and cords for cracks, splits, correct connection to audiometer (i.e., red/right, blue/left</a:t>
            </a:r>
            <a:r>
              <a:rPr lang="en-US" sz="2400" dirty="0" smtClean="0"/>
              <a:t>)</a:t>
            </a:r>
          </a:p>
          <a:p>
            <a:pPr marL="0" indent="0">
              <a:buNone/>
            </a:pPr>
            <a:endParaRPr lang="en-US" sz="2400" dirty="0"/>
          </a:p>
          <a:p>
            <a:r>
              <a:rPr lang="en-US" sz="2400" dirty="0"/>
              <a:t>Look for calibration sticker- date must be </a:t>
            </a:r>
            <a:r>
              <a:rPr lang="en-US" sz="2400" dirty="0" smtClean="0"/>
              <a:t>current</a:t>
            </a:r>
          </a:p>
          <a:p>
            <a:pPr marL="0" indent="0">
              <a:buNone/>
            </a:pPr>
            <a:endParaRPr lang="en-US" sz="2400" dirty="0"/>
          </a:p>
          <a:p>
            <a:r>
              <a:rPr lang="en-US" sz="2400" dirty="0"/>
              <a:t>Perform listening check</a:t>
            </a:r>
          </a:p>
          <a:p>
            <a:pPr lvl="1">
              <a:buFont typeface="Wingdings" panose="05000000000000000000" pitchFamily="2" charset="2"/>
              <a:buChar char="ü"/>
            </a:pPr>
            <a:r>
              <a:rPr lang="en-US" sz="2000" dirty="0"/>
              <a:t>Check screening levels in both right and left ear twice</a:t>
            </a:r>
          </a:p>
          <a:p>
            <a:pPr lvl="1">
              <a:buFont typeface="Wingdings" panose="05000000000000000000" pitchFamily="2" charset="2"/>
              <a:buChar char="ü"/>
            </a:pPr>
            <a:r>
              <a:rPr lang="en-US" sz="2000" dirty="0"/>
              <a:t>Hold presentation button while changing decibel level from 0-50 dB at 1000 Hz- listen for “dead spots,” abrupt volume changes and audible clicks</a:t>
            </a:r>
          </a:p>
          <a:p>
            <a:pPr lvl="1">
              <a:buFont typeface="Wingdings" panose="05000000000000000000" pitchFamily="2" charset="2"/>
              <a:buChar char="ü"/>
            </a:pPr>
            <a:r>
              <a:rPr lang="en-US" sz="2000" dirty="0"/>
              <a:t>Press tone button and listen for static when cords moved</a:t>
            </a:r>
          </a:p>
          <a:p>
            <a:pPr marL="274320" lvl="1" indent="0">
              <a:buNone/>
            </a:pPr>
            <a:endParaRPr lang="en-US" sz="2000" dirty="0"/>
          </a:p>
        </p:txBody>
      </p:sp>
      <p:sp>
        <p:nvSpPr>
          <p:cNvPr id="6" name="Rectangle 5"/>
          <p:cNvSpPr/>
          <p:nvPr/>
        </p:nvSpPr>
        <p:spPr>
          <a:xfrm>
            <a:off x="4267200" y="6324600"/>
            <a:ext cx="4648200" cy="369332"/>
          </a:xfrm>
          <a:prstGeom prst="rect">
            <a:avLst/>
          </a:prstGeom>
        </p:spPr>
        <p:txBody>
          <a:bodyPr wrap="square">
            <a:spAutoFit/>
          </a:bodyPr>
          <a:lstStyle/>
          <a:p>
            <a:r>
              <a:rPr lang="en-US" b="1" dirty="0"/>
              <a:t>  </a:t>
            </a:r>
            <a:r>
              <a:rPr lang="en-US" sz="1400" b="1" dirty="0"/>
              <a:t>Section of Women’s Children’s &amp; Family Health</a:t>
            </a:r>
            <a:r>
              <a:rPr lang="en-US" sz="1400" dirty="0"/>
              <a:t> </a:t>
            </a:r>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268176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important to screen for hearing loss?</a:t>
            </a:r>
            <a:endParaRPr lang="en-US" dirty="0"/>
          </a:p>
        </p:txBody>
      </p:sp>
      <p:sp>
        <p:nvSpPr>
          <p:cNvPr id="4" name="Content Placeholder 3"/>
          <p:cNvSpPr>
            <a:spLocks noGrp="1"/>
          </p:cNvSpPr>
          <p:nvPr>
            <p:ph sz="quarter" idx="1"/>
          </p:nvPr>
        </p:nvSpPr>
        <p:spPr>
          <a:xfrm>
            <a:off x="250786" y="1548374"/>
            <a:ext cx="8503920" cy="4572000"/>
          </a:xfrm>
        </p:spPr>
        <p:txBody>
          <a:bodyPr/>
          <a:lstStyle/>
          <a:p>
            <a:pPr marL="0" indent="0">
              <a:buNone/>
            </a:pPr>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sp>
        <p:nvSpPr>
          <p:cNvPr id="9" name="Oval 8"/>
          <p:cNvSpPr/>
          <p:nvPr/>
        </p:nvSpPr>
        <p:spPr>
          <a:xfrm rot="20534164">
            <a:off x="924894" y="2268526"/>
            <a:ext cx="4029600" cy="15531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14.9% of U. S children have hearing loss in one or both ears.</a:t>
            </a:r>
            <a:endParaRPr lang="en-US" dirty="0"/>
          </a:p>
        </p:txBody>
      </p:sp>
      <p:sp>
        <p:nvSpPr>
          <p:cNvPr id="10" name="Oval 9"/>
          <p:cNvSpPr/>
          <p:nvPr/>
        </p:nvSpPr>
        <p:spPr>
          <a:xfrm rot="660110">
            <a:off x="5097850" y="2635213"/>
            <a:ext cx="3066564" cy="213277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Hearing loss impacts oral language development, academics, social-emotional well-being.</a:t>
            </a:r>
            <a:endParaRPr lang="en-US" dirty="0"/>
          </a:p>
        </p:txBody>
      </p:sp>
      <p:sp>
        <p:nvSpPr>
          <p:cNvPr id="11" name="Oval 10"/>
          <p:cNvSpPr/>
          <p:nvPr/>
        </p:nvSpPr>
        <p:spPr>
          <a:xfrm>
            <a:off x="2241630" y="4292088"/>
            <a:ext cx="3505200" cy="16607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Early identification and treatment can prevent or reduce the consequences of many hearing problems.</a:t>
            </a:r>
            <a:endParaRPr lang="en-US" dirty="0"/>
          </a:p>
        </p:txBody>
      </p:sp>
      <p:pic>
        <p:nvPicPr>
          <p:cNvPr id="12" name="Picture 11"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787803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a:t>Environment Check</a:t>
            </a:r>
          </a:p>
        </p:txBody>
      </p:sp>
      <p:sp>
        <p:nvSpPr>
          <p:cNvPr id="4" name="Content Placeholder 3"/>
          <p:cNvSpPr>
            <a:spLocks noGrp="1"/>
          </p:cNvSpPr>
          <p:nvPr>
            <p:ph sz="quarter" idx="1"/>
          </p:nvPr>
        </p:nvSpPr>
        <p:spPr>
          <a:xfrm>
            <a:off x="304800" y="1752600"/>
            <a:ext cx="8503920" cy="4572000"/>
          </a:xfrm>
        </p:spPr>
        <p:txBody>
          <a:bodyPr>
            <a:normAutofit fontScale="92500"/>
          </a:bodyPr>
          <a:lstStyle/>
          <a:p>
            <a:r>
              <a:rPr lang="en-US" dirty="0"/>
              <a:t>Quiet environment is critical</a:t>
            </a:r>
          </a:p>
          <a:p>
            <a:r>
              <a:rPr lang="en-US" dirty="0"/>
              <a:t>Perform environment listening check before each day of screening and whenever the audiometer is moved</a:t>
            </a:r>
          </a:p>
          <a:p>
            <a:r>
              <a:rPr lang="en-US" dirty="0"/>
              <a:t>Perform listening check on a person with known, normal hearing</a:t>
            </a:r>
          </a:p>
          <a:p>
            <a:r>
              <a:rPr lang="en-US" dirty="0"/>
              <a:t>If necessary, move to an area with less noise and repeat</a:t>
            </a:r>
          </a:p>
          <a:p>
            <a:r>
              <a:rPr lang="en-US" dirty="0"/>
              <a:t>Do not increase decibel level to overcome noise </a:t>
            </a:r>
          </a:p>
          <a:p>
            <a:r>
              <a:rPr lang="en-US" dirty="0"/>
              <a:t>Postpone screenings if necessary- find an appropriate space.  </a:t>
            </a:r>
          </a:p>
        </p:txBody>
      </p:sp>
      <p:sp>
        <p:nvSpPr>
          <p:cNvPr id="6" name="Rectangle 5"/>
          <p:cNvSpPr/>
          <p:nvPr/>
        </p:nvSpPr>
        <p:spPr>
          <a:xfrm>
            <a:off x="4267200" y="6324600"/>
            <a:ext cx="4648200" cy="369332"/>
          </a:xfrm>
          <a:prstGeom prst="rect">
            <a:avLst/>
          </a:prstGeom>
        </p:spPr>
        <p:txBody>
          <a:bodyPr wrap="square">
            <a:spAutoFit/>
          </a:bodyPr>
          <a:lstStyle/>
          <a:p>
            <a:r>
              <a:rPr lang="en-US" b="1" dirty="0"/>
              <a:t>  </a:t>
            </a:r>
            <a:r>
              <a:rPr lang="en-US" sz="1400" b="1" dirty="0"/>
              <a:t>Section of Women’s Children’s &amp; Family Health</a:t>
            </a:r>
            <a:r>
              <a:rPr lang="en-US" sz="1400" dirty="0"/>
              <a:t> </a:t>
            </a:r>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088016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smtClean="0"/>
              <a:t>Protocols</a:t>
            </a:r>
            <a:endParaRPr lang="en-US" dirty="0"/>
          </a:p>
        </p:txBody>
      </p:sp>
      <p:sp>
        <p:nvSpPr>
          <p:cNvPr id="4" name="Content Placeholder 3"/>
          <p:cNvSpPr>
            <a:spLocks noGrp="1"/>
          </p:cNvSpPr>
          <p:nvPr>
            <p:ph sz="quarter" idx="1"/>
          </p:nvPr>
        </p:nvSpPr>
        <p:spPr>
          <a:xfrm>
            <a:off x="411480" y="1600200"/>
            <a:ext cx="8503920" cy="4572000"/>
          </a:xfrm>
        </p:spPr>
        <p:txBody>
          <a:bodyPr>
            <a:normAutofit/>
          </a:bodyPr>
          <a:lstStyle/>
          <a:p>
            <a:pPr marL="0" indent="0" algn="ctr">
              <a:buNone/>
            </a:pPr>
            <a:r>
              <a:rPr lang="en-US" b="1" dirty="0"/>
              <a:t>Pure Tone </a:t>
            </a:r>
            <a:r>
              <a:rPr lang="en-US" b="1" dirty="0" smtClean="0"/>
              <a:t>Audiometry</a:t>
            </a:r>
            <a:endParaRPr lang="en-US" sz="2400" b="1" dirty="0" smtClean="0"/>
          </a:p>
          <a:p>
            <a:pPr marL="0" indent="0">
              <a:buNone/>
            </a:pPr>
            <a:r>
              <a:rPr lang="en-US" sz="2400" b="1" dirty="0" smtClean="0"/>
              <a:t>Preparation</a:t>
            </a:r>
            <a:r>
              <a:rPr lang="en-US" b="1" dirty="0"/>
              <a:t>:</a:t>
            </a:r>
          </a:p>
          <a:p>
            <a:r>
              <a:rPr lang="en-US" sz="2400" dirty="0"/>
              <a:t>Set up chair for student in position facing away from audiometer.</a:t>
            </a:r>
          </a:p>
          <a:p>
            <a:r>
              <a:rPr lang="en-US" sz="2400" dirty="0"/>
              <a:t>Wash hands, clean headphones. </a:t>
            </a:r>
          </a:p>
          <a:p>
            <a:r>
              <a:rPr lang="en-US" sz="2400" dirty="0"/>
              <a:t>Confirm student identity. </a:t>
            </a:r>
            <a:endParaRPr lang="en-US" sz="2400" dirty="0" smtClean="0"/>
          </a:p>
          <a:p>
            <a:r>
              <a:rPr lang="en-US" sz="2400" dirty="0" smtClean="0"/>
              <a:t>Remove large earrings, glasses, and tuck hair behind ears</a:t>
            </a:r>
            <a:endParaRPr lang="en-US" sz="2400" dirty="0"/>
          </a:p>
          <a:p>
            <a:r>
              <a:rPr lang="en-US" sz="2400" dirty="0"/>
              <a:t>Perform Visual Inspection. </a:t>
            </a:r>
          </a:p>
        </p:txBody>
      </p:sp>
      <p:sp>
        <p:nvSpPr>
          <p:cNvPr id="6" name="Rectangle 5"/>
          <p:cNvSpPr/>
          <p:nvPr/>
        </p:nvSpPr>
        <p:spPr>
          <a:xfrm>
            <a:off x="4267200" y="6324600"/>
            <a:ext cx="4648200" cy="369332"/>
          </a:xfrm>
          <a:prstGeom prst="rect">
            <a:avLst/>
          </a:prstGeom>
        </p:spPr>
        <p:txBody>
          <a:bodyPr wrap="square">
            <a:spAutoFit/>
          </a:bodyPr>
          <a:lstStyle/>
          <a:p>
            <a:r>
              <a:rPr lang="en-US" b="1" dirty="0"/>
              <a:t>  </a:t>
            </a:r>
            <a:r>
              <a:rPr lang="en-US" sz="1400" b="1" dirty="0"/>
              <a:t>Section of Women’s Children’s &amp; Family Health</a:t>
            </a:r>
            <a:r>
              <a:rPr lang="en-US" sz="1400" dirty="0"/>
              <a:t> </a:t>
            </a:r>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4235163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smtClean="0"/>
              <a:t>Protocols</a:t>
            </a:r>
            <a:endParaRPr lang="en-US" dirty="0"/>
          </a:p>
        </p:txBody>
      </p:sp>
      <p:sp>
        <p:nvSpPr>
          <p:cNvPr id="4" name="Content Placeholder 3"/>
          <p:cNvSpPr>
            <a:spLocks noGrp="1"/>
          </p:cNvSpPr>
          <p:nvPr>
            <p:ph sz="quarter" idx="1"/>
          </p:nvPr>
        </p:nvSpPr>
        <p:spPr>
          <a:xfrm>
            <a:off x="423595" y="1447800"/>
            <a:ext cx="8503920" cy="4572000"/>
          </a:xfrm>
        </p:spPr>
        <p:txBody>
          <a:bodyPr/>
          <a:lstStyle/>
          <a:p>
            <a:pPr marL="0" indent="0" algn="r">
              <a:buNone/>
            </a:pPr>
            <a:r>
              <a:rPr lang="en-US" b="1" dirty="0"/>
              <a:t>Visual Inspection (External)</a:t>
            </a:r>
          </a:p>
        </p:txBody>
      </p:sp>
      <p:sp>
        <p:nvSpPr>
          <p:cNvPr id="6" name="Rectangle 5"/>
          <p:cNvSpPr/>
          <p:nvPr/>
        </p:nvSpPr>
        <p:spPr>
          <a:xfrm>
            <a:off x="4267200" y="6324600"/>
            <a:ext cx="4648200" cy="369332"/>
          </a:xfrm>
          <a:prstGeom prst="rect">
            <a:avLst/>
          </a:prstGeom>
        </p:spPr>
        <p:txBody>
          <a:bodyPr wrap="square">
            <a:spAutoFit/>
          </a:bodyPr>
          <a:lstStyle/>
          <a:p>
            <a:r>
              <a:rPr lang="en-US" b="1" dirty="0"/>
              <a:t>  </a:t>
            </a:r>
            <a:r>
              <a:rPr lang="en-US" sz="1400" b="1" dirty="0"/>
              <a:t>Section of Women’s Children’s &amp; Family Health</a:t>
            </a:r>
            <a:r>
              <a:rPr lang="en-US" sz="14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4433792"/>
            <a:ext cx="16192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57400"/>
            <a:ext cx="4648200" cy="237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514754"/>
            <a:ext cx="2347913" cy="159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760124"/>
            <a:ext cx="2329028" cy="349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02554" y="5318072"/>
            <a:ext cx="1157689" cy="338554"/>
          </a:xfrm>
          <a:prstGeom prst="rect">
            <a:avLst/>
          </a:prstGeom>
          <a:noFill/>
        </p:spPr>
        <p:txBody>
          <a:bodyPr wrap="none" rtlCol="0">
            <a:spAutoFit/>
          </a:bodyPr>
          <a:lstStyle/>
          <a:p>
            <a:r>
              <a:rPr lang="en-US" sz="1600" dirty="0"/>
              <a:t>Dermatitis</a:t>
            </a:r>
          </a:p>
        </p:txBody>
      </p:sp>
      <p:sp>
        <p:nvSpPr>
          <p:cNvPr id="9" name="TextBox 8"/>
          <p:cNvSpPr txBox="1"/>
          <p:nvPr/>
        </p:nvSpPr>
        <p:spPr>
          <a:xfrm>
            <a:off x="3732226" y="6110192"/>
            <a:ext cx="922047" cy="338554"/>
          </a:xfrm>
          <a:prstGeom prst="rect">
            <a:avLst/>
          </a:prstGeom>
          <a:noFill/>
        </p:spPr>
        <p:txBody>
          <a:bodyPr wrap="none" rtlCol="0">
            <a:spAutoFit/>
          </a:bodyPr>
          <a:lstStyle/>
          <a:p>
            <a:r>
              <a:rPr lang="en-US" sz="1600" dirty="0"/>
              <a:t>Skin tag</a:t>
            </a:r>
          </a:p>
        </p:txBody>
      </p:sp>
      <p:sp>
        <p:nvSpPr>
          <p:cNvPr id="10" name="TextBox 9"/>
          <p:cNvSpPr txBox="1"/>
          <p:nvPr/>
        </p:nvSpPr>
        <p:spPr>
          <a:xfrm>
            <a:off x="5548313" y="6062246"/>
            <a:ext cx="2387192" cy="338554"/>
          </a:xfrm>
          <a:prstGeom prst="rect">
            <a:avLst/>
          </a:prstGeom>
          <a:noFill/>
        </p:spPr>
        <p:txBody>
          <a:bodyPr wrap="none" rtlCol="0">
            <a:spAutoFit/>
          </a:bodyPr>
          <a:lstStyle/>
          <a:p>
            <a:r>
              <a:rPr lang="en-US" sz="1600" dirty="0" err="1"/>
              <a:t>Preauricular</a:t>
            </a:r>
            <a:r>
              <a:rPr lang="en-US" sz="1600" dirty="0"/>
              <a:t> sinus or pit</a:t>
            </a:r>
          </a:p>
        </p:txBody>
      </p:sp>
      <p:sp>
        <p:nvSpPr>
          <p:cNvPr id="11" name="TextBox 10"/>
          <p:cNvSpPr txBox="1"/>
          <p:nvPr/>
        </p:nvSpPr>
        <p:spPr>
          <a:xfrm>
            <a:off x="7696201" y="2526268"/>
            <a:ext cx="1066800" cy="923330"/>
          </a:xfrm>
          <a:prstGeom prst="rect">
            <a:avLst/>
          </a:prstGeom>
          <a:noFill/>
        </p:spPr>
        <p:txBody>
          <a:bodyPr wrap="square" rtlCol="0">
            <a:spAutoFit/>
          </a:bodyPr>
          <a:lstStyle/>
          <a:p>
            <a:r>
              <a:rPr lang="en-US" dirty="0" err="1"/>
              <a:t>Microtia</a:t>
            </a:r>
            <a:r>
              <a:rPr lang="en-US" dirty="0"/>
              <a:t> and Atresia</a:t>
            </a:r>
          </a:p>
        </p:txBody>
      </p:sp>
      <p:pic>
        <p:nvPicPr>
          <p:cNvPr id="16" name="Picture 15" descr="DPH color transparent background.png"/>
          <p:cNvPicPr/>
          <p:nvPr/>
        </p:nvPicPr>
        <p:blipFill>
          <a:blip r:embed="rId7"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698989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a:t>Protocols</a:t>
            </a:r>
          </a:p>
        </p:txBody>
      </p:sp>
      <p:sp>
        <p:nvSpPr>
          <p:cNvPr id="4" name="Content Placeholder 3"/>
          <p:cNvSpPr>
            <a:spLocks noGrp="1"/>
          </p:cNvSpPr>
          <p:nvPr>
            <p:ph sz="quarter" idx="1"/>
          </p:nvPr>
        </p:nvSpPr>
        <p:spPr>
          <a:xfrm>
            <a:off x="378823" y="1676400"/>
            <a:ext cx="8503920" cy="4572000"/>
          </a:xfrm>
        </p:spPr>
        <p:txBody>
          <a:bodyPr>
            <a:normAutofit fontScale="92500" lnSpcReduction="20000"/>
          </a:bodyPr>
          <a:lstStyle/>
          <a:p>
            <a:pPr marL="0" indent="0" algn="ctr">
              <a:buNone/>
            </a:pPr>
            <a:r>
              <a:rPr lang="en-US" b="1" dirty="0"/>
              <a:t>Pure Tone Audiometry</a:t>
            </a:r>
          </a:p>
          <a:p>
            <a:pPr marL="0" indent="0">
              <a:buNone/>
            </a:pPr>
            <a:r>
              <a:rPr lang="en-US" sz="2400" b="1" dirty="0"/>
              <a:t>Preparation</a:t>
            </a:r>
            <a:r>
              <a:rPr lang="en-US" b="1" dirty="0"/>
              <a:t>:</a:t>
            </a:r>
          </a:p>
          <a:p>
            <a:r>
              <a:rPr lang="en-US" sz="2000" dirty="0" smtClean="0"/>
              <a:t>Explain procedure</a:t>
            </a:r>
          </a:p>
          <a:p>
            <a:pPr marL="0" indent="0">
              <a:buNone/>
            </a:pPr>
            <a:endParaRPr lang="en-US" sz="2000" dirty="0"/>
          </a:p>
          <a:p>
            <a:endParaRPr lang="en-US" sz="2000" dirty="0"/>
          </a:p>
          <a:p>
            <a:endParaRPr lang="en-US" sz="2000" dirty="0"/>
          </a:p>
          <a:p>
            <a:endParaRPr lang="en-US" sz="2000" dirty="0"/>
          </a:p>
          <a:p>
            <a:endParaRPr lang="en-US" sz="2000" dirty="0"/>
          </a:p>
          <a:p>
            <a:endParaRPr lang="en-US" sz="2000" dirty="0" smtClean="0"/>
          </a:p>
          <a:p>
            <a:r>
              <a:rPr lang="en-US" sz="2000" dirty="0" smtClean="0"/>
              <a:t>Consider </a:t>
            </a:r>
            <a:r>
              <a:rPr lang="en-US" sz="2000" dirty="0"/>
              <a:t>conditioning without headphones on</a:t>
            </a:r>
          </a:p>
          <a:p>
            <a:r>
              <a:rPr lang="en-US" sz="2000" dirty="0"/>
              <a:t>Stand in front of student to place headphones – </a:t>
            </a:r>
            <a:r>
              <a:rPr lang="en-US" sz="2000" dirty="0">
                <a:solidFill>
                  <a:srgbClr val="FF0000"/>
                </a:solidFill>
              </a:rPr>
              <a:t>red/right</a:t>
            </a:r>
            <a:r>
              <a:rPr lang="en-US" sz="2000" dirty="0"/>
              <a:t>, </a:t>
            </a:r>
            <a:r>
              <a:rPr lang="en-US" sz="2000" dirty="0">
                <a:solidFill>
                  <a:schemeClr val="tx2">
                    <a:lumMod val="60000"/>
                    <a:lumOff val="40000"/>
                  </a:schemeClr>
                </a:solidFill>
              </a:rPr>
              <a:t>blue/left</a:t>
            </a:r>
          </a:p>
          <a:p>
            <a:r>
              <a:rPr lang="en-US" sz="2000" dirty="0"/>
              <a:t>Place diaphragm of headphones over ear canals</a:t>
            </a:r>
          </a:p>
          <a:p>
            <a:r>
              <a:rPr lang="en-US" sz="2000" dirty="0"/>
              <a:t>Adjust headband for snug </a:t>
            </a:r>
            <a:r>
              <a:rPr lang="en-US" sz="2000" dirty="0" smtClean="0"/>
              <a:t>fit</a:t>
            </a:r>
          </a:p>
          <a:p>
            <a:r>
              <a:rPr lang="en-US" sz="2000" dirty="0" smtClean="0"/>
              <a:t>Consider pulsed or warble tones</a:t>
            </a:r>
            <a:endParaRPr lang="en-US" sz="2000" dirty="0"/>
          </a:p>
          <a:p>
            <a:endParaRPr lang="en-US" sz="2000" dirty="0"/>
          </a:p>
          <a:p>
            <a:pPr marL="0" indent="0">
              <a:spcBef>
                <a:spcPts val="0"/>
              </a:spcBef>
              <a:buClrTx/>
              <a:buSzTx/>
              <a:buNone/>
              <a:defRPr/>
            </a:pPr>
            <a:endParaRPr lang="en-US" sz="2000" dirty="0"/>
          </a:p>
          <a:p>
            <a:endParaRPr lang="en-US" sz="2000" dirty="0"/>
          </a:p>
        </p:txBody>
      </p:sp>
      <p:sp>
        <p:nvSpPr>
          <p:cNvPr id="6" name="Rectangle 5"/>
          <p:cNvSpPr/>
          <p:nvPr/>
        </p:nvSpPr>
        <p:spPr>
          <a:xfrm>
            <a:off x="4267200" y="6324600"/>
            <a:ext cx="4648200" cy="369332"/>
          </a:xfrm>
          <a:prstGeom prst="rect">
            <a:avLst/>
          </a:prstGeom>
        </p:spPr>
        <p:txBody>
          <a:bodyPr wrap="square">
            <a:spAutoFit/>
          </a:bodyPr>
          <a:lstStyle/>
          <a:p>
            <a:r>
              <a:rPr lang="en-US" b="1" dirty="0"/>
              <a:t>  </a:t>
            </a:r>
            <a:r>
              <a:rPr lang="en-US" sz="1400" b="1" dirty="0"/>
              <a:t>Section of Women’s Children’s &amp; Family Health</a:t>
            </a:r>
            <a:r>
              <a:rPr lang="en-US" sz="1400" dirty="0"/>
              <a:t> </a:t>
            </a:r>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
        <p:nvSpPr>
          <p:cNvPr id="7" name="Rectangle 6"/>
          <p:cNvSpPr/>
          <p:nvPr/>
        </p:nvSpPr>
        <p:spPr>
          <a:xfrm>
            <a:off x="926515" y="2743200"/>
            <a:ext cx="6857999" cy="151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 am going to put headphones on your ears (show them the headphones). You are going to hear some beeps in your right ear and then in your left ear, raise either hand every time you hear a beep, even if it is very soft. Put your hand down when the beep goes away.” </a:t>
            </a:r>
          </a:p>
        </p:txBody>
      </p:sp>
    </p:spTree>
    <p:extLst>
      <p:ext uri="{BB962C8B-B14F-4D97-AF65-F5344CB8AC3E}">
        <p14:creationId xmlns:p14="http://schemas.microsoft.com/office/powerpoint/2010/main" val="669366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smtClean="0"/>
              <a:t>Protocols</a:t>
            </a:r>
            <a:endParaRPr lang="en-US" dirty="0"/>
          </a:p>
        </p:txBody>
      </p:sp>
      <p:sp>
        <p:nvSpPr>
          <p:cNvPr id="4" name="Content Placeholder 3"/>
          <p:cNvSpPr>
            <a:spLocks noGrp="1"/>
          </p:cNvSpPr>
          <p:nvPr>
            <p:ph sz="quarter" idx="1"/>
          </p:nvPr>
        </p:nvSpPr>
        <p:spPr>
          <a:xfrm>
            <a:off x="423595" y="1447800"/>
            <a:ext cx="8503920" cy="4876800"/>
          </a:xfrm>
        </p:spPr>
        <p:txBody>
          <a:bodyPr/>
          <a:lstStyle/>
          <a:p>
            <a:pPr marL="0" indent="0" algn="ctr">
              <a:buNone/>
            </a:pPr>
            <a:r>
              <a:rPr lang="en-US" b="1" dirty="0" smtClean="0"/>
              <a:t>Pure Tone Audiometry</a:t>
            </a:r>
          </a:p>
          <a:p>
            <a:pPr marL="0" indent="0">
              <a:buNone/>
            </a:pPr>
            <a:endParaRPr lang="en-US" sz="2400" b="1" dirty="0" smtClean="0"/>
          </a:p>
          <a:p>
            <a:pPr marL="0" indent="0">
              <a:buNone/>
            </a:pPr>
            <a:r>
              <a:rPr lang="en-US" sz="2400" b="1" dirty="0" smtClean="0"/>
              <a:t>Conditioning steps:</a:t>
            </a:r>
          </a:p>
          <a:p>
            <a:pPr lvl="0"/>
            <a:r>
              <a:rPr lang="en-US" sz="2000" dirty="0"/>
              <a:t>Set </a:t>
            </a:r>
            <a:r>
              <a:rPr lang="en-US" sz="2000" dirty="0" smtClean="0"/>
              <a:t>selector </a:t>
            </a:r>
            <a:r>
              <a:rPr lang="en-US" sz="2000" dirty="0"/>
              <a:t>switch to </a:t>
            </a:r>
            <a:r>
              <a:rPr lang="en-US" sz="2000" dirty="0" smtClean="0"/>
              <a:t>“</a:t>
            </a:r>
            <a:r>
              <a:rPr lang="en-US" sz="2000" dirty="0"/>
              <a:t>right” ear and present 40 dB at 1000 Hz for 2-3 seconds and then release</a:t>
            </a:r>
            <a:r>
              <a:rPr lang="en-US" sz="2000" dirty="0" smtClean="0"/>
              <a:t>.</a:t>
            </a:r>
          </a:p>
          <a:p>
            <a:pPr lvl="0"/>
            <a:r>
              <a:rPr lang="en-US" sz="2000" dirty="0"/>
              <a:t>If there is no response, re-instruct and try again. </a:t>
            </a:r>
            <a:endParaRPr lang="en-US" sz="2000" dirty="0" smtClean="0"/>
          </a:p>
          <a:p>
            <a:pPr lvl="0"/>
            <a:r>
              <a:rPr lang="en-US" sz="2000" dirty="0" smtClean="0"/>
              <a:t>If </a:t>
            </a:r>
            <a:r>
              <a:rPr lang="en-US" sz="2000" dirty="0"/>
              <a:t>there is a response, </a:t>
            </a:r>
            <a:r>
              <a:rPr lang="en-US" sz="2000" dirty="0" smtClean="0"/>
              <a:t>reduce the dB level to 20 and proceed </a:t>
            </a:r>
            <a:r>
              <a:rPr lang="en-US" sz="2000" dirty="0"/>
              <a:t>with the screening steps.</a:t>
            </a:r>
          </a:p>
          <a:p>
            <a:pPr lvl="0"/>
            <a:endParaRPr lang="en-US" sz="2000" dirty="0"/>
          </a:p>
          <a:p>
            <a:endParaRPr lang="en-US" sz="2400" b="1"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4100154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smtClean="0"/>
              <a:t>Protocols</a:t>
            </a:r>
            <a:endParaRPr lang="en-US" dirty="0"/>
          </a:p>
        </p:txBody>
      </p:sp>
      <p:sp>
        <p:nvSpPr>
          <p:cNvPr id="4" name="Content Placeholder 3"/>
          <p:cNvSpPr>
            <a:spLocks noGrp="1"/>
          </p:cNvSpPr>
          <p:nvPr>
            <p:ph sz="quarter" idx="1"/>
          </p:nvPr>
        </p:nvSpPr>
        <p:spPr>
          <a:xfrm>
            <a:off x="411480" y="1600200"/>
            <a:ext cx="8503920" cy="4572000"/>
          </a:xfrm>
        </p:spPr>
        <p:txBody>
          <a:bodyPr/>
          <a:lstStyle/>
          <a:p>
            <a:pPr marL="0" indent="0" algn="ctr">
              <a:buNone/>
            </a:pPr>
            <a:r>
              <a:rPr lang="en-US" b="1" dirty="0" smtClean="0"/>
              <a:t>Pure Tone Audiometry</a:t>
            </a:r>
          </a:p>
          <a:p>
            <a:pPr marL="0" indent="0">
              <a:buNone/>
            </a:pPr>
            <a:r>
              <a:rPr lang="en-US" sz="2400" b="1" dirty="0" smtClean="0"/>
              <a:t>Screening steps:</a:t>
            </a:r>
          </a:p>
          <a:p>
            <a:pPr marL="0" indent="0">
              <a:buNone/>
            </a:pPr>
            <a:endParaRPr lang="en-US" sz="2000" dirty="0" smtClean="0"/>
          </a:p>
          <a:p>
            <a:pPr marL="0" indent="0">
              <a:buNone/>
            </a:pPr>
            <a:r>
              <a:rPr lang="en-US" sz="2400" dirty="0" smtClean="0"/>
              <a:t>Right Ear	1000 Hz	20 dB</a:t>
            </a:r>
          </a:p>
          <a:p>
            <a:pPr marL="0" indent="0">
              <a:buNone/>
            </a:pPr>
            <a:r>
              <a:rPr lang="en-US" sz="2400" dirty="0"/>
              <a:t>	</a:t>
            </a:r>
            <a:r>
              <a:rPr lang="en-US" sz="2400" dirty="0" smtClean="0"/>
              <a:t>	2000 Hz	20 dB</a:t>
            </a:r>
          </a:p>
          <a:p>
            <a:pPr marL="0" indent="0">
              <a:buNone/>
            </a:pPr>
            <a:r>
              <a:rPr lang="en-US" sz="2400" dirty="0"/>
              <a:t>	</a:t>
            </a:r>
            <a:r>
              <a:rPr lang="en-US" sz="2400" dirty="0" smtClean="0"/>
              <a:t>	4000 Hz	20 dB</a:t>
            </a:r>
          </a:p>
          <a:p>
            <a:pPr marL="0" indent="0">
              <a:buNone/>
            </a:pPr>
            <a:r>
              <a:rPr lang="en-US" sz="2400" dirty="0" smtClean="0"/>
              <a:t>Left Ear	4000 Hz	20 dB</a:t>
            </a:r>
          </a:p>
          <a:p>
            <a:pPr marL="0" indent="0">
              <a:buNone/>
            </a:pPr>
            <a:r>
              <a:rPr lang="en-US" sz="2400" dirty="0"/>
              <a:t>	</a:t>
            </a:r>
            <a:r>
              <a:rPr lang="en-US" sz="2400" dirty="0" smtClean="0"/>
              <a:t>	2000 Hz	20 dB</a:t>
            </a:r>
          </a:p>
          <a:p>
            <a:pPr marL="0" indent="0">
              <a:buNone/>
            </a:pPr>
            <a:r>
              <a:rPr lang="en-US" sz="2400" dirty="0"/>
              <a:t>	</a:t>
            </a:r>
            <a:r>
              <a:rPr lang="en-US" sz="2400" dirty="0" smtClean="0"/>
              <a:t>	1000 Hz 	20 dB</a:t>
            </a:r>
          </a:p>
          <a:p>
            <a:pPr marL="0" indent="0">
              <a:buNone/>
            </a:pPr>
            <a:endParaRPr lang="en-US" sz="2000" dirty="0"/>
          </a:p>
          <a:p>
            <a:pPr lvl="0"/>
            <a:endParaRPr lang="en-US" sz="2000" dirty="0"/>
          </a:p>
          <a:p>
            <a:endParaRPr lang="en-US" sz="2000" dirty="0"/>
          </a:p>
          <a:p>
            <a:pPr lvl="0"/>
            <a:endParaRPr lang="en-US" sz="2000" dirty="0" smtClean="0"/>
          </a:p>
          <a:p>
            <a:pPr marL="0" lvl="0" indent="0">
              <a:buNone/>
            </a:pPr>
            <a:endParaRPr lang="en-US" sz="2000" dirty="0"/>
          </a:p>
          <a:p>
            <a:pPr lvl="0"/>
            <a:endParaRPr lang="en-US" sz="2000" dirty="0"/>
          </a:p>
          <a:p>
            <a:endParaRPr lang="en-US" sz="2400" b="1"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044787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smtClean="0"/>
              <a:t>Protocols</a:t>
            </a:r>
            <a:endParaRPr lang="en-US" dirty="0"/>
          </a:p>
        </p:txBody>
      </p:sp>
      <p:sp>
        <p:nvSpPr>
          <p:cNvPr id="4" name="Content Placeholder 3"/>
          <p:cNvSpPr>
            <a:spLocks noGrp="1"/>
          </p:cNvSpPr>
          <p:nvPr>
            <p:ph sz="quarter" idx="1"/>
          </p:nvPr>
        </p:nvSpPr>
        <p:spPr>
          <a:xfrm>
            <a:off x="411480" y="1600200"/>
            <a:ext cx="8503920" cy="4572000"/>
          </a:xfrm>
        </p:spPr>
        <p:txBody>
          <a:bodyPr>
            <a:normAutofit fontScale="92500" lnSpcReduction="20000"/>
          </a:bodyPr>
          <a:lstStyle/>
          <a:p>
            <a:pPr marL="0" indent="0" algn="ctr">
              <a:buNone/>
            </a:pPr>
            <a:r>
              <a:rPr lang="en-US" b="1" dirty="0" smtClean="0"/>
              <a:t>Pure Tone Audiometry</a:t>
            </a:r>
          </a:p>
          <a:p>
            <a:pPr marL="0" indent="0">
              <a:buNone/>
            </a:pPr>
            <a:r>
              <a:rPr lang="en-US" sz="2400" b="1" dirty="0" smtClean="0"/>
              <a:t>Pass</a:t>
            </a:r>
            <a:r>
              <a:rPr lang="en-US" sz="2400" b="1" dirty="0"/>
              <a:t>: </a:t>
            </a:r>
            <a:r>
              <a:rPr lang="en-US" sz="2400" dirty="0"/>
              <a:t>The student must respond to </a:t>
            </a:r>
            <a:r>
              <a:rPr lang="en-US" sz="2400" i="1" dirty="0"/>
              <a:t>all</a:t>
            </a:r>
            <a:r>
              <a:rPr lang="en-US" sz="2400" dirty="0"/>
              <a:t> tones at </a:t>
            </a:r>
            <a:r>
              <a:rPr lang="en-US" sz="2400" i="1" dirty="0"/>
              <a:t>all </a:t>
            </a:r>
            <a:r>
              <a:rPr lang="en-US" sz="2400" dirty="0"/>
              <a:t>frequencies in </a:t>
            </a:r>
            <a:r>
              <a:rPr lang="en-US" sz="2400" i="1" dirty="0" smtClean="0"/>
              <a:t>each</a:t>
            </a:r>
            <a:r>
              <a:rPr lang="en-US" sz="2400" dirty="0" smtClean="0"/>
              <a:t> ear.</a:t>
            </a:r>
            <a:endParaRPr lang="en-US" sz="2400" dirty="0"/>
          </a:p>
          <a:p>
            <a:pPr marL="0" indent="0">
              <a:buNone/>
            </a:pPr>
            <a:endParaRPr lang="en-US" sz="2400" b="1" dirty="0" smtClean="0"/>
          </a:p>
          <a:p>
            <a:pPr marL="0" indent="0">
              <a:buNone/>
            </a:pPr>
            <a:r>
              <a:rPr lang="en-US" sz="2400" b="1" dirty="0" smtClean="0"/>
              <a:t>Rescreen</a:t>
            </a:r>
            <a:r>
              <a:rPr lang="en-US" sz="2400" b="1" dirty="0"/>
              <a:t>: </a:t>
            </a:r>
            <a:endParaRPr lang="en-US" sz="2400" b="1" dirty="0" smtClean="0"/>
          </a:p>
          <a:p>
            <a:r>
              <a:rPr lang="en-US" sz="2400" dirty="0" smtClean="0"/>
              <a:t>Immediately </a:t>
            </a:r>
            <a:r>
              <a:rPr lang="en-US" sz="2400" dirty="0"/>
              <a:t>rescreen any student who does not pass. </a:t>
            </a:r>
            <a:endParaRPr lang="en-US" sz="2400" dirty="0" smtClean="0"/>
          </a:p>
          <a:p>
            <a:r>
              <a:rPr lang="en-US" sz="2400" dirty="0" smtClean="0"/>
              <a:t>Perform otoscopy * if child continues to miss any frequency either ear.</a:t>
            </a:r>
          </a:p>
          <a:p>
            <a:r>
              <a:rPr lang="en-US" sz="2400" dirty="0" smtClean="0"/>
              <a:t>Rescreen again (3</a:t>
            </a:r>
            <a:r>
              <a:rPr lang="en-US" sz="2400" baseline="30000" dirty="0" smtClean="0"/>
              <a:t>rd</a:t>
            </a:r>
            <a:r>
              <a:rPr lang="en-US" sz="2400" dirty="0" smtClean="0"/>
              <a:t> screening) in 2-4 weeks if </a:t>
            </a:r>
            <a:r>
              <a:rPr lang="en-US" sz="2400" dirty="0" err="1" smtClean="0"/>
              <a:t>otoscopic</a:t>
            </a:r>
            <a:r>
              <a:rPr lang="en-US" sz="2400" dirty="0" smtClean="0"/>
              <a:t> exam is normal or not performed. **</a:t>
            </a:r>
            <a:endParaRPr lang="en-US" sz="2400" dirty="0"/>
          </a:p>
          <a:p>
            <a:pPr marL="0" indent="0">
              <a:buNone/>
            </a:pPr>
            <a:r>
              <a:rPr lang="en-US" sz="2000" dirty="0" smtClean="0"/>
              <a:t>	</a:t>
            </a:r>
          </a:p>
          <a:p>
            <a:pPr marL="0" indent="0">
              <a:buNone/>
            </a:pPr>
            <a:r>
              <a:rPr lang="en-US" sz="2000" dirty="0"/>
              <a:t>	</a:t>
            </a:r>
            <a:endParaRPr lang="en-US" sz="2000" dirty="0" smtClean="0"/>
          </a:p>
          <a:p>
            <a:pPr marL="0" indent="0">
              <a:buNone/>
            </a:pPr>
            <a:r>
              <a:rPr lang="en-US" sz="2000" dirty="0"/>
              <a:t>	</a:t>
            </a:r>
            <a:r>
              <a:rPr lang="en-US" sz="2000" dirty="0" smtClean="0"/>
              <a:t>*If trained and experienced.</a:t>
            </a:r>
          </a:p>
          <a:p>
            <a:pPr marL="0" indent="0">
              <a:buNone/>
            </a:pPr>
            <a:r>
              <a:rPr lang="en-US" sz="2000" dirty="0"/>
              <a:t>	</a:t>
            </a:r>
            <a:r>
              <a:rPr lang="en-US" sz="2000" dirty="0" smtClean="0"/>
              <a:t>**</a:t>
            </a:r>
            <a:r>
              <a:rPr lang="en-US" sz="2000" dirty="0"/>
              <a:t>Abnormal </a:t>
            </a:r>
            <a:r>
              <a:rPr lang="en-US" sz="2000" dirty="0" err="1"/>
              <a:t>otoscopic</a:t>
            </a:r>
            <a:r>
              <a:rPr lang="en-US" sz="2000" dirty="0"/>
              <a:t> exam is an immediate referral.</a:t>
            </a:r>
          </a:p>
          <a:p>
            <a:pPr marL="0" indent="0">
              <a:buNone/>
            </a:pPr>
            <a:endParaRPr lang="en-US" sz="2000" dirty="0"/>
          </a:p>
          <a:p>
            <a:endParaRPr lang="en-US" sz="2000" dirty="0"/>
          </a:p>
          <a:p>
            <a:pPr lvl="0"/>
            <a:endParaRPr lang="en-US" sz="2000" dirty="0" smtClean="0"/>
          </a:p>
          <a:p>
            <a:pPr marL="0" lvl="0" indent="0">
              <a:buNone/>
            </a:pPr>
            <a:endParaRPr lang="en-US" sz="2000" dirty="0"/>
          </a:p>
          <a:p>
            <a:pPr lvl="0"/>
            <a:endParaRPr lang="en-US" sz="2000" dirty="0"/>
          </a:p>
          <a:p>
            <a:endParaRPr lang="en-US" sz="2400" b="1"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266332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smtClean="0"/>
              <a:t>Protocols</a:t>
            </a:r>
            <a:endParaRPr lang="en-US" dirty="0"/>
          </a:p>
        </p:txBody>
      </p:sp>
      <p:sp>
        <p:nvSpPr>
          <p:cNvPr id="4" name="Content Placeholder 3"/>
          <p:cNvSpPr>
            <a:spLocks noGrp="1"/>
          </p:cNvSpPr>
          <p:nvPr>
            <p:ph sz="quarter" idx="1"/>
          </p:nvPr>
        </p:nvSpPr>
        <p:spPr>
          <a:xfrm>
            <a:off x="423595" y="1447800"/>
            <a:ext cx="8503920" cy="4572000"/>
          </a:xfrm>
        </p:spPr>
        <p:txBody>
          <a:bodyPr>
            <a:normAutofit/>
          </a:bodyPr>
          <a:lstStyle/>
          <a:p>
            <a:pPr marL="0" indent="0" algn="ctr">
              <a:buNone/>
            </a:pPr>
            <a:r>
              <a:rPr lang="en-US" b="1" dirty="0" smtClean="0"/>
              <a:t>Pure Tone Audiometry</a:t>
            </a:r>
          </a:p>
          <a:p>
            <a:pPr marL="0" indent="0">
              <a:buNone/>
            </a:pPr>
            <a:r>
              <a:rPr lang="en-US" sz="2400" b="1" dirty="0"/>
              <a:t>Refer: </a:t>
            </a:r>
          </a:p>
          <a:p>
            <a:pPr lvl="0"/>
            <a:r>
              <a:rPr lang="en-US" sz="2200" dirty="0"/>
              <a:t>To </a:t>
            </a:r>
            <a:r>
              <a:rPr lang="en-US" sz="2200" dirty="0" smtClean="0"/>
              <a:t>healthcare </a:t>
            </a:r>
            <a:r>
              <a:rPr lang="en-US" sz="2200" dirty="0"/>
              <a:t>provider: any student with abnormal visual inspection/</a:t>
            </a:r>
            <a:r>
              <a:rPr lang="en-US" sz="2200" dirty="0" err="1"/>
              <a:t>otoscopic</a:t>
            </a:r>
            <a:r>
              <a:rPr lang="en-US" sz="2200" dirty="0"/>
              <a:t> </a:t>
            </a:r>
            <a:r>
              <a:rPr lang="en-US" sz="2200" dirty="0" smtClean="0"/>
              <a:t>exam </a:t>
            </a:r>
          </a:p>
          <a:p>
            <a:pPr marL="0" lvl="0" indent="0">
              <a:buNone/>
            </a:pPr>
            <a:endParaRPr lang="en-US" sz="2200" dirty="0"/>
          </a:p>
          <a:p>
            <a:pPr lvl="0"/>
            <a:r>
              <a:rPr lang="en-US" sz="2200" dirty="0"/>
              <a:t>To </a:t>
            </a:r>
            <a:r>
              <a:rPr lang="en-US" sz="2200" dirty="0" smtClean="0"/>
              <a:t>audiologist </a:t>
            </a:r>
            <a:r>
              <a:rPr lang="en-US" sz="2200" dirty="0"/>
              <a:t>and/or healthcare provider:</a:t>
            </a:r>
          </a:p>
          <a:p>
            <a:pPr lvl="1"/>
            <a:r>
              <a:rPr lang="en-US" dirty="0"/>
              <a:t>Any student who fails the second </a:t>
            </a:r>
            <a:r>
              <a:rPr lang="en-US" dirty="0" smtClean="0"/>
              <a:t>rescreen (i.e., 3</a:t>
            </a:r>
            <a:r>
              <a:rPr lang="en-US" baseline="30000" dirty="0" smtClean="0"/>
              <a:t>rd</a:t>
            </a:r>
            <a:r>
              <a:rPr lang="en-US" dirty="0" smtClean="0"/>
              <a:t> screening)</a:t>
            </a:r>
            <a:endParaRPr lang="en-US" dirty="0"/>
          </a:p>
          <a:p>
            <a:pPr lvl="1"/>
            <a:r>
              <a:rPr lang="en-US" dirty="0"/>
              <a:t>Any student who is unable to perform </a:t>
            </a:r>
            <a:r>
              <a:rPr lang="en-US" dirty="0" smtClean="0"/>
              <a:t>audiometry</a:t>
            </a:r>
            <a:endParaRPr lang="en-US" dirty="0"/>
          </a:p>
          <a:p>
            <a:pPr lvl="1"/>
            <a:r>
              <a:rPr lang="en-US" sz="2200" dirty="0" smtClean="0"/>
              <a:t>Any </a:t>
            </a:r>
            <a:r>
              <a:rPr lang="en-US" sz="2200" dirty="0"/>
              <a:t>student with known risk factors for hearing loss or who, in the judgement of the screener, may require further evaluation (regardless of screening outcomes</a:t>
            </a:r>
            <a:r>
              <a:rPr lang="en-US" sz="2200" dirty="0" smtClean="0"/>
              <a:t>)</a:t>
            </a:r>
            <a:endParaRPr lang="en-US" sz="2200" dirty="0"/>
          </a:p>
          <a:p>
            <a:pPr lvl="0"/>
            <a:endParaRPr lang="en-US" sz="2000" dirty="0" smtClean="0"/>
          </a:p>
          <a:p>
            <a:pPr marL="0" lvl="0" indent="0">
              <a:buNone/>
            </a:pPr>
            <a:endParaRPr lang="en-US" sz="2000" dirty="0"/>
          </a:p>
          <a:p>
            <a:pPr lvl="0"/>
            <a:endParaRPr lang="en-US" sz="2000" dirty="0"/>
          </a:p>
          <a:p>
            <a:endParaRPr lang="en-US" sz="2400" b="1"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446009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Protocols</a:t>
            </a:r>
            <a:endParaRPr lang="en-US" dirty="0"/>
          </a:p>
        </p:txBody>
      </p:sp>
      <p:sp>
        <p:nvSpPr>
          <p:cNvPr id="4" name="Content Placeholder 3"/>
          <p:cNvSpPr>
            <a:spLocks noGrp="1"/>
          </p:cNvSpPr>
          <p:nvPr>
            <p:ph sz="quarter" idx="1"/>
          </p:nvPr>
        </p:nvSpPr>
        <p:spPr>
          <a:xfrm>
            <a:off x="400594" y="1676400"/>
            <a:ext cx="8503920" cy="4572000"/>
          </a:xfrm>
        </p:spPr>
        <p:txBody>
          <a:bodyPr/>
          <a:lstStyle/>
          <a:p>
            <a:pPr marL="0" indent="0" algn="ctr">
              <a:buNone/>
            </a:pPr>
            <a:r>
              <a:rPr lang="en-US" b="1" dirty="0" smtClean="0"/>
              <a:t>Conditioned Play Audiometry</a:t>
            </a:r>
          </a:p>
          <a:p>
            <a:r>
              <a:rPr lang="en-US" dirty="0" smtClean="0"/>
              <a:t>Use for younger students who are difficult-to-test, those who are developmentally delayed or who are non-English speaking.</a:t>
            </a:r>
          </a:p>
          <a:p>
            <a:r>
              <a:rPr lang="en-US" dirty="0" smtClean="0"/>
              <a:t>Use a play task such as: </a:t>
            </a:r>
            <a:endParaRPr lang="en-US" dirty="0"/>
          </a:p>
          <a:p>
            <a:pPr lvl="1"/>
            <a:r>
              <a:rPr lang="en-US" dirty="0" smtClean="0"/>
              <a:t>Drop block in box</a:t>
            </a:r>
          </a:p>
          <a:p>
            <a:pPr lvl="1"/>
            <a:r>
              <a:rPr lang="en-US" dirty="0" smtClean="0"/>
              <a:t>Place peg in pegboard</a:t>
            </a:r>
          </a:p>
          <a:p>
            <a:pPr lvl="1"/>
            <a:r>
              <a:rPr lang="en-US" dirty="0" smtClean="0"/>
              <a:t>Place ring on tower</a:t>
            </a:r>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667458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Protocols</a:t>
            </a:r>
          </a:p>
        </p:txBody>
      </p:sp>
      <p:sp>
        <p:nvSpPr>
          <p:cNvPr id="4" name="Content Placeholder 3"/>
          <p:cNvSpPr>
            <a:spLocks noGrp="1"/>
          </p:cNvSpPr>
          <p:nvPr>
            <p:ph sz="quarter" idx="1"/>
          </p:nvPr>
        </p:nvSpPr>
        <p:spPr>
          <a:xfrm>
            <a:off x="304800" y="1524000"/>
            <a:ext cx="8503920" cy="4572000"/>
          </a:xfrm>
        </p:spPr>
        <p:txBody>
          <a:bodyPr>
            <a:normAutofit lnSpcReduction="10000"/>
          </a:bodyPr>
          <a:lstStyle/>
          <a:p>
            <a:pPr marL="0" indent="0" algn="ctr">
              <a:buNone/>
            </a:pPr>
            <a:r>
              <a:rPr lang="en-US" b="1" dirty="0"/>
              <a:t>Conditioned Play Audiometry</a:t>
            </a:r>
          </a:p>
          <a:p>
            <a:r>
              <a:rPr lang="en-US" sz="2400" dirty="0"/>
              <a:t>Condition first with headphones off. </a:t>
            </a:r>
          </a:p>
          <a:p>
            <a:r>
              <a:rPr lang="en-US" sz="2400" dirty="0"/>
              <a:t>Explain the “listening game.”</a:t>
            </a:r>
          </a:p>
          <a:p>
            <a:endParaRPr lang="en-US" sz="2400" dirty="0"/>
          </a:p>
          <a:p>
            <a:endParaRPr lang="en-US" sz="2400" dirty="0"/>
          </a:p>
          <a:p>
            <a:endParaRPr lang="en-US" sz="2400" dirty="0"/>
          </a:p>
          <a:p>
            <a:endParaRPr lang="en-US" sz="2400" dirty="0"/>
          </a:p>
          <a:p>
            <a:endParaRPr lang="en-US" sz="2400" dirty="0"/>
          </a:p>
          <a:p>
            <a:r>
              <a:rPr lang="en-US" sz="2400" dirty="0"/>
              <a:t>Teach task at elevated intensity (i.e., 2000 at 70 dB)</a:t>
            </a:r>
          </a:p>
          <a:p>
            <a:r>
              <a:rPr lang="en-US" sz="2400" dirty="0"/>
              <a:t>Be sure child can perform task on own before attempting screening with headphones on at 20 </a:t>
            </a:r>
            <a:r>
              <a:rPr lang="en-US" sz="2400" dirty="0" err="1"/>
              <a:t>dB.</a:t>
            </a:r>
            <a:endParaRPr lang="en-US" sz="2400" dirty="0"/>
          </a:p>
          <a:p>
            <a:endParaRPr lang="en-US" sz="2400" dirty="0"/>
          </a:p>
        </p:txBody>
      </p:sp>
      <p:sp>
        <p:nvSpPr>
          <p:cNvPr id="6" name="Rectangle 5"/>
          <p:cNvSpPr/>
          <p:nvPr/>
        </p:nvSpPr>
        <p:spPr>
          <a:xfrm>
            <a:off x="4267200" y="6324600"/>
            <a:ext cx="4648200" cy="369332"/>
          </a:xfrm>
          <a:prstGeom prst="rect">
            <a:avLst/>
          </a:prstGeom>
        </p:spPr>
        <p:txBody>
          <a:bodyPr wrap="square">
            <a:spAutoFit/>
          </a:bodyPr>
          <a:lstStyle/>
          <a:p>
            <a:r>
              <a:rPr lang="en-US" b="1" dirty="0"/>
              <a:t>  </a:t>
            </a:r>
            <a:r>
              <a:rPr lang="en-US" sz="1400" b="1" dirty="0"/>
              <a:t>Section of Women’s Children’s &amp; Family Health</a:t>
            </a:r>
            <a:r>
              <a:rPr lang="en-US" sz="1400" dirty="0"/>
              <a:t> </a:t>
            </a:r>
          </a:p>
        </p:txBody>
      </p:sp>
      <p:sp>
        <p:nvSpPr>
          <p:cNvPr id="3" name="Rectangle 2"/>
          <p:cNvSpPr/>
          <p:nvPr/>
        </p:nvSpPr>
        <p:spPr>
          <a:xfrm>
            <a:off x="2411392" y="2819400"/>
            <a:ext cx="4152900" cy="1945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“We’re going to play a listening game. When you hear a beep (any way you want to describe the test stimulus such as “whistle”, “bird”, “silly sound”, etc.), drop the block into the box (peg in pegboard, ring on tower, etc.).” </a:t>
            </a:r>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4239968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3200" dirty="0" smtClean="0"/>
              <a:t>What is the Purpose of School Hearing Screening?</a:t>
            </a:r>
            <a:endParaRPr lang="en-US" sz="3200" dirty="0"/>
          </a:p>
        </p:txBody>
      </p:sp>
      <p:sp>
        <p:nvSpPr>
          <p:cNvPr id="4" name="Content Placeholder 3"/>
          <p:cNvSpPr>
            <a:spLocks noGrp="1"/>
          </p:cNvSpPr>
          <p:nvPr>
            <p:ph sz="quarter" idx="1"/>
          </p:nvPr>
        </p:nvSpPr>
        <p:spPr/>
        <p:txBody>
          <a:bodyPr/>
          <a:lstStyle/>
          <a:p>
            <a:r>
              <a:rPr lang="en-US" sz="2800" dirty="0"/>
              <a:t>Identify students with </a:t>
            </a:r>
            <a:r>
              <a:rPr lang="en-US" sz="2800" i="1" dirty="0"/>
              <a:t>potential</a:t>
            </a:r>
            <a:r>
              <a:rPr lang="en-US" sz="2800" dirty="0"/>
              <a:t> hearing deficits at earliest stage possible in order to refer for diagnosis and treatment, if required</a:t>
            </a:r>
            <a:r>
              <a:rPr lang="en-US" sz="2800" dirty="0" smtClean="0"/>
              <a:t>.</a:t>
            </a:r>
          </a:p>
          <a:p>
            <a:pPr marL="0" indent="0">
              <a:buNone/>
            </a:pPr>
            <a:endParaRPr lang="en-US" sz="2800" dirty="0" smtClean="0"/>
          </a:p>
          <a:p>
            <a:r>
              <a:rPr lang="en-US" sz="2800" dirty="0" smtClean="0"/>
              <a:t>To inform teachers of students with hearing problems and provide recommendations from hearing specialists regarding appropriate classroom environment and educational accommodations.</a:t>
            </a:r>
            <a:endParaRPr lang="en-US" sz="2800" dirty="0"/>
          </a:p>
          <a:p>
            <a:pPr marL="0" indent="0">
              <a:buNone/>
            </a:pPr>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485248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State of Alaska Hearing Screening Recommendations</a:t>
            </a:r>
            <a:endParaRPr lang="en-US" dirty="0"/>
          </a:p>
        </p:txBody>
      </p:sp>
      <p:sp>
        <p:nvSpPr>
          <p:cNvPr id="4" name="Content Placeholder 3"/>
          <p:cNvSpPr>
            <a:spLocks noGrp="1"/>
          </p:cNvSpPr>
          <p:nvPr>
            <p:ph sz="quarter" idx="1"/>
          </p:nvPr>
        </p:nvSpPr>
        <p:spPr>
          <a:xfrm>
            <a:off x="304800" y="1600200"/>
            <a:ext cx="8503920" cy="4572000"/>
          </a:xfrm>
        </p:spPr>
        <p:txBody>
          <a:bodyPr>
            <a:normAutofit/>
          </a:bodyPr>
          <a:lstStyle/>
          <a:p>
            <a:pPr marL="0" indent="0">
              <a:buNone/>
            </a:pPr>
            <a:r>
              <a:rPr lang="en-US" sz="2400" dirty="0" smtClean="0"/>
              <a:t>Additional Screening Considerations*:</a:t>
            </a:r>
          </a:p>
          <a:p>
            <a:pPr marL="0" indent="0">
              <a:buNone/>
            </a:pPr>
            <a:endParaRPr lang="en-US" sz="2400" dirty="0" smtClean="0"/>
          </a:p>
          <a:p>
            <a:r>
              <a:rPr lang="en-US" sz="2200" dirty="0" smtClean="0"/>
              <a:t>Otoscopy – for those failing hearing screening</a:t>
            </a:r>
          </a:p>
          <a:p>
            <a:r>
              <a:rPr lang="en-US" sz="2200" dirty="0" err="1" smtClean="0"/>
              <a:t>Otoacoustic</a:t>
            </a:r>
            <a:r>
              <a:rPr lang="en-US" sz="2200" dirty="0" smtClean="0"/>
              <a:t> Emissions (OAE) – for preschool and developmentally delayed</a:t>
            </a:r>
          </a:p>
          <a:p>
            <a:r>
              <a:rPr lang="en-US" sz="2200" dirty="0" smtClean="0"/>
              <a:t>Tympanometry – as immediate next step and 2</a:t>
            </a:r>
            <a:r>
              <a:rPr lang="en-US" sz="2200" baseline="30000" dirty="0" smtClean="0"/>
              <a:t>nd</a:t>
            </a:r>
            <a:r>
              <a:rPr lang="en-US" sz="2200" dirty="0"/>
              <a:t> </a:t>
            </a:r>
            <a:r>
              <a:rPr lang="en-US" sz="2200" dirty="0" smtClean="0"/>
              <a:t>stage screening method for those failing PTA or OAE</a:t>
            </a:r>
          </a:p>
          <a:p>
            <a:r>
              <a:rPr lang="en-US" sz="2200" dirty="0" smtClean="0"/>
              <a:t>Threshold – as instructed by district audiologist and only as additional information for referral</a:t>
            </a:r>
          </a:p>
          <a:p>
            <a:pPr marL="0" indent="0">
              <a:buNone/>
            </a:pPr>
            <a:r>
              <a:rPr lang="en-US" dirty="0" smtClean="0"/>
              <a:t>	</a:t>
            </a:r>
          </a:p>
          <a:p>
            <a:pPr marL="0" indent="0">
              <a:buNone/>
            </a:pPr>
            <a:r>
              <a:rPr lang="en-US" dirty="0"/>
              <a:t>	</a:t>
            </a:r>
            <a:r>
              <a:rPr lang="en-US" dirty="0" smtClean="0"/>
              <a:t>*</a:t>
            </a:r>
            <a:r>
              <a:rPr lang="en-US" sz="2000" dirty="0" smtClean="0"/>
              <a:t>If screener is trained and experienced </a:t>
            </a:r>
            <a:endParaRPr lang="en-US" sz="2000"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224559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the School Nurse/Program Manager</a:t>
            </a:r>
            <a:endParaRPr lang="en-US" dirty="0"/>
          </a:p>
        </p:txBody>
      </p:sp>
      <p:sp>
        <p:nvSpPr>
          <p:cNvPr id="4" name="Content Placeholder 3"/>
          <p:cNvSpPr>
            <a:spLocks noGrp="1"/>
          </p:cNvSpPr>
          <p:nvPr>
            <p:ph sz="quarter" idx="1"/>
          </p:nvPr>
        </p:nvSpPr>
        <p:spPr/>
        <p:txBody>
          <a:bodyPr>
            <a:normAutofit/>
          </a:bodyPr>
          <a:lstStyle/>
          <a:p>
            <a:pPr marL="0" indent="0">
              <a:buNone/>
            </a:pPr>
            <a:r>
              <a:rPr lang="en-US" b="1" dirty="0" smtClean="0"/>
              <a:t>Program Planning</a:t>
            </a:r>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graphicFrame>
        <p:nvGraphicFramePr>
          <p:cNvPr id="10" name="Table 9"/>
          <p:cNvGraphicFramePr>
            <a:graphicFrameLocks noGrp="1"/>
          </p:cNvGraphicFramePr>
          <p:nvPr>
            <p:extLst>
              <p:ext uri="{D42A27DB-BD31-4B8C-83A1-F6EECF244321}">
                <p14:modId xmlns:p14="http://schemas.microsoft.com/office/powerpoint/2010/main" val="3907784433"/>
              </p:ext>
            </p:extLst>
          </p:nvPr>
        </p:nvGraphicFramePr>
        <p:xfrm>
          <a:off x="1371600" y="2057400"/>
          <a:ext cx="6096000" cy="3707826"/>
        </p:xfrm>
        <a:graphic>
          <a:graphicData uri="http://schemas.openxmlformats.org/drawingml/2006/table">
            <a:tbl>
              <a:tblPr firstRow="1" bandRow="1">
                <a:tableStyleId>{5C22544A-7EE6-4342-B048-85BDC9FD1C3A}</a:tableStyleId>
              </a:tblPr>
              <a:tblGrid>
                <a:gridCol w="2032000"/>
                <a:gridCol w="2032000"/>
                <a:gridCol w="2032000"/>
              </a:tblGrid>
              <a:tr h="415986">
                <a:tc>
                  <a:txBody>
                    <a:bodyPr/>
                    <a:lstStyle/>
                    <a:p>
                      <a:endParaRPr lang="en-US" dirty="0"/>
                    </a:p>
                  </a:txBody>
                  <a:tcPr/>
                </a:tc>
                <a:tc>
                  <a:txBody>
                    <a:bodyPr/>
                    <a:lstStyle/>
                    <a:p>
                      <a:r>
                        <a:rPr lang="en-US" dirty="0" smtClean="0"/>
                        <a:t>District</a:t>
                      </a:r>
                      <a:r>
                        <a:rPr lang="en-US" baseline="0" dirty="0" smtClean="0"/>
                        <a:t> Level</a:t>
                      </a:r>
                      <a:endParaRPr lang="en-US" dirty="0"/>
                    </a:p>
                  </a:txBody>
                  <a:tcPr/>
                </a:tc>
                <a:tc>
                  <a:txBody>
                    <a:bodyPr/>
                    <a:lstStyle/>
                    <a:p>
                      <a:r>
                        <a:rPr lang="en-US" dirty="0" smtClean="0"/>
                        <a:t>School Level</a:t>
                      </a:r>
                      <a:endParaRPr lang="en-US" dirty="0"/>
                    </a:p>
                  </a:txBody>
                  <a:tcPr/>
                </a:tc>
              </a:tr>
              <a:tr h="370840">
                <a:tc>
                  <a:txBody>
                    <a:bodyPr/>
                    <a:lstStyle/>
                    <a:p>
                      <a:r>
                        <a:rPr lang="en-US" dirty="0" smtClean="0"/>
                        <a:t>Accountability</a:t>
                      </a:r>
                      <a:endParaRPr lang="en-US" dirty="0"/>
                    </a:p>
                  </a:txBody>
                  <a:tcPr/>
                </a:tc>
                <a:tc>
                  <a:txBody>
                    <a:bodyPr/>
                    <a:lstStyle/>
                    <a:p>
                      <a:r>
                        <a:rPr lang="en-US" dirty="0" smtClean="0"/>
                        <a:t>Developing policies, training,</a:t>
                      </a:r>
                      <a:r>
                        <a:rPr lang="en-US" baseline="0" dirty="0" smtClean="0"/>
                        <a:t> supervising</a:t>
                      </a:r>
                      <a:endParaRPr lang="en-US" dirty="0"/>
                    </a:p>
                  </a:txBody>
                  <a:tcPr/>
                </a:tc>
                <a:tc>
                  <a:txBody>
                    <a:bodyPr/>
                    <a:lstStyle/>
                    <a:p>
                      <a:r>
                        <a:rPr lang="en-US" dirty="0" smtClean="0"/>
                        <a:t>Coordinating, implementing, tracking referrals</a:t>
                      </a:r>
                      <a:endParaRPr lang="en-US" dirty="0"/>
                    </a:p>
                  </a:txBody>
                  <a:tcPr/>
                </a:tc>
              </a:tr>
              <a:tr h="370840">
                <a:tc>
                  <a:txBody>
                    <a:bodyPr/>
                    <a:lstStyle/>
                    <a:p>
                      <a:r>
                        <a:rPr lang="en-US" dirty="0" smtClean="0"/>
                        <a:t>Risk Management</a:t>
                      </a:r>
                      <a:endParaRPr lang="en-US" dirty="0"/>
                    </a:p>
                  </a:txBody>
                  <a:tcPr/>
                </a:tc>
                <a:tc>
                  <a:txBody>
                    <a:bodyPr/>
                    <a:lstStyle/>
                    <a:p>
                      <a:r>
                        <a:rPr lang="en-US" dirty="0" smtClean="0"/>
                        <a:t>Equipment</a:t>
                      </a:r>
                      <a:r>
                        <a:rPr lang="en-US" baseline="0" dirty="0" smtClean="0"/>
                        <a:t> calibration, supplies</a:t>
                      </a:r>
                      <a:endParaRPr lang="en-US" dirty="0"/>
                    </a:p>
                  </a:txBody>
                  <a:tcPr/>
                </a:tc>
                <a:tc>
                  <a:txBody>
                    <a:bodyPr/>
                    <a:lstStyle/>
                    <a:p>
                      <a:r>
                        <a:rPr lang="en-US" dirty="0" smtClean="0"/>
                        <a:t>Infection control,</a:t>
                      </a:r>
                      <a:r>
                        <a:rPr lang="en-US" baseline="0" dirty="0" smtClean="0"/>
                        <a:t> parental notification, errors in referrals/follow up</a:t>
                      </a:r>
                      <a:endParaRPr lang="en-US" dirty="0"/>
                    </a:p>
                  </a:txBody>
                  <a:tcPr/>
                </a:tc>
              </a:tr>
              <a:tr h="370840">
                <a:tc>
                  <a:txBody>
                    <a:bodyPr/>
                    <a:lstStyle/>
                    <a:p>
                      <a:r>
                        <a:rPr lang="en-US" dirty="0" smtClean="0"/>
                        <a:t>Program Evaluation</a:t>
                      </a:r>
                      <a:endParaRPr lang="en-US" dirty="0"/>
                    </a:p>
                  </a:txBody>
                  <a:tcPr/>
                </a:tc>
                <a:tc>
                  <a:txBody>
                    <a:bodyPr/>
                    <a:lstStyle/>
                    <a:p>
                      <a:r>
                        <a:rPr lang="en-US" dirty="0" smtClean="0"/>
                        <a:t>District</a:t>
                      </a:r>
                      <a:r>
                        <a:rPr lang="en-US" baseline="0" dirty="0" smtClean="0"/>
                        <a:t> aggregate data</a:t>
                      </a:r>
                      <a:endParaRPr lang="en-US" dirty="0"/>
                    </a:p>
                  </a:txBody>
                  <a:tcPr/>
                </a:tc>
                <a:tc>
                  <a:txBody>
                    <a:bodyPr/>
                    <a:lstStyle/>
                    <a:p>
                      <a:r>
                        <a:rPr lang="en-US" dirty="0" smtClean="0"/>
                        <a:t>School level data</a:t>
                      </a:r>
                      <a:endParaRPr lang="en-US" dirty="0"/>
                    </a:p>
                  </a:txBody>
                  <a:tcPr/>
                </a:tc>
              </a:tr>
            </a:tbl>
          </a:graphicData>
        </a:graphic>
      </p:graphicFrame>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881900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the School Nurse/Program Manager</a:t>
            </a:r>
          </a:p>
        </p:txBody>
      </p:sp>
      <p:sp>
        <p:nvSpPr>
          <p:cNvPr id="4" name="Content Placeholder 3"/>
          <p:cNvSpPr>
            <a:spLocks noGrp="1"/>
          </p:cNvSpPr>
          <p:nvPr>
            <p:ph sz="quarter" idx="1"/>
          </p:nvPr>
        </p:nvSpPr>
        <p:spPr>
          <a:xfrm>
            <a:off x="411480" y="1676400"/>
            <a:ext cx="8503920" cy="4572000"/>
          </a:xfrm>
        </p:spPr>
        <p:txBody>
          <a:bodyPr>
            <a:normAutofit/>
          </a:bodyPr>
          <a:lstStyle/>
          <a:p>
            <a:pPr marL="0" indent="0">
              <a:buNone/>
            </a:pPr>
            <a:r>
              <a:rPr lang="en-US" b="1" dirty="0" smtClean="0"/>
              <a:t>Planning Timeline</a:t>
            </a:r>
          </a:p>
          <a:p>
            <a:pPr lvl="1"/>
            <a:r>
              <a:rPr lang="en-US" dirty="0"/>
              <a:t>S</a:t>
            </a:r>
            <a:r>
              <a:rPr lang="en-US" dirty="0" smtClean="0"/>
              <a:t>creen younger students, new-to-district, known risk factors first.</a:t>
            </a:r>
          </a:p>
          <a:p>
            <a:pPr lvl="1"/>
            <a:r>
              <a:rPr lang="en-US" dirty="0" smtClean="0"/>
              <a:t>Take into account </a:t>
            </a:r>
          </a:p>
          <a:p>
            <a:pPr lvl="2"/>
            <a:r>
              <a:rPr lang="en-US" dirty="0"/>
              <a:t>N</a:t>
            </a:r>
            <a:r>
              <a:rPr lang="en-US" dirty="0" smtClean="0"/>
              <a:t>umber of students and grades to screen </a:t>
            </a:r>
          </a:p>
          <a:p>
            <a:pPr lvl="2"/>
            <a:r>
              <a:rPr lang="en-US" dirty="0"/>
              <a:t>G</a:t>
            </a:r>
            <a:r>
              <a:rPr lang="en-US" dirty="0" smtClean="0"/>
              <a:t>rade-level, school-wide assessment periods </a:t>
            </a:r>
          </a:p>
          <a:p>
            <a:pPr lvl="2"/>
            <a:r>
              <a:rPr lang="en-US" dirty="0"/>
              <a:t>S</a:t>
            </a:r>
            <a:r>
              <a:rPr lang="en-US" dirty="0" smtClean="0"/>
              <a:t>chool activities, events, vacation days</a:t>
            </a:r>
          </a:p>
          <a:p>
            <a:pPr lvl="2"/>
            <a:r>
              <a:rPr lang="en-US" dirty="0" smtClean="0"/>
              <a:t>Availability of support personnel and volunteers</a:t>
            </a:r>
          </a:p>
          <a:p>
            <a:pPr lvl="2"/>
            <a:r>
              <a:rPr lang="en-US" dirty="0" smtClean="0"/>
              <a:t>Weather related factors</a:t>
            </a:r>
          </a:p>
          <a:p>
            <a:pPr lvl="2"/>
            <a:r>
              <a:rPr lang="en-US" dirty="0" smtClean="0"/>
              <a:t>Times of higher absenteeism (i.e., flu or allergy seasons)</a:t>
            </a:r>
          </a:p>
          <a:p>
            <a:pPr lvl="2"/>
            <a:r>
              <a:rPr lang="en-US" dirty="0" smtClean="0"/>
              <a:t>Adequate time for follow up screening and evaluations</a:t>
            </a:r>
          </a:p>
          <a:p>
            <a:pPr lvl="1"/>
            <a:endParaRPr lang="en-US" dirty="0" smtClean="0"/>
          </a:p>
          <a:p>
            <a:pPr lvl="1"/>
            <a:endParaRPr lang="en-US" b="1"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699573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the School Nurse/Program Manager</a:t>
            </a:r>
          </a:p>
        </p:txBody>
      </p:sp>
      <p:sp>
        <p:nvSpPr>
          <p:cNvPr id="4" name="Content Placeholder 3"/>
          <p:cNvSpPr>
            <a:spLocks noGrp="1"/>
          </p:cNvSpPr>
          <p:nvPr>
            <p:ph sz="quarter" idx="1"/>
          </p:nvPr>
        </p:nvSpPr>
        <p:spPr>
          <a:xfrm>
            <a:off x="389709" y="1872374"/>
            <a:ext cx="8503920" cy="4572000"/>
          </a:xfrm>
        </p:spPr>
        <p:txBody>
          <a:bodyPr>
            <a:normAutofit/>
          </a:bodyPr>
          <a:lstStyle/>
          <a:p>
            <a:pPr marL="0" indent="0">
              <a:buNone/>
            </a:pPr>
            <a:r>
              <a:rPr lang="en-US" b="1" dirty="0" smtClean="0"/>
              <a:t>Additional </a:t>
            </a:r>
            <a:r>
              <a:rPr lang="en-US" b="1" dirty="0"/>
              <a:t>S</a:t>
            </a:r>
            <a:r>
              <a:rPr lang="en-US" b="1" dirty="0" smtClean="0"/>
              <a:t>creening </a:t>
            </a:r>
            <a:r>
              <a:rPr lang="en-US" b="1" dirty="0"/>
              <a:t>C</a:t>
            </a:r>
            <a:r>
              <a:rPr lang="en-US" b="1" dirty="0" smtClean="0"/>
              <a:t>onsiderations</a:t>
            </a:r>
          </a:p>
          <a:p>
            <a:pPr lvl="1">
              <a:buFont typeface="Wingdings" panose="05000000000000000000" pitchFamily="2" charset="2"/>
              <a:buChar char="ü"/>
            </a:pPr>
            <a:r>
              <a:rPr lang="en-US" dirty="0" smtClean="0"/>
              <a:t>Educate teachers, staff and parents to identify those at risk.</a:t>
            </a:r>
          </a:p>
          <a:p>
            <a:pPr lvl="1">
              <a:buFont typeface="Wingdings" panose="05000000000000000000" pitchFamily="2" charset="2"/>
              <a:buChar char="ü"/>
            </a:pPr>
            <a:r>
              <a:rPr lang="en-US" dirty="0" smtClean="0"/>
              <a:t>Inform parents of process prior to screening date.</a:t>
            </a:r>
          </a:p>
          <a:p>
            <a:pPr lvl="1">
              <a:buFont typeface="Wingdings" panose="05000000000000000000" pitchFamily="2" charset="2"/>
              <a:buChar char="ü"/>
            </a:pPr>
            <a:r>
              <a:rPr lang="en-US" dirty="0" smtClean="0"/>
              <a:t>Orient young children to equipment and procedure.</a:t>
            </a:r>
          </a:p>
          <a:p>
            <a:pPr lvl="1">
              <a:buFont typeface="Wingdings" panose="05000000000000000000" pitchFamily="2" charset="2"/>
              <a:buChar char="ü"/>
            </a:pPr>
            <a:r>
              <a:rPr lang="en-US" dirty="0" smtClean="0"/>
              <a:t>Avoid using the word “fail” when describing results.</a:t>
            </a:r>
          </a:p>
          <a:p>
            <a:pPr lvl="1">
              <a:buFont typeface="Wingdings" panose="05000000000000000000" pitchFamily="2" charset="2"/>
              <a:buChar char="ü"/>
            </a:pPr>
            <a:r>
              <a:rPr lang="en-US" dirty="0" smtClean="0"/>
              <a:t>Apprise parents of normal as well as abnormal results, when possible.</a:t>
            </a:r>
          </a:p>
          <a:p>
            <a:pPr lvl="1">
              <a:buFont typeface="Wingdings" panose="05000000000000000000" pitchFamily="2" charset="2"/>
              <a:buChar char="ü"/>
            </a:pPr>
            <a:r>
              <a:rPr lang="en-US" dirty="0" smtClean="0"/>
              <a:t>Provide education for hearing conservation to prevent noise-induced hearing loss, when feasible.</a:t>
            </a:r>
          </a:p>
          <a:p>
            <a:pPr lvl="1"/>
            <a:endParaRPr lang="en-US" b="1"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520528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the School Nurse/Program Manager</a:t>
            </a:r>
          </a:p>
        </p:txBody>
      </p:sp>
      <p:sp>
        <p:nvSpPr>
          <p:cNvPr id="4" name="Content Placeholder 3"/>
          <p:cNvSpPr>
            <a:spLocks noGrp="1"/>
          </p:cNvSpPr>
          <p:nvPr>
            <p:ph sz="quarter" idx="1"/>
          </p:nvPr>
        </p:nvSpPr>
        <p:spPr>
          <a:xfrm>
            <a:off x="389836" y="1752600"/>
            <a:ext cx="8503920" cy="4267200"/>
          </a:xfrm>
        </p:spPr>
        <p:txBody>
          <a:bodyPr>
            <a:normAutofit/>
          </a:bodyPr>
          <a:lstStyle/>
          <a:p>
            <a:pPr marL="0" indent="0">
              <a:buNone/>
            </a:pPr>
            <a:r>
              <a:rPr lang="en-US" b="1" dirty="0" smtClean="0"/>
              <a:t>Referrals and Follow Ups</a:t>
            </a:r>
          </a:p>
          <a:p>
            <a:pPr lvl="1"/>
            <a:r>
              <a:rPr lang="en-US" dirty="0" smtClean="0"/>
              <a:t>Notify parents in writing, include referral form, follow up with phone call</a:t>
            </a:r>
          </a:p>
          <a:p>
            <a:pPr lvl="1"/>
            <a:r>
              <a:rPr lang="en-US" dirty="0" smtClean="0"/>
              <a:t>Request written report from hearing professional</a:t>
            </a:r>
          </a:p>
          <a:p>
            <a:pPr lvl="1"/>
            <a:r>
              <a:rPr lang="en-US" dirty="0" smtClean="0"/>
              <a:t>Track referrals </a:t>
            </a:r>
          </a:p>
          <a:p>
            <a:pPr lvl="1"/>
            <a:r>
              <a:rPr lang="en-US" dirty="0" smtClean="0"/>
              <a:t>Follow up within one month</a:t>
            </a:r>
          </a:p>
          <a:p>
            <a:pPr lvl="1"/>
            <a:endParaRPr lang="en-US" dirty="0" smtClean="0"/>
          </a:p>
          <a:p>
            <a:pPr lvl="1"/>
            <a:endParaRPr lang="en-US" dirty="0" smtClean="0"/>
          </a:p>
          <a:p>
            <a:pPr marL="274320" lvl="1" indent="0">
              <a:buNone/>
            </a:pPr>
            <a:endParaRPr lang="en-US" b="1"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10" name="Picture 9"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7096635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the School Nurse/Program Manager</a:t>
            </a:r>
          </a:p>
        </p:txBody>
      </p:sp>
      <p:sp>
        <p:nvSpPr>
          <p:cNvPr id="4" name="Content Placeholder 3"/>
          <p:cNvSpPr>
            <a:spLocks noGrp="1"/>
          </p:cNvSpPr>
          <p:nvPr>
            <p:ph sz="quarter" idx="1"/>
          </p:nvPr>
        </p:nvSpPr>
        <p:spPr>
          <a:xfrm>
            <a:off x="389836" y="1447800"/>
            <a:ext cx="8503920" cy="4572000"/>
          </a:xfrm>
        </p:spPr>
        <p:txBody>
          <a:bodyPr>
            <a:normAutofit/>
          </a:bodyPr>
          <a:lstStyle/>
          <a:p>
            <a:pPr marL="0" indent="0">
              <a:buNone/>
            </a:pPr>
            <a:r>
              <a:rPr lang="en-US" b="1" dirty="0" smtClean="0"/>
              <a:t>Documentation</a:t>
            </a:r>
          </a:p>
          <a:p>
            <a:pPr lvl="1"/>
            <a:r>
              <a:rPr lang="en-US" dirty="0" smtClean="0"/>
              <a:t>Transfer screening results to permanent record</a:t>
            </a:r>
          </a:p>
          <a:p>
            <a:pPr lvl="1"/>
            <a:r>
              <a:rPr lang="en-US" dirty="0" smtClean="0"/>
              <a:t>Record right and left ear separately</a:t>
            </a:r>
          </a:p>
          <a:p>
            <a:pPr lvl="1"/>
            <a:r>
              <a:rPr lang="en-US" dirty="0" smtClean="0"/>
              <a:t>Screening tests given, when and by whom</a:t>
            </a:r>
          </a:p>
          <a:p>
            <a:pPr lvl="1"/>
            <a:r>
              <a:rPr lang="en-US" dirty="0" smtClean="0"/>
              <a:t>FERPA protected information</a:t>
            </a:r>
          </a:p>
          <a:p>
            <a:pPr marL="274320" lvl="1" indent="0">
              <a:buNone/>
            </a:pPr>
            <a:endParaRPr lang="en-US" dirty="0" smtClean="0"/>
          </a:p>
          <a:p>
            <a:pPr marL="274320" lvl="1" indent="0">
              <a:buNone/>
            </a:pPr>
            <a:endParaRPr lang="en-US" dirty="0" smtClean="0"/>
          </a:p>
          <a:p>
            <a:pPr marL="274320" lvl="1" indent="0">
              <a:buNone/>
            </a:pPr>
            <a:endParaRPr lang="en-US" b="1"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20048"/>
            <a:ext cx="5232786" cy="245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133600" y="4419600"/>
            <a:ext cx="228600" cy="228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2394995" y="4426352"/>
            <a:ext cx="1013749" cy="647700"/>
          </a:xfrm>
          <a:prstGeom prst="mathMin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a:off x="5486400" y="3612624"/>
            <a:ext cx="1219200" cy="237074"/>
          </a:xfrm>
          <a:prstGeom prst="mathMin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DPH color transparent background.png"/>
          <p:cNvPicPr/>
          <p:nvPr/>
        </p:nvPicPr>
        <p:blipFill>
          <a:blip r:embed="rId4"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1590592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the School Nurse/Program Manager</a:t>
            </a:r>
          </a:p>
        </p:txBody>
      </p:sp>
      <p:sp>
        <p:nvSpPr>
          <p:cNvPr id="4" name="Content Placeholder 3"/>
          <p:cNvSpPr>
            <a:spLocks noGrp="1"/>
          </p:cNvSpPr>
          <p:nvPr>
            <p:ph sz="quarter" idx="1"/>
          </p:nvPr>
        </p:nvSpPr>
        <p:spPr>
          <a:xfrm>
            <a:off x="304800" y="1676493"/>
            <a:ext cx="8503920" cy="4800538"/>
          </a:xfrm>
        </p:spPr>
        <p:txBody>
          <a:bodyPr>
            <a:normAutofit/>
          </a:bodyPr>
          <a:lstStyle/>
          <a:p>
            <a:pPr marL="0" indent="0">
              <a:buNone/>
            </a:pPr>
            <a:r>
              <a:rPr lang="en-US" b="1" dirty="0" smtClean="0"/>
              <a:t>Communication</a:t>
            </a:r>
          </a:p>
          <a:p>
            <a:pPr marL="274320" lvl="1" indent="0">
              <a:buNone/>
            </a:pPr>
            <a:r>
              <a:rPr lang="en-US" dirty="0" smtClean="0"/>
              <a:t>Notify teacher(s) and special education personnel, if indicated, of referral, evaluation results, and classroom accommodations </a:t>
            </a:r>
          </a:p>
          <a:p>
            <a:pPr lvl="2"/>
            <a:endParaRPr lang="en-US" dirty="0" smtClean="0"/>
          </a:p>
          <a:p>
            <a:pPr lvl="2"/>
            <a:r>
              <a:rPr lang="en-US" dirty="0" smtClean="0"/>
              <a:t>Examples include:</a:t>
            </a:r>
          </a:p>
          <a:p>
            <a:pPr lvl="3"/>
            <a:r>
              <a:rPr lang="en-US" dirty="0" smtClean="0"/>
              <a:t>Preferential seating near the source of instruction with better hearing ear nearest teacher, away from noise sources (i.e., hallways, playground noise)</a:t>
            </a:r>
          </a:p>
          <a:p>
            <a:pPr lvl="3"/>
            <a:r>
              <a:rPr lang="en-US" dirty="0" smtClean="0"/>
              <a:t>Gain attention (i.e., “secret sign”, tap desk)</a:t>
            </a:r>
          </a:p>
          <a:p>
            <a:pPr lvl="3"/>
            <a:r>
              <a:rPr lang="en-US" dirty="0" smtClean="0"/>
              <a:t>Give visual cues</a:t>
            </a:r>
          </a:p>
          <a:p>
            <a:pPr lvl="3"/>
            <a:r>
              <a:rPr lang="en-US" dirty="0" smtClean="0"/>
              <a:t>“Peer buddy”</a:t>
            </a:r>
          </a:p>
          <a:p>
            <a:pPr lvl="3"/>
            <a:r>
              <a:rPr lang="en-US" dirty="0" smtClean="0"/>
              <a:t>Provide longer processing time for responses</a:t>
            </a:r>
          </a:p>
          <a:p>
            <a:pPr lvl="3"/>
            <a:endParaRPr lang="en-US" dirty="0" smtClean="0"/>
          </a:p>
          <a:p>
            <a:pPr lvl="1"/>
            <a:endParaRPr lang="en-US" dirty="0" smtClean="0"/>
          </a:p>
          <a:p>
            <a:pPr lvl="1"/>
            <a:endParaRPr lang="en-US" dirty="0" smtClean="0"/>
          </a:p>
          <a:p>
            <a:pPr marL="274320" lvl="1" indent="0">
              <a:buNone/>
            </a:pPr>
            <a:endParaRPr lang="en-US" b="1"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3231003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the School Nurse/Program Manager</a:t>
            </a:r>
          </a:p>
        </p:txBody>
      </p:sp>
      <p:sp>
        <p:nvSpPr>
          <p:cNvPr id="4" name="Content Placeholder 3"/>
          <p:cNvSpPr>
            <a:spLocks noGrp="1"/>
          </p:cNvSpPr>
          <p:nvPr>
            <p:ph sz="quarter" idx="1"/>
          </p:nvPr>
        </p:nvSpPr>
        <p:spPr>
          <a:xfrm>
            <a:off x="389836" y="1447800"/>
            <a:ext cx="8503920" cy="4572000"/>
          </a:xfrm>
        </p:spPr>
        <p:txBody>
          <a:bodyPr>
            <a:normAutofit/>
          </a:bodyPr>
          <a:lstStyle/>
          <a:p>
            <a:pPr marL="0" indent="0">
              <a:buNone/>
            </a:pPr>
            <a:r>
              <a:rPr lang="en-US" b="1" dirty="0" smtClean="0"/>
              <a:t>Hearing aids and other assistive devices</a:t>
            </a:r>
            <a:endParaRPr lang="en-US" dirty="0" smtClean="0"/>
          </a:p>
          <a:p>
            <a:pPr lvl="1"/>
            <a:r>
              <a:rPr lang="en-US" dirty="0" smtClean="0"/>
              <a:t>Hearing aids</a:t>
            </a:r>
          </a:p>
          <a:p>
            <a:pPr lvl="1"/>
            <a:r>
              <a:rPr lang="en-US" dirty="0" smtClean="0"/>
              <a:t>Bone conduction hearing aids</a:t>
            </a:r>
          </a:p>
          <a:p>
            <a:pPr lvl="1"/>
            <a:r>
              <a:rPr lang="en-US" dirty="0" smtClean="0"/>
              <a:t>Cochlear implants </a:t>
            </a:r>
          </a:p>
          <a:p>
            <a:pPr lvl="1"/>
            <a:r>
              <a:rPr lang="en-US" dirty="0" smtClean="0"/>
              <a:t>Personal FM systems</a:t>
            </a:r>
          </a:p>
          <a:p>
            <a:pPr lvl="4"/>
            <a:endParaRPr lang="en-US" dirty="0" smtClean="0"/>
          </a:p>
          <a:p>
            <a:pPr lvl="1"/>
            <a:endParaRPr lang="en-US" dirty="0" smtClean="0"/>
          </a:p>
          <a:p>
            <a:pPr marL="274320" lvl="1" indent="0">
              <a:buNone/>
            </a:pPr>
            <a:endParaRPr lang="en-US" b="1"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70" y="3597738"/>
            <a:ext cx="2034682" cy="173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http://www.earassociates.com/images/pic-bah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3295" y="4080881"/>
            <a:ext cx="30480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PH color transparent background.png"/>
          <p:cNvPicPr/>
          <p:nvPr/>
        </p:nvPicPr>
        <p:blipFill>
          <a:blip r:embed="rId5" cstate="print"/>
          <a:stretch>
            <a:fillRect/>
          </a:stretch>
        </p:blipFill>
        <p:spPr>
          <a:xfrm>
            <a:off x="0" y="6096062"/>
            <a:ext cx="926515" cy="761938"/>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985831"/>
            <a:ext cx="3086100" cy="249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6064" y="4800600"/>
            <a:ext cx="2691493" cy="140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580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Appendices</a:t>
            </a:r>
            <a:endParaRPr lang="en-US"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3074"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485891"/>
            <a:ext cx="7485927" cy="484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DPH color transparent background.png"/>
          <p:cNvPicPr/>
          <p:nvPr/>
        </p:nvPicPr>
        <p:blipFill>
          <a:blip r:embed="rId4"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5344989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sp>
        <p:nvSpPr>
          <p:cNvPr id="3" name="Content Placeholder 2"/>
          <p:cNvSpPr>
            <a:spLocks noGrp="1"/>
          </p:cNvSpPr>
          <p:nvPr>
            <p:ph sz="quarter" idx="1"/>
          </p:nvPr>
        </p:nvSpPr>
        <p:spPr>
          <a:xfrm>
            <a:off x="304800" y="1719943"/>
            <a:ext cx="8503920" cy="4572000"/>
          </a:xfrm>
        </p:spPr>
        <p:txBody>
          <a:bodyPr>
            <a:normAutofit/>
          </a:bodyPr>
          <a:lstStyle/>
          <a:p>
            <a:pPr lvl="0"/>
            <a:r>
              <a:rPr lang="en-US" sz="1600" dirty="0"/>
              <a:t>American Academy of Audiology (AAA) – </a:t>
            </a:r>
            <a:r>
              <a:rPr lang="en-US" sz="1600" u="sng" dirty="0">
                <a:hlinkClick r:id="rId3"/>
              </a:rPr>
              <a:t>http://www.audiology.org</a:t>
            </a:r>
            <a:r>
              <a:rPr lang="en-US" sz="1600" dirty="0"/>
              <a:t> </a:t>
            </a:r>
          </a:p>
          <a:p>
            <a:pPr lvl="0"/>
            <a:r>
              <a:rPr lang="en-US" sz="1600" dirty="0"/>
              <a:t>American Speech-Language-Hearing Association (ASHA) – </a:t>
            </a:r>
            <a:r>
              <a:rPr lang="en-US" sz="1600" u="sng" dirty="0">
                <a:hlinkClick r:id="rId4"/>
              </a:rPr>
              <a:t>http://</a:t>
            </a:r>
            <a:r>
              <a:rPr lang="en-US" sz="1600" u="sng" dirty="0" smtClean="0">
                <a:hlinkClick r:id="rId4"/>
              </a:rPr>
              <a:t>asha.org</a:t>
            </a:r>
            <a:endParaRPr lang="en-US" sz="1600" dirty="0" smtClean="0"/>
          </a:p>
          <a:p>
            <a:r>
              <a:rPr lang="en-US" sz="1600" dirty="0" smtClean="0"/>
              <a:t>Early </a:t>
            </a:r>
            <a:r>
              <a:rPr lang="en-US" sz="1600" dirty="0"/>
              <a:t>Childhood Hearing Outreach (ECHO) </a:t>
            </a:r>
            <a:r>
              <a:rPr lang="en-US" sz="1600" dirty="0" smtClean="0"/>
              <a:t>videos: </a:t>
            </a:r>
            <a:r>
              <a:rPr lang="en-US" sz="1600" dirty="0">
                <a:hlinkClick r:id="rId5"/>
              </a:rPr>
              <a:t>http://www.infanthearing.org/earlychildhood/index.html</a:t>
            </a:r>
            <a:endParaRPr lang="en-US" sz="1600" dirty="0" smtClean="0"/>
          </a:p>
          <a:p>
            <a:pPr lvl="1"/>
            <a:r>
              <a:rPr lang="en-US" sz="1600" dirty="0" smtClean="0"/>
              <a:t>Pure Tone Hearing Screening in Schools (20 min)</a:t>
            </a:r>
          </a:p>
          <a:p>
            <a:pPr lvl="1"/>
            <a:r>
              <a:rPr lang="en-US" sz="1600" dirty="0" smtClean="0"/>
              <a:t>Common Mistakes (16 min)</a:t>
            </a:r>
          </a:p>
          <a:p>
            <a:pPr lvl="1"/>
            <a:r>
              <a:rPr lang="en-US" sz="1600" dirty="0" smtClean="0"/>
              <a:t>Commonly Asked Questions (15 min) </a:t>
            </a:r>
            <a:endParaRPr lang="en-US" sz="1600" u="sng" dirty="0" smtClean="0">
              <a:hlinkClick r:id="rId5"/>
            </a:endParaRPr>
          </a:p>
          <a:p>
            <a:r>
              <a:rPr lang="en-US" sz="1600" dirty="0"/>
              <a:t>Noise Induced Hearing Loss Prevention Resources</a:t>
            </a:r>
          </a:p>
          <a:p>
            <a:pPr lvl="1"/>
            <a:r>
              <a:rPr lang="en-US" sz="1600" dirty="0"/>
              <a:t>Centers for Disease Control and Prevention (CDC) - Promoting Hearing Health in Schools. </a:t>
            </a:r>
            <a:r>
              <a:rPr lang="en-US" sz="1600" u="sng" dirty="0">
                <a:hlinkClick r:id="rId6"/>
              </a:rPr>
              <a:t>http://www.cdc.gov/healthyyouth/noise/promoting.htm</a:t>
            </a:r>
            <a:endParaRPr lang="en-US" sz="1600" dirty="0"/>
          </a:p>
          <a:p>
            <a:pPr lvl="1"/>
            <a:r>
              <a:rPr lang="en-US" sz="1600" dirty="0"/>
              <a:t>Dangerous Decibels Classroom Presentation Materials - </a:t>
            </a:r>
            <a:r>
              <a:rPr lang="en-US" sz="1600" u="sng" dirty="0">
                <a:hlinkClick r:id="rId7"/>
              </a:rPr>
              <a:t>http://www.dangerousdecibels.org</a:t>
            </a:r>
            <a:r>
              <a:rPr lang="en-US" sz="1600" u="sng" dirty="0" smtClean="0">
                <a:hlinkClick r:id="rId7"/>
              </a:rPr>
              <a:t>/</a:t>
            </a:r>
            <a:endParaRPr lang="en-US" sz="1600" u="sng" dirty="0" smtClean="0"/>
          </a:p>
          <a:p>
            <a:pPr lvl="0"/>
            <a:r>
              <a:rPr lang="en-US" sz="1600" dirty="0"/>
              <a:t>Alaska Division of Public Health, School Nursing/Health Services. </a:t>
            </a:r>
            <a:r>
              <a:rPr lang="en-US" sz="1600" i="1" dirty="0"/>
              <a:t>Alaska Hearing </a:t>
            </a:r>
            <a:r>
              <a:rPr lang="en-US" sz="1600" i="1" dirty="0" smtClean="0"/>
              <a:t>Screening Guidelines </a:t>
            </a:r>
            <a:r>
              <a:rPr lang="en-US" sz="1600" i="1" dirty="0"/>
              <a:t>for Preschool/School </a:t>
            </a:r>
            <a:r>
              <a:rPr lang="en-US" sz="1600" i="1" dirty="0" smtClean="0"/>
              <a:t>Population </a:t>
            </a:r>
            <a:r>
              <a:rPr lang="en-US" sz="1600" dirty="0" smtClean="0"/>
              <a:t>and </a:t>
            </a:r>
            <a:r>
              <a:rPr lang="en-US" sz="1600" dirty="0"/>
              <a:t>PowerPoint. </a:t>
            </a:r>
            <a:r>
              <a:rPr lang="en-US" sz="1600" u="sng" dirty="0">
                <a:hlinkClick r:id="rId8"/>
              </a:rPr>
              <a:t>http://dhss.alaska.gov/dph/wcfh/Pages/school/default.aspx</a:t>
            </a:r>
            <a:r>
              <a:rPr lang="en-US" sz="1600" dirty="0"/>
              <a:t> </a:t>
            </a:r>
          </a:p>
          <a:p>
            <a:endParaRPr lang="en-US" sz="1900" u="sng" dirty="0"/>
          </a:p>
        </p:txBody>
      </p:sp>
      <p:pic>
        <p:nvPicPr>
          <p:cNvPr id="9" name="Picture 8" descr="DPH color transparent background.png"/>
          <p:cNvPicPr/>
          <p:nvPr/>
        </p:nvPicPr>
        <p:blipFill>
          <a:blip r:embed="rId9"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924848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13648" cy="914400"/>
          </a:xfrm>
        </p:spPr>
        <p:txBody>
          <a:bodyPr>
            <a:normAutofit fontScale="90000"/>
          </a:bodyPr>
          <a:lstStyle/>
          <a:p>
            <a:r>
              <a:rPr lang="en-US" dirty="0" smtClean="0"/>
              <a:t>Early Hearing Detection and Intervention Program</a:t>
            </a:r>
            <a:endParaRPr lang="en-US"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1026"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1087245" y="1447800"/>
            <a:ext cx="6954520" cy="434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48217" y="5791307"/>
            <a:ext cx="6652783" cy="369332"/>
          </a:xfrm>
          <a:prstGeom prst="rect">
            <a:avLst/>
          </a:prstGeom>
          <a:noFill/>
        </p:spPr>
        <p:txBody>
          <a:bodyPr wrap="none" rtlCol="0">
            <a:spAutoFit/>
          </a:bodyPr>
          <a:lstStyle/>
          <a:p>
            <a:r>
              <a:rPr lang="en-US" dirty="0">
                <a:hlinkClick r:id="rId4"/>
              </a:rPr>
              <a:t>http://</a:t>
            </a:r>
            <a:r>
              <a:rPr lang="en-US" dirty="0" smtClean="0">
                <a:hlinkClick r:id="rId4"/>
              </a:rPr>
              <a:t>dhss.alaska.gov/dph/wcfh/Pages/newborn/default.aspx</a:t>
            </a:r>
            <a:r>
              <a:rPr lang="en-US" dirty="0" smtClean="0"/>
              <a:t> </a:t>
            </a:r>
            <a:endParaRPr lang="en-US" dirty="0"/>
          </a:p>
        </p:txBody>
      </p:sp>
      <p:pic>
        <p:nvPicPr>
          <p:cNvPr id="9" name="Picture 8" descr="DPH color transparent background.png"/>
          <p:cNvPicPr/>
          <p:nvPr/>
        </p:nvPicPr>
        <p:blipFill>
          <a:blip r:embed="rId5"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2883109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sp>
        <p:nvSpPr>
          <p:cNvPr id="3" name="Content Placeholder 2"/>
          <p:cNvSpPr>
            <a:spLocks noGrp="1"/>
          </p:cNvSpPr>
          <p:nvPr>
            <p:ph sz="quarter" idx="1"/>
          </p:nvPr>
        </p:nvSpPr>
        <p:spPr>
          <a:xfrm>
            <a:off x="304800" y="1524000"/>
            <a:ext cx="8503920" cy="4572000"/>
          </a:xfrm>
        </p:spPr>
        <p:txBody>
          <a:bodyPr>
            <a:normAutofit/>
          </a:bodyPr>
          <a:lstStyle/>
          <a:p>
            <a:pPr marL="0" indent="0" algn="ctr">
              <a:buNone/>
            </a:pPr>
            <a:r>
              <a:rPr lang="en-US" sz="2800" i="1" dirty="0" smtClean="0"/>
              <a:t>DO’s and DON’Ts</a:t>
            </a:r>
          </a:p>
          <a:p>
            <a:r>
              <a:rPr lang="en-US" sz="2000" dirty="0" smtClean="0"/>
              <a:t>DO perform listening checks and find a quiet room.</a:t>
            </a:r>
          </a:p>
          <a:p>
            <a:r>
              <a:rPr lang="en-US" sz="2000" dirty="0" smtClean="0"/>
              <a:t>DO place headphones properly.</a:t>
            </a:r>
          </a:p>
          <a:p>
            <a:r>
              <a:rPr lang="en-US" sz="2000" dirty="0" smtClean="0"/>
              <a:t>DO screen at 20 dB HL.</a:t>
            </a:r>
          </a:p>
          <a:p>
            <a:r>
              <a:rPr lang="en-US" sz="2000" dirty="0" smtClean="0"/>
              <a:t>DO present tone for 2-3 seconds.</a:t>
            </a:r>
          </a:p>
          <a:p>
            <a:r>
              <a:rPr lang="en-US" sz="2000" dirty="0" smtClean="0"/>
              <a:t>DO use pulsed tones, if possible, especially with young children.</a:t>
            </a:r>
          </a:p>
          <a:p>
            <a:endParaRPr lang="en-US" sz="2000" dirty="0"/>
          </a:p>
          <a:p>
            <a:r>
              <a:rPr lang="en-US" sz="2000" dirty="0" smtClean="0"/>
              <a:t>DON’T require students to raise right or left hand.</a:t>
            </a:r>
          </a:p>
          <a:p>
            <a:r>
              <a:rPr lang="en-US" sz="2000" dirty="0" smtClean="0"/>
              <a:t>DON’T get into a pattern when presenting tones.</a:t>
            </a:r>
          </a:p>
          <a:p>
            <a:r>
              <a:rPr lang="en-US" sz="2000" dirty="0" smtClean="0"/>
              <a:t>DON’T give visual cues.</a:t>
            </a:r>
          </a:p>
          <a:p>
            <a:r>
              <a:rPr lang="en-US" sz="2000" dirty="0" smtClean="0"/>
              <a:t>DON’T screen student with known hearing loss.</a:t>
            </a:r>
          </a:p>
          <a:p>
            <a:r>
              <a:rPr lang="en-US" sz="2000" dirty="0" smtClean="0"/>
              <a:t>DON’T switch headphones from one audiometer to another.</a:t>
            </a:r>
          </a:p>
          <a:p>
            <a:endParaRPr lang="en-US" sz="2000" dirty="0" smtClean="0"/>
          </a:p>
          <a:p>
            <a:endParaRPr lang="en-US" sz="20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914975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a:t>
            </a:r>
            <a:endParaRPr lang="en-US"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sp>
        <p:nvSpPr>
          <p:cNvPr id="3" name="Content Placeholder 2"/>
          <p:cNvSpPr>
            <a:spLocks noGrp="1"/>
          </p:cNvSpPr>
          <p:nvPr>
            <p:ph sz="quarter" idx="1"/>
          </p:nvPr>
        </p:nvSpPr>
        <p:spPr>
          <a:xfrm>
            <a:off x="243840" y="1447800"/>
            <a:ext cx="8503920" cy="4572000"/>
          </a:xfrm>
        </p:spPr>
        <p:txBody>
          <a:bodyPr numCol="1">
            <a:normAutofit/>
          </a:bodyPr>
          <a:lstStyle/>
          <a:p>
            <a:pPr marL="0" indent="0">
              <a:buNone/>
            </a:pPr>
            <a:r>
              <a:rPr lang="en-US" b="1" dirty="0" smtClean="0"/>
              <a:t>Contact information:</a:t>
            </a:r>
          </a:p>
          <a:p>
            <a:pPr marL="0" indent="0">
              <a:buNone/>
            </a:pPr>
            <a:r>
              <a:rPr lang="en-US" sz="2400" dirty="0"/>
              <a:t>School Health Nurse Consultant</a:t>
            </a:r>
          </a:p>
          <a:p>
            <a:pPr marL="0" indent="0">
              <a:buNone/>
            </a:pPr>
            <a:r>
              <a:rPr lang="en-US" sz="2400" dirty="0"/>
              <a:t>Section of Women’s, Children’s, and Family Health</a:t>
            </a:r>
          </a:p>
          <a:p>
            <a:pPr marL="0" indent="0">
              <a:buNone/>
            </a:pPr>
            <a:r>
              <a:rPr lang="en-US" sz="2400" dirty="0"/>
              <a:t>3601 C Street, Suite 322</a:t>
            </a:r>
          </a:p>
          <a:p>
            <a:pPr marL="0" indent="0">
              <a:buNone/>
            </a:pPr>
            <a:r>
              <a:rPr lang="en-US" sz="2400" dirty="0"/>
              <a:t>Anchorage, AK 99503</a:t>
            </a:r>
          </a:p>
          <a:p>
            <a:pPr marL="0" indent="0">
              <a:buNone/>
            </a:pPr>
            <a:r>
              <a:rPr lang="en-US" sz="2400" dirty="0"/>
              <a:t>main office - </a:t>
            </a:r>
            <a:r>
              <a:rPr lang="en-US" sz="2400" dirty="0" smtClean="0"/>
              <a:t>907-269-3400</a:t>
            </a:r>
          </a:p>
          <a:p>
            <a:pPr marL="0" indent="0">
              <a:buNone/>
            </a:pPr>
            <a:endParaRPr lang="en-US" sz="2400" dirty="0"/>
          </a:p>
          <a:p>
            <a:pPr marL="0" indent="0">
              <a:buNone/>
            </a:pPr>
            <a:r>
              <a:rPr lang="en-US" sz="2400" dirty="0"/>
              <a:t>School Nursing/School Health Services Program -</a:t>
            </a:r>
          </a:p>
          <a:p>
            <a:pPr marL="0" indent="0">
              <a:buNone/>
            </a:pPr>
            <a:r>
              <a:rPr lang="en-US" sz="2400" dirty="0"/>
              <a:t>	907-269-7368</a:t>
            </a:r>
          </a:p>
          <a:p>
            <a:pPr marL="0" indent="0">
              <a:buNone/>
            </a:pPr>
            <a:endParaRPr lang="en-US" sz="2200" dirty="0" smtClean="0"/>
          </a:p>
          <a:p>
            <a:pPr marL="0" indent="0" algn="ctr">
              <a:buNone/>
            </a:pPr>
            <a:endParaRPr lang="en-US" sz="2200" dirty="0" smtClean="0"/>
          </a:p>
          <a:p>
            <a:pPr marL="0" indent="0">
              <a:buNone/>
            </a:pPr>
            <a:endParaRPr lang="en-US" dirty="0" smtClean="0"/>
          </a:p>
          <a:p>
            <a:pPr marL="0" indent="0">
              <a:buNone/>
            </a:pPr>
            <a:endParaRPr lang="en-US" dirty="0"/>
          </a:p>
        </p:txBody>
      </p:sp>
      <p:pic>
        <p:nvPicPr>
          <p:cNvPr id="9" name="Picture 13" descr="DHSSlogo"/>
          <p:cNvPicPr>
            <a:picLocks noChangeAspect="1" noChangeArrowheads="1"/>
          </p:cNvPicPr>
          <p:nvPr/>
        </p:nvPicPr>
        <p:blipFill>
          <a:blip r:embed="rId3" cstate="print"/>
          <a:srcRect/>
          <a:stretch>
            <a:fillRect/>
          </a:stretch>
        </p:blipFill>
        <p:spPr bwMode="auto">
          <a:xfrm>
            <a:off x="5401401" y="2974040"/>
            <a:ext cx="1371600" cy="1432433"/>
          </a:xfrm>
          <a:prstGeom prst="rect">
            <a:avLst/>
          </a:prstGeom>
          <a:noFill/>
        </p:spPr>
      </p:pic>
      <p:pic>
        <p:nvPicPr>
          <p:cNvPr id="10" name="Picture 9" descr="DPH color transparent background.png"/>
          <p:cNvPicPr>
            <a:picLocks noChangeAspect="1"/>
          </p:cNvPicPr>
          <p:nvPr/>
        </p:nvPicPr>
        <p:blipFill>
          <a:blip r:embed="rId4" cstate="print"/>
          <a:stretch>
            <a:fillRect/>
          </a:stretch>
        </p:blipFill>
        <p:spPr>
          <a:xfrm>
            <a:off x="6934200" y="3080656"/>
            <a:ext cx="1482547" cy="1219200"/>
          </a:xfrm>
          <a:prstGeom prst="rect">
            <a:avLst/>
          </a:prstGeom>
        </p:spPr>
      </p:pic>
    </p:spTree>
    <p:extLst>
      <p:ext uri="{BB962C8B-B14F-4D97-AF65-F5344CB8AC3E}">
        <p14:creationId xmlns:p14="http://schemas.microsoft.com/office/powerpoint/2010/main" val="3142904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dirty="0" smtClean="0"/>
              <a:t>What does the state law say?</a:t>
            </a:r>
            <a:endParaRPr lang="en-US" dirty="0"/>
          </a:p>
        </p:txBody>
      </p:sp>
      <p:sp>
        <p:nvSpPr>
          <p:cNvPr id="4" name="Content Placeholder 3"/>
          <p:cNvSpPr>
            <a:spLocks noGrp="1"/>
          </p:cNvSpPr>
          <p:nvPr>
            <p:ph sz="quarter" idx="1"/>
          </p:nvPr>
        </p:nvSpPr>
        <p:spPr/>
        <p:txBody>
          <a:bodyPr/>
          <a:lstStyle/>
          <a:p>
            <a:pPr marL="0" indent="0">
              <a:buNone/>
            </a:pPr>
            <a:r>
              <a:rPr lang="en-US" dirty="0"/>
              <a:t>Hearing screening in schools is mandated by Alaska Statute Sec. </a:t>
            </a:r>
            <a:r>
              <a:rPr lang="en-US" dirty="0" smtClean="0"/>
              <a:t>14.30.127.</a:t>
            </a:r>
          </a:p>
          <a:p>
            <a:pPr marL="0" indent="0">
              <a:buNone/>
            </a:pPr>
            <a:endParaRPr lang="en-US" dirty="0" smtClean="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sp>
        <p:nvSpPr>
          <p:cNvPr id="3" name="Rectangle 2"/>
          <p:cNvSpPr/>
          <p:nvPr/>
        </p:nvSpPr>
        <p:spPr>
          <a:xfrm>
            <a:off x="1496122" y="2971800"/>
            <a:ext cx="6248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 vision and hearing screening examination shall be given to each child attending school in the state. The examination shall be made when the child enters school or as soon thereafter as is practicable, and at regular intervals specified by regulation by the governing body of the district.</a:t>
            </a:r>
          </a:p>
        </p:txBody>
      </p:sp>
      <p:sp>
        <p:nvSpPr>
          <p:cNvPr id="9" name="TextBox 8"/>
          <p:cNvSpPr txBox="1"/>
          <p:nvPr/>
        </p:nvSpPr>
        <p:spPr>
          <a:xfrm>
            <a:off x="2438400" y="5226895"/>
            <a:ext cx="4802918" cy="369332"/>
          </a:xfrm>
          <a:prstGeom prst="rect">
            <a:avLst/>
          </a:prstGeom>
          <a:noFill/>
        </p:spPr>
        <p:txBody>
          <a:bodyPr wrap="none" rtlCol="0">
            <a:spAutoFit/>
          </a:bodyPr>
          <a:lstStyle/>
          <a:p>
            <a:r>
              <a:rPr lang="en-US" u="sng" dirty="0">
                <a:hlinkClick r:id="rId3"/>
              </a:rPr>
              <a:t>http://www.legis.state.ak.us/basis/folio.asp</a:t>
            </a:r>
            <a:r>
              <a:rPr lang="en-US" dirty="0"/>
              <a:t>. </a:t>
            </a:r>
          </a:p>
        </p:txBody>
      </p:sp>
      <p:pic>
        <p:nvPicPr>
          <p:cNvPr id="10" name="Picture 9" descr="DPH color transparent background.png"/>
          <p:cNvPicPr/>
          <p:nvPr/>
        </p:nvPicPr>
        <p:blipFill>
          <a:blip r:embed="rId4"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3005657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8534400" cy="914400"/>
          </a:xfrm>
        </p:spPr>
        <p:txBody>
          <a:bodyPr>
            <a:noAutofit/>
          </a:bodyPr>
          <a:lstStyle/>
          <a:p>
            <a:r>
              <a:rPr lang="en-US" sz="2800" dirty="0" smtClean="0"/>
              <a:t>State of Alaska Hearing Screening Guidelines for the Pre-school/School Population</a:t>
            </a:r>
            <a:endParaRPr lang="en-US" sz="2800"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2" descr="H:\School Health Manual\Screening\Hearing\Print\Hearing Screening Workbook Cover.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676400"/>
            <a:ext cx="353290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PH color transparent background.png"/>
          <p:cNvPicPr/>
          <p:nvPr/>
        </p:nvPicPr>
        <p:blipFill>
          <a:blip r:embed="rId4"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3692505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8534400" cy="914400"/>
          </a:xfrm>
        </p:spPr>
        <p:txBody>
          <a:bodyPr>
            <a:noAutofit/>
          </a:bodyPr>
          <a:lstStyle/>
          <a:p>
            <a:r>
              <a:rPr lang="en-US" sz="2800" dirty="0" smtClean="0"/>
              <a:t>Who determines best practice for hearing screening?</a:t>
            </a:r>
            <a:endParaRPr lang="en-US" sz="2800"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sp>
        <p:nvSpPr>
          <p:cNvPr id="3" name="Content Placeholder 2"/>
          <p:cNvSpPr>
            <a:spLocks noGrp="1"/>
          </p:cNvSpPr>
          <p:nvPr>
            <p:ph sz="quarter" idx="1"/>
          </p:nvPr>
        </p:nvSpPr>
        <p:spPr/>
        <p:txBody>
          <a:bodyPr/>
          <a:lstStyle/>
          <a:p>
            <a:pPr marL="0"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6" y="1752599"/>
            <a:ext cx="1542963" cy="222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naahp.org/portals/2/Logos/AA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752599"/>
            <a:ext cx="3095580" cy="139301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861" y="3145610"/>
            <a:ext cx="3430439" cy="1243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1694" y="4724400"/>
            <a:ext cx="2200706" cy="1257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976" y="4663567"/>
            <a:ext cx="2316024" cy="127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DPH color transparent background.png"/>
          <p:cNvPicPr/>
          <p:nvPr/>
        </p:nvPicPr>
        <p:blipFill>
          <a:blip r:embed="rId8"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96596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r>
              <a:rPr lang="en-US" dirty="0" smtClean="0"/>
              <a:t>Review of knowledge </a:t>
            </a:r>
            <a:endParaRPr lang="en-US" dirty="0"/>
          </a:p>
        </p:txBody>
      </p:sp>
      <p:sp>
        <p:nvSpPr>
          <p:cNvPr id="10" name="Title 9"/>
          <p:cNvSpPr>
            <a:spLocks noGrp="1"/>
          </p:cNvSpPr>
          <p:nvPr>
            <p:ph type="title"/>
          </p:nvPr>
        </p:nvSpPr>
        <p:spPr/>
        <p:txBody>
          <a:bodyPr/>
          <a:lstStyle/>
          <a:p>
            <a:r>
              <a:rPr lang="en-US" dirty="0" smtClean="0"/>
              <a:t>Background Information</a:t>
            </a:r>
            <a:endParaRPr lang="en-US" dirty="0"/>
          </a:p>
        </p:txBody>
      </p:sp>
      <p:sp>
        <p:nvSpPr>
          <p:cNvPr id="6" name="Rectangle 5"/>
          <p:cNvSpPr/>
          <p:nvPr/>
        </p:nvSpPr>
        <p:spPr>
          <a:xfrm>
            <a:off x="4267200" y="6324600"/>
            <a:ext cx="4648200" cy="369332"/>
          </a:xfrm>
          <a:prstGeom prst="rect">
            <a:avLst/>
          </a:prstGeom>
        </p:spPr>
        <p:txBody>
          <a:bodyPr wrap="square">
            <a:spAutoFit/>
          </a:bodyPr>
          <a:lstStyle/>
          <a:p>
            <a:r>
              <a:rPr lang="en-US" b="1" dirty="0" smtClean="0"/>
              <a:t>  </a:t>
            </a:r>
            <a:r>
              <a:rPr lang="en-US" sz="1400" b="1" dirty="0" smtClean="0"/>
              <a:t>Section of Women’s Children’s &amp; Family Health</a:t>
            </a:r>
            <a:r>
              <a:rPr lang="en-US" sz="1400" dirty="0" smtClean="0"/>
              <a:t> </a:t>
            </a:r>
            <a:endParaRPr lang="en-US" sz="1400" dirty="0"/>
          </a:p>
        </p:txBody>
      </p:sp>
      <p:pic>
        <p:nvPicPr>
          <p:cNvPr id="9" name="Picture 8" descr="DPH color transparent background.png"/>
          <p:cNvPicPr/>
          <p:nvPr/>
        </p:nvPicPr>
        <p:blipFill>
          <a:blip r:embed="rId3" cstate="print"/>
          <a:stretch>
            <a:fillRect/>
          </a:stretch>
        </p:blipFill>
        <p:spPr>
          <a:xfrm>
            <a:off x="0" y="6096062"/>
            <a:ext cx="926515" cy="761938"/>
          </a:xfrm>
          <a:prstGeom prst="rect">
            <a:avLst/>
          </a:prstGeom>
        </p:spPr>
      </p:pic>
    </p:spTree>
    <p:extLst>
      <p:ext uri="{BB962C8B-B14F-4D97-AF65-F5344CB8AC3E}">
        <p14:creationId xmlns:p14="http://schemas.microsoft.com/office/powerpoint/2010/main" val="3340850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187684AE033141ACE6882951A95919" ma:contentTypeVersion="11" ma:contentTypeDescription="Create a new document." ma:contentTypeScope="" ma:versionID="c0680fe68a1c4d85ab91e7e9edd4851a">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1C5EDA-2802-405B-8F02-0581B2909FD8}"/>
</file>

<file path=customXml/itemProps2.xml><?xml version="1.0" encoding="utf-8"?>
<ds:datastoreItem xmlns:ds="http://schemas.openxmlformats.org/officeDocument/2006/customXml" ds:itemID="{0FF6C740-9030-4E0F-AC18-64B2B4FE4B51}"/>
</file>

<file path=customXml/itemProps3.xml><?xml version="1.0" encoding="utf-8"?>
<ds:datastoreItem xmlns:ds="http://schemas.openxmlformats.org/officeDocument/2006/customXml" ds:itemID="{A09385BA-ECB6-4D9B-9668-99303D0495BD}"/>
</file>

<file path=docProps/app.xml><?xml version="1.0" encoding="utf-8"?>
<Properties xmlns="http://schemas.openxmlformats.org/officeDocument/2006/extended-properties" xmlns:vt="http://schemas.openxmlformats.org/officeDocument/2006/docPropsVTypes">
  <Template>Civic</Template>
  <TotalTime>5480</TotalTime>
  <Words>7361</Words>
  <Application>Microsoft Office PowerPoint</Application>
  <PresentationFormat>On-screen Show (4:3)</PresentationFormat>
  <Paragraphs>861</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Civic</vt:lpstr>
      <vt:lpstr>State of Alaska Hearing Screening Guidelines  for the Pre-school/School Population</vt:lpstr>
      <vt:lpstr>Objectives</vt:lpstr>
      <vt:lpstr>Why is it important to screen for hearing loss?</vt:lpstr>
      <vt:lpstr>What is the Purpose of School Hearing Screening?</vt:lpstr>
      <vt:lpstr>Early Hearing Detection and Intervention Program</vt:lpstr>
      <vt:lpstr>What does the state law say?</vt:lpstr>
      <vt:lpstr>State of Alaska Hearing Screening Guidelines for the Pre-school/School Population</vt:lpstr>
      <vt:lpstr>Who determines best practice for hearing screening?</vt:lpstr>
      <vt:lpstr>Background Information</vt:lpstr>
      <vt:lpstr>Ear Anatomy</vt:lpstr>
      <vt:lpstr>What are the types and causes of hearing loss?</vt:lpstr>
      <vt:lpstr>What are the types and causes of hearing loss?</vt:lpstr>
      <vt:lpstr>Normal vs. Abnormal </vt:lpstr>
      <vt:lpstr>What are the types and causes of hearing loss?</vt:lpstr>
      <vt:lpstr>What are the types and causes of hearing loss?</vt:lpstr>
      <vt:lpstr>How is sound measured?</vt:lpstr>
      <vt:lpstr>How is hearing loss defined?</vt:lpstr>
      <vt:lpstr>State of Alaska Hearing Screening Guidelines for the  Pre-school/School Population</vt:lpstr>
      <vt:lpstr>State of Alaska Hearing Screening Recommendations</vt:lpstr>
      <vt:lpstr>State of Alaska Hearing Screening Recommendations</vt:lpstr>
      <vt:lpstr>State of Alaska Hearing Screening Recommendations</vt:lpstr>
      <vt:lpstr>State of Alaska Hearing Screening Recommendations</vt:lpstr>
      <vt:lpstr>State of Alaska Hearing Screening Recommendations</vt:lpstr>
      <vt:lpstr>Pure Tone Audiometry Equipment</vt:lpstr>
      <vt:lpstr>Pure Tone Audiometry Equipment</vt:lpstr>
      <vt:lpstr>Pure Tone Audiometry Equipment</vt:lpstr>
      <vt:lpstr>Pure Tone Audiometry Equipment</vt:lpstr>
      <vt:lpstr>Pure Tone Audiometry Equipment</vt:lpstr>
      <vt:lpstr>Audiometer Check</vt:lpstr>
      <vt:lpstr>Environment Check</vt:lpstr>
      <vt:lpstr>Protocols</vt:lpstr>
      <vt:lpstr>Protocols</vt:lpstr>
      <vt:lpstr>Protocols</vt:lpstr>
      <vt:lpstr>Protocols</vt:lpstr>
      <vt:lpstr>Protocols</vt:lpstr>
      <vt:lpstr>Protocols</vt:lpstr>
      <vt:lpstr>Protocols</vt:lpstr>
      <vt:lpstr>Protocols</vt:lpstr>
      <vt:lpstr>Protocols</vt:lpstr>
      <vt:lpstr>State of Alaska Hearing Screening Recommendations</vt:lpstr>
      <vt:lpstr>Role of the School Nurse/Program Manager</vt:lpstr>
      <vt:lpstr>Role of the School Nurse/Program Manager</vt:lpstr>
      <vt:lpstr>Role of the School Nurse/Program Manager</vt:lpstr>
      <vt:lpstr>Role of the School Nurse/Program Manager</vt:lpstr>
      <vt:lpstr>Role of the School Nurse/Program Manager</vt:lpstr>
      <vt:lpstr>Role of the School Nurse/Program Manager</vt:lpstr>
      <vt:lpstr>Role of the School Nurse/Program Manager</vt:lpstr>
      <vt:lpstr>Appendices</vt:lpstr>
      <vt:lpstr>Resources</vt:lpstr>
      <vt:lpstr>Summary</vt:lpstr>
      <vt:lpstr>Thank you!</vt:lpstr>
    </vt:vector>
  </TitlesOfParts>
  <Company>State of Alaska - Health and Social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Alaska Hearing Screening Guidelines  for the Pre-school/School Population</dc:title>
  <dc:creator>Bell, Mary F</dc:creator>
  <cp:lastModifiedBy>Bell, Mary F</cp:lastModifiedBy>
  <cp:revision>245</cp:revision>
  <cp:lastPrinted>2016-04-28T20:45:54Z</cp:lastPrinted>
  <dcterms:created xsi:type="dcterms:W3CDTF">2015-07-17T19:04:51Z</dcterms:created>
  <dcterms:modified xsi:type="dcterms:W3CDTF">2016-05-23T23:32:01Z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0x010100FD187684AE033141ACE6882951A95919</vt:lpwstr>
  </property>
  <property fmtid="{D5CDD505-2E9C-101B-9397-08002B2CF9AE}" pid="3" name="Order">
    <vt:r8>80400</vt:r8>
  </property>
</Properties>
</file>