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3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2.xml" ContentType="application/vnd.openxmlformats-officedocument.presentationml.notesSlide+xml"/>
  <Override PartName="/ppt/notesSlides/notesSlide3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40.xml" ContentType="application/vnd.openxmlformats-officedocument.presentationml.notesSlide+xml"/>
  <Override PartName="/ppt/slideMasters/slideMaster1.xml" ContentType="application/vnd.openxmlformats-officedocument.presentationml.slideMaster+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3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9" r:id="rId3"/>
    <p:sldId id="258" r:id="rId4"/>
    <p:sldId id="260" r:id="rId5"/>
    <p:sldId id="289" r:id="rId6"/>
    <p:sldId id="291" r:id="rId7"/>
    <p:sldId id="292" r:id="rId8"/>
    <p:sldId id="336" r:id="rId9"/>
    <p:sldId id="337" r:id="rId10"/>
    <p:sldId id="338" r:id="rId11"/>
    <p:sldId id="339" r:id="rId12"/>
    <p:sldId id="340" r:id="rId13"/>
    <p:sldId id="297" r:id="rId14"/>
    <p:sldId id="353" r:id="rId15"/>
    <p:sldId id="263" r:id="rId16"/>
    <p:sldId id="281" r:id="rId17"/>
    <p:sldId id="282" r:id="rId18"/>
    <p:sldId id="283" r:id="rId19"/>
    <p:sldId id="284" r:id="rId20"/>
    <p:sldId id="288" r:id="rId21"/>
    <p:sldId id="287" r:id="rId22"/>
    <p:sldId id="286" r:id="rId23"/>
    <p:sldId id="265" r:id="rId24"/>
    <p:sldId id="355" r:id="rId25"/>
    <p:sldId id="354" r:id="rId26"/>
    <p:sldId id="267" r:id="rId27"/>
    <p:sldId id="268" r:id="rId28"/>
    <p:sldId id="269" r:id="rId29"/>
    <p:sldId id="270" r:id="rId30"/>
    <p:sldId id="271" r:id="rId31"/>
    <p:sldId id="277" r:id="rId32"/>
    <p:sldId id="352" r:id="rId33"/>
    <p:sldId id="279" r:id="rId34"/>
    <p:sldId id="341" r:id="rId35"/>
    <p:sldId id="342" r:id="rId36"/>
    <p:sldId id="343" r:id="rId37"/>
    <p:sldId id="345" r:id="rId38"/>
    <p:sldId id="347" r:id="rId39"/>
    <p:sldId id="348" r:id="rId40"/>
    <p:sldId id="350" r:id="rId41"/>
    <p:sldId id="349" r:id="rId42"/>
    <p:sldId id="351" r:id="rId4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74854" autoAdjust="0"/>
  </p:normalViewPr>
  <p:slideViewPr>
    <p:cSldViewPr>
      <p:cViewPr varScale="1">
        <p:scale>
          <a:sx n="85" d="100"/>
          <a:sy n="85" d="100"/>
        </p:scale>
        <p:origin x="-17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45F8243-9F89-4411-9AA6-A8D0FD8B8A83}" type="datetimeFigureOut">
              <a:rPr lang="en-US" smtClean="0"/>
              <a:t>4/7/2016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2CD4939-0576-49E7-BE25-A3099F1595E0}" type="slidenum">
              <a:rPr lang="en-US" smtClean="0"/>
              <a:t>‹#›</a:t>
            </a:fld>
            <a:endParaRPr lang="en-US"/>
          </a:p>
        </p:txBody>
      </p:sp>
    </p:spTree>
    <p:extLst>
      <p:ext uri="{BB962C8B-B14F-4D97-AF65-F5344CB8AC3E}">
        <p14:creationId xmlns:p14="http://schemas.microsoft.com/office/powerpoint/2010/main" val="873614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CD4939-0576-49E7-BE25-A3099F1595E0}" type="slidenum">
              <a:rPr lang="en-US" smtClean="0"/>
              <a:t>1</a:t>
            </a:fld>
            <a:endParaRPr lang="en-US"/>
          </a:p>
        </p:txBody>
      </p:sp>
    </p:spTree>
    <p:extLst>
      <p:ext uri="{BB962C8B-B14F-4D97-AF65-F5344CB8AC3E}">
        <p14:creationId xmlns:p14="http://schemas.microsoft.com/office/powerpoint/2010/main" val="2324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baseline="0" dirty="0" smtClean="0"/>
              <a:t>3. Right Direction</a:t>
            </a:r>
          </a:p>
          <a:p>
            <a:pPr marL="171450" indent="-171450">
              <a:buFont typeface="Arial" panose="020B0604020202020204" pitchFamily="34" charset="0"/>
              <a:buChar char="•"/>
            </a:pPr>
            <a:r>
              <a:rPr lang="en-US" baseline="0" dirty="0" smtClean="0"/>
              <a:t>How much training will be required by the UAP to perform the task in a safe and appropriate way?</a:t>
            </a:r>
          </a:p>
          <a:p>
            <a:pPr marL="171450" indent="-171450">
              <a:buFont typeface="Arial" panose="020B0604020202020204" pitchFamily="34" charset="0"/>
              <a:buChar char="•"/>
            </a:pPr>
            <a:r>
              <a:rPr lang="en-US" baseline="0" dirty="0" smtClean="0"/>
              <a:t>How many tasks will the UAP need to learn?</a:t>
            </a:r>
          </a:p>
          <a:p>
            <a:pPr marL="171450" indent="-171450">
              <a:buFont typeface="Arial" panose="020B0604020202020204" pitchFamily="34" charset="0"/>
              <a:buChar char="•"/>
            </a:pPr>
            <a:r>
              <a:rPr lang="en-US" baseline="0" dirty="0" smtClean="0"/>
              <a:t>What other duties does she/he have?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baseline="0" dirty="0" smtClean="0"/>
              <a:t>4. Right Supervision</a:t>
            </a:r>
          </a:p>
          <a:p>
            <a:pPr marL="171450" indent="-171450">
              <a:buFont typeface="Arial" panose="020B0604020202020204" pitchFamily="34" charset="0"/>
              <a:buChar char="•"/>
            </a:pPr>
            <a:r>
              <a:rPr lang="en-US" baseline="0" dirty="0" smtClean="0"/>
              <a:t>How much initial training will the nurse need to provide to the UAP for the performance of this task?</a:t>
            </a:r>
          </a:p>
          <a:p>
            <a:pPr marL="171450" indent="-171450">
              <a:buFont typeface="Arial" panose="020B0604020202020204" pitchFamily="34" charset="0"/>
              <a:buChar char="•"/>
            </a:pPr>
            <a:r>
              <a:rPr lang="en-US" baseline="0" dirty="0" smtClean="0"/>
              <a:t>What type of ongoing supervision will be needed (onsite, periodic, episodic)?</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baseline="0" dirty="0" smtClean="0"/>
              <a:t>5. Right Circumstance</a:t>
            </a:r>
          </a:p>
          <a:p>
            <a:pPr marL="171450" indent="-171450">
              <a:buFont typeface="Arial" panose="020B0604020202020204" pitchFamily="34" charset="0"/>
              <a:buChar char="•"/>
            </a:pPr>
            <a:r>
              <a:rPr lang="en-US" baseline="0" dirty="0" smtClean="0"/>
              <a:t>Is the child particularly vulnerable due to age, developmental level, cognitive abilities, gender, or specific health issues?</a:t>
            </a:r>
          </a:p>
          <a:p>
            <a:pPr marL="171450" indent="-171450">
              <a:buFont typeface="Arial" panose="020B0604020202020204" pitchFamily="34" charset="0"/>
              <a:buChar char="•"/>
            </a:pPr>
            <a:r>
              <a:rPr lang="en-US" baseline="0" dirty="0" smtClean="0"/>
              <a:t>Is the environment safe for UAP to perform the delegated task as planned?</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WHEN ANY OF THE CONDITIONS ARE NOT RIGHT, THEN DELEGATION IS NOT APPROPRIATE UNTIL THE CONDITIONS HAVE CHANGED.  In the circumstance that any of these conditions cannot be satisfied despite due diligence, the decision should be to withhold delegation and plans for direct nursing care should be implemented.</a:t>
            </a:r>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smtClean="0"/>
              <a:t>Developing these relationships</a:t>
            </a:r>
            <a:r>
              <a:rPr lang="en-US" baseline="0" dirty="0" smtClean="0"/>
              <a:t> foster confidence and communication and instill the values of knowledge, trust and empowerment on behalf of meeting the student’s better health and education goals.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FROM:  </a:t>
            </a:r>
          </a:p>
          <a:p>
            <a:pPr marL="0" indent="0">
              <a:buFont typeface="Arial" panose="020B0604020202020204" pitchFamily="34" charset="0"/>
              <a:buNone/>
            </a:pPr>
            <a:r>
              <a:rPr lang="en-US" baseline="0" dirty="0" smtClean="0"/>
              <a:t>Reducing the Risks of Delegation: Use of Procedure Skills Checklists for UAP in Schools Part 1 and 2 in NASN School Nurse (July &amp; Sept 2013)</a:t>
            </a:r>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Font typeface="Arial" panose="020B0604020202020204" pitchFamily="34" charset="0"/>
              <a:buNone/>
            </a:pPr>
            <a:r>
              <a:rPr lang="en-US" dirty="0" smtClean="0"/>
              <a:t>Nurses have legitimate</a:t>
            </a:r>
            <a:r>
              <a:rPr lang="en-US" baseline="0" dirty="0" smtClean="0"/>
              <a:t> concerns regarding their liability when delegating to others especially when the “accountability remains with the nurse.”  </a:t>
            </a:r>
            <a:r>
              <a:rPr lang="en-US" dirty="0" smtClean="0"/>
              <a:t>What protects the nurse in this situation is </a:t>
            </a:r>
            <a:r>
              <a:rPr lang="en-US" baseline="0" dirty="0" smtClean="0"/>
              <a:t>to follow accepted school nursing scope and standards of practice, AK BON regulations and school district policies/procedures.  </a:t>
            </a:r>
          </a:p>
          <a:p>
            <a:pPr marL="0" indent="0">
              <a:buFont typeface="Arial" panose="020B0604020202020204"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When a registered nurse delegates a nursing task, she/he is responsible for the act of delegating and for supervising and evaluating the delegated tasks. School nurses delegate responsibly when they determine that the trained staff person has the appropriate training and competency to perform a task safely before delegating these tasks and has continued competency upon subsequent supervision and evaluation. </a:t>
            </a:r>
            <a:r>
              <a:rPr lang="en-US" baseline="0" dirty="0" smtClean="0"/>
              <a:t>Appropriate supervision and evaluation of trained unlicensed personnel assures quality of nursing care for the student. Documentation of the delegation process, including evaluation, is imperative as evidence that each step of the process was appropriately fulfilled.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Schwab and </a:t>
            </a:r>
            <a:r>
              <a:rPr lang="en-US" sz="1200" b="0" i="0" u="none" strike="noStrike" kern="1200" baseline="0" dirty="0" err="1" smtClean="0">
                <a:solidFill>
                  <a:schemeClr val="tx1"/>
                </a:solidFill>
                <a:latin typeface="+mn-lt"/>
                <a:ea typeface="+mn-ea"/>
                <a:cs typeface="+mn-cs"/>
              </a:rPr>
              <a:t>Gelfman</a:t>
            </a:r>
            <a:r>
              <a:rPr lang="en-US" sz="1200" b="0" i="0" u="none" strike="noStrike" kern="1200" baseline="0" dirty="0" smtClean="0">
                <a:solidFill>
                  <a:schemeClr val="tx1"/>
                </a:solidFill>
                <a:latin typeface="+mn-lt"/>
                <a:ea typeface="+mn-ea"/>
                <a:cs typeface="+mn-cs"/>
              </a:rPr>
              <a:t> (2001) have noted: </a:t>
            </a:r>
          </a:p>
          <a:p>
            <a:r>
              <a:rPr lang="en-US" sz="1200" b="0" i="0" u="none" strike="noStrike" kern="1200" baseline="0" dirty="0" smtClean="0">
                <a:solidFill>
                  <a:schemeClr val="tx1"/>
                </a:solidFill>
                <a:latin typeface="+mn-lt"/>
                <a:ea typeface="+mn-ea"/>
                <a:cs typeface="+mn-cs"/>
              </a:rPr>
              <a:t>If the nurse fulfills his/her responsibilities as a supervisor (e.g., makes an appropriate assignment or delegation, trains, and supervises the UAP, and evaluates student outcomes and UAP performance on a periodic basis), the supervising nurse should not be liable for the unpredictable errors of the UAP.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In addition, an</a:t>
            </a:r>
            <a:r>
              <a:rPr lang="en-US" baseline="0" dirty="0" smtClean="0"/>
              <a:t> Alaska Statute provides indemnification for school employees acting within their scope of duties and following school district policies and procedures: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AS 14.12.115. Indemnification. A school board is responsible for insuring or indemnifying and protecting a school district employee, including paying legal fees and costs arising out of any claim, demand, suit or judgment by reason of alleged negligence, alleged violation of civil rights, or alleged wrongful act resulting in death or bodily injury to any person IF the employee was acting under the direction of the school board and within the course or scope of the duties of the employee. </a:t>
            </a:r>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mission of the </a:t>
            </a:r>
            <a:r>
              <a:rPr lang="en-US" baseline="0" dirty="0" smtClean="0"/>
              <a:t>Alaska Board of Nursing (AK BON) is to actively promote and protect the health of citizens of Alaska through the safe and effective practice of Nursing as defined by law. </a:t>
            </a:r>
          </a:p>
          <a:p>
            <a:endParaRPr lang="en-US" baseline="0" dirty="0" smtClean="0"/>
          </a:p>
          <a:p>
            <a:r>
              <a:rPr lang="en-US" baseline="0" dirty="0" smtClean="0"/>
              <a:t>AK BON delegation regulations 12 AAC 44.950  - 12 AAC 44.975 are found at: https://www.commerce.alaska.gov/web/cbpl/ProfessionalLicensing/BoardofNursing.aspx. These regulations will be reviewed in the following  set of slides. </a:t>
            </a:r>
          </a:p>
          <a:p>
            <a:endParaRPr lang="en-US" baseline="0" dirty="0" smtClean="0"/>
          </a:p>
          <a:p>
            <a:r>
              <a:rPr lang="en-US" baseline="0" dirty="0" smtClean="0"/>
              <a:t>In addition to the delegation regulations found at this web-link, AK BON Advisory Opinions are also posted. An advisory opinion adopted by the BON is an interpretation of what the law says. While an advisory opinion is not law, it is more than a recommendation. An advisory opinion is an official opinion of the AK BON regarding the practice of nursing as it relates to the health and safety of the Alaska healthcare consumer. Facility policies (school district) may restrict practice further in their setting and/or require additional expectations related to competency, validation, training and supervision to assure safety of their patient. There are several AK BON advisory opinions, particularly RN scope of practice opinions, that reference school nursing and delegation including adoption of the Medication Administration in the School Setting Delegation Decision Tree and training guides referenced later in this PPT.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E3F3A71-7F47-4C91-B98E-2D5CB047608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400" b="1" kern="1200" dirty="0" smtClean="0">
                <a:solidFill>
                  <a:schemeClr val="tx1"/>
                </a:solidFill>
                <a:effectLst/>
                <a:latin typeface="+mn-lt"/>
                <a:ea typeface="+mn-ea"/>
                <a:cs typeface="+mn-cs"/>
              </a:rPr>
              <a:t>12 AAC 44.950. STANDARDS FOR DELEGATION OF NURSING DUTIES TO OTHER PERSONS. </a:t>
            </a:r>
            <a:endParaRPr lang="en-US"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(a) A nurse licensed under AS 08.68 may delegate the performance of nursing duties to other persons, including</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unlicensed assistive personnel, if the following conditions are met:</a:t>
            </a:r>
          </a:p>
          <a:p>
            <a:pPr lvl="1"/>
            <a:r>
              <a:rPr lang="en-US" sz="1400" kern="1200" dirty="0" smtClean="0">
                <a:solidFill>
                  <a:schemeClr val="tx1"/>
                </a:solidFill>
                <a:effectLst/>
                <a:latin typeface="+mn-lt"/>
                <a:ea typeface="+mn-ea"/>
                <a:cs typeface="+mn-cs"/>
              </a:rPr>
              <a:t>(1) the nursing duty to be delegated must be within the scope of practice of the delegating nurse;</a:t>
            </a:r>
          </a:p>
          <a:p>
            <a:pPr lvl="1"/>
            <a:r>
              <a:rPr lang="en-US" sz="1400" kern="1200" dirty="0" smtClean="0">
                <a:solidFill>
                  <a:schemeClr val="tx1"/>
                </a:solidFill>
                <a:effectLst/>
                <a:latin typeface="+mn-lt"/>
                <a:ea typeface="+mn-ea"/>
                <a:cs typeface="+mn-cs"/>
              </a:rPr>
              <a:t>(2) a registered nurse must assess the patient’s medical condition and needs to determine if a nursing duty for that patient may be safely delegated to another person;</a:t>
            </a:r>
          </a:p>
          <a:p>
            <a:pPr lvl="1"/>
            <a:r>
              <a:rPr lang="en-US" sz="1400" kern="1200" dirty="0" smtClean="0">
                <a:solidFill>
                  <a:schemeClr val="tx1"/>
                </a:solidFill>
                <a:effectLst/>
                <a:latin typeface="+mn-lt"/>
                <a:ea typeface="+mn-ea"/>
                <a:cs typeface="+mn-cs"/>
              </a:rPr>
              <a:t>(3) the patient’s medical condition must be stable and predictable;</a:t>
            </a:r>
          </a:p>
          <a:p>
            <a:pPr lvl="1"/>
            <a:r>
              <a:rPr lang="en-US" sz="1400" kern="1200" dirty="0" smtClean="0">
                <a:solidFill>
                  <a:schemeClr val="tx1"/>
                </a:solidFill>
                <a:effectLst/>
                <a:latin typeface="+mn-lt"/>
                <a:ea typeface="+mn-ea"/>
                <a:cs typeface="+mn-cs"/>
              </a:rPr>
              <a:t>(4) the person to whom the nursing duty is to be delegated has received the training needed to safely perform the delegated duty, and this training has been documented;</a:t>
            </a:r>
          </a:p>
          <a:p>
            <a:pPr lvl="1"/>
            <a:r>
              <a:rPr lang="en-US" sz="1400" kern="1200" dirty="0" smtClean="0">
                <a:solidFill>
                  <a:schemeClr val="tx1"/>
                </a:solidFill>
                <a:effectLst/>
                <a:latin typeface="+mn-lt"/>
                <a:ea typeface="+mn-ea"/>
                <a:cs typeface="+mn-cs"/>
              </a:rPr>
              <a:t>(5) the nurse determines that the person to whom a nursing duty is to be delegated is competent to perform the delegated duty correctly and safely and accepts the delegation of the duty and the accountability for carrying out the duty correctly;</a:t>
            </a:r>
          </a:p>
          <a:p>
            <a:pPr lvl="1"/>
            <a:r>
              <a:rPr lang="en-US" sz="1400" kern="1200" dirty="0" smtClean="0">
                <a:solidFill>
                  <a:schemeClr val="tx1"/>
                </a:solidFill>
                <a:effectLst/>
                <a:latin typeface="+mn-lt"/>
                <a:ea typeface="+mn-ea"/>
                <a:cs typeface="+mn-cs"/>
              </a:rPr>
              <a:t>(6) performance of the delegated nursing duty would not require the person to whom it was delegated to</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exercise professional nursing judgment or knowledge or complex nursing skills;</a:t>
            </a:r>
          </a:p>
          <a:p>
            <a:pPr lvl="1"/>
            <a:r>
              <a:rPr lang="en-US" sz="1400" kern="1200" dirty="0" smtClean="0">
                <a:solidFill>
                  <a:schemeClr val="tx1"/>
                </a:solidFill>
                <a:effectLst/>
                <a:latin typeface="+mn-lt"/>
                <a:ea typeface="+mn-ea"/>
                <a:cs typeface="+mn-cs"/>
              </a:rPr>
              <a:t>(7) the nurse provides to the person, with a copy maintained on record, written instructions that include</a:t>
            </a:r>
          </a:p>
          <a:p>
            <a:pPr lvl="2"/>
            <a:r>
              <a:rPr lang="en-US" sz="1400" kern="1200" dirty="0" smtClean="0">
                <a:solidFill>
                  <a:schemeClr val="tx1"/>
                </a:solidFill>
                <a:effectLst/>
                <a:latin typeface="+mn-lt"/>
                <a:ea typeface="+mn-ea"/>
                <a:cs typeface="+mn-cs"/>
              </a:rPr>
              <a:t>(A) a clear description of the procedure to follow to perform each task in the delegated duty;</a:t>
            </a:r>
          </a:p>
          <a:p>
            <a:pPr lvl="2"/>
            <a:r>
              <a:rPr lang="en-US" sz="1400" kern="1200" dirty="0" smtClean="0">
                <a:solidFill>
                  <a:schemeClr val="tx1"/>
                </a:solidFill>
                <a:effectLst/>
                <a:latin typeface="+mn-lt"/>
                <a:ea typeface="+mn-ea"/>
                <a:cs typeface="+mn-cs"/>
              </a:rPr>
              <a:t>(B) the predicted outcomes of the delegated nursing task;</a:t>
            </a:r>
          </a:p>
          <a:p>
            <a:pPr lvl="2"/>
            <a:r>
              <a:rPr lang="en-US" sz="1400" kern="1200" dirty="0" smtClean="0">
                <a:solidFill>
                  <a:schemeClr val="tx1"/>
                </a:solidFill>
                <a:effectLst/>
                <a:latin typeface="+mn-lt"/>
                <a:ea typeface="+mn-ea"/>
                <a:cs typeface="+mn-cs"/>
              </a:rPr>
              <a:t>(C) how the person is to observe and report side effects, complications, or unexpected outcomes in the</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patient, and the actions appropriate to respond to any of these; and</a:t>
            </a:r>
          </a:p>
          <a:p>
            <a:pPr lvl="2"/>
            <a:r>
              <a:rPr lang="en-US" sz="1400" kern="1200" dirty="0" smtClean="0">
                <a:solidFill>
                  <a:schemeClr val="tx1"/>
                </a:solidFill>
                <a:effectLst/>
                <a:latin typeface="+mn-lt"/>
                <a:ea typeface="+mn-ea"/>
                <a:cs typeface="+mn-cs"/>
              </a:rPr>
              <a:t>(D) the procedure to document the performance of the nursing duty in the patient’s record.</a:t>
            </a:r>
          </a:p>
          <a:p>
            <a:r>
              <a:rPr lang="en-US" sz="1400" kern="1200" dirty="0" smtClean="0">
                <a:solidFill>
                  <a:schemeClr val="tx1"/>
                </a:solidFill>
                <a:effectLst/>
                <a:latin typeface="+mn-lt"/>
                <a:ea typeface="+mn-ea"/>
                <a:cs typeface="+mn-cs"/>
              </a:rPr>
              <a:t>(b) A nurse who has delegated a nursing duty to another person shall provide appropriate direction and</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supervision of the person, including the evaluation of patient outcomes. Another nurse may assume delegating</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responsibilities from the delegating nurse if the substitute nurse has assessed the patient, the skills of the person to whom the delegation was made, and the plan of care. Either the original delegating nurse or the substitute nurse shall remain readily available for consultation by the person, either in person or by telecommunication.</a:t>
            </a:r>
          </a:p>
          <a:p>
            <a:r>
              <a:rPr lang="en-US" sz="1400" kern="1200" dirty="0" smtClean="0">
                <a:solidFill>
                  <a:schemeClr val="tx1"/>
                </a:solidFill>
                <a:effectLst/>
                <a:latin typeface="+mn-lt"/>
                <a:ea typeface="+mn-ea"/>
                <a:cs typeface="+mn-cs"/>
              </a:rPr>
              <a:t>(c) The delegation of a nursing duty to another person under this section is specific to that person and for that</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patient, and does not authorize any other person to perform the delegated duty.</a:t>
            </a:r>
          </a:p>
          <a:p>
            <a:r>
              <a:rPr lang="en-US" sz="1400" kern="1200" dirty="0" smtClean="0">
                <a:solidFill>
                  <a:schemeClr val="tx1"/>
                </a:solidFill>
                <a:effectLst/>
                <a:latin typeface="+mn-lt"/>
                <a:ea typeface="+mn-ea"/>
                <a:cs typeface="+mn-cs"/>
              </a:rPr>
              <a:t>(d) The nurse who delegated the nursing duty to another person remains responsible for the quality of the</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nursing care provided to the patient.</a:t>
            </a:r>
          </a:p>
          <a:p>
            <a:endParaRPr lang="en-US" sz="1400" b="1" kern="1200" dirty="0" smtClean="0">
              <a:solidFill>
                <a:schemeClr val="tx1"/>
              </a:solidFill>
              <a:effectLst/>
              <a:latin typeface="+mn-lt"/>
              <a:ea typeface="+mn-ea"/>
              <a:cs typeface="+mn-cs"/>
            </a:endParaRPr>
          </a:p>
          <a:p>
            <a:r>
              <a:rPr lang="en-US" sz="1400" b="0" kern="1200" dirty="0" smtClean="0">
                <a:solidFill>
                  <a:schemeClr val="tx1"/>
                </a:solidFill>
                <a:effectLst/>
                <a:latin typeface="+mn-lt"/>
                <a:ea typeface="+mn-ea"/>
                <a:cs typeface="+mn-cs"/>
              </a:rPr>
              <a:t>Authority: </a:t>
            </a:r>
            <a:r>
              <a:rPr lang="en-US" sz="1400" kern="1200" dirty="0" smtClean="0">
                <a:solidFill>
                  <a:schemeClr val="tx1"/>
                </a:solidFill>
                <a:effectLst/>
                <a:latin typeface="+mn-lt"/>
                <a:ea typeface="+mn-ea"/>
                <a:cs typeface="+mn-cs"/>
              </a:rPr>
              <a:t>AS 08.68.100       AS 08.68.805       AS 08.68.850        AS 08.68.340</a:t>
            </a:r>
          </a:p>
          <a:p>
            <a:endParaRPr lang="en-US" sz="1400"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12 AAC 44.955. DELEGATION OF ROUTINE NURSING DUTIES.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Routine nursing duties may be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delegated to another person under the standards set out in 12 AAC 44.950. Routine nursing duties are those that</a:t>
            </a:r>
          </a:p>
          <a:p>
            <a:pPr lvl="1"/>
            <a:r>
              <a:rPr lang="en-US" sz="1200" kern="1200" dirty="0" smtClean="0">
                <a:solidFill>
                  <a:schemeClr val="tx1"/>
                </a:solidFill>
                <a:effectLst/>
                <a:latin typeface="+mn-lt"/>
                <a:ea typeface="+mn-ea"/>
                <a:cs typeface="+mn-cs"/>
              </a:rPr>
              <a:t>(1) occur frequently in the daily care of a patient or group of patients;</a:t>
            </a:r>
          </a:p>
          <a:p>
            <a:pPr lvl="1"/>
            <a:r>
              <a:rPr lang="en-US" sz="1200" kern="1200" dirty="0" smtClean="0">
                <a:solidFill>
                  <a:schemeClr val="tx1"/>
                </a:solidFill>
                <a:effectLst/>
                <a:latin typeface="+mn-lt"/>
                <a:ea typeface="+mn-ea"/>
                <a:cs typeface="+mn-cs"/>
              </a:rPr>
              <a:t>(2) do not require the person to whom the duty is delegated to exercise professional nursing knowledge or judgment;</a:t>
            </a:r>
          </a:p>
          <a:p>
            <a:pPr lvl="1"/>
            <a:r>
              <a:rPr lang="en-US" sz="1200" kern="1200" dirty="0" smtClean="0">
                <a:solidFill>
                  <a:schemeClr val="tx1"/>
                </a:solidFill>
                <a:effectLst/>
                <a:latin typeface="+mn-lt"/>
                <a:ea typeface="+mn-ea"/>
                <a:cs typeface="+mn-cs"/>
              </a:rPr>
              <a:t>(3) do not require the exercise of complex nursing skills;</a:t>
            </a:r>
          </a:p>
          <a:p>
            <a:pPr lvl="1"/>
            <a:r>
              <a:rPr lang="en-US" sz="1200" kern="1200" dirty="0" smtClean="0">
                <a:solidFill>
                  <a:schemeClr val="tx1"/>
                </a:solidFill>
                <a:effectLst/>
                <a:latin typeface="+mn-lt"/>
                <a:ea typeface="+mn-ea"/>
                <a:cs typeface="+mn-cs"/>
              </a:rPr>
              <a:t>(4) have a standard procedure and predictable results; and</a:t>
            </a:r>
          </a:p>
          <a:p>
            <a:pPr lvl="1"/>
            <a:r>
              <a:rPr lang="en-US" sz="1200" kern="1200" dirty="0" smtClean="0">
                <a:solidFill>
                  <a:schemeClr val="tx1"/>
                </a:solidFill>
                <a:effectLst/>
                <a:latin typeface="+mn-lt"/>
                <a:ea typeface="+mn-ea"/>
                <a:cs typeface="+mn-cs"/>
              </a:rPr>
              <a:t>(5) present minimal potential risk to the patient.</a:t>
            </a:r>
          </a:p>
          <a:p>
            <a:pPr lvl="1"/>
            <a:r>
              <a:rPr lang="en-US" sz="1200" kern="1200" dirty="0" smtClean="0">
                <a:solidFill>
                  <a:schemeClr val="tx1"/>
                </a:solidFill>
                <a:effectLst/>
                <a:latin typeface="+mn-lt"/>
                <a:ea typeface="+mn-ea"/>
                <a:cs typeface="+mn-cs"/>
              </a:rPr>
              <a:t>(b) Routine nursing duties that may be delegated include</a:t>
            </a:r>
          </a:p>
          <a:p>
            <a:pPr lvl="2"/>
            <a:r>
              <a:rPr lang="en-US" sz="1200" kern="1200" dirty="0" smtClean="0">
                <a:solidFill>
                  <a:schemeClr val="tx1"/>
                </a:solidFill>
                <a:effectLst/>
                <a:latin typeface="+mn-lt"/>
                <a:ea typeface="+mn-ea"/>
                <a:cs typeface="+mn-cs"/>
              </a:rPr>
              <a:t>(1) monitoring bodily functions;</a:t>
            </a:r>
          </a:p>
          <a:p>
            <a:pPr lvl="2"/>
            <a:r>
              <a:rPr lang="en-US" sz="1200" kern="1200" dirty="0" smtClean="0">
                <a:solidFill>
                  <a:schemeClr val="tx1"/>
                </a:solidFill>
                <a:effectLst/>
                <a:latin typeface="+mn-lt"/>
                <a:ea typeface="+mn-ea"/>
                <a:cs typeface="+mn-cs"/>
              </a:rPr>
              <a:t>(2) taking and recording vital signs;</a:t>
            </a:r>
          </a:p>
          <a:p>
            <a:pPr lvl="2"/>
            <a:r>
              <a:rPr lang="en-US" sz="1200" kern="1200" dirty="0" smtClean="0">
                <a:solidFill>
                  <a:schemeClr val="tx1"/>
                </a:solidFill>
                <a:effectLst/>
                <a:latin typeface="+mn-lt"/>
                <a:ea typeface="+mn-ea"/>
                <a:cs typeface="+mn-cs"/>
              </a:rPr>
              <a:t>(3) transporting patients;</a:t>
            </a:r>
          </a:p>
          <a:p>
            <a:pPr lvl="2"/>
            <a:r>
              <a:rPr lang="en-US" sz="1200" kern="1200" dirty="0" smtClean="0">
                <a:solidFill>
                  <a:schemeClr val="tx1"/>
                </a:solidFill>
                <a:effectLst/>
                <a:latin typeface="+mn-lt"/>
                <a:ea typeface="+mn-ea"/>
                <a:cs typeface="+mn-cs"/>
              </a:rPr>
              <a:t>(4) non-invasive collection and testing of physical specimens;</a:t>
            </a:r>
          </a:p>
          <a:p>
            <a:pPr lvl="2"/>
            <a:r>
              <a:rPr lang="en-US" sz="1200" kern="1200" dirty="0" smtClean="0">
                <a:solidFill>
                  <a:schemeClr val="tx1"/>
                </a:solidFill>
                <a:effectLst/>
                <a:latin typeface="+mn-lt"/>
                <a:ea typeface="+mn-ea"/>
                <a:cs typeface="+mn-cs"/>
              </a:rPr>
              <a:t>(5) measuring and recording fluid and food intake and output; and</a:t>
            </a:r>
          </a:p>
          <a:p>
            <a:pPr lvl="2"/>
            <a:r>
              <a:rPr lang="en-US" sz="1200" kern="1200" dirty="0" smtClean="0">
                <a:solidFill>
                  <a:schemeClr val="tx1"/>
                </a:solidFill>
                <a:effectLst/>
                <a:latin typeface="+mn-lt"/>
                <a:ea typeface="+mn-ea"/>
                <a:cs typeface="+mn-cs"/>
              </a:rPr>
              <a:t>(6) personal care tasks such as bathing, oral hygiene, dressing, toileting, assisting with eating, hydrating, and skin care.</a:t>
            </a:r>
          </a:p>
          <a:p>
            <a:endParaRPr lang="en-US" dirty="0" smtClean="0"/>
          </a:p>
          <a:p>
            <a:r>
              <a:rPr lang="en-US" dirty="0" smtClean="0"/>
              <a:t>Authority:  AS 08.68.100,</a:t>
            </a:r>
            <a:r>
              <a:rPr lang="en-US" baseline="0" dirty="0" smtClean="0"/>
              <a:t> AS 08.68.805, AS 08.68.850</a:t>
            </a:r>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smtClean="0">
                <a:solidFill>
                  <a:schemeClr val="tx1"/>
                </a:solidFill>
                <a:effectLst/>
                <a:latin typeface="+mn-lt"/>
                <a:ea typeface="+mn-ea"/>
                <a:cs typeface="+mn-cs"/>
              </a:rPr>
              <a:t>12 AAC 44.960. DELEGATION OF SPECIALIZED NURSING DUTIES.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Specialized nursing duties are those duties that do not require professional nursing education to correctly perform, but require more training and skill than routine nursing duties. Specialized nursing duties may be delegated to another person under the standards set out in 12 AAC 44.950.</a:t>
            </a:r>
          </a:p>
          <a:p>
            <a:r>
              <a:rPr lang="en-US" sz="1200" kern="1200" dirty="0" smtClean="0">
                <a:solidFill>
                  <a:schemeClr val="tx1"/>
                </a:solidFill>
                <a:effectLst/>
                <a:latin typeface="+mn-lt"/>
                <a:ea typeface="+mn-ea"/>
                <a:cs typeface="+mn-cs"/>
              </a:rPr>
              <a:t>(b) Specialized nursing tasks that may be delegated include</a:t>
            </a:r>
          </a:p>
          <a:p>
            <a:pPr lvl="1"/>
            <a:r>
              <a:rPr lang="en-US" sz="1200" kern="1200" dirty="0" smtClean="0">
                <a:solidFill>
                  <a:schemeClr val="tx1"/>
                </a:solidFill>
                <a:effectLst/>
                <a:latin typeface="+mn-lt"/>
                <a:ea typeface="+mn-ea"/>
                <a:cs typeface="+mn-cs"/>
              </a:rPr>
              <a:t>(1) changing simple, </a:t>
            </a:r>
            <a:r>
              <a:rPr lang="en-US" sz="1200" kern="1200" dirty="0" err="1" smtClean="0">
                <a:solidFill>
                  <a:schemeClr val="tx1"/>
                </a:solidFill>
                <a:effectLst/>
                <a:latin typeface="+mn-lt"/>
                <a:ea typeface="+mn-ea"/>
                <a:cs typeface="+mn-cs"/>
              </a:rPr>
              <a:t>nonsterile</a:t>
            </a:r>
            <a:r>
              <a:rPr lang="en-US" sz="1200" kern="1200" dirty="0" smtClean="0">
                <a:solidFill>
                  <a:schemeClr val="tx1"/>
                </a:solidFill>
                <a:effectLst/>
                <a:latin typeface="+mn-lt"/>
                <a:ea typeface="+mn-ea"/>
                <a:cs typeface="+mn-cs"/>
              </a:rPr>
              <a:t> dressings using aseptic technique when no wound debridement or packing is involved;</a:t>
            </a:r>
          </a:p>
          <a:p>
            <a:pPr lvl="1"/>
            <a:r>
              <a:rPr lang="en-US" sz="1200" kern="1200" dirty="0" smtClean="0">
                <a:solidFill>
                  <a:schemeClr val="tx1"/>
                </a:solidFill>
                <a:effectLst/>
                <a:latin typeface="+mn-lt"/>
                <a:ea typeface="+mn-ea"/>
                <a:cs typeface="+mn-cs"/>
              </a:rPr>
              <a:t>(2) assisting patients with self-medication;</a:t>
            </a:r>
          </a:p>
          <a:p>
            <a:pPr lvl="1"/>
            <a:r>
              <a:rPr lang="en-US" sz="1200" kern="1200" dirty="0" smtClean="0">
                <a:solidFill>
                  <a:schemeClr val="tx1"/>
                </a:solidFill>
                <a:effectLst/>
                <a:latin typeface="+mn-lt"/>
                <a:ea typeface="+mn-ea"/>
                <a:cs typeface="+mn-cs"/>
              </a:rPr>
              <a:t>(3) obtaining blood glucose levels;</a:t>
            </a:r>
          </a:p>
          <a:p>
            <a:pPr lvl="1"/>
            <a:r>
              <a:rPr lang="en-US" sz="1200" kern="1200" dirty="0" smtClean="0">
                <a:solidFill>
                  <a:schemeClr val="tx1"/>
                </a:solidFill>
                <a:effectLst/>
                <a:latin typeface="+mn-lt"/>
                <a:ea typeface="+mn-ea"/>
                <a:cs typeface="+mn-cs"/>
              </a:rPr>
              <a:t>(4) suctioning of the oral pharynx;</a:t>
            </a:r>
          </a:p>
          <a:p>
            <a:pPr lvl="1"/>
            <a:r>
              <a:rPr lang="en-US" sz="1200" kern="1200" dirty="0" smtClean="0">
                <a:solidFill>
                  <a:schemeClr val="tx1"/>
                </a:solidFill>
                <a:effectLst/>
                <a:latin typeface="+mn-lt"/>
                <a:ea typeface="+mn-ea"/>
                <a:cs typeface="+mn-cs"/>
              </a:rPr>
              <a:t>(5) providing tracheostomy care in established, stable patients;</a:t>
            </a:r>
          </a:p>
          <a:p>
            <a:pPr lvl="1"/>
            <a:r>
              <a:rPr lang="en-US" sz="1200" kern="1200" dirty="0" smtClean="0">
                <a:solidFill>
                  <a:schemeClr val="tx1"/>
                </a:solidFill>
                <a:effectLst/>
                <a:latin typeface="+mn-lt"/>
                <a:ea typeface="+mn-ea"/>
                <a:cs typeface="+mn-cs"/>
              </a:rPr>
              <a:t>(6) removal of internal or external urinary catheters;</a:t>
            </a:r>
          </a:p>
          <a:p>
            <a:pPr lvl="1"/>
            <a:r>
              <a:rPr lang="en-US" sz="1200" kern="1200" dirty="0" smtClean="0">
                <a:solidFill>
                  <a:schemeClr val="tx1"/>
                </a:solidFill>
                <a:effectLst/>
                <a:latin typeface="+mn-lt"/>
                <a:ea typeface="+mn-ea"/>
                <a:cs typeface="+mn-cs"/>
              </a:rPr>
              <a:t>(7) adding fluid to established gastrostomy tube feedings and changing established tube feeding bags; and</a:t>
            </a:r>
          </a:p>
          <a:p>
            <a:pPr lvl="1"/>
            <a:r>
              <a:rPr lang="en-US" sz="1200" kern="1200" dirty="0" smtClean="0">
                <a:solidFill>
                  <a:schemeClr val="tx1"/>
                </a:solidFill>
                <a:effectLst/>
                <a:latin typeface="+mn-lt"/>
                <a:ea typeface="+mn-ea"/>
                <a:cs typeface="+mn-cs"/>
              </a:rPr>
              <a:t>(8) placing electrodes and leads for electrocardiogram, cardiac monitoring, and telemetry.</a:t>
            </a:r>
          </a:p>
          <a:p>
            <a:r>
              <a:rPr lang="en-US" sz="1200" kern="1200" dirty="0" smtClean="0">
                <a:solidFill>
                  <a:schemeClr val="tx1"/>
                </a:solidFill>
                <a:effectLst/>
                <a:latin typeface="+mn-lt"/>
                <a:ea typeface="+mn-ea"/>
                <a:cs typeface="+mn-cs"/>
              </a:rPr>
              <a:t>(c) A nurse who delegates a nursing duty to another person under this section shall develop a nursing delegation</a:t>
            </a:r>
          </a:p>
          <a:p>
            <a:r>
              <a:rPr lang="en-US" sz="1200" kern="1200" dirty="0" smtClean="0">
                <a:solidFill>
                  <a:schemeClr val="tx1"/>
                </a:solidFill>
                <a:effectLst/>
                <a:latin typeface="+mn-lt"/>
                <a:ea typeface="+mn-ea"/>
                <a:cs typeface="+mn-cs"/>
              </a:rPr>
              <a:t>plan that describes the frequency and methods of evaluation of the performance of the delegated duty by the other person. The delegating nurse shall evaluate a continuing delegation as appropriate, but must perform an evaluation on-site at least once every 90 days after the delegation was made. The delegating nurse shall keep a record of the evaluations conducted.</a:t>
            </a:r>
          </a:p>
          <a:p>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Authority: </a:t>
            </a:r>
            <a:r>
              <a:rPr lang="en-US" sz="1200" kern="1200" dirty="0" smtClean="0">
                <a:solidFill>
                  <a:schemeClr val="tx1"/>
                </a:solidFill>
                <a:effectLst/>
                <a:latin typeface="+mn-lt"/>
                <a:ea typeface="+mn-ea"/>
                <a:cs typeface="+mn-cs"/>
              </a:rPr>
              <a:t>AS 08.68.100       AS 08.68.805       AS 08.68.850</a:t>
            </a:r>
          </a:p>
          <a:p>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400" b="1" kern="1200" dirty="0" smtClean="0">
                <a:solidFill>
                  <a:schemeClr val="tx1"/>
                </a:solidFill>
                <a:effectLst/>
                <a:latin typeface="+mn-lt"/>
                <a:ea typeface="+mn-ea"/>
                <a:cs typeface="+mn-cs"/>
              </a:rPr>
              <a:t>12 AAC 44.965. DELEGATION OF THE ADMINISTRATION OF MEDICATION.</a:t>
            </a:r>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 The administration of medication is a specialized nursing task that may be delegated under the standards set out in 12 AAC 44.950, 12 AAC 44.960, and this section.</a:t>
            </a:r>
          </a:p>
          <a:p>
            <a:r>
              <a:rPr lang="en-US" sz="1400" kern="1200" dirty="0" smtClean="0">
                <a:solidFill>
                  <a:schemeClr val="tx1"/>
                </a:solidFill>
                <a:effectLst/>
                <a:latin typeface="+mn-lt"/>
                <a:ea typeface="+mn-ea"/>
                <a:cs typeface="+mn-cs"/>
              </a:rPr>
              <a:t>(b) Administration of medication may be delegated only to a</a:t>
            </a:r>
          </a:p>
          <a:p>
            <a:pPr lvl="1"/>
            <a:r>
              <a:rPr lang="en-US" sz="1400" kern="1200" dirty="0" smtClean="0">
                <a:solidFill>
                  <a:schemeClr val="tx1"/>
                </a:solidFill>
                <a:effectLst/>
                <a:latin typeface="+mn-lt"/>
                <a:ea typeface="+mn-ea"/>
                <a:cs typeface="+mn-cs"/>
              </a:rPr>
              <a:t>(1) “home and community-based services provider” as defined in 7 AAC 43.1110(8);</a:t>
            </a:r>
          </a:p>
          <a:p>
            <a:pPr lvl="1"/>
            <a:r>
              <a:rPr lang="en-US" sz="1400" kern="1200" dirty="0" smtClean="0">
                <a:solidFill>
                  <a:schemeClr val="tx1"/>
                </a:solidFill>
                <a:effectLst/>
                <a:latin typeface="+mn-lt"/>
                <a:ea typeface="+mn-ea"/>
                <a:cs typeface="+mn-cs"/>
              </a:rPr>
              <a:t>(2) “residential supported living services provider” as defined in 7 AAC 43.1110(15); or</a:t>
            </a:r>
          </a:p>
          <a:p>
            <a:pPr lvl="1"/>
            <a:r>
              <a:rPr lang="en-US" sz="1400" kern="1200" dirty="0" smtClean="0">
                <a:solidFill>
                  <a:schemeClr val="tx1"/>
                </a:solidFill>
                <a:effectLst/>
                <a:latin typeface="+mn-lt"/>
                <a:ea typeface="+mn-ea"/>
                <a:cs typeface="+mn-cs"/>
              </a:rPr>
              <a:t>(3) school setting provider; in this paragraph, “school setting provider” means a person who is employed at a school that provides educational services to students age 21 or younger.</a:t>
            </a:r>
          </a:p>
          <a:p>
            <a:r>
              <a:rPr lang="en-US" sz="1400" kern="1200" dirty="0" smtClean="0">
                <a:solidFill>
                  <a:schemeClr val="tx1"/>
                </a:solidFill>
                <a:effectLst/>
                <a:latin typeface="+mn-lt"/>
                <a:ea typeface="+mn-ea"/>
                <a:cs typeface="+mn-cs"/>
              </a:rPr>
              <a:t>(c) The person to whom the administration of medication is to be delegated must successfully complete a</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training course in administration of medication approved by the board.</a:t>
            </a:r>
          </a:p>
          <a:p>
            <a:r>
              <a:rPr lang="en-US" sz="1400" kern="1200" dirty="0" smtClean="0">
                <a:solidFill>
                  <a:schemeClr val="tx1"/>
                </a:solidFill>
                <a:effectLst/>
                <a:latin typeface="+mn-lt"/>
                <a:ea typeface="+mn-ea"/>
                <a:cs typeface="+mn-cs"/>
              </a:rPr>
              <a:t>(d) To delegate to another person the administration of routinely-scheduled oral, topical, transdermal,</a:t>
            </a:r>
            <a:r>
              <a:rPr lang="en-US" sz="1400" kern="1200" baseline="0" dirty="0" smtClean="0">
                <a:solidFill>
                  <a:schemeClr val="tx1"/>
                </a:solidFill>
                <a:effectLst/>
                <a:latin typeface="+mn-lt"/>
                <a:ea typeface="+mn-ea"/>
                <a:cs typeface="+mn-cs"/>
              </a:rPr>
              <a:t> nasal, inhalation, optic, </a:t>
            </a:r>
            <a:r>
              <a:rPr lang="en-US" sz="1400" kern="1200" baseline="0" dirty="0" err="1" smtClean="0">
                <a:solidFill>
                  <a:schemeClr val="tx1"/>
                </a:solidFill>
                <a:effectLst/>
                <a:latin typeface="+mn-lt"/>
                <a:ea typeface="+mn-ea"/>
                <a:cs typeface="+mn-cs"/>
              </a:rPr>
              <a:t>otic</a:t>
            </a:r>
            <a:r>
              <a:rPr lang="en-US" sz="1400" kern="1200" baseline="0" dirty="0" smtClean="0">
                <a:solidFill>
                  <a:schemeClr val="tx1"/>
                </a:solidFill>
                <a:effectLst/>
                <a:latin typeface="+mn-lt"/>
                <a:ea typeface="+mn-ea"/>
                <a:cs typeface="+mn-cs"/>
              </a:rPr>
              <a:t>,</a:t>
            </a:r>
            <a:r>
              <a:rPr lang="en-US" sz="1400" kern="1200" dirty="0" smtClean="0">
                <a:solidFill>
                  <a:schemeClr val="tx1"/>
                </a:solidFill>
                <a:effectLst/>
                <a:latin typeface="+mn-lt"/>
                <a:ea typeface="+mn-ea"/>
                <a:cs typeface="+mn-cs"/>
              </a:rPr>
              <a:t> vaginal, or rectal</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medications to a patient the written instructions provided to the person under 12 AAC 44.950(a)(7) must also</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include</a:t>
            </a:r>
          </a:p>
          <a:p>
            <a:pPr lvl="1"/>
            <a:r>
              <a:rPr lang="en-US" sz="1400" kern="1200" dirty="0" smtClean="0">
                <a:solidFill>
                  <a:schemeClr val="tx1"/>
                </a:solidFill>
                <a:effectLst/>
                <a:latin typeface="+mn-lt"/>
                <a:ea typeface="+mn-ea"/>
                <a:cs typeface="+mn-cs"/>
              </a:rPr>
              <a:t>(1) directions for the storage and administration of medication, including the brand and generic name of the medication, the dosage amount and proper measurement, timing of the administration, recording the administration, the expected outcome of administration, and any contraindications to administration;</a:t>
            </a:r>
          </a:p>
          <a:p>
            <a:pPr lvl="1"/>
            <a:r>
              <a:rPr lang="en-US" sz="1400" kern="1200" dirty="0" smtClean="0">
                <a:solidFill>
                  <a:schemeClr val="tx1"/>
                </a:solidFill>
                <a:effectLst/>
                <a:latin typeface="+mn-lt"/>
                <a:ea typeface="+mn-ea"/>
                <a:cs typeface="+mn-cs"/>
              </a:rPr>
              <a:t>(2) possible interactions of medications;</a:t>
            </a:r>
          </a:p>
          <a:p>
            <a:pPr lvl="1"/>
            <a:r>
              <a:rPr lang="en-US" sz="1400" kern="1200" dirty="0" smtClean="0">
                <a:solidFill>
                  <a:schemeClr val="tx1"/>
                </a:solidFill>
                <a:effectLst/>
                <a:latin typeface="+mn-lt"/>
                <a:ea typeface="+mn-ea"/>
                <a:cs typeface="+mn-cs"/>
              </a:rPr>
              <a:t>(3) how to observe and report side effects, complications, errors, missed doses, or unexpected outcomes of the medications and appropriate response to such developments; and</a:t>
            </a:r>
          </a:p>
          <a:p>
            <a:pPr lvl="1"/>
            <a:r>
              <a:rPr lang="en-US" sz="1400" kern="1200" dirty="0" smtClean="0">
                <a:solidFill>
                  <a:schemeClr val="tx1"/>
                </a:solidFill>
                <a:effectLst/>
                <a:latin typeface="+mn-lt"/>
                <a:ea typeface="+mn-ea"/>
                <a:cs typeface="+mn-cs"/>
              </a:rPr>
              <a:t>(4) if the delegating nurse is not available on-site, the action that the person must take when medications are changed by order of a health care provider, including how to notify the delegating nurse of the change, how the delegating nurse will receive verification from the health care provider of the medication change, and how the nurse is to notify the other person if the administration of the change of medication is delegated.</a:t>
            </a:r>
          </a:p>
          <a:p>
            <a:r>
              <a:rPr lang="en-US" sz="1400" kern="1200" dirty="0" smtClean="0">
                <a:solidFill>
                  <a:schemeClr val="tx1"/>
                </a:solidFill>
                <a:effectLst/>
                <a:latin typeface="+mn-lt"/>
                <a:ea typeface="+mn-ea"/>
                <a:cs typeface="+mn-cs"/>
              </a:rPr>
              <a:t>(e) The administration of PRN medication, other than controlled substances, may be delegated under this</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section if a nurse is not available on-site. Before the administration of PRN medications may be delegated, the nurse shall first assess the patient to determine whether on-site patient assessment will be required before the ongoing administration of each dose of PRN medication. The written instructions provided to the person under 12 AAC 44.950(a)(7) must meet the requirements of (d) of this section, and must also include</a:t>
            </a:r>
          </a:p>
          <a:p>
            <a:pPr lvl="1"/>
            <a:r>
              <a:rPr lang="en-US" sz="1400" kern="1200" dirty="0" smtClean="0">
                <a:solidFill>
                  <a:schemeClr val="tx1"/>
                </a:solidFill>
                <a:effectLst/>
                <a:latin typeface="+mn-lt"/>
                <a:ea typeface="+mn-ea"/>
                <a:cs typeface="+mn-cs"/>
              </a:rPr>
              <a:t>(1) when to administer the PRN medication to the patient;</a:t>
            </a:r>
          </a:p>
          <a:p>
            <a:pPr lvl="1"/>
            <a:r>
              <a:rPr lang="en-US" sz="1400" kern="1200" dirty="0" smtClean="0">
                <a:solidFill>
                  <a:schemeClr val="tx1"/>
                </a:solidFill>
                <a:effectLst/>
                <a:latin typeface="+mn-lt"/>
                <a:ea typeface="+mn-ea"/>
                <a:cs typeface="+mn-cs"/>
              </a:rPr>
              <a:t>(2) the procedure to follow for the administration of the PRN medication, including dosage amount,</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frequency, and duration; and</a:t>
            </a:r>
          </a:p>
          <a:p>
            <a:pPr lvl="1"/>
            <a:r>
              <a:rPr lang="en-US" sz="1400" kern="1200" dirty="0" smtClean="0">
                <a:solidFill>
                  <a:schemeClr val="tx1"/>
                </a:solidFill>
                <a:effectLst/>
                <a:latin typeface="+mn-lt"/>
                <a:ea typeface="+mn-ea"/>
                <a:cs typeface="+mn-cs"/>
              </a:rPr>
              <a:t>(3) the circumstances under which the person should contact the delegating nurse.</a:t>
            </a:r>
          </a:p>
          <a:p>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Authority:  AS 08.68.100	AS 08.68.805	</a:t>
            </a:r>
            <a:r>
              <a:rPr lang="en-US" sz="1400" kern="1200" baseline="0" dirty="0" smtClean="0">
                <a:solidFill>
                  <a:schemeClr val="tx1"/>
                </a:solidFill>
                <a:effectLst/>
                <a:latin typeface="+mn-lt"/>
                <a:ea typeface="+mn-ea"/>
                <a:cs typeface="+mn-cs"/>
              </a:rPr>
              <a:t>    AS 08.68.850</a:t>
            </a:r>
            <a:endParaRPr lang="en-US" sz="1400"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r>
              <a:rPr lang="en-US" sz="1400" b="1" kern="1200" dirty="0" smtClean="0">
                <a:solidFill>
                  <a:schemeClr val="tx1"/>
                </a:solidFill>
                <a:effectLst/>
                <a:latin typeface="+mn-lt"/>
                <a:ea typeface="+mn-ea"/>
                <a:cs typeface="+mn-cs"/>
              </a:rPr>
              <a:t>12 AC 44.966. DELEGATION OF THE ADMINISTRATION OF INJECTABLE MEDICATION. </a:t>
            </a:r>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  The administration of injectable medication is a specialized nursing task that may be delegated under the standards set out in 12 AAC 44.950(a), (c), and (d) and this section.</a:t>
            </a:r>
          </a:p>
          <a:p>
            <a:r>
              <a:rPr lang="en-US" sz="1400" kern="1200" dirty="0" smtClean="0">
                <a:solidFill>
                  <a:schemeClr val="tx1"/>
                </a:solidFill>
                <a:effectLst/>
                <a:latin typeface="+mn-lt"/>
                <a:ea typeface="+mn-ea"/>
                <a:cs typeface="+mn-cs"/>
              </a:rPr>
              <a:t>(b) The administration of injectable medication may be delegated only by an advanced nurse practitioner to a</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certified medical assistant. The certified medical assistant may only perform the delegated duty in a private or</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public ambulatory care setting, and the advanced nurse practitioner must be immediately available on site when the certified medical assistant is administering injectable medication.</a:t>
            </a:r>
          </a:p>
          <a:p>
            <a:r>
              <a:rPr lang="en-US" sz="1400" kern="1200" dirty="0" smtClean="0">
                <a:solidFill>
                  <a:schemeClr val="tx1"/>
                </a:solidFill>
                <a:effectLst/>
                <a:latin typeface="+mn-lt"/>
                <a:ea typeface="+mn-ea"/>
                <a:cs typeface="+mn-cs"/>
              </a:rPr>
              <a:t>(c) The certified medical assistant to whom the administration of an injectable medication is to be delegated</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must successfully complete a training course in administration of medication approved by the board.</a:t>
            </a:r>
          </a:p>
          <a:p>
            <a:r>
              <a:rPr lang="en-US" sz="1400" kern="1200" dirty="0" smtClean="0">
                <a:solidFill>
                  <a:schemeClr val="tx1"/>
                </a:solidFill>
                <a:effectLst/>
                <a:latin typeface="+mn-lt"/>
                <a:ea typeface="+mn-ea"/>
                <a:cs typeface="+mn-cs"/>
              </a:rPr>
              <a:t>(d) To delegate to a certified medical assistant the administration of an injectable medication to a patient the</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written instructions provided to the certified medical assistant under 12 AAC 44.950(a)(7) must also include the</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information required in 12 AAC 44.965(d)(1) – (3).</a:t>
            </a:r>
          </a:p>
          <a:p>
            <a:r>
              <a:rPr lang="en-US" sz="1400" kern="1200" dirty="0" smtClean="0">
                <a:solidFill>
                  <a:schemeClr val="tx1"/>
                </a:solidFill>
                <a:effectLst/>
                <a:latin typeface="+mn-lt"/>
                <a:ea typeface="+mn-ea"/>
                <a:cs typeface="+mn-cs"/>
              </a:rPr>
              <a:t>(e) The delegating advanced nurse practitioner is responsible for ensuring that the certified medical assistant</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maintains a national certification and for reviewing a current criminal background check upon hire, to be reviewed</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at five-year intervals. If the certified medical assistant has been convicted of a crime that, under AS 08.68.270 and</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12 AAC 44.705, is substantially related to the qualifications, functions, or duties of a certified nurse aide, registered</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nurse, or practical nurse, the advanced nurse practitioner may not delegate the administration of injectable</a:t>
            </a:r>
          </a:p>
          <a:p>
            <a:r>
              <a:rPr lang="en-US" sz="1400" kern="1200" dirty="0" smtClean="0">
                <a:solidFill>
                  <a:schemeClr val="tx1"/>
                </a:solidFill>
                <a:effectLst/>
                <a:latin typeface="+mn-lt"/>
                <a:ea typeface="+mn-ea"/>
                <a:cs typeface="+mn-cs"/>
              </a:rPr>
              <a:t>medications to that certified medical assistant.</a:t>
            </a:r>
          </a:p>
          <a:p>
            <a:r>
              <a:rPr lang="en-US" sz="1400" kern="1200" dirty="0" smtClean="0">
                <a:solidFill>
                  <a:schemeClr val="tx1"/>
                </a:solidFill>
                <a:effectLst/>
                <a:latin typeface="+mn-lt"/>
                <a:ea typeface="+mn-ea"/>
                <a:cs typeface="+mn-cs"/>
              </a:rPr>
              <a:t>(f) In this section,</a:t>
            </a:r>
          </a:p>
          <a:p>
            <a:pPr lvl="1"/>
            <a:r>
              <a:rPr lang="en-US" sz="1400" kern="1200" dirty="0" smtClean="0">
                <a:solidFill>
                  <a:schemeClr val="tx1"/>
                </a:solidFill>
                <a:effectLst/>
                <a:latin typeface="+mn-lt"/>
                <a:ea typeface="+mn-ea"/>
                <a:cs typeface="+mn-cs"/>
              </a:rPr>
              <a:t>(1) "certified medical assistant" means a person who is currently nationally certified as a medical assistant by a national body accredited by the National Commission for Certifying Agencies (NCCA) and meets the</a:t>
            </a:r>
          </a:p>
          <a:p>
            <a:pPr lvl="1"/>
            <a:r>
              <a:rPr lang="en-US" sz="1400" kern="1200" dirty="0" smtClean="0">
                <a:solidFill>
                  <a:schemeClr val="tx1"/>
                </a:solidFill>
                <a:effectLst/>
                <a:latin typeface="+mn-lt"/>
                <a:ea typeface="+mn-ea"/>
                <a:cs typeface="+mn-cs"/>
              </a:rPr>
              <a:t>requirements of this section;</a:t>
            </a:r>
          </a:p>
          <a:p>
            <a:pPr lvl="1"/>
            <a:r>
              <a:rPr lang="en-US" sz="1400" kern="1200" dirty="0" smtClean="0">
                <a:solidFill>
                  <a:schemeClr val="tx1"/>
                </a:solidFill>
                <a:effectLst/>
                <a:latin typeface="+mn-lt"/>
                <a:ea typeface="+mn-ea"/>
                <a:cs typeface="+mn-cs"/>
              </a:rPr>
              <a:t>(2) "immediately available on site" means that the advanced nurse practitioner is present on site in the unit of care and not otherwise engaged in a procedure or task that the nurse practitioner may not immediately leave when needed;</a:t>
            </a:r>
          </a:p>
          <a:p>
            <a:pPr lvl="1"/>
            <a:r>
              <a:rPr lang="en-US" sz="1400" kern="1200" dirty="0" smtClean="0">
                <a:solidFill>
                  <a:schemeClr val="tx1"/>
                </a:solidFill>
                <a:effectLst/>
                <a:latin typeface="+mn-lt"/>
                <a:ea typeface="+mn-ea"/>
                <a:cs typeface="+mn-cs"/>
              </a:rPr>
              <a:t>(3) "injectable medication" means</a:t>
            </a:r>
          </a:p>
          <a:p>
            <a:pPr lvl="2"/>
            <a:r>
              <a:rPr lang="en-US" sz="1400" kern="1200" dirty="0" smtClean="0">
                <a:solidFill>
                  <a:schemeClr val="tx1"/>
                </a:solidFill>
                <a:effectLst/>
                <a:latin typeface="+mn-lt"/>
                <a:ea typeface="+mn-ea"/>
                <a:cs typeface="+mn-cs"/>
              </a:rPr>
              <a:t>(A) B vitamins;</a:t>
            </a:r>
          </a:p>
          <a:p>
            <a:pPr lvl="2"/>
            <a:r>
              <a:rPr lang="en-US" sz="1400" kern="1200" dirty="0" smtClean="0">
                <a:solidFill>
                  <a:schemeClr val="tx1"/>
                </a:solidFill>
                <a:effectLst/>
                <a:latin typeface="+mn-lt"/>
                <a:ea typeface="+mn-ea"/>
                <a:cs typeface="+mn-cs"/>
              </a:rPr>
              <a:t>(B) diphenhydramine;</a:t>
            </a:r>
          </a:p>
          <a:p>
            <a:pPr lvl="2"/>
            <a:r>
              <a:rPr lang="en-US" sz="1400" kern="1200" dirty="0" smtClean="0">
                <a:solidFill>
                  <a:schemeClr val="tx1"/>
                </a:solidFill>
                <a:effectLst/>
                <a:latin typeface="+mn-lt"/>
                <a:ea typeface="+mn-ea"/>
                <a:cs typeface="+mn-cs"/>
              </a:rPr>
              <a:t>(C) </a:t>
            </a:r>
            <a:r>
              <a:rPr lang="en-US" sz="1400" kern="1200" dirty="0" err="1" smtClean="0">
                <a:solidFill>
                  <a:schemeClr val="tx1"/>
                </a:solidFill>
                <a:effectLst/>
                <a:latin typeface="+mn-lt"/>
                <a:ea typeface="+mn-ea"/>
                <a:cs typeface="+mn-cs"/>
              </a:rPr>
              <a:t>medroxyprogesterone</a:t>
            </a:r>
            <a:r>
              <a:rPr lang="en-US" sz="1400" kern="1200" dirty="0" smtClean="0">
                <a:solidFill>
                  <a:schemeClr val="tx1"/>
                </a:solidFill>
                <a:effectLst/>
                <a:latin typeface="+mn-lt"/>
                <a:ea typeface="+mn-ea"/>
                <a:cs typeface="+mn-cs"/>
              </a:rPr>
              <a:t> acetate;</a:t>
            </a:r>
          </a:p>
          <a:p>
            <a:pPr lvl="2"/>
            <a:r>
              <a:rPr lang="en-US" sz="1400" kern="1200" dirty="0" smtClean="0">
                <a:solidFill>
                  <a:schemeClr val="tx1"/>
                </a:solidFill>
                <a:effectLst/>
                <a:latin typeface="+mn-lt"/>
                <a:ea typeface="+mn-ea"/>
                <a:cs typeface="+mn-cs"/>
              </a:rPr>
              <a:t>(D) epinephrine delivered by </a:t>
            </a:r>
            <a:r>
              <a:rPr lang="en-US" sz="1400" kern="1200" dirty="0" err="1" smtClean="0">
                <a:solidFill>
                  <a:schemeClr val="tx1"/>
                </a:solidFill>
                <a:effectLst/>
                <a:latin typeface="+mn-lt"/>
                <a:ea typeface="+mn-ea"/>
                <a:cs typeface="+mn-cs"/>
              </a:rPr>
              <a:t>autoinjector</a:t>
            </a:r>
            <a:r>
              <a:rPr lang="en-US" sz="1400" kern="1200" dirty="0" smtClean="0">
                <a:solidFill>
                  <a:schemeClr val="tx1"/>
                </a:solidFill>
                <a:effectLst/>
                <a:latin typeface="+mn-lt"/>
                <a:ea typeface="+mn-ea"/>
                <a:cs typeface="+mn-cs"/>
              </a:rPr>
              <a:t>;</a:t>
            </a:r>
          </a:p>
          <a:p>
            <a:pPr lvl="2"/>
            <a:r>
              <a:rPr lang="en-US" sz="1400" kern="1200" dirty="0" smtClean="0">
                <a:solidFill>
                  <a:schemeClr val="tx1"/>
                </a:solidFill>
                <a:effectLst/>
                <a:latin typeface="+mn-lt"/>
                <a:ea typeface="+mn-ea"/>
                <a:cs typeface="+mn-cs"/>
              </a:rPr>
              <a:t>(E) </a:t>
            </a:r>
            <a:r>
              <a:rPr lang="en-US" sz="1400" kern="1200" dirty="0" err="1" smtClean="0">
                <a:solidFill>
                  <a:schemeClr val="tx1"/>
                </a:solidFill>
                <a:effectLst/>
                <a:latin typeface="+mn-lt"/>
                <a:ea typeface="+mn-ea"/>
                <a:cs typeface="+mn-cs"/>
              </a:rPr>
              <a:t>ketoralac</a:t>
            </a:r>
            <a:r>
              <a:rPr lang="en-US" sz="1400" kern="1200" dirty="0" smtClean="0">
                <a:solidFill>
                  <a:schemeClr val="tx1"/>
                </a:solidFill>
                <a:effectLst/>
                <a:latin typeface="+mn-lt"/>
                <a:ea typeface="+mn-ea"/>
                <a:cs typeface="+mn-cs"/>
              </a:rPr>
              <a:t>;</a:t>
            </a:r>
          </a:p>
          <a:p>
            <a:pPr lvl="2"/>
            <a:r>
              <a:rPr lang="en-US" sz="1400" kern="1200" dirty="0" smtClean="0">
                <a:solidFill>
                  <a:schemeClr val="tx1"/>
                </a:solidFill>
                <a:effectLst/>
                <a:latin typeface="+mn-lt"/>
                <a:ea typeface="+mn-ea"/>
                <a:cs typeface="+mn-cs"/>
              </a:rPr>
              <a:t>(F) vaccines;</a:t>
            </a:r>
          </a:p>
          <a:p>
            <a:pPr lvl="2"/>
            <a:r>
              <a:rPr lang="en-US" sz="1400" kern="1200" dirty="0" smtClean="0">
                <a:solidFill>
                  <a:schemeClr val="tx1"/>
                </a:solidFill>
                <a:effectLst/>
                <a:latin typeface="+mn-lt"/>
                <a:ea typeface="+mn-ea"/>
                <a:cs typeface="+mn-cs"/>
              </a:rPr>
              <a:t>(G) purified protein derivative (PPD).</a:t>
            </a:r>
          </a:p>
          <a:p>
            <a:endParaRPr lang="en-US" sz="1400" b="1" kern="1200" dirty="0" smtClean="0">
              <a:solidFill>
                <a:schemeClr val="tx1"/>
              </a:solidFill>
              <a:effectLst/>
              <a:latin typeface="+mn-lt"/>
              <a:ea typeface="+mn-ea"/>
              <a:cs typeface="+mn-cs"/>
            </a:endParaRPr>
          </a:p>
          <a:p>
            <a:r>
              <a:rPr lang="en-US" sz="1400" b="0" kern="1200" dirty="0" smtClean="0">
                <a:solidFill>
                  <a:schemeClr val="tx1"/>
                </a:solidFill>
                <a:effectLst/>
                <a:latin typeface="+mn-lt"/>
                <a:ea typeface="+mn-ea"/>
                <a:cs typeface="+mn-cs"/>
              </a:rPr>
              <a:t>Authority:</a:t>
            </a:r>
            <a:r>
              <a:rPr lang="en-US" sz="1400" b="1" kern="120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AS 08.68.100       AS 08.68.805       AS 08.68.850</a:t>
            </a:r>
          </a:p>
          <a:p>
            <a:endParaRPr lang="en-US" sz="1400"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smtClean="0">
                <a:solidFill>
                  <a:schemeClr val="tx1"/>
                </a:solidFill>
                <a:effectLst/>
                <a:latin typeface="+mn-lt"/>
                <a:ea typeface="+mn-ea"/>
                <a:cs typeface="+mn-cs"/>
              </a:rPr>
              <a:t>12 AAC 44.970. NURSING DUTIES THAT MAY NOT BE DELEGATED. </a:t>
            </a:r>
            <a:r>
              <a:rPr lang="en-US" sz="1200" kern="1200" dirty="0" smtClean="0">
                <a:solidFill>
                  <a:schemeClr val="tx1"/>
                </a:solidFill>
                <a:effectLst/>
                <a:latin typeface="+mn-lt"/>
                <a:ea typeface="+mn-ea"/>
                <a:cs typeface="+mn-cs"/>
              </a:rPr>
              <a:t>Nursing duties that require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exercise of professional nursing knowledge or judgment or complex nursing skills may not be delegated. Nursing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duties that may not be delegated include</a:t>
            </a:r>
          </a:p>
          <a:p>
            <a:pPr lvl="1"/>
            <a:r>
              <a:rPr lang="en-US" sz="1200" kern="1200" dirty="0" smtClean="0">
                <a:solidFill>
                  <a:schemeClr val="tx1"/>
                </a:solidFill>
                <a:effectLst/>
                <a:latin typeface="+mn-lt"/>
                <a:ea typeface="+mn-ea"/>
                <a:cs typeface="+mn-cs"/>
              </a:rPr>
              <a:t>(1) the comprehensive assessment of the patient by a registered nurse, and referral and follow-up;</a:t>
            </a:r>
          </a:p>
          <a:p>
            <a:pPr lvl="1"/>
            <a:r>
              <a:rPr lang="en-US" sz="1200" kern="1200" dirty="0" smtClean="0">
                <a:solidFill>
                  <a:schemeClr val="tx1"/>
                </a:solidFill>
                <a:effectLst/>
                <a:latin typeface="+mn-lt"/>
                <a:ea typeface="+mn-ea"/>
                <a:cs typeface="+mn-cs"/>
              </a:rPr>
              <a:t>(2) the focused assessment of the patient by a licensed practical nurse;</a:t>
            </a:r>
          </a:p>
          <a:p>
            <a:pPr lvl="1"/>
            <a:r>
              <a:rPr lang="en-US" sz="1200" kern="1200" dirty="0" smtClean="0">
                <a:solidFill>
                  <a:schemeClr val="tx1"/>
                </a:solidFill>
                <a:effectLst/>
                <a:latin typeface="+mn-lt"/>
                <a:ea typeface="+mn-ea"/>
                <a:cs typeface="+mn-cs"/>
              </a:rPr>
              <a:t>(3) formulation of the plan of nursing care and evaluation of the patient’s response to the care provided;</a:t>
            </a:r>
          </a:p>
          <a:p>
            <a:pPr lvl="1"/>
            <a:r>
              <a:rPr lang="en-US" sz="1200" kern="1200" dirty="0" smtClean="0">
                <a:solidFill>
                  <a:schemeClr val="tx1"/>
                </a:solidFill>
                <a:effectLst/>
                <a:latin typeface="+mn-lt"/>
                <a:ea typeface="+mn-ea"/>
                <a:cs typeface="+mn-cs"/>
              </a:rPr>
              <a:t>(4) health education and health counseling of the patient and the patient’s family or significant others 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promoting the patient’s health;</a:t>
            </a:r>
          </a:p>
          <a:p>
            <a:pPr lvl="1"/>
            <a:r>
              <a:rPr lang="en-US" sz="1200" kern="1200" dirty="0" smtClean="0">
                <a:solidFill>
                  <a:schemeClr val="tx1"/>
                </a:solidFill>
                <a:effectLst/>
                <a:latin typeface="+mn-lt"/>
                <a:ea typeface="+mn-ea"/>
                <a:cs typeface="+mn-cs"/>
              </a:rPr>
              <a:t>(5) receiving or transmitting verbal, telephone, or written orders from the patient’s health care provider;</a:t>
            </a:r>
          </a:p>
          <a:p>
            <a:pPr lvl="1"/>
            <a:r>
              <a:rPr lang="en-US" sz="1200" kern="1200" dirty="0" smtClean="0">
                <a:solidFill>
                  <a:schemeClr val="tx1"/>
                </a:solidFill>
                <a:effectLst/>
                <a:latin typeface="+mn-lt"/>
                <a:ea typeface="+mn-ea"/>
                <a:cs typeface="+mn-cs"/>
              </a:rPr>
              <a:t>(6) the initiation, administration, and monitoring of intravenous therapy, including blood or blood products;</a:t>
            </a:r>
          </a:p>
          <a:p>
            <a:pPr lvl="1"/>
            <a:r>
              <a:rPr lang="en-US" sz="1200" kern="1200" dirty="0" smtClean="0">
                <a:solidFill>
                  <a:schemeClr val="tx1"/>
                </a:solidFill>
                <a:effectLst/>
                <a:latin typeface="+mn-lt"/>
                <a:ea typeface="+mn-ea"/>
                <a:cs typeface="+mn-cs"/>
              </a:rPr>
              <a:t>(7) providing and assessing sterile wound or decubitus ulcer care;</a:t>
            </a:r>
          </a:p>
          <a:p>
            <a:pPr lvl="1"/>
            <a:r>
              <a:rPr lang="en-US" sz="1200" kern="1200" dirty="0" smtClean="0">
                <a:solidFill>
                  <a:schemeClr val="tx1"/>
                </a:solidFill>
                <a:effectLst/>
                <a:latin typeface="+mn-lt"/>
                <a:ea typeface="+mn-ea"/>
                <a:cs typeface="+mn-cs"/>
              </a:rPr>
              <a:t>(8) managing and monitoring home dialysis therapy;</a:t>
            </a:r>
          </a:p>
          <a:p>
            <a:pPr lvl="1"/>
            <a:r>
              <a:rPr lang="en-US" sz="1200" kern="1200" dirty="0" smtClean="0">
                <a:solidFill>
                  <a:schemeClr val="tx1"/>
                </a:solidFill>
                <a:effectLst/>
                <a:latin typeface="+mn-lt"/>
                <a:ea typeface="+mn-ea"/>
                <a:cs typeface="+mn-cs"/>
              </a:rPr>
              <a:t>(9) oral tracheal suction;</a:t>
            </a:r>
          </a:p>
          <a:p>
            <a:pPr lvl="1"/>
            <a:r>
              <a:rPr lang="en-US" sz="1200" kern="1200" dirty="0" smtClean="0">
                <a:solidFill>
                  <a:schemeClr val="tx1"/>
                </a:solidFill>
                <a:effectLst/>
                <a:latin typeface="+mn-lt"/>
                <a:ea typeface="+mn-ea"/>
                <a:cs typeface="+mn-cs"/>
              </a:rPr>
              <a:t>(10) medication management for unstable medical conditions requiring ongoing assessment and adjustment of dosage or timing of administration;</a:t>
            </a:r>
          </a:p>
          <a:p>
            <a:pPr lvl="1"/>
            <a:r>
              <a:rPr lang="en-US" sz="1200" kern="1200" dirty="0" smtClean="0">
                <a:solidFill>
                  <a:schemeClr val="tx1"/>
                </a:solidFill>
                <a:effectLst/>
                <a:latin typeface="+mn-lt"/>
                <a:ea typeface="+mn-ea"/>
                <a:cs typeface="+mn-cs"/>
              </a:rPr>
              <a:t>(11) placement and administration of nasogastric tubes and fluids;</a:t>
            </a:r>
          </a:p>
          <a:p>
            <a:pPr lvl="1"/>
            <a:r>
              <a:rPr lang="en-US" sz="1200" kern="1200" dirty="0" smtClean="0">
                <a:solidFill>
                  <a:schemeClr val="tx1"/>
                </a:solidFill>
                <a:effectLst/>
                <a:latin typeface="+mn-lt"/>
                <a:ea typeface="+mn-ea"/>
                <a:cs typeface="+mn-cs"/>
              </a:rPr>
              <a:t>(12) initial assessment and management of newly-placed gastrostomy tubes and the patient’s nutrition;</a:t>
            </a:r>
          </a:p>
          <a:p>
            <a:pPr lvl="1"/>
            <a:r>
              <a:rPr lang="en-US" sz="1200" kern="1200" dirty="0" smtClean="0">
                <a:solidFill>
                  <a:schemeClr val="tx1"/>
                </a:solidFill>
                <a:effectLst/>
                <a:latin typeface="+mn-lt"/>
                <a:ea typeface="+mn-ea"/>
                <a:cs typeface="+mn-cs"/>
              </a:rPr>
              <a:t>(13) except as provided in 12 AAC 44.966, the administration of injectable medications; and</a:t>
            </a:r>
          </a:p>
          <a:p>
            <a:pPr lvl="1"/>
            <a:r>
              <a:rPr lang="en-US" sz="1200" kern="1200" dirty="0" smtClean="0">
                <a:solidFill>
                  <a:schemeClr val="tx1"/>
                </a:solidFill>
                <a:effectLst/>
                <a:latin typeface="+mn-lt"/>
                <a:ea typeface="+mn-ea"/>
                <a:cs typeface="+mn-cs"/>
              </a:rPr>
              <a:t>(14) administration of a non-herbal nutritional supplement.</a:t>
            </a:r>
          </a:p>
          <a:p>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Authority: </a:t>
            </a:r>
            <a:r>
              <a:rPr lang="en-US" sz="1200" kern="1200" dirty="0" smtClean="0">
                <a:solidFill>
                  <a:schemeClr val="tx1"/>
                </a:solidFill>
                <a:effectLst/>
                <a:latin typeface="+mn-lt"/>
                <a:ea typeface="+mn-ea"/>
                <a:cs typeface="+mn-cs"/>
              </a:rPr>
              <a:t>AS 08.68.100       AS 08.68.805       AS 08.68.850</a:t>
            </a:r>
          </a:p>
          <a:p>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12 AAC 44.975. EXCLUSIONS. </a:t>
            </a:r>
            <a:r>
              <a:rPr lang="en-US" sz="1200" kern="1200" dirty="0" smtClean="0">
                <a:solidFill>
                  <a:schemeClr val="tx1"/>
                </a:solidFill>
                <a:effectLst/>
                <a:latin typeface="+mn-lt"/>
                <a:ea typeface="+mn-ea"/>
                <a:cs typeface="+mn-cs"/>
              </a:rPr>
              <a:t>The provisions of 12 AAC 44.950 – 12 AAC 44.970 apply only to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delegation of nursing duties by a nurse licensed under AS 08.68; they do not apply when nursing duties have not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been delegated, including when a person is acting</a:t>
            </a:r>
          </a:p>
          <a:p>
            <a:pPr lvl="1"/>
            <a:r>
              <a:rPr lang="en-US" sz="1200" kern="1200" dirty="0" smtClean="0">
                <a:solidFill>
                  <a:schemeClr val="tx1"/>
                </a:solidFill>
                <a:effectLst/>
                <a:latin typeface="+mn-lt"/>
                <a:ea typeface="+mn-ea"/>
                <a:cs typeface="+mn-cs"/>
              </a:rPr>
              <a:t>(1) within the scope of the person’s own license;</a:t>
            </a:r>
          </a:p>
          <a:p>
            <a:pPr lvl="1"/>
            <a:r>
              <a:rPr lang="en-US" sz="1200" kern="1200" dirty="0" smtClean="0">
                <a:solidFill>
                  <a:schemeClr val="tx1"/>
                </a:solidFill>
                <a:effectLst/>
                <a:latin typeface="+mn-lt"/>
                <a:ea typeface="+mn-ea"/>
                <a:cs typeface="+mn-cs"/>
              </a:rPr>
              <a:t>(2) under other legal authority; or  </a:t>
            </a:r>
          </a:p>
          <a:p>
            <a:pPr lvl="1"/>
            <a:r>
              <a:rPr lang="en-US" sz="1200" kern="1200" dirty="0" smtClean="0">
                <a:solidFill>
                  <a:schemeClr val="tx1"/>
                </a:solidFill>
                <a:effectLst/>
                <a:latin typeface="+mn-lt"/>
                <a:ea typeface="+mn-ea"/>
                <a:cs typeface="+mn-cs"/>
              </a:rPr>
              <a:t>(3) under the supervision of another licensed health care provider.</a:t>
            </a:r>
          </a:p>
          <a:p>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Authority: </a:t>
            </a:r>
            <a:r>
              <a:rPr lang="en-US" sz="1200" kern="1200" dirty="0" smtClean="0">
                <a:solidFill>
                  <a:schemeClr val="tx1"/>
                </a:solidFill>
                <a:effectLst/>
                <a:latin typeface="+mn-lt"/>
                <a:ea typeface="+mn-ea"/>
                <a:cs typeface="+mn-cs"/>
              </a:rPr>
              <a:t>AS 08.68.100       AS 08.68.805       AS 08.68.850</a:t>
            </a:r>
          </a:p>
          <a:p>
            <a:endParaRPr lang="en-US" dirty="0" smtClean="0"/>
          </a:p>
          <a:p>
            <a:r>
              <a:rPr lang="en-US" dirty="0" smtClean="0"/>
              <a:t>OF NOTE: This section</a:t>
            </a:r>
            <a:r>
              <a:rPr lang="en-US" baseline="0" dirty="0" smtClean="0"/>
              <a:t> in the regulations recognizes parents, as “other legal authority”, who may delegate to family members, caretakers and other persons, including school staff, any health care needs their child might have when the child is in their care and the parent is not present. </a:t>
            </a:r>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Delegation</a:t>
            </a:r>
            <a:r>
              <a:rPr lang="en-US" sz="1200" baseline="0" dirty="0" smtClean="0"/>
              <a:t> of any these tasks must meet 12 AAC 44.950  Standards for Delegation of Nursing Duties to Other Persons. Delegation of </a:t>
            </a:r>
            <a:r>
              <a:rPr lang="en-US" sz="1200" i="1" baseline="0" dirty="0" smtClean="0"/>
              <a:t>specialized</a:t>
            </a:r>
            <a:r>
              <a:rPr lang="en-US" sz="1200" baseline="0" dirty="0" smtClean="0"/>
              <a:t> nursing duties, including medication administration, must have a delegation plan that describes the frequency and methods of evaluation of the performance of the delegated duty by the trained person. Evaluation must take place on-site at least every 90 days and the delegating nurse must keep a record of these evaluations.</a:t>
            </a:r>
            <a:endParaRPr lang="en-US" sz="1200" dirty="0" smtClean="0"/>
          </a:p>
        </p:txBody>
      </p:sp>
      <p:sp>
        <p:nvSpPr>
          <p:cNvPr id="4" name="Slide Number Placeholder 3"/>
          <p:cNvSpPr>
            <a:spLocks noGrp="1"/>
          </p:cNvSpPr>
          <p:nvPr>
            <p:ph type="sldNum" sz="quarter" idx="10"/>
          </p:nvPr>
        </p:nvSpPr>
        <p:spPr/>
        <p:txBody>
          <a:bodyPr/>
          <a:lstStyle/>
          <a:p>
            <a:fld id="{7E3F3A71-7F47-4C91-B98E-2D5CB047608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Refer to 12 AAC</a:t>
            </a:r>
            <a:r>
              <a:rPr lang="en-US" sz="1200" baseline="0" dirty="0" smtClean="0"/>
              <a:t> 44.970 for further duties that may not be delegated (the ones on the slide are the ones most typically seen in schools).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Injectable medications may NOT be delegated; this includes epinephrine delivered by auto-injector, vaccines and purified protein derivative (PPD).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E3F3A71-7F47-4C91-B98E-2D5CB047608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As</a:t>
            </a:r>
            <a:r>
              <a:rPr lang="en-US" sz="1200" baseline="0" dirty="0" smtClean="0"/>
              <a:t> described in an earlier slide, the number of </a:t>
            </a:r>
            <a:r>
              <a:rPr lang="en-US" baseline="0" dirty="0" smtClean="0"/>
              <a:t>children with chronic and complex health care needs in schools is increasing and school districts must assure these children have their health care needs met in order to access their education and be safe at school. Currently these needs include epinephrine administration for anaphylactic reactions, glucagon for hypoglycemic reactions, diazepam rectal gel for seizure emergencies, and management of diabetes tasks, including insulin administration, at school, among others. In Alaska, schools may not have a full-time school nurse and school nurses may not always be available for field trips or extracurricular activities. For this reason, school nursing leaders worked with the AK BON over the process of two years to develop the</a:t>
            </a:r>
            <a:r>
              <a:rPr lang="en-US" sz="1200" dirty="0" smtClean="0"/>
              <a:t> </a:t>
            </a:r>
            <a:r>
              <a:rPr lang="en-US" sz="1200" i="1" baseline="0" dirty="0" smtClean="0"/>
              <a:t>Medication Administration in the School Setting: Delegation Decision Tree. </a:t>
            </a:r>
            <a:r>
              <a:rPr lang="en-US" sz="1200" i="0" baseline="0" dirty="0" smtClean="0"/>
              <a:t>The decision tree provides school districts with guidance and steps for safe provision of necessary medications, particularly when school nurses, by law, cannot delegate these medications to unlicensed school staff. Though some medications may not be delegable by a registered nurse, a quality, evidence-based training of the school staff administering them is imperative for student safety. The AK BON recognizes school nurses are the qualified professionals likely to provide the appropriate, standardized training. The decision tree provides the structure to determine the appropriate course, delegation or training.</a:t>
            </a:r>
            <a:endParaRPr lang="en-US" sz="1200"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t>The decision tree was approved and supported by the AK BON in April 2012. </a:t>
            </a:r>
            <a:r>
              <a:rPr lang="en-US" sz="1200" dirty="0" smtClean="0"/>
              <a:t>In</a:t>
            </a:r>
            <a:r>
              <a:rPr lang="en-US" sz="1200" baseline="0" dirty="0" smtClean="0"/>
              <a:t> August 2013, guidelines were written to further define the decision tree.  The guidelines contain a summary of school nurse responsibilities, definition of delegable and non-delegable medications by a school nurse, discussion of liability issues, discussion of field trip and extracurricular activity responsibilities, a sample standard (policy/procedure) and sample forms.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Both the </a:t>
            </a:r>
            <a:r>
              <a:rPr lang="en-US" sz="1200" i="1" baseline="0" dirty="0" smtClean="0"/>
              <a:t>Medication Administration in the School Setting: Delegation Decision Tree </a:t>
            </a:r>
            <a:r>
              <a:rPr lang="en-US" sz="1200" baseline="0" dirty="0" smtClean="0"/>
              <a:t>and the accompanying guidelines are available on the Alaska Division of Public Health School Nursing/School Health Services website: http://dhss.alaska.gov/dph/wcfh/Pages/school/resources.aspx. </a:t>
            </a:r>
            <a:endParaRPr lang="en-US" sz="1200" dirty="0" smtClean="0"/>
          </a:p>
        </p:txBody>
      </p:sp>
      <p:sp>
        <p:nvSpPr>
          <p:cNvPr id="4" name="Slide Number Placeholder 3"/>
          <p:cNvSpPr>
            <a:spLocks noGrp="1"/>
          </p:cNvSpPr>
          <p:nvPr>
            <p:ph type="sldNum" sz="quarter" idx="10"/>
          </p:nvPr>
        </p:nvSpPr>
        <p:spPr/>
        <p:txBody>
          <a:bodyPr/>
          <a:lstStyle/>
          <a:p>
            <a:fld id="{7E3F3A71-7F47-4C91-B98E-2D5CB047608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It may be helpful to have a copy of the </a:t>
            </a:r>
            <a:r>
              <a:rPr lang="en-US" i="1" dirty="0" smtClean="0"/>
              <a:t>Medication Administration</a:t>
            </a:r>
            <a:r>
              <a:rPr lang="en-US" i="1" baseline="0" dirty="0" smtClean="0"/>
              <a:t>  in the School Setting Delegation Decision Tree </a:t>
            </a:r>
            <a:r>
              <a:rPr lang="en-US" i="0" baseline="0" dirty="0" smtClean="0"/>
              <a:t>available to follow along with the steps in the next few slides.</a:t>
            </a:r>
            <a:endParaRPr lang="en-US" i="1" baseline="0" dirty="0"/>
          </a:p>
          <a:p>
            <a:endParaRPr lang="en-US" baseline="0" dirty="0"/>
          </a:p>
          <a:p>
            <a:r>
              <a:rPr lang="en-US" baseline="0" dirty="0" smtClean="0"/>
              <a:t>Steps in determining safe administration of medication in the school setting:</a:t>
            </a:r>
          </a:p>
          <a:p>
            <a:endParaRPr lang="en-US" baseline="0" dirty="0" smtClean="0"/>
          </a:p>
          <a:p>
            <a:r>
              <a:rPr lang="en-US" baseline="0" dirty="0" smtClean="0"/>
              <a:t>School nursing services in district?  YES</a:t>
            </a:r>
          </a:p>
          <a:p>
            <a:pPr marL="171450" indent="-171450">
              <a:buFont typeface="Arial" panose="020B0604020202020204" pitchFamily="34" charset="0"/>
              <a:buChar char="•"/>
            </a:pPr>
            <a:r>
              <a:rPr lang="en-US" baseline="0" dirty="0" smtClean="0"/>
              <a:t>School nurse develops IHP/ECP</a:t>
            </a:r>
          </a:p>
          <a:p>
            <a:pPr marL="0" indent="0">
              <a:buFont typeface="Arial" panose="020B0604020202020204"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Is school nurse available? </a:t>
            </a:r>
            <a:r>
              <a:rPr lang="en-US" dirty="0" smtClean="0"/>
              <a:t>Available means:</a:t>
            </a:r>
            <a:r>
              <a:rPr lang="en-US" baseline="0" dirty="0" smtClean="0"/>
              <a:t>  School nurse is present and accessible to provide the necessary care and assistance that a student requires when the student is at school or engaged in a school-sponsored activity.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NOTE:  definition of school-sponsored activity: academic, nonacademic and extracurricular activities that may include field trips, special interest groups or clubs, physical recreational athletics and other recreational activities sponsored by the school and/or school district.  (34 DFR 104.34 (b) and 104.37 (a)(2)).  In a guidance document dated January 2013 by the US </a:t>
            </a:r>
            <a:r>
              <a:rPr lang="en-US" baseline="0" dirty="0" err="1" smtClean="0"/>
              <a:t>Dept</a:t>
            </a:r>
            <a:r>
              <a:rPr lang="en-US" baseline="0" dirty="0" smtClean="0"/>
              <a:t> of Education Office for Civil Rights, clarification is made for obligations of public elementary and secondary schools for ensuring students with disabilities have equal opportunity to participated in extracurricular athletics.  An example is given regarding a student with diabetes who is determined to have a disability under Section 504, the student needs glucose testing and insulin administration from trained school staff during the school day and is afforded this same access for after school extracurricular activity, a school sponsored gymnastics club.</a:t>
            </a: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indent="0">
              <a:buFont typeface="Arial" panose="020B0604020202020204" pitchFamily="34" charset="0"/>
              <a:buNone/>
            </a:pPr>
            <a:r>
              <a:rPr lang="en-US" baseline="0" dirty="0" smtClean="0"/>
              <a:t>If answer is YES: </a:t>
            </a:r>
          </a:p>
          <a:p>
            <a:pPr marL="171450" indent="-171450">
              <a:buFont typeface="Arial" panose="020B0604020202020204" pitchFamily="34" charset="0"/>
              <a:buChar char="•"/>
            </a:pPr>
            <a:r>
              <a:rPr lang="en-US" baseline="0" dirty="0" smtClean="0"/>
              <a:t>School nurse follows nursing regulations, district policies/procedures, nursing practice standards to deliver care</a:t>
            </a:r>
          </a:p>
        </p:txBody>
      </p:sp>
      <p:sp>
        <p:nvSpPr>
          <p:cNvPr id="4" name="Slide Number Placeholder 3"/>
          <p:cNvSpPr>
            <a:spLocks noGrp="1"/>
          </p:cNvSpPr>
          <p:nvPr>
            <p:ph type="sldNum" sz="quarter" idx="10"/>
          </p:nvPr>
        </p:nvSpPr>
        <p:spPr/>
        <p:txBody>
          <a:bodyPr/>
          <a:lstStyle/>
          <a:p>
            <a:fld id="{7E3F3A71-7F47-4C91-B98E-2D5CB047608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answer is NO (school nurse is not present and/or is not accessible to provide the necessary care and assistance that a student requires when the student is at school or engaged in a school-sponsored activity):</a:t>
            </a:r>
          </a:p>
          <a:p>
            <a:endParaRPr lang="en-US" baseline="0" dirty="0" smtClean="0"/>
          </a:p>
          <a:p>
            <a:r>
              <a:rPr lang="en-US" baseline="0" dirty="0" smtClean="0"/>
              <a:t>Is the medication delegable?</a:t>
            </a:r>
          </a:p>
          <a:p>
            <a:endParaRPr lang="en-US" baseline="0" dirty="0" smtClean="0"/>
          </a:p>
          <a:p>
            <a:r>
              <a:rPr lang="en-US" baseline="0" dirty="0" smtClean="0"/>
              <a:t>If answer is YES:</a:t>
            </a:r>
          </a:p>
          <a:p>
            <a:pPr marL="171450" indent="-171450">
              <a:buFont typeface="Arial" panose="020B0604020202020204" pitchFamily="34" charset="0"/>
              <a:buChar char="•"/>
            </a:pPr>
            <a:r>
              <a:rPr lang="en-US" baseline="0" dirty="0" smtClean="0"/>
              <a:t>School nurse follows the AK BON delegation regulations, trains using standardized resources approved by the BON and school district, determines competency, documents the delegation plan and evaluates every 90 days.</a:t>
            </a:r>
          </a:p>
          <a:p>
            <a:endParaRPr lang="en-US" baseline="0" dirty="0" smtClean="0"/>
          </a:p>
        </p:txBody>
      </p:sp>
      <p:sp>
        <p:nvSpPr>
          <p:cNvPr id="4" name="Slide Number Placeholder 3"/>
          <p:cNvSpPr>
            <a:spLocks noGrp="1"/>
          </p:cNvSpPr>
          <p:nvPr>
            <p:ph type="sldNum" sz="quarter" idx="10"/>
          </p:nvPr>
        </p:nvSpPr>
        <p:spPr/>
        <p:txBody>
          <a:bodyPr/>
          <a:lstStyle/>
          <a:p>
            <a:fld id="{7E3F3A71-7F47-4C91-B98E-2D5CB047608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a:t>
            </a:r>
            <a:r>
              <a:rPr lang="en-US" baseline="0" dirty="0" smtClean="0"/>
              <a:t> the medication delegable by a school nurse?  (REMINDER: registered nurses cannot delegate injectable medications, PRN as needed controlled substances and medication administration via gastrostomy)</a:t>
            </a:r>
          </a:p>
          <a:p>
            <a:endParaRPr lang="en-US" baseline="0" dirty="0" smtClean="0"/>
          </a:p>
          <a:p>
            <a:r>
              <a:rPr lang="en-US" baseline="0" dirty="0" smtClean="0"/>
              <a:t>If answer is NO:</a:t>
            </a:r>
          </a:p>
          <a:p>
            <a:pPr marL="171450" indent="-171450">
              <a:buFont typeface="Arial" panose="020B0604020202020204" pitchFamily="34" charset="0"/>
              <a:buChar char="•"/>
            </a:pPr>
            <a:r>
              <a:rPr lang="en-US" baseline="0" dirty="0" smtClean="0"/>
              <a:t>School nurse informs parent they could delegate to school staff</a:t>
            </a:r>
          </a:p>
          <a:p>
            <a:pPr marL="171450" indent="-171450">
              <a:buFont typeface="Arial" panose="020B0604020202020204" pitchFamily="34" charset="0"/>
              <a:buChar char="•"/>
            </a:pPr>
            <a:r>
              <a:rPr lang="en-US" baseline="0" dirty="0" smtClean="0"/>
              <a:t>Per parent request….school nurse, parent, school administrator identify appropriate staff who are willing to be trained</a:t>
            </a:r>
          </a:p>
          <a:p>
            <a:pPr marL="171450" indent="-171450">
              <a:buFont typeface="Arial" panose="020B0604020202020204" pitchFamily="34" charset="0"/>
              <a:buChar char="•"/>
            </a:pPr>
            <a:r>
              <a:rPr lang="en-US" baseline="0" dirty="0" smtClean="0"/>
              <a:t>School nurse trains using standardized resources; parent should be invited/requested to attend the training</a:t>
            </a:r>
          </a:p>
          <a:p>
            <a:pPr marL="171450" indent="-171450">
              <a:buFont typeface="Arial" panose="020B0604020202020204" pitchFamily="34" charset="0"/>
              <a:buChar char="•"/>
            </a:pPr>
            <a:r>
              <a:rPr lang="en-US" baseline="0" dirty="0" smtClean="0"/>
              <a:t>Parent signs permission designating specific staff person(s) to administer the medication(s) and certifies that the appropriate training has occurred  </a:t>
            </a:r>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either pathway, whether</a:t>
            </a:r>
            <a:r>
              <a:rPr lang="en-US" baseline="0" dirty="0" smtClean="0"/>
              <a:t> school nurse delegation or parent delegation:</a:t>
            </a:r>
          </a:p>
          <a:p>
            <a:pPr marL="171450" indent="-171450">
              <a:buFont typeface="Arial" panose="020B0604020202020204" pitchFamily="34" charset="0"/>
              <a:buChar char="•"/>
            </a:pPr>
            <a:r>
              <a:rPr lang="en-US" baseline="0" dirty="0" smtClean="0"/>
              <a:t>School nurse follows up the training program effectiveness, need for further training</a:t>
            </a:r>
          </a:p>
          <a:p>
            <a:pPr marL="171450" indent="-171450">
              <a:buFont typeface="Arial" panose="020B0604020202020204" pitchFamily="34" charset="0"/>
              <a:buChar char="•"/>
            </a:pPr>
            <a:r>
              <a:rPr lang="en-US" baseline="0" dirty="0" smtClean="0"/>
              <a:t>School nurse evaluates student outcomes and adjusts IHP/ECP accordingly.</a:t>
            </a:r>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The Alaska Division of Public Health School Nursing/School Health Services Program in collaboration with the Alaska School Health Nurse Advisory Committee, the AK BON and many other stakeholders developed the following training guides to provide school nurses with standardized curricula to utilize when training unlicensed school staff, including the necessary documentation.  Each of these guides has been approved by the AK BON and are available for districts to adopt/adapt into their policy/procedures. Each contain information the school nurse needs to know before training, the materials and resources needed, pre/post tests, checklists and sample forms. These guides are available on the School Nursing/School Health Services website at: http://dhss.alaska.gov/dph/wcfh/Pages/school/resources.aspx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0"/>
            <a:r>
              <a:rPr lang="en-US" sz="1200" b="1" i="1" kern="1200" dirty="0" smtClean="0">
                <a:solidFill>
                  <a:schemeClr val="tx1"/>
                </a:solidFill>
                <a:effectLst/>
                <a:latin typeface="+mn-lt"/>
                <a:ea typeface="+mn-ea"/>
                <a:cs typeface="+mn-cs"/>
              </a:rPr>
              <a:t>Medication Administration: Guide for Training Unlicensed School Staff</a:t>
            </a:r>
            <a:r>
              <a:rPr lang="en-US" sz="1200" kern="1200" dirty="0" smtClean="0">
                <a:solidFill>
                  <a:schemeClr val="tx1"/>
                </a:solidFill>
                <a:effectLst/>
                <a:latin typeface="+mn-lt"/>
                <a:ea typeface="+mn-ea"/>
                <a:cs typeface="+mn-cs"/>
              </a:rPr>
              <a:t> is a basic medication administration guide in training school staff on medications </a:t>
            </a:r>
            <a:r>
              <a:rPr lang="en-US" sz="1200" i="1" kern="1200" dirty="0" smtClean="0">
                <a:solidFill>
                  <a:schemeClr val="tx1"/>
                </a:solidFill>
                <a:effectLst/>
                <a:latin typeface="+mn-lt"/>
                <a:ea typeface="+mn-ea"/>
                <a:cs typeface="+mn-cs"/>
              </a:rPr>
              <a:t>delegable by registered nurses</a:t>
            </a:r>
            <a:r>
              <a:rPr lang="en-US" sz="1200" kern="1200" dirty="0" smtClean="0">
                <a:solidFill>
                  <a:schemeClr val="tx1"/>
                </a:solidFill>
                <a:effectLst/>
                <a:latin typeface="+mn-lt"/>
                <a:ea typeface="+mn-ea"/>
                <a:cs typeface="+mn-cs"/>
              </a:rPr>
              <a:t> (i.e., routinely scheduled oral, topical, transdermal*, nasal, inhalation, optic, </a:t>
            </a:r>
            <a:r>
              <a:rPr lang="en-US" sz="1200" kern="1200" dirty="0" err="1" smtClean="0">
                <a:solidFill>
                  <a:schemeClr val="tx1"/>
                </a:solidFill>
                <a:effectLst/>
                <a:latin typeface="+mn-lt"/>
                <a:ea typeface="+mn-ea"/>
                <a:cs typeface="+mn-cs"/>
              </a:rPr>
              <a:t>otic</a:t>
            </a:r>
            <a:r>
              <a:rPr lang="en-US" sz="1200" kern="1200" dirty="0" smtClean="0">
                <a:solidFill>
                  <a:schemeClr val="tx1"/>
                </a:solidFill>
                <a:effectLst/>
                <a:latin typeface="+mn-lt"/>
                <a:ea typeface="+mn-ea"/>
                <a:cs typeface="+mn-cs"/>
              </a:rPr>
              <a:t>, vaginal*, or rectal* medications).</a:t>
            </a:r>
          </a:p>
          <a:p>
            <a:pPr lvl="0"/>
            <a:r>
              <a:rPr lang="en-US" sz="1200" b="1" i="1" kern="1200" dirty="0" smtClean="0">
                <a:solidFill>
                  <a:schemeClr val="tx1"/>
                </a:solidFill>
                <a:effectLst/>
                <a:latin typeface="+mn-lt"/>
                <a:ea typeface="+mn-ea"/>
                <a:cs typeface="+mn-cs"/>
              </a:rPr>
              <a:t>Emergency Medication Administration: Guide for Training Unlicensed School Staff</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 guide for training school staff in epinephrine, glucagon and diazepam rectal gel.  These medications are </a:t>
            </a:r>
            <a:r>
              <a:rPr lang="en-US" sz="1200" i="1" kern="1200" dirty="0" smtClean="0">
                <a:solidFill>
                  <a:schemeClr val="tx1"/>
                </a:solidFill>
                <a:effectLst/>
                <a:latin typeface="+mn-lt"/>
                <a:ea typeface="+mn-ea"/>
                <a:cs typeface="+mn-cs"/>
              </a:rPr>
              <a:t>not delegable to staff by a registered nurse but are by the parent of the student</a:t>
            </a:r>
            <a:r>
              <a:rPr lang="en-US" sz="1200" kern="1200" dirty="0" smtClean="0">
                <a:solidFill>
                  <a:schemeClr val="tx1"/>
                </a:solidFill>
                <a:effectLst/>
                <a:latin typeface="+mn-lt"/>
                <a:ea typeface="+mn-ea"/>
                <a:cs typeface="+mn-cs"/>
              </a:rPr>
              <a:t>.  (See 12 AAC 44.975 Exclusions)</a:t>
            </a:r>
          </a:p>
          <a:p>
            <a:pPr lvl="0"/>
            <a:r>
              <a:rPr lang="en-US" sz="1200" b="1" i="1" kern="1200" dirty="0" smtClean="0">
                <a:solidFill>
                  <a:schemeClr val="tx1"/>
                </a:solidFill>
                <a:effectLst/>
                <a:latin typeface="+mn-lt"/>
                <a:ea typeface="+mn-ea"/>
                <a:cs typeface="+mn-cs"/>
              </a:rPr>
              <a:t>Diabetes Management: Guide for Training Unlicensed School Staff</a:t>
            </a:r>
            <a:r>
              <a:rPr lang="en-US" sz="1200" kern="1200" dirty="0" smtClean="0">
                <a:solidFill>
                  <a:schemeClr val="tx1"/>
                </a:solidFill>
                <a:effectLst/>
                <a:latin typeface="+mn-lt"/>
                <a:ea typeface="+mn-ea"/>
                <a:cs typeface="+mn-cs"/>
              </a:rPr>
              <a:t> is an intensive course in diabetes management intended for training school staff in schools where the nurse is not on site full-time and there is a student(s) with diabetes.  Skills training needed will depend on the individual student situation.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*Rarely,</a:t>
            </a:r>
            <a:r>
              <a:rPr lang="en-US" baseline="0" dirty="0" smtClean="0"/>
              <a:t> if ever, given in a school setting on a routine basis so not included in this guide.</a:t>
            </a:r>
            <a:endParaRPr lang="en-US" dirty="0" smtClean="0"/>
          </a:p>
        </p:txBody>
      </p:sp>
      <p:sp>
        <p:nvSpPr>
          <p:cNvPr id="4" name="Slide Number Placeholder 3"/>
          <p:cNvSpPr>
            <a:spLocks noGrp="1"/>
          </p:cNvSpPr>
          <p:nvPr>
            <p:ph type="sldNum" sz="quarter" idx="10"/>
          </p:nvPr>
        </p:nvSpPr>
        <p:spPr/>
        <p:txBody>
          <a:bodyPr/>
          <a:lstStyle/>
          <a:p>
            <a:fld id="{7E3F3A71-7F47-4C91-B98E-2D5CB047608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u="none" strike="noStrike" kern="1200" baseline="0" dirty="0" smtClean="0">
                <a:solidFill>
                  <a:schemeClr val="tx1"/>
                </a:solidFill>
                <a:latin typeface="+mn-lt"/>
                <a:ea typeface="+mn-ea"/>
                <a:cs typeface="+mn-cs"/>
              </a:rPr>
              <a:t>Training unlicensed staff with the entire training curriculum may not be necessary in all situations. The Alaska Board of Nursing recognizes that training and delegation should be customized to the individual student and that content may vary according to the situation. Below are three common scenarios seen in schools: </a:t>
            </a:r>
          </a:p>
          <a:p>
            <a:endParaRPr lang="en-US" sz="1200" b="0" i="0" u="none" strike="noStrike" kern="1200" baseline="0" dirty="0" smtClean="0">
              <a:solidFill>
                <a:schemeClr val="tx1"/>
              </a:solidFill>
              <a:latin typeface="+mn-lt"/>
              <a:ea typeface="+mn-ea"/>
              <a:cs typeface="+mn-cs"/>
            </a:endParaRPr>
          </a:p>
          <a:p>
            <a:pPr marL="228600" indent="-22860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Daily, Frequent and/or Emergency Medications</a:t>
            </a:r>
            <a:r>
              <a:rPr lang="en-US" sz="1200" b="0" i="0" u="none" strike="noStrike" kern="1200" baseline="0" dirty="0" smtClean="0">
                <a:solidFill>
                  <a:schemeClr val="tx1"/>
                </a:solidFill>
                <a:latin typeface="+mn-lt"/>
                <a:ea typeface="+mn-ea"/>
                <a:cs typeface="+mn-cs"/>
              </a:rPr>
              <a:t>: For unlicensed school staff administering medications on a regular basis when the school nurse is not on-site or available full-time. </a:t>
            </a:r>
          </a:p>
          <a:p>
            <a:pPr marL="228600" indent="-22860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Field Trip</a:t>
            </a:r>
            <a:r>
              <a:rPr lang="en-US" sz="1200" b="0" i="0" u="none" strike="noStrike" kern="1200" baseline="0" dirty="0" smtClean="0">
                <a:solidFill>
                  <a:schemeClr val="tx1"/>
                </a:solidFill>
                <a:latin typeface="+mn-lt"/>
                <a:ea typeface="+mn-ea"/>
                <a:cs typeface="+mn-cs"/>
              </a:rPr>
              <a:t>: For school staff that are only administering medications for a short-term purpose such as a singular or after-school event. </a:t>
            </a:r>
          </a:p>
          <a:p>
            <a:pPr marL="228600" indent="-22860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Extracurricular, School-Sponsored Activity</a:t>
            </a:r>
            <a:r>
              <a:rPr lang="en-US" sz="1200" b="0" i="0" u="none" strike="noStrike" kern="1200" baseline="0" dirty="0" smtClean="0">
                <a:solidFill>
                  <a:schemeClr val="tx1"/>
                </a:solidFill>
                <a:latin typeface="+mn-lt"/>
                <a:ea typeface="+mn-ea"/>
                <a:cs typeface="+mn-cs"/>
              </a:rPr>
              <a:t>: For staff who are responsible for administering medications for regular activities related to school but outside the normal school hours. </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0" i="1" u="none" strike="noStrike" kern="1200" baseline="0" dirty="0" smtClean="0">
                <a:solidFill>
                  <a:schemeClr val="tx1"/>
                </a:solidFill>
                <a:latin typeface="+mn-lt"/>
                <a:ea typeface="+mn-ea"/>
                <a:cs typeface="+mn-cs"/>
              </a:rPr>
              <a:t>Medication Administration Training/Delegation Checklists </a:t>
            </a:r>
            <a:r>
              <a:rPr lang="en-US" sz="1200" b="0" i="0" u="none" strike="noStrike" kern="1200" baseline="0" dirty="0" smtClean="0">
                <a:solidFill>
                  <a:schemeClr val="tx1"/>
                </a:solidFill>
                <a:latin typeface="+mn-lt"/>
                <a:ea typeface="+mn-ea"/>
                <a:cs typeface="+mn-cs"/>
              </a:rPr>
              <a:t>were created to determine the level of training needed for the above scenarios. School nursing administrators and school nurse leaders may use these checklists to develop district level policies, standards, procedures/protocols around delegation and medication administration training based on the approved training guides. It is important to follow district policy and use the approved district forms.</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The checklists are available on the School Nursing/School Health Services website at: http://dhss.alaska.gov/dph/wcfh/Pages/school/resources.aspx#pubs. </a:t>
            </a:r>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eLearning course, Medication Administration: Training for Unlicensed School Staff, was developed to provide basic information for safe administration and storage of medications in the school setting. This training is offered as a companion piece to </a:t>
            </a:r>
            <a:r>
              <a:rPr lang="en-US" i="0" baseline="0" dirty="0" smtClean="0"/>
              <a:t>the</a:t>
            </a:r>
            <a:r>
              <a:rPr lang="en-US" i="1" baseline="0" dirty="0" smtClean="0"/>
              <a:t> </a:t>
            </a:r>
            <a:r>
              <a:rPr lang="en-US" b="0" i="1" baseline="0" dirty="0" smtClean="0"/>
              <a:t>Medication Administration: Guide for Training Unlicensed Staff</a:t>
            </a:r>
            <a:r>
              <a:rPr lang="en-US" b="0" i="0" baseline="0" dirty="0" smtClean="0"/>
              <a:t>.</a:t>
            </a:r>
            <a:r>
              <a:rPr lang="en-US" i="1" baseline="0" dirty="0" smtClean="0"/>
              <a:t> </a:t>
            </a:r>
            <a:r>
              <a:rPr lang="en-US" i="0" baseline="0" dirty="0" smtClean="0"/>
              <a:t>This eLearning module will supplement the guide with demonstrations and important information including </a:t>
            </a:r>
            <a:r>
              <a:rPr lang="en-US" dirty="0" smtClean="0"/>
              <a:t>the roles and responsibilities</a:t>
            </a:r>
            <a:r>
              <a:rPr lang="en-US" baseline="0" dirty="0" smtClean="0"/>
              <a:t> of trained staff in administering medications, legal requirements and the general rules, steps and forms of medication administration. </a:t>
            </a:r>
          </a:p>
          <a:p>
            <a:endParaRPr lang="en-US" baseline="0" dirty="0" smtClean="0"/>
          </a:p>
          <a:p>
            <a:r>
              <a:rPr lang="en-US" baseline="0" dirty="0" smtClean="0"/>
              <a:t>The module is intended to provide the training portion of the delegation process for school nurses delegating oral, eye, ear, skin, nasal and inhaled medications to unlicensed school staff. School nurses must complete the delegation process by giving individual student-specific instructions, evaluating trainee knowledge and competency and developing a nursing delegation plan for each student that includes evaluating the continued delegation on-site at least once every 90 days after the delegation was made. </a:t>
            </a:r>
          </a:p>
          <a:p>
            <a:endParaRPr lang="en-US" baseline="0" dirty="0" smtClean="0"/>
          </a:p>
          <a:p>
            <a:r>
              <a:rPr lang="en-US" baseline="0" dirty="0" smtClean="0"/>
              <a:t>This module does not include training for administration of injectable medications, such as epinephrine or glucagon, or for PRN controlled substances, such as diazepam rectal gel. Trainings for these emergency medications are found in a separate training guide.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E3F3A71-7F47-4C91-B98E-2D5CB047608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follows are several scenarios providing an opportunity to practice delegation</a:t>
            </a:r>
            <a:r>
              <a:rPr lang="en-US" baseline="0" dirty="0" smtClean="0"/>
              <a:t> principles and protocols. For each, use the </a:t>
            </a:r>
            <a:r>
              <a:rPr lang="en-US" sz="1200" b="0" i="1" dirty="0" smtClean="0"/>
              <a:t>Medication Administration Training/Delegation Checklists</a:t>
            </a:r>
            <a:r>
              <a:rPr lang="en-US" baseline="0" dirty="0" smtClean="0"/>
              <a:t> to answer the above questions on your own before referencing the answer key in the note section of the slide.</a:t>
            </a:r>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process will you use to plan for the situation? </a:t>
            </a:r>
            <a:r>
              <a:rPr lang="en-US" sz="1200" dirty="0" smtClean="0"/>
              <a:t>Parent</a:t>
            </a:r>
            <a:r>
              <a:rPr lang="en-US" sz="1200" baseline="0" dirty="0" smtClean="0"/>
              <a:t> directed delegation for emergency glucagon for extracurricular, school-sponsored activity following the </a:t>
            </a:r>
            <a:r>
              <a:rPr lang="en-US" sz="1200" i="1" kern="1200" dirty="0" smtClean="0">
                <a:solidFill>
                  <a:schemeClr val="tx1"/>
                </a:solidFill>
                <a:effectLst/>
                <a:latin typeface="+mn-lt"/>
                <a:ea typeface="+mn-ea"/>
                <a:cs typeface="+mn-cs"/>
              </a:rPr>
              <a:t>Medication Administration in the School Setting: Delegation Decision Tree</a:t>
            </a:r>
            <a:endParaRPr lang="en-US" sz="1200" kern="1200" dirty="0" smtClean="0">
              <a:solidFill>
                <a:schemeClr val="tx1"/>
              </a:solidFill>
              <a:effectLst/>
              <a:latin typeface="+mn-lt"/>
              <a:ea typeface="+mn-ea"/>
              <a:cs typeface="+mn-cs"/>
            </a:endParaRP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resources will assist you in your planning?</a:t>
            </a:r>
            <a:r>
              <a:rPr lang="en-US" sz="1200" dirty="0" smtClean="0"/>
              <a:t> Module</a:t>
            </a:r>
            <a:r>
              <a:rPr lang="en-US" sz="1200" baseline="0" dirty="0" smtClean="0"/>
              <a:t> 2, </a:t>
            </a:r>
            <a:r>
              <a:rPr lang="en-US" sz="1200" b="0" i="1" kern="1200" dirty="0" smtClean="0">
                <a:solidFill>
                  <a:schemeClr val="tx1"/>
                </a:solidFill>
                <a:effectLst/>
                <a:latin typeface="+mn-lt"/>
                <a:ea typeface="+mn-ea"/>
                <a:cs typeface="+mn-cs"/>
              </a:rPr>
              <a:t>Emergency Medication Administration: Guide for Training Unlicensed School Staff;</a:t>
            </a:r>
            <a:r>
              <a:rPr lang="en-US" sz="1200" b="0" i="1"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may need to train using portions of</a:t>
            </a:r>
            <a:r>
              <a:rPr lang="en-US" sz="1200" b="0"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Diabetes Management: Guide for Training Unlicensed School Staff</a:t>
            </a:r>
            <a:r>
              <a:rPr lang="en-US" sz="1200" i="0" kern="1200" dirty="0" smtClean="0">
                <a:solidFill>
                  <a:schemeClr val="tx1"/>
                </a:solidFill>
                <a:effectLst/>
                <a:latin typeface="+mn-lt"/>
                <a:ea typeface="+mn-ea"/>
                <a:cs typeface="+mn-cs"/>
              </a:rPr>
              <a:t> depending</a:t>
            </a:r>
            <a:r>
              <a:rPr lang="en-US" sz="1200" i="0" kern="1200" baseline="0" dirty="0" smtClean="0">
                <a:solidFill>
                  <a:schemeClr val="tx1"/>
                </a:solidFill>
                <a:effectLst/>
                <a:latin typeface="+mn-lt"/>
                <a:ea typeface="+mn-ea"/>
                <a:cs typeface="+mn-cs"/>
              </a:rPr>
              <a:t> on the needs of the student and the skills of the unlicensed staff person.</a:t>
            </a:r>
            <a:endParaRPr lang="en-US" sz="1200" kern="1200" dirty="0" smtClean="0">
              <a:solidFill>
                <a:schemeClr val="tx1"/>
              </a:solidFill>
              <a:effectLst/>
              <a:latin typeface="+mn-lt"/>
              <a:ea typeface="+mn-ea"/>
              <a:cs typeface="+mn-cs"/>
            </a:endParaRP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are the steps you will take? </a:t>
            </a:r>
            <a:r>
              <a:rPr lang="en-US" sz="1200" dirty="0" smtClean="0"/>
              <a:t>Collaborate with parents,</a:t>
            </a:r>
            <a:r>
              <a:rPr lang="en-US" sz="1200" baseline="0" dirty="0" smtClean="0"/>
              <a:t> school administrator and, as needed, HCP to develop/amend IHP/ECP. Provide nursing assessment. </a:t>
            </a:r>
            <a:r>
              <a:rPr lang="en-US" sz="1200" dirty="0" smtClean="0"/>
              <a:t>Offer</a:t>
            </a:r>
            <a:r>
              <a:rPr lang="en-US" sz="1200" baseline="0" dirty="0" smtClean="0"/>
              <a:t> to t</a:t>
            </a:r>
            <a:r>
              <a:rPr lang="en-US" sz="1200" dirty="0" smtClean="0"/>
              <a:t>rain willing</a:t>
            </a:r>
            <a:r>
              <a:rPr lang="en-US" sz="1200" baseline="0" dirty="0" smtClean="0"/>
              <a:t> coach or other school staff involved  in the intramural activity in glucagon administration and other needed diabetes skills. Determine appropriate, willing staff with parent and school administrator and obtain parent request for training. Provide training, document competency. Obtain parent authorization for trained staff to administer glucagon as needed. Review written instructions (IHP/ECP, medication forms) with trained staff. Determine plan for follow-up evaluation.</a:t>
            </a:r>
          </a:p>
          <a:p>
            <a:r>
              <a:rPr lang="en-US" sz="1200" baseline="0" dirty="0" smtClean="0"/>
              <a:t> </a:t>
            </a:r>
            <a:endParaRPr lang="en-US" sz="1200" dirty="0" smtClean="0"/>
          </a:p>
          <a:p>
            <a:r>
              <a:rPr lang="en-US" sz="1200" b="1" dirty="0" smtClean="0"/>
              <a:t>Is/are the medication(s) delegable by a school nurse? </a:t>
            </a:r>
            <a:r>
              <a:rPr lang="en-US" sz="1200" dirty="0" smtClean="0"/>
              <a:t>No, glucagon</a:t>
            </a:r>
            <a:r>
              <a:rPr lang="en-US" sz="1200" baseline="0" dirty="0" smtClean="0"/>
              <a:t> is an injectable and therefore not delegable by a registered nurse.</a:t>
            </a:r>
          </a:p>
          <a:p>
            <a:endParaRPr lang="en-US" sz="1200" dirty="0" smtClean="0"/>
          </a:p>
          <a:p>
            <a:r>
              <a:rPr lang="en-US" sz="1200" b="1" dirty="0" smtClean="0"/>
              <a:t>Is the delegation nurse-directed or parent-directed? </a:t>
            </a:r>
            <a:r>
              <a:rPr lang="en-US" sz="1200" dirty="0" smtClean="0"/>
              <a:t>Parent-directed.</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forms will need to be used? </a:t>
            </a:r>
            <a:r>
              <a:rPr lang="en-US" sz="1200" i="1" kern="1200" dirty="0" smtClean="0">
                <a:solidFill>
                  <a:schemeClr val="tx1"/>
                </a:solidFill>
                <a:effectLst/>
                <a:latin typeface="+mn-lt"/>
                <a:ea typeface="+mn-ea"/>
                <a:cs typeface="+mn-cs"/>
              </a:rPr>
              <a:t>Medication Administration: Parental Request for Training Unlicensed School Staff to Administer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Medication Administration: Parental Authorization for Trained Unlicensed School Staff to Administer</a:t>
            </a:r>
            <a:r>
              <a:rPr lang="en-US" sz="1200" kern="1200" dirty="0" smtClean="0">
                <a:solidFill>
                  <a:schemeClr val="tx1"/>
                </a:solidFill>
                <a:effectLst/>
                <a:latin typeface="+mn-lt"/>
                <a:ea typeface="+mn-ea"/>
                <a:cs typeface="+mn-cs"/>
              </a:rPr>
              <a:t>, pre/post-test, competency checklists</a:t>
            </a:r>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other safety measures will need to be put in place? </a:t>
            </a:r>
            <a:r>
              <a:rPr lang="en-US" sz="1200" kern="1200" dirty="0" smtClean="0">
                <a:solidFill>
                  <a:schemeClr val="tx1"/>
                </a:solidFill>
                <a:effectLst/>
                <a:latin typeface="+mn-lt"/>
                <a:ea typeface="+mn-ea"/>
                <a:cs typeface="+mn-cs"/>
              </a:rPr>
              <a:t>When and how to call 911, how to contact the parent, cell phone available on site</a:t>
            </a:r>
          </a:p>
          <a:p>
            <a:pPr lvl="0"/>
            <a:endParaRPr lang="en-US" sz="1200" dirty="0" smtClean="0"/>
          </a:p>
          <a:p>
            <a:r>
              <a:rPr lang="en-US" sz="1200" b="1" dirty="0" smtClean="0"/>
              <a:t>How often will you need to re-evaluate the trained staff person’s competency and further training needs?</a:t>
            </a:r>
            <a:r>
              <a:rPr lang="en-US" sz="1200" dirty="0" smtClean="0"/>
              <a:t> </a:t>
            </a:r>
            <a:r>
              <a:rPr lang="en-US" sz="1200" b="0" i="0" u="none" strike="noStrike" kern="1200" baseline="0" dirty="0" smtClean="0">
                <a:solidFill>
                  <a:schemeClr val="tx1"/>
                </a:solidFill>
                <a:latin typeface="+mn-lt"/>
                <a:ea typeface="+mn-ea"/>
                <a:cs typeface="+mn-cs"/>
              </a:rPr>
              <a:t>The frequency of evaluation is determined by using nursing judgment for student/trainee needs </a:t>
            </a:r>
            <a:r>
              <a:rPr lang="en-US" sz="1200" kern="1200" dirty="0" smtClean="0">
                <a:solidFill>
                  <a:schemeClr val="tx1"/>
                </a:solidFill>
                <a:effectLst/>
                <a:latin typeface="+mn-lt"/>
                <a:ea typeface="+mn-ea"/>
                <a:cs typeface="+mn-cs"/>
              </a:rPr>
              <a:t>and per school district policy.</a:t>
            </a:r>
          </a:p>
          <a:p>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process will you use to plan for the situation? </a:t>
            </a:r>
            <a:r>
              <a:rPr lang="en-US" sz="1200" dirty="0" smtClean="0"/>
              <a:t>Parent</a:t>
            </a:r>
            <a:r>
              <a:rPr lang="en-US" sz="1200" baseline="0" dirty="0" smtClean="0"/>
              <a:t>-directed delegation of epinephrine administration in an emergency at school following the </a:t>
            </a:r>
            <a:r>
              <a:rPr lang="en-US" sz="1200" i="1" kern="1200" dirty="0" smtClean="0">
                <a:solidFill>
                  <a:schemeClr val="tx1"/>
                </a:solidFill>
                <a:effectLst/>
                <a:latin typeface="+mn-lt"/>
                <a:ea typeface="+mn-ea"/>
                <a:cs typeface="+mn-cs"/>
              </a:rPr>
              <a:t>Medication Administration in the School Setting: Delegation Decision Tree</a:t>
            </a:r>
            <a:endParaRPr lang="en-US" sz="1200" kern="1200" dirty="0" smtClean="0">
              <a:solidFill>
                <a:schemeClr val="tx1"/>
              </a:solidFill>
              <a:effectLst/>
              <a:latin typeface="+mn-lt"/>
              <a:ea typeface="+mn-ea"/>
              <a:cs typeface="+mn-cs"/>
            </a:endParaRP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resources will assist you in your planning? </a:t>
            </a:r>
            <a:r>
              <a:rPr lang="en-US" sz="1200" dirty="0" smtClean="0"/>
              <a:t>Module 1, </a:t>
            </a:r>
            <a:r>
              <a:rPr lang="en-US" sz="1200" i="1" kern="1200" dirty="0" smtClean="0">
                <a:solidFill>
                  <a:schemeClr val="tx1"/>
                </a:solidFill>
                <a:effectLst/>
                <a:latin typeface="+mn-lt"/>
                <a:ea typeface="+mn-ea"/>
                <a:cs typeface="+mn-cs"/>
              </a:rPr>
              <a:t>Emergency Medication Administration: Guide for Training Unlicensed School Staff</a:t>
            </a:r>
            <a:endParaRPr lang="en-US" sz="1200" kern="1200" dirty="0" smtClean="0">
              <a:solidFill>
                <a:schemeClr val="tx1"/>
              </a:solidFill>
              <a:effectLst/>
              <a:latin typeface="+mn-lt"/>
              <a:ea typeface="+mn-ea"/>
              <a:cs typeface="+mn-cs"/>
            </a:endParaRPr>
          </a:p>
          <a:p>
            <a:endParaRPr lang="en-US" sz="1200" dirty="0" smtClean="0"/>
          </a:p>
          <a:p>
            <a:r>
              <a:rPr lang="en-US" sz="1200" b="1" dirty="0" smtClean="0"/>
              <a:t>What are the steps you will take? </a:t>
            </a:r>
            <a:r>
              <a:rPr lang="en-US" sz="1200" b="0" dirty="0" smtClean="0"/>
              <a:t>Collaborate</a:t>
            </a:r>
            <a:r>
              <a:rPr lang="en-US" sz="1200" b="0" baseline="0" dirty="0" smtClean="0"/>
              <a:t> with parents, HCP and school administrator to develop ICP/ECP at the beginning of the school year. Provide nursing assessment. Determine appropriate staff to administer epinephrine (likely those involved in the education and care of the individual students) – work with administrator, parents and, as needed, the HCP. Obtain parent request for training. T</a:t>
            </a:r>
            <a:r>
              <a:rPr lang="en-US" sz="1200" dirty="0" smtClean="0"/>
              <a:t>rain multiple willing staff</a:t>
            </a:r>
            <a:r>
              <a:rPr lang="en-US" sz="1200" baseline="0" dirty="0" smtClean="0"/>
              <a:t> members in epinephrine administration and determine competency. Obtain parent authorization for specified trained staff to administer epinephrine as needed.  Review individual IHP/ECPs, medication forms and instructions with trained staff. Develop a plan for follow up evaluation. Consider providing </a:t>
            </a:r>
            <a:r>
              <a:rPr lang="en-US" sz="1200" dirty="0" smtClean="0"/>
              <a:t>a general training on overview of anaphylaxis</a:t>
            </a:r>
            <a:r>
              <a:rPr lang="en-US" sz="1200" baseline="0" dirty="0" smtClean="0"/>
              <a:t> for all staff including who and how to call for help.</a:t>
            </a:r>
            <a:r>
              <a:rPr lang="en-US" sz="1200" b="0" baseline="0" dirty="0" smtClean="0"/>
              <a:t> </a:t>
            </a:r>
            <a:endParaRPr lang="en-US" sz="1200" baseline="0" dirty="0" smtClean="0"/>
          </a:p>
          <a:p>
            <a:r>
              <a:rPr lang="en-US" sz="1200" baseline="0" dirty="0" smtClean="0"/>
              <a:t> </a:t>
            </a:r>
            <a:endParaRPr lang="en-US" sz="1200" dirty="0" smtClean="0"/>
          </a:p>
          <a:p>
            <a:r>
              <a:rPr lang="en-US" sz="1200" b="1" dirty="0" smtClean="0"/>
              <a:t>Is/are the medication(s) delegable by a school nurse?</a:t>
            </a:r>
            <a:r>
              <a:rPr lang="en-US" sz="1200" dirty="0" smtClean="0"/>
              <a:t> No, epinephrine</a:t>
            </a:r>
            <a:r>
              <a:rPr lang="en-US" sz="1200" baseline="0" dirty="0" smtClean="0"/>
              <a:t> is injectable and therefore not delegable by a registered nurse.</a:t>
            </a:r>
          </a:p>
          <a:p>
            <a:endParaRPr lang="en-US" sz="1200" dirty="0" smtClean="0"/>
          </a:p>
          <a:p>
            <a:r>
              <a:rPr lang="en-US" sz="1200" b="1" dirty="0" smtClean="0"/>
              <a:t>Is the delegation nurse-directed or parent-directed? </a:t>
            </a:r>
            <a:r>
              <a:rPr lang="en-US" sz="1200" dirty="0" smtClean="0"/>
              <a:t>Parent- directed.</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forms will need to be used? </a:t>
            </a:r>
            <a:r>
              <a:rPr lang="en-US" sz="1200" i="1" kern="1200" dirty="0" smtClean="0">
                <a:solidFill>
                  <a:schemeClr val="tx1"/>
                </a:solidFill>
                <a:effectLst/>
                <a:latin typeface="+mn-lt"/>
                <a:ea typeface="+mn-ea"/>
                <a:cs typeface="+mn-cs"/>
              </a:rPr>
              <a:t>Medication Administration: Parental Request for Training Unlicensed School Staff to Administer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Medication Administration: Parental Authorization for Trained Unlicensed School Staff to Administer</a:t>
            </a:r>
            <a:r>
              <a:rPr lang="en-US" sz="1200" kern="1200" dirty="0" smtClean="0">
                <a:solidFill>
                  <a:schemeClr val="tx1"/>
                </a:solidFill>
                <a:effectLst/>
                <a:latin typeface="+mn-lt"/>
                <a:ea typeface="+mn-ea"/>
                <a:cs typeface="+mn-cs"/>
              </a:rPr>
              <a:t>, pre/post-test, competency checklists</a:t>
            </a:r>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other safety measures will need to be put in place?</a:t>
            </a:r>
            <a:r>
              <a:rPr lang="en-US" sz="1200" kern="1200" dirty="0" smtClean="0">
                <a:solidFill>
                  <a:schemeClr val="tx1"/>
                </a:solidFill>
                <a:effectLst/>
                <a:latin typeface="+mn-lt"/>
                <a:ea typeface="+mn-ea"/>
                <a:cs typeface="+mn-cs"/>
              </a:rPr>
              <a:t> When and how to call 911, how to contact the parent and school</a:t>
            </a:r>
            <a:r>
              <a:rPr lang="en-US" sz="1200" kern="1200" baseline="0" dirty="0" smtClean="0">
                <a:solidFill>
                  <a:schemeClr val="tx1"/>
                </a:solidFill>
                <a:effectLst/>
                <a:latin typeface="+mn-lt"/>
                <a:ea typeface="+mn-ea"/>
                <a:cs typeface="+mn-cs"/>
              </a:rPr>
              <a:t> nurse, field trip and extracurricular activities planning</a:t>
            </a:r>
            <a:endParaRPr lang="en-US" sz="1200" dirty="0" smtClean="0"/>
          </a:p>
          <a:p>
            <a:pPr lvl="0"/>
            <a:endParaRPr lang="en-US" sz="1200" dirty="0" smtClean="0"/>
          </a:p>
          <a:p>
            <a:r>
              <a:rPr lang="en-US" sz="1200" b="1" dirty="0" smtClean="0"/>
              <a:t>How often will you need to re-evaluate the trained staff person’s competency and further training needs? </a:t>
            </a:r>
            <a:r>
              <a:rPr lang="en-US" sz="1200" b="0" i="0" u="none" strike="noStrike" kern="1200" baseline="0" dirty="0" smtClean="0">
                <a:solidFill>
                  <a:schemeClr val="tx1"/>
                </a:solidFill>
                <a:latin typeface="+mn-lt"/>
                <a:ea typeface="+mn-ea"/>
                <a:cs typeface="+mn-cs"/>
              </a:rPr>
              <a:t>The frequency of evaluation is determined by using nursing judgment for student/trainee needs but likely </a:t>
            </a:r>
            <a:r>
              <a:rPr lang="en-US" sz="1200" b="0" i="0" u="none" strike="noStrike" kern="1200" baseline="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t least every 90 days and per school district policy.</a:t>
            </a:r>
          </a:p>
          <a:p>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What process will you use to plan for the situation? </a:t>
            </a:r>
            <a:r>
              <a:rPr lang="en-US" sz="1400" b="0" dirty="0" smtClean="0"/>
              <a:t>Both parent</a:t>
            </a:r>
            <a:r>
              <a:rPr lang="en-US" sz="1400" b="0" baseline="0" dirty="0" smtClean="0"/>
              <a:t> and nurse directed delegation for multiple health needs on 3 day field trip following the </a:t>
            </a:r>
            <a:r>
              <a:rPr lang="en-US" sz="1400" i="1" kern="1200" dirty="0" smtClean="0">
                <a:solidFill>
                  <a:schemeClr val="tx1"/>
                </a:solidFill>
                <a:effectLst/>
                <a:latin typeface="+mn-lt"/>
                <a:ea typeface="+mn-ea"/>
                <a:cs typeface="+mn-cs"/>
              </a:rPr>
              <a:t>Medication Administration in the School Setting: Delegation Decision Tree</a:t>
            </a:r>
            <a:endParaRPr lang="en-US" sz="1400" kern="1200" dirty="0" smtClean="0">
              <a:solidFill>
                <a:schemeClr val="tx1"/>
              </a:solidFill>
              <a:effectLst/>
              <a:latin typeface="+mn-lt"/>
              <a:ea typeface="+mn-ea"/>
              <a:cs typeface="+mn-cs"/>
            </a:endParaRPr>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What resources will assist you in your planning?</a:t>
            </a:r>
            <a:r>
              <a:rPr lang="en-US" sz="1400" dirty="0" smtClean="0"/>
              <a:t> </a:t>
            </a:r>
            <a:r>
              <a:rPr lang="en-US" sz="1400" i="1" kern="1200" dirty="0" smtClean="0">
                <a:solidFill>
                  <a:schemeClr val="tx1"/>
                </a:solidFill>
                <a:effectLst/>
                <a:latin typeface="+mn-lt"/>
                <a:ea typeface="+mn-ea"/>
                <a:cs typeface="+mn-cs"/>
              </a:rPr>
              <a:t>Medication Administration: Guide for Training Unlicensed School Staff, Emergency Medication Administration: Guide for Training Unlicensed School Staff</a:t>
            </a:r>
            <a:r>
              <a:rPr lang="en-US" sz="1400" kern="1200" dirty="0" smtClean="0">
                <a:solidFill>
                  <a:schemeClr val="tx1"/>
                </a:solidFill>
                <a:effectLst/>
                <a:latin typeface="+mn-lt"/>
                <a:ea typeface="+mn-ea"/>
                <a:cs typeface="+mn-cs"/>
              </a:rPr>
              <a:t> </a:t>
            </a:r>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What are the steps you will take? </a:t>
            </a:r>
            <a:r>
              <a:rPr lang="en-US" sz="1400" b="1" baseline="0" dirty="0" smtClean="0"/>
              <a:t> </a:t>
            </a:r>
            <a:r>
              <a:rPr lang="en-US" sz="1400" b="0" baseline="0" dirty="0" smtClean="0"/>
              <a:t>Collaborate with parents, HCP and school administrator at beginning of school year to develop IHP/ECP which includes planning for field trips during the school year. Provide nursing assessment. Determine appropriate staff to administer medications – work with administrator, parents and, as needed, HCP. </a:t>
            </a:r>
            <a:r>
              <a:rPr lang="en-US" sz="1400" dirty="0" smtClean="0"/>
              <a:t>For</a:t>
            </a:r>
            <a:r>
              <a:rPr lang="en-US" sz="1400" baseline="0" dirty="0" smtClean="0"/>
              <a:t> nurse-delegable medications, train willing school staff to administer the medications using a focused training from the </a:t>
            </a:r>
            <a:r>
              <a:rPr lang="en-US" sz="1400" i="1" kern="1200" dirty="0" smtClean="0">
                <a:solidFill>
                  <a:schemeClr val="tx1"/>
                </a:solidFill>
                <a:effectLst/>
                <a:latin typeface="+mn-lt"/>
                <a:ea typeface="+mn-ea"/>
                <a:cs typeface="+mn-cs"/>
              </a:rPr>
              <a:t>Medication Administration: Guide for Training Unlicensed School Staff</a:t>
            </a:r>
            <a:r>
              <a:rPr lang="en-US" sz="1400" baseline="0" dirty="0" smtClean="0"/>
              <a:t> covering only the content needed for the field trip specific to each student. Review medication forms for time scheduled, side effects, storage instructions and where to document administration. Develop delegation plan for each student. For parent delegated emergency medications (in this case, epinephrine), obtain parent request to train, train willing school staff utilizing Module 1 of the </a:t>
            </a:r>
            <a:r>
              <a:rPr lang="en-US" sz="1400" i="1" kern="1200" dirty="0" smtClean="0">
                <a:solidFill>
                  <a:schemeClr val="tx1"/>
                </a:solidFill>
                <a:effectLst/>
                <a:latin typeface="+mn-lt"/>
                <a:ea typeface="+mn-ea"/>
                <a:cs typeface="+mn-cs"/>
              </a:rPr>
              <a:t>Emergency Medication Administration: Guide for Training Unlicensed School Staff</a:t>
            </a:r>
            <a:r>
              <a:rPr lang="en-US" sz="1400" i="1" kern="1200" baseline="0" dirty="0" smtClean="0">
                <a:solidFill>
                  <a:schemeClr val="tx1"/>
                </a:solidFill>
                <a:effectLst/>
                <a:latin typeface="+mn-lt"/>
                <a:ea typeface="+mn-ea"/>
                <a:cs typeface="+mn-cs"/>
              </a:rPr>
              <a:t> </a:t>
            </a:r>
            <a:r>
              <a:rPr lang="en-US" sz="1400" i="0" kern="1200" baseline="0" dirty="0" smtClean="0">
                <a:solidFill>
                  <a:schemeClr val="tx1"/>
                </a:solidFill>
                <a:effectLst/>
                <a:latin typeface="+mn-lt"/>
                <a:ea typeface="+mn-ea"/>
                <a:cs typeface="+mn-cs"/>
              </a:rPr>
              <a:t>and determine competency. Obtain parent authorization for specified trained staff to administer epinephrine as needed. Review individual IHP/ECP instructions with trained staff. Determine follow-up evaluation plan.</a:t>
            </a:r>
            <a:endParaRPr lang="en-US" sz="1400" i="0" kern="1200" dirty="0" smtClean="0">
              <a:solidFill>
                <a:schemeClr val="tx1"/>
              </a:solidFill>
              <a:effectLst/>
              <a:latin typeface="+mn-lt"/>
              <a:ea typeface="+mn-ea"/>
              <a:cs typeface="+mn-cs"/>
            </a:endParaRPr>
          </a:p>
          <a:p>
            <a:endParaRPr lang="en-US" sz="1400" dirty="0" smtClean="0"/>
          </a:p>
          <a:p>
            <a:r>
              <a:rPr lang="en-US" sz="1400" b="1" dirty="0" smtClean="0"/>
              <a:t>Is/are the medication(s) delegable by a school nurse?</a:t>
            </a:r>
            <a:r>
              <a:rPr lang="en-US" sz="1400" dirty="0" smtClean="0"/>
              <a:t> Routine</a:t>
            </a:r>
            <a:r>
              <a:rPr lang="en-US" sz="1400" baseline="0" dirty="0" smtClean="0"/>
              <a:t> </a:t>
            </a:r>
            <a:r>
              <a:rPr lang="en-US" sz="1400" kern="1200" dirty="0" smtClean="0">
                <a:solidFill>
                  <a:schemeClr val="tx1"/>
                </a:solidFill>
                <a:effectLst/>
                <a:latin typeface="+mn-lt"/>
                <a:ea typeface="+mn-ea"/>
                <a:cs typeface="+mn-cs"/>
              </a:rPr>
              <a:t>oral, topical, nasal, transdermal,</a:t>
            </a:r>
            <a:r>
              <a:rPr lang="en-US" sz="1400" kern="1200" baseline="0" dirty="0" smtClean="0">
                <a:solidFill>
                  <a:schemeClr val="tx1"/>
                </a:solidFill>
                <a:effectLst/>
                <a:latin typeface="+mn-lt"/>
                <a:ea typeface="+mn-ea"/>
                <a:cs typeface="+mn-cs"/>
              </a:rPr>
              <a:t> nasal, inhalation, optic, </a:t>
            </a:r>
            <a:r>
              <a:rPr lang="en-US" sz="1400" kern="1200" baseline="0" dirty="0" err="1" smtClean="0">
                <a:solidFill>
                  <a:schemeClr val="tx1"/>
                </a:solidFill>
                <a:effectLst/>
                <a:latin typeface="+mn-lt"/>
                <a:ea typeface="+mn-ea"/>
                <a:cs typeface="+mn-cs"/>
              </a:rPr>
              <a:t>otic</a:t>
            </a:r>
            <a:r>
              <a:rPr lang="en-US" sz="1400" kern="1200" dirty="0" smtClean="0">
                <a:solidFill>
                  <a:schemeClr val="tx1"/>
                </a:solidFill>
                <a:effectLst/>
                <a:latin typeface="+mn-lt"/>
                <a:ea typeface="+mn-ea"/>
                <a:cs typeface="+mn-cs"/>
              </a:rPr>
              <a:t> vaginal, or rectal </a:t>
            </a:r>
            <a:r>
              <a:rPr lang="en-US" sz="1400" baseline="0" dirty="0" smtClean="0"/>
              <a:t>medications are delegable by school nurse; epinephrine is not. For PRN asthma medication, the school nurse must first assess the studen</a:t>
            </a:r>
            <a:r>
              <a:rPr lang="en-US" sz="1400" kern="1200" dirty="0" smtClean="0">
                <a:solidFill>
                  <a:schemeClr val="tx1"/>
                </a:solidFill>
                <a:effectLst/>
                <a:latin typeface="+mn-lt"/>
                <a:ea typeface="+mn-ea"/>
                <a:cs typeface="+mn-cs"/>
              </a:rPr>
              <a:t>t to determine whether on-site patient assessment will be required before the ongoing administration of each dose of PRN medication. </a:t>
            </a:r>
          </a:p>
          <a:p>
            <a:r>
              <a:rPr lang="en-US" sz="1400" kern="1200" dirty="0" smtClean="0">
                <a:solidFill>
                  <a:schemeClr val="tx1"/>
                </a:solidFill>
                <a:effectLst/>
                <a:latin typeface="+mn-lt"/>
                <a:ea typeface="+mn-ea"/>
                <a:cs typeface="+mn-cs"/>
              </a:rPr>
              <a:t> </a:t>
            </a:r>
            <a:r>
              <a:rPr lang="en-US" sz="1400" baseline="0" dirty="0" smtClean="0"/>
              <a:t> </a:t>
            </a:r>
            <a:endParaRPr lang="en-US" sz="1400" dirty="0" smtClean="0"/>
          </a:p>
          <a:p>
            <a:r>
              <a:rPr lang="en-US" sz="1400" b="1" dirty="0" smtClean="0"/>
              <a:t>Is the delegation nurse-directed or parent-directed? </a:t>
            </a:r>
            <a:r>
              <a:rPr lang="en-US" sz="1400" dirty="0" smtClean="0"/>
              <a:t>Both are represented in this</a:t>
            </a:r>
            <a:r>
              <a:rPr lang="en-US" sz="1400" baseline="0" dirty="0" smtClean="0"/>
              <a:t> scenario</a:t>
            </a:r>
            <a:r>
              <a:rPr lang="en-US" sz="1400" dirty="0" smtClean="0"/>
              <a:t>,</a:t>
            </a:r>
            <a:r>
              <a:rPr lang="en-US" sz="1400" baseline="0" dirty="0" smtClean="0"/>
              <a:t> depending on the medication</a:t>
            </a:r>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What forms will need to be used? </a:t>
            </a:r>
            <a:r>
              <a:rPr lang="en-US" sz="1400" dirty="0" smtClean="0"/>
              <a:t>Medication forms and Medication</a:t>
            </a:r>
            <a:r>
              <a:rPr lang="en-US" sz="1400" baseline="0" dirty="0" smtClean="0"/>
              <a:t> Administration </a:t>
            </a:r>
            <a:r>
              <a:rPr lang="en-US" sz="1400" dirty="0" smtClean="0"/>
              <a:t>Delegation Plan</a:t>
            </a:r>
            <a:r>
              <a:rPr lang="en-US" sz="1400" baseline="0" dirty="0" smtClean="0"/>
              <a:t> for nurse delegable prescription medications;  IHP/ECP for asthma and anaphylaxis; for parent-directed delegation of epinephrine, </a:t>
            </a:r>
            <a:r>
              <a:rPr lang="en-US" sz="1400" i="1" kern="1200" dirty="0" smtClean="0">
                <a:solidFill>
                  <a:schemeClr val="tx1"/>
                </a:solidFill>
                <a:effectLst/>
                <a:latin typeface="+mn-lt"/>
                <a:ea typeface="+mn-ea"/>
                <a:cs typeface="+mn-cs"/>
              </a:rPr>
              <a:t>Medication Administration: Parental Request for Training Unlicensed School Staff to Administer</a:t>
            </a:r>
            <a:r>
              <a:rPr lang="en-US" sz="1400" kern="1200" dirty="0" smtClean="0">
                <a:solidFill>
                  <a:schemeClr val="tx1"/>
                </a:solidFill>
                <a:effectLst/>
                <a:latin typeface="+mn-lt"/>
                <a:ea typeface="+mn-ea"/>
                <a:cs typeface="+mn-cs"/>
              </a:rPr>
              <a:t>, </a:t>
            </a:r>
            <a:r>
              <a:rPr lang="en-US" sz="1400" i="1" kern="1200" dirty="0" smtClean="0">
                <a:solidFill>
                  <a:schemeClr val="tx1"/>
                </a:solidFill>
                <a:effectLst/>
                <a:latin typeface="+mn-lt"/>
                <a:ea typeface="+mn-ea"/>
                <a:cs typeface="+mn-cs"/>
              </a:rPr>
              <a:t>Medication Administration: Parental Authorization for Trained Unlicensed School Staff to Administer</a:t>
            </a:r>
            <a:r>
              <a:rPr lang="en-US" sz="1400" kern="1200" dirty="0" smtClean="0">
                <a:solidFill>
                  <a:schemeClr val="tx1"/>
                </a:solidFill>
                <a:effectLst/>
                <a:latin typeface="+mn-lt"/>
                <a:ea typeface="+mn-ea"/>
                <a:cs typeface="+mn-cs"/>
              </a:rPr>
              <a:t>, pre/post-test, competency checklists</a:t>
            </a:r>
          </a:p>
          <a:p>
            <a:endParaRPr lang="en-US"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What other safety measures will need to be put in place? </a:t>
            </a:r>
            <a:r>
              <a:rPr lang="en-US" sz="1400" kern="1200" dirty="0" smtClean="0">
                <a:solidFill>
                  <a:schemeClr val="tx1"/>
                </a:solidFill>
                <a:effectLst/>
                <a:latin typeface="+mn-lt"/>
                <a:ea typeface="+mn-ea"/>
                <a:cs typeface="+mn-cs"/>
              </a:rPr>
              <a:t>When and how to call 911, backup</a:t>
            </a:r>
            <a:r>
              <a:rPr lang="en-US" sz="1400" kern="1200" baseline="0" dirty="0" smtClean="0">
                <a:solidFill>
                  <a:schemeClr val="tx1"/>
                </a:solidFill>
                <a:effectLst/>
                <a:latin typeface="+mn-lt"/>
                <a:ea typeface="+mn-ea"/>
                <a:cs typeface="+mn-cs"/>
              </a:rPr>
              <a:t> plan for phone service limitations,</a:t>
            </a:r>
            <a:r>
              <a:rPr lang="en-US" sz="1400" kern="1200" dirty="0" smtClean="0">
                <a:solidFill>
                  <a:schemeClr val="tx1"/>
                </a:solidFill>
                <a:effectLst/>
                <a:latin typeface="+mn-lt"/>
                <a:ea typeface="+mn-ea"/>
                <a:cs typeface="+mn-cs"/>
              </a:rPr>
              <a:t> how to contact the parent and school nurse; with parent permission, communication</a:t>
            </a:r>
            <a:r>
              <a:rPr lang="en-US" sz="1400" kern="1200" baseline="0" dirty="0" smtClean="0">
                <a:solidFill>
                  <a:schemeClr val="tx1"/>
                </a:solidFill>
                <a:effectLst/>
                <a:latin typeface="+mn-lt"/>
                <a:ea typeface="+mn-ea"/>
                <a:cs typeface="+mn-cs"/>
              </a:rPr>
              <a:t> regarding student needs with</a:t>
            </a:r>
            <a:r>
              <a:rPr lang="en-US" sz="1400" kern="1200" dirty="0" smtClean="0">
                <a:solidFill>
                  <a:schemeClr val="tx1"/>
                </a:solidFill>
                <a:effectLst/>
                <a:latin typeface="+mn-lt"/>
                <a:ea typeface="+mn-ea"/>
                <a:cs typeface="+mn-cs"/>
              </a:rPr>
              <a:t> camp site coordinator RN.</a:t>
            </a:r>
          </a:p>
          <a:p>
            <a:pPr lvl="0"/>
            <a:endParaRPr lang="en-US" sz="1400" dirty="0" smtClean="0"/>
          </a:p>
          <a:p>
            <a:pPr lvl="0"/>
            <a:r>
              <a:rPr lang="en-US" sz="1400" b="1" dirty="0" smtClean="0"/>
              <a:t>How often will you need to re-evaluate the trained staff person’s competency and further training needs? </a:t>
            </a:r>
            <a:r>
              <a:rPr lang="en-US" sz="1400" dirty="0" smtClean="0"/>
              <a:t>Review and input the event documentation</a:t>
            </a:r>
            <a:r>
              <a:rPr lang="en-US" sz="1400" baseline="0" dirty="0" smtClean="0"/>
              <a:t> upon completion. Evaluate student outcomes and adjust the IHP for future field trip plans as needed.</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dirty="0" smtClean="0"/>
              <a:t>What process will you use to plan for the situation? </a:t>
            </a:r>
            <a:r>
              <a:rPr lang="en-US" sz="1200" dirty="0" smtClean="0"/>
              <a:t>Review</a:t>
            </a:r>
            <a:r>
              <a:rPr lang="en-US" sz="1200" baseline="0" dirty="0" smtClean="0"/>
              <a:t> the Alaska Board of Nursing Delegation Regulations 12 AAC 44.950- 12 AAC 44.975 and Administration of a Non-Herbal Nutritional Supplement 12 AAC 44.945 and general advisory opinion dated March-99 (Administering homeopathic remedies is not within a nurse’s scope of practice) and school district policy </a:t>
            </a:r>
          </a:p>
          <a:p>
            <a:endParaRPr lang="en-US" sz="1200" dirty="0" smtClean="0"/>
          </a:p>
          <a:p>
            <a:r>
              <a:rPr lang="en-US" sz="1200" b="1" dirty="0" smtClean="0"/>
              <a:t>What resources will assist you in your planning? </a:t>
            </a:r>
            <a:r>
              <a:rPr lang="en-US" sz="1200" dirty="0" smtClean="0"/>
              <a:t>School Nursing/School</a:t>
            </a:r>
            <a:r>
              <a:rPr lang="en-US" sz="1200" baseline="0" dirty="0" smtClean="0"/>
              <a:t> Health Program Best Practice Statement: Use of Alternative Medications and Essential Oils available at: http://dhss.alaska.gov/dph/wcfh/Pages/school/default.aspx </a:t>
            </a:r>
            <a:endParaRPr lang="en-US" sz="1200" dirty="0" smtClean="0"/>
          </a:p>
          <a:p>
            <a:endParaRPr lang="en-US" sz="1200" dirty="0" smtClean="0"/>
          </a:p>
          <a:p>
            <a:r>
              <a:rPr lang="en-US" sz="1200" b="1" dirty="0" smtClean="0"/>
              <a:t>What are the steps you will take?</a:t>
            </a:r>
            <a:r>
              <a:rPr lang="en-US" sz="1200" dirty="0" smtClean="0"/>
              <a:t> Explain</a:t>
            </a:r>
            <a:r>
              <a:rPr lang="en-US" sz="1200" baseline="0" dirty="0" smtClean="0"/>
              <a:t> to the parent that, by law, you may not administer or delegate herbal or homeopathic preparations. Provide further information as needed. Inform the building administrator. Inform the parent that they may come to school to administer the drops.</a:t>
            </a:r>
          </a:p>
          <a:p>
            <a:endParaRPr lang="en-US" sz="1200" dirty="0" smtClean="0"/>
          </a:p>
          <a:p>
            <a:r>
              <a:rPr lang="en-US" sz="1200" b="1" dirty="0" smtClean="0"/>
              <a:t>Is/are the medication(s) delegable by a school nurse?</a:t>
            </a:r>
            <a:r>
              <a:rPr lang="en-US" sz="1200" dirty="0" smtClean="0"/>
              <a:t> No</a:t>
            </a:r>
          </a:p>
          <a:p>
            <a:endParaRPr lang="en-US" sz="1200" dirty="0" smtClean="0"/>
          </a:p>
          <a:p>
            <a:r>
              <a:rPr lang="en-US" sz="1200" b="1" dirty="0" smtClean="0"/>
              <a:t>Is the delegation nurse-directed or parent-directed? </a:t>
            </a:r>
            <a:r>
              <a:rPr lang="en-US" sz="1200" dirty="0" smtClean="0"/>
              <a:t>Follow school district</a:t>
            </a:r>
            <a:r>
              <a:rPr lang="en-US" sz="1200" baseline="0" dirty="0" smtClean="0"/>
              <a:t> policy. Best practice would prohibit parent delegation to other school personnel.</a:t>
            </a:r>
          </a:p>
          <a:p>
            <a:endParaRPr lang="en-US" sz="1200" dirty="0" smtClean="0"/>
          </a:p>
          <a:p>
            <a:r>
              <a:rPr lang="en-US" sz="1200" b="1" dirty="0" smtClean="0"/>
              <a:t>What training(s) will need to be done? </a:t>
            </a:r>
            <a:r>
              <a:rPr lang="en-US" sz="1200" dirty="0" smtClean="0"/>
              <a:t>None.</a:t>
            </a:r>
          </a:p>
          <a:p>
            <a:endParaRPr lang="en-US" sz="1200" dirty="0" smtClean="0"/>
          </a:p>
          <a:p>
            <a:r>
              <a:rPr lang="en-US" sz="1200" b="1" dirty="0" smtClean="0"/>
              <a:t>What forms will need to be used?</a:t>
            </a:r>
            <a:r>
              <a:rPr lang="en-US" sz="1200" dirty="0" smtClean="0"/>
              <a:t> None. </a:t>
            </a:r>
          </a:p>
          <a:p>
            <a:endParaRPr lang="en-US" sz="1200" dirty="0" smtClean="0"/>
          </a:p>
          <a:p>
            <a:pPr lvl="0"/>
            <a:r>
              <a:rPr lang="en-US" sz="1200" b="1" dirty="0" smtClean="0"/>
              <a:t>What other safety measures will need to be put in place?</a:t>
            </a:r>
            <a:r>
              <a:rPr lang="en-US" sz="1200" dirty="0" smtClean="0"/>
              <a:t> </a:t>
            </a:r>
            <a:r>
              <a:rPr lang="en-US" sz="1200" b="0" i="0" u="none" strike="noStrike" kern="1200" baseline="0" dirty="0" smtClean="0">
                <a:solidFill>
                  <a:schemeClr val="tx1"/>
                </a:solidFill>
                <a:latin typeface="+mn-lt"/>
                <a:ea typeface="+mn-ea"/>
                <a:cs typeface="+mn-cs"/>
              </a:rPr>
              <a:t>Educate students, parents and school staff about the risks involved in administering products for which no safety parameters have been established, the importance of adequate research to determine the effect of herbals preparations and the rationale for schools to establish guidelines intended to ensure safety of all students. Avoid dismissal of complementary or alternative medical treatments in ways that communicate a lack of sensitivity or concern for the family’s perspective. It is important to support parents in their preferences for health care and help them find safe solutions to such dilemmas. </a:t>
            </a:r>
            <a:endParaRPr lang="en-US" sz="1200" dirty="0" smtClean="0"/>
          </a:p>
          <a:p>
            <a:pPr lvl="0"/>
            <a:endParaRPr lang="en-US" sz="1200" dirty="0" smtClean="0"/>
          </a:p>
          <a:p>
            <a:pPr lvl="0"/>
            <a:r>
              <a:rPr lang="en-US" sz="1200" b="1" dirty="0" smtClean="0"/>
              <a:t>How often will you need to re-evaluate the trained staff person’s competency and further training needs? </a:t>
            </a:r>
            <a:r>
              <a:rPr lang="en-US" sz="1200" dirty="0" smtClean="0"/>
              <a:t>N/A</a:t>
            </a:r>
          </a:p>
          <a:p>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process will you use to plan for the situation? </a:t>
            </a:r>
            <a:r>
              <a:rPr lang="en-US" sz="1200" dirty="0" smtClean="0"/>
              <a:t>Parent-directed delegation for diazepam rectal gel</a:t>
            </a:r>
            <a:r>
              <a:rPr lang="en-US" sz="1200" baseline="0" dirty="0" smtClean="0"/>
              <a:t> as needed at school and for field trips</a:t>
            </a:r>
            <a:r>
              <a:rPr lang="en-US" sz="1200" dirty="0" smtClean="0"/>
              <a:t> following</a:t>
            </a:r>
            <a:r>
              <a:rPr lang="en-US" sz="1200" baseline="0" dirty="0" smtClean="0"/>
              <a:t> the </a:t>
            </a:r>
            <a:r>
              <a:rPr lang="en-US" sz="1200" i="1" kern="1200" dirty="0" smtClean="0">
                <a:solidFill>
                  <a:schemeClr val="tx1"/>
                </a:solidFill>
                <a:effectLst/>
                <a:latin typeface="+mn-lt"/>
                <a:ea typeface="+mn-ea"/>
                <a:cs typeface="+mn-cs"/>
              </a:rPr>
              <a:t>Medication Administration in the School Setting: Delegation Decision Tree</a:t>
            </a:r>
            <a:endParaRPr lang="en-US" sz="1200" kern="1200" dirty="0" smtClean="0">
              <a:solidFill>
                <a:schemeClr val="tx1"/>
              </a:solidFill>
              <a:effectLst/>
              <a:latin typeface="+mn-lt"/>
              <a:ea typeface="+mn-ea"/>
              <a:cs typeface="+mn-cs"/>
            </a:endParaRP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resources will assist you in your planning?</a:t>
            </a:r>
            <a:r>
              <a:rPr lang="en-US" sz="1200" dirty="0" smtClean="0"/>
              <a:t> Module 3 of the </a:t>
            </a:r>
            <a:r>
              <a:rPr lang="en-US" sz="1200" i="1" kern="1200" dirty="0" smtClean="0">
                <a:solidFill>
                  <a:schemeClr val="tx1"/>
                </a:solidFill>
                <a:effectLst/>
                <a:latin typeface="+mn-lt"/>
                <a:ea typeface="+mn-ea"/>
                <a:cs typeface="+mn-cs"/>
              </a:rPr>
              <a:t>Emergency Medication Administration: Guide for Training Unlicensed School Staff</a:t>
            </a:r>
            <a:r>
              <a:rPr lang="en-US" sz="1200" kern="1200" dirty="0" smtClean="0">
                <a:solidFill>
                  <a:schemeClr val="tx1"/>
                </a:solidFill>
                <a:effectLst/>
                <a:latin typeface="+mn-lt"/>
                <a:ea typeface="+mn-ea"/>
                <a:cs typeface="+mn-cs"/>
              </a:rPr>
              <a:t> </a:t>
            </a:r>
          </a:p>
          <a:p>
            <a:endParaRPr lang="en-US" sz="1200" dirty="0" smtClean="0"/>
          </a:p>
          <a:p>
            <a:r>
              <a:rPr lang="en-US" sz="1200" b="1" dirty="0" smtClean="0"/>
              <a:t>What are the steps you will take? </a:t>
            </a:r>
            <a:r>
              <a:rPr lang="en-US" sz="1200" b="0" dirty="0" smtClean="0"/>
              <a:t>Collaborate</a:t>
            </a:r>
            <a:r>
              <a:rPr lang="en-US" sz="1200" b="0" baseline="0" dirty="0" smtClean="0"/>
              <a:t> with parents, HCP, and school administrator at beginning of school year to develop IHP/ECP including field trip planning. Provide nursing assessment. Determine appropriate staff to administer diazepam – work with administrator, parents, and, as needed HCP. Obtain parent request to train willing staff (at least 2, if possible). Provide training and determine competency. Obtain parent authorization for specified staff to administer diazepam in an emergency at school and on field trips. Review individual IHP/ECP, medication forms, and instructions with trained staff. Develop plan for follow-up evaluation. Consider general staff training on overview of seizure management, including who and how to get help for a seizure emergency requiring diazepam.</a:t>
            </a:r>
          </a:p>
          <a:p>
            <a:endParaRPr lang="en-US" sz="1200" b="0" baseline="0" dirty="0" smtClean="0"/>
          </a:p>
          <a:p>
            <a:r>
              <a:rPr lang="en-US" sz="1200" b="1" dirty="0" smtClean="0"/>
              <a:t>Is/are the medication(s) delegable by a school nurse? </a:t>
            </a:r>
            <a:r>
              <a:rPr lang="en-US" sz="1200" dirty="0" smtClean="0"/>
              <a:t>No, diazepam rectal gel is a controlled substance, not delegable by the school nurse on a PRN basis.</a:t>
            </a:r>
          </a:p>
          <a:p>
            <a:endParaRPr lang="en-US" sz="1200" dirty="0" smtClean="0"/>
          </a:p>
          <a:p>
            <a:r>
              <a:rPr lang="en-US" sz="1200" b="1" dirty="0" smtClean="0"/>
              <a:t>Is the delegation nurse-directed or parent-directed?</a:t>
            </a:r>
            <a:r>
              <a:rPr lang="en-US" sz="1200" dirty="0" smtClean="0"/>
              <a:t> Parent-directed.</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forms will need to be used? </a:t>
            </a:r>
            <a:r>
              <a:rPr lang="en-US" sz="1200" i="1" kern="1200" dirty="0" smtClean="0">
                <a:solidFill>
                  <a:schemeClr val="tx1"/>
                </a:solidFill>
                <a:effectLst/>
                <a:latin typeface="+mn-lt"/>
                <a:ea typeface="+mn-ea"/>
                <a:cs typeface="+mn-cs"/>
              </a:rPr>
              <a:t>Medication Administration: Parental Request for Training Unlicensed School Staff to Administer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Medication Administration: Parental Authorization for Trained Unlicensed School Staff to Administer</a:t>
            </a:r>
            <a:r>
              <a:rPr lang="en-US" sz="1200" kern="1200" dirty="0" smtClean="0">
                <a:solidFill>
                  <a:schemeClr val="tx1"/>
                </a:solidFill>
                <a:effectLst/>
                <a:latin typeface="+mn-lt"/>
                <a:ea typeface="+mn-ea"/>
                <a:cs typeface="+mn-cs"/>
              </a:rPr>
              <a:t>, pre/post-test, competency checklists</a:t>
            </a:r>
          </a:p>
          <a:p>
            <a:endParaRPr lang="en-US" sz="1200" dirty="0" smtClean="0"/>
          </a:p>
          <a:p>
            <a:pPr lvl="0"/>
            <a:r>
              <a:rPr lang="en-US" sz="1200" b="1" dirty="0" smtClean="0"/>
              <a:t>What other safety measures will need to be put in place?</a:t>
            </a:r>
            <a:r>
              <a:rPr lang="en-US" sz="1200" dirty="0" smtClean="0"/>
              <a:t> Training</a:t>
            </a:r>
            <a:r>
              <a:rPr lang="en-US" sz="1200" baseline="0" dirty="0" smtClean="0"/>
              <a:t> of more than one staff member, when to call 911, when and how to contact the parent and school nurse, cell phone availability on field trips</a:t>
            </a:r>
          </a:p>
          <a:p>
            <a:pPr lvl="0"/>
            <a:endParaRPr lang="en-US" sz="1200" dirty="0" smtClean="0"/>
          </a:p>
          <a:p>
            <a:r>
              <a:rPr lang="en-US" sz="1200" b="1" dirty="0" smtClean="0"/>
              <a:t>How often will you need to re-evaluate the trained staff person’s competency and further training needs?</a:t>
            </a:r>
            <a:r>
              <a:rPr lang="en-US" sz="1200" dirty="0" smtClean="0"/>
              <a:t> </a:t>
            </a:r>
            <a:r>
              <a:rPr lang="en-US" sz="1200" b="0" i="0" u="none" strike="noStrike" kern="1200" baseline="0" dirty="0" smtClean="0">
                <a:solidFill>
                  <a:schemeClr val="tx1"/>
                </a:solidFill>
                <a:latin typeface="+mn-lt"/>
                <a:ea typeface="+mn-ea"/>
                <a:cs typeface="+mn-cs"/>
              </a:rPr>
              <a:t>The frequency of evaluation is determined by using nursing judgment based on student/trainee needs but likely </a:t>
            </a:r>
            <a:r>
              <a:rPr lang="en-US" sz="1200" b="0" i="0" u="none" strike="noStrike" kern="1200" baseline="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t least every 90 days and per school district policy.</a:t>
            </a:r>
          </a:p>
          <a:p>
            <a:pPr lvl="0"/>
            <a:endParaRPr lang="en-US" sz="1200" dirty="0" smtClean="0"/>
          </a:p>
          <a:p>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process will you use to plan for the situation? </a:t>
            </a:r>
            <a:r>
              <a:rPr lang="en-US" sz="1200" b="0" dirty="0" smtClean="0"/>
              <a:t>Nurse</a:t>
            </a:r>
            <a:r>
              <a:rPr lang="en-US" sz="1200" b="0" baseline="0" dirty="0" smtClean="0"/>
              <a:t> delegated inhaler administration for extracurricular, school sponsored activity following </a:t>
            </a:r>
            <a:r>
              <a:rPr lang="en-US" sz="1200" i="1" kern="1200" dirty="0" smtClean="0">
                <a:solidFill>
                  <a:schemeClr val="tx1"/>
                </a:solidFill>
                <a:effectLst/>
                <a:latin typeface="+mn-lt"/>
                <a:ea typeface="+mn-ea"/>
                <a:cs typeface="+mn-cs"/>
              </a:rPr>
              <a:t>Medication Administration in the School Setting: Delegation Decision Tree </a:t>
            </a:r>
            <a:r>
              <a:rPr lang="en-US" sz="1200" i="0" kern="1200" dirty="0" smtClean="0">
                <a:solidFill>
                  <a:schemeClr val="tx1"/>
                </a:solidFill>
                <a:effectLst/>
                <a:latin typeface="+mn-lt"/>
                <a:ea typeface="+mn-ea"/>
                <a:cs typeface="+mn-cs"/>
              </a:rPr>
              <a:t>and </a:t>
            </a:r>
            <a:r>
              <a:rPr lang="en-US" sz="1200" i="0" kern="1200" baseline="0" dirty="0" smtClean="0">
                <a:solidFill>
                  <a:schemeClr val="tx1"/>
                </a:solidFill>
                <a:effectLst/>
                <a:latin typeface="+mn-lt"/>
                <a:ea typeface="+mn-ea"/>
                <a:cs typeface="+mn-cs"/>
              </a:rPr>
              <a:t>AK BON delegation regulations</a:t>
            </a:r>
            <a:endParaRPr lang="en-US" sz="1200" kern="1200" dirty="0" smtClean="0">
              <a:solidFill>
                <a:schemeClr val="tx1"/>
              </a:solidFill>
              <a:effectLst/>
              <a:latin typeface="+mn-lt"/>
              <a:ea typeface="+mn-ea"/>
              <a:cs typeface="+mn-cs"/>
            </a:endParaRP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resources will assist you in your planning? </a:t>
            </a:r>
            <a:r>
              <a:rPr lang="en-US" sz="1200" i="1" kern="1200" dirty="0" smtClean="0">
                <a:solidFill>
                  <a:schemeClr val="tx1"/>
                </a:solidFill>
                <a:effectLst/>
                <a:latin typeface="+mn-lt"/>
                <a:ea typeface="+mn-ea"/>
                <a:cs typeface="+mn-cs"/>
              </a:rPr>
              <a:t>Medication Administration: Guide for Training Unlicensed School Staff</a:t>
            </a:r>
            <a:endParaRPr lang="en-US" sz="1200" dirty="0" smtClean="0"/>
          </a:p>
          <a:p>
            <a:endParaRPr lang="en-US" sz="1200" dirty="0" smtClean="0"/>
          </a:p>
          <a:p>
            <a:r>
              <a:rPr lang="en-US" sz="1200" b="1" dirty="0" smtClean="0"/>
              <a:t>What are the steps you will take? </a:t>
            </a:r>
            <a:r>
              <a:rPr lang="en-US" sz="1200" b="0" dirty="0" smtClean="0"/>
              <a:t>Collaborate with parents, HCP and school administrator to develop IHP/ECP at beginning of school year that includes field trips and extracurricular activity</a:t>
            </a:r>
            <a:r>
              <a:rPr lang="en-US" sz="1200" b="0" baseline="0" dirty="0" smtClean="0"/>
              <a:t> planning. Provide nursing assessment - determine whether it will be necessary for on-site assessment for each PRN inhaler dose. If not, offer to train </a:t>
            </a:r>
            <a:r>
              <a:rPr lang="en-US" sz="1200" baseline="0" dirty="0" smtClean="0"/>
              <a:t>a willing school staff person who is involved in the ski program to assist the students with their asthma inhalers – work with administrator, parents and, as needed HCP. Obtain parent request to train specified staff and request a separate asthma inhaler for the ski program, leaving the school inhalers in place in the health office. Train staff person(s) using a focused training for medication administration of inhalers. Review IHP/ECP, medication forms and instructions with trained staff. Develop a delegation plan for each student. Determine plan for follow-up evaluation.</a:t>
            </a:r>
          </a:p>
          <a:p>
            <a:r>
              <a:rPr lang="en-US" sz="1200" baseline="0" dirty="0" smtClean="0"/>
              <a:t> </a:t>
            </a:r>
            <a:endParaRPr lang="en-US" sz="1200" dirty="0" smtClean="0"/>
          </a:p>
          <a:p>
            <a:r>
              <a:rPr lang="en-US" sz="1200" b="1" dirty="0" smtClean="0"/>
              <a:t>Is/are the medication(s) delegable by a school nurse? </a:t>
            </a:r>
            <a:r>
              <a:rPr lang="en-US" sz="1200" dirty="0" smtClean="0"/>
              <a:t>Yes, as long as the nurse has assessed</a:t>
            </a:r>
            <a:r>
              <a:rPr lang="en-US" sz="1200" baseline="0" dirty="0" smtClean="0"/>
              <a:t> the student to ensure they do not need on-site assessment for each dose of medication.</a:t>
            </a:r>
          </a:p>
          <a:p>
            <a:endParaRPr lang="en-US" sz="1200" dirty="0" smtClean="0"/>
          </a:p>
          <a:p>
            <a:r>
              <a:rPr lang="en-US" sz="1200" b="1" dirty="0" smtClean="0"/>
              <a:t>Is the delegation nurse-directed or parent-directed? </a:t>
            </a:r>
            <a:r>
              <a:rPr lang="en-US" sz="1200" dirty="0" smtClean="0"/>
              <a:t>Nurse-directed.</a:t>
            </a:r>
          </a:p>
          <a:p>
            <a:endParaRPr lang="en-US" sz="1200" dirty="0" smtClean="0"/>
          </a:p>
          <a:p>
            <a:r>
              <a:rPr lang="en-US" sz="1200" b="1" dirty="0" smtClean="0"/>
              <a:t>What forms will need to be used? </a:t>
            </a:r>
            <a:r>
              <a:rPr lang="en-US" sz="1200" dirty="0" smtClean="0"/>
              <a:t>Prescription</a:t>
            </a:r>
            <a:r>
              <a:rPr lang="en-US" sz="1200" baseline="0" dirty="0" smtClean="0"/>
              <a:t> medication forms, Medication Administration Delegation Plan, IHP/ECP</a:t>
            </a:r>
          </a:p>
          <a:p>
            <a:endParaRPr lang="en-US" sz="1200" dirty="0" smtClean="0"/>
          </a:p>
          <a:p>
            <a:pPr lvl="0"/>
            <a:r>
              <a:rPr lang="en-US" sz="1200" b="1" dirty="0" smtClean="0"/>
              <a:t>What other safety measures will need to be put in place?</a:t>
            </a:r>
            <a:r>
              <a:rPr lang="en-US" sz="1200" dirty="0" smtClean="0"/>
              <a:t> Ensure an</a:t>
            </a:r>
            <a:r>
              <a:rPr lang="en-US" sz="1200" baseline="0" dirty="0" smtClean="0"/>
              <a:t> inhaler specific for the ski program is available; if not, determine plan to be sure the school inhaler is returned to school on Tuesday and Thursday mornings. Review when and how to call 911 and what to do if cell service is not available.</a:t>
            </a:r>
          </a:p>
          <a:p>
            <a:pPr lvl="0"/>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How often will you need to re-evaluate the trained staff person’s competency and further training needs?</a:t>
            </a:r>
            <a:r>
              <a:rPr lang="en-US" sz="1200" dirty="0" smtClean="0"/>
              <a:t> Because</a:t>
            </a:r>
            <a:r>
              <a:rPr lang="en-US" sz="1200" baseline="0" dirty="0" smtClean="0"/>
              <a:t> the ski program only last 2 months, it would be important to follow up using nursing judgment for student/trainee needs (requirements </a:t>
            </a:r>
            <a:r>
              <a:rPr lang="en-US" sz="1200" dirty="0" smtClean="0"/>
              <a:t>are for on</a:t>
            </a:r>
            <a:r>
              <a:rPr lang="en-US" sz="1200" baseline="0" dirty="0" smtClean="0"/>
              <a:t>-site evaluation e</a:t>
            </a:r>
            <a:r>
              <a:rPr lang="en-US" sz="1200" dirty="0" smtClean="0"/>
              <a:t>very 90 days as </a:t>
            </a:r>
            <a:r>
              <a:rPr lang="en-US" sz="1200" baseline="0" dirty="0" smtClean="0"/>
              <a:t>per AK BON regulations) and per school district policy.</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lvl="0"/>
            <a:endParaRPr lang="en-US" sz="1200" dirty="0" smtClean="0"/>
          </a:p>
          <a:p>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process will you use to plan for the situation? </a:t>
            </a:r>
            <a:r>
              <a:rPr lang="en-US" sz="1200" b="0" dirty="0" smtClean="0"/>
              <a:t> Nurse directed</a:t>
            </a:r>
            <a:r>
              <a:rPr lang="en-US" sz="1200" b="0" baseline="0" dirty="0" smtClean="0"/>
              <a:t> delegation for various medications at school following </a:t>
            </a:r>
            <a:r>
              <a:rPr lang="en-US" sz="1200" i="1" kern="1200" dirty="0" smtClean="0">
                <a:solidFill>
                  <a:schemeClr val="tx1"/>
                </a:solidFill>
                <a:effectLst/>
                <a:latin typeface="+mn-lt"/>
                <a:ea typeface="+mn-ea"/>
                <a:cs typeface="+mn-cs"/>
              </a:rPr>
              <a:t>Medication Administration in the School Setting: Delegation Decision Tree</a:t>
            </a:r>
            <a:r>
              <a:rPr lang="en-US" sz="1200" i="1" kern="1200" baseline="0" dirty="0" smtClean="0">
                <a:solidFill>
                  <a:schemeClr val="tx1"/>
                </a:solidFill>
                <a:effectLst/>
                <a:latin typeface="+mn-lt"/>
                <a:ea typeface="+mn-ea"/>
                <a:cs typeface="+mn-cs"/>
              </a:rPr>
              <a:t> </a:t>
            </a:r>
            <a:r>
              <a:rPr lang="en-US" sz="1200" i="0" kern="1200" baseline="0" dirty="0" smtClean="0">
                <a:solidFill>
                  <a:schemeClr val="tx1"/>
                </a:solidFill>
                <a:effectLst/>
                <a:latin typeface="+mn-lt"/>
                <a:ea typeface="+mn-ea"/>
                <a:cs typeface="+mn-cs"/>
              </a:rPr>
              <a:t>and </a:t>
            </a:r>
            <a:r>
              <a:rPr lang="en-US" sz="1200" i="1"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the AK BON delegation regulations.</a:t>
            </a:r>
            <a:endParaRPr lang="en-US" sz="1200" kern="1200" dirty="0" smtClean="0">
              <a:solidFill>
                <a:schemeClr val="tx1"/>
              </a:solidFill>
              <a:effectLst/>
              <a:latin typeface="+mn-lt"/>
              <a:ea typeface="+mn-ea"/>
              <a:cs typeface="+mn-cs"/>
            </a:endParaRP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resources will assist you in your planning? </a:t>
            </a:r>
            <a:r>
              <a:rPr lang="en-US" sz="1200" i="1" kern="1200" dirty="0" smtClean="0">
                <a:solidFill>
                  <a:schemeClr val="tx1"/>
                </a:solidFill>
                <a:effectLst/>
                <a:latin typeface="+mn-lt"/>
                <a:ea typeface="+mn-ea"/>
                <a:cs typeface="+mn-cs"/>
              </a:rPr>
              <a:t>Medication Administration: Guide for Training Unlicensed School Staff</a:t>
            </a:r>
            <a:endParaRPr lang="en-US" sz="1200" kern="1200" dirty="0" smtClean="0">
              <a:solidFill>
                <a:schemeClr val="tx1"/>
              </a:solidFill>
              <a:effectLst/>
              <a:latin typeface="+mn-lt"/>
              <a:ea typeface="+mn-ea"/>
              <a:cs typeface="+mn-cs"/>
            </a:endParaRPr>
          </a:p>
          <a:p>
            <a:endParaRPr lang="en-US" sz="1200" dirty="0" smtClean="0"/>
          </a:p>
          <a:p>
            <a:r>
              <a:rPr lang="en-US" sz="1200" b="1" dirty="0" smtClean="0"/>
              <a:t>What are the steps you will take? </a:t>
            </a:r>
            <a:r>
              <a:rPr lang="en-US" sz="1200" b="0" dirty="0" smtClean="0"/>
              <a:t>Collaborate</a:t>
            </a:r>
            <a:r>
              <a:rPr lang="en-US" sz="1200" b="0" baseline="0" dirty="0" smtClean="0"/>
              <a:t> with parents, HCP and school administrator to develop IHP/ECPs at the beginning of the school year for those students with long-term medications and chronic conditions. Provide nursing assessment. Obtain authorizations. </a:t>
            </a:r>
            <a:r>
              <a:rPr lang="en-US" sz="1200" baseline="0" dirty="0" smtClean="0"/>
              <a:t>Determine the appropriate and willing staff to administer medications (preferably at least 2; this may or may not be the school secretary) – work with the administrator, parents and, as needed, HCP. Train the staff in the entire course of medication administration and determine competency. Develop individual delegation plan for each student. Determine plan for follow-up evaluation. </a:t>
            </a:r>
          </a:p>
          <a:p>
            <a:endParaRPr lang="en-US" sz="1200" dirty="0" smtClean="0"/>
          </a:p>
          <a:p>
            <a:r>
              <a:rPr lang="en-US" sz="1200" b="1" dirty="0" smtClean="0"/>
              <a:t>Is/are the medication(s) delegable by a school nurse? </a:t>
            </a:r>
            <a:r>
              <a:rPr lang="en-US" sz="1200" dirty="0" smtClean="0"/>
              <a:t>Yes.</a:t>
            </a:r>
          </a:p>
          <a:p>
            <a:endParaRPr lang="en-US" sz="1200" dirty="0" smtClean="0"/>
          </a:p>
          <a:p>
            <a:r>
              <a:rPr lang="en-US" sz="1200" b="1" dirty="0" smtClean="0"/>
              <a:t>Is the delegation nurse-directed or parent-directed? </a:t>
            </a:r>
            <a:r>
              <a:rPr lang="en-US" sz="1200" dirty="0" smtClean="0"/>
              <a:t>Nurse-directed.</a:t>
            </a:r>
          </a:p>
          <a:p>
            <a:endParaRPr lang="en-US" sz="1200" dirty="0" smtClean="0"/>
          </a:p>
          <a:p>
            <a:r>
              <a:rPr lang="en-US" sz="1200" b="1" dirty="0" smtClean="0"/>
              <a:t>What forms will need to be used? </a:t>
            </a:r>
            <a:r>
              <a:rPr lang="en-US" sz="1200" dirty="0" smtClean="0"/>
              <a:t>IHP/ECP,</a:t>
            </a:r>
            <a:r>
              <a:rPr lang="en-US" sz="1200" baseline="0" dirty="0" smtClean="0"/>
              <a:t> medication authorizations, Medication Administration Delegation Plan</a:t>
            </a:r>
          </a:p>
          <a:p>
            <a:endParaRPr lang="en-US" sz="1200" dirty="0" smtClean="0"/>
          </a:p>
          <a:p>
            <a:pPr lvl="0"/>
            <a:r>
              <a:rPr lang="en-US" sz="1200" b="1" dirty="0" smtClean="0"/>
              <a:t>What other safety measures will need to be put in place?</a:t>
            </a:r>
            <a:r>
              <a:rPr lang="en-US" sz="1200" dirty="0" smtClean="0"/>
              <a:t> System</a:t>
            </a:r>
            <a:r>
              <a:rPr lang="en-US" sz="1200" baseline="0" dirty="0" smtClean="0"/>
              <a:t> for counting medications, regular and as needed communication with school nurse, regular review of appropriate delegation</a:t>
            </a:r>
          </a:p>
          <a:p>
            <a:pPr lvl="0"/>
            <a:endParaRPr lang="en-US" sz="1200" dirty="0" smtClean="0"/>
          </a:p>
          <a:p>
            <a:pPr lvl="0"/>
            <a:r>
              <a:rPr lang="en-US" sz="1200" b="1" dirty="0" smtClean="0"/>
              <a:t>How often will you need to re-evaluate the trained staff person’s competency and further training needs? </a:t>
            </a:r>
            <a:r>
              <a:rPr lang="en-US" sz="1200" dirty="0" smtClean="0"/>
              <a:t>On</a:t>
            </a:r>
            <a:r>
              <a:rPr lang="en-US" sz="1200" baseline="0" dirty="0" smtClean="0"/>
              <a:t> site evaluation at least e</a:t>
            </a:r>
            <a:r>
              <a:rPr lang="en-US" sz="1200" dirty="0" smtClean="0"/>
              <a:t>very 90 days as required</a:t>
            </a:r>
            <a:r>
              <a:rPr lang="en-US" sz="1200" baseline="0" dirty="0" smtClean="0"/>
              <a:t> by AK BON regulations.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dirty="0" smtClean="0"/>
              <a:t>What process will you use to plan for the situation?</a:t>
            </a:r>
            <a:r>
              <a:rPr lang="en-US" sz="1200" baseline="0" dirty="0" smtClean="0"/>
              <a:t> </a:t>
            </a:r>
            <a:r>
              <a:rPr lang="en-US" sz="1200" b="0" baseline="0" dirty="0" smtClean="0"/>
              <a:t>Parent directed delegation of diabetes medications and care tasks following </a:t>
            </a:r>
            <a:r>
              <a:rPr lang="en-US" sz="1200" i="1" kern="1200" dirty="0" smtClean="0">
                <a:solidFill>
                  <a:schemeClr val="tx1"/>
                </a:solidFill>
                <a:effectLst/>
                <a:latin typeface="+mn-lt"/>
                <a:ea typeface="+mn-ea"/>
                <a:cs typeface="+mn-cs"/>
              </a:rPr>
              <a:t>Medication Administration in the School Setting: Delegation Decision Tree</a:t>
            </a:r>
            <a:endParaRPr lang="en-US" sz="1200" dirty="0" smtClean="0"/>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resources will assist you in your planning?</a:t>
            </a:r>
            <a:r>
              <a:rPr lang="en-US" sz="1200" dirty="0" smtClean="0"/>
              <a:t> </a:t>
            </a:r>
            <a:r>
              <a:rPr lang="en-US" sz="1200" i="1" kern="1200" dirty="0" smtClean="0">
                <a:solidFill>
                  <a:schemeClr val="tx1"/>
                </a:solidFill>
                <a:effectLst/>
                <a:latin typeface="+mn-lt"/>
                <a:ea typeface="+mn-ea"/>
                <a:cs typeface="+mn-cs"/>
              </a:rPr>
              <a:t>Diabetes Management: Guide for Training Unlicensed School Staff</a:t>
            </a:r>
            <a:endParaRPr lang="en-US" sz="1200" kern="1200" dirty="0" smtClean="0">
              <a:solidFill>
                <a:schemeClr val="tx1"/>
              </a:solidFill>
              <a:effectLst/>
              <a:latin typeface="+mn-lt"/>
              <a:ea typeface="+mn-ea"/>
              <a:cs typeface="+mn-cs"/>
            </a:endParaRPr>
          </a:p>
          <a:p>
            <a:endParaRPr lang="en-US" sz="1200" dirty="0" smtClean="0"/>
          </a:p>
          <a:p>
            <a:r>
              <a:rPr lang="en-US" sz="1200" b="1" dirty="0" smtClean="0"/>
              <a:t>What are the steps you will take?</a:t>
            </a:r>
            <a:r>
              <a:rPr lang="en-US" sz="1200" dirty="0" smtClean="0"/>
              <a:t> Collaborate with parents, HCP and school administrator</a:t>
            </a:r>
            <a:r>
              <a:rPr lang="en-US" sz="1200" baseline="0" dirty="0" smtClean="0"/>
              <a:t> to develop IHP/ECP at beginning of school year including planning for field trips and extracurricular activities. Provide nursing assessment. Determine appropriate and willing staff to assist with diabetes care tasks (2 or more) – work with administrator, parents and, if needed, HCP. Obtain parent request to train specified staff. Train staff in diabetes care tasks and determine competency. Obtain parent authorization for trained staff to administer needed medications and diabetes care tasks. Review individual IHP/ECP, medication forms and instructions with trained staff. Determine plan for follow up evaluation.</a:t>
            </a:r>
            <a:endParaRPr lang="en-US" sz="1200" dirty="0" smtClean="0"/>
          </a:p>
          <a:p>
            <a:endParaRPr lang="en-US" sz="1200" dirty="0" smtClean="0"/>
          </a:p>
          <a:p>
            <a:r>
              <a:rPr lang="en-US" sz="1200" b="1" dirty="0" smtClean="0"/>
              <a:t>Is/are the medication(s) delegable by a school nurse?</a:t>
            </a:r>
            <a:r>
              <a:rPr lang="en-US" sz="1200" dirty="0" smtClean="0"/>
              <a:t> No, insulin and glucagon</a:t>
            </a:r>
            <a:r>
              <a:rPr lang="en-US" sz="1200" baseline="0" dirty="0" smtClean="0"/>
              <a:t> are </a:t>
            </a:r>
            <a:r>
              <a:rPr lang="en-US" sz="1200" baseline="0" dirty="0" err="1" smtClean="0"/>
              <a:t>injectables</a:t>
            </a:r>
            <a:r>
              <a:rPr lang="en-US" sz="1200" baseline="0" dirty="0" smtClean="0"/>
              <a:t> and are not delegable. </a:t>
            </a:r>
            <a:endParaRPr lang="en-US" sz="1200" dirty="0" smtClean="0"/>
          </a:p>
          <a:p>
            <a:endParaRPr lang="en-US" sz="1200" dirty="0" smtClean="0"/>
          </a:p>
          <a:p>
            <a:r>
              <a:rPr lang="en-US" sz="1200" b="1" dirty="0" smtClean="0"/>
              <a:t>Is the delegation nurse-directed or parent-directed? </a:t>
            </a:r>
            <a:r>
              <a:rPr lang="en-US" sz="1200" dirty="0" smtClean="0"/>
              <a:t>Parent-directed.</a:t>
            </a:r>
          </a:p>
          <a:p>
            <a:endParaRPr lang="en-US" sz="1200" dirty="0" smtClean="0"/>
          </a:p>
          <a:p>
            <a:r>
              <a:rPr lang="en-US" sz="1200" b="1" dirty="0" smtClean="0"/>
              <a:t>What forms will need to be used? </a:t>
            </a:r>
            <a:r>
              <a:rPr lang="en-US" sz="1200" i="1" kern="1200" dirty="0" smtClean="0">
                <a:solidFill>
                  <a:schemeClr val="tx1"/>
                </a:solidFill>
                <a:effectLst/>
                <a:latin typeface="+mn-lt"/>
                <a:ea typeface="+mn-ea"/>
                <a:cs typeface="+mn-cs"/>
              </a:rPr>
              <a:t>Medication Administration: Parental Request for Training Unlicensed School Staff to Administer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Medication Administration: Parental Authorization for Trained Unlicensed School Staff to Administer</a:t>
            </a:r>
            <a:r>
              <a:rPr lang="en-US" sz="1200" kern="1200" dirty="0" smtClean="0">
                <a:solidFill>
                  <a:schemeClr val="tx1"/>
                </a:solidFill>
                <a:effectLst/>
                <a:latin typeface="+mn-lt"/>
                <a:ea typeface="+mn-ea"/>
                <a:cs typeface="+mn-cs"/>
              </a:rPr>
              <a:t>, pre/post-test, competency checklists</a:t>
            </a:r>
          </a:p>
          <a:p>
            <a:endParaRPr lang="en-US" sz="1200" dirty="0" smtClean="0"/>
          </a:p>
          <a:p>
            <a:pPr lvl="0"/>
            <a:r>
              <a:rPr lang="en-US" sz="1200" b="1" dirty="0" smtClean="0"/>
              <a:t>What other safety measures will need to be put in place? </a:t>
            </a:r>
            <a:r>
              <a:rPr lang="en-US" sz="1200" dirty="0" smtClean="0"/>
              <a:t>Contact</a:t>
            </a:r>
            <a:r>
              <a:rPr lang="en-US" sz="1200" baseline="0" dirty="0" smtClean="0"/>
              <a:t> information for parent and school nurse, planning ahead for field trip and any extracurricular activities. </a:t>
            </a:r>
            <a:endParaRPr lang="en-US" sz="1200" dirty="0" smtClean="0"/>
          </a:p>
          <a:p>
            <a:pPr lvl="0"/>
            <a:endParaRPr lang="en-US" sz="1200" dirty="0" smtClean="0"/>
          </a:p>
          <a:p>
            <a:pPr lvl="0"/>
            <a:r>
              <a:rPr lang="en-US" sz="1200" b="1" dirty="0" smtClean="0"/>
              <a:t>How often will you need to re-evaluate the trained staff person’s competency and further training needs? </a:t>
            </a:r>
            <a:r>
              <a:rPr lang="en-US" sz="1200" dirty="0" smtClean="0"/>
              <a:t>Frequency to be determined by nursing judgment</a:t>
            </a:r>
            <a:r>
              <a:rPr lang="en-US" sz="1200" baseline="0" dirty="0" smtClean="0"/>
              <a:t> based on student/trainee needs and school district policy.</a:t>
            </a:r>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a:p>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The number of children with chronic and complex health care needs in schools is rising significantly and rapidly (NCES 2012).  </a:t>
            </a:r>
          </a:p>
          <a:p>
            <a:pPr marL="171450" indent="-171450">
              <a:buFont typeface="Arial" panose="020B0604020202020204" pitchFamily="34" charset="0"/>
              <a:buChar char="•"/>
            </a:pPr>
            <a:r>
              <a:rPr lang="en-US" baseline="0" dirty="0" smtClean="0"/>
              <a:t>Children are surviving extreme complications of pregnancy, severe congenital anomalies and significant birth trauma.</a:t>
            </a:r>
          </a:p>
          <a:p>
            <a:pPr marL="171450" indent="-171450">
              <a:buFont typeface="Arial" panose="020B0604020202020204" pitchFamily="34" charset="0"/>
              <a:buChar char="•"/>
            </a:pPr>
            <a:r>
              <a:rPr lang="en-US" baseline="0" dirty="0" smtClean="0"/>
              <a:t>Chronic conditions (asthma, severe allergies, diabetes, autism spectrum disorders) are affecting children at increasingly alarming rates. (CDC 2011, NCES 2012)</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School districts are obligated to protect the civil rights of children with special medical needs to receive health related services in order to access their education.</a:t>
            </a:r>
          </a:p>
          <a:p>
            <a:pPr marL="0" indent="0">
              <a:buFont typeface="Arial" panose="020B0604020202020204" pitchFamily="34" charset="0"/>
              <a:buNone/>
            </a:pPr>
            <a:endParaRPr lang="en-US" baseline="0" dirty="0" smtClean="0"/>
          </a:p>
          <a:p>
            <a:r>
              <a:rPr lang="en-US" dirty="0" smtClean="0"/>
              <a:t>FROM:  </a:t>
            </a:r>
          </a:p>
          <a:p>
            <a:pPr marL="171450" indent="-171450">
              <a:buFont typeface="Arial" panose="020B0604020202020204" pitchFamily="34" charset="0"/>
              <a:buChar char="•"/>
            </a:pPr>
            <a:r>
              <a:rPr lang="en-US" dirty="0" smtClean="0"/>
              <a:t>Delegation in the School Setting:</a:t>
            </a:r>
            <a:r>
              <a:rPr lang="en-US" baseline="0" dirty="0" smtClean="0"/>
              <a:t> Is it Safe Practice? Published in the Online Journal of Issues in Nursing, May 2010</a:t>
            </a:r>
          </a:p>
          <a:p>
            <a:endParaRPr lang="en-US" baseline="0" dirty="0" smtClean="0"/>
          </a:p>
          <a:p>
            <a:pPr marL="171450" indent="-171450">
              <a:buFont typeface="Arial" panose="020B0604020202020204" pitchFamily="34" charset="0"/>
              <a:buChar char="•"/>
            </a:pPr>
            <a:r>
              <a:rPr lang="en-US" baseline="0" dirty="0" smtClean="0"/>
              <a:t>Developing a Policy for Delegation of Nursing Care in the school Setting published in the Journal of School Nursing April 2009</a:t>
            </a:r>
          </a:p>
          <a:p>
            <a:endParaRPr lang="en-US" baseline="0" dirty="0" smtClean="0"/>
          </a:p>
        </p:txBody>
      </p:sp>
      <p:sp>
        <p:nvSpPr>
          <p:cNvPr id="4" name="Slide Number Placeholder 3"/>
          <p:cNvSpPr>
            <a:spLocks noGrp="1"/>
          </p:cNvSpPr>
          <p:nvPr>
            <p:ph type="sldNum" sz="quarter" idx="10"/>
          </p:nvPr>
        </p:nvSpPr>
        <p:spPr/>
        <p:txBody>
          <a:bodyPr/>
          <a:lstStyle/>
          <a:p>
            <a:fld id="{32CD4939-0576-49E7-BE25-A3099F1595E0}" type="slidenum">
              <a:rPr lang="en-US" smtClean="0"/>
              <a:t>5</a:t>
            </a:fld>
            <a:endParaRPr lang="en-US"/>
          </a:p>
        </p:txBody>
      </p:sp>
    </p:spTree>
    <p:extLst>
      <p:ext uri="{BB962C8B-B14F-4D97-AF65-F5344CB8AC3E}">
        <p14:creationId xmlns:p14="http://schemas.microsoft.com/office/powerpoint/2010/main" val="1905441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t>
            </a:r>
          </a:p>
          <a:p>
            <a:pPr marL="0" indent="0">
              <a:buFontTx/>
              <a:buNone/>
            </a:pPr>
            <a:r>
              <a:rPr lang="en-US" dirty="0" smtClean="0"/>
              <a:t>National Council of State Boards of Nursing (Working with Others:</a:t>
            </a:r>
            <a:r>
              <a:rPr lang="en-US" baseline="0" dirty="0" smtClean="0"/>
              <a:t> A Position Paper)</a:t>
            </a:r>
          </a:p>
          <a:p>
            <a:pPr marL="0" indent="0">
              <a:buFontTx/>
              <a:buNone/>
            </a:pPr>
            <a:endParaRPr lang="en-US" baseline="0" dirty="0" smtClean="0"/>
          </a:p>
          <a:p>
            <a:pPr marL="0" indent="0">
              <a:buFontTx/>
              <a:buNone/>
            </a:pPr>
            <a:r>
              <a:rPr lang="en-US" baseline="0" dirty="0" smtClean="0"/>
              <a:t>Joint Statement on Delegation American Nurses Association and NCSBN</a:t>
            </a:r>
          </a:p>
          <a:p>
            <a:pPr marL="0" indent="0">
              <a:buFontTx/>
              <a:buNone/>
            </a:pPr>
            <a:endParaRPr lang="en-US" baseline="0" dirty="0" smtClean="0"/>
          </a:p>
          <a:p>
            <a:pPr marL="0" indent="0">
              <a:buFontTx/>
              <a:buNone/>
            </a:pPr>
            <a:r>
              <a:rPr lang="en-US" baseline="0" dirty="0" smtClean="0"/>
              <a:t>If I Delegate Am I at Risk?  NASN School Nurse Sept 2009</a:t>
            </a:r>
          </a:p>
          <a:p>
            <a:pPr marL="0" indent="0">
              <a:buFont typeface="Arial" panose="020B0604020202020204" pitchFamily="34" charset="0"/>
              <a:buNone/>
            </a:pPr>
            <a:endParaRPr lang="en-US" dirty="0" smtClean="0"/>
          </a:p>
          <a:p>
            <a:r>
              <a:rPr lang="en-US" dirty="0" smtClean="0"/>
              <a:t>Delegation in the School Setting:</a:t>
            </a:r>
            <a:r>
              <a:rPr lang="en-US" baseline="0" dirty="0" smtClean="0"/>
              <a:t> Is it Safe Practice? Published in the Online Journal of Issues in Nursing, May 2010</a:t>
            </a:r>
          </a:p>
          <a:p>
            <a:endParaRPr lang="en-US" baseline="0" dirty="0" smtClean="0"/>
          </a:p>
          <a:p>
            <a:r>
              <a:rPr lang="en-US" baseline="0" dirty="0" smtClean="0"/>
              <a:t>Developing a Policy for Delegation of Nursing Care in the school Setting published in the Journal of School Nursing April 2009</a:t>
            </a:r>
          </a:p>
          <a:p>
            <a:endParaRPr lang="en-US" dirty="0" smtClean="0"/>
          </a:p>
          <a:p>
            <a:r>
              <a:rPr lang="en-US" dirty="0" smtClean="0"/>
              <a:t> </a:t>
            </a:r>
          </a:p>
          <a:p>
            <a:pPr marL="171450" indent="-171450">
              <a:buFont typeface="Arial" panose="020B0604020202020204" pitchFamily="34" charset="0"/>
              <a:buChar char="•"/>
            </a:pPr>
            <a:r>
              <a:rPr lang="en-US" dirty="0" smtClean="0"/>
              <a:t>Delegation in the School Setting:</a:t>
            </a:r>
            <a:r>
              <a:rPr lang="en-US" baseline="0" dirty="0" smtClean="0"/>
              <a:t> Is it Safe Practice? Published in the Online Journal of Issues in Nursing, May 2010</a:t>
            </a:r>
          </a:p>
          <a:p>
            <a:endParaRPr lang="en-US" baseline="0" dirty="0" smtClean="0"/>
          </a:p>
          <a:p>
            <a:pPr marL="171450" indent="-171450">
              <a:buFont typeface="Arial" panose="020B0604020202020204" pitchFamily="34" charset="0"/>
              <a:buChar char="•"/>
            </a:pPr>
            <a:r>
              <a:rPr lang="en-US" baseline="0" dirty="0" smtClean="0"/>
              <a:t>Developing a Policy for Delegation of Nursing Care in the school Setting published in the Journal of School Nursing April 2009</a:t>
            </a:r>
          </a:p>
          <a:p>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smtClean="0"/>
              <a:t>Delegation</a:t>
            </a:r>
            <a:r>
              <a:rPr lang="en-US" baseline="0" dirty="0" smtClean="0"/>
              <a:t> is not appropriate for all students, all nursing tasks, and/or for all school settings. </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7E3F3A71-7F47-4C91-B98E-2D5CB047608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baseline="0" dirty="0" smtClean="0"/>
              <a:t>1. Right Task – </a:t>
            </a:r>
          </a:p>
          <a:p>
            <a:pPr marL="171450" indent="-171450">
              <a:buFont typeface="Arial" panose="020B0604020202020204" pitchFamily="34" charset="0"/>
              <a:buChar char="•"/>
            </a:pPr>
            <a:r>
              <a:rPr lang="en-US" dirty="0" smtClean="0"/>
              <a:t>Task in nurse’s scope of practice?</a:t>
            </a:r>
          </a:p>
          <a:p>
            <a:pPr marL="171450" indent="-171450">
              <a:buFont typeface="Arial" panose="020B0604020202020204" pitchFamily="34" charset="0"/>
              <a:buChar char="•"/>
            </a:pPr>
            <a:r>
              <a:rPr lang="en-US" dirty="0" smtClean="0"/>
              <a:t>Task reasonably</a:t>
            </a:r>
            <a:r>
              <a:rPr lang="en-US" baseline="0" dirty="0" smtClean="0"/>
              <a:t> routine and predictable outcome?</a:t>
            </a:r>
          </a:p>
          <a:p>
            <a:pPr marL="171450" indent="-171450">
              <a:buFont typeface="Arial" panose="020B0604020202020204" pitchFamily="34" charset="0"/>
              <a:buChar char="•"/>
            </a:pPr>
            <a:r>
              <a:rPr lang="en-US" baseline="0" dirty="0" smtClean="0"/>
              <a:t>Based on written medical orders?</a:t>
            </a:r>
          </a:p>
          <a:p>
            <a:pPr marL="171450" indent="-171450">
              <a:buFont typeface="Arial" panose="020B0604020202020204" pitchFamily="34" charset="0"/>
              <a:buChar char="•"/>
            </a:pPr>
            <a:r>
              <a:rPr lang="en-US" baseline="0" dirty="0" smtClean="0"/>
              <a:t>Repeated frequently?</a:t>
            </a:r>
          </a:p>
          <a:p>
            <a:pPr marL="171450" indent="-171450">
              <a:buFont typeface="Arial" panose="020B0604020202020204" pitchFamily="34" charset="0"/>
              <a:buChar char="•"/>
            </a:pPr>
            <a:r>
              <a:rPr lang="en-US" baseline="0" dirty="0" smtClean="0"/>
              <a:t>Performed according to an established sequence of steps without modification?</a:t>
            </a:r>
          </a:p>
          <a:p>
            <a:pPr marL="171450" indent="-171450">
              <a:buFont typeface="Arial" panose="020B0604020202020204" pitchFamily="34" charset="0"/>
              <a:buChar char="•"/>
            </a:pPr>
            <a:r>
              <a:rPr lang="en-US" baseline="0" dirty="0" smtClean="0"/>
              <a:t>Does not involve assessment, interpretation or decision-making?</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baseline="0" dirty="0" smtClean="0"/>
              <a:t>2. Right Person</a:t>
            </a:r>
          </a:p>
          <a:p>
            <a:pPr marL="171450" indent="-171450">
              <a:buFont typeface="Arial" panose="020B0604020202020204" pitchFamily="34" charset="0"/>
              <a:buChar char="•"/>
            </a:pPr>
            <a:r>
              <a:rPr lang="en-US" dirty="0" smtClean="0"/>
              <a:t>Who is immediately available</a:t>
            </a:r>
            <a:r>
              <a:rPr lang="en-US" baseline="0" dirty="0" smtClean="0"/>
              <a:t> to the student, willing and competent to do the task at the required time? No staff person can or should be forced to accept a delegation. </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E3F3A71-7F47-4C91-B98E-2D5CB047608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2CB91D1-6432-40E0-A072-598A816B60DF}" type="datetimeFigureOut">
              <a:rPr lang="en-US" smtClean="0"/>
              <a:t>4/7/2016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D00BD32-5BEA-453D-8111-084DCD369D4A}"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CB91D1-6432-40E0-A072-598A816B60DF}"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BD32-5BEA-453D-8111-084DCD369D4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D00BD32-5BEA-453D-8111-084DCD369D4A}"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CB91D1-6432-40E0-A072-598A816B60DF}"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2CB91D1-6432-40E0-A072-598A816B60DF}"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D00BD32-5BEA-453D-8111-084DCD369D4A}"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2CB91D1-6432-40E0-A072-598A816B60DF}" type="datetimeFigureOut">
              <a:rPr lang="en-US" smtClean="0"/>
              <a:t>4/7/2016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D00BD32-5BEA-453D-8111-084DCD369D4A}"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2CB91D1-6432-40E0-A072-598A816B60DF}" type="datetimeFigureOut">
              <a:rPr lang="en-US" smtClean="0"/>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BD32-5BEA-453D-8111-084DCD369D4A}"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2CB91D1-6432-40E0-A072-598A816B60DF}" type="datetimeFigureOut">
              <a:rPr lang="en-US" smtClean="0"/>
              <a:t>4/7/2016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D00BD32-5BEA-453D-8111-084DCD369D4A}"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2CB91D1-6432-40E0-A072-598A816B60DF}" type="datetimeFigureOut">
              <a:rPr lang="en-US" smtClean="0"/>
              <a:t>4/7/2016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D00BD32-5BEA-453D-8111-084DCD369D4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2CB91D1-6432-40E0-A072-598A816B60DF}" type="datetimeFigureOut">
              <a:rPr lang="en-US" smtClean="0"/>
              <a:t>4/7/2016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D00BD32-5BEA-453D-8111-084DCD369D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D00BD32-5BEA-453D-8111-084DCD369D4A}"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2CB91D1-6432-40E0-A072-598A816B60DF}" type="datetimeFigureOut">
              <a:rPr lang="en-US" smtClean="0"/>
              <a:t>4/7/2016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D00BD32-5BEA-453D-8111-084DCD369D4A}"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2CB91D1-6432-40E0-A072-598A816B60DF}" type="datetimeFigureOut">
              <a:rPr lang="en-US" smtClean="0"/>
              <a:t>4/7/2016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2CB91D1-6432-40E0-A072-598A816B60DF}" type="datetimeFigureOut">
              <a:rPr lang="en-US" smtClean="0"/>
              <a:t>4/7/2016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D00BD32-5BEA-453D-8111-084DCD369D4A}"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commerce.alaska.gov/dnn/cbpl/ProfessionalLicensing/BoardofNursing.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4.jpeg"/></Relationships>
</file>

<file path=ppt/slides/_rels/slide27.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4.jpeg"/></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4.png"/><Relationship Id="rId7"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emf"/><Relationship Id="rId9"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8.pn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ducation.alaska.gov/ELearnin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895600"/>
            <a:ext cx="8229600" cy="3363194"/>
          </a:xfrm>
        </p:spPr>
        <p:txBody>
          <a:bodyPr>
            <a:normAutofit/>
          </a:bodyPr>
          <a:lstStyle/>
          <a:p>
            <a:r>
              <a:rPr lang="en-US" sz="2000" dirty="0" smtClean="0">
                <a:solidFill>
                  <a:schemeClr val="accent3">
                    <a:lumMod val="75000"/>
                  </a:schemeClr>
                </a:solidFill>
              </a:rPr>
              <a:t>Alaska Division of public health</a:t>
            </a:r>
          </a:p>
          <a:p>
            <a:r>
              <a:rPr lang="en-US" sz="2000" dirty="0" smtClean="0">
                <a:solidFill>
                  <a:schemeClr val="accent3">
                    <a:lumMod val="75000"/>
                  </a:schemeClr>
                </a:solidFill>
              </a:rPr>
              <a:t>School nursing/school health services program</a:t>
            </a:r>
            <a:endParaRPr lang="en-US" sz="2000" dirty="0" smtClean="0"/>
          </a:p>
          <a:p>
            <a:pPr algn="l"/>
            <a:endParaRPr lang="en-US" sz="2000" dirty="0" smtClean="0"/>
          </a:p>
          <a:p>
            <a:r>
              <a:rPr lang="en-US" sz="2000" dirty="0" smtClean="0"/>
              <a:t>October 2015</a:t>
            </a:r>
            <a:endParaRPr lang="en-US" sz="2000" dirty="0"/>
          </a:p>
        </p:txBody>
      </p:sp>
      <p:sp>
        <p:nvSpPr>
          <p:cNvPr id="2" name="Title 1"/>
          <p:cNvSpPr>
            <a:spLocks noGrp="1"/>
          </p:cNvSpPr>
          <p:nvPr>
            <p:ph type="ctrTitle"/>
          </p:nvPr>
        </p:nvSpPr>
        <p:spPr/>
        <p:txBody>
          <a:bodyPr/>
          <a:lstStyle/>
          <a:p>
            <a:r>
              <a:rPr lang="en-US" dirty="0" smtClean="0"/>
              <a:t>Bringing Delegation into Practice: The How </a:t>
            </a:r>
            <a:r>
              <a:rPr lang="en-US" dirty="0" err="1" smtClean="0"/>
              <a:t>To’s</a:t>
            </a:r>
            <a:endParaRPr lang="en-US" dirty="0"/>
          </a:p>
        </p:txBody>
      </p:sp>
      <p:pic>
        <p:nvPicPr>
          <p:cNvPr id="4" name="Picture 1" descr="SOA_DHSS LOGO.jpg"/>
          <p:cNvPicPr>
            <a:picLocks noChangeAspect="1" noChangeArrowheads="1"/>
          </p:cNvPicPr>
          <p:nvPr/>
        </p:nvPicPr>
        <p:blipFill>
          <a:blip r:embed="rId3" cstate="print"/>
          <a:srcRect/>
          <a:stretch>
            <a:fillRect/>
          </a:stretch>
        </p:blipFill>
        <p:spPr bwMode="auto">
          <a:xfrm>
            <a:off x="3048000" y="5071711"/>
            <a:ext cx="771525" cy="782788"/>
          </a:xfrm>
          <a:prstGeom prst="rect">
            <a:avLst/>
          </a:prstGeom>
          <a:noFill/>
          <a:ln w="9525">
            <a:noFill/>
            <a:miter lim="800000"/>
            <a:headEnd/>
            <a:tailEnd/>
          </a:ln>
        </p:spPr>
      </p:pic>
      <p:pic>
        <p:nvPicPr>
          <p:cNvPr id="5" name="Picture 2" descr="ak dIV OF pUB hEALTH lOGO.jpg"/>
          <p:cNvPicPr>
            <a:picLocks noChangeAspect="1" noChangeArrowheads="1"/>
          </p:cNvPicPr>
          <p:nvPr/>
        </p:nvPicPr>
        <p:blipFill>
          <a:blip r:embed="rId4" cstate="print"/>
          <a:srcRect/>
          <a:stretch>
            <a:fillRect/>
          </a:stretch>
        </p:blipFill>
        <p:spPr bwMode="auto">
          <a:xfrm>
            <a:off x="4648200" y="5071711"/>
            <a:ext cx="889077" cy="725299"/>
          </a:xfrm>
          <a:prstGeom prst="rect">
            <a:avLst/>
          </a:prstGeom>
          <a:noFill/>
          <a:ln w="9525">
            <a:noFill/>
            <a:miter lim="800000"/>
            <a:headEnd/>
            <a:tailEnd/>
          </a:ln>
        </p:spPr>
      </p:pic>
    </p:spTree>
    <p:extLst>
      <p:ext uri="{BB962C8B-B14F-4D97-AF65-F5344CB8AC3E}">
        <p14:creationId xmlns:p14="http://schemas.microsoft.com/office/powerpoint/2010/main" val="2127470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How Do I Delegate Safely &amp; Successfully?</a:t>
            </a:r>
            <a:endParaRPr lang="en-US" dirty="0"/>
          </a:p>
        </p:txBody>
      </p:sp>
      <p:sp>
        <p:nvSpPr>
          <p:cNvPr id="2" name="Content Placeholder 1"/>
          <p:cNvSpPr>
            <a:spLocks noGrp="1"/>
          </p:cNvSpPr>
          <p:nvPr>
            <p:ph sz="quarter" idx="1"/>
          </p:nvPr>
        </p:nvSpPr>
        <p:spPr>
          <a:xfrm>
            <a:off x="457200" y="1491342"/>
            <a:ext cx="8229600" cy="4792283"/>
          </a:xfrm>
        </p:spPr>
        <p:txBody>
          <a:bodyPr>
            <a:normAutofit/>
          </a:bodyPr>
          <a:lstStyle/>
          <a:p>
            <a:pPr marL="0" indent="0">
              <a:buNone/>
            </a:pPr>
            <a:r>
              <a:rPr lang="en-US" sz="2400" dirty="0" smtClean="0"/>
              <a:t>RIGHT DIRECTION/COMMUNICATION</a:t>
            </a:r>
          </a:p>
          <a:p>
            <a:pPr>
              <a:buFont typeface="Wingdings" panose="05000000000000000000" pitchFamily="2" charset="2"/>
              <a:buChar char="q"/>
            </a:pPr>
            <a:r>
              <a:rPr lang="en-US" sz="2400" dirty="0" smtClean="0"/>
              <a:t>How much training will be required?</a:t>
            </a:r>
          </a:p>
          <a:p>
            <a:pPr>
              <a:buFont typeface="Wingdings" panose="05000000000000000000" pitchFamily="2" charset="2"/>
              <a:buChar char="q"/>
            </a:pPr>
            <a:r>
              <a:rPr lang="en-US" sz="2400" dirty="0" smtClean="0"/>
              <a:t>How many tasks will the unlicensed staff need to learn?</a:t>
            </a:r>
          </a:p>
          <a:p>
            <a:pPr>
              <a:buFont typeface="Wingdings" panose="05000000000000000000" pitchFamily="2" charset="2"/>
              <a:buChar char="q"/>
            </a:pPr>
            <a:r>
              <a:rPr lang="en-US" sz="2400" dirty="0" smtClean="0"/>
              <a:t>What other duties does she/he have?</a:t>
            </a:r>
          </a:p>
          <a:p>
            <a:pPr marL="0" indent="0">
              <a:buNone/>
            </a:pPr>
            <a:endParaRPr lang="en-US" sz="2400" dirty="0" smtClean="0"/>
          </a:p>
          <a:p>
            <a:pPr marL="0" indent="0">
              <a:buNone/>
            </a:pPr>
            <a:r>
              <a:rPr lang="en-US" sz="2400" dirty="0" smtClean="0"/>
              <a:t>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232041"/>
            <a:ext cx="4073179" cy="3059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ak dIV OF pUB hEALTH lOGO.jpg"/>
          <p:cNvPicPr>
            <a:picLocks noChangeAspect="1" noChangeArrowheads="1"/>
          </p:cNvPicPr>
          <p:nvPr/>
        </p:nvPicPr>
        <p:blipFill>
          <a:blip r:embed="rId4" cstate="print"/>
          <a:srcRect/>
          <a:stretch>
            <a:fillRect/>
          </a:stretch>
        </p:blipFill>
        <p:spPr bwMode="auto">
          <a:xfrm>
            <a:off x="144966" y="5980301"/>
            <a:ext cx="889077" cy="725299"/>
          </a:xfrm>
          <a:prstGeom prst="rect">
            <a:avLst/>
          </a:prstGeom>
          <a:noFill/>
          <a:ln w="9525">
            <a:noFill/>
            <a:miter lim="800000"/>
            <a:headEnd/>
            <a:tailEnd/>
          </a:ln>
        </p:spPr>
      </p:pic>
      <p:sp>
        <p:nvSpPr>
          <p:cNvPr id="12" name="TextBox 11"/>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2074938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How Do I Delegate Safely &amp; Successfully?</a:t>
            </a:r>
            <a:endParaRPr lang="en-US" dirty="0"/>
          </a:p>
        </p:txBody>
      </p:sp>
      <p:sp>
        <p:nvSpPr>
          <p:cNvPr id="2" name="Content Placeholder 1"/>
          <p:cNvSpPr>
            <a:spLocks noGrp="1"/>
          </p:cNvSpPr>
          <p:nvPr>
            <p:ph sz="quarter" idx="1"/>
          </p:nvPr>
        </p:nvSpPr>
        <p:spPr>
          <a:xfrm>
            <a:off x="457200" y="1447800"/>
            <a:ext cx="8229600" cy="4792283"/>
          </a:xfrm>
        </p:spPr>
        <p:txBody>
          <a:bodyPr>
            <a:normAutofit/>
          </a:bodyPr>
          <a:lstStyle/>
          <a:p>
            <a:pPr marL="0" indent="0">
              <a:buNone/>
            </a:pPr>
            <a:r>
              <a:rPr lang="en-US" sz="2400" dirty="0" smtClean="0"/>
              <a:t>RIGHT SUPERVISION</a:t>
            </a:r>
          </a:p>
          <a:p>
            <a:pPr>
              <a:buFont typeface="Wingdings" panose="05000000000000000000" pitchFamily="2" charset="2"/>
              <a:buChar char="q"/>
            </a:pPr>
            <a:r>
              <a:rPr lang="en-US" sz="2400" dirty="0" smtClean="0"/>
              <a:t>How much initial training is needed?</a:t>
            </a:r>
          </a:p>
          <a:p>
            <a:pPr>
              <a:buFont typeface="Wingdings" panose="05000000000000000000" pitchFamily="2" charset="2"/>
              <a:buChar char="q"/>
            </a:pPr>
            <a:r>
              <a:rPr lang="en-US" sz="2400" dirty="0" smtClean="0"/>
              <a:t>What type of ongoing supervision will be needed?</a:t>
            </a:r>
          </a:p>
          <a:p>
            <a:pPr lvl="1">
              <a:buFont typeface="Wingdings" panose="05000000000000000000" pitchFamily="2" charset="2"/>
              <a:buChar char="q"/>
            </a:pPr>
            <a:r>
              <a:rPr lang="en-US" sz="1900" dirty="0" smtClean="0"/>
              <a:t>Onsite</a:t>
            </a:r>
          </a:p>
          <a:p>
            <a:pPr lvl="1">
              <a:buFont typeface="Wingdings" panose="05000000000000000000" pitchFamily="2" charset="2"/>
              <a:buChar char="q"/>
            </a:pPr>
            <a:r>
              <a:rPr lang="en-US" sz="1900" dirty="0" smtClean="0"/>
              <a:t>Periodic</a:t>
            </a:r>
          </a:p>
          <a:p>
            <a:pPr lvl="1">
              <a:buFont typeface="Wingdings" panose="05000000000000000000" pitchFamily="2" charset="2"/>
              <a:buChar char="q"/>
            </a:pPr>
            <a:r>
              <a:rPr lang="en-US" sz="1900" dirty="0"/>
              <a:t>E</a:t>
            </a:r>
            <a:r>
              <a:rPr lang="en-US" sz="1900" dirty="0" smtClean="0"/>
              <a:t>pisodic</a:t>
            </a:r>
          </a:p>
          <a:p>
            <a:pPr marL="0" indent="0">
              <a:buNone/>
            </a:pPr>
            <a:r>
              <a:rPr lang="en-US" sz="2400" dirty="0" smtClean="0"/>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895599"/>
            <a:ext cx="3981450" cy="3314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ak dIV OF pUB hEALTH lOGO.jpg"/>
          <p:cNvPicPr>
            <a:picLocks noChangeAspect="1" noChangeArrowheads="1"/>
          </p:cNvPicPr>
          <p:nvPr/>
        </p:nvPicPr>
        <p:blipFill>
          <a:blip r:embed="rId4" cstate="print"/>
          <a:srcRect/>
          <a:stretch>
            <a:fillRect/>
          </a:stretch>
        </p:blipFill>
        <p:spPr bwMode="auto">
          <a:xfrm>
            <a:off x="144966" y="5980301"/>
            <a:ext cx="889077" cy="725299"/>
          </a:xfrm>
          <a:prstGeom prst="rect">
            <a:avLst/>
          </a:prstGeom>
          <a:noFill/>
          <a:ln w="9525">
            <a:noFill/>
            <a:miter lim="800000"/>
            <a:headEnd/>
            <a:tailEnd/>
          </a:ln>
        </p:spPr>
      </p:pic>
      <p:sp>
        <p:nvSpPr>
          <p:cNvPr id="12" name="TextBox 11"/>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375371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How Do I Delegate Safely &amp; Successfully?</a:t>
            </a:r>
            <a:endParaRPr lang="en-US" dirty="0"/>
          </a:p>
        </p:txBody>
      </p:sp>
      <p:sp>
        <p:nvSpPr>
          <p:cNvPr id="2" name="Content Placeholder 1"/>
          <p:cNvSpPr>
            <a:spLocks noGrp="1"/>
          </p:cNvSpPr>
          <p:nvPr>
            <p:ph sz="quarter" idx="1"/>
          </p:nvPr>
        </p:nvSpPr>
        <p:spPr>
          <a:xfrm>
            <a:off x="457200" y="1447800"/>
            <a:ext cx="8229600" cy="4792283"/>
          </a:xfrm>
        </p:spPr>
        <p:txBody>
          <a:bodyPr>
            <a:normAutofit/>
          </a:bodyPr>
          <a:lstStyle/>
          <a:p>
            <a:pPr marL="0" indent="0">
              <a:buNone/>
            </a:pPr>
            <a:r>
              <a:rPr lang="en-US" sz="2400" dirty="0" smtClean="0"/>
              <a:t>RIGHT CIRCUMSTANCE</a:t>
            </a:r>
          </a:p>
          <a:p>
            <a:pPr>
              <a:buFont typeface="Wingdings" panose="05000000000000000000" pitchFamily="2" charset="2"/>
              <a:buChar char="q"/>
            </a:pPr>
            <a:r>
              <a:rPr lang="en-US" sz="2400" dirty="0" smtClean="0"/>
              <a:t>Is the student particularly vulnerable?</a:t>
            </a:r>
          </a:p>
          <a:p>
            <a:pPr>
              <a:buFont typeface="Wingdings" panose="05000000000000000000" pitchFamily="2" charset="2"/>
              <a:buChar char="q"/>
            </a:pPr>
            <a:r>
              <a:rPr lang="en-US" sz="2400" dirty="0" smtClean="0"/>
              <a:t>Is the environment safe for UAP to perform the delegated task as planned?</a:t>
            </a:r>
          </a:p>
          <a:p>
            <a:pPr marL="0" indent="0">
              <a:buNone/>
            </a:pPr>
            <a:r>
              <a:rPr lang="en-US" sz="2400" dirty="0" smtClean="0"/>
              <a:t>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62572">
            <a:off x="3322409" y="3233845"/>
            <a:ext cx="2500313" cy="277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ak dIV OF pUB hEALTH lOGO.jpg"/>
          <p:cNvPicPr>
            <a:picLocks noChangeAspect="1" noChangeArrowheads="1"/>
          </p:cNvPicPr>
          <p:nvPr/>
        </p:nvPicPr>
        <p:blipFill>
          <a:blip r:embed="rId4" cstate="print"/>
          <a:srcRect/>
          <a:stretch>
            <a:fillRect/>
          </a:stretch>
        </p:blipFill>
        <p:spPr bwMode="auto">
          <a:xfrm>
            <a:off x="144966" y="5980301"/>
            <a:ext cx="889077" cy="725299"/>
          </a:xfrm>
          <a:prstGeom prst="rect">
            <a:avLst/>
          </a:prstGeom>
          <a:noFill/>
          <a:ln w="9525">
            <a:noFill/>
            <a:miter lim="800000"/>
            <a:headEnd/>
            <a:tailEnd/>
          </a:ln>
        </p:spPr>
      </p:pic>
      <p:sp>
        <p:nvSpPr>
          <p:cNvPr id="12" name="TextBox 11"/>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4065791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How Do I Delegate Safely &amp; Successfully?</a:t>
            </a:r>
            <a:endParaRPr lang="en-US" dirty="0"/>
          </a:p>
        </p:txBody>
      </p:sp>
      <p:sp>
        <p:nvSpPr>
          <p:cNvPr id="2" name="Content Placeholder 1"/>
          <p:cNvSpPr>
            <a:spLocks noGrp="1"/>
          </p:cNvSpPr>
          <p:nvPr>
            <p:ph sz="quarter" idx="1"/>
          </p:nvPr>
        </p:nvSpPr>
        <p:spPr/>
        <p:txBody>
          <a:bodyPr/>
          <a:lstStyle/>
          <a:p>
            <a:pPr marL="0" indent="0">
              <a:buNone/>
            </a:pPr>
            <a:endParaRPr lang="en-US" dirty="0" smtClean="0"/>
          </a:p>
          <a:p>
            <a:r>
              <a:rPr lang="en-US" dirty="0" smtClean="0"/>
              <a:t>Requires school nurses to work with school administrators to develop and implement proper delegation polices and guidelines.</a:t>
            </a:r>
          </a:p>
          <a:p>
            <a:r>
              <a:rPr lang="en-US" dirty="0" smtClean="0"/>
              <a:t>Requires school nurses to develop comprehensive training and supervision protocol for UAP.</a:t>
            </a:r>
          </a:p>
          <a:p>
            <a:r>
              <a:rPr lang="en-US" dirty="0" smtClean="0"/>
              <a:t>Depends on the school nurse developing dynamic relationships with family members, administrators, the educational team and UAPs. </a:t>
            </a:r>
          </a:p>
        </p:txBody>
      </p:sp>
      <p:pic>
        <p:nvPicPr>
          <p:cNvPr id="7" name="Picture 2" descr="ak dIV OF pUB hEALTH lOGO.jpg"/>
          <p:cNvPicPr>
            <a:picLocks noChangeAspect="1" noChangeArrowheads="1"/>
          </p:cNvPicPr>
          <p:nvPr/>
        </p:nvPicPr>
        <p:blipFill>
          <a:blip r:embed="rId3" cstate="print"/>
          <a:srcRect/>
          <a:stretch>
            <a:fillRect/>
          </a:stretch>
        </p:blipFill>
        <p:spPr bwMode="auto">
          <a:xfrm>
            <a:off x="144966" y="5980301"/>
            <a:ext cx="889077" cy="725299"/>
          </a:xfrm>
          <a:prstGeom prst="rect">
            <a:avLst/>
          </a:prstGeom>
          <a:noFill/>
          <a:ln w="9525">
            <a:noFill/>
            <a:miter lim="800000"/>
            <a:headEnd/>
            <a:tailEnd/>
          </a:ln>
        </p:spPr>
      </p:pic>
      <p:sp>
        <p:nvSpPr>
          <p:cNvPr id="11" name="TextBox 10"/>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2079357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How Do I Delegate Safely &amp; Successfully?</a:t>
            </a:r>
            <a:endParaRPr lang="en-US" dirty="0"/>
          </a:p>
        </p:txBody>
      </p:sp>
      <p:sp>
        <p:nvSpPr>
          <p:cNvPr id="2" name="Content Placeholder 1"/>
          <p:cNvSpPr>
            <a:spLocks noGrp="1"/>
          </p:cNvSpPr>
          <p:nvPr>
            <p:ph sz="quarter" idx="1"/>
          </p:nvPr>
        </p:nvSpPr>
        <p:spPr/>
        <p:txBody>
          <a:bodyPr/>
          <a:lstStyle/>
          <a:p>
            <a:pPr marL="0" indent="0">
              <a:buNone/>
            </a:pPr>
            <a:endParaRPr lang="en-US" dirty="0" smtClean="0"/>
          </a:p>
          <a:p>
            <a:r>
              <a:rPr lang="en-US" dirty="0" smtClean="0"/>
              <a:t>Requires school nurses to follow their scope and standards of practice.</a:t>
            </a:r>
          </a:p>
          <a:p>
            <a:r>
              <a:rPr lang="en-US" dirty="0" smtClean="0"/>
              <a:t>Requires school nurses to follow Alaska Board of Nursing delegation regulations.</a:t>
            </a:r>
          </a:p>
          <a:p>
            <a:r>
              <a:rPr lang="en-US" dirty="0" smtClean="0"/>
              <a:t>Requires school nurses to follow school district policies and procedures.</a:t>
            </a:r>
          </a:p>
          <a:p>
            <a:r>
              <a:rPr lang="en-US" dirty="0" smtClean="0"/>
              <a:t>School nurse accountability is for the </a:t>
            </a:r>
            <a:r>
              <a:rPr lang="en-US" i="1" dirty="0" smtClean="0"/>
              <a:t>quality</a:t>
            </a:r>
            <a:r>
              <a:rPr lang="en-US" dirty="0" smtClean="0"/>
              <a:t> of nursing care given to the student. </a:t>
            </a:r>
          </a:p>
        </p:txBody>
      </p:sp>
      <p:pic>
        <p:nvPicPr>
          <p:cNvPr id="7" name="Picture 2" descr="ak dIV OF pUB hEALTH lOGO.jpg"/>
          <p:cNvPicPr>
            <a:picLocks noChangeAspect="1" noChangeArrowheads="1"/>
          </p:cNvPicPr>
          <p:nvPr/>
        </p:nvPicPr>
        <p:blipFill>
          <a:blip r:embed="rId3" cstate="print"/>
          <a:srcRect/>
          <a:stretch>
            <a:fillRect/>
          </a:stretch>
        </p:blipFill>
        <p:spPr bwMode="auto">
          <a:xfrm>
            <a:off x="144966" y="5980301"/>
            <a:ext cx="889077" cy="725299"/>
          </a:xfrm>
          <a:prstGeom prst="rect">
            <a:avLst/>
          </a:prstGeom>
          <a:noFill/>
          <a:ln w="9525">
            <a:noFill/>
            <a:miter lim="800000"/>
            <a:headEnd/>
            <a:tailEnd/>
          </a:ln>
        </p:spPr>
      </p:pic>
      <p:sp>
        <p:nvSpPr>
          <p:cNvPr id="11" name="TextBox 10"/>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2349072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Alaska Board of Nursing Regulations</a:t>
            </a:r>
            <a:endParaRPr lang="en-US" dirty="0"/>
          </a:p>
        </p:txBody>
      </p:sp>
      <p:pic>
        <p:nvPicPr>
          <p:cNvPr id="7" name="Content Placeholder 6" descr="alaska_board_of_nursing.jpg"/>
          <p:cNvPicPr>
            <a:picLocks noGrp="1" noChangeAspect="1"/>
          </p:cNvPicPr>
          <p:nvPr>
            <p:ph sz="quarter" idx="1"/>
          </p:nvPr>
        </p:nvPicPr>
        <p:blipFill>
          <a:blip r:embed="rId3" cstate="print"/>
          <a:stretch>
            <a:fillRect/>
          </a:stretch>
        </p:blipFill>
        <p:spPr>
          <a:xfrm>
            <a:off x="2514600" y="2133600"/>
            <a:ext cx="4058709" cy="3044031"/>
          </a:xfrm>
          <a:prstGeom prst="rect">
            <a:avLst/>
          </a:prstGeom>
        </p:spPr>
      </p:pic>
      <p:sp>
        <p:nvSpPr>
          <p:cNvPr id="3" name="TextBox 2"/>
          <p:cNvSpPr txBox="1"/>
          <p:nvPr/>
        </p:nvSpPr>
        <p:spPr>
          <a:xfrm>
            <a:off x="304801" y="5410200"/>
            <a:ext cx="8686800" cy="646331"/>
          </a:xfrm>
          <a:prstGeom prst="rect">
            <a:avLst/>
          </a:prstGeom>
          <a:noFill/>
        </p:spPr>
        <p:txBody>
          <a:bodyPr wrap="square" rtlCol="0">
            <a:spAutoFit/>
          </a:bodyPr>
          <a:lstStyle/>
          <a:p>
            <a:r>
              <a:rPr lang="en-US" dirty="0">
                <a:hlinkClick r:id="rId4"/>
              </a:rPr>
              <a:t>http://</a:t>
            </a:r>
            <a:r>
              <a:rPr lang="en-US" dirty="0" smtClean="0">
                <a:hlinkClick r:id="rId4"/>
              </a:rPr>
              <a:t>commerce.alaska.gov/dnn/cbpl/ProfessionalLicensing/BoardofNursing.aspx</a:t>
            </a:r>
            <a:endParaRPr lang="en-US" dirty="0" smtClean="0"/>
          </a:p>
          <a:p>
            <a:endParaRPr lang="en-US" dirty="0"/>
          </a:p>
        </p:txBody>
      </p:sp>
      <p:sp>
        <p:nvSpPr>
          <p:cNvPr id="2" name="TextBox 1"/>
          <p:cNvSpPr txBox="1"/>
          <p:nvPr/>
        </p:nvSpPr>
        <p:spPr>
          <a:xfrm>
            <a:off x="1076325" y="1600200"/>
            <a:ext cx="3446777" cy="369332"/>
          </a:xfrm>
          <a:prstGeom prst="rect">
            <a:avLst/>
          </a:prstGeom>
          <a:noFill/>
        </p:spPr>
        <p:txBody>
          <a:bodyPr wrap="none" rtlCol="0">
            <a:spAutoFit/>
          </a:bodyPr>
          <a:lstStyle/>
          <a:p>
            <a:r>
              <a:rPr lang="en-US" dirty="0" smtClean="0"/>
              <a:t>12 AAC 44.950 – 12 AAC 44.975</a:t>
            </a:r>
            <a:endParaRPr lang="en-US" dirty="0"/>
          </a:p>
        </p:txBody>
      </p:sp>
      <p:pic>
        <p:nvPicPr>
          <p:cNvPr id="11" name="Picture 2" descr="ak dIV OF pUB hEALTH lOGO.jpg"/>
          <p:cNvPicPr>
            <a:picLocks noChangeAspect="1" noChangeArrowheads="1"/>
          </p:cNvPicPr>
          <p:nvPr/>
        </p:nvPicPr>
        <p:blipFill>
          <a:blip r:embed="rId5" cstate="print"/>
          <a:srcRect/>
          <a:stretch>
            <a:fillRect/>
          </a:stretch>
        </p:blipFill>
        <p:spPr bwMode="auto">
          <a:xfrm>
            <a:off x="144966" y="5980301"/>
            <a:ext cx="889077" cy="725299"/>
          </a:xfrm>
          <a:prstGeom prst="rect">
            <a:avLst/>
          </a:prstGeom>
          <a:noFill/>
          <a:ln w="9525">
            <a:noFill/>
            <a:miter lim="800000"/>
            <a:headEnd/>
            <a:tailEnd/>
          </a:ln>
        </p:spPr>
      </p:pic>
      <p:sp>
        <p:nvSpPr>
          <p:cNvPr id="12" name="TextBox 11"/>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1227792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Alaska Delegation Regulations</a:t>
            </a:r>
            <a:endParaRPr lang="en-US" dirty="0"/>
          </a:p>
        </p:txBody>
      </p:sp>
      <p:sp>
        <p:nvSpPr>
          <p:cNvPr id="2" name="Content Placeholder 1"/>
          <p:cNvSpPr>
            <a:spLocks noGrp="1"/>
          </p:cNvSpPr>
          <p:nvPr>
            <p:ph sz="quarter" idx="1"/>
          </p:nvPr>
        </p:nvSpPr>
        <p:spPr>
          <a:xfrm>
            <a:off x="457200" y="1523999"/>
            <a:ext cx="8229600" cy="4495801"/>
          </a:xfrm>
        </p:spPr>
        <p:txBody>
          <a:bodyPr>
            <a:normAutofit/>
          </a:bodyPr>
          <a:lstStyle/>
          <a:p>
            <a:r>
              <a:rPr lang="en-US" sz="2000" dirty="0"/>
              <a:t>12 AAC 44.950. STANDARDS FOR DELEGATION OF NURSING DUTIES TO OTHER PERSONS</a:t>
            </a:r>
            <a:endParaRPr lang="en-US" sz="1700" dirty="0"/>
          </a:p>
          <a:p>
            <a:pPr lvl="1">
              <a:buSzPct val="100000"/>
              <a:buFont typeface="Wingdings" panose="05000000000000000000" pitchFamily="2" charset="2"/>
              <a:buChar char=""/>
            </a:pPr>
            <a:r>
              <a:rPr lang="en-US" sz="1900" dirty="0" smtClean="0"/>
              <a:t>Duty must be within scope of practice of delegating nurse</a:t>
            </a:r>
          </a:p>
          <a:p>
            <a:pPr lvl="1">
              <a:buSzPct val="100000"/>
              <a:buFont typeface="Wingdings" panose="05000000000000000000" pitchFamily="2" charset="2"/>
              <a:buChar char=""/>
            </a:pPr>
            <a:r>
              <a:rPr lang="en-US" sz="1900" dirty="0" smtClean="0"/>
              <a:t>Nurse must assess patient</a:t>
            </a:r>
          </a:p>
          <a:p>
            <a:pPr lvl="1">
              <a:buSzPct val="100000"/>
              <a:buFont typeface="Wingdings" panose="05000000000000000000" pitchFamily="2" charset="2"/>
              <a:buChar char=""/>
            </a:pPr>
            <a:r>
              <a:rPr lang="en-US" sz="1900" dirty="0" smtClean="0"/>
              <a:t>Patient’s medical condition must be stable/predictable</a:t>
            </a:r>
          </a:p>
          <a:p>
            <a:pPr lvl="1">
              <a:buSzPct val="100000"/>
              <a:buFont typeface="Wingdings" panose="05000000000000000000" pitchFamily="2" charset="2"/>
              <a:buChar char=""/>
            </a:pPr>
            <a:r>
              <a:rPr lang="en-US" sz="1900" dirty="0" smtClean="0"/>
              <a:t>UAP is competent to perform duty and person accepts delegation and accountability</a:t>
            </a:r>
          </a:p>
          <a:p>
            <a:pPr lvl="1">
              <a:buSzPct val="100000"/>
              <a:buFont typeface="Wingdings" panose="05000000000000000000" pitchFamily="2" charset="2"/>
              <a:buChar char=""/>
            </a:pPr>
            <a:r>
              <a:rPr lang="en-US" sz="1900" dirty="0" smtClean="0"/>
              <a:t>Duty does not require nursing judgment or complex nursing skills</a:t>
            </a:r>
          </a:p>
          <a:p>
            <a:pPr lvl="1">
              <a:buSzPct val="100000"/>
              <a:buFont typeface="Wingdings" panose="05000000000000000000" pitchFamily="2" charset="2"/>
              <a:buChar char=""/>
            </a:pPr>
            <a:r>
              <a:rPr lang="en-US" sz="1900" dirty="0" smtClean="0"/>
              <a:t>UAP receives written instructions</a:t>
            </a:r>
          </a:p>
          <a:p>
            <a:pPr lvl="1">
              <a:buSzPct val="100000"/>
              <a:buFont typeface="Wingdings" panose="05000000000000000000" pitchFamily="2" charset="2"/>
              <a:buChar char=""/>
            </a:pPr>
            <a:r>
              <a:rPr lang="en-US" sz="1900" dirty="0" smtClean="0"/>
              <a:t>Nurse will provide direction and supervision, including evaluation</a:t>
            </a:r>
          </a:p>
          <a:p>
            <a:pPr lvl="1">
              <a:buSzPct val="100000"/>
              <a:buFont typeface="Wingdings" panose="05000000000000000000" pitchFamily="2" charset="2"/>
              <a:buChar char=""/>
            </a:pPr>
            <a:r>
              <a:rPr lang="en-US" sz="1900" dirty="0" smtClean="0"/>
              <a:t>Delegation specific to UAP and student</a:t>
            </a:r>
          </a:p>
          <a:p>
            <a:pPr lvl="1">
              <a:buSzPct val="100000"/>
              <a:buFont typeface="Wingdings" panose="05000000000000000000" pitchFamily="2" charset="2"/>
              <a:buChar char=""/>
            </a:pPr>
            <a:r>
              <a:rPr lang="en-US" sz="1900" dirty="0" smtClean="0"/>
              <a:t>Nurse remains responsible for </a:t>
            </a:r>
            <a:r>
              <a:rPr lang="en-US" sz="1900" i="1" dirty="0" smtClean="0"/>
              <a:t>quality</a:t>
            </a:r>
            <a:r>
              <a:rPr lang="en-US" sz="1900" dirty="0" smtClean="0"/>
              <a:t> of nursing care</a:t>
            </a:r>
            <a:endParaRPr lang="en-US" sz="1900" dirty="0"/>
          </a:p>
        </p:txBody>
      </p:sp>
      <p:pic>
        <p:nvPicPr>
          <p:cNvPr id="11" name="Picture 2" descr="ak dIV OF pUB hEALTH lOGO.jpg"/>
          <p:cNvPicPr>
            <a:picLocks noChangeAspect="1" noChangeArrowheads="1"/>
          </p:cNvPicPr>
          <p:nvPr/>
        </p:nvPicPr>
        <p:blipFill>
          <a:blip r:embed="rId3" cstate="print"/>
          <a:srcRect/>
          <a:stretch>
            <a:fillRect/>
          </a:stretch>
        </p:blipFill>
        <p:spPr bwMode="auto">
          <a:xfrm>
            <a:off x="144966" y="5980301"/>
            <a:ext cx="889077" cy="725299"/>
          </a:xfrm>
          <a:prstGeom prst="rect">
            <a:avLst/>
          </a:prstGeom>
          <a:noFill/>
          <a:ln w="9525">
            <a:noFill/>
            <a:miter lim="800000"/>
            <a:headEnd/>
            <a:tailEnd/>
          </a:ln>
        </p:spPr>
      </p:pic>
      <p:sp>
        <p:nvSpPr>
          <p:cNvPr id="12" name="TextBox 11"/>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3027712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Alaska Delegation Regulations</a:t>
            </a:r>
            <a:endParaRPr lang="en-US" dirty="0"/>
          </a:p>
        </p:txBody>
      </p:sp>
      <p:sp>
        <p:nvSpPr>
          <p:cNvPr id="2" name="Content Placeholder 1"/>
          <p:cNvSpPr>
            <a:spLocks noGrp="1"/>
          </p:cNvSpPr>
          <p:nvPr>
            <p:ph sz="quarter" idx="1"/>
          </p:nvPr>
        </p:nvSpPr>
        <p:spPr>
          <a:xfrm>
            <a:off x="457200" y="1523999"/>
            <a:ext cx="8229600" cy="4495801"/>
          </a:xfrm>
        </p:spPr>
        <p:txBody>
          <a:bodyPr>
            <a:normAutofit/>
          </a:bodyPr>
          <a:lstStyle/>
          <a:p>
            <a:r>
              <a:rPr lang="en-US" sz="2000" dirty="0" smtClean="0"/>
              <a:t>12 </a:t>
            </a:r>
            <a:r>
              <a:rPr lang="en-US" sz="2000" dirty="0"/>
              <a:t>AAC 44.955. DELEGATION OF ROUTINE NURSING DUTIES</a:t>
            </a:r>
          </a:p>
          <a:p>
            <a:pPr lvl="1">
              <a:buFont typeface="Wingdings" panose="05000000000000000000" pitchFamily="2" charset="2"/>
              <a:buChar char="Ø"/>
            </a:pPr>
            <a:r>
              <a:rPr lang="en-US" sz="1900" dirty="0" smtClean="0"/>
              <a:t>Occur frequently</a:t>
            </a:r>
          </a:p>
          <a:p>
            <a:pPr lvl="1">
              <a:buFont typeface="Wingdings" panose="05000000000000000000" pitchFamily="2" charset="2"/>
              <a:buChar char="Ø"/>
            </a:pPr>
            <a:r>
              <a:rPr lang="en-US" sz="1900" dirty="0" smtClean="0"/>
              <a:t>Do not involve nursing knowledge or judgment</a:t>
            </a:r>
          </a:p>
          <a:p>
            <a:pPr lvl="1">
              <a:buFont typeface="Wingdings" panose="05000000000000000000" pitchFamily="2" charset="2"/>
              <a:buChar char="Ø"/>
            </a:pPr>
            <a:r>
              <a:rPr lang="en-US" sz="1900" dirty="0" smtClean="0"/>
              <a:t>Do not involve complex nursing skills</a:t>
            </a:r>
          </a:p>
          <a:p>
            <a:pPr lvl="1">
              <a:buFont typeface="Wingdings" panose="05000000000000000000" pitchFamily="2" charset="2"/>
              <a:buChar char="Ø"/>
            </a:pPr>
            <a:r>
              <a:rPr lang="en-US" sz="1900" dirty="0" smtClean="0"/>
              <a:t>Have standard procedure and predictable results</a:t>
            </a:r>
          </a:p>
          <a:p>
            <a:pPr lvl="1">
              <a:buFont typeface="Wingdings" panose="05000000000000000000" pitchFamily="2" charset="2"/>
              <a:buChar char="Ø"/>
            </a:pPr>
            <a:r>
              <a:rPr lang="en-US" sz="1900" dirty="0" smtClean="0"/>
              <a:t>Present minimal potential risk</a:t>
            </a:r>
          </a:p>
          <a:p>
            <a:pPr marL="274320" lvl="1" indent="0">
              <a:buNone/>
            </a:pPr>
            <a:endParaRPr lang="en-US" sz="19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78176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0476" y="3410289"/>
            <a:ext cx="19050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ak dIV OF pUB hEALTH lOGO.jpg"/>
          <p:cNvPicPr>
            <a:picLocks noChangeAspect="1" noChangeArrowheads="1"/>
          </p:cNvPicPr>
          <p:nvPr/>
        </p:nvPicPr>
        <p:blipFill>
          <a:blip r:embed="rId5" cstate="print"/>
          <a:srcRect/>
          <a:stretch>
            <a:fillRect/>
          </a:stretch>
        </p:blipFill>
        <p:spPr bwMode="auto">
          <a:xfrm>
            <a:off x="144966" y="5980301"/>
            <a:ext cx="889077" cy="725299"/>
          </a:xfrm>
          <a:prstGeom prst="rect">
            <a:avLst/>
          </a:prstGeom>
          <a:noFill/>
          <a:ln w="9525">
            <a:noFill/>
            <a:miter lim="800000"/>
            <a:headEnd/>
            <a:tailEnd/>
          </a:ln>
        </p:spPr>
      </p:pic>
      <p:sp>
        <p:nvSpPr>
          <p:cNvPr id="12" name="TextBox 11"/>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3740366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Alaska Delegation Regulations</a:t>
            </a:r>
            <a:endParaRPr lang="en-US" dirty="0"/>
          </a:p>
        </p:txBody>
      </p:sp>
      <p:sp>
        <p:nvSpPr>
          <p:cNvPr id="2" name="Content Placeholder 1"/>
          <p:cNvSpPr>
            <a:spLocks noGrp="1"/>
          </p:cNvSpPr>
          <p:nvPr>
            <p:ph sz="quarter" idx="1"/>
          </p:nvPr>
        </p:nvSpPr>
        <p:spPr>
          <a:xfrm>
            <a:off x="457200" y="1600199"/>
            <a:ext cx="8229600" cy="4495801"/>
          </a:xfrm>
        </p:spPr>
        <p:txBody>
          <a:bodyPr>
            <a:normAutofit/>
          </a:bodyPr>
          <a:lstStyle/>
          <a:p>
            <a:r>
              <a:rPr lang="en-US" sz="2000" dirty="0" smtClean="0"/>
              <a:t>12 </a:t>
            </a:r>
            <a:r>
              <a:rPr lang="en-US" sz="2000" dirty="0"/>
              <a:t>AAC 44.960. DELEGATION OF SPECIALIZED NURSING </a:t>
            </a:r>
            <a:r>
              <a:rPr lang="en-US" sz="2000" dirty="0" smtClean="0"/>
              <a:t>DUTIES</a:t>
            </a:r>
          </a:p>
          <a:p>
            <a:pPr marL="0" indent="0">
              <a:buNone/>
            </a:pPr>
            <a:r>
              <a:rPr lang="en-US" sz="2000" dirty="0" smtClean="0"/>
              <a:t>Duties that require more training and skill than routine duties:</a:t>
            </a:r>
          </a:p>
          <a:p>
            <a:r>
              <a:rPr lang="en-US" sz="2000" dirty="0" smtClean="0"/>
              <a:t>Changing simple dressings</a:t>
            </a:r>
          </a:p>
          <a:p>
            <a:r>
              <a:rPr lang="en-US" sz="2000" dirty="0" smtClean="0"/>
              <a:t>Assisting student with self-medication</a:t>
            </a:r>
          </a:p>
          <a:p>
            <a:r>
              <a:rPr lang="en-US" sz="2000" dirty="0" smtClean="0"/>
              <a:t>Obtaining blood glucose levels</a:t>
            </a:r>
          </a:p>
          <a:p>
            <a:r>
              <a:rPr lang="en-US" sz="2000" dirty="0" smtClean="0"/>
              <a:t>Suctioning oral pharynx</a:t>
            </a:r>
          </a:p>
          <a:p>
            <a:r>
              <a:rPr lang="en-US" sz="2000" dirty="0" smtClean="0"/>
              <a:t>Giving tracheostomy care (stable patients)</a:t>
            </a:r>
          </a:p>
          <a:p>
            <a:r>
              <a:rPr lang="en-US" sz="2000" dirty="0" smtClean="0"/>
              <a:t>Removing urinary catheters</a:t>
            </a:r>
          </a:p>
          <a:p>
            <a:r>
              <a:rPr lang="en-US" sz="2000" dirty="0" smtClean="0"/>
              <a:t>Adding fluid to gastrostomy tube feedings</a:t>
            </a:r>
          </a:p>
          <a:p>
            <a:pPr marL="0" indent="0">
              <a:buNone/>
            </a:pPr>
            <a:endParaRPr lang="en-US" sz="2000" dirty="0" smtClean="0"/>
          </a:p>
          <a:p>
            <a:endParaRPr lang="en-US" sz="2000" dirty="0"/>
          </a:p>
        </p:txBody>
      </p:sp>
      <p:sp>
        <p:nvSpPr>
          <p:cNvPr id="5" name="Rectangle 4"/>
          <p:cNvSpPr/>
          <p:nvPr/>
        </p:nvSpPr>
        <p:spPr>
          <a:xfrm>
            <a:off x="1981200" y="5373138"/>
            <a:ext cx="5029200" cy="914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Develop a delegation plan.  Evaluate on-site at least once every 90 days.  Keep a record of the evaluations conducted.</a:t>
            </a:r>
            <a:endParaRPr lang="en-US" dirty="0"/>
          </a:p>
        </p:txBody>
      </p:sp>
      <p:pic>
        <p:nvPicPr>
          <p:cNvPr id="11" name="Picture 2" descr="ak dIV OF pUB hEALTH lOGO.jpg"/>
          <p:cNvPicPr>
            <a:picLocks noChangeAspect="1" noChangeArrowheads="1"/>
          </p:cNvPicPr>
          <p:nvPr/>
        </p:nvPicPr>
        <p:blipFill>
          <a:blip r:embed="rId3" cstate="print"/>
          <a:srcRect/>
          <a:stretch>
            <a:fillRect/>
          </a:stretch>
        </p:blipFill>
        <p:spPr bwMode="auto">
          <a:xfrm>
            <a:off x="144966" y="5980301"/>
            <a:ext cx="889077" cy="725299"/>
          </a:xfrm>
          <a:prstGeom prst="rect">
            <a:avLst/>
          </a:prstGeom>
          <a:noFill/>
          <a:ln w="9525">
            <a:noFill/>
            <a:miter lim="800000"/>
            <a:headEnd/>
            <a:tailEnd/>
          </a:ln>
        </p:spPr>
      </p:pic>
      <p:sp>
        <p:nvSpPr>
          <p:cNvPr id="12" name="TextBox 11"/>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3251288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Alaska Delegation Regulations</a:t>
            </a:r>
            <a:endParaRPr lang="en-US" dirty="0"/>
          </a:p>
        </p:txBody>
      </p:sp>
      <p:sp>
        <p:nvSpPr>
          <p:cNvPr id="2" name="Content Placeholder 1"/>
          <p:cNvSpPr>
            <a:spLocks noGrp="1"/>
          </p:cNvSpPr>
          <p:nvPr>
            <p:ph sz="quarter" idx="1"/>
          </p:nvPr>
        </p:nvSpPr>
        <p:spPr>
          <a:xfrm>
            <a:off x="457200" y="1523999"/>
            <a:ext cx="8229600" cy="4495801"/>
          </a:xfrm>
        </p:spPr>
        <p:txBody>
          <a:bodyPr>
            <a:normAutofit/>
          </a:bodyPr>
          <a:lstStyle/>
          <a:p>
            <a:r>
              <a:rPr lang="en-US" sz="2000" dirty="0" smtClean="0"/>
              <a:t>12 </a:t>
            </a:r>
            <a:r>
              <a:rPr lang="en-US" sz="2000" dirty="0"/>
              <a:t>AAC 44.965. DELEGATION OF THE ADMINISTRATION OF MEDICATION</a:t>
            </a:r>
          </a:p>
          <a:p>
            <a:pPr lvl="1">
              <a:buFont typeface="Wingdings 2" panose="05020102010507070707" pitchFamily="18" charset="2"/>
              <a:buChar char=""/>
            </a:pPr>
            <a:r>
              <a:rPr lang="en-US" sz="1900" dirty="0" smtClean="0"/>
              <a:t>The administration of medication is a specialized nursing task that may be delegated to…a school setting provider.</a:t>
            </a:r>
          </a:p>
          <a:p>
            <a:pPr lvl="1">
              <a:buFont typeface="Wingdings" panose="05000000000000000000" pitchFamily="2" charset="2"/>
              <a:buChar char="ü"/>
            </a:pPr>
            <a:r>
              <a:rPr lang="en-US" sz="1900" dirty="0" smtClean="0"/>
              <a:t>The person must successfully complete a training course approved by the BON.</a:t>
            </a:r>
          </a:p>
          <a:p>
            <a:pPr lvl="1">
              <a:buFont typeface="Wingdings" panose="05000000000000000000" pitchFamily="2" charset="2"/>
              <a:buChar char="ü"/>
            </a:pPr>
            <a:r>
              <a:rPr lang="en-US" sz="1900" dirty="0" smtClean="0"/>
              <a:t>Routinely scheduled oral, topical, transdermal, nasal, inhalation, optic, </a:t>
            </a:r>
            <a:r>
              <a:rPr lang="en-US" sz="1900" dirty="0" err="1" smtClean="0"/>
              <a:t>otic</a:t>
            </a:r>
            <a:r>
              <a:rPr lang="en-US" sz="1900" dirty="0" smtClean="0"/>
              <a:t>, vaginal, rectal medications may be delegated with written instructions</a:t>
            </a:r>
          </a:p>
          <a:p>
            <a:pPr lvl="1">
              <a:buFont typeface="Wingdings" panose="05000000000000000000" pitchFamily="2" charset="2"/>
              <a:buChar char="ü"/>
            </a:pPr>
            <a:r>
              <a:rPr lang="en-US" sz="1900" dirty="0" smtClean="0"/>
              <a:t>PRN medications, other than controlled substances, may be delegated if the nurse assesses the student to determine if assessment is required before each dose.</a:t>
            </a:r>
          </a:p>
          <a:p>
            <a:pPr>
              <a:buFont typeface="Wingdings" panose="05000000000000000000" pitchFamily="2" charset="2"/>
              <a:buChar char="ü"/>
            </a:pPr>
            <a:endParaRPr lang="en-US" sz="2400" dirty="0"/>
          </a:p>
        </p:txBody>
      </p:sp>
      <p:sp>
        <p:nvSpPr>
          <p:cNvPr id="3" name="Rectangle 2"/>
          <p:cNvSpPr/>
          <p:nvPr/>
        </p:nvSpPr>
        <p:spPr>
          <a:xfrm>
            <a:off x="2387600" y="5290819"/>
            <a:ext cx="5029200" cy="90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Injectables</a:t>
            </a:r>
            <a:r>
              <a:rPr lang="en-US" dirty="0" smtClean="0"/>
              <a:t>, PRN controlled substances, and medications given via gastrostomy tube are not delegable by a registered nurse</a:t>
            </a:r>
            <a:endParaRPr lang="en-US" dirty="0"/>
          </a:p>
        </p:txBody>
      </p:sp>
      <p:pic>
        <p:nvPicPr>
          <p:cNvPr id="11" name="Picture 2" descr="ak dIV OF pUB hEALTH lOGO.jpg"/>
          <p:cNvPicPr>
            <a:picLocks noChangeAspect="1" noChangeArrowheads="1"/>
          </p:cNvPicPr>
          <p:nvPr/>
        </p:nvPicPr>
        <p:blipFill>
          <a:blip r:embed="rId3" cstate="print"/>
          <a:srcRect/>
          <a:stretch>
            <a:fillRect/>
          </a:stretch>
        </p:blipFill>
        <p:spPr bwMode="auto">
          <a:xfrm>
            <a:off x="144966" y="5980301"/>
            <a:ext cx="889077" cy="725299"/>
          </a:xfrm>
          <a:prstGeom prst="rect">
            <a:avLst/>
          </a:prstGeom>
          <a:noFill/>
          <a:ln w="9525">
            <a:noFill/>
            <a:miter lim="800000"/>
            <a:headEnd/>
            <a:tailEnd/>
          </a:ln>
        </p:spPr>
      </p:pic>
      <p:sp>
        <p:nvSpPr>
          <p:cNvPr id="12" name="TextBox 11"/>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1014441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Objectives</a:t>
            </a:r>
            <a:endParaRPr lang="en-US" dirty="0"/>
          </a:p>
        </p:txBody>
      </p:sp>
      <p:sp>
        <p:nvSpPr>
          <p:cNvPr id="2" name="Content Placeholder 1"/>
          <p:cNvSpPr>
            <a:spLocks noGrp="1"/>
          </p:cNvSpPr>
          <p:nvPr>
            <p:ph sz="quarter" idx="1"/>
          </p:nvPr>
        </p:nvSpPr>
        <p:spPr>
          <a:xfrm>
            <a:off x="457200" y="1610594"/>
            <a:ext cx="8229600" cy="4629489"/>
          </a:xfrm>
        </p:spPr>
        <p:txBody>
          <a:bodyPr>
            <a:normAutofit/>
          </a:bodyPr>
          <a:lstStyle/>
          <a:p>
            <a:pPr marL="0" indent="0">
              <a:buNone/>
            </a:pPr>
            <a:r>
              <a:rPr lang="en-US" sz="2400" dirty="0"/>
              <a:t>Describe how approved </a:t>
            </a:r>
            <a:r>
              <a:rPr lang="en-US" sz="2400" dirty="0" smtClean="0"/>
              <a:t>delegation parameters </a:t>
            </a:r>
            <a:r>
              <a:rPr lang="en-US" sz="2400" dirty="0"/>
              <a:t>can protect the school nurse’s </a:t>
            </a:r>
            <a:r>
              <a:rPr lang="en-US" sz="2400" dirty="0" smtClean="0"/>
              <a:t>practice and meet the health needs of students.</a:t>
            </a:r>
          </a:p>
          <a:p>
            <a:pPr marL="0" indent="0">
              <a:buNone/>
            </a:pPr>
            <a:endParaRPr lang="en-US" sz="2400" dirty="0" smtClean="0"/>
          </a:p>
          <a:p>
            <a:pPr marL="0" lvl="0" indent="0">
              <a:buNone/>
            </a:pPr>
            <a:r>
              <a:rPr lang="en-US" sz="2400" dirty="0" smtClean="0"/>
              <a:t>Describe </a:t>
            </a:r>
            <a:r>
              <a:rPr lang="en-US" sz="2400" dirty="0"/>
              <a:t>how the Medication Delegation Decision Tree is applied in practice</a:t>
            </a:r>
            <a:r>
              <a:rPr lang="en-US" sz="2400" dirty="0" smtClean="0"/>
              <a:t>.</a:t>
            </a:r>
          </a:p>
          <a:p>
            <a:pPr marL="0" lvl="0" indent="0">
              <a:buNone/>
            </a:pPr>
            <a:endParaRPr lang="en-US" sz="2400" dirty="0" smtClean="0"/>
          </a:p>
          <a:p>
            <a:pPr marL="0" indent="0">
              <a:buNone/>
            </a:pPr>
            <a:r>
              <a:rPr lang="en-US" sz="2400" dirty="0"/>
              <a:t>Differentiate the appropriate level of training needed for various scenarios in the school setting.</a:t>
            </a:r>
          </a:p>
          <a:p>
            <a:pPr marL="457200" lvl="0" indent="-457200">
              <a:buFont typeface="+mj-lt"/>
              <a:buAutoNum type="arabicPeriod"/>
            </a:pPr>
            <a:endParaRPr lang="en-US" sz="2400" dirty="0"/>
          </a:p>
          <a:p>
            <a:endParaRPr lang="en-US" sz="2400" dirty="0"/>
          </a:p>
          <a:p>
            <a:endParaRPr lang="en-US" sz="2400" dirty="0"/>
          </a:p>
        </p:txBody>
      </p:sp>
      <p:pic>
        <p:nvPicPr>
          <p:cNvPr id="9" name="Picture 2" descr="ak dIV OF pUB hEALTH lOGO.jpg"/>
          <p:cNvPicPr>
            <a:picLocks noChangeAspect="1" noChangeArrowheads="1"/>
          </p:cNvPicPr>
          <p:nvPr/>
        </p:nvPicPr>
        <p:blipFill>
          <a:blip r:embed="rId3" cstate="print"/>
          <a:srcRect/>
          <a:stretch>
            <a:fillRect/>
          </a:stretch>
        </p:blipFill>
        <p:spPr bwMode="auto">
          <a:xfrm>
            <a:off x="144966" y="5966848"/>
            <a:ext cx="889077" cy="725299"/>
          </a:xfrm>
          <a:prstGeom prst="rect">
            <a:avLst/>
          </a:prstGeom>
          <a:noFill/>
          <a:ln w="9525">
            <a:noFill/>
            <a:miter lim="800000"/>
            <a:headEnd/>
            <a:tailEnd/>
          </a:ln>
        </p:spPr>
      </p:pic>
      <p:sp>
        <p:nvSpPr>
          <p:cNvPr id="4" name="TextBox 3"/>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3013258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Alaska Delegation Regulations</a:t>
            </a:r>
            <a:endParaRPr lang="en-US" dirty="0"/>
          </a:p>
        </p:txBody>
      </p:sp>
      <p:sp>
        <p:nvSpPr>
          <p:cNvPr id="2" name="Content Placeholder 1"/>
          <p:cNvSpPr>
            <a:spLocks noGrp="1"/>
          </p:cNvSpPr>
          <p:nvPr>
            <p:ph sz="quarter" idx="1"/>
          </p:nvPr>
        </p:nvSpPr>
        <p:spPr>
          <a:xfrm>
            <a:off x="457200" y="1600199"/>
            <a:ext cx="8229600" cy="4495801"/>
          </a:xfrm>
        </p:spPr>
        <p:txBody>
          <a:bodyPr>
            <a:normAutofit/>
          </a:bodyPr>
          <a:lstStyle/>
          <a:p>
            <a:r>
              <a:rPr lang="en-US" sz="2000" dirty="0" smtClean="0"/>
              <a:t>12 </a:t>
            </a:r>
            <a:r>
              <a:rPr lang="en-US" sz="2000" dirty="0"/>
              <a:t>AAC 44.966. DELEGATION OF THE ADMINISTRATION OF INJECTABLE </a:t>
            </a:r>
            <a:r>
              <a:rPr lang="en-US" sz="2000" dirty="0" smtClean="0"/>
              <a:t>MEDICATION</a:t>
            </a:r>
          </a:p>
        </p:txBody>
      </p:sp>
      <p:sp>
        <p:nvSpPr>
          <p:cNvPr id="3" name="Rectangle 2"/>
          <p:cNvSpPr/>
          <p:nvPr/>
        </p:nvSpPr>
        <p:spPr>
          <a:xfrm>
            <a:off x="2362200" y="2231572"/>
            <a:ext cx="4876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Injectable </a:t>
            </a:r>
            <a:r>
              <a:rPr lang="en-US" dirty="0" smtClean="0"/>
              <a:t>medications </a:t>
            </a:r>
            <a:r>
              <a:rPr lang="en-US" dirty="0"/>
              <a:t>may be delegated only by an advanced nurse practitioner to a certified medical assistant</a:t>
            </a:r>
          </a:p>
        </p:txBody>
      </p:sp>
      <p:pic>
        <p:nvPicPr>
          <p:cNvPr id="2050" name="Picture 2" descr="http://i.bnet.com/blogs/epip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886200"/>
            <a:ext cx="304800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k dIV OF pUB hEALTH lOGO.jpg"/>
          <p:cNvPicPr>
            <a:picLocks noChangeAspect="1" noChangeArrowheads="1"/>
          </p:cNvPicPr>
          <p:nvPr/>
        </p:nvPicPr>
        <p:blipFill>
          <a:blip r:embed="rId4" cstate="print"/>
          <a:srcRect/>
          <a:stretch>
            <a:fillRect/>
          </a:stretch>
        </p:blipFill>
        <p:spPr bwMode="auto">
          <a:xfrm>
            <a:off x="144966" y="5980301"/>
            <a:ext cx="889077" cy="725299"/>
          </a:xfrm>
          <a:prstGeom prst="rect">
            <a:avLst/>
          </a:prstGeom>
          <a:noFill/>
          <a:ln w="9525">
            <a:noFill/>
            <a:miter lim="800000"/>
            <a:headEnd/>
            <a:tailEnd/>
          </a:ln>
        </p:spPr>
      </p:pic>
      <p:sp>
        <p:nvSpPr>
          <p:cNvPr id="12" name="TextBox 11"/>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4012651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Alaska Delegation Regulations</a:t>
            </a:r>
            <a:endParaRPr lang="en-US" dirty="0"/>
          </a:p>
        </p:txBody>
      </p:sp>
      <p:sp>
        <p:nvSpPr>
          <p:cNvPr id="2" name="Content Placeholder 1"/>
          <p:cNvSpPr>
            <a:spLocks noGrp="1"/>
          </p:cNvSpPr>
          <p:nvPr>
            <p:ph sz="quarter" idx="1"/>
          </p:nvPr>
        </p:nvSpPr>
        <p:spPr>
          <a:xfrm>
            <a:off x="457200" y="1523999"/>
            <a:ext cx="8229600" cy="4495801"/>
          </a:xfrm>
        </p:spPr>
        <p:txBody>
          <a:bodyPr>
            <a:normAutofit/>
          </a:bodyPr>
          <a:lstStyle/>
          <a:p>
            <a:r>
              <a:rPr lang="en-US" sz="2000" dirty="0" smtClean="0"/>
              <a:t>12 </a:t>
            </a:r>
            <a:r>
              <a:rPr lang="en-US" sz="2000" dirty="0"/>
              <a:t>AAC 44.970. NURSING DUTIES THAT MAY NOT BE DELEGATED</a:t>
            </a:r>
          </a:p>
          <a:p>
            <a:pPr lvl="1">
              <a:buFont typeface="Wingdings" panose="05000000000000000000" pitchFamily="2" charset="2"/>
              <a:buChar char="v"/>
            </a:pPr>
            <a:endParaRPr lang="en-US" sz="1900" dirty="0"/>
          </a:p>
        </p:txBody>
      </p:sp>
      <p:sp>
        <p:nvSpPr>
          <p:cNvPr id="3" name="Rectangle 2"/>
          <p:cNvSpPr/>
          <p:nvPr/>
        </p:nvSpPr>
        <p:spPr>
          <a:xfrm>
            <a:off x="2503714" y="2209800"/>
            <a:ext cx="4343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Nursing duties that require nursing knowledge or judgment or complex nursing skills may not be delegated.</a:t>
            </a:r>
            <a:endParaRPr lang="en-US" dirty="0"/>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28" y="3214524"/>
            <a:ext cx="2578286" cy="3338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429000"/>
            <a:ext cx="2376009" cy="2700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ak dIV OF pUB hEALTH lOGO.jpg"/>
          <p:cNvPicPr>
            <a:picLocks noChangeAspect="1" noChangeArrowheads="1"/>
          </p:cNvPicPr>
          <p:nvPr/>
        </p:nvPicPr>
        <p:blipFill>
          <a:blip r:embed="rId5" cstate="print"/>
          <a:srcRect/>
          <a:stretch>
            <a:fillRect/>
          </a:stretch>
        </p:blipFill>
        <p:spPr bwMode="auto">
          <a:xfrm>
            <a:off x="144966" y="5980301"/>
            <a:ext cx="889077" cy="725299"/>
          </a:xfrm>
          <a:prstGeom prst="rect">
            <a:avLst/>
          </a:prstGeom>
          <a:noFill/>
          <a:ln w="9525">
            <a:noFill/>
            <a:miter lim="800000"/>
            <a:headEnd/>
            <a:tailEnd/>
          </a:ln>
        </p:spPr>
      </p:pic>
      <p:sp>
        <p:nvSpPr>
          <p:cNvPr id="12" name="TextBox 11"/>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3952226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Alaska Delegation Regulations</a:t>
            </a:r>
            <a:endParaRPr lang="en-US" dirty="0"/>
          </a:p>
        </p:txBody>
      </p:sp>
      <p:sp>
        <p:nvSpPr>
          <p:cNvPr id="2" name="Content Placeholder 1"/>
          <p:cNvSpPr>
            <a:spLocks noGrp="1"/>
          </p:cNvSpPr>
          <p:nvPr>
            <p:ph sz="quarter" idx="1"/>
          </p:nvPr>
        </p:nvSpPr>
        <p:spPr>
          <a:xfrm>
            <a:off x="457200" y="1523999"/>
            <a:ext cx="8229600" cy="4495801"/>
          </a:xfrm>
        </p:spPr>
        <p:txBody>
          <a:bodyPr>
            <a:normAutofit/>
          </a:bodyPr>
          <a:lstStyle/>
          <a:p>
            <a:r>
              <a:rPr lang="en-US" sz="2000" dirty="0" smtClean="0"/>
              <a:t>12 </a:t>
            </a:r>
            <a:r>
              <a:rPr lang="en-US" sz="2000" dirty="0"/>
              <a:t>AAC 44.975. EXCLUSIONS</a:t>
            </a:r>
          </a:p>
          <a:p>
            <a:pPr marL="0" indent="0">
              <a:buNone/>
            </a:pPr>
            <a:endParaRPr lang="en-US" sz="2400" dirty="0"/>
          </a:p>
        </p:txBody>
      </p:sp>
      <p:sp>
        <p:nvSpPr>
          <p:cNvPr id="3" name="Rectangle 2"/>
          <p:cNvSpPr/>
          <p:nvPr/>
        </p:nvSpPr>
        <p:spPr>
          <a:xfrm>
            <a:off x="1752600" y="1940312"/>
            <a:ext cx="4724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provisions of nursing delegation regulations do not apply when nursing duties have not been delegated including when a person is acting under other legal authority (e.g., PARENTS)</a:t>
            </a:r>
            <a:endParaRPr lang="en-US" dirty="0"/>
          </a:p>
        </p:txBody>
      </p:sp>
      <p:pic>
        <p:nvPicPr>
          <p:cNvPr id="1026" name="Picture 2" descr="http://www.altonschools.org/media/images/family-86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657599"/>
            <a:ext cx="2525651" cy="25050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k dIV OF pUB hEALTH lOGO.jpg"/>
          <p:cNvPicPr>
            <a:picLocks noChangeAspect="1" noChangeArrowheads="1"/>
          </p:cNvPicPr>
          <p:nvPr/>
        </p:nvPicPr>
        <p:blipFill>
          <a:blip r:embed="rId4" cstate="print"/>
          <a:srcRect/>
          <a:stretch>
            <a:fillRect/>
          </a:stretch>
        </p:blipFill>
        <p:spPr bwMode="auto">
          <a:xfrm>
            <a:off x="144966" y="5980301"/>
            <a:ext cx="889077" cy="725299"/>
          </a:xfrm>
          <a:prstGeom prst="rect">
            <a:avLst/>
          </a:prstGeom>
          <a:noFill/>
          <a:ln w="9525">
            <a:noFill/>
            <a:miter lim="800000"/>
            <a:headEnd/>
            <a:tailEnd/>
          </a:ln>
        </p:spPr>
      </p:pic>
      <p:sp>
        <p:nvSpPr>
          <p:cNvPr id="12" name="TextBox 11"/>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381388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Alaska Delegation Regulations</a:t>
            </a:r>
            <a:endParaRPr lang="en-US" dirty="0"/>
          </a:p>
        </p:txBody>
      </p:sp>
      <p:sp>
        <p:nvSpPr>
          <p:cNvPr id="2" name="Content Placeholder 1"/>
          <p:cNvSpPr>
            <a:spLocks noGrp="1"/>
          </p:cNvSpPr>
          <p:nvPr>
            <p:ph sz="quarter" idx="1"/>
          </p:nvPr>
        </p:nvSpPr>
        <p:spPr/>
        <p:txBody>
          <a:bodyPr>
            <a:normAutofit/>
          </a:bodyPr>
          <a:lstStyle/>
          <a:p>
            <a:pPr marL="0" indent="0">
              <a:buNone/>
            </a:pPr>
            <a:r>
              <a:rPr lang="en-US" dirty="0" smtClean="0"/>
              <a:t>RECAP</a:t>
            </a:r>
          </a:p>
          <a:p>
            <a:pPr marL="0" indent="0">
              <a:buNone/>
            </a:pPr>
            <a:r>
              <a:rPr lang="en-US" sz="2400" dirty="0" smtClean="0"/>
              <a:t>School nurses </a:t>
            </a:r>
            <a:r>
              <a:rPr lang="en-US" sz="2400" i="1" dirty="0" smtClean="0"/>
              <a:t>MAY</a:t>
            </a:r>
            <a:r>
              <a:rPr lang="en-US" sz="2400" dirty="0" smtClean="0"/>
              <a:t> delegate:</a:t>
            </a:r>
          </a:p>
          <a:p>
            <a:r>
              <a:rPr lang="en-US" sz="2400" dirty="0"/>
              <a:t>R</a:t>
            </a:r>
            <a:r>
              <a:rPr lang="en-US" sz="2400" dirty="0" smtClean="0"/>
              <a:t>outine nursing duties such as taking vital signs and personal care tasks.</a:t>
            </a:r>
          </a:p>
          <a:p>
            <a:r>
              <a:rPr lang="en-US" sz="2400" dirty="0"/>
              <a:t>S</a:t>
            </a:r>
            <a:r>
              <a:rPr lang="en-US" sz="2400" dirty="0" smtClean="0"/>
              <a:t>pecialized nursing duties such as assisting a student with self-medication, obtaining blood glucose levels, oral pharynx suctioning, trach care, and G-tube feedings.  </a:t>
            </a:r>
          </a:p>
          <a:p>
            <a:r>
              <a:rPr lang="en-US" sz="2400" dirty="0" smtClean="0"/>
              <a:t>Specialized nursing duty of routine oral, topical, transdermal*, nasal, inhalation, optic, </a:t>
            </a:r>
            <a:r>
              <a:rPr lang="en-US" sz="2400" dirty="0" err="1" smtClean="0"/>
              <a:t>otic</a:t>
            </a:r>
            <a:r>
              <a:rPr lang="en-US" sz="2400" dirty="0" smtClean="0"/>
              <a:t>, vaginal*, and rectal* medications.</a:t>
            </a:r>
          </a:p>
        </p:txBody>
      </p:sp>
      <p:sp>
        <p:nvSpPr>
          <p:cNvPr id="6" name="Rectangle 5"/>
          <p:cNvSpPr/>
          <p:nvPr/>
        </p:nvSpPr>
        <p:spPr>
          <a:xfrm>
            <a:off x="1371600" y="6003731"/>
            <a:ext cx="6477000" cy="307777"/>
          </a:xfrm>
          <a:prstGeom prst="rect">
            <a:avLst/>
          </a:prstGeom>
        </p:spPr>
        <p:txBody>
          <a:bodyPr wrap="square">
            <a:spAutoFit/>
          </a:bodyPr>
          <a:lstStyle/>
          <a:p>
            <a:r>
              <a:rPr lang="en-US" sz="1400" dirty="0"/>
              <a:t>*routine administration of these medications in the school setting is rare </a:t>
            </a:r>
          </a:p>
        </p:txBody>
      </p:sp>
      <p:pic>
        <p:nvPicPr>
          <p:cNvPr id="11" name="Picture 2" descr="ak dIV OF pUB hEALTH lOGO.jpg"/>
          <p:cNvPicPr>
            <a:picLocks noChangeAspect="1" noChangeArrowheads="1"/>
          </p:cNvPicPr>
          <p:nvPr/>
        </p:nvPicPr>
        <p:blipFill>
          <a:blip r:embed="rId3" cstate="print"/>
          <a:srcRect/>
          <a:stretch>
            <a:fillRect/>
          </a:stretch>
        </p:blipFill>
        <p:spPr bwMode="auto">
          <a:xfrm>
            <a:off x="144966" y="5980301"/>
            <a:ext cx="889077" cy="725299"/>
          </a:xfrm>
          <a:prstGeom prst="rect">
            <a:avLst/>
          </a:prstGeom>
          <a:noFill/>
          <a:ln w="9525">
            <a:noFill/>
            <a:miter lim="800000"/>
            <a:headEnd/>
            <a:tailEnd/>
          </a:ln>
        </p:spPr>
      </p:pic>
      <p:sp>
        <p:nvSpPr>
          <p:cNvPr id="12" name="TextBox 11"/>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3480784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Alaska Delegation Regulations</a:t>
            </a:r>
            <a:endParaRPr lang="en-US" dirty="0"/>
          </a:p>
        </p:txBody>
      </p:sp>
      <p:sp>
        <p:nvSpPr>
          <p:cNvPr id="2" name="Content Placeholder 1"/>
          <p:cNvSpPr>
            <a:spLocks noGrp="1"/>
          </p:cNvSpPr>
          <p:nvPr>
            <p:ph sz="quarter" idx="1"/>
          </p:nvPr>
        </p:nvSpPr>
        <p:spPr/>
        <p:txBody>
          <a:bodyPr>
            <a:normAutofit fontScale="92500" lnSpcReduction="10000"/>
          </a:bodyPr>
          <a:lstStyle/>
          <a:p>
            <a:pPr marL="0" indent="0">
              <a:buNone/>
            </a:pPr>
            <a:r>
              <a:rPr lang="en-US" dirty="0" smtClean="0"/>
              <a:t>RECAP</a:t>
            </a:r>
          </a:p>
          <a:p>
            <a:pPr marL="0" indent="0">
              <a:buNone/>
            </a:pPr>
            <a:r>
              <a:rPr lang="en-US" sz="2200" dirty="0" smtClean="0"/>
              <a:t>School nurses may</a:t>
            </a:r>
            <a:r>
              <a:rPr lang="en-US" sz="2200" i="1" dirty="0" smtClean="0"/>
              <a:t> NOT </a:t>
            </a:r>
            <a:r>
              <a:rPr lang="en-US" sz="2200" dirty="0" smtClean="0"/>
              <a:t>delegate:</a:t>
            </a:r>
          </a:p>
          <a:p>
            <a:r>
              <a:rPr lang="en-US" sz="2200" dirty="0" smtClean="0"/>
              <a:t>Nursing assessment</a:t>
            </a:r>
          </a:p>
          <a:p>
            <a:r>
              <a:rPr lang="en-US" sz="2200" dirty="0" smtClean="0"/>
              <a:t>Individualized healthcare plan development and evaluation </a:t>
            </a:r>
          </a:p>
          <a:p>
            <a:r>
              <a:rPr lang="en-US" sz="2200" dirty="0" smtClean="0"/>
              <a:t>Health education or health counseling</a:t>
            </a:r>
          </a:p>
          <a:p>
            <a:r>
              <a:rPr lang="en-US" sz="2200" dirty="0" smtClean="0"/>
              <a:t>Receiving or transmitting healthcare provider orders</a:t>
            </a:r>
          </a:p>
          <a:p>
            <a:r>
              <a:rPr lang="en-US" sz="2200" dirty="0" smtClean="0"/>
              <a:t>Oral tracheal suctioning</a:t>
            </a:r>
          </a:p>
          <a:p>
            <a:r>
              <a:rPr lang="en-US" sz="2200" dirty="0" smtClean="0"/>
              <a:t>Medication management for unstable medical conditions</a:t>
            </a:r>
          </a:p>
          <a:p>
            <a:r>
              <a:rPr lang="en-US" sz="2200" dirty="0" smtClean="0"/>
              <a:t>NG tube feedings or medications</a:t>
            </a:r>
          </a:p>
          <a:p>
            <a:r>
              <a:rPr lang="en-US" sz="2200" dirty="0" smtClean="0"/>
              <a:t>G-tube feedings when newly placed, G-tube medications</a:t>
            </a:r>
          </a:p>
          <a:p>
            <a:r>
              <a:rPr lang="en-US" sz="2200" dirty="0" smtClean="0"/>
              <a:t>Injectable medications </a:t>
            </a:r>
          </a:p>
          <a:p>
            <a:r>
              <a:rPr lang="en-US" sz="2200" dirty="0" smtClean="0"/>
              <a:t>Non-herbal nutritional supplements</a:t>
            </a:r>
          </a:p>
          <a:p>
            <a:r>
              <a:rPr lang="en-US" sz="2200" dirty="0" smtClean="0"/>
              <a:t>PRN controlled substances</a:t>
            </a:r>
          </a:p>
          <a:p>
            <a:endParaRPr lang="en-US" sz="2400" dirty="0" smtClean="0"/>
          </a:p>
        </p:txBody>
      </p:sp>
      <p:pic>
        <p:nvPicPr>
          <p:cNvPr id="7" name="Picture 2" descr="ak dIV OF pUB hEALTH lOGO.jpg"/>
          <p:cNvPicPr>
            <a:picLocks noChangeAspect="1" noChangeArrowheads="1"/>
          </p:cNvPicPr>
          <p:nvPr/>
        </p:nvPicPr>
        <p:blipFill>
          <a:blip r:embed="rId3" cstate="print"/>
          <a:srcRect/>
          <a:stretch>
            <a:fillRect/>
          </a:stretch>
        </p:blipFill>
        <p:spPr bwMode="auto">
          <a:xfrm>
            <a:off x="144966" y="5980301"/>
            <a:ext cx="889077" cy="725299"/>
          </a:xfrm>
          <a:prstGeom prst="rect">
            <a:avLst/>
          </a:prstGeom>
          <a:noFill/>
          <a:ln w="9525">
            <a:noFill/>
            <a:miter lim="800000"/>
            <a:headEnd/>
            <a:tailEnd/>
          </a:ln>
        </p:spPr>
      </p:pic>
      <p:sp>
        <p:nvSpPr>
          <p:cNvPr id="11" name="TextBox 10"/>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748386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Board of Nursing</a:t>
            </a:r>
            <a:endParaRPr lang="en-US" dirty="0"/>
          </a:p>
        </p:txBody>
      </p:sp>
      <p:sp>
        <p:nvSpPr>
          <p:cNvPr id="3" name="Content Placeholder 2"/>
          <p:cNvSpPr>
            <a:spLocks noGrp="1"/>
          </p:cNvSpPr>
          <p:nvPr>
            <p:ph sz="half" idx="1"/>
          </p:nvPr>
        </p:nvSpPr>
        <p:spPr/>
        <p:txBody>
          <a:bodyPr/>
          <a:lstStyle/>
          <a:p>
            <a:r>
              <a:rPr lang="en-US" i="1" dirty="0" smtClean="0"/>
              <a:t>Medication Administration in the School Setting: Delegation Decision Tree </a:t>
            </a:r>
            <a:r>
              <a:rPr lang="en-US" dirty="0" smtClean="0"/>
              <a:t>approved and supported by the Alaska Board of Nursing April 2012</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16180"/>
            <a:ext cx="3886200" cy="4904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ak dIV OF pUB hEALTH lOGO.jpg"/>
          <p:cNvPicPr>
            <a:picLocks noChangeAspect="1" noChangeArrowheads="1"/>
          </p:cNvPicPr>
          <p:nvPr/>
        </p:nvPicPr>
        <p:blipFill>
          <a:blip r:embed="rId4" cstate="print"/>
          <a:srcRect/>
          <a:stretch>
            <a:fillRect/>
          </a:stretch>
        </p:blipFill>
        <p:spPr bwMode="auto">
          <a:xfrm>
            <a:off x="144966" y="5980301"/>
            <a:ext cx="889077" cy="725299"/>
          </a:xfrm>
          <a:prstGeom prst="rect">
            <a:avLst/>
          </a:prstGeom>
          <a:noFill/>
          <a:ln w="9525">
            <a:noFill/>
            <a:miter lim="800000"/>
            <a:headEnd/>
            <a:tailEnd/>
          </a:ln>
        </p:spPr>
      </p:pic>
      <p:sp>
        <p:nvSpPr>
          <p:cNvPr id="12" name="TextBox 11"/>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1018463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2400" dirty="0" smtClean="0"/>
              <a:t>Medication Administration:</a:t>
            </a:r>
            <a:br>
              <a:rPr lang="en-US" sz="2400" dirty="0" smtClean="0"/>
            </a:br>
            <a:r>
              <a:rPr lang="en-US" sz="2400" dirty="0" smtClean="0"/>
              <a:t> Delegation Decision Tree Guidelines</a:t>
            </a:r>
            <a:endParaRPr lang="en-US" sz="2400" dirty="0"/>
          </a:p>
        </p:txBody>
      </p:sp>
      <p:sp>
        <p:nvSpPr>
          <p:cNvPr id="4" name="TextBox 3"/>
          <p:cNvSpPr txBox="1"/>
          <p:nvPr/>
        </p:nvSpPr>
        <p:spPr>
          <a:xfrm>
            <a:off x="1258661" y="640919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
        <p:nvSpPr>
          <p:cNvPr id="3" name="TextBox 2"/>
          <p:cNvSpPr txBox="1"/>
          <p:nvPr/>
        </p:nvSpPr>
        <p:spPr>
          <a:xfrm>
            <a:off x="609690" y="4153682"/>
            <a:ext cx="904415" cy="369332"/>
          </a:xfrm>
          <a:prstGeom prst="rect">
            <a:avLst/>
          </a:prstGeom>
          <a:noFill/>
        </p:spPr>
        <p:txBody>
          <a:bodyPr wrap="none" rtlCol="0">
            <a:spAutoFit/>
          </a:bodyPr>
          <a:lstStyle/>
          <a:p>
            <a:r>
              <a:rPr lang="en-US" dirty="0" smtClean="0"/>
              <a:t>STEP 1</a:t>
            </a:r>
            <a:endParaRPr lang="en-US" dirty="0"/>
          </a:p>
        </p:txBody>
      </p:sp>
      <p:sp>
        <p:nvSpPr>
          <p:cNvPr id="2" name="TextBox 1"/>
          <p:cNvSpPr txBox="1"/>
          <p:nvPr/>
        </p:nvSpPr>
        <p:spPr>
          <a:xfrm>
            <a:off x="609690" y="4783375"/>
            <a:ext cx="933269" cy="369332"/>
          </a:xfrm>
          <a:prstGeom prst="rect">
            <a:avLst/>
          </a:prstGeom>
          <a:noFill/>
        </p:spPr>
        <p:txBody>
          <a:bodyPr wrap="none" rtlCol="0">
            <a:spAutoFit/>
          </a:bodyPr>
          <a:lstStyle/>
          <a:p>
            <a:r>
              <a:rPr lang="en-US" dirty="0" smtClean="0"/>
              <a:t>STEP 2</a:t>
            </a:r>
            <a:endParaRPr lang="en-US" dirty="0"/>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598" y="1600200"/>
            <a:ext cx="8494834"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3048000"/>
            <a:ext cx="4743450" cy="626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3028871"/>
            <a:ext cx="923924" cy="734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962400"/>
            <a:ext cx="6881537" cy="560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7744" y="4793416"/>
            <a:ext cx="2214633" cy="362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316" y="4775447"/>
            <a:ext cx="562379" cy="447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2343" y="4660573"/>
            <a:ext cx="2081211" cy="1900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ight Arrow 23"/>
          <p:cNvSpPr/>
          <p:nvPr/>
        </p:nvSpPr>
        <p:spPr>
          <a:xfrm>
            <a:off x="6877049" y="3298018"/>
            <a:ext cx="397006" cy="196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4042377" y="4900796"/>
            <a:ext cx="397006" cy="196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5116964" y="4904950"/>
            <a:ext cx="397006" cy="196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00194" y="5555557"/>
            <a:ext cx="821059" cy="369332"/>
          </a:xfrm>
          <a:prstGeom prst="rect">
            <a:avLst/>
          </a:prstGeom>
          <a:noFill/>
        </p:spPr>
        <p:txBody>
          <a:bodyPr wrap="none" rtlCol="0">
            <a:spAutoFit/>
          </a:bodyPr>
          <a:lstStyle/>
          <a:p>
            <a:r>
              <a:rPr lang="en-US" dirty="0" smtClean="0"/>
              <a:t>Step 3</a:t>
            </a:r>
            <a:endParaRPr lang="en-US" dirty="0"/>
          </a:p>
        </p:txBody>
      </p:sp>
      <p:pic>
        <p:nvPicPr>
          <p:cNvPr id="19" name="Picture 2" descr="ak dIV OF pUB hEALTH lOGO.jpg"/>
          <p:cNvPicPr>
            <a:picLocks noChangeAspect="1" noChangeArrowheads="1"/>
          </p:cNvPicPr>
          <p:nvPr/>
        </p:nvPicPr>
        <p:blipFill>
          <a:blip r:embed="rId9" cstate="print"/>
          <a:srcRect/>
          <a:stretch>
            <a:fillRect/>
          </a:stretch>
        </p:blipFill>
        <p:spPr bwMode="auto">
          <a:xfrm>
            <a:off x="144966" y="5980301"/>
            <a:ext cx="889077" cy="725299"/>
          </a:xfrm>
          <a:prstGeom prst="rect">
            <a:avLst/>
          </a:prstGeom>
          <a:noFill/>
          <a:ln w="9525">
            <a:noFill/>
            <a:miter lim="800000"/>
            <a:headEnd/>
            <a:tailEnd/>
          </a:ln>
        </p:spPr>
      </p:pic>
    </p:spTree>
    <p:extLst>
      <p:ext uri="{BB962C8B-B14F-4D97-AF65-F5344CB8AC3E}">
        <p14:creationId xmlns:p14="http://schemas.microsoft.com/office/powerpoint/2010/main" val="32615953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2400" dirty="0" smtClean="0"/>
              <a:t>Medication Administration:</a:t>
            </a:r>
            <a:br>
              <a:rPr lang="en-US" sz="2400" dirty="0" smtClean="0"/>
            </a:br>
            <a:r>
              <a:rPr lang="en-US" sz="2400" dirty="0" smtClean="0"/>
              <a:t> Delegation Decision Tree Guidelines</a:t>
            </a:r>
            <a:endParaRPr lang="en-US" sz="2400" dirty="0"/>
          </a:p>
        </p:txBody>
      </p:sp>
      <p:sp>
        <p:nvSpPr>
          <p:cNvPr id="3" name="TextBox 2"/>
          <p:cNvSpPr txBox="1"/>
          <p:nvPr/>
        </p:nvSpPr>
        <p:spPr>
          <a:xfrm>
            <a:off x="345283" y="1719943"/>
            <a:ext cx="933269" cy="369332"/>
          </a:xfrm>
          <a:prstGeom prst="rect">
            <a:avLst/>
          </a:prstGeom>
          <a:noFill/>
        </p:spPr>
        <p:txBody>
          <a:bodyPr wrap="none" rtlCol="0">
            <a:spAutoFit/>
          </a:bodyPr>
          <a:lstStyle/>
          <a:p>
            <a:r>
              <a:rPr lang="en-US" dirty="0" smtClean="0"/>
              <a:t>STEP 2</a:t>
            </a:r>
            <a:endParaRPr lang="en-US" dirty="0"/>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673" y="2459851"/>
            <a:ext cx="4790164"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869" y="3837385"/>
            <a:ext cx="1040659" cy="589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8276" y="4419631"/>
            <a:ext cx="2249261" cy="197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1717" y="4465214"/>
            <a:ext cx="2717806" cy="1933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flipH="1">
            <a:off x="4134621" y="3461337"/>
            <a:ext cx="186267" cy="37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8100000">
            <a:off x="3487149" y="4576808"/>
            <a:ext cx="397006" cy="196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4589025" y="1802934"/>
            <a:ext cx="397006" cy="196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8552" y="1638784"/>
            <a:ext cx="2991626" cy="489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Right Arrow 38"/>
          <p:cNvSpPr/>
          <p:nvPr/>
        </p:nvSpPr>
        <p:spPr>
          <a:xfrm>
            <a:off x="4221095" y="5249398"/>
            <a:ext cx="397006" cy="196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9"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1626759"/>
            <a:ext cx="685800" cy="462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811917" y="2770485"/>
            <a:ext cx="821059" cy="369332"/>
          </a:xfrm>
          <a:prstGeom prst="rect">
            <a:avLst/>
          </a:prstGeom>
          <a:noFill/>
        </p:spPr>
        <p:txBody>
          <a:bodyPr wrap="none" rtlCol="0">
            <a:spAutoFit/>
          </a:bodyPr>
          <a:lstStyle/>
          <a:p>
            <a:r>
              <a:rPr lang="en-US" dirty="0" smtClean="0"/>
              <a:t>Step 3</a:t>
            </a:r>
            <a:endParaRPr lang="en-US" dirty="0"/>
          </a:p>
        </p:txBody>
      </p:sp>
      <p:pic>
        <p:nvPicPr>
          <p:cNvPr id="18" name="Picture 2" descr="ak dIV OF pUB hEALTH lOGO.jpg"/>
          <p:cNvPicPr>
            <a:picLocks noChangeAspect="1" noChangeArrowheads="1"/>
          </p:cNvPicPr>
          <p:nvPr/>
        </p:nvPicPr>
        <p:blipFill>
          <a:blip r:embed="rId9" cstate="print"/>
          <a:srcRect/>
          <a:stretch>
            <a:fillRect/>
          </a:stretch>
        </p:blipFill>
        <p:spPr bwMode="auto">
          <a:xfrm>
            <a:off x="144966" y="5980301"/>
            <a:ext cx="889077" cy="725299"/>
          </a:xfrm>
          <a:prstGeom prst="rect">
            <a:avLst/>
          </a:prstGeom>
          <a:noFill/>
          <a:ln w="9525">
            <a:noFill/>
            <a:miter lim="800000"/>
            <a:headEnd/>
            <a:tailEnd/>
          </a:ln>
        </p:spPr>
      </p:pic>
      <p:sp>
        <p:nvSpPr>
          <p:cNvPr id="19" name="TextBox 18"/>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2573434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2400" dirty="0" smtClean="0"/>
              <a:t>Medication Administration:</a:t>
            </a:r>
            <a:br>
              <a:rPr lang="en-US" sz="2400" dirty="0" smtClean="0"/>
            </a:br>
            <a:r>
              <a:rPr lang="en-US" sz="2400" dirty="0" smtClean="0"/>
              <a:t> Delegation Decision Tree Guidelines</a:t>
            </a:r>
            <a:endParaRPr lang="en-US" sz="2400" dirty="0"/>
          </a:p>
        </p:txBody>
      </p:sp>
      <p:sp>
        <p:nvSpPr>
          <p:cNvPr id="3" name="TextBox 2"/>
          <p:cNvSpPr txBox="1"/>
          <p:nvPr/>
        </p:nvSpPr>
        <p:spPr>
          <a:xfrm>
            <a:off x="237266" y="1752600"/>
            <a:ext cx="931665" cy="369332"/>
          </a:xfrm>
          <a:prstGeom prst="rect">
            <a:avLst/>
          </a:prstGeom>
          <a:noFill/>
        </p:spPr>
        <p:txBody>
          <a:bodyPr wrap="none" rtlCol="0">
            <a:spAutoFit/>
          </a:bodyPr>
          <a:lstStyle/>
          <a:p>
            <a:r>
              <a:rPr lang="en-US" dirty="0" smtClean="0"/>
              <a:t>STEP 3</a:t>
            </a:r>
            <a:endParaRPr lang="en-US" dirty="0"/>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456" y="1676400"/>
            <a:ext cx="4790164"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flipH="1">
            <a:off x="4199320" y="2621130"/>
            <a:ext cx="186267" cy="37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8100000">
            <a:off x="3515672" y="3521649"/>
            <a:ext cx="397006" cy="196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8100000">
            <a:off x="4052022" y="4978439"/>
            <a:ext cx="397006" cy="196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2227471">
            <a:off x="4223238" y="5695903"/>
            <a:ext cx="397006" cy="196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936711">
            <a:off x="4062469" y="4126614"/>
            <a:ext cx="397006" cy="196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087" y="3104538"/>
            <a:ext cx="734732" cy="34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034" y="3829862"/>
            <a:ext cx="3687372" cy="790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9818" y="3873255"/>
            <a:ext cx="3630026" cy="993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669" y="4903656"/>
            <a:ext cx="3366366" cy="829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6354" y="5294114"/>
            <a:ext cx="3440705" cy="878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descr="ak dIV OF pUB hEALTH lOGO.jpg"/>
          <p:cNvPicPr>
            <a:picLocks noChangeAspect="1" noChangeArrowheads="1"/>
          </p:cNvPicPr>
          <p:nvPr/>
        </p:nvPicPr>
        <p:blipFill>
          <a:blip r:embed="rId9" cstate="print"/>
          <a:srcRect/>
          <a:stretch>
            <a:fillRect/>
          </a:stretch>
        </p:blipFill>
        <p:spPr bwMode="auto">
          <a:xfrm>
            <a:off x="144966" y="5980301"/>
            <a:ext cx="889077" cy="725299"/>
          </a:xfrm>
          <a:prstGeom prst="rect">
            <a:avLst/>
          </a:prstGeom>
          <a:noFill/>
          <a:ln w="9525">
            <a:noFill/>
            <a:miter lim="800000"/>
            <a:headEnd/>
            <a:tailEnd/>
          </a:ln>
        </p:spPr>
      </p:pic>
      <p:sp>
        <p:nvSpPr>
          <p:cNvPr id="19" name="TextBox 18"/>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721050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2400" dirty="0" smtClean="0"/>
              <a:t>Medication Administration:</a:t>
            </a:r>
            <a:br>
              <a:rPr lang="en-US" sz="2400" dirty="0" smtClean="0"/>
            </a:br>
            <a:r>
              <a:rPr lang="en-US" sz="2400" dirty="0" smtClean="0"/>
              <a:t> Delegation Decision Tree Guidelines</a:t>
            </a:r>
            <a:endParaRPr lang="en-US" sz="2400" dirty="0"/>
          </a:p>
        </p:txBody>
      </p:sp>
      <p:sp>
        <p:nvSpPr>
          <p:cNvPr id="3" name="TextBox 2"/>
          <p:cNvSpPr txBox="1"/>
          <p:nvPr/>
        </p:nvSpPr>
        <p:spPr>
          <a:xfrm>
            <a:off x="668791" y="1752600"/>
            <a:ext cx="7548861" cy="369332"/>
          </a:xfrm>
          <a:prstGeom prst="rect">
            <a:avLst/>
          </a:prstGeom>
          <a:noFill/>
        </p:spPr>
        <p:txBody>
          <a:bodyPr wrap="none" rtlCol="0">
            <a:spAutoFit/>
          </a:bodyPr>
          <a:lstStyle/>
          <a:p>
            <a:r>
              <a:rPr lang="en-US" dirty="0" smtClean="0"/>
              <a:t>FINAL STEP (either path, whether school nurse or parent is delegating) </a:t>
            </a:r>
            <a:endParaRPr lang="en-US" dirty="0"/>
          </a:p>
        </p:txBody>
      </p:sp>
      <p:sp>
        <p:nvSpPr>
          <p:cNvPr id="31" name="Right Arrow 30"/>
          <p:cNvSpPr/>
          <p:nvPr/>
        </p:nvSpPr>
        <p:spPr>
          <a:xfrm rot="5400000">
            <a:off x="4263308" y="3331029"/>
            <a:ext cx="397006" cy="196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99203"/>
            <a:ext cx="6312289" cy="587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126" y="3886200"/>
            <a:ext cx="4383508" cy="725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ak dIV OF pUB hEALTH lOGO.jpg"/>
          <p:cNvPicPr>
            <a:picLocks noChangeAspect="1" noChangeArrowheads="1"/>
          </p:cNvPicPr>
          <p:nvPr/>
        </p:nvPicPr>
        <p:blipFill>
          <a:blip r:embed="rId5" cstate="print"/>
          <a:srcRect/>
          <a:stretch>
            <a:fillRect/>
          </a:stretch>
        </p:blipFill>
        <p:spPr bwMode="auto">
          <a:xfrm>
            <a:off x="144966" y="5980301"/>
            <a:ext cx="889077" cy="725299"/>
          </a:xfrm>
          <a:prstGeom prst="rect">
            <a:avLst/>
          </a:prstGeom>
          <a:noFill/>
          <a:ln w="9525">
            <a:noFill/>
            <a:miter lim="800000"/>
            <a:headEnd/>
            <a:tailEnd/>
          </a:ln>
        </p:spPr>
      </p:pic>
      <p:sp>
        <p:nvSpPr>
          <p:cNvPr id="12" name="TextBox 11"/>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688610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Delegation Defined</a:t>
            </a:r>
            <a:endParaRPr lang="en-US" dirty="0"/>
          </a:p>
        </p:txBody>
      </p:sp>
      <p:sp>
        <p:nvSpPr>
          <p:cNvPr id="2" name="Content Placeholder 1"/>
          <p:cNvSpPr>
            <a:spLocks noGrp="1"/>
          </p:cNvSpPr>
          <p:nvPr>
            <p:ph sz="quarter" idx="1"/>
          </p:nvPr>
        </p:nvSpPr>
        <p:spPr>
          <a:xfrm>
            <a:off x="457200" y="1447800"/>
            <a:ext cx="8229600" cy="4792283"/>
          </a:xfrm>
        </p:spPr>
        <p:txBody>
          <a:bodyPr>
            <a:normAutofit/>
          </a:bodyPr>
          <a:lstStyle/>
          <a:p>
            <a:pPr marL="255588" lvl="1" indent="-255588">
              <a:spcBef>
                <a:spcPts val="400"/>
              </a:spcBef>
              <a:buSzPct val="68000"/>
              <a:buFont typeface="Wingdings" pitchFamily="2" charset="2"/>
              <a:buChar char="Ø"/>
            </a:pPr>
            <a:r>
              <a:rPr lang="en-US" sz="2800" dirty="0">
                <a:solidFill>
                  <a:schemeClr val="accent3">
                    <a:lumMod val="75000"/>
                  </a:schemeClr>
                </a:solidFill>
              </a:rPr>
              <a:t>The act of transferring to a competent individual the authority to perform a selected nursing task in a selected situation.  The nurse retains accountability for the delegation</a:t>
            </a:r>
            <a:r>
              <a:rPr lang="en-US" sz="2400" dirty="0">
                <a:solidFill>
                  <a:schemeClr val="accent3">
                    <a:lumMod val="75000"/>
                  </a:schemeClr>
                </a:solidFill>
              </a:rPr>
              <a:t>.</a:t>
            </a:r>
          </a:p>
          <a:p>
            <a:pPr marL="255588" lvl="1" indent="-255588">
              <a:spcBef>
                <a:spcPts val="400"/>
              </a:spcBef>
              <a:buSzPct val="68000"/>
              <a:buNone/>
            </a:pPr>
            <a:r>
              <a:rPr lang="en-US" sz="2400" dirty="0">
                <a:solidFill>
                  <a:schemeClr val="accent3">
                    <a:lumMod val="75000"/>
                  </a:schemeClr>
                </a:solidFill>
              </a:rPr>
              <a:t>	</a:t>
            </a:r>
            <a:r>
              <a:rPr lang="en-US" sz="1800" dirty="0">
                <a:solidFill>
                  <a:schemeClr val="accent3">
                    <a:lumMod val="75000"/>
                  </a:schemeClr>
                </a:solidFill>
              </a:rPr>
              <a:t>National Council of State Boards of Nursing 2005 </a:t>
            </a:r>
          </a:p>
          <a:p>
            <a:pPr marL="255588" lvl="1" indent="-255588">
              <a:spcBef>
                <a:spcPts val="1800"/>
              </a:spcBef>
              <a:buSzPct val="68000"/>
              <a:buFont typeface="Wingdings" pitchFamily="2" charset="2"/>
              <a:buChar char="Ø"/>
            </a:pPr>
            <a:r>
              <a:rPr lang="en-US" sz="2800" dirty="0">
                <a:solidFill>
                  <a:schemeClr val="accent3">
                    <a:lumMod val="75000"/>
                  </a:schemeClr>
                </a:solidFill>
              </a:rPr>
              <a:t>The ability of the nurse to transfer the responsibility of a nursing task to an unlicensed person while the nurse continues to be accountable for the outcomes.</a:t>
            </a:r>
          </a:p>
          <a:p>
            <a:pPr marL="255588" lvl="1" indent="-255588">
              <a:spcBef>
                <a:spcPts val="400"/>
              </a:spcBef>
              <a:buSzPct val="68000"/>
              <a:buNone/>
            </a:pPr>
            <a:r>
              <a:rPr lang="en-US" sz="1800" dirty="0">
                <a:solidFill>
                  <a:schemeClr val="accent3">
                    <a:lumMod val="75000"/>
                  </a:schemeClr>
                </a:solidFill>
              </a:rPr>
              <a:t>	American Nurses Association 2007</a:t>
            </a:r>
          </a:p>
          <a:p>
            <a:pPr marL="0" indent="0">
              <a:buNone/>
            </a:pPr>
            <a:endParaRPr lang="en-US" sz="2400" dirty="0"/>
          </a:p>
        </p:txBody>
      </p:sp>
      <p:pic>
        <p:nvPicPr>
          <p:cNvPr id="7" name="Picture 2" descr="ak dIV OF pUB hEALTH lOGO.jpg"/>
          <p:cNvPicPr>
            <a:picLocks noChangeAspect="1" noChangeArrowheads="1"/>
          </p:cNvPicPr>
          <p:nvPr/>
        </p:nvPicPr>
        <p:blipFill>
          <a:blip r:embed="rId3" cstate="print"/>
          <a:srcRect/>
          <a:stretch>
            <a:fillRect/>
          </a:stretch>
        </p:blipFill>
        <p:spPr bwMode="auto">
          <a:xfrm>
            <a:off x="144966" y="5980301"/>
            <a:ext cx="889077" cy="725299"/>
          </a:xfrm>
          <a:prstGeom prst="rect">
            <a:avLst/>
          </a:prstGeom>
          <a:noFill/>
          <a:ln w="9525">
            <a:noFill/>
            <a:miter lim="800000"/>
            <a:headEnd/>
            <a:tailEnd/>
          </a:ln>
        </p:spPr>
      </p:pic>
      <p:sp>
        <p:nvSpPr>
          <p:cNvPr id="11" name="TextBox 10"/>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4263020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2400" dirty="0" smtClean="0"/>
              <a:t>Standardized Curricula</a:t>
            </a:r>
            <a:endParaRPr lang="en-US" sz="2400" dirty="0"/>
          </a:p>
        </p:txBody>
      </p:sp>
      <p:sp>
        <p:nvSpPr>
          <p:cNvPr id="2" name="Content Placeholder 1"/>
          <p:cNvSpPr>
            <a:spLocks noGrp="1"/>
          </p:cNvSpPr>
          <p:nvPr>
            <p:ph sz="quarter" idx="1"/>
          </p:nvPr>
        </p:nvSpPr>
        <p:spPr/>
        <p:txBody>
          <a:bodyPr>
            <a:normAutofit/>
          </a:bodyPr>
          <a:lstStyle/>
          <a:p>
            <a:pPr marL="0" indent="0">
              <a:buNone/>
            </a:pPr>
            <a:r>
              <a:rPr lang="en-US" dirty="0" smtClean="0"/>
              <a:t>AK Board of Nursing must approve training course in administration of medication that is used by registered nurse when delegating administration of medication. (12 AAC 44.965 (c).</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342780"/>
            <a:ext cx="2171568" cy="27734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3352800"/>
            <a:ext cx="2180054" cy="28153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5439" y="3342780"/>
            <a:ext cx="2209188" cy="28333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descr="ak dIV OF pUB hEALTH lOGO.jpg"/>
          <p:cNvPicPr>
            <a:picLocks noChangeAspect="1" noChangeArrowheads="1"/>
          </p:cNvPicPr>
          <p:nvPr/>
        </p:nvPicPr>
        <p:blipFill>
          <a:blip r:embed="rId6" cstate="print"/>
          <a:srcRect/>
          <a:stretch>
            <a:fillRect/>
          </a:stretch>
        </p:blipFill>
        <p:spPr bwMode="auto">
          <a:xfrm>
            <a:off x="144966" y="5980301"/>
            <a:ext cx="889077" cy="725299"/>
          </a:xfrm>
          <a:prstGeom prst="rect">
            <a:avLst/>
          </a:prstGeom>
          <a:noFill/>
          <a:ln w="9525">
            <a:noFill/>
            <a:miter lim="800000"/>
            <a:headEnd/>
            <a:tailEnd/>
          </a:ln>
        </p:spPr>
      </p:pic>
      <p:sp>
        <p:nvSpPr>
          <p:cNvPr id="12" name="TextBox 11"/>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1066654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3200" dirty="0" smtClean="0"/>
              <a:t>More Alaska Resources</a:t>
            </a:r>
            <a:endParaRPr lang="en-US" sz="3200" dirty="0"/>
          </a:p>
        </p:txBody>
      </p:sp>
      <p:sp>
        <p:nvSpPr>
          <p:cNvPr id="2" name="Content Placeholder 1"/>
          <p:cNvSpPr>
            <a:spLocks noGrp="1"/>
          </p:cNvSpPr>
          <p:nvPr>
            <p:ph sz="quarter" idx="1"/>
          </p:nvPr>
        </p:nvSpPr>
        <p:spPr/>
        <p:txBody>
          <a:bodyPr>
            <a:normAutofit/>
          </a:bodyPr>
          <a:lstStyle/>
          <a:p>
            <a:pPr marL="0" indent="0">
              <a:buNone/>
            </a:pPr>
            <a:r>
              <a:rPr lang="en-US" sz="2800" b="1" dirty="0"/>
              <a:t>Medication Administration </a:t>
            </a:r>
            <a:br>
              <a:rPr lang="en-US" sz="2800" b="1" dirty="0"/>
            </a:br>
            <a:r>
              <a:rPr lang="en-US" sz="2800" b="1" dirty="0"/>
              <a:t>Training/Delegation </a:t>
            </a:r>
            <a:r>
              <a:rPr lang="en-US" sz="2800" b="1" dirty="0" smtClean="0"/>
              <a:t>Checklists</a:t>
            </a:r>
            <a:r>
              <a:rPr lang="en-US" sz="2800" dirty="0" smtClean="0"/>
              <a:t>: </a:t>
            </a:r>
            <a:r>
              <a:rPr lang="en-US" dirty="0" smtClean="0"/>
              <a:t>to assist in determining level of training needed in various situations, forms to include, evaluation and follow up required. </a:t>
            </a:r>
            <a:endParaRPr lang="en-US" dirty="0"/>
          </a:p>
          <a:p>
            <a:r>
              <a:rPr lang="en-US" dirty="0"/>
              <a:t>Daily, frequent and/or emergency meds</a:t>
            </a:r>
          </a:p>
          <a:p>
            <a:r>
              <a:rPr lang="en-US" dirty="0"/>
              <a:t>Field trips</a:t>
            </a:r>
          </a:p>
          <a:p>
            <a:r>
              <a:rPr lang="en-US" dirty="0"/>
              <a:t>Extracurricular activities</a:t>
            </a:r>
          </a:p>
        </p:txBody>
      </p:sp>
      <p:pic>
        <p:nvPicPr>
          <p:cNvPr id="7" name="Picture 2" descr="ak dIV OF pUB hEALTH lOGO.jpg"/>
          <p:cNvPicPr>
            <a:picLocks noChangeAspect="1" noChangeArrowheads="1"/>
          </p:cNvPicPr>
          <p:nvPr/>
        </p:nvPicPr>
        <p:blipFill>
          <a:blip r:embed="rId3" cstate="print"/>
          <a:srcRect/>
          <a:stretch>
            <a:fillRect/>
          </a:stretch>
        </p:blipFill>
        <p:spPr bwMode="auto">
          <a:xfrm>
            <a:off x="144966" y="5980301"/>
            <a:ext cx="889077" cy="725299"/>
          </a:xfrm>
          <a:prstGeom prst="rect">
            <a:avLst/>
          </a:prstGeom>
          <a:noFill/>
          <a:ln w="9525">
            <a:noFill/>
            <a:miter lim="800000"/>
            <a:headEnd/>
            <a:tailEnd/>
          </a:ln>
        </p:spPr>
      </p:pic>
      <p:sp>
        <p:nvSpPr>
          <p:cNvPr id="11" name="TextBox 10"/>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1180053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3200" dirty="0" smtClean="0"/>
              <a:t>More Alaska Resources</a:t>
            </a:r>
            <a:endParaRPr lang="en-US" sz="3200" dirty="0"/>
          </a:p>
        </p:txBody>
      </p:sp>
      <p:sp>
        <p:nvSpPr>
          <p:cNvPr id="2" name="Content Placeholder 1"/>
          <p:cNvSpPr>
            <a:spLocks noGrp="1"/>
          </p:cNvSpPr>
          <p:nvPr>
            <p:ph sz="quarter" idx="1"/>
          </p:nvPr>
        </p:nvSpPr>
        <p:spPr/>
        <p:txBody>
          <a:bodyPr>
            <a:normAutofit/>
          </a:bodyPr>
          <a:lstStyle/>
          <a:p>
            <a:pPr marL="0" indent="0">
              <a:buNone/>
            </a:pPr>
            <a:r>
              <a:rPr lang="en-US" sz="2800" b="1" dirty="0" smtClean="0"/>
              <a:t>Department of Education &amp; Early Development eLearning module:</a:t>
            </a:r>
          </a:p>
          <a:p>
            <a:pPr marL="0" indent="0">
              <a:buNone/>
            </a:pPr>
            <a:endParaRPr lang="en-US" sz="2800" dirty="0" smtClean="0"/>
          </a:p>
          <a:p>
            <a:pPr marL="0" indent="0">
              <a:buNone/>
            </a:pPr>
            <a:r>
              <a:rPr lang="en-US" sz="2800" dirty="0" smtClean="0"/>
              <a:t>State </a:t>
            </a:r>
            <a:r>
              <a:rPr lang="en-US" sz="2800" dirty="0"/>
              <a:t>of Alaska </a:t>
            </a:r>
            <a:r>
              <a:rPr lang="en-US" sz="2800" dirty="0" smtClean="0"/>
              <a:t>Medication </a:t>
            </a:r>
            <a:r>
              <a:rPr lang="en-US" sz="2800" dirty="0"/>
              <a:t>Administration: Training for Unlicensed School </a:t>
            </a:r>
            <a:r>
              <a:rPr lang="en-US" sz="2800" dirty="0" smtClean="0"/>
              <a:t>Staff</a:t>
            </a:r>
          </a:p>
          <a:p>
            <a:pPr marL="0" indent="0">
              <a:buNone/>
            </a:pPr>
            <a:endParaRPr lang="en-US" sz="2800" dirty="0" smtClean="0"/>
          </a:p>
          <a:p>
            <a:pPr marL="0" indent="0">
              <a:buNone/>
            </a:pPr>
            <a:r>
              <a:rPr lang="en-US" sz="2800" dirty="0" smtClean="0"/>
              <a:t>Register here:</a:t>
            </a:r>
          </a:p>
          <a:p>
            <a:pPr marL="0" indent="0">
              <a:buNone/>
            </a:pPr>
            <a:r>
              <a:rPr lang="en-US" u="sng" dirty="0" smtClean="0">
                <a:hlinkClick r:id="rId3"/>
              </a:rPr>
              <a:t>http</a:t>
            </a:r>
            <a:r>
              <a:rPr lang="en-US" u="sng" dirty="0">
                <a:hlinkClick r:id="rId3"/>
              </a:rPr>
              <a:t>://education.alaska.gov/ELearning</a:t>
            </a:r>
            <a:r>
              <a:rPr lang="en-US" u="sng" dirty="0" smtClean="0">
                <a:hlinkClick r:id="rId3"/>
              </a:rPr>
              <a:t>/</a:t>
            </a:r>
            <a:r>
              <a:rPr lang="en-US" u="sng" dirty="0" smtClean="0"/>
              <a:t> </a:t>
            </a:r>
            <a:endParaRPr lang="en-US" dirty="0"/>
          </a:p>
        </p:txBody>
      </p:sp>
      <p:pic>
        <p:nvPicPr>
          <p:cNvPr id="7" name="Picture 2" descr="ak dIV OF pUB hEALTH lOGO.jpg"/>
          <p:cNvPicPr>
            <a:picLocks noChangeAspect="1" noChangeArrowheads="1"/>
          </p:cNvPicPr>
          <p:nvPr/>
        </p:nvPicPr>
        <p:blipFill>
          <a:blip r:embed="rId4" cstate="print"/>
          <a:srcRect/>
          <a:stretch>
            <a:fillRect/>
          </a:stretch>
        </p:blipFill>
        <p:spPr bwMode="auto">
          <a:xfrm>
            <a:off x="144966" y="5980301"/>
            <a:ext cx="889077" cy="725299"/>
          </a:xfrm>
          <a:prstGeom prst="rect">
            <a:avLst/>
          </a:prstGeom>
          <a:noFill/>
          <a:ln w="9525">
            <a:noFill/>
            <a:miter lim="800000"/>
            <a:headEnd/>
            <a:tailEnd/>
          </a:ln>
        </p:spPr>
      </p:pic>
      <p:sp>
        <p:nvSpPr>
          <p:cNvPr id="11" name="TextBox 10"/>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3975816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2400" dirty="0" smtClean="0"/>
              <a:t>Scenario Practice</a:t>
            </a:r>
            <a:endParaRPr lang="en-US" sz="2400" dirty="0"/>
          </a:p>
        </p:txBody>
      </p:sp>
      <p:sp>
        <p:nvSpPr>
          <p:cNvPr id="2" name="Content Placeholder 1"/>
          <p:cNvSpPr>
            <a:spLocks noGrp="1"/>
          </p:cNvSpPr>
          <p:nvPr>
            <p:ph sz="quarter" idx="1"/>
          </p:nvPr>
        </p:nvSpPr>
        <p:spPr>
          <a:xfrm>
            <a:off x="309957" y="1385546"/>
            <a:ext cx="8503920" cy="4572000"/>
          </a:xfrm>
        </p:spPr>
        <p:txBody>
          <a:bodyPr>
            <a:normAutofit lnSpcReduction="10000"/>
          </a:bodyPr>
          <a:lstStyle/>
          <a:p>
            <a:r>
              <a:rPr lang="en-US" sz="2600" dirty="0" smtClean="0"/>
              <a:t>What process will you use to plan for the situation?</a:t>
            </a:r>
          </a:p>
          <a:p>
            <a:r>
              <a:rPr lang="en-US" sz="2600" dirty="0" smtClean="0"/>
              <a:t>What resources will assist you in your planning?</a:t>
            </a:r>
          </a:p>
          <a:p>
            <a:r>
              <a:rPr lang="en-US" sz="2600" dirty="0" smtClean="0"/>
              <a:t>What are the steps you will take? </a:t>
            </a:r>
          </a:p>
          <a:p>
            <a:r>
              <a:rPr lang="en-US" sz="2600" dirty="0" smtClean="0"/>
              <a:t>Is/are the medication(s) delegable by a school nurse?</a:t>
            </a:r>
          </a:p>
          <a:p>
            <a:r>
              <a:rPr lang="en-US" sz="2600" dirty="0" smtClean="0"/>
              <a:t>Is the delegation nurse-directed or parent-directed?</a:t>
            </a:r>
          </a:p>
          <a:p>
            <a:r>
              <a:rPr lang="en-US" sz="2600" dirty="0" smtClean="0"/>
              <a:t>What forms will need to be used?</a:t>
            </a:r>
            <a:endParaRPr lang="en-US" sz="2600" dirty="0"/>
          </a:p>
          <a:p>
            <a:pPr lvl="0"/>
            <a:r>
              <a:rPr lang="en-US" sz="2600" dirty="0" smtClean="0"/>
              <a:t>What other safety measures will need to be put in place?</a:t>
            </a:r>
          </a:p>
          <a:p>
            <a:pPr lvl="0"/>
            <a:r>
              <a:rPr lang="en-US" sz="2600" dirty="0" smtClean="0"/>
              <a:t>How often will you need to re-evaluate the trained staff person’s competency and further training needs? </a:t>
            </a:r>
            <a:endParaRPr lang="en-US" sz="2600" dirty="0"/>
          </a:p>
          <a:p>
            <a:pPr marL="0" indent="0">
              <a:buNone/>
            </a:pPr>
            <a:endParaRPr lang="en-US" i="1" dirty="0"/>
          </a:p>
        </p:txBody>
      </p:sp>
      <p:pic>
        <p:nvPicPr>
          <p:cNvPr id="7" name="Picture 2" descr="ak dIV OF pUB hEALTH lOGO.jpg"/>
          <p:cNvPicPr>
            <a:picLocks noChangeAspect="1" noChangeArrowheads="1"/>
          </p:cNvPicPr>
          <p:nvPr/>
        </p:nvPicPr>
        <p:blipFill>
          <a:blip r:embed="rId3" cstate="print"/>
          <a:srcRect/>
          <a:stretch>
            <a:fillRect/>
          </a:stretch>
        </p:blipFill>
        <p:spPr bwMode="auto">
          <a:xfrm>
            <a:off x="144966" y="5980301"/>
            <a:ext cx="889077" cy="725299"/>
          </a:xfrm>
          <a:prstGeom prst="rect">
            <a:avLst/>
          </a:prstGeom>
          <a:noFill/>
          <a:ln w="9525">
            <a:noFill/>
            <a:miter lim="800000"/>
            <a:headEnd/>
            <a:tailEnd/>
          </a:ln>
        </p:spPr>
      </p:pic>
      <p:sp>
        <p:nvSpPr>
          <p:cNvPr id="11" name="TextBox 10"/>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1930684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2400" dirty="0" smtClean="0"/>
              <a:t>Scenario Practice: Scenario 1</a:t>
            </a:r>
            <a:endParaRPr lang="en-US" sz="2400" dirty="0"/>
          </a:p>
        </p:txBody>
      </p:sp>
      <p:sp>
        <p:nvSpPr>
          <p:cNvPr id="2" name="Content Placeholder 1"/>
          <p:cNvSpPr>
            <a:spLocks noGrp="1"/>
          </p:cNvSpPr>
          <p:nvPr>
            <p:ph sz="quarter" idx="1"/>
          </p:nvPr>
        </p:nvSpPr>
        <p:spPr/>
        <p:txBody>
          <a:bodyPr>
            <a:normAutofit fontScale="77500" lnSpcReduction="20000"/>
          </a:bodyPr>
          <a:lstStyle/>
          <a:p>
            <a:r>
              <a:rPr lang="en-US" dirty="0"/>
              <a:t>Clem is a 13 year old seventh grader. She loves sports, and is planning on playing intramural basketball, which starts in two weeks. Intramurals at her middle school are held after school starting at 3:30, at which time the nurse is no longer in the building.</a:t>
            </a:r>
          </a:p>
          <a:p>
            <a:r>
              <a:rPr lang="en-US" dirty="0"/>
              <a:t>Clem has diabetes. During the day, she is becoming more and more independent, but still has some pretty severe spikes and drops in her blood sugar. She uses an insulin pen, and checks her blood sugars independently. She’s pretty good at counting carbs, but not always right on her calculations, especially when her blood sugar is dropping and her brain is “fuzzy.” </a:t>
            </a:r>
          </a:p>
          <a:p>
            <a:r>
              <a:rPr lang="en-US" dirty="0"/>
              <a:t>Mom and Dad both work and are not available to help until they pick Clem up after practice at 5:30 pm, but usually quick to answer their cell phones as long as they are in an area that has service. Glucagon is available in the nurse’s office, but that gets locked when the office closes at 3:30. The school secretary is there until 4:00pm. </a:t>
            </a:r>
          </a:p>
          <a:p>
            <a:pPr marL="0" indent="0">
              <a:buNone/>
            </a:pPr>
            <a:endParaRPr lang="en-US" i="1" dirty="0"/>
          </a:p>
        </p:txBody>
      </p:sp>
      <p:pic>
        <p:nvPicPr>
          <p:cNvPr id="7" name="Picture 2" descr="ak dIV OF pUB hEALTH lOGO.jpg"/>
          <p:cNvPicPr>
            <a:picLocks noChangeAspect="1" noChangeArrowheads="1"/>
          </p:cNvPicPr>
          <p:nvPr/>
        </p:nvPicPr>
        <p:blipFill>
          <a:blip r:embed="rId3" cstate="print"/>
          <a:srcRect/>
          <a:stretch>
            <a:fillRect/>
          </a:stretch>
        </p:blipFill>
        <p:spPr bwMode="auto">
          <a:xfrm>
            <a:off x="144966" y="5980301"/>
            <a:ext cx="889077" cy="725299"/>
          </a:xfrm>
          <a:prstGeom prst="rect">
            <a:avLst/>
          </a:prstGeom>
          <a:noFill/>
          <a:ln w="9525">
            <a:noFill/>
            <a:miter lim="800000"/>
            <a:headEnd/>
            <a:tailEnd/>
          </a:ln>
        </p:spPr>
      </p:pic>
      <p:sp>
        <p:nvSpPr>
          <p:cNvPr id="11" name="TextBox 10"/>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1259820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2400" dirty="0" smtClean="0"/>
              <a:t>Scenario Practice: Scenario 2</a:t>
            </a:r>
            <a:endParaRPr lang="en-US" sz="2400" dirty="0"/>
          </a:p>
        </p:txBody>
      </p:sp>
      <p:sp>
        <p:nvSpPr>
          <p:cNvPr id="2" name="Content Placeholder 1"/>
          <p:cNvSpPr>
            <a:spLocks noGrp="1"/>
          </p:cNvSpPr>
          <p:nvPr>
            <p:ph sz="quarter" idx="1"/>
          </p:nvPr>
        </p:nvSpPr>
        <p:spPr/>
        <p:txBody>
          <a:bodyPr>
            <a:normAutofit fontScale="92500" lnSpcReduction="20000"/>
          </a:bodyPr>
          <a:lstStyle/>
          <a:p>
            <a:r>
              <a:rPr lang="en-US" dirty="0"/>
              <a:t>There are 5 students in the school building with a history of allergies causing anaphylaxis that require immediate emergency Epinephrine administration in case of exposure and anaphylactic response. This elementary school is in a rural area and all parents work in the nearest city about 45 minutes from the school but the school has their cell numbers in case of emergency. Local EMS is staffed by volunteers and may take up to 20 min to respond.</a:t>
            </a:r>
          </a:p>
          <a:p>
            <a:r>
              <a:rPr lang="en-US" dirty="0"/>
              <a:t>The school employs a </a:t>
            </a:r>
            <a:r>
              <a:rPr lang="en-US" dirty="0" smtClean="0"/>
              <a:t>half-time </a:t>
            </a:r>
            <a:r>
              <a:rPr lang="en-US" dirty="0"/>
              <a:t>school nurse who works </a:t>
            </a:r>
            <a:r>
              <a:rPr lang="en-US" dirty="0" smtClean="0"/>
              <a:t>half-time </a:t>
            </a:r>
            <a:r>
              <a:rPr lang="en-US" dirty="0"/>
              <a:t>at another school a distance away. This school has a rather high rate of staff turnover due to its remote location. Classes enjoy lots of hands-on nature </a:t>
            </a:r>
            <a:r>
              <a:rPr lang="en-US" dirty="0" smtClean="0"/>
              <a:t>activities and field trips are planned accordingly.  </a:t>
            </a:r>
            <a:endParaRPr lang="en-US" dirty="0"/>
          </a:p>
          <a:p>
            <a:pPr marL="0" indent="0">
              <a:buNone/>
            </a:pPr>
            <a:endParaRPr lang="en-US" i="1" dirty="0"/>
          </a:p>
        </p:txBody>
      </p:sp>
      <p:pic>
        <p:nvPicPr>
          <p:cNvPr id="7" name="Picture 2" descr="ak dIV OF pUB hEALTH lOGO.jpg"/>
          <p:cNvPicPr>
            <a:picLocks noChangeAspect="1" noChangeArrowheads="1"/>
          </p:cNvPicPr>
          <p:nvPr/>
        </p:nvPicPr>
        <p:blipFill>
          <a:blip r:embed="rId3" cstate="print"/>
          <a:srcRect/>
          <a:stretch>
            <a:fillRect/>
          </a:stretch>
        </p:blipFill>
        <p:spPr bwMode="auto">
          <a:xfrm>
            <a:off x="144966" y="5980301"/>
            <a:ext cx="889077" cy="725299"/>
          </a:xfrm>
          <a:prstGeom prst="rect">
            <a:avLst/>
          </a:prstGeom>
          <a:noFill/>
          <a:ln w="9525">
            <a:noFill/>
            <a:miter lim="800000"/>
            <a:headEnd/>
            <a:tailEnd/>
          </a:ln>
        </p:spPr>
      </p:pic>
      <p:sp>
        <p:nvSpPr>
          <p:cNvPr id="11" name="TextBox 10"/>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3112298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2400" dirty="0" smtClean="0"/>
              <a:t>Scenario Practice: Scenario 3</a:t>
            </a:r>
            <a:endParaRPr lang="en-US" sz="2400" dirty="0"/>
          </a:p>
        </p:txBody>
      </p:sp>
      <p:sp>
        <p:nvSpPr>
          <p:cNvPr id="2" name="Content Placeholder 1"/>
          <p:cNvSpPr>
            <a:spLocks noGrp="1"/>
          </p:cNvSpPr>
          <p:nvPr>
            <p:ph sz="quarter" idx="1"/>
          </p:nvPr>
        </p:nvSpPr>
        <p:spPr/>
        <p:txBody>
          <a:bodyPr>
            <a:normAutofit fontScale="85000" lnSpcReduction="20000"/>
          </a:bodyPr>
          <a:lstStyle/>
          <a:p>
            <a:r>
              <a:rPr lang="en-US" dirty="0"/>
              <a:t>Sixth grade (11-12 year olds), end of school camping trip is scheduled for </a:t>
            </a:r>
            <a:r>
              <a:rPr lang="en-US" b="1" dirty="0"/>
              <a:t>3 days</a:t>
            </a:r>
            <a:r>
              <a:rPr lang="en-US" dirty="0"/>
              <a:t>. Location: 30-45 minutes away via boat from any EMS. Phone service is available, but unsure of cell phone service. Camping facilities include in-door plumbing, bunk house style sleeping facilities). Adult assigned to each building. Kitchen fully equipped for home cooked meals served in the dining room; three meals with snacks in between. Sack lunches for the hiking day. Variety of activities might include: hiking around the island, playing on the beach, arts/crafts, games, etc.</a:t>
            </a:r>
          </a:p>
          <a:p>
            <a:r>
              <a:rPr lang="en-US" dirty="0"/>
              <a:t>Adults include teachers, parents, and other adult volunteers. Camp site coordinator (not employed by school) is a registered nurse with school nurse and ER experience.</a:t>
            </a:r>
          </a:p>
          <a:p>
            <a:r>
              <a:rPr lang="en-US" dirty="0"/>
              <a:t>Four students may need specialized </a:t>
            </a:r>
            <a:r>
              <a:rPr lang="en-US" dirty="0" smtClean="0"/>
              <a:t>care (asthma, anaphylaxis, prescription medications)</a:t>
            </a:r>
            <a:endParaRPr lang="en-US" dirty="0"/>
          </a:p>
          <a:p>
            <a:pPr marL="0" indent="0">
              <a:buNone/>
            </a:pPr>
            <a:endParaRPr lang="en-US" i="1" dirty="0"/>
          </a:p>
        </p:txBody>
      </p:sp>
      <p:pic>
        <p:nvPicPr>
          <p:cNvPr id="7" name="Picture 2" descr="ak dIV OF pUB hEALTH lOGO.jpg"/>
          <p:cNvPicPr>
            <a:picLocks noChangeAspect="1" noChangeArrowheads="1"/>
          </p:cNvPicPr>
          <p:nvPr/>
        </p:nvPicPr>
        <p:blipFill>
          <a:blip r:embed="rId3" cstate="print"/>
          <a:srcRect/>
          <a:stretch>
            <a:fillRect/>
          </a:stretch>
        </p:blipFill>
        <p:spPr bwMode="auto">
          <a:xfrm>
            <a:off x="144966" y="5980301"/>
            <a:ext cx="889077" cy="725299"/>
          </a:xfrm>
          <a:prstGeom prst="rect">
            <a:avLst/>
          </a:prstGeom>
          <a:noFill/>
          <a:ln w="9525">
            <a:noFill/>
            <a:miter lim="800000"/>
            <a:headEnd/>
            <a:tailEnd/>
          </a:ln>
        </p:spPr>
      </p:pic>
      <p:sp>
        <p:nvSpPr>
          <p:cNvPr id="11" name="TextBox 10"/>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8810251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2400" dirty="0" smtClean="0"/>
              <a:t>Scenario Practice: Scenario </a:t>
            </a:r>
            <a:r>
              <a:rPr lang="en-US" sz="2400" dirty="0"/>
              <a:t>4</a:t>
            </a:r>
          </a:p>
        </p:txBody>
      </p:sp>
      <p:sp>
        <p:nvSpPr>
          <p:cNvPr id="2" name="Content Placeholder 1"/>
          <p:cNvSpPr>
            <a:spLocks noGrp="1"/>
          </p:cNvSpPr>
          <p:nvPr>
            <p:ph sz="quarter" idx="1"/>
          </p:nvPr>
        </p:nvSpPr>
        <p:spPr>
          <a:xfrm>
            <a:off x="301752" y="1527048"/>
            <a:ext cx="8503920" cy="4492752"/>
          </a:xfrm>
        </p:spPr>
        <p:txBody>
          <a:bodyPr>
            <a:normAutofit fontScale="62500" lnSpcReduction="20000"/>
          </a:bodyPr>
          <a:lstStyle/>
          <a:p>
            <a:r>
              <a:rPr lang="en-US" sz="3400" dirty="0"/>
              <a:t>Jimmy is 6 years old and diagnosed with ADHD. His parents don’t believe in the use of Ritalin or other prescribed medications, and prefer to handle things “naturally.” After a visit to his </a:t>
            </a:r>
            <a:r>
              <a:rPr lang="en-US" sz="3400" dirty="0" smtClean="0"/>
              <a:t>family naturopathic </a:t>
            </a:r>
            <a:r>
              <a:rPr lang="en-US" sz="3400" dirty="0"/>
              <a:t>doctor, he comes to school with </a:t>
            </a:r>
            <a:r>
              <a:rPr lang="en-US" sz="3400" dirty="0" smtClean="0"/>
              <a:t>some homeopathic </a:t>
            </a:r>
            <a:r>
              <a:rPr lang="en-US" sz="3400" dirty="0"/>
              <a:t>drops </a:t>
            </a:r>
            <a:r>
              <a:rPr lang="en-US" sz="3400" dirty="0" smtClean="0"/>
              <a:t>in </a:t>
            </a:r>
            <a:r>
              <a:rPr lang="en-US" sz="3400" dirty="0"/>
              <a:t>his backpack, which his mom told him to take to the office, since they only have a nurse on Friday. The office calls you and you are able to head over to assess the situation.  </a:t>
            </a:r>
          </a:p>
          <a:p>
            <a:r>
              <a:rPr lang="en-US" sz="3400" dirty="0" smtClean="0"/>
              <a:t>The drops contain </a:t>
            </a:r>
            <a:r>
              <a:rPr lang="en-US" sz="3400" dirty="0"/>
              <a:t>several herbs which were compounded specifically for him by his local natural foods store. The drops are labeled for him, and specify the dose he is to take orally and identify the different components.</a:t>
            </a:r>
          </a:p>
          <a:p>
            <a:r>
              <a:rPr lang="en-US" sz="3400" dirty="0" smtClean="0"/>
              <a:t>A folded </a:t>
            </a:r>
            <a:r>
              <a:rPr lang="en-US" sz="3400" dirty="0"/>
              <a:t>piece of paper from the mom </a:t>
            </a:r>
            <a:r>
              <a:rPr lang="en-US" sz="3400" dirty="0" smtClean="0"/>
              <a:t>requesting that this preparation be given at school has directions stapled to it </a:t>
            </a:r>
            <a:r>
              <a:rPr lang="en-US" sz="3400" dirty="0"/>
              <a:t>to </a:t>
            </a:r>
            <a:r>
              <a:rPr lang="en-US" sz="3400" dirty="0" smtClean="0"/>
              <a:t>give 2 drop of tincture to </a:t>
            </a:r>
            <a:r>
              <a:rPr lang="en-US" sz="3400" dirty="0"/>
              <a:t>Jimmy at </a:t>
            </a:r>
            <a:r>
              <a:rPr lang="en-US" sz="3400" dirty="0" smtClean="0"/>
              <a:t>lunch every day signed by the naturopath.  </a:t>
            </a:r>
            <a:endParaRPr lang="en-US" sz="3400" dirty="0"/>
          </a:p>
          <a:p>
            <a:pPr marL="0" indent="0">
              <a:buNone/>
            </a:pPr>
            <a:endParaRPr lang="en-US" i="1" dirty="0"/>
          </a:p>
        </p:txBody>
      </p:sp>
      <p:pic>
        <p:nvPicPr>
          <p:cNvPr id="7" name="Picture 2" descr="ak dIV OF pUB hEALTH lOGO.jpg"/>
          <p:cNvPicPr>
            <a:picLocks noChangeAspect="1" noChangeArrowheads="1"/>
          </p:cNvPicPr>
          <p:nvPr/>
        </p:nvPicPr>
        <p:blipFill>
          <a:blip r:embed="rId3" cstate="print"/>
          <a:srcRect/>
          <a:stretch>
            <a:fillRect/>
          </a:stretch>
        </p:blipFill>
        <p:spPr bwMode="auto">
          <a:xfrm>
            <a:off x="144966" y="5980301"/>
            <a:ext cx="889077" cy="725299"/>
          </a:xfrm>
          <a:prstGeom prst="rect">
            <a:avLst/>
          </a:prstGeom>
          <a:noFill/>
          <a:ln w="9525">
            <a:noFill/>
            <a:miter lim="800000"/>
            <a:headEnd/>
            <a:tailEnd/>
          </a:ln>
        </p:spPr>
      </p:pic>
      <p:sp>
        <p:nvSpPr>
          <p:cNvPr id="11" name="TextBox 10"/>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2270437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2400" dirty="0" smtClean="0"/>
              <a:t>Scenario Practice: Scenario 5</a:t>
            </a:r>
            <a:endParaRPr lang="en-US" sz="2400" dirty="0"/>
          </a:p>
        </p:txBody>
      </p:sp>
      <p:sp>
        <p:nvSpPr>
          <p:cNvPr id="2" name="Content Placeholder 1"/>
          <p:cNvSpPr>
            <a:spLocks noGrp="1"/>
          </p:cNvSpPr>
          <p:nvPr>
            <p:ph sz="quarter" idx="1"/>
          </p:nvPr>
        </p:nvSpPr>
        <p:spPr/>
        <p:txBody>
          <a:bodyPr>
            <a:normAutofit fontScale="92500" lnSpcReduction="20000"/>
          </a:bodyPr>
          <a:lstStyle/>
          <a:p>
            <a:r>
              <a:rPr lang="en-US" dirty="0"/>
              <a:t>Fred is in second </a:t>
            </a:r>
            <a:r>
              <a:rPr lang="en-US" dirty="0" smtClean="0"/>
              <a:t>grader </a:t>
            </a:r>
            <a:r>
              <a:rPr lang="en-US" dirty="0"/>
              <a:t>at </a:t>
            </a:r>
            <a:r>
              <a:rPr lang="en-US" dirty="0" smtClean="0"/>
              <a:t>Rural Elementary </a:t>
            </a:r>
            <a:r>
              <a:rPr lang="en-US" dirty="0"/>
              <a:t>S</a:t>
            </a:r>
            <a:r>
              <a:rPr lang="en-US" dirty="0" smtClean="0"/>
              <a:t>chool </a:t>
            </a:r>
            <a:r>
              <a:rPr lang="en-US" dirty="0"/>
              <a:t>and has a seizure disorder. He has a Seizure Care Plan in place that requires PRN rectal diazepam for control of his seizures. </a:t>
            </a:r>
            <a:r>
              <a:rPr lang="en-US" dirty="0" smtClean="0"/>
              <a:t>The school has a nurse who is part-time, once a week. Fred </a:t>
            </a:r>
            <a:r>
              <a:rPr lang="en-US" dirty="0"/>
              <a:t>has had only two seizures at school in the past year, but they often follow stressful situations or activities. Diazepam was used for the first, but not the second event</a:t>
            </a:r>
            <a:r>
              <a:rPr lang="en-US" dirty="0" smtClean="0"/>
              <a:t>.  </a:t>
            </a:r>
            <a:endParaRPr lang="en-US" dirty="0"/>
          </a:p>
          <a:p>
            <a:r>
              <a:rPr lang="en-US" dirty="0"/>
              <a:t>The </a:t>
            </a:r>
            <a:r>
              <a:rPr lang="en-US" dirty="0" smtClean="0"/>
              <a:t>class has several field trips planned with one coming up in a week. The mother works and cannot attend the trip </a:t>
            </a:r>
            <a:r>
              <a:rPr lang="en-US" dirty="0"/>
              <a:t>with the class but can be reached by telephone in case of </a:t>
            </a:r>
            <a:r>
              <a:rPr lang="en-US" dirty="0" smtClean="0"/>
              <a:t>emergency and requests that someone be prepared to give Fred’s diazepam, if needed.</a:t>
            </a:r>
            <a:endParaRPr lang="en-US" dirty="0"/>
          </a:p>
          <a:p>
            <a:pPr marL="0" indent="0">
              <a:buNone/>
            </a:pPr>
            <a:endParaRPr lang="en-US" i="1" dirty="0"/>
          </a:p>
        </p:txBody>
      </p:sp>
      <p:pic>
        <p:nvPicPr>
          <p:cNvPr id="7" name="Picture 2" descr="ak dIV OF pUB hEALTH lOGO.jpg"/>
          <p:cNvPicPr>
            <a:picLocks noChangeAspect="1" noChangeArrowheads="1"/>
          </p:cNvPicPr>
          <p:nvPr/>
        </p:nvPicPr>
        <p:blipFill>
          <a:blip r:embed="rId3" cstate="print"/>
          <a:srcRect/>
          <a:stretch>
            <a:fillRect/>
          </a:stretch>
        </p:blipFill>
        <p:spPr bwMode="auto">
          <a:xfrm>
            <a:off x="144966" y="5980301"/>
            <a:ext cx="889077" cy="725299"/>
          </a:xfrm>
          <a:prstGeom prst="rect">
            <a:avLst/>
          </a:prstGeom>
          <a:noFill/>
          <a:ln w="9525">
            <a:noFill/>
            <a:miter lim="800000"/>
            <a:headEnd/>
            <a:tailEnd/>
          </a:ln>
        </p:spPr>
      </p:pic>
      <p:sp>
        <p:nvSpPr>
          <p:cNvPr id="11" name="TextBox 10"/>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27562002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2400" dirty="0" smtClean="0"/>
              <a:t>Scenario Practice: Scenario 6</a:t>
            </a:r>
            <a:endParaRPr lang="en-US" sz="2400" dirty="0"/>
          </a:p>
        </p:txBody>
      </p:sp>
      <p:sp>
        <p:nvSpPr>
          <p:cNvPr id="2" name="Content Placeholder 1"/>
          <p:cNvSpPr>
            <a:spLocks noGrp="1"/>
          </p:cNvSpPr>
          <p:nvPr>
            <p:ph sz="quarter" idx="1"/>
          </p:nvPr>
        </p:nvSpPr>
        <p:spPr/>
        <p:txBody>
          <a:bodyPr>
            <a:normAutofit fontScale="92500" lnSpcReduction="20000"/>
          </a:bodyPr>
          <a:lstStyle/>
          <a:p>
            <a:r>
              <a:rPr lang="en-US" sz="2600" dirty="0"/>
              <a:t>Charlene and Diane are in 2</a:t>
            </a:r>
            <a:r>
              <a:rPr lang="en-US" sz="2600" baseline="30000" dirty="0"/>
              <a:t>nd</a:t>
            </a:r>
            <a:r>
              <a:rPr lang="en-US" sz="2600" dirty="0"/>
              <a:t> and 3</a:t>
            </a:r>
            <a:r>
              <a:rPr lang="en-US" sz="2600" baseline="30000" dirty="0"/>
              <a:t>rd</a:t>
            </a:r>
            <a:r>
              <a:rPr lang="en-US" sz="2600" dirty="0"/>
              <a:t> grade respectively and have signed up to participate in the school sponsored cross country ski program. They both have asthma and have </a:t>
            </a:r>
            <a:r>
              <a:rPr lang="en-US" sz="2600" dirty="0" smtClean="0"/>
              <a:t>current </a:t>
            </a:r>
            <a:r>
              <a:rPr lang="en-US" sz="2600" dirty="0"/>
              <a:t>Asthma Action </a:t>
            </a:r>
            <a:r>
              <a:rPr lang="en-US" sz="2600" dirty="0" smtClean="0"/>
              <a:t>Plans </a:t>
            </a:r>
            <a:r>
              <a:rPr lang="en-US" sz="2600" dirty="0"/>
              <a:t>in place </a:t>
            </a:r>
            <a:r>
              <a:rPr lang="en-US" sz="2600" dirty="0" smtClean="0"/>
              <a:t>with PRN </a:t>
            </a:r>
            <a:r>
              <a:rPr lang="en-US" sz="2600" dirty="0"/>
              <a:t>albuterol </a:t>
            </a:r>
            <a:r>
              <a:rPr lang="en-US" sz="2600" dirty="0" smtClean="0"/>
              <a:t>inhalers </a:t>
            </a:r>
            <a:r>
              <a:rPr lang="en-US" sz="2600" dirty="0"/>
              <a:t>locked up in the nurse’s office</a:t>
            </a:r>
            <a:r>
              <a:rPr lang="en-US" sz="2600" dirty="0" smtClean="0"/>
              <a:t>. Neither have permission to self-administer their asthma medicine but both do know when they need their inhalers and respond well to treatment.</a:t>
            </a:r>
            <a:endParaRPr lang="en-US" sz="2600" dirty="0"/>
          </a:p>
          <a:p>
            <a:r>
              <a:rPr lang="en-US" sz="2600" dirty="0"/>
              <a:t>The ski program lasts 2 months, is from 3:00-4:00pm on Monday and Wednesday afternoon, and they go from the school on a 3-5 mile ski route then are picked up by the parent at a secondary location. </a:t>
            </a:r>
          </a:p>
          <a:p>
            <a:r>
              <a:rPr lang="en-US" sz="2600" dirty="0"/>
              <a:t>The responsible staff </a:t>
            </a:r>
            <a:r>
              <a:rPr lang="en-US" sz="2600" dirty="0" smtClean="0"/>
              <a:t>carries </a:t>
            </a:r>
            <a:r>
              <a:rPr lang="en-US" sz="2600" dirty="0"/>
              <a:t>a cell phone but the cell reception is sketchy while they are on the route.</a:t>
            </a:r>
          </a:p>
          <a:p>
            <a:pPr marL="0" indent="0">
              <a:buNone/>
            </a:pPr>
            <a:endParaRPr lang="en-US" i="1" dirty="0"/>
          </a:p>
        </p:txBody>
      </p:sp>
      <p:pic>
        <p:nvPicPr>
          <p:cNvPr id="7" name="Picture 2" descr="ak dIV OF pUB hEALTH lOGO.jpg"/>
          <p:cNvPicPr>
            <a:picLocks noChangeAspect="1" noChangeArrowheads="1"/>
          </p:cNvPicPr>
          <p:nvPr/>
        </p:nvPicPr>
        <p:blipFill>
          <a:blip r:embed="rId3" cstate="print"/>
          <a:srcRect/>
          <a:stretch>
            <a:fillRect/>
          </a:stretch>
        </p:blipFill>
        <p:spPr bwMode="auto">
          <a:xfrm>
            <a:off x="144966" y="5980301"/>
            <a:ext cx="889077" cy="725299"/>
          </a:xfrm>
          <a:prstGeom prst="rect">
            <a:avLst/>
          </a:prstGeom>
          <a:noFill/>
          <a:ln w="9525">
            <a:noFill/>
            <a:miter lim="800000"/>
            <a:headEnd/>
            <a:tailEnd/>
          </a:ln>
        </p:spPr>
      </p:pic>
      <p:sp>
        <p:nvSpPr>
          <p:cNvPr id="11" name="TextBox 10"/>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1841596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Delegation Defined</a:t>
            </a:r>
            <a:endParaRPr lang="en-US" dirty="0"/>
          </a:p>
        </p:txBody>
      </p:sp>
      <p:sp>
        <p:nvSpPr>
          <p:cNvPr id="2" name="Content Placeholder 1"/>
          <p:cNvSpPr>
            <a:spLocks noGrp="1"/>
          </p:cNvSpPr>
          <p:nvPr>
            <p:ph sz="quarter" idx="1"/>
          </p:nvPr>
        </p:nvSpPr>
        <p:spPr>
          <a:xfrm>
            <a:off x="457200" y="1447800"/>
            <a:ext cx="8229600" cy="4792283"/>
          </a:xfrm>
        </p:spPr>
        <p:txBody>
          <a:bodyPr>
            <a:normAutofit lnSpcReduction="10000"/>
          </a:bodyPr>
          <a:lstStyle/>
          <a:p>
            <a:pPr marL="231775" lvl="1" indent="-231775">
              <a:spcBef>
                <a:spcPts val="400"/>
              </a:spcBef>
              <a:buSzPct val="68000"/>
              <a:buFont typeface="Wingdings" pitchFamily="2" charset="2"/>
              <a:buChar char="Ø"/>
            </a:pPr>
            <a:r>
              <a:rPr lang="en-US" sz="2800" dirty="0"/>
              <a:t>Delegation in school nursing is a complex process in which the authority to perform a selected nursing task is transferred to a competent unlicensed individual (UAP) in a specific </a:t>
            </a:r>
            <a:r>
              <a:rPr lang="en-US" sz="2800" dirty="0" smtClean="0"/>
              <a:t>situation. </a:t>
            </a:r>
            <a:r>
              <a:rPr lang="en-US" sz="1800" dirty="0" smtClean="0"/>
              <a:t>National </a:t>
            </a:r>
            <a:r>
              <a:rPr lang="en-US" sz="1800" dirty="0"/>
              <a:t>Association of School </a:t>
            </a:r>
            <a:r>
              <a:rPr lang="en-US" sz="1800" dirty="0" smtClean="0"/>
              <a:t>Nurses</a:t>
            </a:r>
          </a:p>
          <a:p>
            <a:pPr marL="231775" lvl="1" indent="-231775">
              <a:spcBef>
                <a:spcPts val="400"/>
              </a:spcBef>
              <a:buSzPct val="68000"/>
              <a:buFont typeface="Wingdings" pitchFamily="2" charset="2"/>
              <a:buChar char="Ø"/>
            </a:pPr>
            <a:r>
              <a:rPr lang="en-US" sz="2800" dirty="0" smtClean="0"/>
              <a:t>The assignment of the performance of a nursing activity to a non-nurse.  Accountability remains with the registered nurses; state laws and regulations and school regulations must be followed; and standards of school nursing practice must be upheld.  </a:t>
            </a:r>
            <a:r>
              <a:rPr lang="en-US" sz="1400" dirty="0" smtClean="0"/>
              <a:t>ANA &amp; NASN SN Scope &amp; Standards of Practice</a:t>
            </a:r>
            <a:endParaRPr lang="en-US" sz="1400" dirty="0"/>
          </a:p>
          <a:p>
            <a:pPr marL="0" indent="0">
              <a:buNone/>
            </a:pPr>
            <a:endParaRPr lang="en-US" sz="2400" dirty="0"/>
          </a:p>
        </p:txBody>
      </p:sp>
      <p:pic>
        <p:nvPicPr>
          <p:cNvPr id="7" name="Picture 2" descr="ak dIV OF pUB hEALTH lOGO.jpg"/>
          <p:cNvPicPr>
            <a:picLocks noChangeAspect="1" noChangeArrowheads="1"/>
          </p:cNvPicPr>
          <p:nvPr/>
        </p:nvPicPr>
        <p:blipFill>
          <a:blip r:embed="rId3" cstate="print"/>
          <a:srcRect/>
          <a:stretch>
            <a:fillRect/>
          </a:stretch>
        </p:blipFill>
        <p:spPr bwMode="auto">
          <a:xfrm>
            <a:off x="144966" y="5980301"/>
            <a:ext cx="889077" cy="725299"/>
          </a:xfrm>
          <a:prstGeom prst="rect">
            <a:avLst/>
          </a:prstGeom>
          <a:noFill/>
          <a:ln w="9525">
            <a:noFill/>
            <a:miter lim="800000"/>
            <a:headEnd/>
            <a:tailEnd/>
          </a:ln>
        </p:spPr>
      </p:pic>
      <p:sp>
        <p:nvSpPr>
          <p:cNvPr id="11" name="TextBox 10"/>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39237779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2400" dirty="0" smtClean="0"/>
              <a:t>Scenario Practice: Scenario 7</a:t>
            </a:r>
            <a:endParaRPr lang="en-US" sz="2400" dirty="0"/>
          </a:p>
        </p:txBody>
      </p:sp>
      <p:sp>
        <p:nvSpPr>
          <p:cNvPr id="2" name="Content Placeholder 1"/>
          <p:cNvSpPr>
            <a:spLocks noGrp="1"/>
          </p:cNvSpPr>
          <p:nvPr>
            <p:ph sz="quarter" idx="1"/>
          </p:nvPr>
        </p:nvSpPr>
        <p:spPr/>
        <p:txBody>
          <a:bodyPr>
            <a:normAutofit fontScale="92500" lnSpcReduction="20000"/>
          </a:bodyPr>
          <a:lstStyle/>
          <a:p>
            <a:r>
              <a:rPr lang="en-US" dirty="0"/>
              <a:t>The local Charter School, New Beginnings, is a growing school that has attracted many families with its “can-do” attitude. The school has 445 students but only a part time </a:t>
            </a:r>
            <a:r>
              <a:rPr lang="en-US" dirty="0" smtClean="0"/>
              <a:t>nurse, once a week. </a:t>
            </a:r>
            <a:r>
              <a:rPr lang="en-US" dirty="0"/>
              <a:t>There are 7 students who need meds during the day. 4 students take Ritalin at school, 2 for inhalers before PE/Recess, and 1 for a long term cardiac problem</a:t>
            </a:r>
            <a:r>
              <a:rPr lang="en-US" dirty="0" smtClean="0"/>
              <a:t>. On occasion, students have brought in antibiotics and other short term medications. </a:t>
            </a:r>
            <a:endParaRPr lang="en-US" dirty="0"/>
          </a:p>
          <a:p>
            <a:r>
              <a:rPr lang="en-US" dirty="0"/>
              <a:t>The teachers and staff are fairly experienced and are dedicated to student achievement and working as a team. </a:t>
            </a:r>
            <a:r>
              <a:rPr lang="en-US" dirty="0" smtClean="0"/>
              <a:t>The school secretary is the glue holding the school together but is quite busy with multiple assignments and cannot possibly take on another task.</a:t>
            </a:r>
            <a:endParaRPr lang="en-US" dirty="0"/>
          </a:p>
          <a:p>
            <a:pPr marL="0" indent="0">
              <a:buNone/>
            </a:pPr>
            <a:endParaRPr lang="en-US" i="1" dirty="0"/>
          </a:p>
        </p:txBody>
      </p:sp>
      <p:pic>
        <p:nvPicPr>
          <p:cNvPr id="7" name="Picture 2" descr="ak dIV OF pUB hEALTH lOGO.jpg"/>
          <p:cNvPicPr>
            <a:picLocks noChangeAspect="1" noChangeArrowheads="1"/>
          </p:cNvPicPr>
          <p:nvPr/>
        </p:nvPicPr>
        <p:blipFill>
          <a:blip r:embed="rId3" cstate="print"/>
          <a:srcRect/>
          <a:stretch>
            <a:fillRect/>
          </a:stretch>
        </p:blipFill>
        <p:spPr bwMode="auto">
          <a:xfrm>
            <a:off x="144966" y="5980301"/>
            <a:ext cx="889077" cy="725299"/>
          </a:xfrm>
          <a:prstGeom prst="rect">
            <a:avLst/>
          </a:prstGeom>
          <a:noFill/>
          <a:ln w="9525">
            <a:noFill/>
            <a:miter lim="800000"/>
            <a:headEnd/>
            <a:tailEnd/>
          </a:ln>
        </p:spPr>
      </p:pic>
      <p:sp>
        <p:nvSpPr>
          <p:cNvPr id="11" name="TextBox 10"/>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8038241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2400" dirty="0" smtClean="0"/>
              <a:t>Scenario Practice: Scenario 8</a:t>
            </a:r>
            <a:endParaRPr lang="en-US" sz="2400" dirty="0"/>
          </a:p>
        </p:txBody>
      </p:sp>
      <p:sp>
        <p:nvSpPr>
          <p:cNvPr id="2" name="Content Placeholder 1"/>
          <p:cNvSpPr>
            <a:spLocks noGrp="1"/>
          </p:cNvSpPr>
          <p:nvPr>
            <p:ph sz="quarter" idx="1"/>
          </p:nvPr>
        </p:nvSpPr>
        <p:spPr/>
        <p:txBody>
          <a:bodyPr>
            <a:normAutofit fontScale="85000" lnSpcReduction="20000"/>
          </a:bodyPr>
          <a:lstStyle/>
          <a:p>
            <a:r>
              <a:rPr lang="en-US" dirty="0"/>
              <a:t>You are a nurse at the Last Frontier Elementary </a:t>
            </a:r>
            <a:r>
              <a:rPr lang="en-US" dirty="0" smtClean="0"/>
              <a:t>School as well as the middle school. Once a month you also must travel to an outlying school with 30 students. You have arranged your workload to prioritize the elementary school in the mornings leaving for the middle school at 12:30 pm. Your travel day is flexible.</a:t>
            </a:r>
          </a:p>
          <a:p>
            <a:r>
              <a:rPr lang="en-US" dirty="0" smtClean="0"/>
              <a:t>In the elementary school two 1</a:t>
            </a:r>
            <a:r>
              <a:rPr lang="en-US" baseline="30000" dirty="0" smtClean="0"/>
              <a:t>st</a:t>
            </a:r>
            <a:r>
              <a:rPr lang="en-US" dirty="0" smtClean="0"/>
              <a:t> </a:t>
            </a:r>
            <a:r>
              <a:rPr lang="en-US" dirty="0"/>
              <a:t>grade students, Alicia and </a:t>
            </a:r>
            <a:r>
              <a:rPr lang="en-US" dirty="0" smtClean="0"/>
              <a:t>Stephanie, have </a:t>
            </a:r>
            <a:r>
              <a:rPr lang="en-US" dirty="0"/>
              <a:t>Type </a:t>
            </a:r>
            <a:r>
              <a:rPr lang="en-US" dirty="0" smtClean="0"/>
              <a:t>1 diabetes. Stephanie’s </a:t>
            </a:r>
            <a:r>
              <a:rPr lang="en-US" dirty="0"/>
              <a:t>blood sugars are well controlled. Alicia </a:t>
            </a:r>
            <a:r>
              <a:rPr lang="en-US" dirty="0" smtClean="0"/>
              <a:t>has </a:t>
            </a:r>
            <a:r>
              <a:rPr lang="en-US" dirty="0"/>
              <a:t>frequently documented </a:t>
            </a:r>
            <a:r>
              <a:rPr lang="en-US" dirty="0" smtClean="0"/>
              <a:t>blood glucose </a:t>
            </a:r>
            <a:r>
              <a:rPr lang="en-US" dirty="0"/>
              <a:t>in the 50-60 mg/</a:t>
            </a:r>
            <a:r>
              <a:rPr lang="en-US" dirty="0" err="1"/>
              <a:t>dL</a:t>
            </a:r>
            <a:r>
              <a:rPr lang="en-US" dirty="0"/>
              <a:t> </a:t>
            </a:r>
            <a:r>
              <a:rPr lang="en-US" dirty="0" smtClean="0"/>
              <a:t>range but she responds well to treatment. Neither students are able to count their carbs and both have insulin pumps.</a:t>
            </a:r>
          </a:p>
          <a:p>
            <a:r>
              <a:rPr lang="en-US" dirty="0" smtClean="0"/>
              <a:t>Several field trips are planned for spring and both Alicia and Stephanie’s parents work full-time and cannot attend these functions.</a:t>
            </a:r>
            <a:endParaRPr lang="en-US" dirty="0"/>
          </a:p>
          <a:p>
            <a:pPr marL="0" indent="0">
              <a:buNone/>
            </a:pPr>
            <a:endParaRPr lang="en-US" i="1" dirty="0"/>
          </a:p>
        </p:txBody>
      </p:sp>
      <p:pic>
        <p:nvPicPr>
          <p:cNvPr id="7" name="Picture 2" descr="ak dIV OF pUB hEALTH lOGO.jpg"/>
          <p:cNvPicPr>
            <a:picLocks noChangeAspect="1" noChangeArrowheads="1"/>
          </p:cNvPicPr>
          <p:nvPr/>
        </p:nvPicPr>
        <p:blipFill>
          <a:blip r:embed="rId3" cstate="print"/>
          <a:srcRect/>
          <a:stretch>
            <a:fillRect/>
          </a:stretch>
        </p:blipFill>
        <p:spPr bwMode="auto">
          <a:xfrm>
            <a:off x="144966" y="5980301"/>
            <a:ext cx="889077" cy="725299"/>
          </a:xfrm>
          <a:prstGeom prst="rect">
            <a:avLst/>
          </a:prstGeom>
          <a:noFill/>
          <a:ln w="9525">
            <a:noFill/>
            <a:miter lim="800000"/>
            <a:headEnd/>
            <a:tailEnd/>
          </a:ln>
        </p:spPr>
      </p:pic>
      <p:sp>
        <p:nvSpPr>
          <p:cNvPr id="11" name="TextBox 10"/>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26575758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subTitle" idx="1"/>
          </p:nvPr>
        </p:nvSpPr>
        <p:spPr>
          <a:xfrm>
            <a:off x="838200" y="2700221"/>
            <a:ext cx="7052434" cy="3034466"/>
          </a:xfrm>
        </p:spPr>
        <p:txBody>
          <a:bodyPr>
            <a:normAutofit/>
          </a:bodyPr>
          <a:lstStyle/>
          <a:p>
            <a:r>
              <a:rPr lang="en-US" dirty="0"/>
              <a:t>Section of Women’s, Children’s, and Family Health</a:t>
            </a:r>
          </a:p>
          <a:p>
            <a:r>
              <a:rPr lang="en-US" dirty="0"/>
              <a:t>3601 C Street, Suite 322</a:t>
            </a:r>
          </a:p>
          <a:p>
            <a:r>
              <a:rPr lang="en-US" dirty="0"/>
              <a:t>Anchorage, AK </a:t>
            </a:r>
            <a:r>
              <a:rPr lang="en-US" dirty="0" smtClean="0"/>
              <a:t>99503</a:t>
            </a:r>
          </a:p>
          <a:p>
            <a:r>
              <a:rPr lang="en-US" dirty="0"/>
              <a:t>main office 907-269-3400</a:t>
            </a:r>
          </a:p>
          <a:p>
            <a:pPr marL="0" indent="0">
              <a:buNone/>
            </a:pPr>
            <a:endParaRPr lang="en-US" dirty="0" smtClean="0"/>
          </a:p>
          <a:p>
            <a:pPr marL="0" indent="0">
              <a:buNone/>
            </a:pPr>
            <a:r>
              <a:rPr lang="en-US" dirty="0" smtClean="0"/>
              <a:t>School </a:t>
            </a:r>
            <a:r>
              <a:rPr lang="en-US" dirty="0" smtClean="0"/>
              <a:t>Nursing/School Health Services Program</a:t>
            </a:r>
          </a:p>
          <a:p>
            <a:pPr marL="0" indent="0">
              <a:buNone/>
            </a:pPr>
            <a:r>
              <a:rPr lang="en-US" dirty="0" smtClean="0"/>
              <a:t>907-269-7368</a:t>
            </a:r>
            <a:endParaRPr lang="en-US" dirty="0" smtClean="0"/>
          </a:p>
        </p:txBody>
      </p:sp>
      <p:sp>
        <p:nvSpPr>
          <p:cNvPr id="10" name="Title 9"/>
          <p:cNvSpPr>
            <a:spLocks noGrp="1"/>
          </p:cNvSpPr>
          <p:nvPr>
            <p:ph type="ctrTitle"/>
          </p:nvPr>
        </p:nvSpPr>
        <p:spPr/>
        <p:txBody>
          <a:bodyPr>
            <a:noAutofit/>
          </a:bodyPr>
          <a:lstStyle/>
          <a:p>
            <a:r>
              <a:rPr lang="en-US" sz="3200" dirty="0" smtClean="0"/>
              <a:t>Thank You</a:t>
            </a:r>
            <a:endParaRPr lang="en-US" sz="3200" dirty="0"/>
          </a:p>
        </p:txBody>
      </p:sp>
      <p:pic>
        <p:nvPicPr>
          <p:cNvPr id="8" name="Picture 1" descr="SOA_DHSS LOGO.jpg"/>
          <p:cNvPicPr>
            <a:picLocks noChangeAspect="1" noChangeArrowheads="1"/>
          </p:cNvPicPr>
          <p:nvPr/>
        </p:nvPicPr>
        <p:blipFill>
          <a:blip r:embed="rId3" cstate="print"/>
          <a:srcRect/>
          <a:stretch>
            <a:fillRect/>
          </a:stretch>
        </p:blipFill>
        <p:spPr bwMode="auto">
          <a:xfrm>
            <a:off x="3200400" y="5334000"/>
            <a:ext cx="771525" cy="782788"/>
          </a:xfrm>
          <a:prstGeom prst="rect">
            <a:avLst/>
          </a:prstGeom>
          <a:noFill/>
          <a:ln w="9525">
            <a:noFill/>
            <a:miter lim="800000"/>
            <a:headEnd/>
            <a:tailEnd/>
          </a:ln>
        </p:spPr>
      </p:pic>
      <p:pic>
        <p:nvPicPr>
          <p:cNvPr id="9" name="Picture 2" descr="ak dIV OF pUB hEALTH lOGO.jpg"/>
          <p:cNvPicPr>
            <a:picLocks noChangeAspect="1" noChangeArrowheads="1"/>
          </p:cNvPicPr>
          <p:nvPr/>
        </p:nvPicPr>
        <p:blipFill>
          <a:blip r:embed="rId4" cstate="print"/>
          <a:srcRect/>
          <a:stretch>
            <a:fillRect/>
          </a:stretch>
        </p:blipFill>
        <p:spPr bwMode="auto">
          <a:xfrm>
            <a:off x="4581724" y="5362744"/>
            <a:ext cx="889077" cy="725299"/>
          </a:xfrm>
          <a:prstGeom prst="rect">
            <a:avLst/>
          </a:prstGeom>
          <a:noFill/>
          <a:ln w="9525">
            <a:noFill/>
            <a:miter lim="800000"/>
            <a:headEnd/>
            <a:tailEnd/>
          </a:ln>
        </p:spPr>
      </p:pic>
    </p:spTree>
    <p:extLst>
      <p:ext uri="{BB962C8B-B14F-4D97-AF65-F5344CB8AC3E}">
        <p14:creationId xmlns:p14="http://schemas.microsoft.com/office/powerpoint/2010/main" val="2308279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delegation</a:t>
            </a:r>
            <a:endParaRPr lang="en-US" dirty="0"/>
          </a:p>
        </p:txBody>
      </p:sp>
      <p:sp>
        <p:nvSpPr>
          <p:cNvPr id="3" name="Text Placeholder 2"/>
          <p:cNvSpPr>
            <a:spLocks noGrp="1"/>
          </p:cNvSpPr>
          <p:nvPr>
            <p:ph type="body" idx="2"/>
          </p:nvPr>
        </p:nvSpPr>
        <p:spPr>
          <a:xfrm>
            <a:off x="533400" y="1981200"/>
            <a:ext cx="1600200" cy="4495800"/>
          </a:xfrm>
        </p:spPr>
        <p:txBody>
          <a:bodyPr vert="vert270">
            <a:noAutofit/>
          </a:bodyPr>
          <a:lstStyle/>
          <a:p>
            <a:pPr algn="ctr"/>
            <a:r>
              <a:rPr lang="en-US" sz="8000" dirty="0" smtClean="0"/>
              <a:t>REALITY</a:t>
            </a:r>
            <a:endParaRPr lang="en-US" sz="8000" dirty="0"/>
          </a:p>
        </p:txBody>
      </p:sp>
      <p:sp>
        <p:nvSpPr>
          <p:cNvPr id="4" name="Content Placeholder 3"/>
          <p:cNvSpPr>
            <a:spLocks noGrp="1"/>
          </p:cNvSpPr>
          <p:nvPr>
            <p:ph sz="quarter" idx="1"/>
          </p:nvPr>
        </p:nvSpPr>
        <p:spPr>
          <a:xfrm>
            <a:off x="2971800" y="1143000"/>
            <a:ext cx="5791200" cy="5334000"/>
          </a:xfrm>
        </p:spPr>
        <p:txBody>
          <a:bodyPr>
            <a:normAutofit fontScale="92500" lnSpcReduction="20000"/>
          </a:bodyPr>
          <a:lstStyle/>
          <a:p>
            <a:pPr marL="0" indent="0">
              <a:buNone/>
            </a:pPr>
            <a:r>
              <a:rPr lang="en-US" dirty="0" smtClean="0"/>
              <a:t>The need for delegation of nursing tasks in the school setting is greater today than ever before </a:t>
            </a:r>
          </a:p>
          <a:p>
            <a:r>
              <a:rPr lang="en-US" dirty="0" smtClean="0"/>
              <a:t>more school nurse responsibilities </a:t>
            </a:r>
          </a:p>
          <a:p>
            <a:r>
              <a:rPr lang="en-US" dirty="0" smtClean="0"/>
              <a:t>limited number of qualified school nurses</a:t>
            </a:r>
          </a:p>
          <a:p>
            <a:r>
              <a:rPr lang="en-US" dirty="0" smtClean="0"/>
              <a:t>unfunded mandates</a:t>
            </a:r>
          </a:p>
          <a:p>
            <a:r>
              <a:rPr lang="en-US" dirty="0" smtClean="0"/>
              <a:t>budgetary concerns</a:t>
            </a:r>
          </a:p>
          <a:p>
            <a:r>
              <a:rPr lang="en-US" dirty="0" smtClean="0"/>
              <a:t>staffing patterns where school nurses cover multiple schools</a:t>
            </a:r>
          </a:p>
          <a:p>
            <a:pPr>
              <a:tabLst>
                <a:tab pos="5943600" algn="r"/>
              </a:tabLst>
            </a:pPr>
            <a:r>
              <a:rPr lang="en-US" dirty="0"/>
              <a:t>F</a:t>
            </a:r>
            <a:r>
              <a:rPr lang="en-US" dirty="0" smtClean="0"/>
              <a:t>ederal and state requirements (e.g. IDEA, Section 504 and the American Disabilities Act) requiring school health services for complex student health needs 	</a:t>
            </a:r>
            <a:endParaRPr lang="en-US" sz="1400" dirty="0"/>
          </a:p>
        </p:txBody>
      </p:sp>
      <p:sp>
        <p:nvSpPr>
          <p:cNvPr id="5" name="TextBox 4"/>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3124152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Delegation Literature</a:t>
            </a:r>
            <a:endParaRPr lang="en-US" dirty="0"/>
          </a:p>
        </p:txBody>
      </p:sp>
      <p:sp>
        <p:nvSpPr>
          <p:cNvPr id="2" name="Content Placeholder 1"/>
          <p:cNvSpPr>
            <a:spLocks noGrp="1"/>
          </p:cNvSpPr>
          <p:nvPr>
            <p:ph sz="quarter" idx="1"/>
          </p:nvPr>
        </p:nvSpPr>
        <p:spPr>
          <a:xfrm>
            <a:off x="457200" y="1447800"/>
            <a:ext cx="8229600" cy="4792283"/>
          </a:xfrm>
        </p:spPr>
        <p:txBody>
          <a:bodyPr>
            <a:normAutofit/>
          </a:bodyPr>
          <a:lstStyle/>
          <a:p>
            <a:pPr marL="231775" lvl="1" indent="-231775">
              <a:spcBef>
                <a:spcPts val="400"/>
              </a:spcBef>
              <a:buSzPct val="68000"/>
              <a:buFont typeface="Wingdings" pitchFamily="2" charset="2"/>
              <a:buChar char="Ø"/>
            </a:pPr>
            <a:r>
              <a:rPr lang="en-US" sz="2000" dirty="0" smtClean="0"/>
              <a:t>Delegation is a core nursing competency requiring critical thinking and nursing judgment that must be taught and practiced.  (NCSBN, ANA, NASN School Nurse)</a:t>
            </a:r>
          </a:p>
          <a:p>
            <a:pPr marL="231775" lvl="1" indent="-231775">
              <a:spcBef>
                <a:spcPts val="400"/>
              </a:spcBef>
              <a:buSzPct val="68000"/>
              <a:buFont typeface="Wingdings" pitchFamily="2" charset="2"/>
              <a:buChar char="Ø"/>
            </a:pPr>
            <a:r>
              <a:rPr lang="en-US" sz="2000" dirty="0" smtClean="0"/>
              <a:t>Appropriately implemented delegation:</a:t>
            </a:r>
          </a:p>
          <a:p>
            <a:pPr marL="506095" lvl="2" indent="-231775">
              <a:spcBef>
                <a:spcPts val="400"/>
              </a:spcBef>
              <a:buSzPct val="68000"/>
              <a:buFont typeface="Wingdings" pitchFamily="2" charset="2"/>
              <a:buChar char="Ø"/>
            </a:pPr>
            <a:r>
              <a:rPr lang="en-US" dirty="0" smtClean="0"/>
              <a:t>Ensures safe efficient delivery of nursing tasks</a:t>
            </a:r>
          </a:p>
          <a:p>
            <a:pPr marL="506095" lvl="2" indent="-231775">
              <a:spcBef>
                <a:spcPts val="400"/>
              </a:spcBef>
              <a:buSzPct val="68000"/>
              <a:buFont typeface="Wingdings" pitchFamily="2" charset="2"/>
              <a:buChar char="Ø"/>
            </a:pPr>
            <a:r>
              <a:rPr lang="en-US" dirty="0" smtClean="0"/>
              <a:t>Frees the school nurse to attend to more complex student health care needs</a:t>
            </a:r>
          </a:p>
          <a:p>
            <a:pPr marL="506095" lvl="2" indent="-231775">
              <a:spcBef>
                <a:spcPts val="400"/>
              </a:spcBef>
              <a:buSzPct val="68000"/>
              <a:buFont typeface="Wingdings" pitchFamily="2" charset="2"/>
              <a:buChar char="Ø"/>
            </a:pPr>
            <a:r>
              <a:rPr lang="en-US" dirty="0" smtClean="0"/>
              <a:t>Enhances skill development for assistive personnel</a:t>
            </a:r>
          </a:p>
          <a:p>
            <a:pPr marL="506095" lvl="2" indent="-231775">
              <a:spcBef>
                <a:spcPts val="400"/>
              </a:spcBef>
              <a:buSzPct val="68000"/>
              <a:buFont typeface="Wingdings" pitchFamily="2" charset="2"/>
              <a:buChar char="Ø"/>
            </a:pPr>
            <a:r>
              <a:rPr lang="en-US" dirty="0" smtClean="0"/>
              <a:t>Promotes cost containment for schools</a:t>
            </a:r>
          </a:p>
          <a:p>
            <a:pPr marL="506095" lvl="2" indent="-231775">
              <a:spcBef>
                <a:spcPts val="400"/>
              </a:spcBef>
              <a:buSzPct val="68000"/>
              <a:buFont typeface="Wingdings" pitchFamily="2" charset="2"/>
              <a:buChar char="Ø"/>
            </a:pPr>
            <a:endParaRPr lang="en-US" dirty="0"/>
          </a:p>
          <a:p>
            <a:pPr marL="0" indent="0">
              <a:buNone/>
            </a:pPr>
            <a:endParaRPr lang="en-US" sz="2400" dirty="0"/>
          </a:p>
        </p:txBody>
      </p:sp>
      <p:sp>
        <p:nvSpPr>
          <p:cNvPr id="3" name="Rectangle 2"/>
          <p:cNvSpPr/>
          <p:nvPr/>
        </p:nvSpPr>
        <p:spPr>
          <a:xfrm>
            <a:off x="1076325" y="4803660"/>
            <a:ext cx="6858000" cy="1143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Literature provides support for the contribution unlicensed assistive personnel make in schools when there is adequate training and supervision.</a:t>
            </a:r>
            <a:endParaRPr lang="en-US" dirty="0"/>
          </a:p>
        </p:txBody>
      </p:sp>
      <p:pic>
        <p:nvPicPr>
          <p:cNvPr id="11" name="Picture 2" descr="ak dIV OF pUB hEALTH lOGO.jpg"/>
          <p:cNvPicPr>
            <a:picLocks noChangeAspect="1" noChangeArrowheads="1"/>
          </p:cNvPicPr>
          <p:nvPr/>
        </p:nvPicPr>
        <p:blipFill>
          <a:blip r:embed="rId3" cstate="print"/>
          <a:srcRect/>
          <a:stretch>
            <a:fillRect/>
          </a:stretch>
        </p:blipFill>
        <p:spPr bwMode="auto">
          <a:xfrm>
            <a:off x="144966" y="5980301"/>
            <a:ext cx="889077" cy="725299"/>
          </a:xfrm>
          <a:prstGeom prst="rect">
            <a:avLst/>
          </a:prstGeom>
          <a:noFill/>
          <a:ln w="9525">
            <a:noFill/>
            <a:miter lim="800000"/>
            <a:headEnd/>
            <a:tailEnd/>
          </a:ln>
        </p:spPr>
      </p:pic>
      <p:sp>
        <p:nvSpPr>
          <p:cNvPr id="12" name="TextBox 11"/>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151025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How Do I Delegate Safely &amp; Successfully?</a:t>
            </a:r>
            <a:endParaRPr lang="en-US" dirty="0"/>
          </a:p>
        </p:txBody>
      </p:sp>
      <p:sp>
        <p:nvSpPr>
          <p:cNvPr id="2" name="Content Placeholder 1"/>
          <p:cNvSpPr>
            <a:spLocks noGrp="1"/>
          </p:cNvSpPr>
          <p:nvPr>
            <p:ph sz="quarter" idx="1"/>
          </p:nvPr>
        </p:nvSpPr>
        <p:spPr>
          <a:xfrm>
            <a:off x="457200" y="1447800"/>
            <a:ext cx="8229600" cy="4792283"/>
          </a:xfrm>
        </p:spPr>
        <p:txBody>
          <a:bodyPr>
            <a:normAutofit/>
          </a:bodyPr>
          <a:lstStyle/>
          <a:p>
            <a:pPr marL="0" indent="0">
              <a:buNone/>
            </a:pPr>
            <a:r>
              <a:rPr lang="en-US" sz="2400" dirty="0" smtClean="0"/>
              <a:t>Five Rights of Delegation</a:t>
            </a:r>
            <a:endParaRPr lang="en-US" sz="2400" dirty="0"/>
          </a:p>
          <a:p>
            <a:pPr marL="457200" indent="-457200">
              <a:buFont typeface="+mj-lt"/>
              <a:buAutoNum type="arabicPeriod"/>
            </a:pPr>
            <a:r>
              <a:rPr lang="en-US" sz="2400" dirty="0" smtClean="0"/>
              <a:t>Right Task</a:t>
            </a:r>
          </a:p>
          <a:p>
            <a:pPr marL="457200" indent="-457200">
              <a:buFont typeface="+mj-lt"/>
              <a:buAutoNum type="arabicPeriod"/>
            </a:pPr>
            <a:r>
              <a:rPr lang="en-US" sz="2400" smtClean="0"/>
              <a:t>Right Person</a:t>
            </a:r>
          </a:p>
          <a:p>
            <a:pPr marL="457200" indent="-457200">
              <a:buFont typeface="+mj-lt"/>
              <a:buAutoNum type="arabicPeriod"/>
            </a:pPr>
            <a:r>
              <a:rPr lang="en-US" sz="2400" smtClean="0"/>
              <a:t>Right Direction/Communication</a:t>
            </a:r>
          </a:p>
          <a:p>
            <a:pPr marL="457200" indent="-457200">
              <a:buFont typeface="+mj-lt"/>
              <a:buAutoNum type="arabicPeriod"/>
            </a:pPr>
            <a:r>
              <a:rPr lang="en-US" sz="2400" smtClean="0"/>
              <a:t>Right Supervision</a:t>
            </a:r>
          </a:p>
          <a:p>
            <a:pPr marL="457200" indent="-457200">
              <a:buFont typeface="+mj-lt"/>
              <a:buAutoNum type="arabicPeriod"/>
            </a:pPr>
            <a:r>
              <a:rPr lang="en-US" sz="2400" smtClean="0"/>
              <a:t>Right Circumstance</a:t>
            </a:r>
          </a:p>
          <a:p>
            <a:pPr marL="0" indent="0">
              <a:buNone/>
            </a:pPr>
            <a:r>
              <a:rPr lang="en-US" sz="2400" smtClean="0"/>
              <a:t> </a:t>
            </a:r>
            <a:endParaRPr lang="en-US" sz="2400" dirty="0" smtClean="0"/>
          </a:p>
        </p:txBody>
      </p:sp>
      <p:pic>
        <p:nvPicPr>
          <p:cNvPr id="7" name="Picture 2" descr="ak dIV OF pUB hEALTH lOGO.jpg"/>
          <p:cNvPicPr>
            <a:picLocks noChangeAspect="1" noChangeArrowheads="1"/>
          </p:cNvPicPr>
          <p:nvPr/>
        </p:nvPicPr>
        <p:blipFill>
          <a:blip r:embed="rId3" cstate="print"/>
          <a:srcRect/>
          <a:stretch>
            <a:fillRect/>
          </a:stretch>
        </p:blipFill>
        <p:spPr bwMode="auto">
          <a:xfrm>
            <a:off x="144966" y="5980301"/>
            <a:ext cx="889077" cy="725299"/>
          </a:xfrm>
          <a:prstGeom prst="rect">
            <a:avLst/>
          </a:prstGeom>
          <a:noFill/>
          <a:ln w="9525">
            <a:noFill/>
            <a:miter lim="800000"/>
            <a:headEnd/>
            <a:tailEnd/>
          </a:ln>
        </p:spPr>
      </p:pic>
      <p:sp>
        <p:nvSpPr>
          <p:cNvPr id="11" name="TextBox 10"/>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3482718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How Do I Delegate Safely &amp; Successfully?</a:t>
            </a:r>
            <a:endParaRPr lang="en-US" dirty="0"/>
          </a:p>
        </p:txBody>
      </p:sp>
      <p:sp>
        <p:nvSpPr>
          <p:cNvPr id="2" name="Content Placeholder 1"/>
          <p:cNvSpPr>
            <a:spLocks noGrp="1"/>
          </p:cNvSpPr>
          <p:nvPr>
            <p:ph sz="quarter" idx="1"/>
          </p:nvPr>
        </p:nvSpPr>
        <p:spPr>
          <a:xfrm>
            <a:off x="457200" y="1447800"/>
            <a:ext cx="8229600" cy="4792283"/>
          </a:xfrm>
        </p:spPr>
        <p:txBody>
          <a:bodyPr>
            <a:normAutofit/>
          </a:bodyPr>
          <a:lstStyle/>
          <a:p>
            <a:pPr marL="0" indent="0">
              <a:buNone/>
            </a:pPr>
            <a:r>
              <a:rPr lang="en-US" sz="2400" dirty="0" smtClean="0"/>
              <a:t>RIGHT TASK</a:t>
            </a:r>
          </a:p>
          <a:p>
            <a:pPr marL="0" indent="0">
              <a:buNone/>
            </a:pPr>
            <a:endParaRPr lang="en-US" sz="2400" dirty="0" smtClean="0"/>
          </a:p>
          <a:p>
            <a:pPr>
              <a:buFont typeface="Wingdings" panose="05000000000000000000" pitchFamily="2" charset="2"/>
              <a:buChar char="q"/>
            </a:pPr>
            <a:r>
              <a:rPr lang="en-US" sz="2400" dirty="0" smtClean="0"/>
              <a:t>Within nurse’s scope of practice?</a:t>
            </a:r>
          </a:p>
          <a:p>
            <a:pPr>
              <a:buFont typeface="Wingdings" panose="05000000000000000000" pitchFamily="2" charset="2"/>
              <a:buChar char="q"/>
            </a:pPr>
            <a:r>
              <a:rPr lang="en-US" sz="2400" dirty="0" smtClean="0"/>
              <a:t>Reasonably routine and predictable?</a:t>
            </a:r>
          </a:p>
          <a:p>
            <a:pPr>
              <a:buFont typeface="Wingdings" panose="05000000000000000000" pitchFamily="2" charset="2"/>
              <a:buChar char="q"/>
            </a:pPr>
            <a:r>
              <a:rPr lang="en-US" sz="2400" dirty="0" smtClean="0"/>
              <a:t>Based on written medical orders?</a:t>
            </a:r>
          </a:p>
          <a:p>
            <a:pPr>
              <a:buFont typeface="Wingdings" panose="05000000000000000000" pitchFamily="2" charset="2"/>
              <a:buChar char="q"/>
            </a:pPr>
            <a:r>
              <a:rPr lang="en-US" sz="2400" dirty="0" smtClean="0"/>
              <a:t>Repeated frequently?</a:t>
            </a:r>
          </a:p>
          <a:p>
            <a:pPr>
              <a:buFont typeface="Wingdings" panose="05000000000000000000" pitchFamily="2" charset="2"/>
              <a:buChar char="q"/>
            </a:pPr>
            <a:r>
              <a:rPr lang="en-US" sz="2400" dirty="0" smtClean="0"/>
              <a:t>Performed according to established steps?</a:t>
            </a:r>
          </a:p>
          <a:p>
            <a:pPr>
              <a:buFont typeface="Wingdings" panose="05000000000000000000" pitchFamily="2" charset="2"/>
              <a:buChar char="q"/>
            </a:pPr>
            <a:r>
              <a:rPr lang="en-US" sz="2400" dirty="0" smtClean="0"/>
              <a:t>Does not involve assessment, interpretation, decision-making?</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7294">
            <a:off x="6172200" y="1828800"/>
            <a:ext cx="2081213" cy="208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ak dIV OF pUB hEALTH lOGO.jpg"/>
          <p:cNvPicPr>
            <a:picLocks noChangeAspect="1" noChangeArrowheads="1"/>
          </p:cNvPicPr>
          <p:nvPr/>
        </p:nvPicPr>
        <p:blipFill>
          <a:blip r:embed="rId4" cstate="print"/>
          <a:srcRect/>
          <a:stretch>
            <a:fillRect/>
          </a:stretch>
        </p:blipFill>
        <p:spPr bwMode="auto">
          <a:xfrm>
            <a:off x="144966" y="5980301"/>
            <a:ext cx="889077" cy="725299"/>
          </a:xfrm>
          <a:prstGeom prst="rect">
            <a:avLst/>
          </a:prstGeom>
          <a:noFill/>
          <a:ln w="9525">
            <a:noFill/>
            <a:miter lim="800000"/>
            <a:headEnd/>
            <a:tailEnd/>
          </a:ln>
        </p:spPr>
      </p:pic>
      <p:sp>
        <p:nvSpPr>
          <p:cNvPr id="12" name="TextBox 11"/>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1129957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How Do I Delegate Safely &amp; Successfully?</a:t>
            </a:r>
            <a:endParaRPr lang="en-US" dirty="0"/>
          </a:p>
        </p:txBody>
      </p:sp>
      <p:sp>
        <p:nvSpPr>
          <p:cNvPr id="2" name="Content Placeholder 1"/>
          <p:cNvSpPr>
            <a:spLocks noGrp="1"/>
          </p:cNvSpPr>
          <p:nvPr>
            <p:ph sz="quarter" idx="1"/>
          </p:nvPr>
        </p:nvSpPr>
        <p:spPr>
          <a:xfrm>
            <a:off x="457200" y="1447800"/>
            <a:ext cx="8229600" cy="4792283"/>
          </a:xfrm>
        </p:spPr>
        <p:txBody>
          <a:bodyPr>
            <a:normAutofit/>
          </a:bodyPr>
          <a:lstStyle/>
          <a:p>
            <a:pPr marL="0" indent="0">
              <a:buNone/>
            </a:pPr>
            <a:r>
              <a:rPr lang="en-US" sz="2400" dirty="0" smtClean="0"/>
              <a:t>RIGHT PERSON</a:t>
            </a:r>
          </a:p>
          <a:p>
            <a:pPr>
              <a:buFont typeface="Wingdings" panose="05000000000000000000" pitchFamily="2" charset="2"/>
              <a:buChar char="q"/>
            </a:pPr>
            <a:r>
              <a:rPr lang="en-US" sz="2400" dirty="0" smtClean="0"/>
              <a:t>Who is immediately available to the student?</a:t>
            </a:r>
          </a:p>
          <a:p>
            <a:pPr>
              <a:buFont typeface="Wingdings" panose="05000000000000000000" pitchFamily="2" charset="2"/>
              <a:buChar char="q"/>
            </a:pPr>
            <a:r>
              <a:rPr lang="en-US" sz="2400" dirty="0" smtClean="0"/>
              <a:t>Who is willing and competent to do the task at the required time?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733800"/>
            <a:ext cx="630555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ak dIV OF pUB hEALTH lOGO.jpg"/>
          <p:cNvPicPr>
            <a:picLocks noChangeAspect="1" noChangeArrowheads="1"/>
          </p:cNvPicPr>
          <p:nvPr/>
        </p:nvPicPr>
        <p:blipFill>
          <a:blip r:embed="rId4" cstate="print"/>
          <a:srcRect/>
          <a:stretch>
            <a:fillRect/>
          </a:stretch>
        </p:blipFill>
        <p:spPr bwMode="auto">
          <a:xfrm>
            <a:off x="144966" y="5980301"/>
            <a:ext cx="889077" cy="725299"/>
          </a:xfrm>
          <a:prstGeom prst="rect">
            <a:avLst/>
          </a:prstGeom>
          <a:noFill/>
          <a:ln w="9525">
            <a:noFill/>
            <a:miter lim="800000"/>
            <a:headEnd/>
            <a:tailEnd/>
          </a:ln>
        </p:spPr>
      </p:pic>
      <p:sp>
        <p:nvSpPr>
          <p:cNvPr id="12" name="TextBox 11"/>
          <p:cNvSpPr txBox="1"/>
          <p:nvPr/>
        </p:nvSpPr>
        <p:spPr>
          <a:xfrm>
            <a:off x="5562600" y="6400800"/>
            <a:ext cx="3352800" cy="261610"/>
          </a:xfrm>
          <a:prstGeom prst="rect">
            <a:avLst/>
          </a:prstGeom>
          <a:noFill/>
        </p:spPr>
        <p:txBody>
          <a:bodyPr wrap="square" rtlCol="0">
            <a:spAutoFit/>
          </a:bodyPr>
          <a:lstStyle/>
          <a:p>
            <a:r>
              <a:rPr lang="en-US" sz="1100" dirty="0" smtClean="0">
                <a:solidFill>
                  <a:schemeClr val="bg1"/>
                </a:solidFill>
              </a:rPr>
              <a:t>Section of Women’s, Children’s &amp; Family Health</a:t>
            </a:r>
            <a:endParaRPr lang="en-US" sz="1100" dirty="0">
              <a:solidFill>
                <a:schemeClr val="bg1"/>
              </a:solidFill>
            </a:endParaRPr>
          </a:p>
        </p:txBody>
      </p:sp>
    </p:spTree>
    <p:extLst>
      <p:ext uri="{BB962C8B-B14F-4D97-AF65-F5344CB8AC3E}">
        <p14:creationId xmlns:p14="http://schemas.microsoft.com/office/powerpoint/2010/main" val="37769751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187684AE033141ACE6882951A95919" ma:contentTypeVersion="11" ma:contentTypeDescription="Create a new document." ma:contentTypeScope="" ma:versionID="c0680fe68a1c4d85ab91e7e9edd4851a">
  <xsd:schema xmlns:xsd="http://www.w3.org/2001/XMLSchema" xmlns:xs="http://www.w3.org/2001/XMLSchema" xmlns:p="http://schemas.microsoft.com/office/2006/metadata/properties" xmlns:ns1="http://schemas.microsoft.com/sharepoint/v3" targetNamespace="http://schemas.microsoft.com/office/2006/metadata/properties" ma:root="true" ma:fieldsID="8def788e2aa1fcb741b4b2455d64f9d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DBC18C-C438-4EBE-99F9-4F303F416E65}"/>
</file>

<file path=customXml/itemProps2.xml><?xml version="1.0" encoding="utf-8"?>
<ds:datastoreItem xmlns:ds="http://schemas.openxmlformats.org/officeDocument/2006/customXml" ds:itemID="{F1DC0EB4-8606-4374-826A-F9C4894764CF}"/>
</file>

<file path=customXml/itemProps3.xml><?xml version="1.0" encoding="utf-8"?>
<ds:datastoreItem xmlns:ds="http://schemas.openxmlformats.org/officeDocument/2006/customXml" ds:itemID="{76E67E37-5B12-4053-9783-68D669E575D1}"/>
</file>

<file path=docProps/app.xml><?xml version="1.0" encoding="utf-8"?>
<Properties xmlns="http://schemas.openxmlformats.org/officeDocument/2006/extended-properties" xmlns:vt="http://schemas.openxmlformats.org/officeDocument/2006/docPropsVTypes">
  <Template>Civic</Template>
  <TotalTime>3710</TotalTime>
  <Words>11122</Words>
  <Application>Microsoft Office PowerPoint</Application>
  <PresentationFormat>On-screen Show (4:3)</PresentationFormat>
  <Paragraphs>675</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Civic</vt:lpstr>
      <vt:lpstr>Bringing Delegation into Practice: The How To’s</vt:lpstr>
      <vt:lpstr>Objectives</vt:lpstr>
      <vt:lpstr>Delegation Defined</vt:lpstr>
      <vt:lpstr>Delegation Defined</vt:lpstr>
      <vt:lpstr>The need for delegation</vt:lpstr>
      <vt:lpstr>Delegation Literature</vt:lpstr>
      <vt:lpstr>How Do I Delegate Safely &amp; Successfully?</vt:lpstr>
      <vt:lpstr>How Do I Delegate Safely &amp; Successfully?</vt:lpstr>
      <vt:lpstr>How Do I Delegate Safely &amp; Successfully?</vt:lpstr>
      <vt:lpstr>How Do I Delegate Safely &amp; Successfully?</vt:lpstr>
      <vt:lpstr>How Do I Delegate Safely &amp; Successfully?</vt:lpstr>
      <vt:lpstr>How Do I Delegate Safely &amp; Successfully?</vt:lpstr>
      <vt:lpstr>How Do I Delegate Safely &amp; Successfully?</vt:lpstr>
      <vt:lpstr>How Do I Delegate Safely &amp; Successfully?</vt:lpstr>
      <vt:lpstr>Alaska Board of Nursing Regulations</vt:lpstr>
      <vt:lpstr>Alaska Delegation Regulations</vt:lpstr>
      <vt:lpstr>Alaska Delegation Regulations</vt:lpstr>
      <vt:lpstr>Alaska Delegation Regulations</vt:lpstr>
      <vt:lpstr>Alaska Delegation Regulations</vt:lpstr>
      <vt:lpstr>Alaska Delegation Regulations</vt:lpstr>
      <vt:lpstr>Alaska Delegation Regulations</vt:lpstr>
      <vt:lpstr>Alaska Delegation Regulations</vt:lpstr>
      <vt:lpstr>Alaska Delegation Regulations</vt:lpstr>
      <vt:lpstr>Alaska Delegation Regulations</vt:lpstr>
      <vt:lpstr>Board of Nursing</vt:lpstr>
      <vt:lpstr>Medication Administration:  Delegation Decision Tree Guidelines</vt:lpstr>
      <vt:lpstr>Medication Administration:  Delegation Decision Tree Guidelines</vt:lpstr>
      <vt:lpstr>Medication Administration:  Delegation Decision Tree Guidelines</vt:lpstr>
      <vt:lpstr>Medication Administration:  Delegation Decision Tree Guidelines</vt:lpstr>
      <vt:lpstr>Standardized Curricula</vt:lpstr>
      <vt:lpstr>More Alaska Resources</vt:lpstr>
      <vt:lpstr>More Alaska Resources</vt:lpstr>
      <vt:lpstr>Scenario Practice</vt:lpstr>
      <vt:lpstr>Scenario Practice: Scenario 1</vt:lpstr>
      <vt:lpstr>Scenario Practice: Scenario 2</vt:lpstr>
      <vt:lpstr>Scenario Practice: Scenario 3</vt:lpstr>
      <vt:lpstr>Scenario Practice: Scenario 4</vt:lpstr>
      <vt:lpstr>Scenario Practice: Scenario 5</vt:lpstr>
      <vt:lpstr>Scenario Practice: Scenario 6</vt:lpstr>
      <vt:lpstr>Scenario Practice: Scenario 7</vt:lpstr>
      <vt:lpstr>Scenario Practice: Scenario 8</vt:lpstr>
      <vt:lpstr>Thank You</vt:lpstr>
    </vt:vector>
  </TitlesOfParts>
  <Company>State of Alaska - Health and Social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Delegation into Practice: The How To’s</dc:title>
  <dc:creator>Bell, Mary F</dc:creator>
  <cp:lastModifiedBy>Bell, Mary F</cp:lastModifiedBy>
  <cp:revision>159</cp:revision>
  <cp:lastPrinted>2015-10-21T20:45:37Z</cp:lastPrinted>
  <dcterms:created xsi:type="dcterms:W3CDTF">2014-02-17T21:41:35Z</dcterms:created>
  <dcterms:modified xsi:type="dcterms:W3CDTF">2016-04-08T01:35:07Z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0x010100FD187684AE033141ACE6882951A95919</vt:lpwstr>
  </property>
  <property fmtid="{D5CDD505-2E9C-101B-9397-08002B2CF9AE}" pid="3" name="Order">
    <vt:r8>79900</vt:r8>
  </property>
</Properties>
</file>