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slides/slide18.xml" ContentType="application/vnd.openxmlformats-officedocument.presentationml.slide+xml"/>
  <Override PartName="/ppt/slides/slide38.xml" ContentType="application/vnd.openxmlformats-officedocument.presentationml.slide+xml"/>
  <Override PartName="/ppt/slides/slide27.xml" ContentType="application/vnd.openxmlformats-officedocument.presentationml.slide+xml"/>
  <Override PartName="/ppt/slides/slide3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7.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34.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19.xml" ContentType="application/vnd.openxmlformats-officedocument.presentationml.notesSlide+xml"/>
  <Override PartName="/ppt/notesSlides/notesSlide33.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28.xml" ContentType="application/vnd.openxmlformats-officedocument.presentationml.notesSlide+xml"/>
  <Override PartName="/ppt/notesSlides/notesSlide32.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2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93" r:id="rId5"/>
    <p:sldId id="291" r:id="rId6"/>
    <p:sldId id="294" r:id="rId7"/>
    <p:sldId id="271" r:id="rId8"/>
    <p:sldId id="261" r:id="rId9"/>
    <p:sldId id="262" r:id="rId10"/>
    <p:sldId id="263" r:id="rId11"/>
    <p:sldId id="264" r:id="rId12"/>
    <p:sldId id="265" r:id="rId13"/>
    <p:sldId id="266" r:id="rId14"/>
    <p:sldId id="272" r:id="rId15"/>
    <p:sldId id="260" r:id="rId16"/>
    <p:sldId id="259" r:id="rId17"/>
    <p:sldId id="269" r:id="rId18"/>
    <p:sldId id="267" r:id="rId19"/>
    <p:sldId id="268" r:id="rId20"/>
    <p:sldId id="297" r:id="rId21"/>
    <p:sldId id="270"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95" r:id="rId37"/>
    <p:sldId id="296" r:id="rId38"/>
    <p:sldId id="300" r:id="rId39"/>
    <p:sldId id="299" r:id="rId40"/>
    <p:sldId id="298" r:id="rId4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7" autoAdjust="0"/>
    <p:restoredTop sz="80090" autoAdjust="0"/>
  </p:normalViewPr>
  <p:slideViewPr>
    <p:cSldViewPr>
      <p:cViewPr>
        <p:scale>
          <a:sx n="100" d="100"/>
          <a:sy n="100" d="100"/>
        </p:scale>
        <p:origin x="-1314" y="-72"/>
      </p:cViewPr>
      <p:guideLst>
        <p:guide orient="horz" pos="2160"/>
        <p:guide pos="2880"/>
      </p:guideLst>
    </p:cSldViewPr>
  </p:slideViewPr>
  <p:outlineViewPr>
    <p:cViewPr>
      <p:scale>
        <a:sx n="33" d="100"/>
        <a:sy n="33" d="100"/>
      </p:scale>
      <p:origin x="0" y="168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48E2B9F-ABA2-48F9-92E0-4CF2AFAB4994}" type="datetimeFigureOut">
              <a:rPr lang="en-US" smtClean="0"/>
              <a:t>7/13/2016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62AABB5-6EF8-4BB9-9705-7A87C127664C}" type="slidenum">
              <a:rPr lang="en-US" smtClean="0"/>
              <a:t>‹#›</a:t>
            </a:fld>
            <a:endParaRPr lang="en-US" dirty="0"/>
          </a:p>
        </p:txBody>
      </p:sp>
    </p:spTree>
    <p:extLst>
      <p:ext uri="{BB962C8B-B14F-4D97-AF65-F5344CB8AC3E}">
        <p14:creationId xmlns:p14="http://schemas.microsoft.com/office/powerpoint/2010/main" val="1481544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a:t>
            </a:fld>
            <a:endParaRPr lang="en-US" dirty="0"/>
          </a:p>
        </p:txBody>
      </p:sp>
    </p:spTree>
    <p:extLst>
      <p:ext uri="{BB962C8B-B14F-4D97-AF65-F5344CB8AC3E}">
        <p14:creationId xmlns:p14="http://schemas.microsoft.com/office/powerpoint/2010/main" val="427482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Provisions</a:t>
            </a:r>
            <a:r>
              <a:rPr lang="en-US" sz="1100" baseline="0" dirty="0" smtClean="0"/>
              <a:t> for the fundamental values and commitments of the nurse are summarized here. Please refer to the actual document for full explanation.</a:t>
            </a:r>
            <a:endParaRPr lang="en-US" sz="1100" dirty="0" smtClean="0"/>
          </a:p>
          <a:p>
            <a:endParaRPr lang="en-US" sz="1100" dirty="0" smtClean="0"/>
          </a:p>
          <a:p>
            <a:r>
              <a:rPr lang="en-US" sz="1100" dirty="0" smtClean="0"/>
              <a:t>Provision</a:t>
            </a:r>
            <a:r>
              <a:rPr lang="en-US" sz="1100" baseline="0" dirty="0" smtClean="0"/>
              <a:t> 1.1 Respect for human dignity – consider the needs and respect the values of each person; provide leadership in the development and implementation of changes in public and health policies that support this duty.</a:t>
            </a:r>
          </a:p>
          <a:p>
            <a:endParaRPr lang="en-US" sz="1100" baseline="0" dirty="0" smtClean="0"/>
          </a:p>
          <a:p>
            <a:r>
              <a:rPr lang="en-US" sz="1100" baseline="0" dirty="0" smtClean="0"/>
              <a:t>Provision 1.2 Relationships with Patients – establish relationships of trust and provide nursing services according to need, setting aside any bias or prejudice. Factors such as culture, value systems, religious or spiritual beliefs, lifestyle, social support system, sexual orientation or gender expression, and primary language are to be considered when planning individual, family and population-centered care.</a:t>
            </a:r>
          </a:p>
          <a:p>
            <a:endParaRPr lang="en-US" sz="1100" baseline="0" dirty="0" smtClean="0"/>
          </a:p>
          <a:p>
            <a:r>
              <a:rPr lang="en-US" sz="1100" baseline="0" dirty="0" smtClean="0"/>
              <a:t>Provision 1.3 The Nature of Health – respect the dignity and rights of all human beings regardless of the factors contributing to the person’s health status.</a:t>
            </a:r>
          </a:p>
          <a:p>
            <a:endParaRPr lang="en-US" sz="1100" baseline="0" dirty="0" smtClean="0"/>
          </a:p>
          <a:p>
            <a:r>
              <a:rPr lang="en-US" sz="1100" baseline="0" dirty="0" smtClean="0"/>
              <a:t>Provision 1.4 The Right to Self-Determination – be familiar with and understand that patients have the moral and legal right to determine what will be done with and to their own person; to be given accurate, complete, and understandable information in a manner that facilitates an informed decision; and to be assisted with weighing the benefits, burdens, and available options in their treatment, including the choice of no treatment.</a:t>
            </a:r>
          </a:p>
          <a:p>
            <a:endParaRPr lang="en-US" sz="1100" baseline="0" dirty="0" smtClean="0"/>
          </a:p>
          <a:p>
            <a:r>
              <a:rPr lang="en-US" sz="1100" baseline="0" dirty="0" smtClean="0"/>
              <a:t>Provision 1.5 Relationships with Colleagues and Others – create an ethical environment and culture of civility and kindness, treating colleagues, coworkers, employees, students and others with dignity and respect.</a:t>
            </a:r>
          </a:p>
          <a:p>
            <a:endParaRPr lang="en-US" sz="1100" baseline="0" dirty="0" smtClean="0"/>
          </a:p>
          <a:p>
            <a:r>
              <a:rPr lang="en-US" sz="1100" baseline="0" dirty="0" smtClean="0"/>
              <a:t>Provision 2.1 Primacy of the Patient’s Interests – each plan of care must reflect the fundamental commitment of nursing to the uniqueness, worth, and dignity of the patient.</a:t>
            </a:r>
          </a:p>
          <a:p>
            <a:endParaRPr lang="en-US" sz="1100" baseline="0" dirty="0" smtClean="0"/>
          </a:p>
          <a:p>
            <a:r>
              <a:rPr lang="en-US" sz="1100" baseline="0" dirty="0" smtClean="0"/>
              <a:t>Provision 2.2 Conflict of Interest for Nurses – identify, whenever possible, avoid conflicts of interest (bonuses, sanctions, and incentives tied to financial targets may present such conflict).</a:t>
            </a:r>
          </a:p>
          <a:p>
            <a:endParaRPr lang="en-US" sz="1100" baseline="0" dirty="0" smtClean="0"/>
          </a:p>
          <a:p>
            <a:r>
              <a:rPr lang="en-US" sz="1100" baseline="0" dirty="0" smtClean="0"/>
              <a:t>Provision 2.3 Collaboration – foster collaborative planning to provide safe, high-quality, patient-centered health care.</a:t>
            </a:r>
          </a:p>
          <a:p>
            <a:endParaRPr lang="en-US" sz="1100" baseline="0" dirty="0" smtClean="0"/>
          </a:p>
          <a:p>
            <a:r>
              <a:rPr lang="en-US" sz="1100" baseline="0" dirty="0" smtClean="0"/>
              <a:t>Provision 2.4 Professional Boundaries – recognize and maintain appropriate personal relationship boundaries.</a:t>
            </a:r>
          </a:p>
          <a:p>
            <a:endParaRPr lang="en-US" sz="1100" baseline="0" dirty="0" smtClean="0"/>
          </a:p>
          <a:p>
            <a:r>
              <a:rPr lang="en-US" sz="1100" baseline="0" dirty="0" smtClean="0"/>
              <a:t>Provision 3.1 Protection of the Rights of Privacy and Confidentiality – maintain confidentiality of all patient information, both personal and clinical in the work setting and off duty in all venues, including social media or any other means of communication. Provide accurate, relevant data to members of the healthcare team and others who have a need to know.</a:t>
            </a:r>
          </a:p>
          <a:p>
            <a:endParaRPr lang="en-US" sz="1100" baseline="0" dirty="0" smtClean="0"/>
          </a:p>
          <a:p>
            <a:r>
              <a:rPr lang="en-US" sz="1100" baseline="0" dirty="0" smtClean="0"/>
              <a:t>Provision 3.2 Protection of Human Participants in Research – question and, if necessary, report to appropriate oversight bodies any researcher who violates participants’ rights or is involved in research that is ethically questionable. Be aware of special concerns raised by research involving vulnerable groups, including children, cognitively impaired persons, economically disadvantaged persons, underserved populations.</a:t>
            </a:r>
          </a:p>
          <a:p>
            <a:endParaRPr lang="en-US" sz="1100" baseline="0" dirty="0" smtClean="0"/>
          </a:p>
          <a:p>
            <a:r>
              <a:rPr lang="en-US" sz="1100" baseline="0" dirty="0" smtClean="0"/>
              <a:t>Provision 3.3 Performance Standards and Review Mechanisms – ensure basic competence and commitment to professional standards which involves ongoing acquisition and development of the knowledge, skills, dispositions, practice experiences, commitment, relational maturity and personal integrity essential for professional practice.</a:t>
            </a:r>
          </a:p>
          <a:p>
            <a:endParaRPr lang="en-US" sz="1100" baseline="0" dirty="0" smtClean="0"/>
          </a:p>
          <a:p>
            <a:r>
              <a:rPr lang="en-US" sz="1100" baseline="0" dirty="0" smtClean="0"/>
              <a:t>Provision 3.4 Professional Responsibility in Promoting a Culture of Safety – participate in the development, implementation and review of and adherence to policies that promote patient health and safety, reduce errors and waste, and establish and sustain a culture of safety.</a:t>
            </a:r>
          </a:p>
          <a:p>
            <a:endParaRPr lang="en-US" sz="1100" baseline="0" dirty="0" smtClean="0"/>
          </a:p>
          <a:p>
            <a:r>
              <a:rPr lang="en-US" sz="1100" baseline="0" dirty="0" smtClean="0"/>
              <a:t>Provision 3.5 Protection of Patient Health and Safety by Acting on Questionable Practice – be alert to and take appropriate action in all instances of incompetent, unethical, illegal, or impaired practice or actions that place the rights or best interests of the patient in jeopardy.</a:t>
            </a:r>
          </a:p>
          <a:p>
            <a:endParaRPr lang="en-US" sz="1100" baseline="0" dirty="0" smtClean="0"/>
          </a:p>
          <a:p>
            <a:r>
              <a:rPr lang="en-US" sz="1100" baseline="0" dirty="0" smtClean="0"/>
              <a:t>Provision 3.6 Patient Protection and Impaired Practice – take action to protect patients and ensure that the impaired individual receives assistance (job performance may be adversely affected by mental or physical illness, fatigue, substance abuse, or personal circumstances).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62AABB5-6EF8-4BB9-9705-7A87C127664C}" type="slidenum">
              <a:rPr lang="en-US" smtClean="0"/>
              <a:t>10</a:t>
            </a:fld>
            <a:endParaRPr lang="en-US" dirty="0"/>
          </a:p>
        </p:txBody>
      </p:sp>
    </p:spTree>
    <p:extLst>
      <p:ext uri="{BB962C8B-B14F-4D97-AF65-F5344CB8AC3E}">
        <p14:creationId xmlns:p14="http://schemas.microsoft.com/office/powerpoint/2010/main" val="444079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Provisions for the boundaries</a:t>
            </a:r>
            <a:r>
              <a:rPr lang="en-US" sz="1100" baseline="0" dirty="0" smtClean="0"/>
              <a:t> of duty and loyalty are summarized below. Please refer to the actual document for full explanation.</a:t>
            </a:r>
            <a:endParaRPr lang="en-US" sz="1100" dirty="0" smtClean="0"/>
          </a:p>
          <a:p>
            <a:endParaRPr lang="en-US" sz="1100" dirty="0" smtClean="0"/>
          </a:p>
          <a:p>
            <a:r>
              <a:rPr lang="en-US" sz="1100" dirty="0" smtClean="0"/>
              <a:t>Provision 4.1</a:t>
            </a:r>
            <a:r>
              <a:rPr lang="en-US" sz="1100" baseline="0" dirty="0" smtClean="0"/>
              <a:t> Authority, Accountability, Responsibility – be accountable and responsible for the quality of practice. Comply with and adhere to state nurse practice acts, regulations, standards of care, and ANA’s Code of Ethics with Interpretive Statements.</a:t>
            </a:r>
          </a:p>
          <a:p>
            <a:endParaRPr lang="en-US" sz="1100" baseline="0" dirty="0" smtClean="0"/>
          </a:p>
          <a:p>
            <a:r>
              <a:rPr lang="en-US" sz="1100" baseline="0" dirty="0" smtClean="0"/>
              <a:t>Provision 4.2 Accountability for Nursing Judgments, Decisions, and Actions – be accountable for decisions made and actions taken in the course of nursing practice.</a:t>
            </a:r>
          </a:p>
          <a:p>
            <a:endParaRPr lang="en-US" sz="1100" baseline="0" dirty="0" smtClean="0"/>
          </a:p>
          <a:p>
            <a:r>
              <a:rPr lang="en-US" sz="1100" baseline="0" dirty="0" smtClean="0"/>
              <a:t>Provision 4.3 Responsibility for Nursing Judgments, Decisions, and Actions – accept or reject specific role demands and assignments based on education, knowledge, competence and experience, as well as assessment of the level of risk for patient safety. Assess own competence.</a:t>
            </a:r>
          </a:p>
          <a:p>
            <a:endParaRPr lang="en-US" sz="1100" baseline="0" dirty="0" smtClean="0"/>
          </a:p>
          <a:p>
            <a:r>
              <a:rPr lang="en-US" sz="1100" baseline="0" dirty="0" smtClean="0"/>
              <a:t>Provision 4.4 Assignment and Delegation of Nursing Activities and Tasks – be accountable and responsible for the assignment or delegation of nursing activities. Such assignment or delegation must be consistent with state practice acts, organizational policy and nursing standards of practice. Employer policies or directives do not relieve the nurse of responsibility for making assignment or delegation decisions.</a:t>
            </a:r>
          </a:p>
          <a:p>
            <a:endParaRPr lang="en-US" sz="1100" baseline="0" dirty="0" smtClean="0"/>
          </a:p>
          <a:p>
            <a:r>
              <a:rPr lang="en-US" sz="1100" dirty="0" smtClean="0"/>
              <a:t>Provision</a:t>
            </a:r>
            <a:r>
              <a:rPr lang="en-US" sz="1100" baseline="0" dirty="0" smtClean="0"/>
              <a:t> 5.1 Duties to Self and Others – respect moral worth and dignity of all human beings, including self.</a:t>
            </a:r>
          </a:p>
          <a:p>
            <a:endParaRPr lang="en-US" sz="1100" baseline="0" dirty="0" smtClean="0"/>
          </a:p>
          <a:p>
            <a:r>
              <a:rPr lang="en-US" sz="1100" baseline="0" dirty="0" smtClean="0"/>
              <a:t>Provision 5.2 Promotion of Personal Health, Safety, Well-Being – model the same health maintenance and health promotion measure that we teach and research, obtain health care when needed, avoid taking unnecessary risks to health and safety. (healthy diet, exercise, sufficient rest, family and personal relationships, leisure and recreational activities, spiritual or religious needs)</a:t>
            </a:r>
          </a:p>
          <a:p>
            <a:endParaRPr lang="en-US" sz="1100" baseline="0" dirty="0" smtClean="0"/>
          </a:p>
          <a:p>
            <a:r>
              <a:rPr lang="en-US" sz="1100" baseline="0" dirty="0" smtClean="0"/>
              <a:t>Provision 5.3  Preservation of Wholeness of Character – work to foster community of moral discourse. Express moral perspectives especially when integral to the situation. Assist other in clarifying values in reaching informed decision, always avoiding coercion, manipulation and unintended influence.</a:t>
            </a:r>
          </a:p>
          <a:p>
            <a:endParaRPr lang="en-US" sz="1100" baseline="0" dirty="0" smtClean="0"/>
          </a:p>
          <a:p>
            <a:r>
              <a:rPr lang="en-US" sz="1100" baseline="0" dirty="0" smtClean="0"/>
              <a:t>5.4  Preservation of Integrity – manage threats to integrity (e.g., requests or requirements to deceive patients, to withhold information, falsify records or misrepresent research aims) with reflection and discernment. Exercise the right and duty to act according to personal and professional values </a:t>
            </a:r>
            <a:r>
              <a:rPr lang="en-US" sz="1100" i="0" baseline="0" dirty="0" smtClean="0"/>
              <a:t>when expectations might be inconsistent with nursing ideals and values or that are in direct violation of the </a:t>
            </a:r>
            <a:r>
              <a:rPr lang="en-US" sz="1100" i="1" baseline="0" dirty="0" smtClean="0"/>
              <a:t>Code of Ethics for Nurses with Interpretive Statements.</a:t>
            </a:r>
          </a:p>
          <a:p>
            <a:endParaRPr lang="en-US" sz="1100" i="1" baseline="0" dirty="0" smtClean="0"/>
          </a:p>
          <a:p>
            <a:r>
              <a:rPr lang="en-US" sz="1100" i="0" baseline="0" dirty="0" smtClean="0"/>
              <a:t>5.5  Maintenance of Competence and Continuation of Professional Growth – maintain competence and strive for excellence. Routinely evaluate your own performance and participate in peer review.  Continuing education and self-study, networking with professional colleagues, professional reading, achieving specialty certification, and seeking advanced degrees are all part of the lifelong learning required for professional growth.</a:t>
            </a:r>
          </a:p>
          <a:p>
            <a:endParaRPr lang="en-US" sz="1100" i="0" baseline="0" dirty="0" smtClean="0"/>
          </a:p>
          <a:p>
            <a:r>
              <a:rPr lang="en-US" sz="1100" i="0" baseline="0" dirty="0" smtClean="0"/>
              <a:t>5.6  Continuation of Personal Growth – read broadly, continue lifelong learning, engage in personal study, seek financial security, participate in wide range of social advocacy and civic activities, and pursue leisure and recreational activities. </a:t>
            </a:r>
          </a:p>
          <a:p>
            <a:endParaRPr lang="en-US" sz="1100" i="0" baseline="0" dirty="0" smtClean="0"/>
          </a:p>
          <a:p>
            <a:r>
              <a:rPr lang="en-US" sz="1100" i="0" baseline="0" dirty="0" smtClean="0"/>
              <a:t>6.1  The Environment and Moral Value – create, maintain, and contribute to morally good environments that enable virtues of knowledge, skill, wisdom, patience, compassion, honesty, altruism and courage fostering mutual caring, communication, dignity, generosity, kindness, moral equality, prudence, respect and transparency.</a:t>
            </a:r>
          </a:p>
          <a:p>
            <a:endParaRPr lang="en-US" sz="1100" i="0" baseline="0" dirty="0" smtClean="0"/>
          </a:p>
          <a:p>
            <a:r>
              <a:rPr lang="en-US" sz="1100" i="0" baseline="0" dirty="0" smtClean="0"/>
              <a:t>6.2  The Environment and Ethical Obligation – create a culture of excellence and maintain practice environments that support nurses and others in the fulfillment of their ethical obligations. </a:t>
            </a:r>
          </a:p>
          <a:p>
            <a:endParaRPr lang="en-US" sz="1100" i="0" baseline="0" dirty="0" smtClean="0"/>
          </a:p>
          <a:p>
            <a:r>
              <a:rPr lang="en-US" sz="1100" i="0" baseline="0" dirty="0" smtClean="0"/>
              <a:t>6.3  Responsibility for the Healthcare Environment – contribute to the moral environment through respectful interactions among colleagues, mutual peer support, open identification of difficult issues. Address concerns about the healthcare environment through appropriate channels and/or regulatory or accrediting bodies.</a:t>
            </a:r>
          </a:p>
          <a:p>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11</a:t>
            </a:fld>
            <a:endParaRPr lang="en-US" dirty="0"/>
          </a:p>
        </p:txBody>
      </p:sp>
    </p:spTree>
    <p:extLst>
      <p:ext uri="{BB962C8B-B14F-4D97-AF65-F5344CB8AC3E}">
        <p14:creationId xmlns:p14="http://schemas.microsoft.com/office/powerpoint/2010/main" val="3189817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A</a:t>
            </a:r>
            <a:r>
              <a:rPr lang="en-US" sz="1100" baseline="0" dirty="0" smtClean="0"/>
              <a:t> summary of the p</a:t>
            </a:r>
            <a:r>
              <a:rPr lang="en-US" sz="1100" dirty="0" smtClean="0"/>
              <a:t>rovisions for the duties of the nurse</a:t>
            </a:r>
            <a:r>
              <a:rPr lang="en-US" sz="1100" baseline="0" dirty="0" smtClean="0"/>
              <a:t> that extend beyond the individual patient encounters follows. Please refer to the actual document for full explanation.</a:t>
            </a:r>
            <a:endParaRPr lang="en-US" sz="1100" dirty="0" smtClean="0"/>
          </a:p>
          <a:p>
            <a:endParaRPr lang="en-US" sz="1100" dirty="0" smtClean="0"/>
          </a:p>
          <a:p>
            <a:r>
              <a:rPr lang="en-US" sz="1100" dirty="0" smtClean="0"/>
              <a:t>Provision</a:t>
            </a:r>
            <a:r>
              <a:rPr lang="en-US" sz="1100" baseline="0" dirty="0" smtClean="0"/>
              <a:t> 7.1  Contributions through Research and Scholarly Inquiry – participate in the advancement of the profession through knowledge development, evaluation, dissemination and application to practice.</a:t>
            </a:r>
          </a:p>
          <a:p>
            <a:endParaRPr lang="en-US" sz="1100" baseline="0" dirty="0" smtClean="0"/>
          </a:p>
          <a:p>
            <a:r>
              <a:rPr lang="en-US" sz="1100" baseline="0" dirty="0" smtClean="0"/>
              <a:t>Provision 7.2  Contributions through Developing, Maintaining, and Implementing Professional Practice Standards – identify scope of practice as informed, specified, or directed by state and federal law and regulation, by relevant societal values and by ANA’s </a:t>
            </a:r>
            <a:r>
              <a:rPr lang="en-US" sz="1100" i="1" baseline="0" dirty="0" smtClean="0"/>
              <a:t>Code of Ethics for Nurse </a:t>
            </a:r>
            <a:r>
              <a:rPr lang="en-US" sz="1100" baseline="0" dirty="0" smtClean="0"/>
              <a:t>and other foundational documents.</a:t>
            </a:r>
          </a:p>
          <a:p>
            <a:endParaRPr lang="en-US" sz="1100" baseline="0" dirty="0" smtClean="0"/>
          </a:p>
          <a:p>
            <a:r>
              <a:rPr lang="en-US" sz="1100" baseline="0" dirty="0" smtClean="0"/>
              <a:t>Provision 7.3  Contributions through Nursing and Health Policy Development – lead, serve and mentor on institutional or agency policy committees within the practice setting.</a:t>
            </a:r>
          </a:p>
          <a:p>
            <a:endParaRPr lang="en-US" sz="1100" baseline="0" dirty="0" smtClean="0"/>
          </a:p>
          <a:p>
            <a:r>
              <a:rPr lang="en-US" sz="1100" baseline="0" dirty="0" smtClean="0"/>
              <a:t>Provision 8.1  Health is a Universal Right – collaborate to protect the fundamental right of health which includes: access to health care; emergency and trauma care; basic sanitation; education concerning the prevention, treatment and control of prevailing health problems; food security; immunizations; injury prevention; prevention and control of locally endemic diseases and vectors; public education concerning health promotion and maintenance; potable water; and reproductive health care.</a:t>
            </a:r>
          </a:p>
          <a:p>
            <a:endParaRPr lang="en-US" sz="1100" baseline="0" dirty="0" smtClean="0"/>
          </a:p>
          <a:p>
            <a:r>
              <a:rPr lang="en-US" sz="1100" baseline="0" dirty="0" smtClean="0"/>
              <a:t>Provision 8.2  Collaboration for Health, Human Rights, and Health Diplomacy – address the context of health, including social determinants of health such as poverty, access to clean water and clean air, sanitation, human rights violations, hunger, nutritionally sound food, education, safe medications and healthcare disparities.</a:t>
            </a:r>
          </a:p>
          <a:p>
            <a:endParaRPr lang="en-US" sz="1100" baseline="0" dirty="0" smtClean="0"/>
          </a:p>
          <a:p>
            <a:r>
              <a:rPr lang="en-US" sz="1100" baseline="0" dirty="0" smtClean="0"/>
              <a:t>Provision 8.3  Obligation to Advance Health and Human Rights and Reduce Disparities – educate the public; facilitate informed choice; identify conditions and circumstances that contribute to illness, injury, and disease; foster healthy life styles; and participate in institutional and legislative efforts to protect and promote health.</a:t>
            </a:r>
          </a:p>
          <a:p>
            <a:endParaRPr lang="en-US" sz="1100" baseline="0" dirty="0" smtClean="0"/>
          </a:p>
          <a:p>
            <a:r>
              <a:rPr lang="en-US" sz="1100" baseline="0" dirty="0" smtClean="0"/>
              <a:t>Provision 8.4  Collaboration for Human Rights in Complex, Extreme, or Extraordinary Practice Settings – stress human rights protection with particular attention to preserving the human rights of vulnerable groups such as the poor, the homeless, the elderly, the mentally ill, prisoners, refugees, women, children and socially stigmatized groups.</a:t>
            </a:r>
          </a:p>
          <a:p>
            <a:endParaRPr lang="en-US" sz="1100" baseline="0" dirty="0" smtClean="0"/>
          </a:p>
          <a:p>
            <a:r>
              <a:rPr lang="en-US" sz="1100" baseline="0" dirty="0" smtClean="0"/>
              <a:t>Provision 9.1  Articulation and Assertion of Values – united through professional organizations, the profession collectively must communicate, affirm and promote shared values both with the profession and to the public.</a:t>
            </a:r>
          </a:p>
          <a:p>
            <a:endParaRPr lang="en-US" sz="1100" baseline="0" dirty="0" smtClean="0"/>
          </a:p>
          <a:p>
            <a:r>
              <a:rPr lang="en-US" sz="1100" baseline="0" dirty="0" smtClean="0"/>
              <a:t>Provision 9.2 – Integrity of the Profession – affirm the values and ethics of the profession in all professional and organizational relationships; promote awareness of and adherence to the codes of ethics for nurses.</a:t>
            </a:r>
          </a:p>
          <a:p>
            <a:endParaRPr lang="en-US" sz="1100" baseline="0" dirty="0" smtClean="0"/>
          </a:p>
          <a:p>
            <a:r>
              <a:rPr lang="en-US" sz="1100" baseline="0" dirty="0" smtClean="0"/>
              <a:t>Provision 9.3 Integrating Social Justice – be vigilant and take action to influence leaders, legislators, governmental agencies, non-governmental organizations and international bodies in all related health affairs to address the social determinants of health.</a:t>
            </a:r>
          </a:p>
          <a:p>
            <a:endParaRPr lang="en-US" sz="1100" baseline="0" dirty="0" smtClean="0"/>
          </a:p>
          <a:p>
            <a:r>
              <a:rPr lang="en-US" sz="1100" baseline="0" dirty="0" smtClean="0"/>
              <a:t>Provision 9.4 Social Justice in Nursing and Health Policy – professional nursing organizations must actively engage in the political process, particularly in addressing legislative and regulatory concerns that most affect – positively and negatively – the public's health and the profession of nursing.  Environmental assaults disproportionately affect the health of the poor and ultimately affect the health of all humanity. Advocate for polices, programs and practice within the healthcare environment that maintain, sustain, and repair the natural world.</a:t>
            </a:r>
            <a:endParaRPr lang="en-US" sz="1100" dirty="0"/>
          </a:p>
        </p:txBody>
      </p:sp>
      <p:sp>
        <p:nvSpPr>
          <p:cNvPr id="4" name="Slide Number Placeholder 3"/>
          <p:cNvSpPr>
            <a:spLocks noGrp="1"/>
          </p:cNvSpPr>
          <p:nvPr>
            <p:ph type="sldNum" sz="quarter" idx="10"/>
          </p:nvPr>
        </p:nvSpPr>
        <p:spPr/>
        <p:txBody>
          <a:bodyPr/>
          <a:lstStyle/>
          <a:p>
            <a:fld id="{A62AABB5-6EF8-4BB9-9705-7A87C127664C}" type="slidenum">
              <a:rPr lang="en-US" smtClean="0"/>
              <a:t>12</a:t>
            </a:fld>
            <a:endParaRPr lang="en-US" dirty="0"/>
          </a:p>
        </p:txBody>
      </p:sp>
    </p:spTree>
    <p:extLst>
      <p:ext uri="{BB962C8B-B14F-4D97-AF65-F5344CB8AC3E}">
        <p14:creationId xmlns:p14="http://schemas.microsoft.com/office/powerpoint/2010/main" val="1938964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reading the </a:t>
            </a:r>
            <a:r>
              <a:rPr lang="en-US" i="1" dirty="0" smtClean="0"/>
              <a:t>Code of Ethics with Interpretive Statements</a:t>
            </a:r>
            <a:r>
              <a:rPr lang="en-US" dirty="0" smtClean="0"/>
              <a:t>, as a school nurse, how would you handle these scenarios?</a:t>
            </a:r>
          </a:p>
          <a:p>
            <a:endParaRPr lang="en-US" dirty="0" smtClean="0"/>
          </a:p>
          <a:p>
            <a:pPr marL="228600" indent="-228600">
              <a:buFont typeface="+mj-lt"/>
              <a:buAutoNum type="arabicPeriod"/>
            </a:pPr>
            <a:r>
              <a:rPr lang="en-US" dirty="0" smtClean="0"/>
              <a:t>Are</a:t>
            </a:r>
            <a:r>
              <a:rPr lang="en-US" baseline="0" dirty="0" smtClean="0"/>
              <a:t> there state/federal laws, regulations, guidance which would guide your decision?</a:t>
            </a:r>
          </a:p>
          <a:p>
            <a:pPr marL="228600" indent="-228600">
              <a:buFont typeface="+mj-lt"/>
              <a:buAutoNum type="arabicPeriod"/>
            </a:pPr>
            <a:r>
              <a:rPr lang="en-US" baseline="0" dirty="0" smtClean="0"/>
              <a:t>Are there professional standards or school policy which would guide your decision?</a:t>
            </a:r>
          </a:p>
          <a:p>
            <a:pPr marL="228600" indent="-228600">
              <a:buFont typeface="+mj-lt"/>
              <a:buAutoNum type="arabicPeriod"/>
            </a:pPr>
            <a:r>
              <a:rPr lang="en-US" baseline="0" dirty="0" smtClean="0"/>
              <a:t>Which provision or interpretive statement of the code of ethics could you use to think about dilemma?</a:t>
            </a:r>
          </a:p>
          <a:p>
            <a:pPr marL="228600" indent="-228600">
              <a:buFont typeface="+mj-lt"/>
              <a:buAutoNum type="arabicPeriod"/>
            </a:pPr>
            <a:r>
              <a:rPr lang="en-US" baseline="0" dirty="0" smtClean="0"/>
              <a:t>What are your personal feelings?</a:t>
            </a:r>
          </a:p>
          <a:p>
            <a:pPr marL="228600" indent="-228600">
              <a:buFont typeface="+mj-lt"/>
              <a:buAutoNum type="arabicPeriod"/>
            </a:pPr>
            <a:r>
              <a:rPr lang="en-US" baseline="0" dirty="0" smtClean="0"/>
              <a:t>What are other factors which should be taken into consideration?</a:t>
            </a:r>
          </a:p>
          <a:p>
            <a:pPr marL="228600" indent="-228600">
              <a:buFont typeface="+mj-lt"/>
              <a:buAutoNum type="arabicPeriod"/>
            </a:pPr>
            <a:r>
              <a:rPr lang="en-US" baseline="0" dirty="0" smtClean="0"/>
              <a:t>Who else needs to be involved in your decision?</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13</a:t>
            </a:fld>
            <a:endParaRPr lang="en-US" dirty="0"/>
          </a:p>
        </p:txBody>
      </p:sp>
    </p:spTree>
    <p:extLst>
      <p:ext uri="{BB962C8B-B14F-4D97-AF65-F5344CB8AC3E}">
        <p14:creationId xmlns:p14="http://schemas.microsoft.com/office/powerpoint/2010/main" val="594095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baseline="0" dirty="0" smtClean="0"/>
              <a:t>The </a:t>
            </a:r>
            <a:r>
              <a:rPr lang="en-US" i="1" dirty="0" smtClean="0"/>
              <a:t>School</a:t>
            </a:r>
            <a:r>
              <a:rPr lang="en-US" i="1" baseline="0" dirty="0" smtClean="0"/>
              <a:t> Nursing: Scope and Standards of Practice, 2nd Edition</a:t>
            </a:r>
            <a:r>
              <a:rPr lang="en-US" baseline="0" dirty="0" smtClean="0"/>
              <a:t>, is another foundational document important for the Framework Principle, Standards of Practice. The </a:t>
            </a:r>
            <a:r>
              <a:rPr lang="en-US" i="0" baseline="0" dirty="0" smtClean="0"/>
              <a:t>Scope and Standards of Practice </a:t>
            </a:r>
            <a:r>
              <a:rPr lang="en-US" baseline="0" dirty="0" smtClean="0"/>
              <a:t>define the practices that school nurses are expected to perform competently.</a:t>
            </a:r>
          </a:p>
          <a:p>
            <a:pPr marL="0" indent="0">
              <a:buFont typeface="+mj-lt"/>
              <a:buNone/>
            </a:pPr>
            <a:endParaRPr lang="en-US" baseline="0" dirty="0" smtClean="0"/>
          </a:p>
          <a:p>
            <a:pPr marL="0" indent="0">
              <a:buFont typeface="+mj-lt"/>
              <a:buNone/>
            </a:pPr>
            <a:r>
              <a:rPr lang="en-US" baseline="0" dirty="0" smtClean="0"/>
              <a:t>The Standards of Practice for School Nursing and the Standards of Professional Performance for School Nursing will be summarized in the following slides. Refer to the actual document for the full explanation and detailed content.</a:t>
            </a: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14</a:t>
            </a:fld>
            <a:endParaRPr lang="en-US" dirty="0"/>
          </a:p>
        </p:txBody>
      </p:sp>
    </p:spTree>
    <p:extLst>
      <p:ext uri="{BB962C8B-B14F-4D97-AF65-F5344CB8AC3E}">
        <p14:creationId xmlns:p14="http://schemas.microsoft.com/office/powerpoint/2010/main" val="594095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Five</a:t>
            </a:r>
            <a:r>
              <a:rPr lang="en-US" baseline="0" dirty="0" smtClean="0"/>
              <a:t> key concepts:</a:t>
            </a:r>
          </a:p>
          <a:p>
            <a:pPr marL="171450" indent="-171450">
              <a:buFont typeface="Arial" panose="020B0604020202020204" pitchFamily="34" charset="0"/>
              <a:buChar char="•"/>
            </a:pPr>
            <a:r>
              <a:rPr lang="en-US" baseline="0" dirty="0" smtClean="0"/>
              <a:t>Standards are authoritative statements.</a:t>
            </a:r>
          </a:p>
          <a:p>
            <a:pPr marL="171450" indent="-171450">
              <a:buFont typeface="Arial" panose="020B0604020202020204" pitchFamily="34" charset="0"/>
              <a:buChar char="•"/>
            </a:pPr>
            <a:r>
              <a:rPr lang="en-US" baseline="0" dirty="0" smtClean="0"/>
              <a:t>Standards apply to all practicing registered nurses.</a:t>
            </a:r>
          </a:p>
          <a:p>
            <a:pPr marL="171450" indent="-171450">
              <a:buFont typeface="Arial" panose="020B0604020202020204" pitchFamily="34" charset="0"/>
              <a:buChar char="•"/>
            </a:pPr>
            <a:r>
              <a:rPr lang="en-US" baseline="0" dirty="0" smtClean="0"/>
              <a:t>Standards are a declaration of expected competence and performance.</a:t>
            </a:r>
          </a:p>
          <a:p>
            <a:pPr marL="171450" indent="-171450">
              <a:buFont typeface="Arial" panose="020B0604020202020204" pitchFamily="34" charset="0"/>
              <a:buChar char="•"/>
            </a:pPr>
            <a:r>
              <a:rPr lang="en-US" baseline="0" dirty="0" smtClean="0"/>
              <a:t>Standards constitute “a standard of care” (i.e., what a reasonably prudent person would do under the same or similar circumstances).</a:t>
            </a:r>
          </a:p>
          <a:p>
            <a:pPr marL="171450" indent="-171450">
              <a:buFont typeface="Arial" panose="020B0604020202020204" pitchFamily="34" charset="0"/>
              <a:buChar char="•"/>
            </a:pPr>
            <a:r>
              <a:rPr lang="en-US" baseline="0" dirty="0" smtClean="0"/>
              <a:t>Application of standards is context and situation dependent.</a:t>
            </a: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15</a:t>
            </a:fld>
            <a:endParaRPr lang="en-US" dirty="0"/>
          </a:p>
        </p:txBody>
      </p:sp>
    </p:spTree>
    <p:extLst>
      <p:ext uri="{BB962C8B-B14F-4D97-AF65-F5344CB8AC3E}">
        <p14:creationId xmlns:p14="http://schemas.microsoft.com/office/powerpoint/2010/main" val="39542830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16</a:t>
            </a:fld>
            <a:endParaRPr lang="en-US" dirty="0"/>
          </a:p>
        </p:txBody>
      </p:sp>
    </p:spTree>
    <p:extLst>
      <p:ext uri="{BB962C8B-B14F-4D97-AF65-F5344CB8AC3E}">
        <p14:creationId xmlns:p14="http://schemas.microsoft.com/office/powerpoint/2010/main" val="2158490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document is broken down into</a:t>
            </a:r>
            <a:r>
              <a:rPr lang="en-US" baseline="0" dirty="0" smtClean="0"/>
              <a:t> the Standards of Practice and the Standards of Professional Performance. Each standard has a number, a short title. and the accountability for the standard.</a:t>
            </a: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17</a:t>
            </a:fld>
            <a:endParaRPr lang="en-US" dirty="0"/>
          </a:p>
        </p:txBody>
      </p:sp>
    </p:spTree>
    <p:extLst>
      <p:ext uri="{BB962C8B-B14F-4D97-AF65-F5344CB8AC3E}">
        <p14:creationId xmlns:p14="http://schemas.microsoft.com/office/powerpoint/2010/main" val="1074022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six</a:t>
            </a:r>
            <a:r>
              <a:rPr lang="en-US" baseline="0" dirty="0" smtClean="0"/>
              <a:t> standards follow the nursing process.</a:t>
            </a: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18</a:t>
            </a:fld>
            <a:endParaRPr lang="en-US" dirty="0"/>
          </a:p>
        </p:txBody>
      </p:sp>
    </p:spTree>
    <p:extLst>
      <p:ext uri="{BB962C8B-B14F-4D97-AF65-F5344CB8AC3E}">
        <p14:creationId xmlns:p14="http://schemas.microsoft.com/office/powerpoint/2010/main" val="2927323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Standards</a:t>
            </a:r>
            <a:r>
              <a:rPr lang="en-US" baseline="0" dirty="0" smtClean="0"/>
              <a:t> 7-17, Standards of Professional Performance, describe a competent level of behavior in the professional role.</a:t>
            </a: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19</a:t>
            </a:fld>
            <a:endParaRPr lang="en-US" dirty="0"/>
          </a:p>
        </p:txBody>
      </p:sp>
    </p:spTree>
    <p:extLst>
      <p:ext uri="{BB962C8B-B14F-4D97-AF65-F5344CB8AC3E}">
        <p14:creationId xmlns:p14="http://schemas.microsoft.com/office/powerpoint/2010/main" val="21032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 nursing is a</a:t>
            </a:r>
            <a:r>
              <a:rPr lang="en-US" baseline="0" dirty="0" smtClean="0"/>
              <a:t> discipline set apart and different professionally from medicine, other nursing fields, and education. It is a distinct specialty practice and the role of the school nurse can be a challenging one. Educational systems are faced with multiple issues related to the overall school health environment, such as violence prevention, crisis intervention, and disaster preparedness. They  also must deal with the increasing number of students suffering from mental health issues, physical issues, and the consequences of obesity. Additional challenges include the changing nature of the family and laws related to confidentially of health information.</a:t>
            </a:r>
          </a:p>
          <a:p>
            <a:endParaRPr lang="en-US" baseline="0" dirty="0" smtClean="0"/>
          </a:p>
          <a:p>
            <a:r>
              <a:rPr lang="en-US" baseline="0" dirty="0" smtClean="0"/>
              <a:t>Understanding the role of the school nurse and the foundational documents for practice, ANA’s </a:t>
            </a:r>
            <a:r>
              <a:rPr lang="en-US" i="1" baseline="0" dirty="0" smtClean="0"/>
              <a:t>Code of Ethics for Nurses with Interpretive Statements</a:t>
            </a:r>
            <a:r>
              <a:rPr lang="en-US" i="0" baseline="0" dirty="0" smtClean="0"/>
              <a:t> and ANA’s/NASN’s </a:t>
            </a:r>
            <a:r>
              <a:rPr lang="en-US" i="1" baseline="0" dirty="0" smtClean="0"/>
              <a:t>Scope and Standards of Practice for School Nursing</a:t>
            </a:r>
            <a:r>
              <a:rPr lang="en-US" i="0" baseline="0" dirty="0" smtClean="0"/>
              <a:t>, will assist the school nurse in fulfilling the competencies expected and continue to grow in the profession.</a:t>
            </a:r>
          </a:p>
          <a:p>
            <a:endParaRPr lang="en-US" i="0" baseline="0" dirty="0" smtClean="0"/>
          </a:p>
          <a:p>
            <a:r>
              <a:rPr lang="en-US" i="0" baseline="0" dirty="0" smtClean="0"/>
              <a:t>(Selekman, 2013)</a:t>
            </a:r>
            <a:endParaRPr lang="en-US" i="1" dirty="0"/>
          </a:p>
        </p:txBody>
      </p:sp>
      <p:sp>
        <p:nvSpPr>
          <p:cNvPr id="4" name="Slide Number Placeholder 3"/>
          <p:cNvSpPr>
            <a:spLocks noGrp="1"/>
          </p:cNvSpPr>
          <p:nvPr>
            <p:ph type="sldNum" sz="quarter" idx="10"/>
          </p:nvPr>
        </p:nvSpPr>
        <p:spPr/>
        <p:txBody>
          <a:bodyPr/>
          <a:lstStyle/>
          <a:p>
            <a:fld id="{A62AABB5-6EF8-4BB9-9705-7A87C127664C}" type="slidenum">
              <a:rPr lang="en-US" smtClean="0"/>
              <a:t>2</a:t>
            </a:fld>
            <a:endParaRPr lang="en-US" dirty="0"/>
          </a:p>
        </p:txBody>
      </p:sp>
    </p:spTree>
    <p:extLst>
      <p:ext uri="{BB962C8B-B14F-4D97-AF65-F5344CB8AC3E}">
        <p14:creationId xmlns:p14="http://schemas.microsoft.com/office/powerpoint/2010/main" val="267560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school</a:t>
            </a:r>
            <a:r>
              <a:rPr lang="en-US" baseline="0" dirty="0" smtClean="0"/>
              <a:t> nurse is individually responsible and accountable for maintaining professional performance. An individual who demonstrates “competence” is performing successfully at an expected level. </a:t>
            </a:r>
            <a:r>
              <a:rPr lang="en-US" dirty="0" smtClean="0"/>
              <a:t>The integration of knowledge, skills, abilities,</a:t>
            </a:r>
            <a:r>
              <a:rPr lang="en-US" baseline="0" dirty="0" smtClean="0"/>
              <a:t> and judgment occurs in formal, informal, and reflective learning (ANA, 2010a, p. 12) A new school nurse, with no experience in school nursing practice, cannot be expected to perform at the same level as a nurse in the specialty for 10 years. On the other hand, a seasoned school nurse who is not aware of his/her need for professional learning and who does not assume personal responsibility for currency in knowledge and skills may no longer be competent in certain situations. </a:t>
            </a:r>
          </a:p>
          <a:p>
            <a:endParaRPr lang="en-US" baseline="0" dirty="0" smtClean="0"/>
          </a:p>
          <a:p>
            <a:r>
              <a:rPr lang="en-US" baseline="0" dirty="0" smtClean="0"/>
              <a:t>The  Wisconsin Department of Public Instruction has provided a tool or rubric for school nurse performance evaluations based on the </a:t>
            </a:r>
            <a:r>
              <a:rPr lang="en-US" i="1" baseline="0" dirty="0" smtClean="0"/>
              <a:t>School Nursing: Scope and Standards of Practice, 2</a:t>
            </a:r>
            <a:r>
              <a:rPr lang="en-US" i="1" baseline="30000" dirty="0" smtClean="0"/>
              <a:t>nd</a:t>
            </a:r>
            <a:r>
              <a:rPr lang="en-US" i="1" baseline="0" dirty="0" smtClean="0"/>
              <a:t> Edition</a:t>
            </a:r>
            <a:r>
              <a:rPr lang="en-US" baseline="0" dirty="0" smtClean="0"/>
              <a:t>. The  Wisconsin School Nurse Evaluation Tool was developed in 2015 and is available at: http://dpi.wi.gov/sites/default/files/imce/sspw/pdf/psschoolnurserubric.pdf. In this tool, the levels of performance are defined as:</a:t>
            </a:r>
            <a:endParaRPr lang="en-US" sz="1200" b="0" i="0" u="none" strike="noStrike" kern="1200" baseline="0" dirty="0" smtClean="0">
              <a:solidFill>
                <a:schemeClr val="tx1"/>
              </a:solidFill>
              <a:latin typeface="+mn-lt"/>
              <a:ea typeface="+mn-ea"/>
              <a:cs typeface="+mn-cs"/>
            </a:endParaRP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Emerging</a:t>
            </a:r>
            <a:r>
              <a:rPr lang="en-US" sz="1200" b="0" i="0" u="none" strike="noStrike" kern="1200" baseline="0" dirty="0" smtClean="0">
                <a:solidFill>
                  <a:schemeClr val="tx1"/>
                </a:solidFill>
                <a:latin typeface="+mn-lt"/>
                <a:ea typeface="+mn-ea"/>
                <a:cs typeface="+mn-cs"/>
              </a:rPr>
              <a:t>: Bases decisions on previous professional experiences--may or may not be specifically related to school nursing, learning expectations of school nurse position, asks questions and asks where to find answers. </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Basic</a:t>
            </a:r>
            <a:r>
              <a:rPr lang="en-US" sz="1200" b="0" i="0" u="none" strike="noStrike" kern="1200" baseline="0" dirty="0" smtClean="0">
                <a:solidFill>
                  <a:schemeClr val="tx1"/>
                </a:solidFill>
                <a:latin typeface="+mn-lt"/>
                <a:ea typeface="+mn-ea"/>
                <a:cs typeface="+mn-cs"/>
              </a:rPr>
              <a:t>: Understands the level of care needed in the school setting, makes contributions to the school setting, has beginning resources to turn to. </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Proficient: </a:t>
            </a:r>
            <a:r>
              <a:rPr lang="en-US" sz="1200" b="0" i="0" u="none" strike="noStrike" kern="1200" baseline="0" dirty="0" smtClean="0">
                <a:solidFill>
                  <a:schemeClr val="tx1"/>
                </a:solidFill>
                <a:latin typeface="+mn-lt"/>
                <a:ea typeface="+mn-ea"/>
                <a:cs typeface="+mn-cs"/>
              </a:rPr>
              <a:t>Provides appropriate individualized and population care in the school setting, contributes to the school setting and school nurse profession, is prepared for events that may occur, relies on previous school experiences. </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Exemplary: </a:t>
            </a:r>
            <a:r>
              <a:rPr lang="en-US" sz="1200" b="0" i="0" u="none" strike="noStrike" kern="1200" baseline="0" dirty="0" smtClean="0">
                <a:solidFill>
                  <a:schemeClr val="tx1"/>
                </a:solidFill>
                <a:latin typeface="+mn-lt"/>
                <a:ea typeface="+mn-ea"/>
                <a:cs typeface="+mn-cs"/>
              </a:rPr>
              <a:t>Provides extraordinary individualized/population-based care even in the most complex situations, has contributed to the school setting, as well as to the broader school nurse/health profession based on data and research, sets or completes high professional development goals 	</a:t>
            </a:r>
          </a:p>
          <a:p>
            <a:endParaRPr lang="en-US" dirty="0" smtClean="0"/>
          </a:p>
          <a:p>
            <a:r>
              <a:rPr lang="en-US" dirty="0" smtClean="0"/>
              <a:t>The Wisconsin rubric </a:t>
            </a:r>
            <a:r>
              <a:rPr lang="en-US" baseline="0" dirty="0" smtClean="0"/>
              <a:t>provides examples of the performance behaviors for each standard in the </a:t>
            </a:r>
            <a:r>
              <a:rPr lang="en-US" b="0" i="1" baseline="0" dirty="0" smtClean="0"/>
              <a:t>School Nursing:  Scope and Standards of Practice </a:t>
            </a:r>
            <a:r>
              <a:rPr lang="en-US" baseline="0" dirty="0" smtClean="0"/>
              <a:t>based on the level of performance. In the following slides, each of the standards will be defined further and </a:t>
            </a:r>
            <a:r>
              <a:rPr lang="en-US" u="sng" baseline="0" dirty="0" smtClean="0"/>
              <a:t>proficient</a:t>
            </a:r>
            <a:r>
              <a:rPr lang="en-US" baseline="0" dirty="0" smtClean="0"/>
              <a:t> levels of performance from the WI tool will be offered as examples. For emerging, basic, and exemplary performance examples, please refer to the tool at the above web-link.</a:t>
            </a: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20</a:t>
            </a:fld>
            <a:endParaRPr lang="en-US" dirty="0"/>
          </a:p>
        </p:txBody>
      </p:sp>
    </p:spTree>
    <p:extLst>
      <p:ext uri="{BB962C8B-B14F-4D97-AF65-F5344CB8AC3E}">
        <p14:creationId xmlns:p14="http://schemas.microsoft.com/office/powerpoint/2010/main" val="39687853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Proficient 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Assists in educating others on the need for reviewing current policies, procedures, and protocols, in data collection of student and program information that follow state and federal laws. 	</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Independently collects, prioritizes, documents, and evaluates individual and collective student health data using current best practice guidelines. 	</a:t>
            </a:r>
          </a:p>
          <a:p>
            <a:r>
              <a:rPr lang="en-US" sz="1200" b="0" i="0"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Prioritizes health care information and data on medically complex students and uses it to organize care.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Actively contributes to the data collection system in an organized manner; retrieves data for use in programming and improved services; and gives suggestions for system improvement. 		</a:t>
            </a:r>
          </a:p>
          <a:p>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21</a:t>
            </a:fld>
            <a:endParaRPr lang="en-US" dirty="0"/>
          </a:p>
        </p:txBody>
      </p:sp>
    </p:spTree>
    <p:extLst>
      <p:ext uri="{BB962C8B-B14F-4D97-AF65-F5344CB8AC3E}">
        <p14:creationId xmlns:p14="http://schemas.microsoft.com/office/powerpoint/2010/main" val="14429409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Proficient 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Analyzes assessment data using critical thinking skills to determine appropriate nursing diagnoses or health issues. 	</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Identifies gaps between assessment data and determining diagnoses or focus.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22</a:t>
            </a:fld>
            <a:endParaRPr lang="en-US" dirty="0"/>
          </a:p>
        </p:txBody>
      </p:sp>
    </p:spTree>
    <p:extLst>
      <p:ext uri="{BB962C8B-B14F-4D97-AF65-F5344CB8AC3E}">
        <p14:creationId xmlns:p14="http://schemas.microsoft.com/office/powerpoint/2010/main" val="1989262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Proficient level of performance:</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Identifies short- and long-term outcomes that are mutually formulated with the student, family, school staff, community and other providers, as appropriate.</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Independently identifies outcomes that are culturally appropriate and realistic in relation to the student’s present and potential capabilities.</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Considers risks, costs, benefits and scientific evidence in the development of outcomes.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Constructs and documents student health and educational outcomes that are measurable, expressed in educational terms and include a reasonable time frame.</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Serves as case manager for student with health needs.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23</a:t>
            </a:fld>
            <a:endParaRPr lang="en-US" dirty="0"/>
          </a:p>
        </p:txBody>
      </p:sp>
    </p:spTree>
    <p:extLst>
      <p:ext uri="{BB962C8B-B14F-4D97-AF65-F5344CB8AC3E}">
        <p14:creationId xmlns:p14="http://schemas.microsoft.com/office/powerpoint/2010/main" val="15365874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Proficient level</a:t>
            </a:r>
            <a:r>
              <a:rPr lang="en-US" baseline="0" dirty="0" smtClean="0"/>
              <a:t> of performance: </a:t>
            </a:r>
          </a:p>
          <a:p>
            <a:pPr>
              <a:buFontTx/>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Incorporates health promotion, education and prevention activities for students making health office visits.</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Establishes an efficient system for documentation of health office visits and care.</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Integrates self-care model addressing a student or group of students’ health care knowledge and skill deficit.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Collaborates with school nursing colleagues, medical advisors and nursing educators in developing a plan of care for students with complex, and special health care needs.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Establish a planning process which incorporates local, state and federal laws in school nursing practice.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24</a:t>
            </a:fld>
            <a:endParaRPr lang="en-US" dirty="0"/>
          </a:p>
        </p:txBody>
      </p:sp>
    </p:spTree>
    <p:extLst>
      <p:ext uri="{BB962C8B-B14F-4D97-AF65-F5344CB8AC3E}">
        <p14:creationId xmlns:p14="http://schemas.microsoft.com/office/powerpoint/2010/main" val="31191897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Proficient level of performance:</a:t>
            </a:r>
          </a:p>
          <a:p>
            <a:pPr marL="0" indent="0">
              <a:buFontTx/>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Oversees delivery of prescribed interventions and monitors activities of Unlicensed Assistive Personnel (UAP).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Partners with the student, family, school staff/administration as appropriate to implement the plan.</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Incorporates the individualized healthcare plan into the student’s educational day and afterschool activities.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Documents coordination of care.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Communicates with student, parents, school staff, and healthcare providers, as applicable to enhance student's health care plan.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Designs health information material and activities appropriate to developmental level, learning needs, readiness to learn, and cultural values and beliefs.</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Coordinates education of staff on various health issues and interprets students health needs to school personnel.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Partners with others to effect change and generate positive outcomes through knowledge of the client/situation.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Independently communicates recommendations to and facilitates understanding by community-based providers and agencies.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NOTE: competencies for 5.D are not included here.</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62AABB5-6EF8-4BB9-9705-7A87C127664C}" type="slidenum">
              <a:rPr lang="en-US" smtClean="0"/>
              <a:t>25</a:t>
            </a:fld>
            <a:endParaRPr lang="en-US" dirty="0"/>
          </a:p>
        </p:txBody>
      </p:sp>
    </p:spTree>
    <p:extLst>
      <p:ext uri="{BB962C8B-B14F-4D97-AF65-F5344CB8AC3E}">
        <p14:creationId xmlns:p14="http://schemas.microsoft.com/office/powerpoint/2010/main" val="215587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Proficient 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Uses a systematic and continuous process to evaluate outcomes in relation to the structures and processes prescribed by the plan. 	</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 collaboration with the student and others, determines whether student outcomes had the desired impact on health and educational progress.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Evaluates accuracy of diagnosis and effectiveness of interventions in relation to attainment of expected student outcomes.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Communicates results of evaluation to student and others and develops a revised plan as needed.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62AABB5-6EF8-4BB9-9705-7A87C127664C}" type="slidenum">
              <a:rPr lang="en-US" smtClean="0"/>
              <a:t>26</a:t>
            </a:fld>
            <a:endParaRPr lang="en-US" dirty="0"/>
          </a:p>
        </p:txBody>
      </p:sp>
    </p:spTree>
    <p:extLst>
      <p:ext uri="{BB962C8B-B14F-4D97-AF65-F5344CB8AC3E}">
        <p14:creationId xmlns:p14="http://schemas.microsoft.com/office/powerpoint/2010/main" val="3169196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Proficient 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Establishes and is part of a network of resources for consultation in resolving ethical dilemmas or issues regarding FERPA. 	</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Facilitates discussion and resolution of ethical dilemmas of students, colleagues, or systems (e.g. participation on an ethic committee).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Educates others about therapeutic and professional student-nurse relationships and role boundaries.</a:t>
            </a:r>
          </a:p>
          <a:p>
            <a:pPr marL="457200" indent="-457200">
              <a:buFont typeface="Arial" panose="020B0604020202020204" pitchFamily="34" charset="0"/>
              <a:buChar char="•"/>
            </a:pPr>
            <a:endParaRPr lang="en-US" sz="2600" dirty="0"/>
          </a:p>
        </p:txBody>
      </p:sp>
      <p:sp>
        <p:nvSpPr>
          <p:cNvPr id="4" name="Slide Number Placeholder 3"/>
          <p:cNvSpPr>
            <a:spLocks noGrp="1"/>
          </p:cNvSpPr>
          <p:nvPr>
            <p:ph type="sldNum" sz="quarter" idx="10"/>
          </p:nvPr>
        </p:nvSpPr>
        <p:spPr/>
        <p:txBody>
          <a:bodyPr/>
          <a:lstStyle/>
          <a:p>
            <a:fld id="{A62AABB5-6EF8-4BB9-9705-7A87C127664C}" type="slidenum">
              <a:rPr lang="en-US" smtClean="0"/>
              <a:t>27</a:t>
            </a:fld>
            <a:endParaRPr lang="en-US" dirty="0"/>
          </a:p>
        </p:txBody>
      </p:sp>
    </p:spTree>
    <p:extLst>
      <p:ext uri="{BB962C8B-B14F-4D97-AF65-F5344CB8AC3E}">
        <p14:creationId xmlns:p14="http://schemas.microsoft.com/office/powerpoint/2010/main" val="21119823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Seeks out and engages in professional learning opportunities to maintain clinical and professional skills. Examples include: the Alaska School Nurses Association (ASNA) annual state conference, the NASN annual national conference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Demonstrates knowledge and competency that reflects current school nursing practice.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Maintains professional records that provide evidence of competency and lifelong learning.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Maintains certifications (e.g. CPR, National School Nurse Certification), contact hours for nursing licensure, and professional memberships (e.g. ASNA/NASN, AaNA)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457200" indent="-457200">
              <a:buFont typeface="Arial" panose="020B0604020202020204" pitchFamily="34" charset="0"/>
              <a:buChar char="•"/>
            </a:pPr>
            <a:endParaRPr lang="en-US" sz="2600" dirty="0"/>
          </a:p>
        </p:txBody>
      </p:sp>
      <p:sp>
        <p:nvSpPr>
          <p:cNvPr id="4" name="Slide Number Placeholder 3"/>
          <p:cNvSpPr>
            <a:spLocks noGrp="1"/>
          </p:cNvSpPr>
          <p:nvPr>
            <p:ph type="sldNum" sz="quarter" idx="10"/>
          </p:nvPr>
        </p:nvSpPr>
        <p:spPr/>
        <p:txBody>
          <a:bodyPr/>
          <a:lstStyle/>
          <a:p>
            <a:fld id="{A62AABB5-6EF8-4BB9-9705-7A87C127664C}" type="slidenum">
              <a:rPr lang="en-US" smtClean="0"/>
              <a:t>28</a:t>
            </a:fld>
            <a:endParaRPr lang="en-US" dirty="0"/>
          </a:p>
        </p:txBody>
      </p:sp>
    </p:spTree>
    <p:extLst>
      <p:ext uri="{BB962C8B-B14F-4D97-AF65-F5344CB8AC3E}">
        <p14:creationId xmlns:p14="http://schemas.microsoft.com/office/powerpoint/2010/main" val="18770285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Consistently uses evidence-based research to guide and make changes in school nursing practice.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Collects, understands, and is able to report data for both local and statewide reporting. Example: collecting and recording data for the NASN data initiative: </a:t>
            </a:r>
            <a:r>
              <a:rPr lang="en-US" sz="1200" b="0" i="1" u="none" strike="noStrike" kern="1200" baseline="0" dirty="0" smtClean="0">
                <a:solidFill>
                  <a:schemeClr val="tx1"/>
                </a:solidFill>
                <a:latin typeface="+mn-lt"/>
                <a:ea typeface="+mn-ea"/>
                <a:cs typeface="+mn-cs"/>
              </a:rPr>
              <a:t>Step Up and Be Counted! </a:t>
            </a:r>
            <a:endParaRPr lang="en-US" sz="1200" i="1" dirty="0" smtClean="0"/>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smtClean="0">
                <a:solidFill>
                  <a:schemeClr val="tx1"/>
                </a:solidFill>
                <a:latin typeface="+mn-lt"/>
                <a:ea typeface="+mn-ea"/>
                <a:cs typeface="+mn-cs"/>
              </a:rPr>
              <a:t>Stays informed of current health and practice issues and applies this knowledge to practice. Example: incorporates articles and studies from the </a:t>
            </a:r>
            <a:r>
              <a:rPr lang="en-US" sz="1200" i="1" kern="1200" baseline="0" dirty="0" smtClean="0">
                <a:solidFill>
                  <a:schemeClr val="tx1"/>
                </a:solidFill>
                <a:latin typeface="+mn-lt"/>
                <a:ea typeface="+mn-ea"/>
                <a:cs typeface="+mn-cs"/>
                <a:sym typeface="Wingdings"/>
              </a:rPr>
              <a:t>Journal of School Nursing </a:t>
            </a:r>
            <a:r>
              <a:rPr lang="en-US" sz="1200" kern="1200" baseline="0" dirty="0" smtClean="0">
                <a:solidFill>
                  <a:schemeClr val="tx1"/>
                </a:solidFill>
                <a:latin typeface="+mn-lt"/>
                <a:ea typeface="+mn-ea"/>
                <a:cs typeface="+mn-cs"/>
                <a:sym typeface="Wingdings"/>
              </a:rPr>
              <a:t>and the </a:t>
            </a:r>
            <a:r>
              <a:rPr lang="en-US" sz="1200" i="1" kern="1200" baseline="0" dirty="0" smtClean="0">
                <a:solidFill>
                  <a:schemeClr val="tx1"/>
                </a:solidFill>
                <a:latin typeface="+mn-lt"/>
                <a:ea typeface="+mn-ea"/>
                <a:cs typeface="+mn-cs"/>
                <a:sym typeface="Wingdings"/>
              </a:rPr>
              <a:t>NASN School Nurse </a:t>
            </a:r>
            <a:r>
              <a:rPr lang="en-US" sz="1200" i="0" kern="1200" baseline="0" dirty="0" smtClean="0">
                <a:solidFill>
                  <a:schemeClr val="tx1"/>
                </a:solidFill>
                <a:latin typeface="+mn-lt"/>
                <a:ea typeface="+mn-ea"/>
                <a:cs typeface="+mn-cs"/>
                <a:sym typeface="Wingdings"/>
              </a:rPr>
              <a:t>as a basis for learning and guiding practice.</a:t>
            </a:r>
            <a:endParaRPr lang="en-US" sz="1200" i="1" dirty="0" smtClean="0"/>
          </a:p>
          <a:p>
            <a:pPr marL="171450" indent="-171450">
              <a:buFont typeface="Arial" panose="020B0604020202020204" pitchFamily="34" charset="0"/>
              <a:buChar char="•"/>
            </a:pPr>
            <a:endParaRPr lang="en-US" sz="1200" dirty="0"/>
          </a:p>
        </p:txBody>
      </p:sp>
      <p:sp>
        <p:nvSpPr>
          <p:cNvPr id="4" name="Slide Number Placeholder 3"/>
          <p:cNvSpPr>
            <a:spLocks noGrp="1"/>
          </p:cNvSpPr>
          <p:nvPr>
            <p:ph type="sldNum" sz="quarter" idx="10"/>
          </p:nvPr>
        </p:nvSpPr>
        <p:spPr/>
        <p:txBody>
          <a:bodyPr/>
          <a:lstStyle/>
          <a:p>
            <a:fld id="{A62AABB5-6EF8-4BB9-9705-7A87C127664C}" type="slidenum">
              <a:rPr lang="en-US" smtClean="0"/>
              <a:t>29</a:t>
            </a:fld>
            <a:endParaRPr lang="en-US" dirty="0"/>
          </a:p>
        </p:txBody>
      </p:sp>
    </p:spTree>
    <p:extLst>
      <p:ext uri="{BB962C8B-B14F-4D97-AF65-F5344CB8AC3E}">
        <p14:creationId xmlns:p14="http://schemas.microsoft.com/office/powerpoint/2010/main" val="4019835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a:t>
            </a:r>
            <a:r>
              <a:rPr lang="en-US" sz="1100" baseline="0" dirty="0" smtClean="0"/>
              <a:t> school nurse’s primary role is to support student learning by addressing concerns that are likely to affect a student’s ability to learn (NASN &amp; ANA 2011). Unlike  the medical model of school health that initially focused on exclusion of students with infection, the school nursing model has consistently fostered the inclusion of all children in the school setting. </a:t>
            </a:r>
          </a:p>
          <a:p>
            <a:endParaRPr lang="en-US" sz="1100" baseline="0" dirty="0" smtClean="0"/>
          </a:p>
          <a:p>
            <a:r>
              <a:rPr lang="en-US" sz="1100" baseline="0" dirty="0" smtClean="0"/>
              <a:t>In the 21</a:t>
            </a:r>
            <a:r>
              <a:rPr lang="en-US" sz="1100" baseline="30000" dirty="0" smtClean="0"/>
              <a:t>st</a:t>
            </a:r>
            <a:r>
              <a:rPr lang="en-US" sz="1100" baseline="0" dirty="0" smtClean="0"/>
              <a:t> century, the school nurse continues to support children in meeting the universal goals of education and health for academic success and optimal wellness, respectively. In successful school nursing practices, these goals weave seamlessly together to create a safety net and springboard for children to grow into healthy and successful citizens. (Selekman, 2013)</a:t>
            </a:r>
          </a:p>
          <a:p>
            <a:endParaRPr lang="en-US" sz="1100" baseline="0" dirty="0" smtClean="0"/>
          </a:p>
          <a:p>
            <a:pPr marL="0" indent="0">
              <a:buFont typeface="Arial" panose="020B0604020202020204" pitchFamily="34" charset="0"/>
              <a:buNone/>
            </a:pPr>
            <a:r>
              <a:rPr lang="en-US" sz="1100" baseline="0" dirty="0" smtClean="0"/>
              <a:t>Delivery of quality school nursing services includes:</a:t>
            </a:r>
          </a:p>
          <a:p>
            <a:pPr marL="171450" indent="-171450">
              <a:buFont typeface="Arial" panose="020B0604020202020204" pitchFamily="34" charset="0"/>
              <a:buChar char="•"/>
            </a:pPr>
            <a:r>
              <a:rPr lang="en-US" sz="1100" baseline="0" dirty="0" smtClean="0"/>
              <a:t>Delivery of direct care</a:t>
            </a:r>
          </a:p>
          <a:p>
            <a:pPr marL="171450" indent="-171450">
              <a:buFont typeface="Arial" panose="020B0604020202020204" pitchFamily="34" charset="0"/>
              <a:buChar char="•"/>
            </a:pPr>
            <a:r>
              <a:rPr lang="en-US" sz="1100" baseline="0" dirty="0" smtClean="0"/>
              <a:t>Management and leadership of the school health program (planner and coordinator within the school and with the health agencies in the community)</a:t>
            </a:r>
          </a:p>
          <a:p>
            <a:pPr marL="171450" indent="-171450">
              <a:buFont typeface="Arial" panose="020B0604020202020204" pitchFamily="34" charset="0"/>
              <a:buChar char="•"/>
            </a:pPr>
            <a:r>
              <a:rPr lang="en-US" sz="1100" baseline="0" dirty="0" smtClean="0"/>
              <a:t>Case finding and case management (health screenings, referral, and follow-up)</a:t>
            </a:r>
          </a:p>
          <a:p>
            <a:pPr marL="171450" indent="-171450">
              <a:buFont typeface="Arial" panose="020B0604020202020204" pitchFamily="34" charset="0"/>
              <a:buChar char="•"/>
            </a:pPr>
            <a:r>
              <a:rPr lang="en-US" sz="1100" baseline="0" dirty="0" smtClean="0"/>
              <a:t>Communicator/liaison within the school and to the community regarding health concerns</a:t>
            </a:r>
          </a:p>
          <a:p>
            <a:pPr marL="171450" indent="-171450">
              <a:buFont typeface="Arial" panose="020B0604020202020204" pitchFamily="34" charset="0"/>
              <a:buChar char="•"/>
            </a:pPr>
            <a:r>
              <a:rPr lang="en-US" sz="1100" baseline="0" dirty="0" smtClean="0"/>
              <a:t>Advocate of the child and adolescent health and safety needs</a:t>
            </a:r>
          </a:p>
          <a:p>
            <a:pPr marL="171450" indent="-171450">
              <a:buFont typeface="Arial" panose="020B0604020202020204" pitchFamily="34" charset="0"/>
              <a:buChar char="•"/>
            </a:pPr>
            <a:r>
              <a:rPr lang="en-US" sz="1100" baseline="0" dirty="0" smtClean="0"/>
              <a:t>Provider of health education to individual students, groups of students, the family and the staff</a:t>
            </a:r>
          </a:p>
          <a:p>
            <a:pPr marL="171450" indent="-171450">
              <a:buFont typeface="Arial" panose="020B0604020202020204" pitchFamily="34" charset="0"/>
              <a:buChar char="•"/>
            </a:pPr>
            <a:r>
              <a:rPr lang="en-US" sz="1100" baseline="0" dirty="0" smtClean="0"/>
              <a:t>Mentor and teacher for other nurses.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aseline="0" dirty="0" smtClean="0"/>
              <a:t>(Selekman, 2013)</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3</a:t>
            </a:fld>
            <a:endParaRPr lang="en-US" dirty="0"/>
          </a:p>
        </p:txBody>
      </p:sp>
    </p:spTree>
    <p:extLst>
      <p:ext uri="{BB962C8B-B14F-4D97-AF65-F5344CB8AC3E}">
        <p14:creationId xmlns:p14="http://schemas.microsoft.com/office/powerpoint/2010/main" val="8018997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Uses creativity and innovation to enhance school nursing practice.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Examples include: using </a:t>
            </a:r>
            <a:r>
              <a:rPr lang="en-US" sz="1200" kern="1200" baseline="0" dirty="0" smtClean="0">
                <a:solidFill>
                  <a:schemeClr val="tx1"/>
                </a:solidFill>
                <a:latin typeface="+mn-lt"/>
                <a:ea typeface="+mn-ea"/>
                <a:cs typeface="+mn-cs"/>
                <a:sym typeface="Wingdings"/>
              </a:rPr>
              <a:t>indicators developed to monitor quality and effectiveness of school nursing practice, such as percentage of number of student seen in the nurse’s office who returned to class; collecting data to monitor quality and effectiveness of interventions, using data to identify opportunities for improving school nursing services.</a:t>
            </a:r>
            <a:r>
              <a:rPr lang="en-US" sz="1200" b="0" i="0" u="none" strike="noStrike" kern="1200" baseline="0" dirty="0" smtClean="0">
                <a:solidFill>
                  <a:schemeClr val="tx1"/>
                </a:solidFill>
                <a:latin typeface="+mn-lt"/>
                <a:ea typeface="+mn-ea"/>
                <a:cs typeface="+mn-cs"/>
              </a:rPr>
              <a:t>	</a:t>
            </a:r>
          </a:p>
          <a:p>
            <a:endParaRPr lang="en-US" sz="2600" dirty="0"/>
          </a:p>
        </p:txBody>
      </p:sp>
      <p:sp>
        <p:nvSpPr>
          <p:cNvPr id="4" name="Slide Number Placeholder 3"/>
          <p:cNvSpPr>
            <a:spLocks noGrp="1"/>
          </p:cNvSpPr>
          <p:nvPr>
            <p:ph type="sldNum" sz="quarter" idx="10"/>
          </p:nvPr>
        </p:nvSpPr>
        <p:spPr/>
        <p:txBody>
          <a:bodyPr/>
          <a:lstStyle/>
          <a:p>
            <a:fld id="{A62AABB5-6EF8-4BB9-9705-7A87C127664C}" type="slidenum">
              <a:rPr lang="en-US" smtClean="0"/>
              <a:t>30</a:t>
            </a:fld>
            <a:endParaRPr lang="en-US" dirty="0"/>
          </a:p>
        </p:txBody>
      </p:sp>
    </p:spTree>
    <p:extLst>
      <p:ext uri="{BB962C8B-B14F-4D97-AF65-F5344CB8AC3E}">
        <p14:creationId xmlns:p14="http://schemas.microsoft.com/office/powerpoint/2010/main" val="22385443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Utilizes communication as a positive strategy to achieve nursing goals. </a:t>
            </a:r>
          </a:p>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Demonstrates knowledge of the roles of other school professionals and shares health data as needed. Example: delegates appropriately to unlicensed school staff and encourages questions and ongoing communication.	</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Provides information at appropriate educational and technical level for receiving audience. Examples: presents health education/information at the developmental level of the student, provides health information in laymen’s terms for public dissemination. 	</a:t>
            </a:r>
          </a:p>
          <a:p>
            <a:pPr marL="457200" indent="-457200">
              <a:buFont typeface="Arial" panose="020B0604020202020204" pitchFamily="34" charset="0"/>
              <a:buChar char="•"/>
            </a:pPr>
            <a:endParaRPr lang="en-US" sz="2600" dirty="0"/>
          </a:p>
        </p:txBody>
      </p:sp>
      <p:sp>
        <p:nvSpPr>
          <p:cNvPr id="4" name="Slide Number Placeholder 3"/>
          <p:cNvSpPr>
            <a:spLocks noGrp="1"/>
          </p:cNvSpPr>
          <p:nvPr>
            <p:ph type="sldNum" sz="quarter" idx="10"/>
          </p:nvPr>
        </p:nvSpPr>
        <p:spPr/>
        <p:txBody>
          <a:bodyPr/>
          <a:lstStyle/>
          <a:p>
            <a:fld id="{A62AABB5-6EF8-4BB9-9705-7A87C127664C}" type="slidenum">
              <a:rPr lang="en-US" smtClean="0"/>
              <a:t>31</a:t>
            </a:fld>
            <a:endParaRPr lang="en-US" dirty="0"/>
          </a:p>
        </p:txBody>
      </p:sp>
    </p:spTree>
    <p:extLst>
      <p:ext uri="{BB962C8B-B14F-4D97-AF65-F5344CB8AC3E}">
        <p14:creationId xmlns:p14="http://schemas.microsoft.com/office/powerpoint/2010/main" val="36828334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Proficient 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Demonstrates knowledge of the school district’s mission and vision and integrates that into practice. Example: serving on the school and/or district wellness or safety committee.	</a:t>
            </a:r>
          </a:p>
          <a:p>
            <a:endParaRPr lang="en-US" sz="2600" dirty="0" smtClean="0"/>
          </a:p>
        </p:txBody>
      </p:sp>
      <p:sp>
        <p:nvSpPr>
          <p:cNvPr id="4" name="Slide Number Placeholder 3"/>
          <p:cNvSpPr>
            <a:spLocks noGrp="1"/>
          </p:cNvSpPr>
          <p:nvPr>
            <p:ph type="sldNum" sz="quarter" idx="10"/>
          </p:nvPr>
        </p:nvSpPr>
        <p:spPr/>
        <p:txBody>
          <a:bodyPr/>
          <a:lstStyle/>
          <a:p>
            <a:fld id="{A62AABB5-6EF8-4BB9-9705-7A87C127664C}" type="slidenum">
              <a:rPr lang="en-US" smtClean="0"/>
              <a:t>32</a:t>
            </a:fld>
            <a:endParaRPr lang="en-US" dirty="0"/>
          </a:p>
        </p:txBody>
      </p:sp>
    </p:spTree>
    <p:extLst>
      <p:ext uri="{BB962C8B-B14F-4D97-AF65-F5344CB8AC3E}">
        <p14:creationId xmlns:p14="http://schemas.microsoft.com/office/powerpoint/2010/main" val="27755166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Advocates for collaboration among students, families, staff, and outside agencies to meet student health needs and goals.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Coordinates management of students with complex health needs in school setting. Examples: ensures students have individualized healthcare plans in place which are developed collaboratively, school staff are trained in chronic conditions</a:t>
            </a:r>
          </a:p>
          <a:p>
            <a:endParaRPr lang="en-US" sz="2600" i="1" dirty="0"/>
          </a:p>
        </p:txBody>
      </p:sp>
      <p:sp>
        <p:nvSpPr>
          <p:cNvPr id="4" name="Slide Number Placeholder 3"/>
          <p:cNvSpPr>
            <a:spLocks noGrp="1"/>
          </p:cNvSpPr>
          <p:nvPr>
            <p:ph type="sldNum" sz="quarter" idx="10"/>
          </p:nvPr>
        </p:nvSpPr>
        <p:spPr/>
        <p:txBody>
          <a:bodyPr/>
          <a:lstStyle/>
          <a:p>
            <a:fld id="{A62AABB5-6EF8-4BB9-9705-7A87C127664C}" type="slidenum">
              <a:rPr lang="en-US" smtClean="0"/>
              <a:t>33</a:t>
            </a:fld>
            <a:endParaRPr lang="en-US" dirty="0"/>
          </a:p>
        </p:txBody>
      </p:sp>
    </p:spTree>
    <p:extLst>
      <p:ext uri="{BB962C8B-B14F-4D97-AF65-F5344CB8AC3E}">
        <p14:creationId xmlns:p14="http://schemas.microsoft.com/office/powerpoint/2010/main" val="37807798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Engages in self-reflection and self-evaluation of practice, identifying areas of strength as well as areas in which professional development would be beneficial.</a:t>
            </a:r>
          </a:p>
          <a:p>
            <a:pPr marL="0" indent="0">
              <a:buFont typeface="Arial" panose="020B0604020202020204" pitchFamily="34" charset="0"/>
              <a:buNone/>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Provides evidence for practice decisions and actions as part of the informal and formal evaluation process. Example: refers to nursing services and district policy and procedure manuals, the Alaska Board of Nursing regulations, and state practice guidelines to guide practice decisions.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A62AABB5-6EF8-4BB9-9705-7A87C127664C}" type="slidenum">
              <a:rPr lang="en-US" smtClean="0"/>
              <a:t>34</a:t>
            </a:fld>
            <a:endParaRPr lang="en-US" dirty="0"/>
          </a:p>
        </p:txBody>
      </p:sp>
    </p:spTree>
    <p:extLst>
      <p:ext uri="{BB962C8B-B14F-4D97-AF65-F5344CB8AC3E}">
        <p14:creationId xmlns:p14="http://schemas.microsoft.com/office/powerpoint/2010/main" val="31421728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Identifies critical health needs of school population and develops appropriate interventions to maximize resources. Example: works with the Lions Club to ensure children receive needed vision care.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35</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Participates in strategies that promote emotionally and physically healthy communities. Example: educating the community on the impact of environmental exposure.	</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Facilitates the assessment of the practice environment for factors that negatively affect health in the school setting including safe staffing ratios, food safety, sound, odor, chemicals, mold, noise, and light. Example: utilizing the EPA resources, such as the Indoor Air Quality Tools for Schools Program, to assess and promote a healthy learning environment.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36</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Proficient</a:t>
            </a:r>
            <a:r>
              <a:rPr lang="en-US" sz="1200" baseline="0" dirty="0" smtClean="0"/>
              <a:t> </a:t>
            </a:r>
            <a:r>
              <a:rPr lang="en-US" sz="1200" dirty="0" smtClean="0"/>
              <a:t>level of performance:</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Assesses current school health program and identifies areas for improvement. Examples: evaluating the vision screening program to ensure age-appropriate and evidence-based tools and procedures are utilized, comparing screening results to eye exam outcomes to identify variations or needed revision in screening procedures.</a:t>
            </a:r>
          </a:p>
          <a:p>
            <a:pPr marL="171450" indent="-171450">
              <a:buFont typeface="Arial" panose="020B0604020202020204" pitchFamily="34" charset="0"/>
              <a:buChar char="•"/>
            </a:pPr>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Initiates changes to the school health program based on assessment. Examples: utilizing data for percentage of students screened, percentage referred, percentage evaluated, and percentage found to have a problem to guide vision or hearing screening program changes.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37</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38</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39</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National</a:t>
            </a:r>
            <a:r>
              <a:rPr lang="en-US" baseline="0" dirty="0" smtClean="0"/>
              <a:t> Association of School Nurses (NASN) developed and disseminated the Framework for the 21</a:t>
            </a:r>
            <a:r>
              <a:rPr lang="en-US" baseline="30000" dirty="0" smtClean="0"/>
              <a:t>st</a:t>
            </a:r>
            <a:r>
              <a:rPr lang="en-US" baseline="0" dirty="0" smtClean="0"/>
              <a:t> Century School Nursing Practice in January of 2016 to reflect current school nurse practice. </a:t>
            </a:r>
          </a:p>
          <a:p>
            <a:endParaRPr lang="en-US" i="0" baseline="0" dirty="0" smtClean="0"/>
          </a:p>
          <a:p>
            <a:r>
              <a:rPr lang="en-US" i="0" baseline="0" dirty="0" smtClean="0"/>
              <a:t>Explanation of the Framework: “</a:t>
            </a:r>
            <a:r>
              <a:rPr lang="en-US" sz="1200" b="0" i="0" u="none" strike="noStrike" kern="1200" baseline="0" dirty="0" smtClean="0">
                <a:solidFill>
                  <a:schemeClr val="tx1"/>
                </a:solidFill>
                <a:latin typeface="+mn-lt"/>
                <a:ea typeface="+mn-ea"/>
                <a:cs typeface="+mn-cs"/>
              </a:rPr>
              <a:t>NASN’s Framework for 21st Century School Nursing Practice (the Framework) provides structure and focus for the key principles and components of current day, evidence-based school nursing practice. It is aligned with the Whole School, Whole Community, Whole Child model that calls for a collaborative approach to learning and health (ASCD &amp; CDC, 2014). Central to the Framework is student-centered nursing care that occurs within the context of the students’ family and school community. Surrounding the students, family, and school community are the non-hierarchical, overlapping key principles of Care Coordination, Leadership, Quality Improvement, and Community/Public Health. These principles are surrounded by the fifth principle, Standards of Practice, which is foundational for evidence-based, clinically competent, quality care</a:t>
            </a:r>
            <a:r>
              <a:rPr lang="en-US" i="0" baseline="0" dirty="0" smtClean="0"/>
              <a:t>.” (Framework for 21</a:t>
            </a:r>
            <a:r>
              <a:rPr lang="en-US" i="0" baseline="30000" dirty="0" smtClean="0"/>
              <a:t>st</a:t>
            </a:r>
            <a:r>
              <a:rPr lang="en-US" i="0" baseline="0" dirty="0" smtClean="0"/>
              <a:t> Century School Nursing Practice)</a:t>
            </a:r>
          </a:p>
          <a:p>
            <a:endParaRPr lang="en-US" i="0" baseline="0" dirty="0" smtClean="0"/>
          </a:p>
          <a:p>
            <a:endParaRPr lang="en-US" i="0" baseline="0" dirty="0" smtClean="0"/>
          </a:p>
        </p:txBody>
      </p:sp>
      <p:sp>
        <p:nvSpPr>
          <p:cNvPr id="4" name="Slide Number Placeholder 3"/>
          <p:cNvSpPr>
            <a:spLocks noGrp="1"/>
          </p:cNvSpPr>
          <p:nvPr>
            <p:ph type="sldNum" sz="quarter" idx="10"/>
          </p:nvPr>
        </p:nvSpPr>
        <p:spPr/>
        <p:txBody>
          <a:bodyPr/>
          <a:lstStyle/>
          <a:p>
            <a:fld id="{A62AABB5-6EF8-4BB9-9705-7A87C127664C}" type="slidenum">
              <a:rPr lang="en-US" smtClean="0"/>
              <a:t>4</a:t>
            </a:fld>
            <a:endParaRPr lang="en-US" dirty="0"/>
          </a:p>
        </p:txBody>
      </p:sp>
    </p:spTree>
    <p:extLst>
      <p:ext uri="{BB962C8B-B14F-4D97-AF65-F5344CB8AC3E}">
        <p14:creationId xmlns:p14="http://schemas.microsoft.com/office/powerpoint/2010/main" val="28253737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40</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School nurses use the skills on a daily basis which are outlined in the practice components of each principle to help students be healthy, safe, and ready to learn. </a:t>
            </a:r>
          </a:p>
          <a:p>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Standards of Practice: These standards direct and lead every part of the framework and incorporate a wide range of practice and performance standards that are essential in the specialty of school nursing, regardless of the role, population served, or specialty within school nursing. This principle will be covered throughout the rest of this PowerPoint, with particular attention to the foundational documents, the Code of Ethics and the Scope and Standards of Practice.</a:t>
            </a:r>
          </a:p>
          <a:p>
            <a:endParaRPr lang="en-US" sz="1200" baseline="0" dirty="0" smtClean="0"/>
          </a:p>
          <a:p>
            <a:r>
              <a:rPr lang="en-US" sz="1200" baseline="0" dirty="0" smtClean="0"/>
              <a:t>Care Coordination: An increasingly important aspect of the school nurse’s role in the health of the child in school is management of chronic diseases. This component focuses on the collaborative efforts necessary to provide a safe environment for the student with a chronic disease so they can access their education.</a:t>
            </a:r>
          </a:p>
          <a:p>
            <a:endParaRPr lang="en-US" sz="1200" baseline="0" dirty="0" smtClean="0"/>
          </a:p>
          <a:p>
            <a:r>
              <a:rPr lang="en-US" sz="1200" baseline="0" dirty="0" smtClean="0"/>
              <a:t>Leadership: As often the only health care professional in the school setting, the school nurse must take on a leadership role with regards to students’ health. One of the standards of nursing practice includes this component. Advocacy for school health policies, programs, and procedures for the provision of health services is included in this component.</a:t>
            </a:r>
          </a:p>
          <a:p>
            <a:endParaRPr lang="en-US" sz="1200" baseline="0" dirty="0" smtClean="0"/>
          </a:p>
          <a:p>
            <a:r>
              <a:rPr lang="en-US" sz="1200" baseline="0" dirty="0" smtClean="0"/>
              <a:t>Quality Improvement: Included as Standard 10 in the Standards of Professional Performance, this component focuses on the continuing need for school nurses to monitor and manage their practice to ensure the school nurse’s performance of the role is one of proficiency and meets current, evidence-based criteria.</a:t>
            </a:r>
          </a:p>
          <a:p>
            <a:endParaRPr lang="en-US" sz="1200" baseline="0" dirty="0" smtClean="0"/>
          </a:p>
          <a:p>
            <a:r>
              <a:rPr lang="en-US" sz="1200" baseline="0" dirty="0" smtClean="0"/>
              <a:t>Community/Public Health: Since school nursing practice is grounded in community/public health and is consistent with the core functions of public health, it is logical that this component be included and recognized as an important aspect of school nursing practice. School nurses incorporate the components of community/public health in their specialty practice of school nursing.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NOTE: See the January 2016 issue of the </a:t>
            </a:r>
            <a:r>
              <a:rPr lang="en-US" sz="1200" i="1" dirty="0" smtClean="0"/>
              <a:t>NASN School Nurse,</a:t>
            </a:r>
            <a:r>
              <a:rPr lang="en-US" sz="1200" i="1" baseline="0" dirty="0" smtClean="0"/>
              <a:t> </a:t>
            </a:r>
            <a:r>
              <a:rPr lang="en-US" sz="1200" i="0" baseline="0" dirty="0" smtClean="0"/>
              <a:t>pgs. 45-53, for a full explanation of the Framework. </a:t>
            </a:r>
            <a:r>
              <a:rPr lang="en-US" sz="1200" baseline="0" dirty="0" smtClean="0"/>
              <a:t>(Maugh</a:t>
            </a:r>
            <a:r>
              <a:rPr lang="en-US" sz="1200" u="none" baseline="0" dirty="0" smtClean="0">
                <a:solidFill>
                  <a:srgbClr val="FF0000"/>
                </a:solidFill>
              </a:rPr>
              <a:t>a</a:t>
            </a:r>
            <a:r>
              <a:rPr lang="en-US" sz="1200" baseline="0" dirty="0" smtClean="0"/>
              <a:t>n E, Bobo N, Butler S, Schantz S. (2016) Framework for 21</a:t>
            </a:r>
            <a:r>
              <a:rPr lang="en-US" sz="1200" baseline="30000" dirty="0" smtClean="0"/>
              <a:t>st</a:t>
            </a:r>
            <a:r>
              <a:rPr lang="en-US" sz="1200" baseline="0" dirty="0" smtClean="0"/>
              <a:t> Century School Nursing Practice. </a:t>
            </a:r>
            <a:r>
              <a:rPr lang="en-US" sz="1200" i="1" baseline="0" dirty="0" smtClean="0"/>
              <a:t>NASN School Nurse,</a:t>
            </a:r>
            <a:r>
              <a:rPr lang="en-US" sz="1200" i="0" baseline="0" dirty="0" smtClean="0"/>
              <a:t> 21(1), 45-53.) Graphics used with permission from </a:t>
            </a:r>
            <a:r>
              <a:rPr lang="en-US" sz="1200" kern="1200" dirty="0" smtClean="0">
                <a:solidFill>
                  <a:schemeClr val="tx1"/>
                </a:solidFill>
                <a:effectLst/>
                <a:latin typeface="+mn-lt"/>
                <a:ea typeface="+mn-ea"/>
                <a:cs typeface="+mn-cs"/>
              </a:rPr>
              <a:t>Erin D. Maughan, PhD, MS, RN, APHN-BC, FAAN RWJF (Robert Wood Johnson Foundation) Executive Nurse Fellow, Director of Research National Association of School Nurses. </a:t>
            </a:r>
            <a:r>
              <a:rPr lang="en-US" sz="1200" i="0" baseline="0" dirty="0" smtClean="0"/>
              <a:t>(March 21, 2016).</a:t>
            </a:r>
            <a:endParaRPr lang="en-US" sz="1200" i="1" baseline="0" dirty="0" smtClean="0"/>
          </a:p>
          <a:p>
            <a:endParaRPr lang="en-US" sz="2600" dirty="0"/>
          </a:p>
        </p:txBody>
      </p:sp>
      <p:sp>
        <p:nvSpPr>
          <p:cNvPr id="4" name="Slide Number Placeholder 3"/>
          <p:cNvSpPr>
            <a:spLocks noGrp="1"/>
          </p:cNvSpPr>
          <p:nvPr>
            <p:ph type="sldNum" sz="quarter" idx="10"/>
          </p:nvPr>
        </p:nvSpPr>
        <p:spPr/>
        <p:txBody>
          <a:bodyPr/>
          <a:lstStyle/>
          <a:p>
            <a:fld id="{A62AABB5-6EF8-4BB9-9705-7A87C127664C}" type="slidenum">
              <a:rPr lang="en-US" smtClean="0"/>
              <a:t>5</a:t>
            </a:fld>
            <a:endParaRPr lang="en-US" dirty="0"/>
          </a:p>
        </p:txBody>
      </p:sp>
    </p:spTree>
    <p:extLst>
      <p:ext uri="{BB962C8B-B14F-4D97-AF65-F5344CB8AC3E}">
        <p14:creationId xmlns:p14="http://schemas.microsoft.com/office/powerpoint/2010/main" val="3244778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described in the</a:t>
            </a:r>
            <a:r>
              <a:rPr lang="en-US" baseline="0" dirty="0" smtClean="0"/>
              <a:t> Framework for 21</a:t>
            </a:r>
            <a:r>
              <a:rPr lang="en-US" baseline="30000" dirty="0" smtClean="0"/>
              <a:t>st</a:t>
            </a:r>
            <a:r>
              <a:rPr lang="en-US" baseline="0" dirty="0" smtClean="0"/>
              <a:t> Century School Nursing Practice, the Standards of Practice consists of the following components and are required to provide the best possible nursing care for the best possible outcomes: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Clinical Competence – the school nurse successfully performs at an expected professional level that integrates knowledge, skills, abilities, and judgment. A high level of competency is maintained through continuing education and collaboration with peers and community health professionals.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Clinical Guidelines – determined by a systematic review of evidence, these guidelines direct the practice of school nursing. Following clinical guidelines advances the professional practice of school nursing. The School Nursing/School Health Program in the Alaska Division of Public Health is one resource for clinical guidelines for school nursing practice in Alaska. These may be accessed here: http://dhss.alaska.gov/dph/wcfh/Pages/school/default.aspx.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Code of Ethics – a part of every nurse’s professional life regardless of nursing specialty, school nurses should provide care, advocate for families, outreach to those at risk, and collect data with compassion, honesty, and integrity that protect the dignity, autonomy, rights, and client confidentiality within the legal limit of the health and educational systems. The 2015 ANA Code of Ethics for Nurses foundational document, one every nurse should possess, and will be discussed in more detail in this PowerPoint.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Critical Thinking – involves using knowledge and reasoning skills to make sound clinical decisions that influence nursing practice.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Evidence-based Practice – incorporates the best available research and scientific evidence that inform decision making and promote best practices for optimal health outcomes.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Position Statements – offer historical, political, and scientific facets of topics relevant to school nursing, school health services, and children’s health care. Position statements specific to school nursing and school health services are available from the National Association of School Nurses at: http://www.nasn.org/PolicyAdvocacy/PositionDocuments/NASNPositionStatements.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Nurse Practice Acts – these state statutes and regulations are the guiding and governing laws that determine the lawful scope of practice of nursing in the State of Alaska. They are available at: https://www.commerce.alaska.gov/web/cbpl/ProfessionalLicensing/BoardofNursing/NursingStatutesandRegulations.aspx.</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Scope and Standards of Practice – define the practices that school nurses are expected to perform competently. The scope affirms the broad range, essence, and evolving boundaries of school nursing practice. The standards of practice describe the level of competency expected for each step of the nursing process. The standards of professional performance describe the competent level of behavior in the professional school nurse. Every school nurse should have a copy of the foundational document, School Nursing: Scope and Standards of Practice, 2</a:t>
            </a:r>
            <a:r>
              <a:rPr lang="en-US" baseline="30000" dirty="0" smtClean="0"/>
              <a:t>nd</a:t>
            </a:r>
            <a:r>
              <a:rPr lang="en-US" baseline="0" dirty="0" smtClean="0"/>
              <a:t> Edition, in their school nursing office and refer to it often. This document will be discussed further in this PowerPoint.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6</a:t>
            </a:fld>
            <a:endParaRPr lang="en-US" dirty="0"/>
          </a:p>
        </p:txBody>
      </p:sp>
    </p:spTree>
    <p:extLst>
      <p:ext uri="{BB962C8B-B14F-4D97-AF65-F5344CB8AC3E}">
        <p14:creationId xmlns:p14="http://schemas.microsoft.com/office/powerpoint/2010/main" val="4029186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The</a:t>
            </a:r>
            <a:r>
              <a:rPr lang="en-US" baseline="0" dirty="0" smtClean="0"/>
              <a:t> </a:t>
            </a:r>
            <a:r>
              <a:rPr lang="en-US" dirty="0" smtClean="0"/>
              <a:t>American Nurses Association (ANA)</a:t>
            </a:r>
            <a:r>
              <a:rPr lang="en-US" baseline="0" dirty="0" smtClean="0"/>
              <a:t> </a:t>
            </a:r>
            <a:r>
              <a:rPr lang="en-US" i="1" dirty="0" smtClean="0"/>
              <a:t>Code of Ethic for Nurses </a:t>
            </a:r>
            <a:r>
              <a:rPr lang="en-US" dirty="0" smtClean="0"/>
              <a:t>is a foundational document for </a:t>
            </a:r>
            <a:r>
              <a:rPr lang="en-US" i="1" dirty="0" smtClean="0"/>
              <a:t>ALL</a:t>
            </a:r>
            <a:r>
              <a:rPr lang="en-US" baseline="0" dirty="0" smtClean="0"/>
              <a:t> nurses. </a:t>
            </a:r>
            <a:r>
              <a:rPr lang="en-US" dirty="0" smtClean="0"/>
              <a:t>The evolution of the Code dates back to 1893 when the “Nightingale</a:t>
            </a:r>
            <a:r>
              <a:rPr lang="en-US" baseline="0" dirty="0" smtClean="0"/>
              <a:t> Pledge” was written. In 1950, the ANA House of Delegates formally adopted </a:t>
            </a:r>
            <a:r>
              <a:rPr lang="en-US" i="1" baseline="0" dirty="0" smtClean="0"/>
              <a:t>A Code for Professional Nurses</a:t>
            </a:r>
            <a:r>
              <a:rPr lang="en-US" baseline="0" dirty="0" smtClean="0"/>
              <a:t>. There were several subsequent revisions of the Code, approximately every decade, and interpretive statements have been added. The 2001 revision was the first time in 25 years that both the provisions of the Code and the interpretive statements were thoroughly revised. </a:t>
            </a:r>
            <a:endParaRPr lang="en-US" dirty="0" smtClean="0"/>
          </a:p>
          <a:p>
            <a:pPr marL="0" indent="0">
              <a:buFont typeface="Arial" panose="020B0604020202020204" pitchFamily="34" charset="0"/>
              <a:buNone/>
            </a:pPr>
            <a:endParaRPr lang="en-US"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The</a:t>
            </a:r>
            <a:r>
              <a:rPr lang="en-US" baseline="0" dirty="0" smtClean="0"/>
              <a:t> </a:t>
            </a:r>
            <a:r>
              <a:rPr lang="en-US" dirty="0" smtClean="0"/>
              <a:t>American Nurses Association (ANA)</a:t>
            </a:r>
            <a:r>
              <a:rPr lang="en-US" baseline="0" dirty="0" smtClean="0"/>
              <a:t> </a:t>
            </a:r>
            <a:r>
              <a:rPr lang="en-US" i="1" dirty="0" smtClean="0"/>
              <a:t>Code of Ethic for Nurses </a:t>
            </a:r>
            <a:r>
              <a:rPr lang="en-US" dirty="0" smtClean="0"/>
              <a:t>was most recently revised</a:t>
            </a:r>
            <a:r>
              <a:rPr lang="en-US" baseline="0" dirty="0" smtClean="0"/>
              <a:t> in 2015</a:t>
            </a:r>
            <a:r>
              <a:rPr lang="en-US" dirty="0" smtClean="0"/>
              <a:t>. The 2015 revision is the result of changes made by the Code of Ethics Steering Committee and was informed by 7,800 responses from 2,780</a:t>
            </a:r>
            <a:r>
              <a:rPr lang="en-US" baseline="0" dirty="0" smtClean="0"/>
              <a:t> nurses during an online survey of the 2001 Code for public comment. The draft was posted for public comment; more than 1,500 comments from almost 1,000 nurses were received. This 2015 revision of the Code reflects comments from hundreds of nurses across the U.S. and abroad, multiple drafts, reviewed by the ANA Ethics Advisory Board, and approval by the ANA Board of Directors.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For school nurses, practicing ethically means providing care, advocating for families, outreaching to those at risk, and collecting data with compassion, honesty, and integrity that protect the dignity, autonomy, rights, and client confidentiality within the legal limit of the health and educational systems.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7</a:t>
            </a:fld>
            <a:endParaRPr lang="en-US" dirty="0"/>
          </a:p>
        </p:txBody>
      </p:sp>
    </p:spTree>
    <p:extLst>
      <p:ext uri="{BB962C8B-B14F-4D97-AF65-F5344CB8AC3E}">
        <p14:creationId xmlns:p14="http://schemas.microsoft.com/office/powerpoint/2010/main" val="801899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ANA’s </a:t>
            </a:r>
            <a:r>
              <a:rPr lang="en-US" i="1" dirty="0" smtClean="0"/>
              <a:t>Code of Ethics</a:t>
            </a:r>
            <a:r>
              <a:rPr lang="en-US" i="1" baseline="0" dirty="0" smtClean="0"/>
              <a:t> for Nurses </a:t>
            </a:r>
            <a:r>
              <a:rPr lang="en-US" baseline="0" dirty="0" smtClean="0"/>
              <a:t>is the promise that nurses are doing their best to provide care for their patients and their communities and are supporting each other in the process so that all nurses can fulfill their ethical and professional obligations.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8</a:t>
            </a:fld>
            <a:endParaRPr lang="en-US" dirty="0"/>
          </a:p>
        </p:txBody>
      </p:sp>
    </p:spTree>
    <p:extLst>
      <p:ext uri="{BB962C8B-B14F-4D97-AF65-F5344CB8AC3E}">
        <p14:creationId xmlns:p14="http://schemas.microsoft.com/office/powerpoint/2010/main" val="1929114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2AABB5-6EF8-4BB9-9705-7A87C127664C}" type="slidenum">
              <a:rPr lang="en-US" smtClean="0"/>
              <a:t>9</a:t>
            </a:fld>
            <a:endParaRPr lang="en-US" dirty="0"/>
          </a:p>
        </p:txBody>
      </p:sp>
    </p:spTree>
    <p:extLst>
      <p:ext uri="{BB962C8B-B14F-4D97-AF65-F5344CB8AC3E}">
        <p14:creationId xmlns:p14="http://schemas.microsoft.com/office/powerpoint/2010/main" val="1445932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68CDE21-D1DB-4519-9C05-06C83580C06D}"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CDE21-D1DB-4519-9C05-06C83580C06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CDE21-D1DB-4519-9C05-06C83580C0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8CDE21-D1DB-4519-9C05-06C83580C06D}"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68CDE21-D1DB-4519-9C05-06C83580C0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CDE21-D1DB-4519-9C05-06C83580C06D}"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8CDE21-D1DB-4519-9C05-06C83580C06D}"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8CDE21-D1DB-4519-9C05-06C83580C0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8CDE21-D1DB-4519-9C05-06C83580C0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8CDE21-D1DB-4519-9C05-06C83580C06D}"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0D9EE0-8610-42C3-81BE-3A153A34779C}" type="datetimeFigureOut">
              <a:rPr lang="en-US" smtClean="0"/>
              <a:t>7/13/2016</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68CDE21-D1DB-4519-9C05-06C83580C06D}"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20D9EE0-8610-42C3-81BE-3A153A34779C}" type="datetimeFigureOut">
              <a:rPr lang="en-US" smtClean="0"/>
              <a:t>7/13/2016</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68CDE21-D1DB-4519-9C05-06C83580C0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dpi.wi.gov/sspw/pupil-services/performance-evaluation-tool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School Nursing/School Health Program</a:t>
            </a:r>
          </a:p>
          <a:p>
            <a:r>
              <a:rPr lang="en-US" dirty="0" smtClean="0"/>
              <a:t>Alaska Division of Public Health</a:t>
            </a:r>
          </a:p>
          <a:p>
            <a:r>
              <a:rPr lang="en-US" dirty="0" smtClean="0"/>
              <a:t>April 2016</a:t>
            </a:r>
            <a:endParaRPr lang="en-US" dirty="0"/>
          </a:p>
        </p:txBody>
      </p:sp>
      <p:sp>
        <p:nvSpPr>
          <p:cNvPr id="2" name="Title 1"/>
          <p:cNvSpPr>
            <a:spLocks noGrp="1"/>
          </p:cNvSpPr>
          <p:nvPr>
            <p:ph type="ctrTitle"/>
          </p:nvPr>
        </p:nvSpPr>
        <p:spPr/>
        <p:txBody>
          <a:bodyPr/>
          <a:lstStyle/>
          <a:p>
            <a:r>
              <a:rPr lang="en-US" dirty="0" smtClean="0"/>
              <a:t>Standards of School Nursing Practice</a:t>
            </a:r>
            <a:endParaRPr lang="en-US" dirty="0"/>
          </a:p>
        </p:txBody>
      </p:sp>
      <p:pic>
        <p:nvPicPr>
          <p:cNvPr id="6" name="Picture 5" descr="DPH color transparent background.png"/>
          <p:cNvPicPr>
            <a:picLocks noChangeAspect="1"/>
          </p:cNvPicPr>
          <p:nvPr/>
        </p:nvPicPr>
        <p:blipFill>
          <a:blip r:embed="rId3" cstate="print"/>
          <a:stretch>
            <a:fillRect/>
          </a:stretch>
        </p:blipFill>
        <p:spPr>
          <a:xfrm>
            <a:off x="4677786" y="4800600"/>
            <a:ext cx="1482547" cy="1219200"/>
          </a:xfrm>
          <a:prstGeom prst="rect">
            <a:avLst/>
          </a:prstGeom>
        </p:spPr>
      </p:pic>
      <p:pic>
        <p:nvPicPr>
          <p:cNvPr id="7" name="Picture 13" descr="DHSSlogo"/>
          <p:cNvPicPr>
            <a:picLocks noChangeAspect="1" noChangeArrowheads="1"/>
          </p:cNvPicPr>
          <p:nvPr/>
        </p:nvPicPr>
        <p:blipFill>
          <a:blip r:embed="rId4" cstate="print"/>
          <a:srcRect/>
          <a:stretch>
            <a:fillRect/>
          </a:stretch>
        </p:blipFill>
        <p:spPr bwMode="auto">
          <a:xfrm>
            <a:off x="2667000" y="4648200"/>
            <a:ext cx="1371600" cy="1432433"/>
          </a:xfrm>
          <a:prstGeom prst="rect">
            <a:avLst/>
          </a:prstGeom>
          <a:noFill/>
        </p:spPr>
      </p:pic>
    </p:spTree>
    <p:extLst>
      <p:ext uri="{BB962C8B-B14F-4D97-AF65-F5344CB8AC3E}">
        <p14:creationId xmlns:p14="http://schemas.microsoft.com/office/powerpoint/2010/main" val="3107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t>Provisions 1-3</a:t>
            </a:r>
            <a:endParaRPr lang="en-US" dirty="0"/>
          </a:p>
        </p:txBody>
      </p:sp>
      <p:sp>
        <p:nvSpPr>
          <p:cNvPr id="3" name="Content Placeholder 2"/>
          <p:cNvSpPr>
            <a:spLocks noGrp="1"/>
          </p:cNvSpPr>
          <p:nvPr>
            <p:ph sz="quarter" idx="1"/>
          </p:nvPr>
        </p:nvSpPr>
        <p:spPr>
          <a:xfrm>
            <a:off x="609600" y="1447800"/>
            <a:ext cx="8077200" cy="4572000"/>
          </a:xfrm>
        </p:spPr>
        <p:txBody>
          <a:bodyPr>
            <a:normAutofit/>
          </a:bodyPr>
          <a:lstStyle/>
          <a:p>
            <a:pPr marL="0" indent="0">
              <a:buNone/>
            </a:pPr>
            <a:r>
              <a:rPr lang="en-US" b="1" dirty="0" smtClean="0"/>
              <a:t>Fundamental </a:t>
            </a:r>
            <a:r>
              <a:rPr lang="en-US" b="1" dirty="0"/>
              <a:t>values and commitments of the </a:t>
            </a:r>
            <a:r>
              <a:rPr lang="en-US" b="1" dirty="0" smtClean="0"/>
              <a:t>nurse:</a:t>
            </a:r>
            <a:endParaRPr lang="en-US" b="1" dirty="0"/>
          </a:p>
          <a:p>
            <a:r>
              <a:rPr lang="en-US" dirty="0" smtClean="0"/>
              <a:t>Provision 1	Compassion and respect for dignity, worth and 		unique attributes of every person</a:t>
            </a:r>
          </a:p>
          <a:p>
            <a:r>
              <a:rPr lang="en-US" dirty="0" smtClean="0"/>
              <a:t>Provision 2	Primary commitment to the patient (can be 			individual, family, group, community, population)</a:t>
            </a:r>
          </a:p>
          <a:p>
            <a:r>
              <a:rPr lang="en-US" dirty="0" smtClean="0"/>
              <a:t>Provision 3	Promotion, advocacy, and protection of the 			rights, health and safety of the patient.</a:t>
            </a:r>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286053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4-6</a:t>
            </a:r>
            <a:endParaRPr lang="en-US" dirty="0"/>
          </a:p>
        </p:txBody>
      </p:sp>
      <p:sp>
        <p:nvSpPr>
          <p:cNvPr id="3" name="Content Placeholder 2"/>
          <p:cNvSpPr>
            <a:spLocks noGrp="1"/>
          </p:cNvSpPr>
          <p:nvPr>
            <p:ph sz="quarter" idx="1"/>
          </p:nvPr>
        </p:nvSpPr>
        <p:spPr/>
        <p:txBody>
          <a:bodyPr>
            <a:normAutofit/>
          </a:bodyPr>
          <a:lstStyle/>
          <a:p>
            <a:pPr marL="0" indent="0">
              <a:buNone/>
            </a:pPr>
            <a:r>
              <a:rPr lang="en-US" b="1" dirty="0" smtClean="0"/>
              <a:t>Boundaries </a:t>
            </a:r>
            <a:r>
              <a:rPr lang="en-US" b="1" dirty="0"/>
              <a:t>of duty and </a:t>
            </a:r>
            <a:r>
              <a:rPr lang="en-US" b="1" dirty="0" smtClean="0"/>
              <a:t>loyalty:</a:t>
            </a:r>
            <a:endParaRPr lang="en-US" b="1" dirty="0"/>
          </a:p>
          <a:p>
            <a:r>
              <a:rPr lang="en-US" dirty="0" smtClean="0"/>
              <a:t>Provision 4	Authority, Accountability, and Responsibility</a:t>
            </a:r>
          </a:p>
          <a:p>
            <a:r>
              <a:rPr lang="en-US" dirty="0" smtClean="0"/>
              <a:t>Provision 5	Duties to self and others</a:t>
            </a:r>
          </a:p>
          <a:p>
            <a:r>
              <a:rPr lang="en-US" dirty="0" smtClean="0"/>
              <a:t>Provision 6	Moral environments</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1952417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Provisions 7-9</a:t>
            </a:r>
            <a:endParaRPr lang="en-US" dirty="0"/>
          </a:p>
        </p:txBody>
      </p:sp>
      <p:sp>
        <p:nvSpPr>
          <p:cNvPr id="3" name="Content Placeholder 2"/>
          <p:cNvSpPr>
            <a:spLocks noGrp="1"/>
          </p:cNvSpPr>
          <p:nvPr>
            <p:ph sz="quarter" idx="1"/>
          </p:nvPr>
        </p:nvSpPr>
        <p:spPr>
          <a:xfrm>
            <a:off x="914400" y="1447800"/>
            <a:ext cx="7772400" cy="3124200"/>
          </a:xfrm>
        </p:spPr>
        <p:txBody>
          <a:bodyPr>
            <a:normAutofit/>
          </a:bodyPr>
          <a:lstStyle/>
          <a:p>
            <a:pPr marL="0" indent="0">
              <a:buNone/>
            </a:pPr>
            <a:r>
              <a:rPr lang="en-US" b="1" dirty="0" smtClean="0"/>
              <a:t>Duties </a:t>
            </a:r>
            <a:r>
              <a:rPr lang="en-US" b="1" dirty="0"/>
              <a:t>of the nurse that extend beyond individual patient </a:t>
            </a:r>
            <a:r>
              <a:rPr lang="en-US" b="1" dirty="0" smtClean="0"/>
              <a:t>encounters:</a:t>
            </a:r>
            <a:endParaRPr lang="en-US" b="1" dirty="0"/>
          </a:p>
          <a:p>
            <a:r>
              <a:rPr lang="en-US" dirty="0" smtClean="0"/>
              <a:t>Provision 7 	Advancement of the profession by each nurse</a:t>
            </a:r>
          </a:p>
          <a:p>
            <a:r>
              <a:rPr lang="en-US" dirty="0" smtClean="0"/>
              <a:t>Provision 8	Collaboration to protect human rights, promote 		health diplomacy and reduce health disparities.</a:t>
            </a:r>
          </a:p>
          <a:p>
            <a:r>
              <a:rPr lang="en-US" dirty="0" smtClean="0"/>
              <a:t>Provision 9   Obligations of the profession</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3660205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Nursing Scenarios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 9</a:t>
            </a:r>
            <a:r>
              <a:rPr lang="en-US" baseline="30000" dirty="0" smtClean="0"/>
              <a:t>th</a:t>
            </a:r>
            <a:r>
              <a:rPr lang="en-US" dirty="0" smtClean="0"/>
              <a:t> grade student with cystic fibrosis has had an increase in hospitalizations and is considered too unstable to remain on the lung transplant list. She wants to continue in school in order to be with her friends. The parents have requested a meeting with school administration and the school nurses to discuss her DNAR order. Does the school comply with this request?</a:t>
            </a:r>
          </a:p>
          <a:p>
            <a:r>
              <a:rPr lang="en-US" dirty="0" smtClean="0"/>
              <a:t>The 6</a:t>
            </a:r>
            <a:r>
              <a:rPr lang="en-US" baseline="30000" dirty="0" smtClean="0"/>
              <a:t>th</a:t>
            </a:r>
            <a:r>
              <a:rPr lang="en-US" dirty="0" smtClean="0"/>
              <a:t> grade students are going on a day field trip to the local zoo. A student newly diagnosed with diabetes is scheduled to attend. There is a physician’s order for the nurse to be available full-time due to the rapid fluctuations of the student’s blood glucose. The principal has said there will be no nurse going on the field trip due to lack of substitutes. The parents are unable to attend and are insistent that the nurse is required to go on the field trip. The principal instructs you to train the teacher and parent volunteers how to care for the student. What do you do?</a:t>
            </a:r>
          </a:p>
          <a:p>
            <a:r>
              <a:rPr lang="en-US" dirty="0" smtClean="0"/>
              <a:t>A teenage couple (both 17 years of age) ask to speak with you confidentially and confide that they are expecting. They don’t want the parents or anyone notified and are considering an abortion. What do you do?</a:t>
            </a:r>
          </a:p>
        </p:txBody>
      </p:sp>
      <p:pic>
        <p:nvPicPr>
          <p:cNvPr id="6" name="Picture 5"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spTree>
    <p:extLst>
      <p:ext uri="{BB962C8B-B14F-4D97-AF65-F5344CB8AC3E}">
        <p14:creationId xmlns:p14="http://schemas.microsoft.com/office/powerpoint/2010/main" val="2365219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School Nursing:</a:t>
            </a:r>
            <a:br>
              <a:rPr lang="en-US" dirty="0" smtClean="0"/>
            </a:br>
            <a:r>
              <a:rPr lang="en-US" dirty="0" smtClean="0"/>
              <a:t>Scope and Standards of Practice</a:t>
            </a:r>
            <a:endParaRPr lang="en-US" dirty="0"/>
          </a:p>
        </p:txBody>
      </p:sp>
      <p:pic>
        <p:nvPicPr>
          <p:cNvPr id="6" name="Content Placeholder 5"/>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819400" y="1371600"/>
            <a:ext cx="3581400" cy="5068019"/>
          </a:xfrm>
        </p:spPr>
      </p:pic>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4"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751691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of Practice</a:t>
            </a:r>
            <a:endParaRPr lang="en-US" dirty="0"/>
          </a:p>
        </p:txBody>
      </p:sp>
      <p:sp>
        <p:nvSpPr>
          <p:cNvPr id="3" name="Content Placeholder 2"/>
          <p:cNvSpPr>
            <a:spLocks noGrp="1"/>
          </p:cNvSpPr>
          <p:nvPr>
            <p:ph sz="quarter" idx="1"/>
          </p:nvPr>
        </p:nvSpPr>
        <p:spPr/>
        <p:txBody>
          <a:bodyPr>
            <a:normAutofit/>
          </a:bodyPr>
          <a:lstStyle/>
          <a:p>
            <a:r>
              <a:rPr lang="en-US" dirty="0" smtClean="0"/>
              <a:t>Definition of “Standards”</a:t>
            </a:r>
          </a:p>
          <a:p>
            <a:pPr marL="0" indent="0">
              <a:buNone/>
            </a:pPr>
            <a:r>
              <a:rPr lang="en-US" dirty="0" smtClean="0"/>
              <a:t>Standards are statements that connote a </a:t>
            </a:r>
            <a:r>
              <a:rPr lang="en-US" i="1" dirty="0" smtClean="0"/>
              <a:t>norm</a:t>
            </a:r>
            <a:r>
              <a:rPr lang="en-US" dirty="0" smtClean="0"/>
              <a:t>, establish an </a:t>
            </a:r>
            <a:r>
              <a:rPr lang="en-US" i="1" dirty="0" smtClean="0"/>
              <a:t>expectation</a:t>
            </a:r>
            <a:r>
              <a:rPr lang="en-US" dirty="0" smtClean="0"/>
              <a:t>, and facilitate </a:t>
            </a:r>
            <a:r>
              <a:rPr lang="en-US" i="1" dirty="0" smtClean="0"/>
              <a:t>measurement</a:t>
            </a:r>
            <a:r>
              <a:rPr lang="en-US" dirty="0" smtClean="0"/>
              <a:t>.</a:t>
            </a:r>
            <a:endParaRPr lang="en-US" dirty="0"/>
          </a:p>
        </p:txBody>
      </p:sp>
      <p:sp>
        <p:nvSpPr>
          <p:cNvPr id="6" name="Rounded Rectangle 5"/>
          <p:cNvSpPr/>
          <p:nvPr/>
        </p:nvSpPr>
        <p:spPr>
          <a:xfrm>
            <a:off x="914400" y="3200400"/>
            <a:ext cx="7142446" cy="20130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The standards of school nursing practice are authoritative statements of the duties which school nurses, regardless of role, population, and specialty within school nursing, are expected to competently perform. (NASN &amp; ANA, 2011)</a:t>
            </a:r>
            <a:endParaRPr lang="en-US" sz="2400" dirty="0"/>
          </a:p>
        </p:txBody>
      </p:sp>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1553796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Purpose or Use of Nursing Standards</a:t>
            </a:r>
            <a:endParaRPr lang="en-US" sz="3800" dirty="0"/>
          </a:p>
        </p:txBody>
      </p:sp>
      <p:sp>
        <p:nvSpPr>
          <p:cNvPr id="3" name="Content Placeholder 2"/>
          <p:cNvSpPr>
            <a:spLocks noGrp="1"/>
          </p:cNvSpPr>
          <p:nvPr>
            <p:ph sz="quarter" idx="1"/>
          </p:nvPr>
        </p:nvSpPr>
        <p:spPr/>
        <p:txBody>
          <a:bodyPr>
            <a:normAutofit fontScale="92500"/>
          </a:bodyPr>
          <a:lstStyle/>
          <a:p>
            <a:r>
              <a:rPr lang="en-US" dirty="0" smtClean="0"/>
              <a:t>Employee performance evaluation/appraisal</a:t>
            </a:r>
          </a:p>
          <a:p>
            <a:r>
              <a:rPr lang="en-US" dirty="0" smtClean="0"/>
              <a:t>Quality assurance/improvement and program evaluation</a:t>
            </a:r>
          </a:p>
          <a:p>
            <a:r>
              <a:rPr lang="en-US" dirty="0"/>
              <a:t>P</a:t>
            </a:r>
            <a:r>
              <a:rPr lang="en-US" dirty="0" smtClean="0"/>
              <a:t>osition descriptions</a:t>
            </a:r>
          </a:p>
          <a:p>
            <a:r>
              <a:rPr lang="en-US" dirty="0" smtClean="0"/>
              <a:t>New nurse orientation, nursing in-services, continuing education</a:t>
            </a:r>
          </a:p>
          <a:p>
            <a:r>
              <a:rPr lang="en-US" dirty="0" smtClean="0"/>
              <a:t>Competency identification and development</a:t>
            </a:r>
          </a:p>
          <a:p>
            <a:r>
              <a:rPr lang="en-US" dirty="0" smtClean="0"/>
              <a:t>Development of policies, protocols, and procedures</a:t>
            </a:r>
          </a:p>
          <a:p>
            <a:r>
              <a:rPr lang="en-US" dirty="0" smtClean="0"/>
              <a:t>Database development and data collection</a:t>
            </a:r>
          </a:p>
          <a:p>
            <a:r>
              <a:rPr lang="en-US" dirty="0" smtClean="0"/>
              <a:t>Legal standards</a:t>
            </a:r>
          </a:p>
          <a:p>
            <a:r>
              <a:rPr lang="en-US" dirty="0" smtClean="0"/>
              <a:t>Resources for persons unfamiliar with the school nursing role</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3241006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Nursing Standards</a:t>
            </a:r>
            <a:endParaRPr lang="en-US" dirty="0"/>
          </a:p>
        </p:txBody>
      </p:sp>
      <p:sp>
        <p:nvSpPr>
          <p:cNvPr id="3" name="Content Placeholder 2"/>
          <p:cNvSpPr>
            <a:spLocks noGrp="1"/>
          </p:cNvSpPr>
          <p:nvPr>
            <p:ph sz="quarter" idx="1"/>
          </p:nvPr>
        </p:nvSpPr>
        <p:spPr/>
        <p:txBody>
          <a:bodyPr>
            <a:normAutofit/>
          </a:bodyPr>
          <a:lstStyle/>
          <a:p>
            <a:r>
              <a:rPr lang="en-US" dirty="0" smtClean="0"/>
              <a:t>Standards of Practice = 6 steps of the nursing process</a:t>
            </a:r>
          </a:p>
          <a:p>
            <a:r>
              <a:rPr lang="en-US" dirty="0" smtClean="0"/>
              <a:t>Standard of Professional Performance = nursing activities and responsibilities beyond the nursing process that extend to self, other professionals and staff, and school nursing as a specialty.</a:t>
            </a:r>
            <a:endParaRPr lang="en-US" dirty="0"/>
          </a:p>
        </p:txBody>
      </p:sp>
      <p:sp>
        <p:nvSpPr>
          <p:cNvPr id="6" name="Rounded Rectangle 5"/>
          <p:cNvSpPr/>
          <p:nvPr/>
        </p:nvSpPr>
        <p:spPr>
          <a:xfrm>
            <a:off x="844364" y="3733800"/>
            <a:ext cx="75438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Standard Number </a:t>
            </a:r>
            <a:r>
              <a:rPr lang="en-US" dirty="0"/>
              <a:t>-</a:t>
            </a:r>
            <a:r>
              <a:rPr lang="en-US" dirty="0" smtClean="0"/>
              <a:t> each is assigned a number</a:t>
            </a:r>
          </a:p>
          <a:p>
            <a:r>
              <a:rPr lang="en-US" dirty="0" smtClean="0"/>
              <a:t> </a:t>
            </a:r>
          </a:p>
          <a:p>
            <a:r>
              <a:rPr lang="en-US" dirty="0" smtClean="0"/>
              <a:t>Standard Title - each has a short title</a:t>
            </a:r>
          </a:p>
          <a:p>
            <a:endParaRPr lang="en-US" dirty="0" smtClean="0"/>
          </a:p>
          <a:p>
            <a:r>
              <a:rPr lang="en-US" dirty="0" smtClean="0"/>
              <a:t>Standard Language - a single sentence identifies who is accountable followed by the professional expectation using an action verb.</a:t>
            </a:r>
            <a:endParaRPr lang="en-US" dirty="0"/>
          </a:p>
        </p:txBody>
      </p:sp>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4029526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400" dirty="0" smtClean="0"/>
              <a:t>Standards of Practice</a:t>
            </a:r>
            <a:endParaRPr lang="en-US" sz="4400"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Six Steps of Nursing Process</a:t>
            </a:r>
          </a:p>
          <a:p>
            <a:pPr marL="0" indent="0">
              <a:buNone/>
            </a:pPr>
            <a:r>
              <a:rPr lang="en-US" dirty="0" smtClean="0"/>
              <a:t>Standard 1. Assessment</a:t>
            </a:r>
            <a:endParaRPr lang="en-US" dirty="0"/>
          </a:p>
          <a:p>
            <a:pPr marL="0" indent="0">
              <a:buNone/>
            </a:pPr>
            <a:r>
              <a:rPr lang="en-US" dirty="0" smtClean="0"/>
              <a:t>Standard 2. Diagnosis</a:t>
            </a:r>
            <a:endParaRPr lang="en-US" dirty="0"/>
          </a:p>
          <a:p>
            <a:pPr marL="0" indent="0">
              <a:buNone/>
            </a:pPr>
            <a:r>
              <a:rPr lang="en-US" dirty="0" smtClean="0"/>
              <a:t>Standard 3. Outcomes Identification</a:t>
            </a:r>
          </a:p>
          <a:p>
            <a:pPr marL="0" indent="0">
              <a:buNone/>
            </a:pPr>
            <a:r>
              <a:rPr lang="en-US" dirty="0" smtClean="0"/>
              <a:t>Standard 4. Planning</a:t>
            </a:r>
            <a:endParaRPr lang="en-US" dirty="0"/>
          </a:p>
          <a:p>
            <a:pPr marL="0" indent="0">
              <a:buNone/>
            </a:pPr>
            <a:r>
              <a:rPr lang="en-US" dirty="0" smtClean="0"/>
              <a:t>Standard 5. Implementation</a:t>
            </a:r>
          </a:p>
          <a:p>
            <a:pPr marL="1874520" lvl="5" indent="-457200">
              <a:buFont typeface="+mj-lt"/>
              <a:buAutoNum type="alphaLcPeriod"/>
            </a:pPr>
            <a:r>
              <a:rPr lang="en-US" dirty="0" smtClean="0"/>
              <a:t>Coordination of  Care</a:t>
            </a:r>
          </a:p>
          <a:p>
            <a:pPr marL="1874520" lvl="5" indent="-457200">
              <a:buFont typeface="+mj-lt"/>
              <a:buAutoNum type="alphaLcPeriod"/>
            </a:pPr>
            <a:r>
              <a:rPr lang="en-US" dirty="0" smtClean="0"/>
              <a:t>Health Teaching and Health Promotion</a:t>
            </a:r>
          </a:p>
          <a:p>
            <a:pPr marL="1874520" lvl="5" indent="-457200">
              <a:buFont typeface="+mj-lt"/>
              <a:buAutoNum type="alphaLcPeriod"/>
            </a:pPr>
            <a:r>
              <a:rPr lang="en-US" dirty="0" smtClean="0"/>
              <a:t>Consultation</a:t>
            </a:r>
            <a:endParaRPr lang="en-US" dirty="0"/>
          </a:p>
          <a:p>
            <a:pPr marL="1874520" lvl="5" indent="-457200">
              <a:buFont typeface="+mj-lt"/>
              <a:buAutoNum type="alphaLcPeriod"/>
            </a:pPr>
            <a:r>
              <a:rPr lang="en-US" dirty="0" smtClean="0"/>
              <a:t>Prescriptive Authority and Treatment</a:t>
            </a:r>
          </a:p>
          <a:p>
            <a:pPr marL="45720" indent="0">
              <a:buNone/>
            </a:pPr>
            <a:r>
              <a:rPr lang="en-US" dirty="0" smtClean="0"/>
              <a:t>Standard 6. Evaluation</a:t>
            </a:r>
          </a:p>
        </p:txBody>
      </p:sp>
      <p:pic>
        <p:nvPicPr>
          <p:cNvPr id="4" name="Picture 1" descr="SOA_DHSS LOGO.jpg"/>
          <p:cNvPicPr>
            <a:picLocks noChangeAspect="1" noChangeArrowheads="1"/>
          </p:cNvPicPr>
          <p:nvPr/>
        </p:nvPicPr>
        <p:blipFill>
          <a:blip r:embed="rId3" cstate="print"/>
          <a:srcRect/>
          <a:stretch>
            <a:fillRect/>
          </a:stretch>
        </p:blipFill>
        <p:spPr bwMode="auto">
          <a:xfrm>
            <a:off x="304800" y="5867400"/>
            <a:ext cx="771525" cy="782788"/>
          </a:xfrm>
          <a:prstGeom prst="rect">
            <a:avLst/>
          </a:prstGeom>
          <a:noFill/>
          <a:ln w="9525">
            <a:noFill/>
            <a:miter lim="800000"/>
            <a:headEnd/>
            <a:tailEnd/>
          </a:ln>
        </p:spPr>
      </p:pic>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spTree>
    <p:extLst>
      <p:ext uri="{BB962C8B-B14F-4D97-AF65-F5344CB8AC3E}">
        <p14:creationId xmlns:p14="http://schemas.microsoft.com/office/powerpoint/2010/main" val="754226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305800" cy="1143000"/>
          </a:xfrm>
        </p:spPr>
        <p:txBody>
          <a:bodyPr>
            <a:noAutofit/>
          </a:bodyPr>
          <a:lstStyle/>
          <a:p>
            <a:r>
              <a:rPr lang="en-US" sz="3800" dirty="0"/>
              <a:t/>
            </a:r>
            <a:br>
              <a:rPr lang="en-US" sz="3800" dirty="0"/>
            </a:br>
            <a:r>
              <a:rPr lang="en-US" sz="3800" dirty="0" smtClean="0"/>
              <a:t/>
            </a:r>
            <a:br>
              <a:rPr lang="en-US" sz="3800" dirty="0" smtClean="0"/>
            </a:br>
            <a:r>
              <a:rPr lang="en-US" sz="3800" dirty="0" smtClean="0"/>
              <a:t>Standards of Professional Performance</a:t>
            </a:r>
            <a:endParaRPr lang="en-US" sz="3800"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Standard 7. Ethics</a:t>
            </a:r>
          </a:p>
          <a:p>
            <a:pPr marL="0" indent="0">
              <a:buNone/>
            </a:pPr>
            <a:r>
              <a:rPr lang="en-US" dirty="0" smtClean="0"/>
              <a:t>Standard 8. Education</a:t>
            </a:r>
          </a:p>
          <a:p>
            <a:pPr marL="0" indent="0">
              <a:buNone/>
            </a:pPr>
            <a:r>
              <a:rPr lang="en-US" dirty="0" smtClean="0"/>
              <a:t>Standard 9. Evidence-Based Practice</a:t>
            </a:r>
          </a:p>
          <a:p>
            <a:pPr marL="0" indent="0">
              <a:buNone/>
            </a:pPr>
            <a:r>
              <a:rPr lang="en-US" dirty="0" smtClean="0"/>
              <a:t>Standard 10. Quality of Practice</a:t>
            </a:r>
          </a:p>
          <a:p>
            <a:pPr marL="0" indent="0">
              <a:buNone/>
            </a:pPr>
            <a:r>
              <a:rPr lang="en-US" dirty="0" smtClean="0"/>
              <a:t>Standard 11. Communication</a:t>
            </a:r>
          </a:p>
          <a:p>
            <a:pPr marL="0" indent="0">
              <a:buNone/>
            </a:pPr>
            <a:r>
              <a:rPr lang="en-US" dirty="0" smtClean="0"/>
              <a:t>Standard 12. Leadership</a:t>
            </a:r>
          </a:p>
          <a:p>
            <a:pPr marL="0" indent="0">
              <a:buNone/>
            </a:pPr>
            <a:r>
              <a:rPr lang="en-US" dirty="0" smtClean="0"/>
              <a:t>Standard 13. Collaboration</a:t>
            </a:r>
          </a:p>
          <a:p>
            <a:pPr marL="0" indent="0">
              <a:buNone/>
            </a:pPr>
            <a:r>
              <a:rPr lang="en-US" dirty="0" smtClean="0"/>
              <a:t>Standard 14. Professional Practice Evaluation</a:t>
            </a:r>
          </a:p>
          <a:p>
            <a:pPr marL="0" indent="0">
              <a:buNone/>
            </a:pPr>
            <a:r>
              <a:rPr lang="en-US" dirty="0" smtClean="0"/>
              <a:t>Standard 15. Resource Utilization</a:t>
            </a:r>
          </a:p>
          <a:p>
            <a:pPr marL="0" indent="0">
              <a:buNone/>
            </a:pPr>
            <a:r>
              <a:rPr lang="en-US" dirty="0" smtClean="0"/>
              <a:t>Standard 16. Environmental Health</a:t>
            </a:r>
          </a:p>
          <a:p>
            <a:pPr marL="0" indent="0">
              <a:buNone/>
            </a:pPr>
            <a:r>
              <a:rPr lang="en-US" dirty="0" smtClean="0"/>
              <a:t>Standard 17. Program Management</a:t>
            </a:r>
          </a:p>
          <a:p>
            <a:pPr marL="0" indent="0">
              <a:buNone/>
            </a:pP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427133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sz="quarter" idx="1"/>
          </p:nvPr>
        </p:nvSpPr>
        <p:spPr/>
        <p:txBody>
          <a:bodyPr>
            <a:normAutofit/>
          </a:bodyPr>
          <a:lstStyle/>
          <a:p>
            <a:r>
              <a:rPr lang="en-US" dirty="0" smtClean="0"/>
              <a:t>Define the role of the school nurse as a specialty practice of nursing within the context of the Framework for the 21</a:t>
            </a:r>
            <a:r>
              <a:rPr lang="en-US" baseline="30000" dirty="0" smtClean="0"/>
              <a:t>st</a:t>
            </a:r>
            <a:r>
              <a:rPr lang="en-US" dirty="0" smtClean="0"/>
              <a:t> Century School Nursing Practice.</a:t>
            </a:r>
          </a:p>
          <a:p>
            <a:r>
              <a:rPr lang="en-US" dirty="0" smtClean="0"/>
              <a:t>Describe the pertinence of the Code of Ethics for Nurses in school nursing practice.</a:t>
            </a:r>
          </a:p>
          <a:p>
            <a:r>
              <a:rPr lang="en-US" dirty="0" smtClean="0"/>
              <a:t>Discuss the Standards of Practice for school nursing and identify proficient level of competencies. </a:t>
            </a:r>
          </a:p>
          <a:p>
            <a:endParaRPr lang="en-US" dirty="0"/>
          </a:p>
        </p:txBody>
      </p:sp>
      <p:pic>
        <p:nvPicPr>
          <p:cNvPr id="6" name="Picture 5"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spTree>
    <p:extLst>
      <p:ext uri="{BB962C8B-B14F-4D97-AF65-F5344CB8AC3E}">
        <p14:creationId xmlns:p14="http://schemas.microsoft.com/office/powerpoint/2010/main" val="279756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Competency</a:t>
            </a:r>
            <a:endParaRPr lang="en-US" dirty="0"/>
          </a:p>
        </p:txBody>
      </p:sp>
      <p:sp>
        <p:nvSpPr>
          <p:cNvPr id="5" name="Text Placeholder 4"/>
          <p:cNvSpPr>
            <a:spLocks noGrp="1"/>
          </p:cNvSpPr>
          <p:nvPr>
            <p:ph sz="quarter" idx="1"/>
          </p:nvPr>
        </p:nvSpPr>
        <p:spPr>
          <a:xfrm>
            <a:off x="914400" y="1447800"/>
            <a:ext cx="7772400" cy="3810000"/>
          </a:xfrm>
        </p:spPr>
        <p:txBody>
          <a:bodyPr>
            <a:normAutofit/>
          </a:bodyPr>
          <a:lstStyle/>
          <a:p>
            <a:r>
              <a:rPr lang="en-US" dirty="0" smtClean="0"/>
              <a:t>Competency is an expected level of performance that integrates knowledge, skills, abilities and judgment. (ANA, 2010, pg. 12)</a:t>
            </a:r>
            <a:endParaRPr lang="en-US" dirty="0"/>
          </a:p>
          <a:p>
            <a:r>
              <a:rPr lang="en-US" dirty="0" smtClean="0"/>
              <a:t>Levels </a:t>
            </a:r>
            <a:r>
              <a:rPr lang="en-US" dirty="0"/>
              <a:t>of Performance</a:t>
            </a:r>
          </a:p>
          <a:p>
            <a:pPr lvl="1"/>
            <a:r>
              <a:rPr lang="en-US" dirty="0" smtClean="0"/>
              <a:t>Emerging</a:t>
            </a:r>
          </a:p>
          <a:p>
            <a:pPr lvl="1"/>
            <a:r>
              <a:rPr lang="en-US" dirty="0" smtClean="0"/>
              <a:t>Basic</a:t>
            </a:r>
          </a:p>
          <a:p>
            <a:pPr lvl="1"/>
            <a:r>
              <a:rPr lang="en-US" dirty="0" smtClean="0"/>
              <a:t>Proficient</a:t>
            </a:r>
          </a:p>
          <a:p>
            <a:pPr lvl="1"/>
            <a:r>
              <a:rPr lang="en-US" dirty="0" smtClean="0"/>
              <a:t>Exemplary</a:t>
            </a:r>
          </a:p>
          <a:p>
            <a:pPr marL="0" indent="0">
              <a:buNone/>
            </a:pPr>
            <a:endParaRPr lang="en-US" dirty="0"/>
          </a:p>
        </p:txBody>
      </p:sp>
    </p:spTree>
    <p:extLst>
      <p:ext uri="{BB962C8B-B14F-4D97-AF65-F5344CB8AC3E}">
        <p14:creationId xmlns:p14="http://schemas.microsoft.com/office/powerpoint/2010/main" val="3101015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400" dirty="0" smtClean="0"/>
              <a:t>Standard 1: Assessment</a:t>
            </a:r>
            <a:endParaRPr lang="en-US" sz="4400" dirty="0"/>
          </a:p>
        </p:txBody>
      </p:sp>
      <p:sp>
        <p:nvSpPr>
          <p:cNvPr id="3" name="Content Placeholder 2"/>
          <p:cNvSpPr>
            <a:spLocks noGrp="1"/>
          </p:cNvSpPr>
          <p:nvPr>
            <p:ph sz="quarter" idx="1"/>
          </p:nvPr>
        </p:nvSpPr>
        <p:spPr>
          <a:xfrm>
            <a:off x="914400" y="1447800"/>
            <a:ext cx="7772400" cy="3962400"/>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2000" dirty="0" smtClean="0"/>
              <a:t>Includes: </a:t>
            </a:r>
          </a:p>
          <a:p>
            <a:pPr marL="0" indent="0">
              <a:buNone/>
            </a:pPr>
            <a:r>
              <a:rPr lang="en-US" sz="2000" dirty="0"/>
              <a:t>P</a:t>
            </a:r>
            <a:r>
              <a:rPr lang="en-US" sz="2000" dirty="0" smtClean="0"/>
              <a:t>hysical</a:t>
            </a:r>
            <a:r>
              <a:rPr lang="en-US" sz="2000" dirty="0"/>
              <a:t>, functional, psychosocial, emotional, cognitive, sexual, cultural, age-related, developmental, environmental, spiritual/transpersonal, and economic assessment in a systematic and ongoing process based on the uniqueness of the student.</a:t>
            </a:r>
          </a:p>
          <a:p>
            <a:pPr marL="0" indent="0">
              <a:buNone/>
            </a:pP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4" name="Rectangle 3"/>
          <p:cNvSpPr/>
          <p:nvPr/>
        </p:nvSpPr>
        <p:spPr>
          <a:xfrm>
            <a:off x="990600" y="1752600"/>
            <a:ext cx="6858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collects comprehensive data pertinent to the student’s health </a:t>
            </a:r>
            <a:r>
              <a:rPr lang="en-US" sz="2800" dirty="0" smtClean="0"/>
              <a:t>and/or </a:t>
            </a:r>
            <a:r>
              <a:rPr lang="en-US" sz="2800" dirty="0"/>
              <a:t>situation.</a:t>
            </a:r>
          </a:p>
        </p:txBody>
      </p:sp>
    </p:spTree>
    <p:extLst>
      <p:ext uri="{BB962C8B-B14F-4D97-AF65-F5344CB8AC3E}">
        <p14:creationId xmlns:p14="http://schemas.microsoft.com/office/powerpoint/2010/main" val="885743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457200"/>
            <a:ext cx="7772400" cy="1066800"/>
          </a:xfrm>
        </p:spPr>
        <p:txBody>
          <a:bodyPr>
            <a:normAutofit/>
          </a:bodyPr>
          <a:lstStyle/>
          <a:p>
            <a:r>
              <a:rPr lang="en-US" dirty="0" smtClean="0"/>
              <a:t>Standard 2: Diagnosis</a:t>
            </a:r>
            <a:endParaRPr lang="en-US" dirty="0"/>
          </a:p>
        </p:txBody>
      </p:sp>
      <p:sp>
        <p:nvSpPr>
          <p:cNvPr id="8" name="TextBox 7"/>
          <p:cNvSpPr txBox="1"/>
          <p:nvPr/>
        </p:nvSpPr>
        <p:spPr>
          <a:xfrm>
            <a:off x="990600" y="2133600"/>
            <a:ext cx="7467600" cy="2985433"/>
          </a:xfrm>
          <a:prstGeom prst="rect">
            <a:avLst/>
          </a:prstGeom>
          <a:noFill/>
        </p:spPr>
        <p:txBody>
          <a:bodyPr wrap="square" rtlCol="0">
            <a:spAutoFit/>
          </a:bodyPr>
          <a:lstStyle/>
          <a:p>
            <a:endParaRPr lang="en-US" sz="2800" dirty="0" smtClean="0"/>
          </a:p>
          <a:p>
            <a:endParaRPr lang="en-US" sz="2800" dirty="0"/>
          </a:p>
          <a:p>
            <a:endParaRPr lang="en-US" sz="1600" dirty="0" smtClean="0"/>
          </a:p>
          <a:p>
            <a:r>
              <a:rPr lang="en-US" sz="2000" dirty="0" smtClean="0"/>
              <a:t>Bases the analysis on:</a:t>
            </a:r>
            <a:endParaRPr lang="en-US" sz="1400" dirty="0" smtClean="0"/>
          </a:p>
          <a:p>
            <a:endParaRPr lang="en-US" sz="1600" dirty="0" smtClean="0"/>
          </a:p>
          <a:p>
            <a:r>
              <a:rPr lang="en-US" sz="2000" dirty="0" smtClean="0"/>
              <a:t>Current </a:t>
            </a:r>
            <a:r>
              <a:rPr lang="en-US" sz="2000" dirty="0"/>
              <a:t>research and knowledge of clinical diagnoses and normal/abnormal parameters of identify potential problem areas and actual or potential risks to the student’s health and safety or barriers to health, including interpersonal, systematic, or environmental circumstances</a:t>
            </a:r>
            <a:r>
              <a:rPr lang="en-US" sz="2000" dirty="0" smtClean="0"/>
              <a:t>.</a:t>
            </a:r>
            <a:endParaRPr lang="en-US" sz="2000" dirty="0"/>
          </a:p>
        </p:txBody>
      </p:sp>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9" name="Picture 8"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11" name="Rectangle 10"/>
          <p:cNvSpPr/>
          <p:nvPr/>
        </p:nvSpPr>
        <p:spPr>
          <a:xfrm>
            <a:off x="990600" y="1905000"/>
            <a:ext cx="68580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analyzes the assessment data to determine the diagnoses or issues. 	</a:t>
            </a:r>
          </a:p>
        </p:txBody>
      </p:sp>
    </p:spTree>
    <p:extLst>
      <p:ext uri="{BB962C8B-B14F-4D97-AF65-F5344CB8AC3E}">
        <p14:creationId xmlns:p14="http://schemas.microsoft.com/office/powerpoint/2010/main" val="38866291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Standard 3: Outcomes Identification</a:t>
            </a:r>
            <a:endParaRPr lang="en-US" sz="3800" dirty="0"/>
          </a:p>
        </p:txBody>
      </p:sp>
      <p:sp>
        <p:nvSpPr>
          <p:cNvPr id="4" name="Content Placeholder 3"/>
          <p:cNvSpPr>
            <a:spLocks noGrp="1"/>
          </p:cNvSpPr>
          <p:nvPr>
            <p:ph sz="quarter" idx="1"/>
          </p:nvPr>
        </p:nvSpPr>
        <p:spPr>
          <a:xfrm>
            <a:off x="990600" y="3124200"/>
            <a:ext cx="7772400" cy="2971800"/>
          </a:xfrm>
        </p:spPr>
        <p:txBody>
          <a:bodyPr>
            <a:normAutofit fontScale="92500" lnSpcReduction="20000"/>
          </a:bodyPr>
          <a:lstStyle/>
          <a:p>
            <a:pPr marL="0" indent="0">
              <a:buNone/>
            </a:pPr>
            <a:r>
              <a:rPr lang="en-US" sz="2200" dirty="0" smtClean="0"/>
              <a:t>Considers:</a:t>
            </a:r>
          </a:p>
          <a:p>
            <a:r>
              <a:rPr lang="en-US" sz="2200" dirty="0" smtClean="0"/>
              <a:t>Culturally appropriate outcomes </a:t>
            </a:r>
          </a:p>
          <a:p>
            <a:r>
              <a:rPr lang="en-US" sz="2200" dirty="0" smtClean="0"/>
              <a:t>Associated risks </a:t>
            </a:r>
          </a:p>
          <a:p>
            <a:r>
              <a:rPr lang="en-US" sz="2200" dirty="0" smtClean="0"/>
              <a:t>Benefits </a:t>
            </a:r>
          </a:p>
          <a:p>
            <a:r>
              <a:rPr lang="en-US" sz="2200" dirty="0" smtClean="0"/>
              <a:t>Costs </a:t>
            </a:r>
          </a:p>
          <a:p>
            <a:r>
              <a:rPr lang="en-US" sz="2200" dirty="0" smtClean="0"/>
              <a:t>Current scientific </a:t>
            </a:r>
            <a:r>
              <a:rPr lang="en-US" sz="2200" dirty="0"/>
              <a:t>e</a:t>
            </a:r>
            <a:r>
              <a:rPr lang="en-US" sz="2200" dirty="0" smtClean="0"/>
              <a:t>vidence</a:t>
            </a:r>
          </a:p>
          <a:p>
            <a:r>
              <a:rPr lang="en-US" sz="2200" dirty="0" smtClean="0"/>
              <a:t>Clinical expertise</a:t>
            </a:r>
          </a:p>
          <a:p>
            <a:pPr marL="0" indent="0">
              <a:buNone/>
            </a:pPr>
            <a:r>
              <a:rPr lang="en-US" sz="2200" dirty="0" smtClean="0"/>
              <a:t> </a:t>
            </a:r>
            <a:r>
              <a:rPr lang="en-US" sz="2200" dirty="0"/>
              <a:t>The school nurse should include a time estimate for attainment of the outcome and base the outcome on measurable goals.</a:t>
            </a:r>
          </a:p>
          <a:p>
            <a:pPr marL="0" indent="0">
              <a:buNone/>
            </a:pP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9" name="Rectangle 8"/>
          <p:cNvSpPr/>
          <p:nvPr/>
        </p:nvSpPr>
        <p:spPr>
          <a:xfrm>
            <a:off x="990600" y="1600200"/>
            <a:ext cx="6858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p>
          <a:p>
            <a:r>
              <a:rPr lang="en-US" sz="2800" dirty="0" smtClean="0"/>
              <a:t>The </a:t>
            </a:r>
            <a:r>
              <a:rPr lang="en-US" sz="2800" dirty="0"/>
              <a:t>school nurse identifies expected outcomes for a plan individualized to the student or the situation. 	</a:t>
            </a:r>
          </a:p>
        </p:txBody>
      </p:sp>
    </p:spTree>
    <p:extLst>
      <p:ext uri="{BB962C8B-B14F-4D97-AF65-F5344CB8AC3E}">
        <p14:creationId xmlns:p14="http://schemas.microsoft.com/office/powerpoint/2010/main" val="3901090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772400" cy="1143000"/>
          </a:xfrm>
        </p:spPr>
        <p:txBody>
          <a:bodyPr/>
          <a:lstStyle/>
          <a:p>
            <a:r>
              <a:rPr lang="en-US" dirty="0" smtClean="0"/>
              <a:t>Standard 4: Planning</a:t>
            </a:r>
            <a:endParaRPr lang="en-US" dirty="0"/>
          </a:p>
        </p:txBody>
      </p:sp>
      <p:sp>
        <p:nvSpPr>
          <p:cNvPr id="3" name="TextBox 2"/>
          <p:cNvSpPr txBox="1"/>
          <p:nvPr/>
        </p:nvSpPr>
        <p:spPr>
          <a:xfrm>
            <a:off x="1295400" y="2057400"/>
            <a:ext cx="7620000" cy="3354765"/>
          </a:xfrm>
          <a:prstGeom prst="rect">
            <a:avLst/>
          </a:prstGeom>
          <a:noFill/>
        </p:spPr>
        <p:txBody>
          <a:bodyPr wrap="square" rtlCol="0">
            <a:spAutoFit/>
          </a:bodyPr>
          <a:lstStyle/>
          <a:p>
            <a:endParaRPr lang="en-US" sz="2800" dirty="0"/>
          </a:p>
          <a:p>
            <a:endParaRPr lang="en-US" sz="2800" dirty="0" smtClean="0"/>
          </a:p>
          <a:p>
            <a:endParaRPr lang="en-US" sz="2800" dirty="0"/>
          </a:p>
          <a:p>
            <a:r>
              <a:rPr lang="en-US" sz="2000" dirty="0" smtClean="0"/>
              <a:t>The individualized plan for the student may include strategies for:</a:t>
            </a:r>
          </a:p>
          <a:p>
            <a:pPr marL="457200" indent="-457200">
              <a:buClr>
                <a:schemeClr val="accent1"/>
              </a:buClr>
              <a:buSzPct val="140000"/>
              <a:buFont typeface="Arial" panose="020B0604020202020204" pitchFamily="34" charset="0"/>
              <a:buChar char="•"/>
            </a:pPr>
            <a:r>
              <a:rPr lang="en-US" sz="2000" dirty="0"/>
              <a:t>P</a:t>
            </a:r>
            <a:r>
              <a:rPr lang="en-US" sz="2000" dirty="0" smtClean="0"/>
              <a:t>romotion </a:t>
            </a:r>
            <a:r>
              <a:rPr lang="en-US" sz="2000" dirty="0"/>
              <a:t>and restoration of </a:t>
            </a:r>
            <a:r>
              <a:rPr lang="en-US" sz="2000" dirty="0" smtClean="0"/>
              <a:t>health </a:t>
            </a:r>
          </a:p>
          <a:p>
            <a:pPr marL="457200" indent="-457200">
              <a:buClr>
                <a:schemeClr val="accent1"/>
              </a:buClr>
              <a:buSzPct val="140000"/>
              <a:buFont typeface="Arial" panose="020B0604020202020204" pitchFamily="34" charset="0"/>
              <a:buChar char="•"/>
            </a:pPr>
            <a:r>
              <a:rPr lang="en-US" sz="2000" dirty="0"/>
              <a:t>P</a:t>
            </a:r>
            <a:r>
              <a:rPr lang="en-US" sz="2000" dirty="0" smtClean="0"/>
              <a:t>revention </a:t>
            </a:r>
            <a:r>
              <a:rPr lang="en-US" sz="2000" dirty="0"/>
              <a:t>of illness, injury and </a:t>
            </a:r>
            <a:r>
              <a:rPr lang="en-US" sz="2000" dirty="0" smtClean="0"/>
              <a:t>disease </a:t>
            </a:r>
          </a:p>
          <a:p>
            <a:pPr marL="457200" indent="-457200">
              <a:buClr>
                <a:schemeClr val="accent1"/>
              </a:buClr>
              <a:buSzPct val="140000"/>
              <a:buFont typeface="Arial" panose="020B0604020202020204" pitchFamily="34" charset="0"/>
              <a:buChar char="•"/>
            </a:pPr>
            <a:r>
              <a:rPr lang="en-US" sz="2000" dirty="0"/>
              <a:t>A</a:t>
            </a:r>
            <a:r>
              <a:rPr lang="en-US" sz="2000" dirty="0" smtClean="0"/>
              <a:t>lleviation </a:t>
            </a:r>
            <a:r>
              <a:rPr lang="en-US" sz="2000" dirty="0"/>
              <a:t>of </a:t>
            </a:r>
            <a:r>
              <a:rPr lang="en-US" sz="2000" dirty="0" smtClean="0"/>
              <a:t>pain </a:t>
            </a:r>
            <a:r>
              <a:rPr lang="en-US" sz="2000" dirty="0"/>
              <a:t>and </a:t>
            </a:r>
            <a:r>
              <a:rPr lang="en-US" sz="2000" dirty="0" smtClean="0"/>
              <a:t>suffering</a:t>
            </a:r>
          </a:p>
          <a:p>
            <a:pPr marL="457200" indent="-457200">
              <a:buClr>
                <a:schemeClr val="accent1"/>
              </a:buClr>
              <a:buSzPct val="140000"/>
              <a:buFont typeface="Arial" panose="020B0604020202020204" pitchFamily="34" charset="0"/>
              <a:buChar char="•"/>
            </a:pPr>
            <a:r>
              <a:rPr lang="en-US" sz="2000" dirty="0" smtClean="0"/>
              <a:t>Provision </a:t>
            </a:r>
            <a:r>
              <a:rPr lang="en-US" sz="2000" dirty="0"/>
              <a:t>of supportive </a:t>
            </a:r>
            <a:r>
              <a:rPr lang="en-US" sz="2000" dirty="0" smtClean="0"/>
              <a:t>care</a:t>
            </a:r>
            <a:endParaRPr lang="en-US" sz="2000" dirty="0"/>
          </a:p>
          <a:p>
            <a:r>
              <a:rPr lang="en-US" sz="2800" dirty="0"/>
              <a:t>	</a:t>
            </a:r>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295400" y="1600200"/>
            <a:ext cx="6858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The </a:t>
            </a:r>
            <a:r>
              <a:rPr lang="en-US" sz="2800" dirty="0"/>
              <a:t>school nurse develops a plan that prescribes strategies and alternatives to attain expected outcomes. 	</a:t>
            </a:r>
          </a:p>
        </p:txBody>
      </p:sp>
    </p:spTree>
    <p:extLst>
      <p:ext uri="{BB962C8B-B14F-4D97-AF65-F5344CB8AC3E}">
        <p14:creationId xmlns:p14="http://schemas.microsoft.com/office/powerpoint/2010/main" val="2066949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5: Implementation</a:t>
            </a:r>
            <a:endParaRPr lang="en-US" dirty="0"/>
          </a:p>
        </p:txBody>
      </p:sp>
      <p:sp>
        <p:nvSpPr>
          <p:cNvPr id="4" name="Content Placeholder 3"/>
          <p:cNvSpPr>
            <a:spLocks noGrp="1"/>
          </p:cNvSpPr>
          <p:nvPr>
            <p:ph sz="quarter" idx="1"/>
          </p:nvPr>
        </p:nvSpPr>
        <p:spPr>
          <a:xfrm>
            <a:off x="914400" y="2362200"/>
            <a:ext cx="7696200" cy="4112182"/>
          </a:xfrm>
        </p:spPr>
        <p:txBody>
          <a:bodyPr>
            <a:normAutofit fontScale="25000" lnSpcReduction="20000"/>
          </a:bodyPr>
          <a:lstStyle/>
          <a:p>
            <a:pPr marL="0" indent="0">
              <a:buNone/>
            </a:pPr>
            <a:endParaRPr lang="en-US" sz="2400" dirty="0" smtClean="0"/>
          </a:p>
          <a:p>
            <a:pPr marL="0" indent="0">
              <a:buNone/>
            </a:pPr>
            <a:r>
              <a:rPr lang="en-US" sz="7200" dirty="0" smtClean="0"/>
              <a:t>Collaborates with the student, family, and others using evidence-based interventions and treatments specific to the diagnosis, making accommodations for different styles of communication and developmental levels and provides holistic care that addresses the needs of the student.</a:t>
            </a:r>
          </a:p>
          <a:p>
            <a:pPr marL="0" indent="0">
              <a:buNone/>
            </a:pPr>
            <a:r>
              <a:rPr lang="en-US" sz="7200" dirty="0" smtClean="0"/>
              <a:t>Implementation includes:</a:t>
            </a:r>
          </a:p>
          <a:p>
            <a:pPr marL="274320" lvl="1" indent="0">
              <a:buNone/>
            </a:pPr>
            <a:r>
              <a:rPr lang="en-US" sz="6400" dirty="0" smtClean="0"/>
              <a:t>5.A </a:t>
            </a:r>
            <a:r>
              <a:rPr lang="en-US" sz="6400" dirty="0"/>
              <a:t>	</a:t>
            </a:r>
            <a:r>
              <a:rPr lang="en-US" sz="6400" b="1" dirty="0"/>
              <a:t>Coordination of Care </a:t>
            </a:r>
            <a:r>
              <a:rPr lang="en-US" sz="6400" dirty="0"/>
              <a:t>	</a:t>
            </a:r>
          </a:p>
          <a:p>
            <a:pPr marL="274320" lvl="1" indent="0">
              <a:buNone/>
            </a:pPr>
            <a:r>
              <a:rPr lang="en-US" sz="6400" dirty="0" smtClean="0"/>
              <a:t>	The </a:t>
            </a:r>
            <a:r>
              <a:rPr lang="en-US" sz="6400" dirty="0"/>
              <a:t>school nurse coordinates </a:t>
            </a:r>
            <a:r>
              <a:rPr lang="en-US" sz="6400" dirty="0" smtClean="0"/>
              <a:t>care </a:t>
            </a:r>
            <a:r>
              <a:rPr lang="en-US" sz="6400" dirty="0"/>
              <a:t>delivery. </a:t>
            </a:r>
          </a:p>
          <a:p>
            <a:pPr marL="274320" lvl="1" indent="0">
              <a:buNone/>
            </a:pPr>
            <a:r>
              <a:rPr lang="en-US" sz="6400" dirty="0" smtClean="0"/>
              <a:t>5.B</a:t>
            </a:r>
            <a:r>
              <a:rPr lang="en-US" sz="6400" dirty="0"/>
              <a:t>	</a:t>
            </a:r>
            <a:r>
              <a:rPr lang="en-US" sz="6400" b="1" dirty="0"/>
              <a:t>Health Teaching and Health Promotion </a:t>
            </a:r>
            <a:endParaRPr lang="en-US" sz="6400" b="1" dirty="0" smtClean="0"/>
          </a:p>
          <a:p>
            <a:pPr marL="274320" lvl="1" indent="0">
              <a:buNone/>
            </a:pPr>
            <a:r>
              <a:rPr lang="en-US" sz="6400" dirty="0" smtClean="0"/>
              <a:t>	The </a:t>
            </a:r>
            <a:r>
              <a:rPr lang="en-US" sz="6400" dirty="0"/>
              <a:t>school nurse </a:t>
            </a:r>
            <a:r>
              <a:rPr lang="en-US" sz="6400" dirty="0" smtClean="0"/>
              <a:t>employs strategies to promote </a:t>
            </a:r>
            <a:r>
              <a:rPr lang="en-US" sz="6400" dirty="0"/>
              <a:t>health </a:t>
            </a:r>
            <a:r>
              <a:rPr lang="en-US" sz="6400" dirty="0" smtClean="0"/>
              <a:t>and </a:t>
            </a:r>
            <a:r>
              <a:rPr lang="en-US" sz="6400" dirty="0"/>
              <a:t>a safe </a:t>
            </a:r>
            <a:r>
              <a:rPr lang="en-US" sz="6400" dirty="0" smtClean="0"/>
              <a:t>environment, especially 	regarding health education.</a:t>
            </a:r>
            <a:endParaRPr lang="en-US" sz="6400" dirty="0"/>
          </a:p>
          <a:p>
            <a:pPr marL="274320" lvl="1" indent="0">
              <a:buNone/>
            </a:pPr>
            <a:r>
              <a:rPr lang="en-US" sz="6400" dirty="0" smtClean="0"/>
              <a:t>5.C</a:t>
            </a:r>
            <a:r>
              <a:rPr lang="en-US" sz="6400" dirty="0"/>
              <a:t>	</a:t>
            </a:r>
            <a:r>
              <a:rPr lang="en-US" sz="6400" b="1" dirty="0"/>
              <a:t>Consultation </a:t>
            </a:r>
          </a:p>
          <a:p>
            <a:pPr marL="274320" lvl="1" indent="0">
              <a:buNone/>
            </a:pPr>
            <a:r>
              <a:rPr lang="en-US" sz="6400" dirty="0" smtClean="0"/>
              <a:t>	The </a:t>
            </a:r>
            <a:r>
              <a:rPr lang="en-US" sz="6400" dirty="0"/>
              <a:t>school nurse provides </a:t>
            </a:r>
            <a:r>
              <a:rPr lang="en-US" sz="6400" dirty="0" smtClean="0"/>
              <a:t>consultation to influence the identified plan, enhance the 	abilities of others, and effect change. </a:t>
            </a:r>
          </a:p>
          <a:p>
            <a:pPr marL="274320" lvl="1" indent="0">
              <a:buNone/>
            </a:pPr>
            <a:r>
              <a:rPr lang="en-US" sz="6400" dirty="0" smtClean="0"/>
              <a:t>5.D 	</a:t>
            </a:r>
            <a:r>
              <a:rPr lang="en-US" sz="6400" b="1" dirty="0" smtClean="0"/>
              <a:t>Prescriptive Authority and Treatment</a:t>
            </a:r>
          </a:p>
          <a:p>
            <a:pPr marL="274320" lvl="1" indent="0">
              <a:buNone/>
            </a:pPr>
            <a:r>
              <a:rPr lang="en-US" sz="6400" dirty="0" smtClean="0"/>
              <a:t>	The advanced practice registered nurse uses prescriptive authority, procedures, referrals, 	treatments, and therapies in accordance with state and federal laws and regulations.</a:t>
            </a:r>
            <a:endParaRPr lang="en-US" sz="64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914400" y="1371600"/>
            <a:ext cx="6858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p>
          <a:p>
            <a:r>
              <a:rPr lang="en-US" sz="2800" dirty="0" smtClean="0"/>
              <a:t>The </a:t>
            </a:r>
            <a:r>
              <a:rPr lang="en-US" sz="2800" dirty="0"/>
              <a:t>school nurse implements the identified plan. </a:t>
            </a:r>
          </a:p>
          <a:p>
            <a:r>
              <a:rPr lang="en-US" sz="2800" dirty="0"/>
              <a:t>	</a:t>
            </a:r>
          </a:p>
        </p:txBody>
      </p:sp>
    </p:spTree>
    <p:extLst>
      <p:ext uri="{BB962C8B-B14F-4D97-AF65-F5344CB8AC3E}">
        <p14:creationId xmlns:p14="http://schemas.microsoft.com/office/powerpoint/2010/main" val="3746842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6: Evaluation</a:t>
            </a:r>
            <a:endParaRPr lang="en-US" dirty="0"/>
          </a:p>
        </p:txBody>
      </p:sp>
      <p:sp>
        <p:nvSpPr>
          <p:cNvPr id="3" name="TextBox 2"/>
          <p:cNvSpPr txBox="1"/>
          <p:nvPr/>
        </p:nvSpPr>
        <p:spPr>
          <a:xfrm>
            <a:off x="914400" y="2743200"/>
            <a:ext cx="7772400" cy="2123658"/>
          </a:xfrm>
          <a:prstGeom prst="rect">
            <a:avLst/>
          </a:prstGeom>
          <a:noFill/>
        </p:spPr>
        <p:txBody>
          <a:bodyPr wrap="square" rtlCol="0">
            <a:spAutoFit/>
          </a:bodyPr>
          <a:lstStyle/>
          <a:p>
            <a:endParaRPr lang="en-US" sz="2600" dirty="0" smtClean="0"/>
          </a:p>
          <a:p>
            <a:r>
              <a:rPr lang="en-US" sz="2000" dirty="0" smtClean="0"/>
              <a:t>Uses ongoing </a:t>
            </a:r>
            <a:r>
              <a:rPr lang="en-US" sz="2000" dirty="0"/>
              <a:t>assessment data to revise the diagnoses, outcomes, plan, and implementation as needed. The school nurse adapts the plan for the trajectory of treatment based on evaluation of the response to care. The school nurse documents the results of the evaluation.</a:t>
            </a:r>
          </a:p>
          <a:p>
            <a:endParaRPr lang="en-US" sz="2600" dirty="0"/>
          </a:p>
        </p:txBody>
      </p:sp>
      <p:pic>
        <p:nvPicPr>
          <p:cNvPr id="6" name="Picture 5"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sp>
        <p:nvSpPr>
          <p:cNvPr id="8" name="Rectangle 7"/>
          <p:cNvSpPr/>
          <p:nvPr/>
        </p:nvSpPr>
        <p:spPr>
          <a:xfrm>
            <a:off x="914400" y="1600200"/>
            <a:ext cx="6858000" cy="1143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p>
          <a:p>
            <a:r>
              <a:rPr lang="en-US" sz="2800" dirty="0" smtClean="0"/>
              <a:t>The </a:t>
            </a:r>
            <a:r>
              <a:rPr lang="en-US" sz="2800" dirty="0"/>
              <a:t>school nurse evaluates progress toward attainment of outcomes.</a:t>
            </a:r>
          </a:p>
          <a:p>
            <a:endParaRPr lang="en-US" sz="2800" dirty="0"/>
          </a:p>
        </p:txBody>
      </p:sp>
    </p:spTree>
    <p:extLst>
      <p:ext uri="{BB962C8B-B14F-4D97-AF65-F5344CB8AC3E}">
        <p14:creationId xmlns:p14="http://schemas.microsoft.com/office/powerpoint/2010/main" val="308839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772400" cy="1143000"/>
          </a:xfrm>
        </p:spPr>
        <p:txBody>
          <a:bodyPr/>
          <a:lstStyle/>
          <a:p>
            <a:r>
              <a:rPr lang="en-US" dirty="0" smtClean="0"/>
              <a:t>Standard 7: Ethics</a:t>
            </a:r>
            <a:endParaRPr lang="en-US" dirty="0"/>
          </a:p>
        </p:txBody>
      </p:sp>
      <p:sp>
        <p:nvSpPr>
          <p:cNvPr id="3" name="TextBox 2"/>
          <p:cNvSpPr txBox="1"/>
          <p:nvPr/>
        </p:nvSpPr>
        <p:spPr>
          <a:xfrm>
            <a:off x="762000" y="2895600"/>
            <a:ext cx="7391400" cy="1938992"/>
          </a:xfrm>
          <a:prstGeom prst="rect">
            <a:avLst/>
          </a:prstGeom>
          <a:noFill/>
        </p:spPr>
        <p:txBody>
          <a:bodyPr wrap="square" rtlCol="0">
            <a:spAutoFit/>
          </a:bodyPr>
          <a:lstStyle/>
          <a:p>
            <a:r>
              <a:rPr lang="en-US" sz="2000" dirty="0"/>
              <a:t>The school nurse integrates ethical provisions in all areas of </a:t>
            </a:r>
            <a:r>
              <a:rPr lang="en-US" sz="2000" dirty="0" smtClean="0"/>
              <a:t>practice using </a:t>
            </a:r>
            <a:r>
              <a:rPr lang="en-US" sz="2000" dirty="0"/>
              <a:t>the </a:t>
            </a:r>
            <a:r>
              <a:rPr lang="en-US" sz="2000" i="1" dirty="0"/>
              <a:t>Code of Ethics for </a:t>
            </a:r>
            <a:r>
              <a:rPr lang="en-US" sz="2000" i="1" dirty="0" smtClean="0"/>
              <a:t>Nurses</a:t>
            </a:r>
            <a:r>
              <a:rPr lang="en-US" sz="2000" dirty="0" smtClean="0"/>
              <a:t>, delivering </a:t>
            </a:r>
            <a:r>
              <a:rPr lang="en-US" sz="2000" dirty="0"/>
              <a:t>care in a manner that preserves and protects student confidentiality, autonomy, dignity, rights, and is sensitive to diversity in the school. The school nurse maintains a therapeutic and professional relationship with students and maintains appropriate boundaries. The school nurse is an advocate for development of </a:t>
            </a:r>
            <a:r>
              <a:rPr lang="en-US" sz="2000" dirty="0" smtClean="0"/>
              <a:t>self-advocacy.</a:t>
            </a:r>
            <a:endParaRPr lang="en-US" sz="20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838200" y="1600200"/>
            <a:ext cx="6858000" cy="9143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practices ethically.</a:t>
            </a:r>
          </a:p>
        </p:txBody>
      </p:sp>
    </p:spTree>
    <p:extLst>
      <p:ext uri="{BB962C8B-B14F-4D97-AF65-F5344CB8AC3E}">
        <p14:creationId xmlns:p14="http://schemas.microsoft.com/office/powerpoint/2010/main" val="1226520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8: Education</a:t>
            </a:r>
            <a:endParaRPr lang="en-US" dirty="0"/>
          </a:p>
        </p:txBody>
      </p:sp>
      <p:sp>
        <p:nvSpPr>
          <p:cNvPr id="4" name="TextBox 3"/>
          <p:cNvSpPr txBox="1"/>
          <p:nvPr/>
        </p:nvSpPr>
        <p:spPr>
          <a:xfrm>
            <a:off x="914400" y="2209800"/>
            <a:ext cx="7620000" cy="2831544"/>
          </a:xfrm>
          <a:prstGeom prst="rect">
            <a:avLst/>
          </a:prstGeom>
          <a:noFill/>
        </p:spPr>
        <p:txBody>
          <a:bodyPr wrap="square" rtlCol="0">
            <a:spAutoFit/>
          </a:bodyPr>
          <a:lstStyle/>
          <a:p>
            <a:endParaRPr lang="en-US" sz="2600" dirty="0" smtClean="0"/>
          </a:p>
          <a:p>
            <a:endParaRPr lang="en-US" sz="2600" dirty="0"/>
          </a:p>
          <a:p>
            <a:r>
              <a:rPr lang="en-US" sz="2000" dirty="0" smtClean="0"/>
              <a:t>Knowledge and competence are achieved by participating </a:t>
            </a:r>
            <a:r>
              <a:rPr lang="en-US" sz="2000" dirty="0"/>
              <a:t>in ongoing education related to appropriate knowledge bases and professional issues. The school nurse is committed to lifelong learning, self-reflection, and inquiry to identify learning needs. The school nurse seeks experiences that reflect current practice in order to maintain skills and competence in clinical practice or role </a:t>
            </a:r>
            <a:r>
              <a:rPr lang="en-US" sz="2000" dirty="0" smtClean="0"/>
              <a:t>performance.</a:t>
            </a:r>
            <a:endParaRPr lang="en-US" sz="2000" dirty="0"/>
          </a:p>
          <a:p>
            <a:endParaRPr lang="en-US" sz="2600" dirty="0" smtClean="0"/>
          </a:p>
        </p:txBody>
      </p:sp>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6" name="Rectangle 5"/>
          <p:cNvSpPr/>
          <p:nvPr/>
        </p:nvSpPr>
        <p:spPr>
          <a:xfrm>
            <a:off x="990600" y="1600200"/>
            <a:ext cx="6858000" cy="1066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attains knowledge and competence that reflect current nursing practice.</a:t>
            </a:r>
          </a:p>
        </p:txBody>
      </p:sp>
    </p:spTree>
    <p:extLst>
      <p:ext uri="{BB962C8B-B14F-4D97-AF65-F5344CB8AC3E}">
        <p14:creationId xmlns:p14="http://schemas.microsoft.com/office/powerpoint/2010/main" val="2161355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Autofit/>
          </a:bodyPr>
          <a:lstStyle/>
          <a:p>
            <a:r>
              <a:rPr lang="en-US" sz="3800" dirty="0" smtClean="0"/>
              <a:t>Standard 9: Evidence-Based Practice 		</a:t>
            </a:r>
            <a:r>
              <a:rPr lang="en-US" sz="3800" dirty="0"/>
              <a:t> </a:t>
            </a:r>
            <a:r>
              <a:rPr lang="en-US" sz="3800" dirty="0" smtClean="0"/>
              <a:t>     and Research</a:t>
            </a:r>
            <a:endParaRPr lang="en-US" sz="3800" dirty="0"/>
          </a:p>
        </p:txBody>
      </p:sp>
      <p:sp>
        <p:nvSpPr>
          <p:cNvPr id="4" name="Content Placeholder 3"/>
          <p:cNvSpPr>
            <a:spLocks noGrp="1"/>
          </p:cNvSpPr>
          <p:nvPr>
            <p:ph sz="quarter" idx="1"/>
          </p:nvPr>
        </p:nvSpPr>
        <p:spPr>
          <a:xfrm>
            <a:off x="914400" y="1447800"/>
            <a:ext cx="7772400" cy="3200400"/>
          </a:xfrm>
        </p:spPr>
        <p:txBody>
          <a:bodyPr>
            <a:normAutofit/>
          </a:bodyPr>
          <a:lstStyle/>
          <a:p>
            <a:pPr marL="0" indent="0">
              <a:buNone/>
            </a:pPr>
            <a:endParaRPr lang="en-US" sz="3200" dirty="0" smtClean="0"/>
          </a:p>
          <a:p>
            <a:pPr marL="0" indent="0">
              <a:buNone/>
            </a:pPr>
            <a:endParaRPr lang="en-US" sz="3200" dirty="0"/>
          </a:p>
          <a:p>
            <a:pPr marL="0" indent="0">
              <a:buNone/>
            </a:pPr>
            <a:endParaRPr lang="en-US" sz="3200" dirty="0" smtClean="0"/>
          </a:p>
          <a:p>
            <a:pPr marL="0" indent="0">
              <a:buNone/>
            </a:pPr>
            <a:endParaRPr lang="en-US" sz="3200" dirty="0"/>
          </a:p>
          <a:p>
            <a:pPr marL="0" indent="0">
              <a:buNone/>
            </a:pPr>
            <a:endParaRPr lang="en-US" sz="3200" dirty="0" smtClean="0"/>
          </a:p>
          <a:p>
            <a:pPr marL="0" indent="0">
              <a:buNone/>
            </a:pPr>
            <a:endParaRPr lang="en-US" sz="3200" dirty="0"/>
          </a:p>
          <a:p>
            <a:pPr marL="0" indent="0">
              <a:buNone/>
            </a:pPr>
            <a:endParaRPr lang="en-US" sz="32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990600" y="2209800"/>
            <a:ext cx="6858000" cy="1066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integrates </a:t>
            </a:r>
            <a:r>
              <a:rPr lang="en-US" sz="2800" dirty="0" smtClean="0"/>
              <a:t>evidence and research findings into nursing </a:t>
            </a:r>
            <a:r>
              <a:rPr lang="en-US" sz="2800" dirty="0"/>
              <a:t>practice.</a:t>
            </a:r>
          </a:p>
        </p:txBody>
      </p:sp>
      <p:sp>
        <p:nvSpPr>
          <p:cNvPr id="5" name="Rectangle 4"/>
          <p:cNvSpPr/>
          <p:nvPr/>
        </p:nvSpPr>
        <p:spPr>
          <a:xfrm>
            <a:off x="990600" y="3581400"/>
            <a:ext cx="6858000" cy="1015663"/>
          </a:xfrm>
          <a:prstGeom prst="rect">
            <a:avLst/>
          </a:prstGeom>
        </p:spPr>
        <p:txBody>
          <a:bodyPr wrap="square">
            <a:spAutoFit/>
          </a:bodyPr>
          <a:lstStyle/>
          <a:p>
            <a:r>
              <a:rPr lang="en-US" sz="2000" dirty="0" smtClean="0"/>
              <a:t>Includes:</a:t>
            </a:r>
          </a:p>
          <a:p>
            <a:pPr marL="457200" indent="-457200">
              <a:buClr>
                <a:schemeClr val="accent1"/>
              </a:buClr>
              <a:buSzPct val="140000"/>
              <a:buFont typeface="Arial" panose="020B0604020202020204" pitchFamily="34" charset="0"/>
              <a:buChar char="•"/>
            </a:pPr>
            <a:r>
              <a:rPr lang="en-US" sz="2000" dirty="0" smtClean="0"/>
              <a:t>Utilizing the best available evidence-based research </a:t>
            </a:r>
          </a:p>
          <a:p>
            <a:pPr marL="457200" indent="-457200">
              <a:buClr>
                <a:schemeClr val="accent1"/>
              </a:buClr>
              <a:buSzPct val="140000"/>
              <a:buFont typeface="Arial" panose="020B0604020202020204" pitchFamily="34" charset="0"/>
              <a:buChar char="•"/>
            </a:pPr>
            <a:r>
              <a:rPr lang="en-US" sz="2000" dirty="0" smtClean="0"/>
              <a:t>Actively participating in research activities at various levels</a:t>
            </a:r>
          </a:p>
        </p:txBody>
      </p:sp>
    </p:spTree>
    <p:extLst>
      <p:ext uri="{BB962C8B-B14F-4D97-AF65-F5344CB8AC3E}">
        <p14:creationId xmlns:p14="http://schemas.microsoft.com/office/powerpoint/2010/main" val="2796483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School Nursing</a:t>
            </a:r>
            <a:endParaRPr lang="en-US" dirty="0"/>
          </a:p>
        </p:txBody>
      </p:sp>
      <p:sp>
        <p:nvSpPr>
          <p:cNvPr id="3" name="Content Placeholder 2"/>
          <p:cNvSpPr>
            <a:spLocks noGrp="1"/>
          </p:cNvSpPr>
          <p:nvPr>
            <p:ph sz="quarter" idx="1"/>
          </p:nvPr>
        </p:nvSpPr>
        <p:spPr>
          <a:xfrm>
            <a:off x="916199" y="1447800"/>
            <a:ext cx="7772400" cy="3962400"/>
          </a:xfrm>
        </p:spPr>
        <p:txBody>
          <a:bodyPr>
            <a:normAutofit/>
          </a:bodyPr>
          <a:lstStyle/>
          <a:p>
            <a:pPr lvl="0"/>
            <a:r>
              <a:rPr lang="en-US" smtClean="0"/>
              <a:t>School Nursing, </a:t>
            </a:r>
            <a:r>
              <a:rPr lang="en-US" dirty="0"/>
              <a:t>a specialized practice of public health nursing, protects and promotes student health, facilitates normal development, and advances academic success. School nurses, grounded in evidence-based and ethical practice, are the leaders that bridge healthcare and education, provide care coordination, advocate for quality student-centered care, and collaborate to design systems that allow individuals and communities to develop their full potentials. (NASN, 2016</a:t>
            </a:r>
            <a:r>
              <a:rPr lang="en-US" dirty="0" smtClean="0"/>
              <a:t>)</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2423165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10: Quality of Practice</a:t>
            </a:r>
            <a:endParaRPr lang="en-US" dirty="0"/>
          </a:p>
        </p:txBody>
      </p:sp>
      <p:sp>
        <p:nvSpPr>
          <p:cNvPr id="4" name="Content Placeholder 3"/>
          <p:cNvSpPr>
            <a:spLocks noGrp="1"/>
          </p:cNvSpPr>
          <p:nvPr>
            <p:ph sz="quarter" idx="1"/>
          </p:nvPr>
        </p:nvSpPr>
        <p:spPr>
          <a:xfrm>
            <a:off x="1066800" y="2895600"/>
            <a:ext cx="7772400" cy="2514600"/>
          </a:xfrm>
        </p:spPr>
        <p:txBody>
          <a:bodyPr>
            <a:normAutofit/>
          </a:bodyPr>
          <a:lstStyle/>
          <a:p>
            <a:pPr marL="0" indent="0">
              <a:buNone/>
            </a:pPr>
            <a:r>
              <a:rPr lang="en-US" sz="2200" dirty="0" smtClean="0"/>
              <a:t>Includes:</a:t>
            </a:r>
          </a:p>
          <a:p>
            <a:r>
              <a:rPr lang="en-US" sz="2200" dirty="0" smtClean="0"/>
              <a:t>Documenting the application of the nursing process </a:t>
            </a:r>
          </a:p>
          <a:p>
            <a:r>
              <a:rPr lang="en-US" sz="2200" dirty="0" smtClean="0"/>
              <a:t>Using the results to initiate change </a:t>
            </a:r>
          </a:p>
          <a:p>
            <a:r>
              <a:rPr lang="en-US" sz="2200" dirty="0" smtClean="0"/>
              <a:t>Using creativity and innovation to improve care delivery</a:t>
            </a:r>
          </a:p>
          <a:p>
            <a:r>
              <a:rPr lang="en-US" sz="2200" dirty="0" smtClean="0"/>
              <a:t>Incorporating new knowledge of initiate change if desired outcomes are not achieved</a:t>
            </a:r>
          </a:p>
          <a:p>
            <a:pPr marL="0" indent="0">
              <a:buNone/>
            </a:pPr>
            <a:endParaRPr lang="en-US" sz="22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066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contributes to quality nursing practice.</a:t>
            </a:r>
          </a:p>
        </p:txBody>
      </p:sp>
    </p:spTree>
    <p:extLst>
      <p:ext uri="{BB962C8B-B14F-4D97-AF65-F5344CB8AC3E}">
        <p14:creationId xmlns:p14="http://schemas.microsoft.com/office/powerpoint/2010/main" val="3484029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11: Communication</a:t>
            </a:r>
            <a:endParaRPr lang="en-US" dirty="0"/>
          </a:p>
        </p:txBody>
      </p:sp>
      <p:sp>
        <p:nvSpPr>
          <p:cNvPr id="4" name="Content Placeholder 3"/>
          <p:cNvSpPr>
            <a:spLocks noGrp="1"/>
          </p:cNvSpPr>
          <p:nvPr>
            <p:ph sz="quarter" idx="1"/>
          </p:nvPr>
        </p:nvSpPr>
        <p:spPr/>
        <p:txBody>
          <a:bodyPr>
            <a:normAutofit/>
          </a:bodyPr>
          <a:lstStyle/>
          <a:p>
            <a:pPr marL="0" indent="0">
              <a:buNone/>
            </a:pPr>
            <a:endParaRPr lang="en-US" sz="3200" dirty="0" smtClean="0"/>
          </a:p>
          <a:p>
            <a:pPr marL="0" indent="0">
              <a:buNone/>
            </a:pPr>
            <a:endParaRPr lang="en-US" sz="3200" dirty="0"/>
          </a:p>
          <a:p>
            <a:pPr marL="0" indent="0">
              <a:buNone/>
            </a:pPr>
            <a:endParaRPr lang="en-US" sz="3200" dirty="0" smtClean="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066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communicates effectively in a variety of formats in all areas of nursing practice.</a:t>
            </a:r>
          </a:p>
        </p:txBody>
      </p:sp>
      <p:sp>
        <p:nvSpPr>
          <p:cNvPr id="3" name="TextBox 2"/>
          <p:cNvSpPr txBox="1"/>
          <p:nvPr/>
        </p:nvSpPr>
        <p:spPr>
          <a:xfrm>
            <a:off x="1066800" y="2971800"/>
            <a:ext cx="6715125" cy="2862322"/>
          </a:xfrm>
          <a:prstGeom prst="rect">
            <a:avLst/>
          </a:prstGeom>
          <a:noFill/>
        </p:spPr>
        <p:txBody>
          <a:bodyPr wrap="square" rtlCol="0">
            <a:spAutoFit/>
          </a:bodyPr>
          <a:lstStyle/>
          <a:p>
            <a:r>
              <a:rPr lang="en-US" sz="2000" dirty="0" smtClean="0"/>
              <a:t>Includes:</a:t>
            </a:r>
          </a:p>
          <a:p>
            <a:pPr marL="342900" indent="-342900">
              <a:buClr>
                <a:schemeClr val="accent1"/>
              </a:buClr>
              <a:buSzPct val="140000"/>
              <a:buFont typeface="Arial" panose="020B0604020202020204" pitchFamily="34" charset="0"/>
              <a:buChar char="•"/>
            </a:pPr>
            <a:r>
              <a:rPr lang="en-US" sz="2000" dirty="0" smtClean="0"/>
              <a:t>Using effective verbal and written skills </a:t>
            </a:r>
          </a:p>
          <a:p>
            <a:pPr marL="342900" indent="-342900">
              <a:buClr>
                <a:schemeClr val="accent1"/>
              </a:buClr>
              <a:buSzPct val="140000"/>
              <a:buFont typeface="Arial" panose="020B0604020202020204" pitchFamily="34" charset="0"/>
              <a:buChar char="•"/>
            </a:pPr>
            <a:r>
              <a:rPr lang="en-US" sz="2000" dirty="0" smtClean="0"/>
              <a:t>Engaging in counseling techniques</a:t>
            </a:r>
          </a:p>
          <a:p>
            <a:pPr marL="342900" indent="-342900">
              <a:buClr>
                <a:schemeClr val="accent1"/>
              </a:buClr>
              <a:buSzPct val="140000"/>
              <a:buFont typeface="Arial" panose="020B0604020202020204" pitchFamily="34" charset="0"/>
              <a:buChar char="•"/>
            </a:pPr>
            <a:r>
              <a:rPr lang="en-US" sz="2000" dirty="0"/>
              <a:t>U</a:t>
            </a:r>
            <a:r>
              <a:rPr lang="en-US" sz="2000" dirty="0" smtClean="0"/>
              <a:t>nderstanding privacy and confidentiality to maintain rights of students and families in all communications</a:t>
            </a:r>
          </a:p>
          <a:p>
            <a:pPr marL="342900" indent="-342900">
              <a:buClr>
                <a:schemeClr val="accent1"/>
              </a:buClr>
              <a:buSzPct val="140000"/>
              <a:buFont typeface="Arial" panose="020B0604020202020204" pitchFamily="34" charset="0"/>
              <a:buChar char="•"/>
            </a:pPr>
            <a:r>
              <a:rPr lang="en-US" sz="2000" dirty="0"/>
              <a:t>C</a:t>
            </a:r>
            <a:r>
              <a:rPr lang="en-US" sz="2000" dirty="0" smtClean="0"/>
              <a:t>onveying health information</a:t>
            </a:r>
          </a:p>
          <a:p>
            <a:pPr marL="342900" indent="-342900">
              <a:buClr>
                <a:schemeClr val="accent1"/>
              </a:buClr>
              <a:buSzPct val="140000"/>
              <a:buFont typeface="Arial" panose="020B0604020202020204" pitchFamily="34" charset="0"/>
              <a:buChar char="•"/>
            </a:pPr>
            <a:r>
              <a:rPr lang="en-US" sz="2000" dirty="0" smtClean="0"/>
              <a:t>Disclosing observations and concerns related to hazards or errors in care</a:t>
            </a:r>
          </a:p>
          <a:p>
            <a:pPr marL="342900" indent="-342900">
              <a:buClr>
                <a:schemeClr val="accent1"/>
              </a:buClr>
              <a:buSzPct val="140000"/>
              <a:buFont typeface="Arial" panose="020B0604020202020204" pitchFamily="34" charset="0"/>
              <a:buChar char="•"/>
            </a:pPr>
            <a:r>
              <a:rPr lang="en-US" sz="2000" dirty="0" smtClean="0"/>
              <a:t>Seeking continuous improvement of own communication skills</a:t>
            </a:r>
            <a:endParaRPr lang="en-US" sz="2000" dirty="0"/>
          </a:p>
        </p:txBody>
      </p:sp>
    </p:spTree>
    <p:extLst>
      <p:ext uri="{BB962C8B-B14F-4D97-AF65-F5344CB8AC3E}">
        <p14:creationId xmlns:p14="http://schemas.microsoft.com/office/powerpoint/2010/main" val="3005417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12: Leadership</a:t>
            </a:r>
            <a:endParaRPr lang="en-US" dirty="0"/>
          </a:p>
        </p:txBody>
      </p:sp>
      <p:sp>
        <p:nvSpPr>
          <p:cNvPr id="4" name="Content Placeholder 3"/>
          <p:cNvSpPr>
            <a:spLocks noGrp="1"/>
          </p:cNvSpPr>
          <p:nvPr>
            <p:ph sz="quarter" idx="1"/>
          </p:nvPr>
        </p:nvSpPr>
        <p:spPr>
          <a:xfrm>
            <a:off x="914400" y="1524000"/>
            <a:ext cx="7772400" cy="4572000"/>
          </a:xfrm>
        </p:spPr>
        <p:txBody>
          <a:bodyPr>
            <a:normAutofit/>
          </a:bodyPr>
          <a:lstStyle/>
          <a:p>
            <a:pPr marL="0" indent="0">
              <a:buNone/>
            </a:pPr>
            <a:endParaRPr lang="en-US" sz="3200" dirty="0" smtClean="0"/>
          </a:p>
          <a:p>
            <a:pPr marL="0" indent="0">
              <a:buNone/>
            </a:pPr>
            <a:endParaRPr lang="en-US" sz="3200" dirty="0" smtClean="0"/>
          </a:p>
          <a:p>
            <a:pPr marL="0" indent="0">
              <a:buNone/>
            </a:pPr>
            <a:endParaRPr lang="en-US" sz="32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066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demonstrates leadership in the professional practice setting and the profession.</a:t>
            </a:r>
          </a:p>
        </p:txBody>
      </p:sp>
      <p:sp>
        <p:nvSpPr>
          <p:cNvPr id="3" name="TextBox 2"/>
          <p:cNvSpPr txBox="1"/>
          <p:nvPr/>
        </p:nvSpPr>
        <p:spPr>
          <a:xfrm>
            <a:off x="1066800" y="2971800"/>
            <a:ext cx="6324600" cy="2554545"/>
          </a:xfrm>
          <a:prstGeom prst="rect">
            <a:avLst/>
          </a:prstGeom>
          <a:noFill/>
        </p:spPr>
        <p:txBody>
          <a:bodyPr wrap="square" rtlCol="0">
            <a:spAutoFit/>
          </a:bodyPr>
          <a:lstStyle/>
          <a:p>
            <a:r>
              <a:rPr lang="en-US" sz="2000" dirty="0" smtClean="0"/>
              <a:t>Includes: </a:t>
            </a:r>
          </a:p>
          <a:p>
            <a:pPr marL="285750" indent="-285750">
              <a:buClr>
                <a:schemeClr val="accent1"/>
              </a:buClr>
              <a:buSzPct val="140000"/>
              <a:buFont typeface="Arial" panose="020B0604020202020204" pitchFamily="34" charset="0"/>
              <a:buChar char="•"/>
            </a:pPr>
            <a:r>
              <a:rPr lang="en-US" sz="2000" dirty="0"/>
              <a:t>O</a:t>
            </a:r>
            <a:r>
              <a:rPr lang="en-US" sz="2000" dirty="0" smtClean="0"/>
              <a:t>verseeing nursing care given by others </a:t>
            </a:r>
          </a:p>
          <a:p>
            <a:pPr marL="285750" indent="-285750">
              <a:buClr>
                <a:schemeClr val="accent1"/>
              </a:buClr>
              <a:buSzPct val="140000"/>
              <a:buFont typeface="Arial" panose="020B0604020202020204" pitchFamily="34" charset="0"/>
              <a:buChar char="•"/>
            </a:pPr>
            <a:r>
              <a:rPr lang="en-US" sz="2000" dirty="0"/>
              <a:t>M</a:t>
            </a:r>
            <a:r>
              <a:rPr lang="en-US" sz="2000" dirty="0" smtClean="0"/>
              <a:t>entoring colleagues and future nurses </a:t>
            </a:r>
          </a:p>
          <a:p>
            <a:pPr marL="285750" indent="-285750">
              <a:buClr>
                <a:schemeClr val="accent1"/>
              </a:buClr>
              <a:buSzPct val="140000"/>
              <a:buFont typeface="Arial" panose="020B0604020202020204" pitchFamily="34" charset="0"/>
              <a:buChar char="•"/>
            </a:pPr>
            <a:r>
              <a:rPr lang="en-US" sz="2000" dirty="0"/>
              <a:t>P</a:t>
            </a:r>
            <a:r>
              <a:rPr lang="en-US" sz="2000" dirty="0" smtClean="0"/>
              <a:t>articipating in school nursing, school health and other professional organizations</a:t>
            </a:r>
          </a:p>
          <a:p>
            <a:pPr marL="285750" indent="-285750">
              <a:buClr>
                <a:schemeClr val="accent1"/>
              </a:buClr>
              <a:buSzPct val="140000"/>
              <a:buFont typeface="Arial" panose="020B0604020202020204" pitchFamily="34" charset="0"/>
              <a:buChar char="•"/>
            </a:pPr>
            <a:r>
              <a:rPr lang="en-US" sz="2000" dirty="0"/>
              <a:t>P</a:t>
            </a:r>
            <a:r>
              <a:rPr lang="en-US" sz="2000" dirty="0" smtClean="0"/>
              <a:t>articipating in efforts to influence school health, public health, and general healthcare policy.</a:t>
            </a:r>
          </a:p>
          <a:p>
            <a:pPr marL="285750" indent="-285750">
              <a:buClr>
                <a:schemeClr val="accent1"/>
              </a:buClr>
              <a:buSzPct val="140000"/>
              <a:buFont typeface="Arial" panose="020B0604020202020204" pitchFamily="34" charset="0"/>
              <a:buChar char="•"/>
            </a:pPr>
            <a:r>
              <a:rPr lang="en-US" sz="2000" dirty="0" smtClean="0"/>
              <a:t>Participating on committees, councils, or administrative teams</a:t>
            </a:r>
            <a:endParaRPr lang="en-US" sz="2000" dirty="0"/>
          </a:p>
        </p:txBody>
      </p:sp>
    </p:spTree>
    <p:extLst>
      <p:ext uri="{BB962C8B-B14F-4D97-AF65-F5344CB8AC3E}">
        <p14:creationId xmlns:p14="http://schemas.microsoft.com/office/powerpoint/2010/main" val="4743737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13: Collaboration</a:t>
            </a:r>
            <a:endParaRPr lang="en-US" dirty="0"/>
          </a:p>
        </p:txBody>
      </p:sp>
      <p:sp>
        <p:nvSpPr>
          <p:cNvPr id="4" name="Content Placeholder 3"/>
          <p:cNvSpPr>
            <a:spLocks noGrp="1"/>
          </p:cNvSpPr>
          <p:nvPr>
            <p:ph sz="quarter" idx="1"/>
          </p:nvPr>
        </p:nvSpPr>
        <p:spPr/>
        <p:txBody>
          <a:bodyPr>
            <a:normAutofit/>
          </a:bodyPr>
          <a:lstStyle/>
          <a:p>
            <a:pPr marL="0" indent="0">
              <a:buNone/>
            </a:pPr>
            <a:endParaRPr lang="en-US" sz="3200" dirty="0" smtClean="0"/>
          </a:p>
          <a:p>
            <a:pPr marL="0" indent="0">
              <a:buNone/>
            </a:pPr>
            <a:endParaRPr lang="en-US" sz="3200" dirty="0" smtClean="0"/>
          </a:p>
          <a:p>
            <a:pPr marL="0" indent="0">
              <a:buNone/>
            </a:pPr>
            <a:endParaRPr lang="en-US" sz="32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371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collaborates with the student, family, and others in the conduct of nursing practice.</a:t>
            </a:r>
          </a:p>
        </p:txBody>
      </p:sp>
      <p:sp>
        <p:nvSpPr>
          <p:cNvPr id="3" name="TextBox 2"/>
          <p:cNvSpPr txBox="1"/>
          <p:nvPr/>
        </p:nvSpPr>
        <p:spPr>
          <a:xfrm>
            <a:off x="1066800" y="3048000"/>
            <a:ext cx="6584108" cy="3447098"/>
          </a:xfrm>
          <a:prstGeom prst="rect">
            <a:avLst/>
          </a:prstGeom>
          <a:noFill/>
        </p:spPr>
        <p:txBody>
          <a:bodyPr wrap="square" rtlCol="0">
            <a:spAutoFit/>
          </a:bodyPr>
          <a:lstStyle/>
          <a:p>
            <a:r>
              <a:rPr lang="en-US" sz="2000" dirty="0" smtClean="0"/>
              <a:t>Includes:</a:t>
            </a:r>
          </a:p>
          <a:p>
            <a:pPr marL="285750" indent="-285750">
              <a:buClr>
                <a:schemeClr val="accent1"/>
              </a:buClr>
              <a:buSzPct val="140000"/>
              <a:buFont typeface="Arial" panose="020B0604020202020204" pitchFamily="34" charset="0"/>
              <a:buChar char="•"/>
            </a:pPr>
            <a:r>
              <a:rPr lang="en-US" sz="2000" dirty="0" smtClean="0"/>
              <a:t>Partnering with others to effect change and generate positive outcomes</a:t>
            </a:r>
          </a:p>
          <a:p>
            <a:pPr marL="285750" indent="-285750">
              <a:buClr>
                <a:schemeClr val="accent1"/>
              </a:buClr>
              <a:buSzPct val="140000"/>
              <a:buFont typeface="Arial" panose="020B0604020202020204" pitchFamily="34" charset="0"/>
              <a:buChar char="•"/>
            </a:pPr>
            <a:r>
              <a:rPr lang="en-US" sz="2000" dirty="0" smtClean="0"/>
              <a:t>Functioning as the liaison between the family, school, and community</a:t>
            </a:r>
          </a:p>
          <a:p>
            <a:pPr marL="285750" indent="-285750">
              <a:buClr>
                <a:schemeClr val="accent1"/>
              </a:buClr>
              <a:buSzPct val="140000"/>
              <a:buFont typeface="Arial" panose="020B0604020202020204" pitchFamily="34" charset="0"/>
              <a:buChar char="•"/>
            </a:pPr>
            <a:r>
              <a:rPr lang="en-US" sz="2000" dirty="0" smtClean="0"/>
              <a:t>Functioning as the case manager in collaboration with the student, family, school staff and others in development of healthcare plans</a:t>
            </a:r>
          </a:p>
          <a:p>
            <a:pPr marL="285750" indent="-285750">
              <a:buClr>
                <a:schemeClr val="accent1"/>
              </a:buClr>
              <a:buSzPct val="140000"/>
              <a:buFont typeface="Arial" panose="020B0604020202020204" pitchFamily="34" charset="0"/>
              <a:buChar char="•"/>
            </a:pPr>
            <a:r>
              <a:rPr lang="en-US" sz="2000" dirty="0" smtClean="0"/>
              <a:t>Engaging in teamwork and team-building processes</a:t>
            </a:r>
          </a:p>
          <a:p>
            <a:pPr marL="285750" indent="-285750">
              <a:buClr>
                <a:schemeClr val="accent1"/>
              </a:buClr>
              <a:buSzPct val="140000"/>
              <a:buFont typeface="Arial" panose="020B0604020202020204" pitchFamily="34" charset="0"/>
              <a:buChar char="•"/>
            </a:pPr>
            <a:r>
              <a:rPr lang="en-US" sz="2000" dirty="0" smtClean="0"/>
              <a:t>Facilitating a positive work environment that promotes cooperation, respect, and trust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786752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630362"/>
          </a:xfrm>
        </p:spPr>
        <p:txBody>
          <a:bodyPr>
            <a:noAutofit/>
          </a:bodyPr>
          <a:lstStyle/>
          <a:p>
            <a:r>
              <a:rPr lang="en-US" sz="3800" dirty="0" smtClean="0"/>
              <a:t>Standard 14: Professional Practice 			       Evaluation</a:t>
            </a:r>
            <a:endParaRPr lang="en-US" sz="3800" dirty="0"/>
          </a:p>
        </p:txBody>
      </p:sp>
      <p:sp>
        <p:nvSpPr>
          <p:cNvPr id="3" name="Content Placeholder 2"/>
          <p:cNvSpPr>
            <a:spLocks noGrp="1"/>
          </p:cNvSpPr>
          <p:nvPr>
            <p:ph sz="quarter" idx="1"/>
          </p:nvPr>
        </p:nvSpPr>
        <p:spPr>
          <a:xfrm>
            <a:off x="838200" y="1447800"/>
            <a:ext cx="7772400" cy="4572000"/>
          </a:xfrm>
        </p:spPr>
        <p:txBody>
          <a:bodyPr>
            <a:normAutofit/>
          </a:bodyPr>
          <a:lstStyle/>
          <a:p>
            <a:pPr marL="0" indent="0">
              <a:buNone/>
            </a:pPr>
            <a:endParaRPr lang="en-US" sz="3200" dirty="0" smtClean="0"/>
          </a:p>
          <a:p>
            <a:pPr marL="0" indent="0">
              <a:buNone/>
            </a:pPr>
            <a:endParaRPr lang="en-US" sz="3200" dirty="0" smtClean="0"/>
          </a:p>
          <a:p>
            <a:pPr marL="0" indent="0">
              <a:buNone/>
            </a:pPr>
            <a:endParaRPr lang="en-US" sz="3200" dirty="0" smtClean="0"/>
          </a:p>
          <a:p>
            <a:pPr marL="0" indent="0">
              <a:buNone/>
            </a:pPr>
            <a:endParaRPr lang="en-US" sz="3200" dirty="0"/>
          </a:p>
          <a:p>
            <a:pPr marL="0" indent="0">
              <a:buNone/>
            </a:pPr>
            <a:endParaRPr lang="en-US" sz="3200" dirty="0"/>
          </a:p>
        </p:txBody>
      </p:sp>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6" name="Rectangle 5"/>
          <p:cNvSpPr/>
          <p:nvPr/>
        </p:nvSpPr>
        <p:spPr>
          <a:xfrm>
            <a:off x="1171575" y="2133600"/>
            <a:ext cx="6858000" cy="1752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evaluates one’s own nursing practice in relation to professional practice standards and guidelines, relevant statutes, rules, and regulations.</a:t>
            </a:r>
          </a:p>
        </p:txBody>
      </p:sp>
      <p:sp>
        <p:nvSpPr>
          <p:cNvPr id="4" name="Rectangle 3"/>
          <p:cNvSpPr/>
          <p:nvPr/>
        </p:nvSpPr>
        <p:spPr>
          <a:xfrm>
            <a:off x="1143000" y="2438400"/>
            <a:ext cx="6858000" cy="3323987"/>
          </a:xfrm>
          <a:prstGeom prst="rect">
            <a:avLst/>
          </a:prstGeom>
        </p:spPr>
        <p:txBody>
          <a:bodyPr wrap="square">
            <a:spAutoFit/>
          </a:bodyPr>
          <a:lstStyle/>
          <a:p>
            <a:endParaRPr lang="en-US" dirty="0" smtClean="0"/>
          </a:p>
          <a:p>
            <a:endParaRPr lang="en-US" dirty="0"/>
          </a:p>
          <a:p>
            <a:endParaRPr lang="en-US" dirty="0" smtClean="0"/>
          </a:p>
          <a:p>
            <a:endParaRPr lang="en-US" dirty="0"/>
          </a:p>
          <a:p>
            <a:endParaRPr lang="en-US" dirty="0" smtClean="0"/>
          </a:p>
          <a:p>
            <a:endParaRPr lang="en-US" sz="2000" dirty="0" smtClean="0"/>
          </a:p>
          <a:p>
            <a:r>
              <a:rPr lang="en-US" sz="2000" dirty="0" smtClean="0"/>
              <a:t>Includes:</a:t>
            </a:r>
            <a:endParaRPr lang="en-US" sz="2000" dirty="0"/>
          </a:p>
          <a:p>
            <a:pPr marL="342900" indent="-342900">
              <a:buClr>
                <a:schemeClr val="accent1"/>
              </a:buClr>
              <a:buSzPct val="140000"/>
              <a:buFont typeface="Arial" panose="020B0604020202020204" pitchFamily="34" charset="0"/>
              <a:buChar char="•"/>
            </a:pPr>
            <a:r>
              <a:rPr lang="en-US" sz="2000" dirty="0" smtClean="0"/>
              <a:t>Engaging in </a:t>
            </a:r>
            <a:r>
              <a:rPr lang="en-US" sz="2000" dirty="0"/>
              <a:t>self-evaluation of practice and obtains informal or formal feedback </a:t>
            </a:r>
            <a:r>
              <a:rPr lang="en-US" sz="2000" dirty="0" smtClean="0"/>
              <a:t>from students, </a:t>
            </a:r>
            <a:r>
              <a:rPr lang="en-US" sz="2000" dirty="0"/>
              <a:t>peers, supervisors, and others</a:t>
            </a:r>
            <a:r>
              <a:rPr lang="en-US" sz="2000" dirty="0" smtClean="0"/>
              <a:t>.</a:t>
            </a:r>
          </a:p>
          <a:p>
            <a:pPr marL="342900" indent="-342900">
              <a:buClr>
                <a:schemeClr val="accent1"/>
              </a:buClr>
              <a:buSzPct val="140000"/>
              <a:buFont typeface="Arial" panose="020B0604020202020204" pitchFamily="34" charset="0"/>
              <a:buChar char="•"/>
            </a:pPr>
            <a:r>
              <a:rPr lang="en-US" sz="2000" dirty="0" smtClean="0"/>
              <a:t>Taking action to achieve goals identified during the evaluation process.</a:t>
            </a:r>
            <a:endParaRPr lang="en-US" sz="2000" dirty="0"/>
          </a:p>
        </p:txBody>
      </p:sp>
    </p:spTree>
    <p:extLst>
      <p:ext uri="{BB962C8B-B14F-4D97-AF65-F5344CB8AC3E}">
        <p14:creationId xmlns:p14="http://schemas.microsoft.com/office/powerpoint/2010/main" val="31042218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15: Resource Utilization</a:t>
            </a:r>
            <a:endParaRPr lang="en-US" dirty="0"/>
          </a:p>
        </p:txBody>
      </p:sp>
      <p:sp>
        <p:nvSpPr>
          <p:cNvPr id="4" name="Content Placeholder 3"/>
          <p:cNvSpPr>
            <a:spLocks noGrp="1"/>
          </p:cNvSpPr>
          <p:nvPr>
            <p:ph sz="quarter" idx="1"/>
          </p:nvPr>
        </p:nvSpPr>
        <p:spPr>
          <a:xfrm>
            <a:off x="1066800" y="1447800"/>
            <a:ext cx="7391400" cy="4572000"/>
          </a:xfrm>
        </p:spPr>
        <p:txBody>
          <a:bodyPr>
            <a:normAutofit/>
          </a:bodyPr>
          <a:lstStyle/>
          <a:p>
            <a:pPr marL="0" indent="0">
              <a:buNone/>
            </a:pPr>
            <a:endParaRPr lang="en-US" sz="3200" dirty="0" smtClean="0"/>
          </a:p>
          <a:p>
            <a:pPr marL="0" indent="0">
              <a:buNone/>
            </a:pPr>
            <a:endParaRPr lang="en-US" sz="3200" dirty="0" smtClean="0"/>
          </a:p>
          <a:p>
            <a:pPr marL="0" indent="0">
              <a:buNone/>
            </a:pPr>
            <a:endParaRPr lang="en-US" sz="3200" dirty="0" smtClean="0"/>
          </a:p>
          <a:p>
            <a:pPr marL="0" indent="0">
              <a:buNone/>
            </a:pPr>
            <a:r>
              <a:rPr lang="en-US" sz="2000" dirty="0" smtClean="0"/>
              <a:t>Includes:</a:t>
            </a:r>
          </a:p>
          <a:p>
            <a:r>
              <a:rPr lang="en-US" sz="2000" dirty="0" smtClean="0"/>
              <a:t>Considering factors related to safety, effectiveness, cost, impact, and benefits of resources when choosing among practice options</a:t>
            </a:r>
          </a:p>
          <a:p>
            <a:r>
              <a:rPr lang="en-US" sz="2000" dirty="0" smtClean="0"/>
              <a:t>Assisting the student’s family in identifying and securing appropriate and available health care services</a:t>
            </a:r>
          </a:p>
          <a:p>
            <a:r>
              <a:rPr lang="en-US" sz="2000" dirty="0" smtClean="0"/>
              <a:t>Adapting resources, including technology, to modify practice in order to promote positive interface between students and healthcare providers.</a:t>
            </a:r>
            <a:endParaRPr lang="en-US" sz="20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371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utilizes appropriate resources to plan and provide nursing services that are safe, effective, and financially responsible.</a:t>
            </a:r>
          </a:p>
        </p:txBody>
      </p:sp>
    </p:spTree>
    <p:extLst>
      <p:ext uri="{BB962C8B-B14F-4D97-AF65-F5344CB8AC3E}">
        <p14:creationId xmlns:p14="http://schemas.microsoft.com/office/powerpoint/2010/main" val="711692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16: Environmental Health</a:t>
            </a:r>
            <a:endParaRPr lang="en-US" dirty="0"/>
          </a:p>
        </p:txBody>
      </p:sp>
      <p:sp>
        <p:nvSpPr>
          <p:cNvPr id="4" name="Content Placeholder 3"/>
          <p:cNvSpPr>
            <a:spLocks noGrp="1"/>
          </p:cNvSpPr>
          <p:nvPr>
            <p:ph sz="quarter" idx="1"/>
          </p:nvPr>
        </p:nvSpPr>
        <p:spPr/>
        <p:txBody>
          <a:bodyPr>
            <a:normAutofit/>
          </a:bodyPr>
          <a:lstStyle/>
          <a:p>
            <a:pPr marL="0" indent="0">
              <a:buNone/>
            </a:pPr>
            <a:endParaRPr lang="en-US" sz="3200" dirty="0" smtClean="0"/>
          </a:p>
          <a:p>
            <a:pPr marL="0" indent="0">
              <a:buNone/>
            </a:pPr>
            <a:endParaRPr lang="en-US" sz="3200" dirty="0" smtClean="0"/>
          </a:p>
          <a:p>
            <a:pPr marL="0" indent="0">
              <a:buNone/>
            </a:pPr>
            <a:endParaRPr lang="en-US" sz="3200"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142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p>
          <a:p>
            <a:r>
              <a:rPr lang="en-US" sz="2800" dirty="0" smtClean="0"/>
              <a:t>The </a:t>
            </a:r>
            <a:r>
              <a:rPr lang="en-US" sz="2800" dirty="0"/>
              <a:t>school nurse practices in an environmentally safe and healthy manner.</a:t>
            </a:r>
          </a:p>
          <a:p>
            <a:endParaRPr lang="en-US" sz="2800" dirty="0"/>
          </a:p>
        </p:txBody>
      </p:sp>
      <p:sp>
        <p:nvSpPr>
          <p:cNvPr id="3" name="TextBox 2"/>
          <p:cNvSpPr txBox="1"/>
          <p:nvPr/>
        </p:nvSpPr>
        <p:spPr>
          <a:xfrm>
            <a:off x="1066800" y="3048000"/>
            <a:ext cx="6781800" cy="2246769"/>
          </a:xfrm>
          <a:prstGeom prst="rect">
            <a:avLst/>
          </a:prstGeom>
          <a:noFill/>
        </p:spPr>
        <p:txBody>
          <a:bodyPr wrap="square" rtlCol="0">
            <a:spAutoFit/>
          </a:bodyPr>
          <a:lstStyle/>
          <a:p>
            <a:r>
              <a:rPr lang="en-US" sz="2000" dirty="0" smtClean="0"/>
              <a:t>Includes:</a:t>
            </a:r>
          </a:p>
          <a:p>
            <a:pPr marL="342900" indent="-342900">
              <a:buClr>
                <a:schemeClr val="accent1"/>
              </a:buClr>
              <a:buSzPct val="140000"/>
              <a:buFont typeface="Arial"/>
              <a:buChar char="•"/>
            </a:pPr>
            <a:r>
              <a:rPr lang="en-US" sz="2000" dirty="0" smtClean="0"/>
              <a:t>Attaining and maintaining current knowledge of environmental health concepts</a:t>
            </a:r>
          </a:p>
          <a:p>
            <a:pPr marL="342900" indent="-342900">
              <a:buClr>
                <a:schemeClr val="accent1"/>
              </a:buClr>
              <a:buSzPct val="140000"/>
              <a:buFont typeface="Arial"/>
              <a:buChar char="•"/>
            </a:pPr>
            <a:r>
              <a:rPr lang="en-US" sz="2000" dirty="0" smtClean="0"/>
              <a:t>Promoting practices that reduce environmental health risks for students, staff, and visitors</a:t>
            </a:r>
          </a:p>
          <a:p>
            <a:pPr marL="342900" indent="-342900">
              <a:buClr>
                <a:schemeClr val="accent1"/>
              </a:buClr>
              <a:buSzPct val="140000"/>
              <a:buFont typeface="Arial"/>
              <a:buChar char="•"/>
            </a:pPr>
            <a:r>
              <a:rPr lang="en-US" sz="2000" dirty="0" smtClean="0"/>
              <a:t>Advocating for judicious use of products used in the school setting, including cleaning agents, building materials, and pesticides</a:t>
            </a:r>
            <a:endParaRPr lang="en-US" sz="2000" dirty="0"/>
          </a:p>
        </p:txBody>
      </p:sp>
    </p:spTree>
    <p:extLst>
      <p:ext uri="{BB962C8B-B14F-4D97-AF65-F5344CB8AC3E}">
        <p14:creationId xmlns:p14="http://schemas.microsoft.com/office/powerpoint/2010/main" val="3630097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Standard 17: Program Management</a:t>
            </a:r>
            <a:endParaRPr lang="en-US" sz="3800" dirty="0"/>
          </a:p>
        </p:txBody>
      </p:sp>
      <p:sp>
        <p:nvSpPr>
          <p:cNvPr id="4" name="Content Placeholder 3"/>
          <p:cNvSpPr>
            <a:spLocks noGrp="1"/>
          </p:cNvSpPr>
          <p:nvPr>
            <p:ph sz="quarter" idx="1"/>
          </p:nvPr>
        </p:nvSpPr>
        <p:spPr/>
        <p:txBody>
          <a:bodyPr>
            <a:normAutofit/>
          </a:bodyPr>
          <a:lstStyle/>
          <a:p>
            <a:pPr marL="0" indent="0">
              <a:buNone/>
            </a:pPr>
            <a:endParaRPr lang="en-US" sz="3200" dirty="0" smtClean="0"/>
          </a:p>
          <a:p>
            <a:pPr marL="0" indent="0">
              <a:buNone/>
            </a:pPr>
            <a:endParaRPr lang="en-US" sz="3200" dirty="0"/>
          </a:p>
          <a:p>
            <a:pPr marL="0" indent="0">
              <a:buNone/>
            </a:pPr>
            <a:endParaRPr lang="en-US" sz="3200" dirty="0" smtClean="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8" name="Rectangle 7"/>
          <p:cNvSpPr/>
          <p:nvPr/>
        </p:nvSpPr>
        <p:spPr>
          <a:xfrm>
            <a:off x="1066800" y="1600200"/>
            <a:ext cx="6858000" cy="1142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school nurse manages school health services.</a:t>
            </a:r>
          </a:p>
        </p:txBody>
      </p:sp>
      <p:sp>
        <p:nvSpPr>
          <p:cNvPr id="3" name="TextBox 2"/>
          <p:cNvSpPr txBox="1"/>
          <p:nvPr/>
        </p:nvSpPr>
        <p:spPr>
          <a:xfrm>
            <a:off x="1066800" y="3048000"/>
            <a:ext cx="6934200" cy="2523768"/>
          </a:xfrm>
          <a:prstGeom prst="rect">
            <a:avLst/>
          </a:prstGeom>
          <a:noFill/>
        </p:spPr>
        <p:txBody>
          <a:bodyPr wrap="square" rtlCol="0">
            <a:spAutoFit/>
          </a:bodyPr>
          <a:lstStyle/>
          <a:p>
            <a:r>
              <a:rPr lang="en-US" sz="2000" dirty="0" smtClean="0"/>
              <a:t>Includes:</a:t>
            </a:r>
          </a:p>
          <a:p>
            <a:pPr marL="342900" indent="-342900">
              <a:buClr>
                <a:schemeClr val="accent1"/>
              </a:buClr>
              <a:buSzPct val="140000"/>
              <a:buFont typeface="Arial" panose="020B0604020202020204" pitchFamily="34" charset="0"/>
              <a:buChar char="•"/>
            </a:pPr>
            <a:r>
              <a:rPr lang="en-US" sz="2000" dirty="0" smtClean="0"/>
              <a:t>Demonstrating knowledge of existing school health programs, the funding sources, and the local, state, and federal laws governing each.</a:t>
            </a:r>
          </a:p>
          <a:p>
            <a:pPr marL="342900" indent="-342900">
              <a:buClr>
                <a:schemeClr val="accent1"/>
              </a:buClr>
              <a:buSzPct val="140000"/>
              <a:buFont typeface="Arial" panose="020B0604020202020204" pitchFamily="34" charset="0"/>
              <a:buChar char="•"/>
            </a:pPr>
            <a:r>
              <a:rPr lang="en-US" sz="2000" dirty="0" smtClean="0"/>
              <a:t>Implementing needed health programs using a program planning process.</a:t>
            </a:r>
          </a:p>
          <a:p>
            <a:pPr marL="342900" indent="-342900">
              <a:buClr>
                <a:schemeClr val="accent1"/>
              </a:buClr>
              <a:buSzPct val="140000"/>
              <a:buFont typeface="Arial" panose="020B0604020202020204" pitchFamily="34" charset="0"/>
              <a:buChar char="•"/>
            </a:pPr>
            <a:r>
              <a:rPr lang="en-US" sz="2000" dirty="0" smtClean="0"/>
              <a:t>Evaluating ongoing health programs for outcomes and quality of care.</a:t>
            </a:r>
          </a:p>
          <a:p>
            <a:pPr marL="285750" indent="-285750">
              <a:buFont typeface="Arial" panose="020B0604020202020204" pitchFamily="34" charset="0"/>
              <a:buChar char="•"/>
            </a:pPr>
            <a:endParaRPr lang="en-US" sz="2000" dirty="0" smtClean="0"/>
          </a:p>
          <a:p>
            <a:endParaRPr lang="en-US" dirty="0"/>
          </a:p>
        </p:txBody>
      </p:sp>
    </p:spTree>
    <p:extLst>
      <p:ext uri="{BB962C8B-B14F-4D97-AF65-F5344CB8AC3E}">
        <p14:creationId xmlns:p14="http://schemas.microsoft.com/office/powerpoint/2010/main" val="29895586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5" name="Content Placeholder 4"/>
          <p:cNvSpPr>
            <a:spLocks noGrp="1"/>
          </p:cNvSpPr>
          <p:nvPr>
            <p:ph sz="quarter" idx="1"/>
          </p:nvPr>
        </p:nvSpPr>
        <p:spPr>
          <a:xfrm>
            <a:off x="906674" y="1676400"/>
            <a:ext cx="7772400" cy="4572000"/>
          </a:xfrm>
        </p:spPr>
        <p:txBody>
          <a:bodyPr>
            <a:normAutofit/>
          </a:bodyPr>
          <a:lstStyle/>
          <a:p>
            <a:r>
              <a:rPr lang="en-US" dirty="0" smtClean="0"/>
              <a:t>Utilizing the Framework for the 21</a:t>
            </a:r>
            <a:r>
              <a:rPr lang="en-US" baseline="30000" dirty="0" smtClean="0"/>
              <a:t>st</a:t>
            </a:r>
            <a:r>
              <a:rPr lang="en-US" dirty="0" smtClean="0"/>
              <a:t> Century School Nursing Practice as a resource will guide the school nurse in helping students be healthy, safe and ready to learn.</a:t>
            </a:r>
          </a:p>
          <a:p>
            <a:r>
              <a:rPr lang="en-US" dirty="0" smtClean="0"/>
              <a:t>Utilizing the Code of Ethics will assist the school nurse in making ethical practice decisions.</a:t>
            </a:r>
          </a:p>
          <a:p>
            <a:r>
              <a:rPr lang="en-US" dirty="0" smtClean="0"/>
              <a:t>Adhering to Standards </a:t>
            </a:r>
            <a:r>
              <a:rPr lang="en-US" dirty="0"/>
              <a:t>of Practice </a:t>
            </a:r>
            <a:r>
              <a:rPr lang="en-US" dirty="0" smtClean="0"/>
              <a:t>will ensure evidence-based </a:t>
            </a:r>
            <a:r>
              <a:rPr lang="en-US" dirty="0"/>
              <a:t>and </a:t>
            </a:r>
            <a:r>
              <a:rPr lang="en-US" dirty="0" smtClean="0"/>
              <a:t>clinically competent </a:t>
            </a:r>
            <a:r>
              <a:rPr lang="en-US" dirty="0"/>
              <a:t>quality care.</a:t>
            </a:r>
          </a:p>
          <a:p>
            <a:pPr marL="0" indent="0">
              <a:buNone/>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981214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
        <p:nvSpPr>
          <p:cNvPr id="5" name="Content Placeholder 4"/>
          <p:cNvSpPr>
            <a:spLocks noGrp="1"/>
          </p:cNvSpPr>
          <p:nvPr>
            <p:ph sz="quarter" idx="1"/>
          </p:nvPr>
        </p:nvSpPr>
        <p:spPr>
          <a:xfrm>
            <a:off x="906674" y="1676400"/>
            <a:ext cx="7772400" cy="4572000"/>
          </a:xfrm>
        </p:spPr>
        <p:txBody>
          <a:bodyPr>
            <a:normAutofit fontScale="85000" lnSpcReduction="20000"/>
          </a:bodyPr>
          <a:lstStyle/>
          <a:p>
            <a:pPr marL="514350" indent="-514350">
              <a:buFont typeface="+mj-lt"/>
              <a:buAutoNum type="arabicPeriod"/>
            </a:pPr>
            <a:r>
              <a:rPr lang="en-US" dirty="0" smtClean="0"/>
              <a:t>Proctor S. Standards of Practice. In: Selekman J, ed. </a:t>
            </a:r>
            <a:r>
              <a:rPr lang="en-US" i="1" dirty="0" smtClean="0"/>
              <a:t>School Nursing: A Comprehensive Text, 2</a:t>
            </a:r>
            <a:r>
              <a:rPr lang="en-US" i="1" baseline="30000" dirty="0" smtClean="0"/>
              <a:t>nd</a:t>
            </a:r>
            <a:r>
              <a:rPr lang="en-US" i="1" dirty="0" smtClean="0"/>
              <a:t> edition</a:t>
            </a:r>
            <a:r>
              <a:rPr lang="en-US" dirty="0" smtClean="0"/>
              <a:t>. Philadelphia, PA: F.A. Davis Company; 2013: 48-78.  </a:t>
            </a:r>
          </a:p>
          <a:p>
            <a:pPr marL="514350" indent="-514350">
              <a:buFont typeface="+mj-lt"/>
              <a:buAutoNum type="arabicPeriod"/>
            </a:pPr>
            <a:r>
              <a:rPr lang="en-US" dirty="0" smtClean="0"/>
              <a:t>Maughan E, Bobo N, Butler S, Schantz S. (2016) Framework for 21</a:t>
            </a:r>
            <a:r>
              <a:rPr lang="en-US" baseline="30000" dirty="0" smtClean="0"/>
              <a:t>st</a:t>
            </a:r>
            <a:r>
              <a:rPr lang="en-US" dirty="0" smtClean="0"/>
              <a:t> Century School Nursing Practice. </a:t>
            </a:r>
            <a:r>
              <a:rPr lang="en-US" i="1" dirty="0" smtClean="0"/>
              <a:t>NASN School Nurse,</a:t>
            </a:r>
            <a:r>
              <a:rPr lang="en-US" dirty="0" smtClean="0"/>
              <a:t> 21(1), 45-53.</a:t>
            </a:r>
          </a:p>
          <a:p>
            <a:pPr marL="514350" indent="-514350">
              <a:buFont typeface="+mj-lt"/>
              <a:buAutoNum type="arabicPeriod"/>
            </a:pPr>
            <a:r>
              <a:rPr lang="en-US" dirty="0" smtClean="0"/>
              <a:t>American Nurses Association </a:t>
            </a:r>
            <a:r>
              <a:rPr lang="en-US" i="1" dirty="0" smtClean="0"/>
              <a:t>Code of Ethics for Nurses with Interpretive Statements</a:t>
            </a:r>
            <a:r>
              <a:rPr lang="en-US" dirty="0" smtClean="0"/>
              <a:t>. Silver Spring, MD: Nursebooks.org; 2015.</a:t>
            </a:r>
          </a:p>
          <a:p>
            <a:pPr marL="514350" indent="-514350">
              <a:buFont typeface="+mj-lt"/>
              <a:buAutoNum type="arabicPeriod"/>
            </a:pPr>
            <a:r>
              <a:rPr lang="en-US" dirty="0" smtClean="0"/>
              <a:t>American Nurses Association and National School Nurses Association. </a:t>
            </a:r>
            <a:r>
              <a:rPr lang="en-US" i="1" dirty="0" smtClean="0"/>
              <a:t>School Nursing: Scope and Standards of Practice, 2</a:t>
            </a:r>
            <a:r>
              <a:rPr lang="en-US" i="1" baseline="30000" dirty="0" smtClean="0"/>
              <a:t>nd</a:t>
            </a:r>
            <a:r>
              <a:rPr lang="en-US" i="1" dirty="0" smtClean="0"/>
              <a:t> Edition</a:t>
            </a:r>
            <a:r>
              <a:rPr lang="en-US" dirty="0" smtClean="0"/>
              <a:t>. Silver Spring, MD: Nursebooks.org; 2011.</a:t>
            </a:r>
          </a:p>
          <a:p>
            <a:pPr marL="514350" indent="-514350">
              <a:buFont typeface="+mj-lt"/>
              <a:buAutoNum type="arabicPeriod"/>
            </a:pPr>
            <a:r>
              <a:rPr lang="en-US" dirty="0" smtClean="0"/>
              <a:t>Performance Evaluation Tools. Wisconsin Department of Public Instruction. Wisconsin 2015-16 Pilot Evaluation Rubric For School Nurses. Available at: </a:t>
            </a:r>
            <a:r>
              <a:rPr lang="en-US" dirty="0" smtClean="0">
                <a:hlinkClick r:id="rId4"/>
              </a:rPr>
              <a:t>http://dpi.wi.gov/sspw/pupil-services/performance-evaluation-tools</a:t>
            </a:r>
            <a:r>
              <a:rPr lang="en-US" dirty="0" smtClean="0"/>
              <a:t>. Accessed: March 21, 2016.</a:t>
            </a:r>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301520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2913" y="150813"/>
            <a:ext cx="8258175" cy="635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6228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Contact</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2971800" y="5322155"/>
            <a:ext cx="898478" cy="738880"/>
          </a:xfrm>
          <a:prstGeom prst="rect">
            <a:avLst/>
          </a:prstGeom>
        </p:spPr>
      </p:pic>
      <p:sp>
        <p:nvSpPr>
          <p:cNvPr id="5" name="Content Placeholder 4"/>
          <p:cNvSpPr>
            <a:spLocks noGrp="1"/>
          </p:cNvSpPr>
          <p:nvPr>
            <p:ph sz="quarter" idx="1"/>
          </p:nvPr>
        </p:nvSpPr>
        <p:spPr>
          <a:xfrm>
            <a:off x="1066800" y="1489035"/>
            <a:ext cx="7696200" cy="3692565"/>
          </a:xfrm>
        </p:spPr>
        <p:txBody>
          <a:bodyPr>
            <a:normAutofit/>
          </a:bodyPr>
          <a:lstStyle/>
          <a:p>
            <a:pPr marL="0" indent="0">
              <a:buNone/>
            </a:pPr>
            <a:r>
              <a:rPr lang="en-US" dirty="0" smtClean="0"/>
              <a:t>School Health Nurse Consultant</a:t>
            </a:r>
          </a:p>
          <a:p>
            <a:pPr marL="0" indent="0">
              <a:buNone/>
            </a:pPr>
            <a:r>
              <a:rPr lang="en-US" dirty="0" smtClean="0"/>
              <a:t>Section </a:t>
            </a:r>
            <a:r>
              <a:rPr lang="en-US" dirty="0"/>
              <a:t>of Women’s, Children’s, and Family Health</a:t>
            </a:r>
          </a:p>
          <a:p>
            <a:pPr marL="0" indent="0">
              <a:buNone/>
            </a:pPr>
            <a:r>
              <a:rPr lang="en-US" dirty="0"/>
              <a:t>3601 C Street, Suite 322</a:t>
            </a:r>
          </a:p>
          <a:p>
            <a:pPr marL="0" indent="0">
              <a:buNone/>
            </a:pPr>
            <a:r>
              <a:rPr lang="en-US" dirty="0"/>
              <a:t>Anchorage, AK 99503</a:t>
            </a:r>
          </a:p>
          <a:p>
            <a:pPr marL="0" indent="0">
              <a:buNone/>
            </a:pPr>
            <a:r>
              <a:rPr lang="en-US" dirty="0"/>
              <a:t>main </a:t>
            </a:r>
            <a:r>
              <a:rPr lang="en-US" dirty="0" smtClean="0"/>
              <a:t>office - 907-269-3400</a:t>
            </a:r>
            <a:endParaRPr lang="en-US" dirty="0"/>
          </a:p>
          <a:p>
            <a:pPr marL="0" indent="0">
              <a:buNone/>
            </a:pPr>
            <a:r>
              <a:rPr lang="en-US" dirty="0" smtClean="0"/>
              <a:t>School </a:t>
            </a:r>
            <a:r>
              <a:rPr lang="en-US" dirty="0"/>
              <a:t>Nursing/School Health Services </a:t>
            </a:r>
            <a:r>
              <a:rPr lang="en-US" dirty="0" smtClean="0"/>
              <a:t>Program</a:t>
            </a:r>
            <a:r>
              <a:rPr lang="en-US" dirty="0"/>
              <a:t> </a:t>
            </a:r>
            <a:r>
              <a:rPr lang="en-US" dirty="0" smtClean="0"/>
              <a:t>-</a:t>
            </a:r>
          </a:p>
          <a:p>
            <a:pPr marL="0" indent="0">
              <a:buNone/>
            </a:pPr>
            <a:r>
              <a:rPr lang="en-US" dirty="0"/>
              <a:t>	</a:t>
            </a:r>
            <a:r>
              <a:rPr lang="en-US" dirty="0" smtClean="0"/>
              <a:t>907-269-7368</a:t>
            </a:r>
            <a:endParaRPr lang="en-US" dirty="0"/>
          </a:p>
          <a:p>
            <a:pPr marL="0" indent="0">
              <a:buNone/>
            </a:pPr>
            <a:endParaRPr lang="en-US" dirty="0" smtClean="0"/>
          </a:p>
          <a:p>
            <a:endParaRPr lang="en-US" dirty="0" smtClean="0"/>
          </a:p>
          <a:p>
            <a:pPr marL="0" indent="0">
              <a:buNone/>
            </a:pPr>
            <a:endParaRPr lang="en-US" dirty="0"/>
          </a:p>
        </p:txBody>
      </p:sp>
      <p:pic>
        <p:nvPicPr>
          <p:cNvPr id="9" name="Picture 1" descr="SOA_DHSS LOGO.jpg"/>
          <p:cNvPicPr>
            <a:picLocks noChangeAspect="1" noChangeArrowheads="1"/>
          </p:cNvPicPr>
          <p:nvPr/>
        </p:nvPicPr>
        <p:blipFill>
          <a:blip r:embed="rId4" cstate="print"/>
          <a:srcRect/>
          <a:stretch>
            <a:fillRect/>
          </a:stretch>
        </p:blipFill>
        <p:spPr bwMode="auto">
          <a:xfrm>
            <a:off x="4648200" y="5322155"/>
            <a:ext cx="771525" cy="782788"/>
          </a:xfrm>
          <a:prstGeom prst="rect">
            <a:avLst/>
          </a:prstGeom>
          <a:noFill/>
          <a:ln w="9525">
            <a:noFill/>
            <a:miter lim="800000"/>
            <a:headEnd/>
            <a:tailEnd/>
          </a:ln>
        </p:spPr>
      </p:pic>
    </p:spTree>
    <p:extLst>
      <p:ext uri="{BB962C8B-B14F-4D97-AF65-F5344CB8AC3E}">
        <p14:creationId xmlns:p14="http://schemas.microsoft.com/office/powerpoint/2010/main" val="415051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8661400"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914398"/>
            <a:ext cx="7089936" cy="304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961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of Practice</a:t>
            </a:r>
            <a:endParaRPr lang="en-US" dirty="0"/>
          </a:p>
        </p:txBody>
      </p:sp>
      <p:sp>
        <p:nvSpPr>
          <p:cNvPr id="6" name="Content Placeholder 5"/>
          <p:cNvSpPr>
            <a:spLocks noGrp="1"/>
          </p:cNvSpPr>
          <p:nvPr>
            <p:ph sz="quarter" idx="1"/>
          </p:nvPr>
        </p:nvSpPr>
        <p:spPr/>
        <p:txBody>
          <a:bodyPr/>
          <a:lstStyle/>
          <a:p>
            <a:r>
              <a:rPr lang="en-US" dirty="0" smtClean="0"/>
              <a:t>Clinical Competence</a:t>
            </a:r>
          </a:p>
          <a:p>
            <a:r>
              <a:rPr lang="en-US" dirty="0" smtClean="0"/>
              <a:t>Clinical Guidelines</a:t>
            </a:r>
          </a:p>
          <a:p>
            <a:r>
              <a:rPr lang="en-US" dirty="0" smtClean="0"/>
              <a:t>Code of Ethics</a:t>
            </a:r>
          </a:p>
          <a:p>
            <a:r>
              <a:rPr lang="en-US" dirty="0" smtClean="0"/>
              <a:t>Critical Thinking</a:t>
            </a:r>
          </a:p>
          <a:p>
            <a:r>
              <a:rPr lang="en-US" dirty="0" smtClean="0"/>
              <a:t>Evidence-based </a:t>
            </a:r>
            <a:r>
              <a:rPr lang="en-US" dirty="0"/>
              <a:t>P</a:t>
            </a:r>
            <a:r>
              <a:rPr lang="en-US" dirty="0" smtClean="0"/>
              <a:t>ractice </a:t>
            </a:r>
          </a:p>
          <a:p>
            <a:r>
              <a:rPr lang="en-US" dirty="0" smtClean="0"/>
              <a:t>Position Statements </a:t>
            </a:r>
          </a:p>
          <a:p>
            <a:r>
              <a:rPr lang="en-US" dirty="0" smtClean="0"/>
              <a:t>Nurse Practice Acts</a:t>
            </a:r>
          </a:p>
          <a:p>
            <a:r>
              <a:rPr lang="en-US" dirty="0" smtClean="0"/>
              <a:t>Scope and Standards of Practice</a:t>
            </a:r>
          </a:p>
          <a:p>
            <a:endParaRPr lang="en-US" dirty="0"/>
          </a:p>
        </p:txBody>
      </p:sp>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237172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of Ethics</a:t>
            </a:r>
            <a:endParaRPr lang="en-US" dirty="0"/>
          </a:p>
        </p:txBody>
      </p:sp>
      <p:pic>
        <p:nvPicPr>
          <p:cNvPr id="6" name="Content Placeholder 5"/>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3259667" y="1447800"/>
            <a:ext cx="3081866" cy="4572000"/>
          </a:xfrm>
        </p:spPr>
      </p:pic>
      <p:sp>
        <p:nvSpPr>
          <p:cNvPr id="7" name="TextBox 6"/>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8" name="Picture 7" descr="DPH color transparent background.png"/>
          <p:cNvPicPr>
            <a:picLocks noChangeAspect="1"/>
          </p:cNvPicPr>
          <p:nvPr/>
        </p:nvPicPr>
        <p:blipFill>
          <a:blip r:embed="rId4"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45513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Code of Ethics for Nurses</a:t>
            </a:r>
            <a:endParaRPr lang="en-US" i="1" dirty="0"/>
          </a:p>
        </p:txBody>
      </p:sp>
      <p:sp>
        <p:nvSpPr>
          <p:cNvPr id="3" name="Content Placeholder 2"/>
          <p:cNvSpPr>
            <a:spLocks noGrp="1"/>
          </p:cNvSpPr>
          <p:nvPr>
            <p:ph sz="quarter" idx="1"/>
          </p:nvPr>
        </p:nvSpPr>
        <p:spPr>
          <a:solidFill>
            <a:schemeClr val="bg1"/>
          </a:solidFill>
          <a:ln>
            <a:noFill/>
          </a:ln>
        </p:spPr>
        <p:txBody>
          <a:bodyPr>
            <a:normAutofit/>
          </a:bodyPr>
          <a:lstStyle/>
          <a:p>
            <a:r>
              <a:rPr lang="en-US" dirty="0" smtClean="0"/>
              <a:t>The </a:t>
            </a:r>
            <a:r>
              <a:rPr lang="en-US" i="1" dirty="0" smtClean="0"/>
              <a:t>Code of Ethics for Nurses </a:t>
            </a:r>
            <a:r>
              <a:rPr lang="en-US" dirty="0" smtClean="0"/>
              <a:t>establishes the ethical standard for the profession and provides a guide for nurses to use in ethical analysis and decision-making.</a:t>
            </a:r>
          </a:p>
          <a:p>
            <a:r>
              <a:rPr lang="en-US" dirty="0" smtClean="0"/>
              <a:t>Purpose:</a:t>
            </a:r>
          </a:p>
          <a:p>
            <a:pPr lvl="1"/>
            <a:r>
              <a:rPr lang="en-US" dirty="0" smtClean="0"/>
              <a:t>It is a succinct statement of the ethical values, obligations, duties, and professional ideals of nurses individually and collectively.</a:t>
            </a:r>
          </a:p>
          <a:p>
            <a:pPr lvl="1"/>
            <a:r>
              <a:rPr lang="en-US" dirty="0" smtClean="0"/>
              <a:t>It is the profession’s non-negotiable ethical statement.</a:t>
            </a:r>
          </a:p>
          <a:p>
            <a:pPr lvl="1"/>
            <a:r>
              <a:rPr lang="en-US" dirty="0" smtClean="0"/>
              <a:t>It is an expression of nursing’s own understanding of its commitment to society.</a:t>
            </a:r>
          </a:p>
          <a:p>
            <a:r>
              <a:rPr lang="en-US" b="1" dirty="0"/>
              <a:t>The Code is nonnegotiable in any setting.</a:t>
            </a:r>
          </a:p>
          <a:p>
            <a:pPr marL="0" indent="0">
              <a:buNone/>
            </a:pP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113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Code of Ethics for Nurses</a:t>
            </a:r>
            <a:endParaRPr lang="en-US" i="1" dirty="0"/>
          </a:p>
        </p:txBody>
      </p:sp>
      <p:sp>
        <p:nvSpPr>
          <p:cNvPr id="3" name="Content Placeholder 2"/>
          <p:cNvSpPr>
            <a:spLocks noGrp="1"/>
          </p:cNvSpPr>
          <p:nvPr>
            <p:ph sz="quarter" idx="1"/>
          </p:nvPr>
        </p:nvSpPr>
        <p:spPr/>
        <p:txBody>
          <a:bodyPr>
            <a:normAutofit/>
          </a:bodyPr>
          <a:lstStyle/>
          <a:p>
            <a:pPr marL="0" indent="0">
              <a:buNone/>
            </a:pPr>
            <a:r>
              <a:rPr lang="en-US" dirty="0" smtClean="0"/>
              <a:t>The Code is particularly useful in the 21</a:t>
            </a:r>
            <a:r>
              <a:rPr lang="en-US" baseline="30000" dirty="0" smtClean="0"/>
              <a:t>st</a:t>
            </a:r>
            <a:r>
              <a:rPr lang="en-US" dirty="0" smtClean="0"/>
              <a:t> century because it:</a:t>
            </a:r>
          </a:p>
          <a:p>
            <a:r>
              <a:rPr lang="en-US" dirty="0" smtClean="0"/>
              <a:t>Reiterates the fundamental values and commitments of the nurse (Provisions 1-3)</a:t>
            </a:r>
          </a:p>
          <a:p>
            <a:r>
              <a:rPr lang="en-US" dirty="0" smtClean="0"/>
              <a:t>Identifies the boundaries of duty and loyalty (Provisions 4-6)</a:t>
            </a:r>
          </a:p>
          <a:p>
            <a:r>
              <a:rPr lang="en-US" dirty="0" smtClean="0"/>
              <a:t>Describes the duties of the nurse that extend beyond individual patient encounters (Provisions 7-9).</a:t>
            </a:r>
            <a:endParaRPr lang="en-US" dirty="0"/>
          </a:p>
        </p:txBody>
      </p:sp>
      <p:sp>
        <p:nvSpPr>
          <p:cNvPr id="6" name="TextBox 5"/>
          <p:cNvSpPr txBox="1"/>
          <p:nvPr/>
        </p:nvSpPr>
        <p:spPr>
          <a:xfrm>
            <a:off x="5562600" y="6400800"/>
            <a:ext cx="3352800" cy="307777"/>
          </a:xfrm>
          <a:prstGeom prst="rect">
            <a:avLst/>
          </a:prstGeom>
          <a:noFill/>
        </p:spPr>
        <p:txBody>
          <a:bodyPr wrap="square" rtlCol="0">
            <a:spAutoFit/>
          </a:bodyPr>
          <a:lstStyle/>
          <a:p>
            <a:r>
              <a:rPr lang="en-US" sz="1400" dirty="0" smtClean="0"/>
              <a:t>Section of Women’s, Children’s &amp; Family Health</a:t>
            </a:r>
            <a:endParaRPr lang="en-US" sz="1400" dirty="0"/>
          </a:p>
        </p:txBody>
      </p:sp>
      <p:pic>
        <p:nvPicPr>
          <p:cNvPr id="7" name="Picture 6" descr="DPH color transparent background.png"/>
          <p:cNvPicPr>
            <a:picLocks noChangeAspect="1"/>
          </p:cNvPicPr>
          <p:nvPr/>
        </p:nvPicPr>
        <p:blipFill>
          <a:blip r:embed="rId3" cstate="print"/>
          <a:stretch>
            <a:fillRect/>
          </a:stretch>
        </p:blipFill>
        <p:spPr>
          <a:xfrm>
            <a:off x="17721" y="6104943"/>
            <a:ext cx="898478" cy="738880"/>
          </a:xfrm>
          <a:prstGeom prst="rect">
            <a:avLst/>
          </a:prstGeom>
        </p:spPr>
      </p:pic>
    </p:spTree>
    <p:extLst>
      <p:ext uri="{BB962C8B-B14F-4D97-AF65-F5344CB8AC3E}">
        <p14:creationId xmlns:p14="http://schemas.microsoft.com/office/powerpoint/2010/main" val="3262406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187684AE033141ACE6882951A95919" ma:contentTypeVersion="11" ma:contentTypeDescription="Create a new document." ma:contentTypeScope="" ma:versionID="c0680fe68a1c4d85ab91e7e9edd4851a">
  <xsd:schema xmlns:xsd="http://www.w3.org/2001/XMLSchema" xmlns:xs="http://www.w3.org/2001/XMLSchema" xmlns:p="http://schemas.microsoft.com/office/2006/metadata/properties" xmlns:ns1="http://schemas.microsoft.com/sharepoint/v3" targetNamespace="http://schemas.microsoft.com/office/2006/metadata/properties" ma:root="true" ma:fieldsID="8def788e2aa1fcb741b4b2455d64f9d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C70036-78C5-4ED7-B33D-B5DDAE6D5868}"/>
</file>

<file path=customXml/itemProps2.xml><?xml version="1.0" encoding="utf-8"?>
<ds:datastoreItem xmlns:ds="http://schemas.openxmlformats.org/officeDocument/2006/customXml" ds:itemID="{8DAFB736-3893-4E82-B985-6FEAFBEE10EA}"/>
</file>

<file path=customXml/itemProps3.xml><?xml version="1.0" encoding="utf-8"?>
<ds:datastoreItem xmlns:ds="http://schemas.openxmlformats.org/officeDocument/2006/customXml" ds:itemID="{B906C7FB-7FC9-4785-83B2-CB04B4BE8773}"/>
</file>

<file path=docProps/app.xml><?xml version="1.0" encoding="utf-8"?>
<Properties xmlns="http://schemas.openxmlformats.org/officeDocument/2006/extended-properties" xmlns:vt="http://schemas.openxmlformats.org/officeDocument/2006/docPropsVTypes">
  <Template>Equity</Template>
  <TotalTime>3295</TotalTime>
  <Words>7594</Words>
  <Application>Microsoft Office PowerPoint</Application>
  <PresentationFormat>On-screen Show (4:3)</PresentationFormat>
  <Paragraphs>656</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Equity</vt:lpstr>
      <vt:lpstr>Standards of School Nursing Practice</vt:lpstr>
      <vt:lpstr>Objectives</vt:lpstr>
      <vt:lpstr>Definition of School Nursing</vt:lpstr>
      <vt:lpstr>PowerPoint Presentation</vt:lpstr>
      <vt:lpstr>PowerPoint Presentation</vt:lpstr>
      <vt:lpstr>Standards of Practice</vt:lpstr>
      <vt:lpstr>Code of Ethics</vt:lpstr>
      <vt:lpstr>Code of Ethics for Nurses</vt:lpstr>
      <vt:lpstr>Code of Ethics for Nurses</vt:lpstr>
      <vt:lpstr>Provisions 1-3</vt:lpstr>
      <vt:lpstr>Provisions 4-6</vt:lpstr>
      <vt:lpstr>Provisions 7-9</vt:lpstr>
      <vt:lpstr>School Nursing Scenarios</vt:lpstr>
      <vt:lpstr>School Nursing: Scope and Standards of Practice</vt:lpstr>
      <vt:lpstr>Standards of Practice</vt:lpstr>
      <vt:lpstr>Purpose or Use of Nursing Standards</vt:lpstr>
      <vt:lpstr>Components of Nursing Standards</vt:lpstr>
      <vt:lpstr> Standards of Practice</vt:lpstr>
      <vt:lpstr>  Standards of Professional Performance</vt:lpstr>
      <vt:lpstr>Competency</vt:lpstr>
      <vt:lpstr> Standard 1: Assessment</vt:lpstr>
      <vt:lpstr>Standard 2: Diagnosis</vt:lpstr>
      <vt:lpstr>Standard 3: Outcomes Identification</vt:lpstr>
      <vt:lpstr>Standard 4: Planning</vt:lpstr>
      <vt:lpstr>Standard 5: Implementation</vt:lpstr>
      <vt:lpstr>Standard 6: Evaluation</vt:lpstr>
      <vt:lpstr>Standard 7: Ethics</vt:lpstr>
      <vt:lpstr>Standard 8: Education</vt:lpstr>
      <vt:lpstr>Standard 9: Evidence-Based Practice         and Research</vt:lpstr>
      <vt:lpstr>Standard 10: Quality of Practice</vt:lpstr>
      <vt:lpstr>Standard 11: Communication</vt:lpstr>
      <vt:lpstr>Standard 12: Leadership</vt:lpstr>
      <vt:lpstr>Standard 13: Collaboration</vt:lpstr>
      <vt:lpstr>Standard 14: Professional Practice           Evaluation</vt:lpstr>
      <vt:lpstr>Standard 15: Resource Utilization</vt:lpstr>
      <vt:lpstr>Standard 16: Environmental Health</vt:lpstr>
      <vt:lpstr>Standard 17: Program Management</vt:lpstr>
      <vt:lpstr>Summary</vt:lpstr>
      <vt:lpstr>References</vt:lpstr>
      <vt:lpstr>Contact</vt:lpstr>
    </vt:vector>
  </TitlesOfParts>
  <Company>State of Alaska - Health and Social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of School Nursing Practice</dc:title>
  <dc:creator>Bell, Mary F</dc:creator>
  <cp:lastModifiedBy>Bell, Mary F</cp:lastModifiedBy>
  <cp:revision>200</cp:revision>
  <cp:lastPrinted>2016-05-17T19:50:17Z</cp:lastPrinted>
  <dcterms:created xsi:type="dcterms:W3CDTF">2015-10-01T21:29:38Z</dcterms:created>
  <dcterms:modified xsi:type="dcterms:W3CDTF">2016-07-13T19:33:05Z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0x010100FD187684AE033141ACE6882951A95919</vt:lpwstr>
  </property>
  <property fmtid="{D5CDD505-2E9C-101B-9397-08002B2CF9AE}" pid="3" name="Order">
    <vt:r8>80100</vt:r8>
  </property>
</Properties>
</file>