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slides/slide4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diagrams/drawing2.xml" ContentType="application/vnd.ms-office.drawingml.diagramDrawing+xml"/>
  <Override PartName="/ppt/diagrams/colors8.xml" ContentType="application/vnd.openxmlformats-officedocument.drawingml.diagramColors+xml"/>
  <Override PartName="/ppt/diagrams/layout3.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colors3.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8.xml" ContentType="application/vnd.openxmlformats-officedocument.drawingml.diagramStyle+xml"/>
  <Override PartName="/ppt/diagrams/quickStyle5.xml" ContentType="application/vnd.openxmlformats-officedocument.drawingml.diagramStyle+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handoutMasters/handoutMaster1.xml" ContentType="application/vnd.openxmlformats-officedocument.presentationml.handoutMaster+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1.xml" ContentType="application/vnd.openxmlformats-officedocument.drawingml.diagramLayout+xml"/>
  <Override PartName="/ppt/commentAuthors.xml" ContentType="application/vnd.openxmlformats-officedocument.presentationml.commentAuthors+xml"/>
  <Override PartName="/ppt/diagrams/drawing10.xml" ContentType="application/vnd.ms-office.drawingml.diagramDrawing+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layout5.xml" ContentType="application/vnd.openxmlformats-officedocument.drawingml.diagramLayout+xml"/>
  <Override PartName="/ppt/diagrams/colors5.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notesMasters/notesMaster1.xml" ContentType="application/vnd.openxmlformats-officedocument.presentationml.notesMaster+xml"/>
  <Override PartName="/ppt/diagrams/layout8.xml" ContentType="application/vnd.openxmlformats-officedocument.drawingml.diagramLayout+xml"/>
  <Override PartName="/ppt/diagrams/quickStyle7.xml" ContentType="application/vnd.openxmlformats-officedocument.drawingml.diagramStyle+xml"/>
  <Override PartName="/ppt/diagrams/drawing7.xml" ContentType="application/vnd.ms-office.drawingml.diagramDrawing+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webextensions/webextension1.xml" ContentType="application/vnd.ms-office.webextension+xml"/>
  <Override PartName="/ppt/webextensions/taskpanes.xml" ContentType="application/vnd.ms-office.webextensiontaskpan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handoutMasterIdLst>
    <p:handoutMasterId r:id="rId45"/>
  </p:handoutMasterIdLst>
  <p:sldIdLst>
    <p:sldId id="264" r:id="rId2"/>
    <p:sldId id="371" r:id="rId3"/>
    <p:sldId id="276" r:id="rId4"/>
    <p:sldId id="372" r:id="rId5"/>
    <p:sldId id="373" r:id="rId6"/>
    <p:sldId id="409" r:id="rId7"/>
    <p:sldId id="377" r:id="rId8"/>
    <p:sldId id="410" r:id="rId9"/>
    <p:sldId id="411" r:id="rId10"/>
    <p:sldId id="376" r:id="rId11"/>
    <p:sldId id="408" r:id="rId12"/>
    <p:sldId id="332" r:id="rId13"/>
    <p:sldId id="333" r:id="rId14"/>
    <p:sldId id="378" r:id="rId15"/>
    <p:sldId id="379" r:id="rId16"/>
    <p:sldId id="380" r:id="rId17"/>
    <p:sldId id="381" r:id="rId18"/>
    <p:sldId id="382" r:id="rId19"/>
    <p:sldId id="383" r:id="rId20"/>
    <p:sldId id="396"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397" r:id="rId34"/>
    <p:sldId id="398" r:id="rId35"/>
    <p:sldId id="399" r:id="rId36"/>
    <p:sldId id="400" r:id="rId37"/>
    <p:sldId id="401" r:id="rId38"/>
    <p:sldId id="402" r:id="rId39"/>
    <p:sldId id="404" r:id="rId40"/>
    <p:sldId id="405" r:id="rId41"/>
    <p:sldId id="406" r:id="rId42"/>
    <p:sldId id="40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Lutzky" initials="SL"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CC"/>
    <a:srgbClr val="FFE89F"/>
    <a:srgbClr val="0000CC"/>
    <a:srgbClr val="FFCC00"/>
    <a:srgbClr val="A5A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3662" autoAdjust="0"/>
  </p:normalViewPr>
  <p:slideViewPr>
    <p:cSldViewPr>
      <p:cViewPr>
        <p:scale>
          <a:sx n="89" d="100"/>
          <a:sy n="89" d="100"/>
        </p:scale>
        <p:origin x="-1194" y="-1182"/>
      </p:cViewPr>
      <p:guideLst>
        <p:guide orient="horz" pos="2160"/>
        <p:guide pos="2880"/>
      </p:guideLst>
    </p:cSldViewPr>
  </p:slideViewPr>
  <p:outlineViewPr>
    <p:cViewPr>
      <p:scale>
        <a:sx n="33" d="100"/>
        <a:sy n="33" d="100"/>
      </p:scale>
      <p:origin x="0" y="-4716"/>
    </p:cViewPr>
  </p:outlineViewPr>
  <p:notesTextViewPr>
    <p:cViewPr>
      <p:scale>
        <a:sx n="100" d="100"/>
        <a:sy n="100" d="100"/>
      </p:scale>
      <p:origin x="0" y="0"/>
    </p:cViewPr>
  </p:notesTextViewPr>
  <p:sorterViewPr>
    <p:cViewPr>
      <p:scale>
        <a:sx n="66" d="100"/>
        <a:sy n="66" d="100"/>
      </p:scale>
      <p:origin x="0" y="2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44DCC-7CDF-4B67-BF6F-22732EDA525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DDD8512-15A7-41AF-A701-5000A33525D7}">
      <dgm:prSet phldrT="[Text]"/>
      <dgm:spPr/>
      <dgm:t>
        <a:bodyPr/>
        <a:lstStyle/>
        <a:p>
          <a:pPr>
            <a:buFont typeface="+mj-lt"/>
            <a:buNone/>
          </a:pPr>
          <a:r>
            <a:rPr lang="en-US" dirty="0"/>
            <a:t>HCBS Waiver</a:t>
          </a:r>
        </a:p>
      </dgm:t>
    </dgm:pt>
    <dgm:pt modelId="{A94858D4-C872-4818-B9DA-A75246DFD478}" type="parTrans" cxnId="{C898E8F0-72F9-426E-8F34-195C4A9AA4BB}">
      <dgm:prSet/>
      <dgm:spPr/>
      <dgm:t>
        <a:bodyPr/>
        <a:lstStyle/>
        <a:p>
          <a:endParaRPr lang="en-US"/>
        </a:p>
      </dgm:t>
    </dgm:pt>
    <dgm:pt modelId="{337D5E17-0BE3-4D6C-8E9B-58A6DE1B9956}" type="sibTrans" cxnId="{C898E8F0-72F9-426E-8F34-195C4A9AA4BB}">
      <dgm:prSet/>
      <dgm:spPr/>
      <dgm:t>
        <a:bodyPr/>
        <a:lstStyle/>
        <a:p>
          <a:endParaRPr lang="en-US"/>
        </a:p>
      </dgm:t>
    </dgm:pt>
    <dgm:pt modelId="{FDA20137-08EC-46F6-A915-9E5AA04545C0}">
      <dgm:prSet/>
      <dgm:spPr/>
      <dgm:t>
        <a:bodyPr/>
        <a:lstStyle/>
        <a:p>
          <a:pPr>
            <a:buFont typeface="+mj-lt"/>
            <a:buNone/>
          </a:pPr>
          <a:r>
            <a:rPr lang="en-US" dirty="0"/>
            <a:t>PCA</a:t>
          </a:r>
        </a:p>
      </dgm:t>
    </dgm:pt>
    <dgm:pt modelId="{6DA295AA-968E-420A-8016-E5B864D2FB34}" type="parTrans" cxnId="{7F8296A4-F1DB-4716-8A2C-D4AB5AA613FE}">
      <dgm:prSet/>
      <dgm:spPr/>
      <dgm:t>
        <a:bodyPr/>
        <a:lstStyle/>
        <a:p>
          <a:endParaRPr lang="en-US"/>
        </a:p>
      </dgm:t>
    </dgm:pt>
    <dgm:pt modelId="{E4B75D09-BE51-4805-A174-BE970AF278F8}" type="sibTrans" cxnId="{7F8296A4-F1DB-4716-8A2C-D4AB5AA613FE}">
      <dgm:prSet/>
      <dgm:spPr/>
      <dgm:t>
        <a:bodyPr/>
        <a:lstStyle/>
        <a:p>
          <a:endParaRPr lang="en-US"/>
        </a:p>
      </dgm:t>
    </dgm:pt>
    <dgm:pt modelId="{FF67A470-A1AA-4AAB-A84C-60E911B7ACAF}">
      <dgm:prSet/>
      <dgm:spPr/>
      <dgm:t>
        <a:bodyPr/>
        <a:lstStyle/>
        <a:p>
          <a:pPr>
            <a:buFont typeface="+mj-lt"/>
            <a:buNone/>
          </a:pPr>
          <a:r>
            <a:rPr lang="en-US" dirty="0"/>
            <a:t>Senior &amp; Community Based Grants</a:t>
          </a:r>
        </a:p>
      </dgm:t>
    </dgm:pt>
    <dgm:pt modelId="{8A9E003F-698E-4A2A-BAC7-EBDCDEAB2ECC}" type="parTrans" cxnId="{4D5FB97B-2B01-4561-9CFE-4A6515EB14F9}">
      <dgm:prSet/>
      <dgm:spPr/>
      <dgm:t>
        <a:bodyPr/>
        <a:lstStyle/>
        <a:p>
          <a:endParaRPr lang="en-US"/>
        </a:p>
      </dgm:t>
    </dgm:pt>
    <dgm:pt modelId="{25FEB540-253F-42D2-9E94-3CB05BB171ED}" type="sibTrans" cxnId="{4D5FB97B-2B01-4561-9CFE-4A6515EB14F9}">
      <dgm:prSet/>
      <dgm:spPr/>
      <dgm:t>
        <a:bodyPr/>
        <a:lstStyle/>
        <a:p>
          <a:endParaRPr lang="en-US"/>
        </a:p>
      </dgm:t>
    </dgm:pt>
    <dgm:pt modelId="{6D1972E3-BE20-41A8-B159-C64557B5CC33}">
      <dgm:prSet/>
      <dgm:spPr/>
      <dgm:t>
        <a:bodyPr/>
        <a:lstStyle/>
        <a:p>
          <a:pPr>
            <a:buFont typeface="+mj-lt"/>
            <a:buNone/>
          </a:pPr>
          <a:r>
            <a:rPr lang="en-US" dirty="0"/>
            <a:t>Nursing home/LTCF authorizations</a:t>
          </a:r>
        </a:p>
      </dgm:t>
    </dgm:pt>
    <dgm:pt modelId="{7BF25550-2814-4085-8AF0-CC740469DD38}" type="parTrans" cxnId="{4BEE8DE8-1DAC-45BD-AC97-3F48D35DB689}">
      <dgm:prSet/>
      <dgm:spPr/>
      <dgm:t>
        <a:bodyPr/>
        <a:lstStyle/>
        <a:p>
          <a:endParaRPr lang="en-US"/>
        </a:p>
      </dgm:t>
    </dgm:pt>
    <dgm:pt modelId="{51D624BA-FA0A-4016-81D0-CD94389B15F8}" type="sibTrans" cxnId="{4BEE8DE8-1DAC-45BD-AC97-3F48D35DB689}">
      <dgm:prSet/>
      <dgm:spPr/>
      <dgm:t>
        <a:bodyPr/>
        <a:lstStyle/>
        <a:p>
          <a:endParaRPr lang="en-US"/>
        </a:p>
      </dgm:t>
    </dgm:pt>
    <dgm:pt modelId="{7C21DE25-558F-47F6-9AE7-D1E4A6977BBD}">
      <dgm:prSet/>
      <dgm:spPr/>
      <dgm:t>
        <a:bodyPr/>
        <a:lstStyle/>
        <a:p>
          <a:pPr>
            <a:buFont typeface="+mj-lt"/>
            <a:buNone/>
          </a:pPr>
          <a:r>
            <a:rPr lang="en-US" dirty="0"/>
            <a:t>DD Grants</a:t>
          </a:r>
        </a:p>
      </dgm:t>
    </dgm:pt>
    <dgm:pt modelId="{6BE357F7-7A19-40C6-A7F1-F567814F1C43}" type="parTrans" cxnId="{9A103684-5A91-4037-8E84-3E7DDDDF3013}">
      <dgm:prSet/>
      <dgm:spPr/>
      <dgm:t>
        <a:bodyPr/>
        <a:lstStyle/>
        <a:p>
          <a:endParaRPr lang="en-US"/>
        </a:p>
      </dgm:t>
    </dgm:pt>
    <dgm:pt modelId="{1F0F3701-84E2-4196-8F6E-8C1BFFDBCC59}" type="sibTrans" cxnId="{9A103684-5A91-4037-8E84-3E7DDDDF3013}">
      <dgm:prSet/>
      <dgm:spPr/>
      <dgm:t>
        <a:bodyPr/>
        <a:lstStyle/>
        <a:p>
          <a:endParaRPr lang="en-US"/>
        </a:p>
      </dgm:t>
    </dgm:pt>
    <dgm:pt modelId="{B85EF546-9522-4650-B8E5-AF86690C103E}">
      <dgm:prSet/>
      <dgm:spPr/>
      <dgm:t>
        <a:bodyPr/>
        <a:lstStyle/>
        <a:p>
          <a:pPr>
            <a:buFont typeface="+mj-lt"/>
            <a:buNone/>
          </a:pPr>
          <a:r>
            <a:rPr lang="en-US" dirty="0"/>
            <a:t>Adult Protective Services (APS)</a:t>
          </a:r>
        </a:p>
      </dgm:t>
    </dgm:pt>
    <dgm:pt modelId="{9D7A9EDD-BE88-4E79-A702-78DA731BD8B6}" type="parTrans" cxnId="{BB91F4A8-2D8C-473C-BBA2-C177EE7F1A65}">
      <dgm:prSet/>
      <dgm:spPr/>
      <dgm:t>
        <a:bodyPr/>
        <a:lstStyle/>
        <a:p>
          <a:endParaRPr lang="en-US"/>
        </a:p>
      </dgm:t>
    </dgm:pt>
    <dgm:pt modelId="{BEF36AA5-D015-4A2C-B05B-BAA5BFDB72BB}" type="sibTrans" cxnId="{BB91F4A8-2D8C-473C-BBA2-C177EE7F1A65}">
      <dgm:prSet/>
      <dgm:spPr/>
      <dgm:t>
        <a:bodyPr/>
        <a:lstStyle/>
        <a:p>
          <a:endParaRPr lang="en-US"/>
        </a:p>
      </dgm:t>
    </dgm:pt>
    <dgm:pt modelId="{B62532CD-9FBE-47F0-BFD2-69D48FABE73F}">
      <dgm:prSet/>
      <dgm:spPr/>
      <dgm:t>
        <a:bodyPr/>
        <a:lstStyle/>
        <a:p>
          <a:pPr>
            <a:buFont typeface="+mj-lt"/>
            <a:buNone/>
          </a:pPr>
          <a:r>
            <a:rPr lang="en-US" dirty="0" smtClean="0"/>
            <a:t>Infant </a:t>
          </a:r>
          <a:r>
            <a:rPr lang="en-US" smtClean="0"/>
            <a:t>Learning  </a:t>
          </a:r>
          <a:r>
            <a:rPr lang="en-US" dirty="0"/>
            <a:t>Program (ILP)</a:t>
          </a:r>
        </a:p>
      </dgm:t>
    </dgm:pt>
    <dgm:pt modelId="{9D01BB04-6846-4D72-BC40-43FBC56EDE05}" type="parTrans" cxnId="{5B71ACB0-B0C7-4B0B-A522-609FC24CEF2D}">
      <dgm:prSet/>
      <dgm:spPr/>
      <dgm:t>
        <a:bodyPr/>
        <a:lstStyle/>
        <a:p>
          <a:endParaRPr lang="en-US"/>
        </a:p>
      </dgm:t>
    </dgm:pt>
    <dgm:pt modelId="{AB40C8B5-6063-4D0F-A215-4FF78FE6A79C}" type="sibTrans" cxnId="{5B71ACB0-B0C7-4B0B-A522-609FC24CEF2D}">
      <dgm:prSet/>
      <dgm:spPr/>
      <dgm:t>
        <a:bodyPr/>
        <a:lstStyle/>
        <a:p>
          <a:endParaRPr lang="en-US"/>
        </a:p>
      </dgm:t>
    </dgm:pt>
    <dgm:pt modelId="{58D7C98D-3B24-4309-A778-6BA84968A48C}">
      <dgm:prSet/>
      <dgm:spPr/>
      <dgm:t>
        <a:bodyPr/>
        <a:lstStyle/>
        <a:p>
          <a:pPr>
            <a:buFont typeface="+mj-lt"/>
            <a:buNone/>
          </a:pPr>
          <a:r>
            <a:rPr lang="en-US" dirty="0"/>
            <a:t>Center for Independent Living (CIL)</a:t>
          </a:r>
        </a:p>
      </dgm:t>
    </dgm:pt>
    <dgm:pt modelId="{BD9C0026-8366-4C8F-811F-BF00FB0E5F1A}" type="parTrans" cxnId="{CAF45FF2-D172-4D98-968E-EE884AE17D39}">
      <dgm:prSet/>
      <dgm:spPr/>
      <dgm:t>
        <a:bodyPr/>
        <a:lstStyle/>
        <a:p>
          <a:endParaRPr lang="en-US"/>
        </a:p>
      </dgm:t>
    </dgm:pt>
    <dgm:pt modelId="{4388BD45-B111-4D5A-937A-85B74DDA5EE2}" type="sibTrans" cxnId="{CAF45FF2-D172-4D98-968E-EE884AE17D39}">
      <dgm:prSet/>
      <dgm:spPr/>
      <dgm:t>
        <a:bodyPr/>
        <a:lstStyle/>
        <a:p>
          <a:endParaRPr lang="en-US"/>
        </a:p>
      </dgm:t>
    </dgm:pt>
    <dgm:pt modelId="{2CD66681-60ED-43F0-A211-5D9205AFE223}" type="pres">
      <dgm:prSet presAssocID="{BC044DCC-7CDF-4B67-BF6F-22732EDA5259}" presName="diagram" presStyleCnt="0">
        <dgm:presLayoutVars>
          <dgm:dir/>
          <dgm:resizeHandles val="exact"/>
        </dgm:presLayoutVars>
      </dgm:prSet>
      <dgm:spPr/>
      <dgm:t>
        <a:bodyPr/>
        <a:lstStyle/>
        <a:p>
          <a:endParaRPr lang="en-US"/>
        </a:p>
      </dgm:t>
    </dgm:pt>
    <dgm:pt modelId="{3F18DA41-22E4-4A6B-B84A-62B0CAA12877}" type="pres">
      <dgm:prSet presAssocID="{5DDD8512-15A7-41AF-A701-5000A33525D7}" presName="node" presStyleLbl="node1" presStyleIdx="0" presStyleCnt="8">
        <dgm:presLayoutVars>
          <dgm:bulletEnabled val="1"/>
        </dgm:presLayoutVars>
      </dgm:prSet>
      <dgm:spPr/>
      <dgm:t>
        <a:bodyPr/>
        <a:lstStyle/>
        <a:p>
          <a:endParaRPr lang="en-US"/>
        </a:p>
      </dgm:t>
    </dgm:pt>
    <dgm:pt modelId="{4AF94333-A305-4398-8FF1-DB9A7F6FB6EA}" type="pres">
      <dgm:prSet presAssocID="{337D5E17-0BE3-4D6C-8E9B-58A6DE1B9956}" presName="sibTrans" presStyleCnt="0"/>
      <dgm:spPr/>
    </dgm:pt>
    <dgm:pt modelId="{AE0FB39E-BFF0-40C9-924B-63E8D541AC9B}" type="pres">
      <dgm:prSet presAssocID="{FDA20137-08EC-46F6-A915-9E5AA04545C0}" presName="node" presStyleLbl="node1" presStyleIdx="1" presStyleCnt="8">
        <dgm:presLayoutVars>
          <dgm:bulletEnabled val="1"/>
        </dgm:presLayoutVars>
      </dgm:prSet>
      <dgm:spPr/>
      <dgm:t>
        <a:bodyPr/>
        <a:lstStyle/>
        <a:p>
          <a:endParaRPr lang="en-US"/>
        </a:p>
      </dgm:t>
    </dgm:pt>
    <dgm:pt modelId="{46F4ADE4-DCA1-48B5-ADA0-9112F88E8D1C}" type="pres">
      <dgm:prSet presAssocID="{E4B75D09-BE51-4805-A174-BE970AF278F8}" presName="sibTrans" presStyleCnt="0"/>
      <dgm:spPr/>
    </dgm:pt>
    <dgm:pt modelId="{F5469936-B98E-4083-B8FF-9EB6FCAB78FF}" type="pres">
      <dgm:prSet presAssocID="{FF67A470-A1AA-4AAB-A84C-60E911B7ACAF}" presName="node" presStyleLbl="node1" presStyleIdx="2" presStyleCnt="8">
        <dgm:presLayoutVars>
          <dgm:bulletEnabled val="1"/>
        </dgm:presLayoutVars>
      </dgm:prSet>
      <dgm:spPr/>
      <dgm:t>
        <a:bodyPr/>
        <a:lstStyle/>
        <a:p>
          <a:endParaRPr lang="en-US"/>
        </a:p>
      </dgm:t>
    </dgm:pt>
    <dgm:pt modelId="{63B006EC-346D-4369-8906-1C43483DA506}" type="pres">
      <dgm:prSet presAssocID="{25FEB540-253F-42D2-9E94-3CB05BB171ED}" presName="sibTrans" presStyleCnt="0"/>
      <dgm:spPr/>
    </dgm:pt>
    <dgm:pt modelId="{8E5C8D45-72C9-4A8E-A8E3-129F64CF65BB}" type="pres">
      <dgm:prSet presAssocID="{6D1972E3-BE20-41A8-B159-C64557B5CC33}" presName="node" presStyleLbl="node1" presStyleIdx="3" presStyleCnt="8">
        <dgm:presLayoutVars>
          <dgm:bulletEnabled val="1"/>
        </dgm:presLayoutVars>
      </dgm:prSet>
      <dgm:spPr/>
      <dgm:t>
        <a:bodyPr/>
        <a:lstStyle/>
        <a:p>
          <a:endParaRPr lang="en-US"/>
        </a:p>
      </dgm:t>
    </dgm:pt>
    <dgm:pt modelId="{30D949E6-5276-40F5-9995-CF68763F4C80}" type="pres">
      <dgm:prSet presAssocID="{51D624BA-FA0A-4016-81D0-CD94389B15F8}" presName="sibTrans" presStyleCnt="0"/>
      <dgm:spPr/>
    </dgm:pt>
    <dgm:pt modelId="{94C7DE8B-27FB-4C92-AAB8-F30C4824CF38}" type="pres">
      <dgm:prSet presAssocID="{7C21DE25-558F-47F6-9AE7-D1E4A6977BBD}" presName="node" presStyleLbl="node1" presStyleIdx="4" presStyleCnt="8">
        <dgm:presLayoutVars>
          <dgm:bulletEnabled val="1"/>
        </dgm:presLayoutVars>
      </dgm:prSet>
      <dgm:spPr/>
      <dgm:t>
        <a:bodyPr/>
        <a:lstStyle/>
        <a:p>
          <a:endParaRPr lang="en-US"/>
        </a:p>
      </dgm:t>
    </dgm:pt>
    <dgm:pt modelId="{B7874D31-C3F1-4B97-9A6A-4248690E253F}" type="pres">
      <dgm:prSet presAssocID="{1F0F3701-84E2-4196-8F6E-8C1BFFDBCC59}" presName="sibTrans" presStyleCnt="0"/>
      <dgm:spPr/>
    </dgm:pt>
    <dgm:pt modelId="{8799B1DD-3127-4BA5-9992-3BD199C57B2B}" type="pres">
      <dgm:prSet presAssocID="{B85EF546-9522-4650-B8E5-AF86690C103E}" presName="node" presStyleLbl="node1" presStyleIdx="5" presStyleCnt="8">
        <dgm:presLayoutVars>
          <dgm:bulletEnabled val="1"/>
        </dgm:presLayoutVars>
      </dgm:prSet>
      <dgm:spPr/>
      <dgm:t>
        <a:bodyPr/>
        <a:lstStyle/>
        <a:p>
          <a:endParaRPr lang="en-US"/>
        </a:p>
      </dgm:t>
    </dgm:pt>
    <dgm:pt modelId="{20465F6D-6739-49CE-B8C3-B75C252F3FE2}" type="pres">
      <dgm:prSet presAssocID="{BEF36AA5-D015-4A2C-B05B-BAA5BFDB72BB}" presName="sibTrans" presStyleCnt="0"/>
      <dgm:spPr/>
    </dgm:pt>
    <dgm:pt modelId="{D4E45059-6DAE-4D7F-8EC7-CA22D476B65F}" type="pres">
      <dgm:prSet presAssocID="{B62532CD-9FBE-47F0-BFD2-69D48FABE73F}" presName="node" presStyleLbl="node1" presStyleIdx="6" presStyleCnt="8">
        <dgm:presLayoutVars>
          <dgm:bulletEnabled val="1"/>
        </dgm:presLayoutVars>
      </dgm:prSet>
      <dgm:spPr/>
      <dgm:t>
        <a:bodyPr/>
        <a:lstStyle/>
        <a:p>
          <a:endParaRPr lang="en-US"/>
        </a:p>
      </dgm:t>
    </dgm:pt>
    <dgm:pt modelId="{275DB75A-40AE-4FC3-98B0-A76D1D4A3520}" type="pres">
      <dgm:prSet presAssocID="{AB40C8B5-6063-4D0F-A215-4FF78FE6A79C}" presName="sibTrans" presStyleCnt="0"/>
      <dgm:spPr/>
    </dgm:pt>
    <dgm:pt modelId="{1953DEA5-434F-4EA1-B760-E565A6E26D61}" type="pres">
      <dgm:prSet presAssocID="{58D7C98D-3B24-4309-A778-6BA84968A48C}" presName="node" presStyleLbl="node1" presStyleIdx="7" presStyleCnt="8">
        <dgm:presLayoutVars>
          <dgm:bulletEnabled val="1"/>
        </dgm:presLayoutVars>
      </dgm:prSet>
      <dgm:spPr/>
      <dgm:t>
        <a:bodyPr/>
        <a:lstStyle/>
        <a:p>
          <a:endParaRPr lang="en-US"/>
        </a:p>
      </dgm:t>
    </dgm:pt>
  </dgm:ptLst>
  <dgm:cxnLst>
    <dgm:cxn modelId="{4BEE8DE8-1DAC-45BD-AC97-3F48D35DB689}" srcId="{BC044DCC-7CDF-4B67-BF6F-22732EDA5259}" destId="{6D1972E3-BE20-41A8-B159-C64557B5CC33}" srcOrd="3" destOrd="0" parTransId="{7BF25550-2814-4085-8AF0-CC740469DD38}" sibTransId="{51D624BA-FA0A-4016-81D0-CD94389B15F8}"/>
    <dgm:cxn modelId="{83A92695-3495-4515-BB86-5CBBCEE29791}" type="presOf" srcId="{FF67A470-A1AA-4AAB-A84C-60E911B7ACAF}" destId="{F5469936-B98E-4083-B8FF-9EB6FCAB78FF}" srcOrd="0" destOrd="0" presId="urn:microsoft.com/office/officeart/2005/8/layout/default"/>
    <dgm:cxn modelId="{A0E8EF0F-F5ED-4E05-805E-DFEE939407FA}" type="presOf" srcId="{7C21DE25-558F-47F6-9AE7-D1E4A6977BBD}" destId="{94C7DE8B-27FB-4C92-AAB8-F30C4824CF38}" srcOrd="0" destOrd="0" presId="urn:microsoft.com/office/officeart/2005/8/layout/default"/>
    <dgm:cxn modelId="{E9FC5680-5019-4593-AD7C-CCBCF0522670}" type="presOf" srcId="{FDA20137-08EC-46F6-A915-9E5AA04545C0}" destId="{AE0FB39E-BFF0-40C9-924B-63E8D541AC9B}" srcOrd="0" destOrd="0" presId="urn:microsoft.com/office/officeart/2005/8/layout/default"/>
    <dgm:cxn modelId="{0AED60BC-7EAA-45F1-82C8-EAAB0DE047F9}" type="presOf" srcId="{5DDD8512-15A7-41AF-A701-5000A33525D7}" destId="{3F18DA41-22E4-4A6B-B84A-62B0CAA12877}" srcOrd="0" destOrd="0" presId="urn:microsoft.com/office/officeart/2005/8/layout/default"/>
    <dgm:cxn modelId="{D5A7D6B8-3332-4592-8EE1-39DDE3D4A7D0}" type="presOf" srcId="{6D1972E3-BE20-41A8-B159-C64557B5CC33}" destId="{8E5C8D45-72C9-4A8E-A8E3-129F64CF65BB}" srcOrd="0" destOrd="0" presId="urn:microsoft.com/office/officeart/2005/8/layout/default"/>
    <dgm:cxn modelId="{BB91F4A8-2D8C-473C-BBA2-C177EE7F1A65}" srcId="{BC044DCC-7CDF-4B67-BF6F-22732EDA5259}" destId="{B85EF546-9522-4650-B8E5-AF86690C103E}" srcOrd="5" destOrd="0" parTransId="{9D7A9EDD-BE88-4E79-A702-78DA731BD8B6}" sibTransId="{BEF36AA5-D015-4A2C-B05B-BAA5BFDB72BB}"/>
    <dgm:cxn modelId="{7F8296A4-F1DB-4716-8A2C-D4AB5AA613FE}" srcId="{BC044DCC-7CDF-4B67-BF6F-22732EDA5259}" destId="{FDA20137-08EC-46F6-A915-9E5AA04545C0}" srcOrd="1" destOrd="0" parTransId="{6DA295AA-968E-420A-8016-E5B864D2FB34}" sibTransId="{E4B75D09-BE51-4805-A174-BE970AF278F8}"/>
    <dgm:cxn modelId="{CAF45FF2-D172-4D98-968E-EE884AE17D39}" srcId="{BC044DCC-7CDF-4B67-BF6F-22732EDA5259}" destId="{58D7C98D-3B24-4309-A778-6BA84968A48C}" srcOrd="7" destOrd="0" parTransId="{BD9C0026-8366-4C8F-811F-BF00FB0E5F1A}" sibTransId="{4388BD45-B111-4D5A-937A-85B74DDA5EE2}"/>
    <dgm:cxn modelId="{9A103684-5A91-4037-8E84-3E7DDDDF3013}" srcId="{BC044DCC-7CDF-4B67-BF6F-22732EDA5259}" destId="{7C21DE25-558F-47F6-9AE7-D1E4A6977BBD}" srcOrd="4" destOrd="0" parTransId="{6BE357F7-7A19-40C6-A7F1-F567814F1C43}" sibTransId="{1F0F3701-84E2-4196-8F6E-8C1BFFDBCC59}"/>
    <dgm:cxn modelId="{A1EFFB01-D562-4DA7-80A7-4BCE2AB45CF2}" type="presOf" srcId="{B85EF546-9522-4650-B8E5-AF86690C103E}" destId="{8799B1DD-3127-4BA5-9992-3BD199C57B2B}" srcOrd="0" destOrd="0" presId="urn:microsoft.com/office/officeart/2005/8/layout/default"/>
    <dgm:cxn modelId="{6F47F7B5-03F2-4F56-82A2-C5B099346D68}" type="presOf" srcId="{58D7C98D-3B24-4309-A778-6BA84968A48C}" destId="{1953DEA5-434F-4EA1-B760-E565A6E26D61}" srcOrd="0" destOrd="0" presId="urn:microsoft.com/office/officeart/2005/8/layout/default"/>
    <dgm:cxn modelId="{5B71ACB0-B0C7-4B0B-A522-609FC24CEF2D}" srcId="{BC044DCC-7CDF-4B67-BF6F-22732EDA5259}" destId="{B62532CD-9FBE-47F0-BFD2-69D48FABE73F}" srcOrd="6" destOrd="0" parTransId="{9D01BB04-6846-4D72-BC40-43FBC56EDE05}" sibTransId="{AB40C8B5-6063-4D0F-A215-4FF78FE6A79C}"/>
    <dgm:cxn modelId="{85874C3D-544E-42AC-A6EA-CBD8F9640D39}" type="presOf" srcId="{B62532CD-9FBE-47F0-BFD2-69D48FABE73F}" destId="{D4E45059-6DAE-4D7F-8EC7-CA22D476B65F}" srcOrd="0" destOrd="0" presId="urn:microsoft.com/office/officeart/2005/8/layout/default"/>
    <dgm:cxn modelId="{C898E8F0-72F9-426E-8F34-195C4A9AA4BB}" srcId="{BC044DCC-7CDF-4B67-BF6F-22732EDA5259}" destId="{5DDD8512-15A7-41AF-A701-5000A33525D7}" srcOrd="0" destOrd="0" parTransId="{A94858D4-C872-4818-B9DA-A75246DFD478}" sibTransId="{337D5E17-0BE3-4D6C-8E9B-58A6DE1B9956}"/>
    <dgm:cxn modelId="{4D5FB97B-2B01-4561-9CFE-4A6515EB14F9}" srcId="{BC044DCC-7CDF-4B67-BF6F-22732EDA5259}" destId="{FF67A470-A1AA-4AAB-A84C-60E911B7ACAF}" srcOrd="2" destOrd="0" parTransId="{8A9E003F-698E-4A2A-BAC7-EBDCDEAB2ECC}" sibTransId="{25FEB540-253F-42D2-9E94-3CB05BB171ED}"/>
    <dgm:cxn modelId="{DEDFCEB0-E4AE-4280-95B4-6D998EB29725}" type="presOf" srcId="{BC044DCC-7CDF-4B67-BF6F-22732EDA5259}" destId="{2CD66681-60ED-43F0-A211-5D9205AFE223}" srcOrd="0" destOrd="0" presId="urn:microsoft.com/office/officeart/2005/8/layout/default"/>
    <dgm:cxn modelId="{AF3375C9-0795-4A3A-94E1-F746ABC152FE}" type="presParOf" srcId="{2CD66681-60ED-43F0-A211-5D9205AFE223}" destId="{3F18DA41-22E4-4A6B-B84A-62B0CAA12877}" srcOrd="0" destOrd="0" presId="urn:microsoft.com/office/officeart/2005/8/layout/default"/>
    <dgm:cxn modelId="{827A327B-AE11-4863-BAE8-D67209052EE0}" type="presParOf" srcId="{2CD66681-60ED-43F0-A211-5D9205AFE223}" destId="{4AF94333-A305-4398-8FF1-DB9A7F6FB6EA}" srcOrd="1" destOrd="0" presId="urn:microsoft.com/office/officeart/2005/8/layout/default"/>
    <dgm:cxn modelId="{17FB287E-9DBA-4216-8990-14B875E2DCFF}" type="presParOf" srcId="{2CD66681-60ED-43F0-A211-5D9205AFE223}" destId="{AE0FB39E-BFF0-40C9-924B-63E8D541AC9B}" srcOrd="2" destOrd="0" presId="urn:microsoft.com/office/officeart/2005/8/layout/default"/>
    <dgm:cxn modelId="{7C016CA1-BC6B-454C-AFF7-F6127EC5E312}" type="presParOf" srcId="{2CD66681-60ED-43F0-A211-5D9205AFE223}" destId="{46F4ADE4-DCA1-48B5-ADA0-9112F88E8D1C}" srcOrd="3" destOrd="0" presId="urn:microsoft.com/office/officeart/2005/8/layout/default"/>
    <dgm:cxn modelId="{9A7C45D1-D3C1-4C72-B093-34DE3FC59BC3}" type="presParOf" srcId="{2CD66681-60ED-43F0-A211-5D9205AFE223}" destId="{F5469936-B98E-4083-B8FF-9EB6FCAB78FF}" srcOrd="4" destOrd="0" presId="urn:microsoft.com/office/officeart/2005/8/layout/default"/>
    <dgm:cxn modelId="{2A23F00A-6F88-439A-9AAB-52173CC635D9}" type="presParOf" srcId="{2CD66681-60ED-43F0-A211-5D9205AFE223}" destId="{63B006EC-346D-4369-8906-1C43483DA506}" srcOrd="5" destOrd="0" presId="urn:microsoft.com/office/officeart/2005/8/layout/default"/>
    <dgm:cxn modelId="{C911FA17-BE35-4634-A3F2-2E14C9D4CFD9}" type="presParOf" srcId="{2CD66681-60ED-43F0-A211-5D9205AFE223}" destId="{8E5C8D45-72C9-4A8E-A8E3-129F64CF65BB}" srcOrd="6" destOrd="0" presId="urn:microsoft.com/office/officeart/2005/8/layout/default"/>
    <dgm:cxn modelId="{3E607F34-01AC-4306-96DA-F4B57E8329D9}" type="presParOf" srcId="{2CD66681-60ED-43F0-A211-5D9205AFE223}" destId="{30D949E6-5276-40F5-9995-CF68763F4C80}" srcOrd="7" destOrd="0" presId="urn:microsoft.com/office/officeart/2005/8/layout/default"/>
    <dgm:cxn modelId="{CE49C128-5E30-4E3B-8A23-1055952E419B}" type="presParOf" srcId="{2CD66681-60ED-43F0-A211-5D9205AFE223}" destId="{94C7DE8B-27FB-4C92-AAB8-F30C4824CF38}" srcOrd="8" destOrd="0" presId="urn:microsoft.com/office/officeart/2005/8/layout/default"/>
    <dgm:cxn modelId="{8D6CBCE8-DE18-4C13-AC35-6D19A47779CD}" type="presParOf" srcId="{2CD66681-60ED-43F0-A211-5D9205AFE223}" destId="{B7874D31-C3F1-4B97-9A6A-4248690E253F}" srcOrd="9" destOrd="0" presId="urn:microsoft.com/office/officeart/2005/8/layout/default"/>
    <dgm:cxn modelId="{83EB29CC-3464-4246-AEFB-D7C94922724F}" type="presParOf" srcId="{2CD66681-60ED-43F0-A211-5D9205AFE223}" destId="{8799B1DD-3127-4BA5-9992-3BD199C57B2B}" srcOrd="10" destOrd="0" presId="urn:microsoft.com/office/officeart/2005/8/layout/default"/>
    <dgm:cxn modelId="{B51A14C3-6CC9-44C4-833C-0CB93CBDF60E}" type="presParOf" srcId="{2CD66681-60ED-43F0-A211-5D9205AFE223}" destId="{20465F6D-6739-49CE-B8C3-B75C252F3FE2}" srcOrd="11" destOrd="0" presId="urn:microsoft.com/office/officeart/2005/8/layout/default"/>
    <dgm:cxn modelId="{0E0C1862-AB01-4751-8171-48E95A83DBAA}" type="presParOf" srcId="{2CD66681-60ED-43F0-A211-5D9205AFE223}" destId="{D4E45059-6DAE-4D7F-8EC7-CA22D476B65F}" srcOrd="12" destOrd="0" presId="urn:microsoft.com/office/officeart/2005/8/layout/default"/>
    <dgm:cxn modelId="{8E2C5854-C524-437C-9F32-D4DB1D727E20}" type="presParOf" srcId="{2CD66681-60ED-43F0-A211-5D9205AFE223}" destId="{275DB75A-40AE-4FC3-98B0-A76D1D4A3520}" srcOrd="13" destOrd="0" presId="urn:microsoft.com/office/officeart/2005/8/layout/default"/>
    <dgm:cxn modelId="{57E2CC9B-A5B6-4D84-9B18-FCA4038CC0BF}" type="presParOf" srcId="{2CD66681-60ED-43F0-A211-5D9205AFE223}" destId="{1953DEA5-434F-4EA1-B760-E565A6E26D6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7CA17B-7D2D-4E70-A4AE-BF4AABCA632B}"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73832453-EDE4-4E0E-90D1-525C98FDACA8}">
      <dgm:prSet phldrT="[Text]"/>
      <dgm:spPr/>
      <dgm:t>
        <a:bodyPr/>
        <a:lstStyle/>
        <a:p>
          <a:r>
            <a:rPr lang="en-US" dirty="0"/>
            <a:t>Stronger Overall Budget Controls</a:t>
          </a:r>
        </a:p>
      </dgm:t>
    </dgm:pt>
    <dgm:pt modelId="{2884EC1F-619D-4F69-B341-5CDBE6D4F07F}" type="parTrans" cxnId="{54EC42B3-06E7-4E09-947D-A45C31AC72C2}">
      <dgm:prSet/>
      <dgm:spPr/>
      <dgm:t>
        <a:bodyPr/>
        <a:lstStyle/>
        <a:p>
          <a:endParaRPr lang="en-US"/>
        </a:p>
      </dgm:t>
    </dgm:pt>
    <dgm:pt modelId="{AA69B2DE-0654-44E8-8C90-5B39FB87F5A0}" type="sibTrans" cxnId="{54EC42B3-06E7-4E09-947D-A45C31AC72C2}">
      <dgm:prSet/>
      <dgm:spPr/>
      <dgm:t>
        <a:bodyPr/>
        <a:lstStyle/>
        <a:p>
          <a:endParaRPr lang="en-US"/>
        </a:p>
      </dgm:t>
    </dgm:pt>
    <dgm:pt modelId="{01F08A00-85DE-40F2-88F8-D59B665FFCB7}">
      <dgm:prSet phldrT="[Text]"/>
      <dgm:spPr/>
      <dgm:t>
        <a:bodyPr/>
        <a:lstStyle/>
        <a:p>
          <a:r>
            <a:rPr lang="en-US" dirty="0"/>
            <a:t>More Flexibility at Individual Level</a:t>
          </a:r>
        </a:p>
      </dgm:t>
    </dgm:pt>
    <dgm:pt modelId="{51A26FF1-F82E-4172-B34A-1C01210D3FFC}" type="parTrans" cxnId="{516FD21A-CA07-48AF-BBAF-79D7863306EA}">
      <dgm:prSet/>
      <dgm:spPr/>
      <dgm:t>
        <a:bodyPr/>
        <a:lstStyle/>
        <a:p>
          <a:endParaRPr lang="en-US"/>
        </a:p>
      </dgm:t>
    </dgm:pt>
    <dgm:pt modelId="{C3E633CE-DBEF-47E6-915F-18A3EE64E059}" type="sibTrans" cxnId="{516FD21A-CA07-48AF-BBAF-79D7863306EA}">
      <dgm:prSet/>
      <dgm:spPr/>
      <dgm:t>
        <a:bodyPr/>
        <a:lstStyle/>
        <a:p>
          <a:endParaRPr lang="en-US"/>
        </a:p>
      </dgm:t>
    </dgm:pt>
    <dgm:pt modelId="{01A7AF47-77E9-400D-8350-B9CF14500E44}" type="pres">
      <dgm:prSet presAssocID="{4A7CA17B-7D2D-4E70-A4AE-BF4AABCA632B}" presName="linearFlow" presStyleCnt="0">
        <dgm:presLayoutVars>
          <dgm:dir/>
          <dgm:resizeHandles val="exact"/>
        </dgm:presLayoutVars>
      </dgm:prSet>
      <dgm:spPr/>
    </dgm:pt>
    <dgm:pt modelId="{DAAC802D-1ECC-456F-87E2-DB9F0CBB0F75}" type="pres">
      <dgm:prSet presAssocID="{73832453-EDE4-4E0E-90D1-525C98FDACA8}" presName="node" presStyleLbl="node1" presStyleIdx="0" presStyleCnt="2">
        <dgm:presLayoutVars>
          <dgm:bulletEnabled val="1"/>
        </dgm:presLayoutVars>
      </dgm:prSet>
      <dgm:spPr/>
      <dgm:t>
        <a:bodyPr/>
        <a:lstStyle/>
        <a:p>
          <a:endParaRPr lang="en-US"/>
        </a:p>
      </dgm:t>
    </dgm:pt>
    <dgm:pt modelId="{5C8D6FCD-E70F-4C50-839C-C6F67CB79BB8}" type="pres">
      <dgm:prSet presAssocID="{AA69B2DE-0654-44E8-8C90-5B39FB87F5A0}" presName="spacerL" presStyleCnt="0"/>
      <dgm:spPr/>
    </dgm:pt>
    <dgm:pt modelId="{10A93475-CDD8-4611-ACEA-179138B75D35}" type="pres">
      <dgm:prSet presAssocID="{AA69B2DE-0654-44E8-8C90-5B39FB87F5A0}" presName="sibTrans" presStyleLbl="sibTrans2D1" presStyleIdx="0" presStyleCnt="1"/>
      <dgm:spPr/>
      <dgm:t>
        <a:bodyPr/>
        <a:lstStyle/>
        <a:p>
          <a:endParaRPr lang="en-US"/>
        </a:p>
      </dgm:t>
    </dgm:pt>
    <dgm:pt modelId="{CC716CEE-FD44-4989-9FAC-C4E51A4FA32F}" type="pres">
      <dgm:prSet presAssocID="{AA69B2DE-0654-44E8-8C90-5B39FB87F5A0}" presName="spacerR" presStyleCnt="0"/>
      <dgm:spPr/>
    </dgm:pt>
    <dgm:pt modelId="{9D5628CB-1DBE-4D29-BDD6-BD31C2AFE2A8}" type="pres">
      <dgm:prSet presAssocID="{01F08A00-85DE-40F2-88F8-D59B665FFCB7}" presName="node" presStyleLbl="node1" presStyleIdx="1" presStyleCnt="2">
        <dgm:presLayoutVars>
          <dgm:bulletEnabled val="1"/>
        </dgm:presLayoutVars>
      </dgm:prSet>
      <dgm:spPr/>
      <dgm:t>
        <a:bodyPr/>
        <a:lstStyle/>
        <a:p>
          <a:endParaRPr lang="en-US"/>
        </a:p>
      </dgm:t>
    </dgm:pt>
  </dgm:ptLst>
  <dgm:cxnLst>
    <dgm:cxn modelId="{AE84582A-FD0E-4195-B4AD-A10797D86378}" type="presOf" srcId="{73832453-EDE4-4E0E-90D1-525C98FDACA8}" destId="{DAAC802D-1ECC-456F-87E2-DB9F0CBB0F75}" srcOrd="0" destOrd="0" presId="urn:microsoft.com/office/officeart/2005/8/layout/equation1"/>
    <dgm:cxn modelId="{54EC42B3-06E7-4E09-947D-A45C31AC72C2}" srcId="{4A7CA17B-7D2D-4E70-A4AE-BF4AABCA632B}" destId="{73832453-EDE4-4E0E-90D1-525C98FDACA8}" srcOrd="0" destOrd="0" parTransId="{2884EC1F-619D-4F69-B341-5CDBE6D4F07F}" sibTransId="{AA69B2DE-0654-44E8-8C90-5B39FB87F5A0}"/>
    <dgm:cxn modelId="{353ABB53-50AC-433A-9E7E-142C1AC3EBF6}" type="presOf" srcId="{01F08A00-85DE-40F2-88F8-D59B665FFCB7}" destId="{9D5628CB-1DBE-4D29-BDD6-BD31C2AFE2A8}" srcOrd="0" destOrd="0" presId="urn:microsoft.com/office/officeart/2005/8/layout/equation1"/>
    <dgm:cxn modelId="{516FD21A-CA07-48AF-BBAF-79D7863306EA}" srcId="{4A7CA17B-7D2D-4E70-A4AE-BF4AABCA632B}" destId="{01F08A00-85DE-40F2-88F8-D59B665FFCB7}" srcOrd="1" destOrd="0" parTransId="{51A26FF1-F82E-4172-B34A-1C01210D3FFC}" sibTransId="{C3E633CE-DBEF-47E6-915F-18A3EE64E059}"/>
    <dgm:cxn modelId="{70828D29-1923-4B24-B17A-7474F385CCCC}" type="presOf" srcId="{AA69B2DE-0654-44E8-8C90-5B39FB87F5A0}" destId="{10A93475-CDD8-4611-ACEA-179138B75D35}" srcOrd="0" destOrd="0" presId="urn:microsoft.com/office/officeart/2005/8/layout/equation1"/>
    <dgm:cxn modelId="{ADC79D57-84D6-4006-BD98-447AADB2A98C}" type="presOf" srcId="{4A7CA17B-7D2D-4E70-A4AE-BF4AABCA632B}" destId="{01A7AF47-77E9-400D-8350-B9CF14500E44}" srcOrd="0" destOrd="0" presId="urn:microsoft.com/office/officeart/2005/8/layout/equation1"/>
    <dgm:cxn modelId="{DEA01187-BC19-4F9E-AA4B-4C4672D85081}" type="presParOf" srcId="{01A7AF47-77E9-400D-8350-B9CF14500E44}" destId="{DAAC802D-1ECC-456F-87E2-DB9F0CBB0F75}" srcOrd="0" destOrd="0" presId="urn:microsoft.com/office/officeart/2005/8/layout/equation1"/>
    <dgm:cxn modelId="{7B685FD5-E217-414A-B8DE-EF44F0FE17F9}" type="presParOf" srcId="{01A7AF47-77E9-400D-8350-B9CF14500E44}" destId="{5C8D6FCD-E70F-4C50-839C-C6F67CB79BB8}" srcOrd="1" destOrd="0" presId="urn:microsoft.com/office/officeart/2005/8/layout/equation1"/>
    <dgm:cxn modelId="{0A99C5F3-21D8-4865-98AF-A2CBF6E7F198}" type="presParOf" srcId="{01A7AF47-77E9-400D-8350-B9CF14500E44}" destId="{10A93475-CDD8-4611-ACEA-179138B75D35}" srcOrd="2" destOrd="0" presId="urn:microsoft.com/office/officeart/2005/8/layout/equation1"/>
    <dgm:cxn modelId="{F59210CB-5A52-4C50-9EC9-3DF4B848888F}" type="presParOf" srcId="{01A7AF47-77E9-400D-8350-B9CF14500E44}" destId="{CC716CEE-FD44-4989-9FAC-C4E51A4FA32F}" srcOrd="3" destOrd="0" presId="urn:microsoft.com/office/officeart/2005/8/layout/equation1"/>
    <dgm:cxn modelId="{27C7B951-417C-4A5A-B39E-592437FDD0A0}" type="presParOf" srcId="{01A7AF47-77E9-400D-8350-B9CF14500E44}" destId="{9D5628CB-1DBE-4D29-BDD6-BD31C2AFE2A8}"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D02FEB-8AD8-4F32-8571-186F936D1EB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41280497-B6C1-400E-9772-643E357D3A36}">
      <dgm:prSet phldrT="[Text]" custT="1"/>
      <dgm:spPr/>
      <dgm:t>
        <a:bodyPr/>
        <a:lstStyle/>
        <a:p>
          <a:r>
            <a:rPr lang="en-US" sz="1600" dirty="0"/>
            <a:t>Target Budget</a:t>
          </a:r>
        </a:p>
      </dgm:t>
    </dgm:pt>
    <dgm:pt modelId="{B013D358-716D-4D86-95E0-A83CAAE5EABA}" type="parTrans" cxnId="{11CC8AD1-5023-4E71-8EB2-5F50CB2B3B36}">
      <dgm:prSet/>
      <dgm:spPr/>
      <dgm:t>
        <a:bodyPr/>
        <a:lstStyle/>
        <a:p>
          <a:endParaRPr lang="en-US"/>
        </a:p>
      </dgm:t>
    </dgm:pt>
    <dgm:pt modelId="{A3D67754-5DBD-4551-9B71-B591FBA67944}" type="sibTrans" cxnId="{11CC8AD1-5023-4E71-8EB2-5F50CB2B3B36}">
      <dgm:prSet/>
      <dgm:spPr/>
      <dgm:t>
        <a:bodyPr/>
        <a:lstStyle/>
        <a:p>
          <a:endParaRPr lang="en-US"/>
        </a:p>
      </dgm:t>
    </dgm:pt>
    <dgm:pt modelId="{1D77B783-2ED4-43D6-A23C-DE909936D2D2}">
      <dgm:prSet phldrT="[Text]" custT="1"/>
      <dgm:spPr/>
      <dgm:t>
        <a:bodyPr/>
        <a:lstStyle/>
        <a:p>
          <a:r>
            <a:rPr lang="en-US" sz="1600" dirty="0"/>
            <a:t>Exceptions</a:t>
          </a:r>
        </a:p>
      </dgm:t>
    </dgm:pt>
    <dgm:pt modelId="{405B5EAF-04FA-4AE2-B591-E4AF3CD40C3B}" type="parTrans" cxnId="{3795CD09-8543-4B92-80D8-C606615F108E}">
      <dgm:prSet/>
      <dgm:spPr/>
      <dgm:t>
        <a:bodyPr/>
        <a:lstStyle/>
        <a:p>
          <a:endParaRPr lang="en-US"/>
        </a:p>
      </dgm:t>
    </dgm:pt>
    <dgm:pt modelId="{42BF0AEC-B714-41A8-B4C0-A5CBC0EACAD3}" type="sibTrans" cxnId="{3795CD09-8543-4B92-80D8-C606615F108E}">
      <dgm:prSet/>
      <dgm:spPr/>
      <dgm:t>
        <a:bodyPr/>
        <a:lstStyle/>
        <a:p>
          <a:endParaRPr lang="en-US"/>
        </a:p>
      </dgm:t>
    </dgm:pt>
    <dgm:pt modelId="{2CD7F334-E030-44B7-94A0-FA1963053E7C}">
      <dgm:prSet phldrT="[Text]" custT="1"/>
      <dgm:spPr/>
      <dgm:t>
        <a:bodyPr/>
        <a:lstStyle/>
        <a:p>
          <a:r>
            <a:rPr lang="en-US" sz="1400" dirty="0"/>
            <a:t>$ Pooling</a:t>
          </a:r>
        </a:p>
      </dgm:t>
    </dgm:pt>
    <dgm:pt modelId="{94D2D6E0-BF54-4FAC-916D-086BC7B0AEB9}" type="parTrans" cxnId="{4ED46705-20E1-4D41-AD9D-4621B1780219}">
      <dgm:prSet/>
      <dgm:spPr/>
      <dgm:t>
        <a:bodyPr/>
        <a:lstStyle/>
        <a:p>
          <a:endParaRPr lang="en-US"/>
        </a:p>
      </dgm:t>
    </dgm:pt>
    <dgm:pt modelId="{BB9112A6-47AB-462E-8C14-BB150C7B75F3}" type="sibTrans" cxnId="{4ED46705-20E1-4D41-AD9D-4621B1780219}">
      <dgm:prSet/>
      <dgm:spPr/>
      <dgm:t>
        <a:bodyPr/>
        <a:lstStyle/>
        <a:p>
          <a:endParaRPr lang="en-US"/>
        </a:p>
      </dgm:t>
    </dgm:pt>
    <dgm:pt modelId="{F1E35C4D-7948-4E14-A203-BC4411FDFDDE}">
      <dgm:prSet phldrT="[Text]"/>
      <dgm:spPr/>
      <dgm:t>
        <a:bodyPr/>
        <a:lstStyle/>
        <a:p>
          <a:endParaRPr lang="en-US" dirty="0"/>
        </a:p>
      </dgm:t>
    </dgm:pt>
    <dgm:pt modelId="{E73A6E7D-19A2-47B1-86D6-9DFA072581BD}" type="parTrans" cxnId="{B7907126-62F0-42ED-8018-F54B1C254E2E}">
      <dgm:prSet/>
      <dgm:spPr/>
      <dgm:t>
        <a:bodyPr/>
        <a:lstStyle/>
        <a:p>
          <a:endParaRPr lang="en-US"/>
        </a:p>
      </dgm:t>
    </dgm:pt>
    <dgm:pt modelId="{02C07818-A650-4828-8E27-455EDBA7DC74}" type="sibTrans" cxnId="{B7907126-62F0-42ED-8018-F54B1C254E2E}">
      <dgm:prSet/>
      <dgm:spPr/>
      <dgm:t>
        <a:bodyPr/>
        <a:lstStyle/>
        <a:p>
          <a:endParaRPr lang="en-US"/>
        </a:p>
      </dgm:t>
    </dgm:pt>
    <dgm:pt modelId="{4D9C0547-6933-4686-897E-4844A48CF82D}" type="pres">
      <dgm:prSet presAssocID="{60D02FEB-8AD8-4F32-8571-186F936D1EBA}" presName="Name0" presStyleCnt="0">
        <dgm:presLayoutVars>
          <dgm:chMax val="4"/>
          <dgm:resizeHandles val="exact"/>
        </dgm:presLayoutVars>
      </dgm:prSet>
      <dgm:spPr/>
      <dgm:t>
        <a:bodyPr/>
        <a:lstStyle/>
        <a:p>
          <a:endParaRPr lang="en-US"/>
        </a:p>
      </dgm:t>
    </dgm:pt>
    <dgm:pt modelId="{CA045E29-1B09-405F-BB27-FE24B5B81036}" type="pres">
      <dgm:prSet presAssocID="{60D02FEB-8AD8-4F32-8571-186F936D1EBA}" presName="ellipse" presStyleLbl="trBgShp" presStyleIdx="0" presStyleCnt="1"/>
      <dgm:spPr/>
    </dgm:pt>
    <dgm:pt modelId="{6C266BE8-164E-4816-9830-0BBEAF5C1179}" type="pres">
      <dgm:prSet presAssocID="{60D02FEB-8AD8-4F32-8571-186F936D1EBA}" presName="arrow1" presStyleLbl="fgShp" presStyleIdx="0" presStyleCnt="1"/>
      <dgm:spPr/>
    </dgm:pt>
    <dgm:pt modelId="{580C57AA-D3E3-4AAE-A370-2DB48ED09E47}" type="pres">
      <dgm:prSet presAssocID="{60D02FEB-8AD8-4F32-8571-186F936D1EBA}" presName="rectangle" presStyleLbl="revTx" presStyleIdx="0" presStyleCnt="1" custScaleX="134483">
        <dgm:presLayoutVars>
          <dgm:bulletEnabled val="1"/>
        </dgm:presLayoutVars>
      </dgm:prSet>
      <dgm:spPr/>
      <dgm:t>
        <a:bodyPr/>
        <a:lstStyle/>
        <a:p>
          <a:endParaRPr lang="en-US"/>
        </a:p>
      </dgm:t>
    </dgm:pt>
    <dgm:pt modelId="{195F3D27-907D-4150-B092-61619DE5136B}" type="pres">
      <dgm:prSet presAssocID="{1D77B783-2ED4-43D6-A23C-DE909936D2D2}" presName="item1" presStyleLbl="node1" presStyleIdx="0" presStyleCnt="3">
        <dgm:presLayoutVars>
          <dgm:bulletEnabled val="1"/>
        </dgm:presLayoutVars>
      </dgm:prSet>
      <dgm:spPr/>
      <dgm:t>
        <a:bodyPr/>
        <a:lstStyle/>
        <a:p>
          <a:endParaRPr lang="en-US"/>
        </a:p>
      </dgm:t>
    </dgm:pt>
    <dgm:pt modelId="{72D4BEC2-6E25-4D6E-BC57-B9307E2E1191}" type="pres">
      <dgm:prSet presAssocID="{2CD7F334-E030-44B7-94A0-FA1963053E7C}" presName="item2" presStyleLbl="node1" presStyleIdx="1" presStyleCnt="3">
        <dgm:presLayoutVars>
          <dgm:bulletEnabled val="1"/>
        </dgm:presLayoutVars>
      </dgm:prSet>
      <dgm:spPr/>
      <dgm:t>
        <a:bodyPr/>
        <a:lstStyle/>
        <a:p>
          <a:endParaRPr lang="en-US"/>
        </a:p>
      </dgm:t>
    </dgm:pt>
    <dgm:pt modelId="{79BCF874-6722-4C8B-B034-37C0DDB4AFF3}" type="pres">
      <dgm:prSet presAssocID="{F1E35C4D-7948-4E14-A203-BC4411FDFDDE}" presName="item3" presStyleLbl="node1" presStyleIdx="2" presStyleCnt="3">
        <dgm:presLayoutVars>
          <dgm:bulletEnabled val="1"/>
        </dgm:presLayoutVars>
      </dgm:prSet>
      <dgm:spPr/>
      <dgm:t>
        <a:bodyPr/>
        <a:lstStyle/>
        <a:p>
          <a:endParaRPr lang="en-US"/>
        </a:p>
      </dgm:t>
    </dgm:pt>
    <dgm:pt modelId="{F37FA5DA-08D0-4A00-B414-FB4B89682E58}" type="pres">
      <dgm:prSet presAssocID="{60D02FEB-8AD8-4F32-8571-186F936D1EBA}" presName="funnel" presStyleLbl="trAlignAcc1" presStyleIdx="0" presStyleCnt="1" custLinFactNeighborX="1232" custLinFactNeighborY="708"/>
      <dgm:spPr/>
    </dgm:pt>
  </dgm:ptLst>
  <dgm:cxnLst>
    <dgm:cxn modelId="{FBF803D6-76A9-4AAE-AA02-5B0335F6FDDE}" type="presOf" srcId="{2CD7F334-E030-44B7-94A0-FA1963053E7C}" destId="{195F3D27-907D-4150-B092-61619DE5136B}" srcOrd="0" destOrd="0" presId="urn:microsoft.com/office/officeart/2005/8/layout/funnel1"/>
    <dgm:cxn modelId="{11CC8AD1-5023-4E71-8EB2-5F50CB2B3B36}" srcId="{60D02FEB-8AD8-4F32-8571-186F936D1EBA}" destId="{41280497-B6C1-400E-9772-643E357D3A36}" srcOrd="0" destOrd="0" parTransId="{B013D358-716D-4D86-95E0-A83CAAE5EABA}" sibTransId="{A3D67754-5DBD-4551-9B71-B591FBA67944}"/>
    <dgm:cxn modelId="{99694487-55EC-4E4E-BDFC-A24513D60AFF}" type="presOf" srcId="{41280497-B6C1-400E-9772-643E357D3A36}" destId="{79BCF874-6722-4C8B-B034-37C0DDB4AFF3}" srcOrd="0" destOrd="0" presId="urn:microsoft.com/office/officeart/2005/8/layout/funnel1"/>
    <dgm:cxn modelId="{3795CD09-8543-4B92-80D8-C606615F108E}" srcId="{60D02FEB-8AD8-4F32-8571-186F936D1EBA}" destId="{1D77B783-2ED4-43D6-A23C-DE909936D2D2}" srcOrd="1" destOrd="0" parTransId="{405B5EAF-04FA-4AE2-B591-E4AF3CD40C3B}" sibTransId="{42BF0AEC-B714-41A8-B4C0-A5CBC0EACAD3}"/>
    <dgm:cxn modelId="{4ED46705-20E1-4D41-AD9D-4621B1780219}" srcId="{60D02FEB-8AD8-4F32-8571-186F936D1EBA}" destId="{2CD7F334-E030-44B7-94A0-FA1963053E7C}" srcOrd="2" destOrd="0" parTransId="{94D2D6E0-BF54-4FAC-916D-086BC7B0AEB9}" sibTransId="{BB9112A6-47AB-462E-8C14-BB150C7B75F3}"/>
    <dgm:cxn modelId="{9561036C-5A28-4FDF-ABFB-668E2DE31E47}" type="presOf" srcId="{1D77B783-2ED4-43D6-A23C-DE909936D2D2}" destId="{72D4BEC2-6E25-4D6E-BC57-B9307E2E1191}" srcOrd="0" destOrd="0" presId="urn:microsoft.com/office/officeart/2005/8/layout/funnel1"/>
    <dgm:cxn modelId="{B3F98D6E-06AB-4E16-8C31-613863D4CA15}" type="presOf" srcId="{F1E35C4D-7948-4E14-A203-BC4411FDFDDE}" destId="{580C57AA-D3E3-4AAE-A370-2DB48ED09E47}" srcOrd="0" destOrd="0" presId="urn:microsoft.com/office/officeart/2005/8/layout/funnel1"/>
    <dgm:cxn modelId="{B7907126-62F0-42ED-8018-F54B1C254E2E}" srcId="{60D02FEB-8AD8-4F32-8571-186F936D1EBA}" destId="{F1E35C4D-7948-4E14-A203-BC4411FDFDDE}" srcOrd="3" destOrd="0" parTransId="{E73A6E7D-19A2-47B1-86D6-9DFA072581BD}" sibTransId="{02C07818-A650-4828-8E27-455EDBA7DC74}"/>
    <dgm:cxn modelId="{9BF6363E-78A4-45AC-B064-C850E417516D}" type="presOf" srcId="{60D02FEB-8AD8-4F32-8571-186F936D1EBA}" destId="{4D9C0547-6933-4686-897E-4844A48CF82D}" srcOrd="0" destOrd="0" presId="urn:microsoft.com/office/officeart/2005/8/layout/funnel1"/>
    <dgm:cxn modelId="{5CAE19B2-44A1-4DFC-80D5-966DF64BC468}" type="presParOf" srcId="{4D9C0547-6933-4686-897E-4844A48CF82D}" destId="{CA045E29-1B09-405F-BB27-FE24B5B81036}" srcOrd="0" destOrd="0" presId="urn:microsoft.com/office/officeart/2005/8/layout/funnel1"/>
    <dgm:cxn modelId="{F22CC579-B6F2-4BC4-9061-15B59F29555D}" type="presParOf" srcId="{4D9C0547-6933-4686-897E-4844A48CF82D}" destId="{6C266BE8-164E-4816-9830-0BBEAF5C1179}" srcOrd="1" destOrd="0" presId="urn:microsoft.com/office/officeart/2005/8/layout/funnel1"/>
    <dgm:cxn modelId="{8DBF28B9-7BB5-4AEC-A0B4-8658BAF8D46B}" type="presParOf" srcId="{4D9C0547-6933-4686-897E-4844A48CF82D}" destId="{580C57AA-D3E3-4AAE-A370-2DB48ED09E47}" srcOrd="2" destOrd="0" presId="urn:microsoft.com/office/officeart/2005/8/layout/funnel1"/>
    <dgm:cxn modelId="{2BCA9B25-EF13-499E-B2CD-679F5854D4DB}" type="presParOf" srcId="{4D9C0547-6933-4686-897E-4844A48CF82D}" destId="{195F3D27-907D-4150-B092-61619DE5136B}" srcOrd="3" destOrd="0" presId="urn:microsoft.com/office/officeart/2005/8/layout/funnel1"/>
    <dgm:cxn modelId="{4D5FE4E1-C2D3-4469-A161-6C9A5D42774D}" type="presParOf" srcId="{4D9C0547-6933-4686-897E-4844A48CF82D}" destId="{72D4BEC2-6E25-4D6E-BC57-B9307E2E1191}" srcOrd="4" destOrd="0" presId="urn:microsoft.com/office/officeart/2005/8/layout/funnel1"/>
    <dgm:cxn modelId="{44A7A0C6-8C4F-4D22-8593-70F7B1CFBD62}" type="presParOf" srcId="{4D9C0547-6933-4686-897E-4844A48CF82D}" destId="{79BCF874-6722-4C8B-B034-37C0DDB4AFF3}" srcOrd="5" destOrd="0" presId="urn:microsoft.com/office/officeart/2005/8/layout/funnel1"/>
    <dgm:cxn modelId="{867472A9-63CA-407A-A3CC-5280B18ED656}" type="presParOf" srcId="{4D9C0547-6933-4686-897E-4844A48CF82D}" destId="{F37FA5DA-08D0-4A00-B414-FB4B89682E5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EB4C15-78D7-4073-94CB-C989FD8C2319}" type="doc">
      <dgm:prSet loTypeId="urn:microsoft.com/office/officeart/2005/8/layout/default" loCatId="list" qsTypeId="urn:microsoft.com/office/officeart/2009/2/quickstyle/3d8" qsCatId="3D" csTypeId="urn:microsoft.com/office/officeart/2005/8/colors/accent0_3" csCatId="mainScheme" phldr="1"/>
      <dgm:spPr/>
      <dgm:t>
        <a:bodyPr/>
        <a:lstStyle/>
        <a:p>
          <a:endParaRPr lang="en-US"/>
        </a:p>
      </dgm:t>
    </dgm:pt>
    <dgm:pt modelId="{9CB66804-8461-4FB4-B909-B687FF473EC9}">
      <dgm:prSet phldrT="[Text]"/>
      <dgm:spPr/>
      <dgm:t>
        <a:bodyPr/>
        <a:lstStyle/>
        <a:p>
          <a:pPr>
            <a:buFont typeface="+mj-lt"/>
            <a:buAutoNum type="romanLcPeriod"/>
          </a:pPr>
          <a:r>
            <a:rPr lang="en-US" dirty="0"/>
            <a:t>Alzheimer’s Disease and Related Dementias (ADRD)</a:t>
          </a:r>
        </a:p>
      </dgm:t>
    </dgm:pt>
    <dgm:pt modelId="{B2400F2C-B3AD-49EA-AF47-339935582B3C}" type="parTrans" cxnId="{25829272-8631-4353-9051-8EA1E778CA49}">
      <dgm:prSet/>
      <dgm:spPr/>
      <dgm:t>
        <a:bodyPr/>
        <a:lstStyle/>
        <a:p>
          <a:endParaRPr lang="en-US"/>
        </a:p>
      </dgm:t>
    </dgm:pt>
    <dgm:pt modelId="{06125C48-3CFF-44B8-8221-767FAA8201D0}" type="sibTrans" cxnId="{25829272-8631-4353-9051-8EA1E778CA49}">
      <dgm:prSet/>
      <dgm:spPr/>
      <dgm:t>
        <a:bodyPr/>
        <a:lstStyle/>
        <a:p>
          <a:endParaRPr lang="en-US"/>
        </a:p>
      </dgm:t>
    </dgm:pt>
    <dgm:pt modelId="{E58D6826-3188-4EFE-9427-E21E35673D83}">
      <dgm:prSet/>
      <dgm:spPr/>
      <dgm:t>
        <a:bodyPr/>
        <a:lstStyle/>
        <a:p>
          <a:pPr>
            <a:buFont typeface="+mj-lt"/>
            <a:buAutoNum type="romanLcPeriod"/>
          </a:pPr>
          <a:r>
            <a:rPr lang="en-US" dirty="0"/>
            <a:t>Traumatic or Acquired Brain Injury (TABI)</a:t>
          </a:r>
        </a:p>
      </dgm:t>
    </dgm:pt>
    <dgm:pt modelId="{A4CC9392-F18C-48F9-BC92-C015FC39A683}" type="parTrans" cxnId="{93788F04-2A40-4334-9862-D6210031C9BD}">
      <dgm:prSet/>
      <dgm:spPr/>
      <dgm:t>
        <a:bodyPr/>
        <a:lstStyle/>
        <a:p>
          <a:endParaRPr lang="en-US"/>
        </a:p>
      </dgm:t>
    </dgm:pt>
    <dgm:pt modelId="{D56007B5-2637-4880-99B0-0DFE17F60343}" type="sibTrans" cxnId="{93788F04-2A40-4334-9862-D6210031C9BD}">
      <dgm:prSet/>
      <dgm:spPr/>
      <dgm:t>
        <a:bodyPr/>
        <a:lstStyle/>
        <a:p>
          <a:endParaRPr lang="en-US"/>
        </a:p>
      </dgm:t>
    </dgm:pt>
    <dgm:pt modelId="{174723A2-2EB0-4F93-BA70-A0ED1A219614}">
      <dgm:prSet/>
      <dgm:spPr/>
      <dgm:t>
        <a:bodyPr/>
        <a:lstStyle/>
        <a:p>
          <a:pPr>
            <a:buFont typeface="+mj-lt"/>
            <a:buAutoNum type="romanLcPeriod"/>
          </a:pPr>
          <a:r>
            <a:rPr lang="en-US" dirty="0"/>
            <a:t>Intellectual and Developmental Disabilities (IDD)</a:t>
          </a:r>
        </a:p>
      </dgm:t>
    </dgm:pt>
    <dgm:pt modelId="{5729DC36-AEEB-4922-BFCA-88D481912735}" type="parTrans" cxnId="{D9AC1600-7BF1-4F8A-916D-9A203AD116ED}">
      <dgm:prSet/>
      <dgm:spPr/>
      <dgm:t>
        <a:bodyPr/>
        <a:lstStyle/>
        <a:p>
          <a:endParaRPr lang="en-US"/>
        </a:p>
      </dgm:t>
    </dgm:pt>
    <dgm:pt modelId="{E5BC8AEA-378D-4A01-A77E-14FB6CDBE0E3}" type="sibTrans" cxnId="{D9AC1600-7BF1-4F8A-916D-9A203AD116ED}">
      <dgm:prSet/>
      <dgm:spPr/>
      <dgm:t>
        <a:bodyPr/>
        <a:lstStyle/>
        <a:p>
          <a:endParaRPr lang="en-US"/>
        </a:p>
      </dgm:t>
    </dgm:pt>
    <dgm:pt modelId="{D4F6D72D-990C-4903-9952-588E4E026A4A}">
      <dgm:prSet/>
      <dgm:spPr/>
      <dgm:t>
        <a:bodyPr/>
        <a:lstStyle/>
        <a:p>
          <a:pPr>
            <a:buFont typeface="+mj-lt"/>
            <a:buAutoNum type="romanLcPeriod"/>
          </a:pPr>
          <a:r>
            <a:rPr lang="en-US"/>
            <a:t>Justice/Correctional system</a:t>
          </a:r>
        </a:p>
      </dgm:t>
    </dgm:pt>
    <dgm:pt modelId="{74187BBA-FA9D-4DE3-9548-1692E8E984A9}" type="parTrans" cxnId="{8E67AD7D-E7FB-44C9-985C-E5F543AD79E7}">
      <dgm:prSet/>
      <dgm:spPr/>
      <dgm:t>
        <a:bodyPr/>
        <a:lstStyle/>
        <a:p>
          <a:endParaRPr lang="en-US"/>
        </a:p>
      </dgm:t>
    </dgm:pt>
    <dgm:pt modelId="{67993AA4-B016-44FC-99F7-91047D22460C}" type="sibTrans" cxnId="{8E67AD7D-E7FB-44C9-985C-E5F543AD79E7}">
      <dgm:prSet/>
      <dgm:spPr/>
      <dgm:t>
        <a:bodyPr/>
        <a:lstStyle/>
        <a:p>
          <a:endParaRPr lang="en-US"/>
        </a:p>
      </dgm:t>
    </dgm:pt>
    <dgm:pt modelId="{D2C7AEEF-1522-4756-A9C6-146BEEDFA2CD}">
      <dgm:prSet/>
      <dgm:spPr/>
      <dgm:t>
        <a:bodyPr/>
        <a:lstStyle/>
        <a:p>
          <a:pPr>
            <a:buFont typeface="+mj-lt"/>
            <a:buAutoNum type="romanLcPeriod"/>
          </a:pPr>
          <a:r>
            <a:rPr lang="en-US" dirty="0"/>
            <a:t>Fetal Alcohol Spectrum Disorder (FASD)</a:t>
          </a:r>
        </a:p>
      </dgm:t>
    </dgm:pt>
    <dgm:pt modelId="{B5389E9C-1228-4412-B889-B5404C5C2234}" type="parTrans" cxnId="{162A506B-1C7B-48A1-AB74-EEDF8B452AB7}">
      <dgm:prSet/>
      <dgm:spPr/>
      <dgm:t>
        <a:bodyPr/>
        <a:lstStyle/>
        <a:p>
          <a:endParaRPr lang="en-US"/>
        </a:p>
      </dgm:t>
    </dgm:pt>
    <dgm:pt modelId="{14FDA9F1-2852-4814-8CBB-B0077DF479B4}" type="sibTrans" cxnId="{162A506B-1C7B-48A1-AB74-EEDF8B452AB7}">
      <dgm:prSet/>
      <dgm:spPr/>
      <dgm:t>
        <a:bodyPr/>
        <a:lstStyle/>
        <a:p>
          <a:endParaRPr lang="en-US"/>
        </a:p>
      </dgm:t>
    </dgm:pt>
    <dgm:pt modelId="{3EA7695A-CD68-4640-BABE-2FA0206DFDEF}">
      <dgm:prSet/>
      <dgm:spPr/>
      <dgm:t>
        <a:bodyPr/>
        <a:lstStyle/>
        <a:p>
          <a:pPr>
            <a:buFont typeface="+mj-lt"/>
            <a:buAutoNum type="romanLcPeriod"/>
          </a:pPr>
          <a:r>
            <a:rPr lang="en-US" dirty="0"/>
            <a:t>Serious Mental Illness (SMI)</a:t>
          </a:r>
        </a:p>
      </dgm:t>
    </dgm:pt>
    <dgm:pt modelId="{21510E73-131E-4E70-9277-C85FD10E7A62}" type="sibTrans" cxnId="{77247CA8-08BB-4ABD-AA0B-31FCDB552175}">
      <dgm:prSet/>
      <dgm:spPr/>
      <dgm:t>
        <a:bodyPr/>
        <a:lstStyle/>
        <a:p>
          <a:endParaRPr lang="en-US"/>
        </a:p>
      </dgm:t>
    </dgm:pt>
    <dgm:pt modelId="{B1DBA4A6-BEF6-4C4B-AECE-FAC5D3034D48}" type="parTrans" cxnId="{77247CA8-08BB-4ABD-AA0B-31FCDB552175}">
      <dgm:prSet/>
      <dgm:spPr/>
      <dgm:t>
        <a:bodyPr/>
        <a:lstStyle/>
        <a:p>
          <a:endParaRPr lang="en-US"/>
        </a:p>
      </dgm:t>
    </dgm:pt>
    <dgm:pt modelId="{BDFDCDEE-177C-4ACA-98DF-08F2381FB4A7}" type="pres">
      <dgm:prSet presAssocID="{B4EB4C15-78D7-4073-94CB-C989FD8C2319}" presName="diagram" presStyleCnt="0">
        <dgm:presLayoutVars>
          <dgm:dir/>
          <dgm:resizeHandles val="exact"/>
        </dgm:presLayoutVars>
      </dgm:prSet>
      <dgm:spPr/>
      <dgm:t>
        <a:bodyPr/>
        <a:lstStyle/>
        <a:p>
          <a:endParaRPr lang="en-US"/>
        </a:p>
      </dgm:t>
    </dgm:pt>
    <dgm:pt modelId="{54AD22DD-4836-46A7-8562-5D002E187722}" type="pres">
      <dgm:prSet presAssocID="{9CB66804-8461-4FB4-B909-B687FF473EC9}" presName="node" presStyleLbl="node1" presStyleIdx="0" presStyleCnt="6">
        <dgm:presLayoutVars>
          <dgm:bulletEnabled val="1"/>
        </dgm:presLayoutVars>
      </dgm:prSet>
      <dgm:spPr/>
      <dgm:t>
        <a:bodyPr/>
        <a:lstStyle/>
        <a:p>
          <a:endParaRPr lang="en-US"/>
        </a:p>
      </dgm:t>
    </dgm:pt>
    <dgm:pt modelId="{6C8F76C6-9400-4AF1-BF5B-C8207867B217}" type="pres">
      <dgm:prSet presAssocID="{06125C48-3CFF-44B8-8221-767FAA8201D0}" presName="sibTrans" presStyleCnt="0"/>
      <dgm:spPr/>
    </dgm:pt>
    <dgm:pt modelId="{FF2854CF-9931-4C17-B7E2-053628B39618}" type="pres">
      <dgm:prSet presAssocID="{E58D6826-3188-4EFE-9427-E21E35673D83}" presName="node" presStyleLbl="node1" presStyleIdx="1" presStyleCnt="6">
        <dgm:presLayoutVars>
          <dgm:bulletEnabled val="1"/>
        </dgm:presLayoutVars>
      </dgm:prSet>
      <dgm:spPr/>
      <dgm:t>
        <a:bodyPr/>
        <a:lstStyle/>
        <a:p>
          <a:endParaRPr lang="en-US"/>
        </a:p>
      </dgm:t>
    </dgm:pt>
    <dgm:pt modelId="{912A88AB-7E33-4A58-BDA8-A700209CB5B2}" type="pres">
      <dgm:prSet presAssocID="{D56007B5-2637-4880-99B0-0DFE17F60343}" presName="sibTrans" presStyleCnt="0"/>
      <dgm:spPr/>
    </dgm:pt>
    <dgm:pt modelId="{B915D4AA-E66F-4E45-9A56-FA79B4D049A8}" type="pres">
      <dgm:prSet presAssocID="{174723A2-2EB0-4F93-BA70-A0ED1A219614}" presName="node" presStyleLbl="node1" presStyleIdx="2" presStyleCnt="6">
        <dgm:presLayoutVars>
          <dgm:bulletEnabled val="1"/>
        </dgm:presLayoutVars>
      </dgm:prSet>
      <dgm:spPr/>
      <dgm:t>
        <a:bodyPr/>
        <a:lstStyle/>
        <a:p>
          <a:endParaRPr lang="en-US"/>
        </a:p>
      </dgm:t>
    </dgm:pt>
    <dgm:pt modelId="{6D1D6178-3B75-4917-B0F2-06EFD0E4B7AF}" type="pres">
      <dgm:prSet presAssocID="{E5BC8AEA-378D-4A01-A77E-14FB6CDBE0E3}" presName="sibTrans" presStyleCnt="0"/>
      <dgm:spPr/>
    </dgm:pt>
    <dgm:pt modelId="{8EFD0C0B-BE21-460F-89A3-61D484743772}" type="pres">
      <dgm:prSet presAssocID="{3EA7695A-CD68-4640-BABE-2FA0206DFDEF}" presName="node" presStyleLbl="node1" presStyleIdx="3" presStyleCnt="6">
        <dgm:presLayoutVars>
          <dgm:bulletEnabled val="1"/>
        </dgm:presLayoutVars>
      </dgm:prSet>
      <dgm:spPr/>
      <dgm:t>
        <a:bodyPr/>
        <a:lstStyle/>
        <a:p>
          <a:endParaRPr lang="en-US"/>
        </a:p>
      </dgm:t>
    </dgm:pt>
    <dgm:pt modelId="{D5371A92-7269-4F39-95E2-075F4829AD4F}" type="pres">
      <dgm:prSet presAssocID="{21510E73-131E-4E70-9277-C85FD10E7A62}" presName="sibTrans" presStyleCnt="0"/>
      <dgm:spPr/>
    </dgm:pt>
    <dgm:pt modelId="{158B97C7-D49E-4536-BDC3-C0AFFACA85DF}" type="pres">
      <dgm:prSet presAssocID="{D2C7AEEF-1522-4756-A9C6-146BEEDFA2CD}" presName="node" presStyleLbl="node1" presStyleIdx="4" presStyleCnt="6">
        <dgm:presLayoutVars>
          <dgm:bulletEnabled val="1"/>
        </dgm:presLayoutVars>
      </dgm:prSet>
      <dgm:spPr/>
      <dgm:t>
        <a:bodyPr/>
        <a:lstStyle/>
        <a:p>
          <a:endParaRPr lang="en-US"/>
        </a:p>
      </dgm:t>
    </dgm:pt>
    <dgm:pt modelId="{815C8E3B-B029-4EC7-9FCB-EA84618F0042}" type="pres">
      <dgm:prSet presAssocID="{14FDA9F1-2852-4814-8CBB-B0077DF479B4}" presName="sibTrans" presStyleCnt="0"/>
      <dgm:spPr/>
    </dgm:pt>
    <dgm:pt modelId="{08BE715F-D026-49F0-9180-E3D186733177}" type="pres">
      <dgm:prSet presAssocID="{D4F6D72D-990C-4903-9952-588E4E026A4A}" presName="node" presStyleLbl="node1" presStyleIdx="5" presStyleCnt="6">
        <dgm:presLayoutVars>
          <dgm:bulletEnabled val="1"/>
        </dgm:presLayoutVars>
      </dgm:prSet>
      <dgm:spPr/>
      <dgm:t>
        <a:bodyPr/>
        <a:lstStyle/>
        <a:p>
          <a:endParaRPr lang="en-US"/>
        </a:p>
      </dgm:t>
    </dgm:pt>
  </dgm:ptLst>
  <dgm:cxnLst>
    <dgm:cxn modelId="{8E67AD7D-E7FB-44C9-985C-E5F543AD79E7}" srcId="{B4EB4C15-78D7-4073-94CB-C989FD8C2319}" destId="{D4F6D72D-990C-4903-9952-588E4E026A4A}" srcOrd="5" destOrd="0" parTransId="{74187BBA-FA9D-4DE3-9548-1692E8E984A9}" sibTransId="{67993AA4-B016-44FC-99F7-91047D22460C}"/>
    <dgm:cxn modelId="{343100DD-3829-4CB0-B430-F8FEE7AE3F2C}" type="presOf" srcId="{9CB66804-8461-4FB4-B909-B687FF473EC9}" destId="{54AD22DD-4836-46A7-8562-5D002E187722}" srcOrd="0" destOrd="0" presId="urn:microsoft.com/office/officeart/2005/8/layout/default"/>
    <dgm:cxn modelId="{25829272-8631-4353-9051-8EA1E778CA49}" srcId="{B4EB4C15-78D7-4073-94CB-C989FD8C2319}" destId="{9CB66804-8461-4FB4-B909-B687FF473EC9}" srcOrd="0" destOrd="0" parTransId="{B2400F2C-B3AD-49EA-AF47-339935582B3C}" sibTransId="{06125C48-3CFF-44B8-8221-767FAA8201D0}"/>
    <dgm:cxn modelId="{FDEDEFB6-A665-4CD2-9C60-E949279FA659}" type="presOf" srcId="{B4EB4C15-78D7-4073-94CB-C989FD8C2319}" destId="{BDFDCDEE-177C-4ACA-98DF-08F2381FB4A7}" srcOrd="0" destOrd="0" presId="urn:microsoft.com/office/officeart/2005/8/layout/default"/>
    <dgm:cxn modelId="{93788F04-2A40-4334-9862-D6210031C9BD}" srcId="{B4EB4C15-78D7-4073-94CB-C989FD8C2319}" destId="{E58D6826-3188-4EFE-9427-E21E35673D83}" srcOrd="1" destOrd="0" parTransId="{A4CC9392-F18C-48F9-BC92-C015FC39A683}" sibTransId="{D56007B5-2637-4880-99B0-0DFE17F60343}"/>
    <dgm:cxn modelId="{80C44A0C-92B7-415C-8BA0-8FA2E99539D3}" type="presOf" srcId="{174723A2-2EB0-4F93-BA70-A0ED1A219614}" destId="{B915D4AA-E66F-4E45-9A56-FA79B4D049A8}" srcOrd="0" destOrd="0" presId="urn:microsoft.com/office/officeart/2005/8/layout/default"/>
    <dgm:cxn modelId="{77247CA8-08BB-4ABD-AA0B-31FCDB552175}" srcId="{B4EB4C15-78D7-4073-94CB-C989FD8C2319}" destId="{3EA7695A-CD68-4640-BABE-2FA0206DFDEF}" srcOrd="3" destOrd="0" parTransId="{B1DBA4A6-BEF6-4C4B-AECE-FAC5D3034D48}" sibTransId="{21510E73-131E-4E70-9277-C85FD10E7A62}"/>
    <dgm:cxn modelId="{2BC8A9CA-2682-4741-8136-5BBE721C5CFB}" type="presOf" srcId="{E58D6826-3188-4EFE-9427-E21E35673D83}" destId="{FF2854CF-9931-4C17-B7E2-053628B39618}" srcOrd="0" destOrd="0" presId="urn:microsoft.com/office/officeart/2005/8/layout/default"/>
    <dgm:cxn modelId="{B876DD01-C107-4104-8B5A-927E9B86957B}" type="presOf" srcId="{D2C7AEEF-1522-4756-A9C6-146BEEDFA2CD}" destId="{158B97C7-D49E-4536-BDC3-C0AFFACA85DF}" srcOrd="0" destOrd="0" presId="urn:microsoft.com/office/officeart/2005/8/layout/default"/>
    <dgm:cxn modelId="{162A506B-1C7B-48A1-AB74-EEDF8B452AB7}" srcId="{B4EB4C15-78D7-4073-94CB-C989FD8C2319}" destId="{D2C7AEEF-1522-4756-A9C6-146BEEDFA2CD}" srcOrd="4" destOrd="0" parTransId="{B5389E9C-1228-4412-B889-B5404C5C2234}" sibTransId="{14FDA9F1-2852-4814-8CBB-B0077DF479B4}"/>
    <dgm:cxn modelId="{D9AC1600-7BF1-4F8A-916D-9A203AD116ED}" srcId="{B4EB4C15-78D7-4073-94CB-C989FD8C2319}" destId="{174723A2-2EB0-4F93-BA70-A0ED1A219614}" srcOrd="2" destOrd="0" parTransId="{5729DC36-AEEB-4922-BFCA-88D481912735}" sibTransId="{E5BC8AEA-378D-4A01-A77E-14FB6CDBE0E3}"/>
    <dgm:cxn modelId="{5929026A-719B-410A-A623-A14B404C956C}" type="presOf" srcId="{D4F6D72D-990C-4903-9952-588E4E026A4A}" destId="{08BE715F-D026-49F0-9180-E3D186733177}" srcOrd="0" destOrd="0" presId="urn:microsoft.com/office/officeart/2005/8/layout/default"/>
    <dgm:cxn modelId="{4C5B836F-1E80-422B-AF4A-E557F64E2260}" type="presOf" srcId="{3EA7695A-CD68-4640-BABE-2FA0206DFDEF}" destId="{8EFD0C0B-BE21-460F-89A3-61D484743772}" srcOrd="0" destOrd="0" presId="urn:microsoft.com/office/officeart/2005/8/layout/default"/>
    <dgm:cxn modelId="{04988B23-4129-438F-8936-7615C359548C}" type="presParOf" srcId="{BDFDCDEE-177C-4ACA-98DF-08F2381FB4A7}" destId="{54AD22DD-4836-46A7-8562-5D002E187722}" srcOrd="0" destOrd="0" presId="urn:microsoft.com/office/officeart/2005/8/layout/default"/>
    <dgm:cxn modelId="{E009AFDB-9C64-4C39-B17D-C7F329EA33AE}" type="presParOf" srcId="{BDFDCDEE-177C-4ACA-98DF-08F2381FB4A7}" destId="{6C8F76C6-9400-4AF1-BF5B-C8207867B217}" srcOrd="1" destOrd="0" presId="urn:microsoft.com/office/officeart/2005/8/layout/default"/>
    <dgm:cxn modelId="{DDBD8222-2F31-4FE4-92C7-C717C706913F}" type="presParOf" srcId="{BDFDCDEE-177C-4ACA-98DF-08F2381FB4A7}" destId="{FF2854CF-9931-4C17-B7E2-053628B39618}" srcOrd="2" destOrd="0" presId="urn:microsoft.com/office/officeart/2005/8/layout/default"/>
    <dgm:cxn modelId="{E5D87ED8-0620-48C4-9CE3-032DECA7E9AC}" type="presParOf" srcId="{BDFDCDEE-177C-4ACA-98DF-08F2381FB4A7}" destId="{912A88AB-7E33-4A58-BDA8-A700209CB5B2}" srcOrd="3" destOrd="0" presId="urn:microsoft.com/office/officeart/2005/8/layout/default"/>
    <dgm:cxn modelId="{810FBE52-220F-4F4D-9938-AEBA9F6F4192}" type="presParOf" srcId="{BDFDCDEE-177C-4ACA-98DF-08F2381FB4A7}" destId="{B915D4AA-E66F-4E45-9A56-FA79B4D049A8}" srcOrd="4" destOrd="0" presId="urn:microsoft.com/office/officeart/2005/8/layout/default"/>
    <dgm:cxn modelId="{4422618C-4836-4F29-97B7-D9544939F9AF}" type="presParOf" srcId="{BDFDCDEE-177C-4ACA-98DF-08F2381FB4A7}" destId="{6D1D6178-3B75-4917-B0F2-06EFD0E4B7AF}" srcOrd="5" destOrd="0" presId="urn:microsoft.com/office/officeart/2005/8/layout/default"/>
    <dgm:cxn modelId="{805BE1DB-EBE4-4927-A0D0-9C6E82F6E87B}" type="presParOf" srcId="{BDFDCDEE-177C-4ACA-98DF-08F2381FB4A7}" destId="{8EFD0C0B-BE21-460F-89A3-61D484743772}" srcOrd="6" destOrd="0" presId="urn:microsoft.com/office/officeart/2005/8/layout/default"/>
    <dgm:cxn modelId="{1BF0258D-1BF3-4595-95B2-724C246E4131}" type="presParOf" srcId="{BDFDCDEE-177C-4ACA-98DF-08F2381FB4A7}" destId="{D5371A92-7269-4F39-95E2-075F4829AD4F}" srcOrd="7" destOrd="0" presId="urn:microsoft.com/office/officeart/2005/8/layout/default"/>
    <dgm:cxn modelId="{BD3C6DBE-64F1-45C9-A3A3-31E65D212299}" type="presParOf" srcId="{BDFDCDEE-177C-4ACA-98DF-08F2381FB4A7}" destId="{158B97C7-D49E-4536-BDC3-C0AFFACA85DF}" srcOrd="8" destOrd="0" presId="urn:microsoft.com/office/officeart/2005/8/layout/default"/>
    <dgm:cxn modelId="{AE2E6023-71AF-4F9B-8A60-F52EF3F1A0FB}" type="presParOf" srcId="{BDFDCDEE-177C-4ACA-98DF-08F2381FB4A7}" destId="{815C8E3B-B029-4EC7-9FCB-EA84618F0042}" srcOrd="9" destOrd="0" presId="urn:microsoft.com/office/officeart/2005/8/layout/default"/>
    <dgm:cxn modelId="{481DB701-D161-4CEB-98E4-9146310E0043}" type="presParOf" srcId="{BDFDCDEE-177C-4ACA-98DF-08F2381FB4A7}" destId="{08BE715F-D026-49F0-9180-E3D18673317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F8819-4D39-43AE-A4C2-5EB2BF0E97E5}"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3EC04A25-13F2-4085-95C3-A81A2621C7E6}">
      <dgm:prSet phldrT="[Text]" custT="1"/>
      <dgm:spPr/>
      <dgm:t>
        <a:bodyPr/>
        <a:lstStyle/>
        <a:p>
          <a:r>
            <a:rPr lang="en-US" sz="3600" dirty="0"/>
            <a:t>Anchorage</a:t>
          </a:r>
        </a:p>
      </dgm:t>
    </dgm:pt>
    <dgm:pt modelId="{4F929F6F-7802-4781-A9F4-0444A32ADC1D}" type="parTrans" cxnId="{F96FA68E-F591-4B64-87A1-5B8BE2905F0C}">
      <dgm:prSet/>
      <dgm:spPr/>
      <dgm:t>
        <a:bodyPr/>
        <a:lstStyle/>
        <a:p>
          <a:endParaRPr lang="en-US" sz="3600"/>
        </a:p>
      </dgm:t>
    </dgm:pt>
    <dgm:pt modelId="{2779A428-D74C-4DCF-985F-8B54B1E9CC40}" type="sibTrans" cxnId="{F96FA68E-F591-4B64-87A1-5B8BE2905F0C}">
      <dgm:prSet/>
      <dgm:spPr/>
      <dgm:t>
        <a:bodyPr/>
        <a:lstStyle/>
        <a:p>
          <a:endParaRPr lang="en-US" sz="3600"/>
        </a:p>
      </dgm:t>
    </dgm:pt>
    <dgm:pt modelId="{22D3EC71-8A77-4529-BB1C-13778ECFEDB6}">
      <dgm:prSet phldrT="[Text]" custT="1"/>
      <dgm:spPr/>
      <dgm:t>
        <a:bodyPr/>
        <a:lstStyle/>
        <a:p>
          <a:r>
            <a:rPr lang="en-US" sz="3600" dirty="0"/>
            <a:t>Fairbanks</a:t>
          </a:r>
        </a:p>
      </dgm:t>
    </dgm:pt>
    <dgm:pt modelId="{A691E6CF-27D0-4327-B56E-93E14E80B6EB}" type="parTrans" cxnId="{E3B9648A-934B-475A-935F-52B30DB3E5C3}">
      <dgm:prSet/>
      <dgm:spPr/>
      <dgm:t>
        <a:bodyPr/>
        <a:lstStyle/>
        <a:p>
          <a:endParaRPr lang="en-US" sz="3600"/>
        </a:p>
      </dgm:t>
    </dgm:pt>
    <dgm:pt modelId="{4FA9116F-57D5-4EFE-A6F4-A4C72E4E7C2E}" type="sibTrans" cxnId="{E3B9648A-934B-475A-935F-52B30DB3E5C3}">
      <dgm:prSet/>
      <dgm:spPr/>
      <dgm:t>
        <a:bodyPr/>
        <a:lstStyle/>
        <a:p>
          <a:endParaRPr lang="en-US" sz="3600"/>
        </a:p>
      </dgm:t>
    </dgm:pt>
    <dgm:pt modelId="{6002AC47-6078-41D4-B8F7-ED2B5FA23264}">
      <dgm:prSet phldrT="[Text]" custT="1"/>
      <dgm:spPr/>
      <dgm:t>
        <a:bodyPr/>
        <a:lstStyle/>
        <a:p>
          <a:r>
            <a:rPr lang="en-US" sz="3600" dirty="0"/>
            <a:t>Barrow</a:t>
          </a:r>
        </a:p>
      </dgm:t>
    </dgm:pt>
    <dgm:pt modelId="{EBE9C31C-A67A-40DF-ACED-90157DA19B76}" type="parTrans" cxnId="{C8B0EEA9-7F1C-4A7D-89AA-05DB9C563C38}">
      <dgm:prSet/>
      <dgm:spPr/>
      <dgm:t>
        <a:bodyPr/>
        <a:lstStyle/>
        <a:p>
          <a:endParaRPr lang="en-US" sz="3600"/>
        </a:p>
      </dgm:t>
    </dgm:pt>
    <dgm:pt modelId="{9A0783E6-3056-48FA-97A6-89E9A8E887E3}" type="sibTrans" cxnId="{C8B0EEA9-7F1C-4A7D-89AA-05DB9C563C38}">
      <dgm:prSet/>
      <dgm:spPr/>
      <dgm:t>
        <a:bodyPr/>
        <a:lstStyle/>
        <a:p>
          <a:endParaRPr lang="en-US" sz="3600"/>
        </a:p>
      </dgm:t>
    </dgm:pt>
    <dgm:pt modelId="{AD90D106-CC4F-4F49-843D-F07E8F5AD60E}">
      <dgm:prSet phldrT="[Text]" custT="1"/>
      <dgm:spPr/>
      <dgm:t>
        <a:bodyPr/>
        <a:lstStyle/>
        <a:p>
          <a:r>
            <a:rPr lang="en-US" sz="3600" dirty="0"/>
            <a:t>Kenai</a:t>
          </a:r>
        </a:p>
      </dgm:t>
    </dgm:pt>
    <dgm:pt modelId="{5131B8E6-4014-4FD6-AAE1-4AC894BD6D0B}" type="parTrans" cxnId="{C30C7976-3C09-4ADB-B36A-D17D72C70637}">
      <dgm:prSet/>
      <dgm:spPr/>
      <dgm:t>
        <a:bodyPr/>
        <a:lstStyle/>
        <a:p>
          <a:endParaRPr lang="en-US" sz="3600"/>
        </a:p>
      </dgm:t>
    </dgm:pt>
    <dgm:pt modelId="{EC358570-77F1-47F3-A650-C6644C7B244D}" type="sibTrans" cxnId="{C30C7976-3C09-4ADB-B36A-D17D72C70637}">
      <dgm:prSet/>
      <dgm:spPr/>
      <dgm:t>
        <a:bodyPr/>
        <a:lstStyle/>
        <a:p>
          <a:endParaRPr lang="en-US" sz="3600"/>
        </a:p>
      </dgm:t>
    </dgm:pt>
    <dgm:pt modelId="{95D83616-4566-4648-842D-6376DCCE7785}">
      <dgm:prSet phldrT="[Text]" custT="1"/>
      <dgm:spPr/>
      <dgm:t>
        <a:bodyPr/>
        <a:lstStyle/>
        <a:p>
          <a:r>
            <a:rPr lang="en-US" sz="3600" dirty="0"/>
            <a:t>Nome</a:t>
          </a:r>
        </a:p>
      </dgm:t>
    </dgm:pt>
    <dgm:pt modelId="{96204156-DF76-4ECC-AC91-9DC1E21A6EAB}" type="parTrans" cxnId="{E6208C9B-F6DC-4084-B761-FDA8BB6B5E8B}">
      <dgm:prSet/>
      <dgm:spPr/>
      <dgm:t>
        <a:bodyPr/>
        <a:lstStyle/>
        <a:p>
          <a:endParaRPr lang="en-US" sz="3600"/>
        </a:p>
      </dgm:t>
    </dgm:pt>
    <dgm:pt modelId="{578D4762-F929-4AD1-8B4E-6FE760C409DF}" type="sibTrans" cxnId="{E6208C9B-F6DC-4084-B761-FDA8BB6B5E8B}">
      <dgm:prSet/>
      <dgm:spPr/>
      <dgm:t>
        <a:bodyPr/>
        <a:lstStyle/>
        <a:p>
          <a:endParaRPr lang="en-US" sz="3600"/>
        </a:p>
      </dgm:t>
    </dgm:pt>
    <dgm:pt modelId="{9C290747-2F8A-4B0B-A969-0ED6B73983AE}" type="pres">
      <dgm:prSet presAssocID="{466F8819-4D39-43AE-A4C2-5EB2BF0E97E5}" presName="Name0" presStyleCnt="0">
        <dgm:presLayoutVars>
          <dgm:dir/>
        </dgm:presLayoutVars>
      </dgm:prSet>
      <dgm:spPr/>
      <dgm:t>
        <a:bodyPr/>
        <a:lstStyle/>
        <a:p>
          <a:endParaRPr lang="en-US"/>
        </a:p>
      </dgm:t>
    </dgm:pt>
    <dgm:pt modelId="{0CD4D9C1-786B-4391-9C08-3D9C7647E900}" type="pres">
      <dgm:prSet presAssocID="{3EC04A25-13F2-4085-95C3-A81A2621C7E6}" presName="noChildren" presStyleCnt="0"/>
      <dgm:spPr/>
    </dgm:pt>
    <dgm:pt modelId="{ABD79FB0-A17A-456E-896D-A60F54FB7120}" type="pres">
      <dgm:prSet presAssocID="{3EC04A25-13F2-4085-95C3-A81A2621C7E6}" presName="gap" presStyleCnt="0"/>
      <dgm:spPr/>
    </dgm:pt>
    <dgm:pt modelId="{B8E85059-7635-4B80-888E-EB3C7128D7D3}" type="pres">
      <dgm:prSet presAssocID="{3EC04A25-13F2-4085-95C3-A81A2621C7E6}" presName="medCircle2" presStyleLbl="vennNode1" presStyleIdx="0" presStyleCnt="5"/>
      <dgm:spPr/>
    </dgm:pt>
    <dgm:pt modelId="{5A3445D5-78C6-43C1-BA3E-CB8B754BF58B}" type="pres">
      <dgm:prSet presAssocID="{3EC04A25-13F2-4085-95C3-A81A2621C7E6}" presName="txLvlOnly1" presStyleLbl="revTx" presStyleIdx="0" presStyleCnt="5"/>
      <dgm:spPr/>
      <dgm:t>
        <a:bodyPr/>
        <a:lstStyle/>
        <a:p>
          <a:endParaRPr lang="en-US"/>
        </a:p>
      </dgm:t>
    </dgm:pt>
    <dgm:pt modelId="{84F5C9CE-89C1-4FC1-9C5A-3AA6AF91E8F8}" type="pres">
      <dgm:prSet presAssocID="{22D3EC71-8A77-4529-BB1C-13778ECFEDB6}" presName="noChildren" presStyleCnt="0"/>
      <dgm:spPr/>
    </dgm:pt>
    <dgm:pt modelId="{F59E92E2-53A2-4645-AAA2-D89C7C105A94}" type="pres">
      <dgm:prSet presAssocID="{22D3EC71-8A77-4529-BB1C-13778ECFEDB6}" presName="gap" presStyleCnt="0"/>
      <dgm:spPr/>
    </dgm:pt>
    <dgm:pt modelId="{566B7D2E-2AB0-43C4-AA72-6F63B7332C5C}" type="pres">
      <dgm:prSet presAssocID="{22D3EC71-8A77-4529-BB1C-13778ECFEDB6}" presName="medCircle2" presStyleLbl="vennNode1" presStyleIdx="1" presStyleCnt="5"/>
      <dgm:spPr/>
    </dgm:pt>
    <dgm:pt modelId="{F750D715-F22F-4ACE-94C6-15B9B0571F58}" type="pres">
      <dgm:prSet presAssocID="{22D3EC71-8A77-4529-BB1C-13778ECFEDB6}" presName="txLvlOnly1" presStyleLbl="revTx" presStyleIdx="1" presStyleCnt="5"/>
      <dgm:spPr/>
      <dgm:t>
        <a:bodyPr/>
        <a:lstStyle/>
        <a:p>
          <a:endParaRPr lang="en-US"/>
        </a:p>
      </dgm:t>
    </dgm:pt>
    <dgm:pt modelId="{2A89A86E-E85D-42FE-B216-977E6818F733}" type="pres">
      <dgm:prSet presAssocID="{6002AC47-6078-41D4-B8F7-ED2B5FA23264}" presName="noChildren" presStyleCnt="0"/>
      <dgm:spPr/>
    </dgm:pt>
    <dgm:pt modelId="{F5B20FBE-7F9D-4B99-958A-2B71ECFFD1E4}" type="pres">
      <dgm:prSet presAssocID="{6002AC47-6078-41D4-B8F7-ED2B5FA23264}" presName="gap" presStyleCnt="0"/>
      <dgm:spPr/>
    </dgm:pt>
    <dgm:pt modelId="{5DA24A33-EFF9-45B3-853A-1FE9FA1C0390}" type="pres">
      <dgm:prSet presAssocID="{6002AC47-6078-41D4-B8F7-ED2B5FA23264}" presName="medCircle2" presStyleLbl="vennNode1" presStyleIdx="2" presStyleCnt="5"/>
      <dgm:spPr/>
    </dgm:pt>
    <dgm:pt modelId="{58F8AD9C-1DCC-4151-8C8C-1882DA86AD34}" type="pres">
      <dgm:prSet presAssocID="{6002AC47-6078-41D4-B8F7-ED2B5FA23264}" presName="txLvlOnly1" presStyleLbl="revTx" presStyleIdx="2" presStyleCnt="5"/>
      <dgm:spPr/>
      <dgm:t>
        <a:bodyPr/>
        <a:lstStyle/>
        <a:p>
          <a:endParaRPr lang="en-US"/>
        </a:p>
      </dgm:t>
    </dgm:pt>
    <dgm:pt modelId="{DEB25D4C-4A69-4007-86C2-A67EC14511FE}" type="pres">
      <dgm:prSet presAssocID="{AD90D106-CC4F-4F49-843D-F07E8F5AD60E}" presName="noChildren" presStyleCnt="0"/>
      <dgm:spPr/>
    </dgm:pt>
    <dgm:pt modelId="{2BCC9451-EE57-4AC6-83CB-D7E306953AA3}" type="pres">
      <dgm:prSet presAssocID="{AD90D106-CC4F-4F49-843D-F07E8F5AD60E}" presName="gap" presStyleCnt="0"/>
      <dgm:spPr/>
    </dgm:pt>
    <dgm:pt modelId="{D5F7E941-8BB1-4147-823A-DEF6F12AB6FE}" type="pres">
      <dgm:prSet presAssocID="{AD90D106-CC4F-4F49-843D-F07E8F5AD60E}" presName="medCircle2" presStyleLbl="vennNode1" presStyleIdx="3" presStyleCnt="5"/>
      <dgm:spPr/>
    </dgm:pt>
    <dgm:pt modelId="{4AD8A6C0-C2C6-45ED-8E40-75A3E69B494E}" type="pres">
      <dgm:prSet presAssocID="{AD90D106-CC4F-4F49-843D-F07E8F5AD60E}" presName="txLvlOnly1" presStyleLbl="revTx" presStyleIdx="3" presStyleCnt="5"/>
      <dgm:spPr/>
      <dgm:t>
        <a:bodyPr/>
        <a:lstStyle/>
        <a:p>
          <a:endParaRPr lang="en-US"/>
        </a:p>
      </dgm:t>
    </dgm:pt>
    <dgm:pt modelId="{5DD5868B-4AB1-4104-99A9-482E6F96A0A8}" type="pres">
      <dgm:prSet presAssocID="{95D83616-4566-4648-842D-6376DCCE7785}" presName="noChildren" presStyleCnt="0"/>
      <dgm:spPr/>
    </dgm:pt>
    <dgm:pt modelId="{AD3F736B-3C2D-495A-A95E-3CBC74696D4F}" type="pres">
      <dgm:prSet presAssocID="{95D83616-4566-4648-842D-6376DCCE7785}" presName="gap" presStyleCnt="0"/>
      <dgm:spPr/>
    </dgm:pt>
    <dgm:pt modelId="{AF576D3B-2E09-4134-9B7F-6662545F94D6}" type="pres">
      <dgm:prSet presAssocID="{95D83616-4566-4648-842D-6376DCCE7785}" presName="medCircle2" presStyleLbl="vennNode1" presStyleIdx="4" presStyleCnt="5"/>
      <dgm:spPr/>
    </dgm:pt>
    <dgm:pt modelId="{CEB98E02-FBE5-4FC6-BEC4-FBBCC1622508}" type="pres">
      <dgm:prSet presAssocID="{95D83616-4566-4648-842D-6376DCCE7785}" presName="txLvlOnly1" presStyleLbl="revTx" presStyleIdx="4" presStyleCnt="5"/>
      <dgm:spPr/>
      <dgm:t>
        <a:bodyPr/>
        <a:lstStyle/>
        <a:p>
          <a:endParaRPr lang="en-US"/>
        </a:p>
      </dgm:t>
    </dgm:pt>
  </dgm:ptLst>
  <dgm:cxnLst>
    <dgm:cxn modelId="{C8B0EEA9-7F1C-4A7D-89AA-05DB9C563C38}" srcId="{466F8819-4D39-43AE-A4C2-5EB2BF0E97E5}" destId="{6002AC47-6078-41D4-B8F7-ED2B5FA23264}" srcOrd="2" destOrd="0" parTransId="{EBE9C31C-A67A-40DF-ACED-90157DA19B76}" sibTransId="{9A0783E6-3056-48FA-97A6-89E9A8E887E3}"/>
    <dgm:cxn modelId="{F7AA32F3-1AF5-46A8-B4E7-47660143E38C}" type="presOf" srcId="{95D83616-4566-4648-842D-6376DCCE7785}" destId="{CEB98E02-FBE5-4FC6-BEC4-FBBCC1622508}" srcOrd="0" destOrd="0" presId="urn:microsoft.com/office/officeart/2008/layout/VerticalCircleList"/>
    <dgm:cxn modelId="{E6208C9B-F6DC-4084-B761-FDA8BB6B5E8B}" srcId="{466F8819-4D39-43AE-A4C2-5EB2BF0E97E5}" destId="{95D83616-4566-4648-842D-6376DCCE7785}" srcOrd="4" destOrd="0" parTransId="{96204156-DF76-4ECC-AC91-9DC1E21A6EAB}" sibTransId="{578D4762-F929-4AD1-8B4E-6FE760C409DF}"/>
    <dgm:cxn modelId="{E3B9648A-934B-475A-935F-52B30DB3E5C3}" srcId="{466F8819-4D39-43AE-A4C2-5EB2BF0E97E5}" destId="{22D3EC71-8A77-4529-BB1C-13778ECFEDB6}" srcOrd="1" destOrd="0" parTransId="{A691E6CF-27D0-4327-B56E-93E14E80B6EB}" sibTransId="{4FA9116F-57D5-4EFE-A6F4-A4C72E4E7C2E}"/>
    <dgm:cxn modelId="{C9A52D48-6000-4278-BE0E-609B18A57864}" type="presOf" srcId="{AD90D106-CC4F-4F49-843D-F07E8F5AD60E}" destId="{4AD8A6C0-C2C6-45ED-8E40-75A3E69B494E}" srcOrd="0" destOrd="0" presId="urn:microsoft.com/office/officeart/2008/layout/VerticalCircleList"/>
    <dgm:cxn modelId="{F96FA68E-F591-4B64-87A1-5B8BE2905F0C}" srcId="{466F8819-4D39-43AE-A4C2-5EB2BF0E97E5}" destId="{3EC04A25-13F2-4085-95C3-A81A2621C7E6}" srcOrd="0" destOrd="0" parTransId="{4F929F6F-7802-4781-A9F4-0444A32ADC1D}" sibTransId="{2779A428-D74C-4DCF-985F-8B54B1E9CC40}"/>
    <dgm:cxn modelId="{9003C818-4ABC-43E1-986C-1196E5B7618F}" type="presOf" srcId="{6002AC47-6078-41D4-B8F7-ED2B5FA23264}" destId="{58F8AD9C-1DCC-4151-8C8C-1882DA86AD34}" srcOrd="0" destOrd="0" presId="urn:microsoft.com/office/officeart/2008/layout/VerticalCircleList"/>
    <dgm:cxn modelId="{3C6B8E46-2689-4FDE-A90D-B678419B8BE1}" type="presOf" srcId="{466F8819-4D39-43AE-A4C2-5EB2BF0E97E5}" destId="{9C290747-2F8A-4B0B-A969-0ED6B73983AE}" srcOrd="0" destOrd="0" presId="urn:microsoft.com/office/officeart/2008/layout/VerticalCircleList"/>
    <dgm:cxn modelId="{4996EA0F-0286-4B8D-97B6-F6863D91DE38}" type="presOf" srcId="{22D3EC71-8A77-4529-BB1C-13778ECFEDB6}" destId="{F750D715-F22F-4ACE-94C6-15B9B0571F58}" srcOrd="0" destOrd="0" presId="urn:microsoft.com/office/officeart/2008/layout/VerticalCircleList"/>
    <dgm:cxn modelId="{C30C7976-3C09-4ADB-B36A-D17D72C70637}" srcId="{466F8819-4D39-43AE-A4C2-5EB2BF0E97E5}" destId="{AD90D106-CC4F-4F49-843D-F07E8F5AD60E}" srcOrd="3" destOrd="0" parTransId="{5131B8E6-4014-4FD6-AAE1-4AC894BD6D0B}" sibTransId="{EC358570-77F1-47F3-A650-C6644C7B244D}"/>
    <dgm:cxn modelId="{C58486C4-E02C-40E2-80DF-B76418492F31}" type="presOf" srcId="{3EC04A25-13F2-4085-95C3-A81A2621C7E6}" destId="{5A3445D5-78C6-43C1-BA3E-CB8B754BF58B}" srcOrd="0" destOrd="0" presId="urn:microsoft.com/office/officeart/2008/layout/VerticalCircleList"/>
    <dgm:cxn modelId="{A29B52A9-41FB-4BAA-9541-67FBC4C5BD31}" type="presParOf" srcId="{9C290747-2F8A-4B0B-A969-0ED6B73983AE}" destId="{0CD4D9C1-786B-4391-9C08-3D9C7647E900}" srcOrd="0" destOrd="0" presId="urn:microsoft.com/office/officeart/2008/layout/VerticalCircleList"/>
    <dgm:cxn modelId="{DBED8D89-F307-4268-AFFC-528F14E7B27D}" type="presParOf" srcId="{0CD4D9C1-786B-4391-9C08-3D9C7647E900}" destId="{ABD79FB0-A17A-456E-896D-A60F54FB7120}" srcOrd="0" destOrd="0" presId="urn:microsoft.com/office/officeart/2008/layout/VerticalCircleList"/>
    <dgm:cxn modelId="{2ED5D23D-41EB-4BE0-9321-A40F7AE0C2F5}" type="presParOf" srcId="{0CD4D9C1-786B-4391-9C08-3D9C7647E900}" destId="{B8E85059-7635-4B80-888E-EB3C7128D7D3}" srcOrd="1" destOrd="0" presId="urn:microsoft.com/office/officeart/2008/layout/VerticalCircleList"/>
    <dgm:cxn modelId="{E9175F18-021A-49D7-9FC7-54552011F25B}" type="presParOf" srcId="{0CD4D9C1-786B-4391-9C08-3D9C7647E900}" destId="{5A3445D5-78C6-43C1-BA3E-CB8B754BF58B}" srcOrd="2" destOrd="0" presId="urn:microsoft.com/office/officeart/2008/layout/VerticalCircleList"/>
    <dgm:cxn modelId="{1B754E7E-1C03-45F3-86EE-2259AB5F60F2}" type="presParOf" srcId="{9C290747-2F8A-4B0B-A969-0ED6B73983AE}" destId="{84F5C9CE-89C1-4FC1-9C5A-3AA6AF91E8F8}" srcOrd="1" destOrd="0" presId="urn:microsoft.com/office/officeart/2008/layout/VerticalCircleList"/>
    <dgm:cxn modelId="{43E7C5CA-5764-4122-B29C-A1BF0FB419F1}" type="presParOf" srcId="{84F5C9CE-89C1-4FC1-9C5A-3AA6AF91E8F8}" destId="{F59E92E2-53A2-4645-AAA2-D89C7C105A94}" srcOrd="0" destOrd="0" presId="urn:microsoft.com/office/officeart/2008/layout/VerticalCircleList"/>
    <dgm:cxn modelId="{F023478F-495A-4EE6-97E7-52D1F00A1BA6}" type="presParOf" srcId="{84F5C9CE-89C1-4FC1-9C5A-3AA6AF91E8F8}" destId="{566B7D2E-2AB0-43C4-AA72-6F63B7332C5C}" srcOrd="1" destOrd="0" presId="urn:microsoft.com/office/officeart/2008/layout/VerticalCircleList"/>
    <dgm:cxn modelId="{8EA9E687-9A28-46EF-B700-1E9E39C6B282}" type="presParOf" srcId="{84F5C9CE-89C1-4FC1-9C5A-3AA6AF91E8F8}" destId="{F750D715-F22F-4ACE-94C6-15B9B0571F58}" srcOrd="2" destOrd="0" presId="urn:microsoft.com/office/officeart/2008/layout/VerticalCircleList"/>
    <dgm:cxn modelId="{03C19E61-5E35-41D4-8D42-9522675F1A31}" type="presParOf" srcId="{9C290747-2F8A-4B0B-A969-0ED6B73983AE}" destId="{2A89A86E-E85D-42FE-B216-977E6818F733}" srcOrd="2" destOrd="0" presId="urn:microsoft.com/office/officeart/2008/layout/VerticalCircleList"/>
    <dgm:cxn modelId="{CCB2C3BF-3A0A-4E46-A87B-D970EF22C57B}" type="presParOf" srcId="{2A89A86E-E85D-42FE-B216-977E6818F733}" destId="{F5B20FBE-7F9D-4B99-958A-2B71ECFFD1E4}" srcOrd="0" destOrd="0" presId="urn:microsoft.com/office/officeart/2008/layout/VerticalCircleList"/>
    <dgm:cxn modelId="{2D4A07DD-5C06-4CEE-93CD-D39752A93E41}" type="presParOf" srcId="{2A89A86E-E85D-42FE-B216-977E6818F733}" destId="{5DA24A33-EFF9-45B3-853A-1FE9FA1C0390}" srcOrd="1" destOrd="0" presId="urn:microsoft.com/office/officeart/2008/layout/VerticalCircleList"/>
    <dgm:cxn modelId="{B70DAC62-DA6F-46CC-BF80-20CE7000913B}" type="presParOf" srcId="{2A89A86E-E85D-42FE-B216-977E6818F733}" destId="{58F8AD9C-1DCC-4151-8C8C-1882DA86AD34}" srcOrd="2" destOrd="0" presId="urn:microsoft.com/office/officeart/2008/layout/VerticalCircleList"/>
    <dgm:cxn modelId="{3A408DD7-509A-4317-9249-48D8DB934FE6}" type="presParOf" srcId="{9C290747-2F8A-4B0B-A969-0ED6B73983AE}" destId="{DEB25D4C-4A69-4007-86C2-A67EC14511FE}" srcOrd="3" destOrd="0" presId="urn:microsoft.com/office/officeart/2008/layout/VerticalCircleList"/>
    <dgm:cxn modelId="{80EA2D81-5282-4A60-98AF-819AD5B6A65A}" type="presParOf" srcId="{DEB25D4C-4A69-4007-86C2-A67EC14511FE}" destId="{2BCC9451-EE57-4AC6-83CB-D7E306953AA3}" srcOrd="0" destOrd="0" presId="urn:microsoft.com/office/officeart/2008/layout/VerticalCircleList"/>
    <dgm:cxn modelId="{53A2BC9C-A448-47DC-9980-F2268B9E012C}" type="presParOf" srcId="{DEB25D4C-4A69-4007-86C2-A67EC14511FE}" destId="{D5F7E941-8BB1-4147-823A-DEF6F12AB6FE}" srcOrd="1" destOrd="0" presId="urn:microsoft.com/office/officeart/2008/layout/VerticalCircleList"/>
    <dgm:cxn modelId="{CCFB6F70-A810-4756-97B5-5EF32F97472F}" type="presParOf" srcId="{DEB25D4C-4A69-4007-86C2-A67EC14511FE}" destId="{4AD8A6C0-C2C6-45ED-8E40-75A3E69B494E}" srcOrd="2" destOrd="0" presId="urn:microsoft.com/office/officeart/2008/layout/VerticalCircleList"/>
    <dgm:cxn modelId="{87F469C8-5B27-494B-877A-BFB2CDB062E0}" type="presParOf" srcId="{9C290747-2F8A-4B0B-A969-0ED6B73983AE}" destId="{5DD5868B-4AB1-4104-99A9-482E6F96A0A8}" srcOrd="4" destOrd="0" presId="urn:microsoft.com/office/officeart/2008/layout/VerticalCircleList"/>
    <dgm:cxn modelId="{9F1DE8CF-7EE9-4321-833C-A37382FB2093}" type="presParOf" srcId="{5DD5868B-4AB1-4104-99A9-482E6F96A0A8}" destId="{AD3F736B-3C2D-495A-A95E-3CBC74696D4F}" srcOrd="0" destOrd="0" presId="urn:microsoft.com/office/officeart/2008/layout/VerticalCircleList"/>
    <dgm:cxn modelId="{0AD4110E-DA4B-4CBF-B82F-B2A9ABD9E410}" type="presParOf" srcId="{5DD5868B-4AB1-4104-99A9-482E6F96A0A8}" destId="{AF576D3B-2E09-4134-9B7F-6662545F94D6}" srcOrd="1" destOrd="0" presId="urn:microsoft.com/office/officeart/2008/layout/VerticalCircleList"/>
    <dgm:cxn modelId="{4C7A1539-E3DF-437C-9B6D-61389B8C2CC0}" type="presParOf" srcId="{5DD5868B-4AB1-4104-99A9-482E6F96A0A8}" destId="{CEB98E02-FBE5-4FC6-BEC4-FBBCC1622508}"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F8819-4D39-43AE-A4C2-5EB2BF0E97E5}"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69696DD0-3AD4-4E06-8FB3-BA13DB685A9F}">
      <dgm:prSet phldrT="[Text]" custT="1"/>
      <dgm:spPr/>
      <dgm:t>
        <a:bodyPr/>
        <a:lstStyle/>
        <a:p>
          <a:r>
            <a:rPr lang="en-US" sz="3600" dirty="0"/>
            <a:t>Ketchikan</a:t>
          </a:r>
        </a:p>
      </dgm:t>
    </dgm:pt>
    <dgm:pt modelId="{D372449E-103D-4C3B-8523-D671D496DE29}" type="parTrans" cxnId="{82D3278F-7C06-4C47-892D-73F54EFB0568}">
      <dgm:prSet/>
      <dgm:spPr/>
      <dgm:t>
        <a:bodyPr/>
        <a:lstStyle/>
        <a:p>
          <a:endParaRPr lang="en-US" sz="3600"/>
        </a:p>
      </dgm:t>
    </dgm:pt>
    <dgm:pt modelId="{809758FA-9AB1-4FD5-A605-6F5C0DCF1AE6}" type="sibTrans" cxnId="{82D3278F-7C06-4C47-892D-73F54EFB0568}">
      <dgm:prSet/>
      <dgm:spPr/>
      <dgm:t>
        <a:bodyPr/>
        <a:lstStyle/>
        <a:p>
          <a:endParaRPr lang="en-US" sz="3600"/>
        </a:p>
      </dgm:t>
    </dgm:pt>
    <dgm:pt modelId="{F363E43C-8D38-4A2D-84B2-A656B2DDB79C}">
      <dgm:prSet phldrT="[Text]" custT="1"/>
      <dgm:spPr/>
      <dgm:t>
        <a:bodyPr/>
        <a:lstStyle/>
        <a:p>
          <a:r>
            <a:rPr lang="en-US" sz="3600" dirty="0"/>
            <a:t>Juneau</a:t>
          </a:r>
        </a:p>
      </dgm:t>
    </dgm:pt>
    <dgm:pt modelId="{3F66AB01-FB5A-4256-8CCD-6748BEF5497B}" type="parTrans" cxnId="{1B6C80F5-48ED-459B-9BA0-E8EC88A0C337}">
      <dgm:prSet/>
      <dgm:spPr/>
      <dgm:t>
        <a:bodyPr/>
        <a:lstStyle/>
        <a:p>
          <a:endParaRPr lang="en-US" sz="3600"/>
        </a:p>
      </dgm:t>
    </dgm:pt>
    <dgm:pt modelId="{4E525958-60BB-4E4F-950E-70D506A7CC70}" type="sibTrans" cxnId="{1B6C80F5-48ED-459B-9BA0-E8EC88A0C337}">
      <dgm:prSet/>
      <dgm:spPr/>
      <dgm:t>
        <a:bodyPr/>
        <a:lstStyle/>
        <a:p>
          <a:endParaRPr lang="en-US" sz="3600"/>
        </a:p>
      </dgm:t>
    </dgm:pt>
    <dgm:pt modelId="{E7FC473A-2F28-4CD2-A9B1-F9DDF60F19BC}">
      <dgm:prSet phldrT="[Text]" custT="1"/>
      <dgm:spPr/>
      <dgm:t>
        <a:bodyPr/>
        <a:lstStyle/>
        <a:p>
          <a:r>
            <a:rPr lang="en-US" sz="3600" dirty="0"/>
            <a:t>Mat-Su Valley</a:t>
          </a:r>
        </a:p>
      </dgm:t>
    </dgm:pt>
    <dgm:pt modelId="{19AD2FD4-4CD7-448E-A2D9-131C6ACC6E2D}" type="parTrans" cxnId="{6380E846-7147-40E6-918D-70DE28D9716A}">
      <dgm:prSet/>
      <dgm:spPr/>
      <dgm:t>
        <a:bodyPr/>
        <a:lstStyle/>
        <a:p>
          <a:endParaRPr lang="en-US" sz="3600"/>
        </a:p>
      </dgm:t>
    </dgm:pt>
    <dgm:pt modelId="{27522801-2FE2-49C5-ADF4-7C88926FF5F3}" type="sibTrans" cxnId="{6380E846-7147-40E6-918D-70DE28D9716A}">
      <dgm:prSet/>
      <dgm:spPr/>
      <dgm:t>
        <a:bodyPr/>
        <a:lstStyle/>
        <a:p>
          <a:endParaRPr lang="en-US" sz="3600"/>
        </a:p>
      </dgm:t>
    </dgm:pt>
    <dgm:pt modelId="{8FB04A96-7A8A-4421-8592-0F9B0D73AFB6}">
      <dgm:prSet phldrT="[Text]" custT="1"/>
      <dgm:spPr/>
      <dgm:t>
        <a:bodyPr/>
        <a:lstStyle/>
        <a:p>
          <a:r>
            <a:rPr lang="en-US" sz="3600"/>
            <a:t>Bethel</a:t>
          </a:r>
          <a:endParaRPr lang="en-US" sz="3600" dirty="0"/>
        </a:p>
      </dgm:t>
    </dgm:pt>
    <dgm:pt modelId="{514C0698-E8CA-47E4-ACC1-7AA62E5E4D92}" type="parTrans" cxnId="{7D1C6FC7-2DEF-452A-A19E-59B2DB9C5577}">
      <dgm:prSet/>
      <dgm:spPr/>
      <dgm:t>
        <a:bodyPr/>
        <a:lstStyle/>
        <a:p>
          <a:endParaRPr lang="en-US" sz="3600"/>
        </a:p>
      </dgm:t>
    </dgm:pt>
    <dgm:pt modelId="{133692B7-F0E3-41CF-86FB-149D888705A0}" type="sibTrans" cxnId="{7D1C6FC7-2DEF-452A-A19E-59B2DB9C5577}">
      <dgm:prSet/>
      <dgm:spPr/>
      <dgm:t>
        <a:bodyPr/>
        <a:lstStyle/>
        <a:p>
          <a:endParaRPr lang="en-US" sz="3600"/>
        </a:p>
      </dgm:t>
    </dgm:pt>
    <dgm:pt modelId="{F54BE89F-CDAC-49C4-82C4-607DA742F325}">
      <dgm:prSet phldrT="[Text]" custT="1"/>
      <dgm:spPr/>
      <dgm:t>
        <a:bodyPr/>
        <a:lstStyle/>
        <a:p>
          <a:r>
            <a:rPr lang="en-US" sz="3600" dirty="0"/>
            <a:t>Eagle River</a:t>
          </a:r>
        </a:p>
      </dgm:t>
    </dgm:pt>
    <dgm:pt modelId="{C5A2AEAD-A1CA-4A46-8F1E-A4611C076CB4}" type="parTrans" cxnId="{130620AE-D49F-4F4B-9838-1C4CEFC53DFA}">
      <dgm:prSet/>
      <dgm:spPr/>
      <dgm:t>
        <a:bodyPr/>
        <a:lstStyle/>
        <a:p>
          <a:endParaRPr lang="en-US"/>
        </a:p>
      </dgm:t>
    </dgm:pt>
    <dgm:pt modelId="{A5561176-9AC0-4FC4-8935-E0CAC467CC11}" type="sibTrans" cxnId="{130620AE-D49F-4F4B-9838-1C4CEFC53DFA}">
      <dgm:prSet/>
      <dgm:spPr/>
      <dgm:t>
        <a:bodyPr/>
        <a:lstStyle/>
        <a:p>
          <a:endParaRPr lang="en-US"/>
        </a:p>
      </dgm:t>
    </dgm:pt>
    <dgm:pt modelId="{9C290747-2F8A-4B0B-A969-0ED6B73983AE}" type="pres">
      <dgm:prSet presAssocID="{466F8819-4D39-43AE-A4C2-5EB2BF0E97E5}" presName="Name0" presStyleCnt="0">
        <dgm:presLayoutVars>
          <dgm:dir/>
        </dgm:presLayoutVars>
      </dgm:prSet>
      <dgm:spPr/>
      <dgm:t>
        <a:bodyPr/>
        <a:lstStyle/>
        <a:p>
          <a:endParaRPr lang="en-US"/>
        </a:p>
      </dgm:t>
    </dgm:pt>
    <dgm:pt modelId="{A72D0C07-E673-49F8-85EE-8D25380AE612}" type="pres">
      <dgm:prSet presAssocID="{8FB04A96-7A8A-4421-8592-0F9B0D73AFB6}" presName="noChildren" presStyleCnt="0"/>
      <dgm:spPr/>
    </dgm:pt>
    <dgm:pt modelId="{2D734D52-3288-4983-8382-F6C0894215EA}" type="pres">
      <dgm:prSet presAssocID="{8FB04A96-7A8A-4421-8592-0F9B0D73AFB6}" presName="gap" presStyleCnt="0"/>
      <dgm:spPr/>
    </dgm:pt>
    <dgm:pt modelId="{CEA65191-8BCB-491C-8D3E-1D9E61066A6B}" type="pres">
      <dgm:prSet presAssocID="{8FB04A96-7A8A-4421-8592-0F9B0D73AFB6}" presName="medCircle2" presStyleLbl="vennNode1" presStyleIdx="0" presStyleCnt="5"/>
      <dgm:spPr/>
    </dgm:pt>
    <dgm:pt modelId="{41EFCF3F-BDC2-4C89-9AD6-10968F2349F4}" type="pres">
      <dgm:prSet presAssocID="{8FB04A96-7A8A-4421-8592-0F9B0D73AFB6}" presName="txLvlOnly1" presStyleLbl="revTx" presStyleIdx="0" presStyleCnt="5"/>
      <dgm:spPr/>
      <dgm:t>
        <a:bodyPr/>
        <a:lstStyle/>
        <a:p>
          <a:endParaRPr lang="en-US"/>
        </a:p>
      </dgm:t>
    </dgm:pt>
    <dgm:pt modelId="{48563382-3368-4FBB-B0BA-8284B119D44C}" type="pres">
      <dgm:prSet presAssocID="{69696DD0-3AD4-4E06-8FB3-BA13DB685A9F}" presName="noChildren" presStyleCnt="0"/>
      <dgm:spPr/>
    </dgm:pt>
    <dgm:pt modelId="{02B8E6F7-D070-477E-97B0-E2E34FE3C238}" type="pres">
      <dgm:prSet presAssocID="{69696DD0-3AD4-4E06-8FB3-BA13DB685A9F}" presName="gap" presStyleCnt="0"/>
      <dgm:spPr/>
    </dgm:pt>
    <dgm:pt modelId="{8751F6E9-8BF8-4519-B33E-5DE7C4EF84DA}" type="pres">
      <dgm:prSet presAssocID="{69696DD0-3AD4-4E06-8FB3-BA13DB685A9F}" presName="medCircle2" presStyleLbl="vennNode1" presStyleIdx="1" presStyleCnt="5"/>
      <dgm:spPr/>
    </dgm:pt>
    <dgm:pt modelId="{3B1B8A3E-B709-4342-A4F5-451E2A8D5E30}" type="pres">
      <dgm:prSet presAssocID="{69696DD0-3AD4-4E06-8FB3-BA13DB685A9F}" presName="txLvlOnly1" presStyleLbl="revTx" presStyleIdx="1" presStyleCnt="5"/>
      <dgm:spPr/>
      <dgm:t>
        <a:bodyPr/>
        <a:lstStyle/>
        <a:p>
          <a:endParaRPr lang="en-US"/>
        </a:p>
      </dgm:t>
    </dgm:pt>
    <dgm:pt modelId="{2C06348F-F7A8-4EA8-9169-7454759D2143}" type="pres">
      <dgm:prSet presAssocID="{F363E43C-8D38-4A2D-84B2-A656B2DDB79C}" presName="noChildren" presStyleCnt="0"/>
      <dgm:spPr/>
    </dgm:pt>
    <dgm:pt modelId="{4A27CB30-EBB6-4732-9DCC-F89D7CED8A94}" type="pres">
      <dgm:prSet presAssocID="{F363E43C-8D38-4A2D-84B2-A656B2DDB79C}" presName="gap" presStyleCnt="0"/>
      <dgm:spPr/>
    </dgm:pt>
    <dgm:pt modelId="{6EC80C7C-397A-433F-9BC0-BE0E980DA6B2}" type="pres">
      <dgm:prSet presAssocID="{F363E43C-8D38-4A2D-84B2-A656B2DDB79C}" presName="medCircle2" presStyleLbl="vennNode1" presStyleIdx="2" presStyleCnt="5"/>
      <dgm:spPr/>
    </dgm:pt>
    <dgm:pt modelId="{6EA50EBB-6358-49B6-8B2D-7598814E1C22}" type="pres">
      <dgm:prSet presAssocID="{F363E43C-8D38-4A2D-84B2-A656B2DDB79C}" presName="txLvlOnly1" presStyleLbl="revTx" presStyleIdx="2" presStyleCnt="5"/>
      <dgm:spPr/>
      <dgm:t>
        <a:bodyPr/>
        <a:lstStyle/>
        <a:p>
          <a:endParaRPr lang="en-US"/>
        </a:p>
      </dgm:t>
    </dgm:pt>
    <dgm:pt modelId="{04BF2715-263E-4C5E-AC73-9A80020F97D8}" type="pres">
      <dgm:prSet presAssocID="{E7FC473A-2F28-4CD2-A9B1-F9DDF60F19BC}" presName="noChildren" presStyleCnt="0"/>
      <dgm:spPr/>
    </dgm:pt>
    <dgm:pt modelId="{873CDD91-BBA0-4712-80A9-958B06EE2DDE}" type="pres">
      <dgm:prSet presAssocID="{E7FC473A-2F28-4CD2-A9B1-F9DDF60F19BC}" presName="gap" presStyleCnt="0"/>
      <dgm:spPr/>
    </dgm:pt>
    <dgm:pt modelId="{AB0FC351-6799-4976-B513-65E1448FCE6C}" type="pres">
      <dgm:prSet presAssocID="{E7FC473A-2F28-4CD2-A9B1-F9DDF60F19BC}" presName="medCircle2" presStyleLbl="vennNode1" presStyleIdx="3" presStyleCnt="5"/>
      <dgm:spPr/>
    </dgm:pt>
    <dgm:pt modelId="{F8BC6E05-7A7D-4FB2-A8F5-BFB701E6B11F}" type="pres">
      <dgm:prSet presAssocID="{E7FC473A-2F28-4CD2-A9B1-F9DDF60F19BC}" presName="txLvlOnly1" presStyleLbl="revTx" presStyleIdx="3" presStyleCnt="5"/>
      <dgm:spPr/>
      <dgm:t>
        <a:bodyPr/>
        <a:lstStyle/>
        <a:p>
          <a:endParaRPr lang="en-US"/>
        </a:p>
      </dgm:t>
    </dgm:pt>
    <dgm:pt modelId="{02D4DB1F-52DE-4E60-82F0-B716CDC15D16}" type="pres">
      <dgm:prSet presAssocID="{F54BE89F-CDAC-49C4-82C4-607DA742F325}" presName="noChildren" presStyleCnt="0"/>
      <dgm:spPr/>
    </dgm:pt>
    <dgm:pt modelId="{90B90AF3-A392-48FE-8C51-B1F137F3A644}" type="pres">
      <dgm:prSet presAssocID="{F54BE89F-CDAC-49C4-82C4-607DA742F325}" presName="gap" presStyleCnt="0"/>
      <dgm:spPr/>
    </dgm:pt>
    <dgm:pt modelId="{EE7A53EB-D0C4-43DB-B065-9489A43E8C13}" type="pres">
      <dgm:prSet presAssocID="{F54BE89F-CDAC-49C4-82C4-607DA742F325}" presName="medCircle2" presStyleLbl="vennNode1" presStyleIdx="4" presStyleCnt="5"/>
      <dgm:spPr/>
    </dgm:pt>
    <dgm:pt modelId="{11A2E793-24F8-4F40-8BE4-A13F50EF1A01}" type="pres">
      <dgm:prSet presAssocID="{F54BE89F-CDAC-49C4-82C4-607DA742F325}" presName="txLvlOnly1" presStyleLbl="revTx" presStyleIdx="4" presStyleCnt="5"/>
      <dgm:spPr/>
      <dgm:t>
        <a:bodyPr/>
        <a:lstStyle/>
        <a:p>
          <a:endParaRPr lang="en-US"/>
        </a:p>
      </dgm:t>
    </dgm:pt>
  </dgm:ptLst>
  <dgm:cxnLst>
    <dgm:cxn modelId="{7B44B8B1-C086-453F-995C-278341C5B0DF}" type="presOf" srcId="{8FB04A96-7A8A-4421-8592-0F9B0D73AFB6}" destId="{41EFCF3F-BDC2-4C89-9AD6-10968F2349F4}" srcOrd="0" destOrd="0" presId="urn:microsoft.com/office/officeart/2008/layout/VerticalCircleList"/>
    <dgm:cxn modelId="{BA26B9CB-93C1-4E4F-950D-BC69F629360B}" type="presOf" srcId="{F363E43C-8D38-4A2D-84B2-A656B2DDB79C}" destId="{6EA50EBB-6358-49B6-8B2D-7598814E1C22}" srcOrd="0" destOrd="0" presId="urn:microsoft.com/office/officeart/2008/layout/VerticalCircleList"/>
    <dgm:cxn modelId="{BA3E18AF-BB17-454A-B4C6-0100DB70F53D}" type="presOf" srcId="{69696DD0-3AD4-4E06-8FB3-BA13DB685A9F}" destId="{3B1B8A3E-B709-4342-A4F5-451E2A8D5E30}" srcOrd="0" destOrd="0" presId="urn:microsoft.com/office/officeart/2008/layout/VerticalCircleList"/>
    <dgm:cxn modelId="{4F7AA2DD-D9D6-45D2-B967-AEBD566264D7}" type="presOf" srcId="{E7FC473A-2F28-4CD2-A9B1-F9DDF60F19BC}" destId="{F8BC6E05-7A7D-4FB2-A8F5-BFB701E6B11F}" srcOrd="0" destOrd="0" presId="urn:microsoft.com/office/officeart/2008/layout/VerticalCircleList"/>
    <dgm:cxn modelId="{6380E846-7147-40E6-918D-70DE28D9716A}" srcId="{466F8819-4D39-43AE-A4C2-5EB2BF0E97E5}" destId="{E7FC473A-2F28-4CD2-A9B1-F9DDF60F19BC}" srcOrd="3" destOrd="0" parTransId="{19AD2FD4-4CD7-448E-A2D9-131C6ACC6E2D}" sibTransId="{27522801-2FE2-49C5-ADF4-7C88926FF5F3}"/>
    <dgm:cxn modelId="{84FDB0EF-D8ED-4046-9E9B-DABA19C6944F}" type="presOf" srcId="{F54BE89F-CDAC-49C4-82C4-607DA742F325}" destId="{11A2E793-24F8-4F40-8BE4-A13F50EF1A01}" srcOrd="0" destOrd="0" presId="urn:microsoft.com/office/officeart/2008/layout/VerticalCircleList"/>
    <dgm:cxn modelId="{130620AE-D49F-4F4B-9838-1C4CEFC53DFA}" srcId="{466F8819-4D39-43AE-A4C2-5EB2BF0E97E5}" destId="{F54BE89F-CDAC-49C4-82C4-607DA742F325}" srcOrd="4" destOrd="0" parTransId="{C5A2AEAD-A1CA-4A46-8F1E-A4611C076CB4}" sibTransId="{A5561176-9AC0-4FC4-8935-E0CAC467CC11}"/>
    <dgm:cxn modelId="{1B6C80F5-48ED-459B-9BA0-E8EC88A0C337}" srcId="{466F8819-4D39-43AE-A4C2-5EB2BF0E97E5}" destId="{F363E43C-8D38-4A2D-84B2-A656B2DDB79C}" srcOrd="2" destOrd="0" parTransId="{3F66AB01-FB5A-4256-8CCD-6748BEF5497B}" sibTransId="{4E525958-60BB-4E4F-950E-70D506A7CC70}"/>
    <dgm:cxn modelId="{7D1C6FC7-2DEF-452A-A19E-59B2DB9C5577}" srcId="{466F8819-4D39-43AE-A4C2-5EB2BF0E97E5}" destId="{8FB04A96-7A8A-4421-8592-0F9B0D73AFB6}" srcOrd="0" destOrd="0" parTransId="{514C0698-E8CA-47E4-ACC1-7AA62E5E4D92}" sibTransId="{133692B7-F0E3-41CF-86FB-149D888705A0}"/>
    <dgm:cxn modelId="{3C6B8E46-2689-4FDE-A90D-B678419B8BE1}" type="presOf" srcId="{466F8819-4D39-43AE-A4C2-5EB2BF0E97E5}" destId="{9C290747-2F8A-4B0B-A969-0ED6B73983AE}" srcOrd="0" destOrd="0" presId="urn:microsoft.com/office/officeart/2008/layout/VerticalCircleList"/>
    <dgm:cxn modelId="{82D3278F-7C06-4C47-892D-73F54EFB0568}" srcId="{466F8819-4D39-43AE-A4C2-5EB2BF0E97E5}" destId="{69696DD0-3AD4-4E06-8FB3-BA13DB685A9F}" srcOrd="1" destOrd="0" parTransId="{D372449E-103D-4C3B-8523-D671D496DE29}" sibTransId="{809758FA-9AB1-4FD5-A605-6F5C0DCF1AE6}"/>
    <dgm:cxn modelId="{B6C97664-8BC4-4268-9896-098E75A41F63}" type="presParOf" srcId="{9C290747-2F8A-4B0B-A969-0ED6B73983AE}" destId="{A72D0C07-E673-49F8-85EE-8D25380AE612}" srcOrd="0" destOrd="0" presId="urn:microsoft.com/office/officeart/2008/layout/VerticalCircleList"/>
    <dgm:cxn modelId="{ED59DB86-02F9-49FB-B682-BC9D03417D16}" type="presParOf" srcId="{A72D0C07-E673-49F8-85EE-8D25380AE612}" destId="{2D734D52-3288-4983-8382-F6C0894215EA}" srcOrd="0" destOrd="0" presId="urn:microsoft.com/office/officeart/2008/layout/VerticalCircleList"/>
    <dgm:cxn modelId="{4276D73D-21FF-4596-AB5F-B1FA1D957364}" type="presParOf" srcId="{A72D0C07-E673-49F8-85EE-8D25380AE612}" destId="{CEA65191-8BCB-491C-8D3E-1D9E61066A6B}" srcOrd="1" destOrd="0" presId="urn:microsoft.com/office/officeart/2008/layout/VerticalCircleList"/>
    <dgm:cxn modelId="{02D17961-D773-4E9E-A313-0A59566382AD}" type="presParOf" srcId="{A72D0C07-E673-49F8-85EE-8D25380AE612}" destId="{41EFCF3F-BDC2-4C89-9AD6-10968F2349F4}" srcOrd="2" destOrd="0" presId="urn:microsoft.com/office/officeart/2008/layout/VerticalCircleList"/>
    <dgm:cxn modelId="{D2C475D7-60ED-4BFA-B8A9-E91DEB8283FF}" type="presParOf" srcId="{9C290747-2F8A-4B0B-A969-0ED6B73983AE}" destId="{48563382-3368-4FBB-B0BA-8284B119D44C}" srcOrd="1" destOrd="0" presId="urn:microsoft.com/office/officeart/2008/layout/VerticalCircleList"/>
    <dgm:cxn modelId="{152A7D17-1707-4458-A327-7A28B9C5C1D6}" type="presParOf" srcId="{48563382-3368-4FBB-B0BA-8284B119D44C}" destId="{02B8E6F7-D070-477E-97B0-E2E34FE3C238}" srcOrd="0" destOrd="0" presId="urn:microsoft.com/office/officeart/2008/layout/VerticalCircleList"/>
    <dgm:cxn modelId="{B9ABDF49-5048-4679-9D92-B41763EA2A3C}" type="presParOf" srcId="{48563382-3368-4FBB-B0BA-8284B119D44C}" destId="{8751F6E9-8BF8-4519-B33E-5DE7C4EF84DA}" srcOrd="1" destOrd="0" presId="urn:microsoft.com/office/officeart/2008/layout/VerticalCircleList"/>
    <dgm:cxn modelId="{C707E3EA-8DB3-407A-BFD7-505683808B03}" type="presParOf" srcId="{48563382-3368-4FBB-B0BA-8284B119D44C}" destId="{3B1B8A3E-B709-4342-A4F5-451E2A8D5E30}" srcOrd="2" destOrd="0" presId="urn:microsoft.com/office/officeart/2008/layout/VerticalCircleList"/>
    <dgm:cxn modelId="{01719EF1-4316-4C77-89AD-CB18B22652CB}" type="presParOf" srcId="{9C290747-2F8A-4B0B-A969-0ED6B73983AE}" destId="{2C06348F-F7A8-4EA8-9169-7454759D2143}" srcOrd="2" destOrd="0" presId="urn:microsoft.com/office/officeart/2008/layout/VerticalCircleList"/>
    <dgm:cxn modelId="{6410847E-CA54-4ECA-A533-A3C5E835052F}" type="presParOf" srcId="{2C06348F-F7A8-4EA8-9169-7454759D2143}" destId="{4A27CB30-EBB6-4732-9DCC-F89D7CED8A94}" srcOrd="0" destOrd="0" presId="urn:microsoft.com/office/officeart/2008/layout/VerticalCircleList"/>
    <dgm:cxn modelId="{6C8B0E49-CAAA-476A-B7E4-22C56EA33806}" type="presParOf" srcId="{2C06348F-F7A8-4EA8-9169-7454759D2143}" destId="{6EC80C7C-397A-433F-9BC0-BE0E980DA6B2}" srcOrd="1" destOrd="0" presId="urn:microsoft.com/office/officeart/2008/layout/VerticalCircleList"/>
    <dgm:cxn modelId="{35F0794C-099A-42A7-91D7-2F115E561A67}" type="presParOf" srcId="{2C06348F-F7A8-4EA8-9169-7454759D2143}" destId="{6EA50EBB-6358-49B6-8B2D-7598814E1C22}" srcOrd="2" destOrd="0" presId="urn:microsoft.com/office/officeart/2008/layout/VerticalCircleList"/>
    <dgm:cxn modelId="{94D08B03-3E10-4C94-A11D-C0847B8ED1CC}" type="presParOf" srcId="{9C290747-2F8A-4B0B-A969-0ED6B73983AE}" destId="{04BF2715-263E-4C5E-AC73-9A80020F97D8}" srcOrd="3" destOrd="0" presId="urn:microsoft.com/office/officeart/2008/layout/VerticalCircleList"/>
    <dgm:cxn modelId="{A87E5861-23DE-4F06-8EFD-A3B149ABB5D7}" type="presParOf" srcId="{04BF2715-263E-4C5E-AC73-9A80020F97D8}" destId="{873CDD91-BBA0-4712-80A9-958B06EE2DDE}" srcOrd="0" destOrd="0" presId="urn:microsoft.com/office/officeart/2008/layout/VerticalCircleList"/>
    <dgm:cxn modelId="{3A9DE65D-A10D-4817-A3B8-888B93B93ED7}" type="presParOf" srcId="{04BF2715-263E-4C5E-AC73-9A80020F97D8}" destId="{AB0FC351-6799-4976-B513-65E1448FCE6C}" srcOrd="1" destOrd="0" presId="urn:microsoft.com/office/officeart/2008/layout/VerticalCircleList"/>
    <dgm:cxn modelId="{96E64EFE-4FBE-425B-955C-8F6B116633AC}" type="presParOf" srcId="{04BF2715-263E-4C5E-AC73-9A80020F97D8}" destId="{F8BC6E05-7A7D-4FB2-A8F5-BFB701E6B11F}" srcOrd="2" destOrd="0" presId="urn:microsoft.com/office/officeart/2008/layout/VerticalCircleList"/>
    <dgm:cxn modelId="{546BAEA7-B94D-45A5-8072-2CC1AF98BB38}" type="presParOf" srcId="{9C290747-2F8A-4B0B-A969-0ED6B73983AE}" destId="{02D4DB1F-52DE-4E60-82F0-B716CDC15D16}" srcOrd="4" destOrd="0" presId="urn:microsoft.com/office/officeart/2008/layout/VerticalCircleList"/>
    <dgm:cxn modelId="{1042D7EF-BC50-483D-84D5-0A02DD36654D}" type="presParOf" srcId="{02D4DB1F-52DE-4E60-82F0-B716CDC15D16}" destId="{90B90AF3-A392-48FE-8C51-B1F137F3A644}" srcOrd="0" destOrd="0" presId="urn:microsoft.com/office/officeart/2008/layout/VerticalCircleList"/>
    <dgm:cxn modelId="{EA5C55BA-9D16-4CB9-9A8A-3E1F61FFBDB6}" type="presParOf" srcId="{02D4DB1F-52DE-4E60-82F0-B716CDC15D16}" destId="{EE7A53EB-D0C4-43DB-B065-9489A43E8C13}" srcOrd="1" destOrd="0" presId="urn:microsoft.com/office/officeart/2008/layout/VerticalCircleList"/>
    <dgm:cxn modelId="{4F49CA3C-857F-4653-98EE-ECC46ECF7490}" type="presParOf" srcId="{02D4DB1F-52DE-4E60-82F0-B716CDC15D16}" destId="{11A2E793-24F8-4F40-8BE4-A13F50EF1A01}"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EB4C15-78D7-4073-94CB-C989FD8C2319}" type="doc">
      <dgm:prSet loTypeId="urn:microsoft.com/office/officeart/2005/8/layout/default" loCatId="list" qsTypeId="urn:microsoft.com/office/officeart/2009/2/quickstyle/3d8" qsCatId="3D" csTypeId="urn:microsoft.com/office/officeart/2005/8/colors/accent0_3" csCatId="mainScheme" phldr="1"/>
      <dgm:spPr/>
      <dgm:t>
        <a:bodyPr/>
        <a:lstStyle/>
        <a:p>
          <a:endParaRPr lang="en-US"/>
        </a:p>
      </dgm:t>
    </dgm:pt>
    <dgm:pt modelId="{9CB66804-8461-4FB4-B909-B687FF473EC9}">
      <dgm:prSet phldrT="[Text]"/>
      <dgm:spPr/>
      <dgm:t>
        <a:bodyPr/>
        <a:lstStyle/>
        <a:p>
          <a:pPr>
            <a:buFont typeface="+mj-lt"/>
            <a:buAutoNum type="romanLcPeriod"/>
          </a:pPr>
          <a:r>
            <a:rPr lang="en-US" dirty="0"/>
            <a:t>Alzheimer’s Disease and Related Dementias (ADRD)</a:t>
          </a:r>
        </a:p>
      </dgm:t>
    </dgm:pt>
    <dgm:pt modelId="{B2400F2C-B3AD-49EA-AF47-339935582B3C}" type="parTrans" cxnId="{25829272-8631-4353-9051-8EA1E778CA49}">
      <dgm:prSet/>
      <dgm:spPr/>
      <dgm:t>
        <a:bodyPr/>
        <a:lstStyle/>
        <a:p>
          <a:endParaRPr lang="en-US"/>
        </a:p>
      </dgm:t>
    </dgm:pt>
    <dgm:pt modelId="{06125C48-3CFF-44B8-8221-767FAA8201D0}" type="sibTrans" cxnId="{25829272-8631-4353-9051-8EA1E778CA49}">
      <dgm:prSet/>
      <dgm:spPr/>
      <dgm:t>
        <a:bodyPr/>
        <a:lstStyle/>
        <a:p>
          <a:endParaRPr lang="en-US"/>
        </a:p>
      </dgm:t>
    </dgm:pt>
    <dgm:pt modelId="{E58D6826-3188-4EFE-9427-E21E35673D83}">
      <dgm:prSet/>
      <dgm:spPr/>
      <dgm:t>
        <a:bodyPr/>
        <a:lstStyle/>
        <a:p>
          <a:pPr>
            <a:buFont typeface="+mj-lt"/>
            <a:buAutoNum type="romanLcPeriod"/>
          </a:pPr>
          <a:r>
            <a:rPr lang="en-US" dirty="0"/>
            <a:t>Traumatic or Acquired Brain Injury (TABI)</a:t>
          </a:r>
        </a:p>
      </dgm:t>
    </dgm:pt>
    <dgm:pt modelId="{A4CC9392-F18C-48F9-BC92-C015FC39A683}" type="parTrans" cxnId="{93788F04-2A40-4334-9862-D6210031C9BD}">
      <dgm:prSet/>
      <dgm:spPr/>
      <dgm:t>
        <a:bodyPr/>
        <a:lstStyle/>
        <a:p>
          <a:endParaRPr lang="en-US"/>
        </a:p>
      </dgm:t>
    </dgm:pt>
    <dgm:pt modelId="{D56007B5-2637-4880-99B0-0DFE17F60343}" type="sibTrans" cxnId="{93788F04-2A40-4334-9862-D6210031C9BD}">
      <dgm:prSet/>
      <dgm:spPr/>
      <dgm:t>
        <a:bodyPr/>
        <a:lstStyle/>
        <a:p>
          <a:endParaRPr lang="en-US"/>
        </a:p>
      </dgm:t>
    </dgm:pt>
    <dgm:pt modelId="{174723A2-2EB0-4F93-BA70-A0ED1A219614}">
      <dgm:prSet/>
      <dgm:spPr/>
      <dgm:t>
        <a:bodyPr/>
        <a:lstStyle/>
        <a:p>
          <a:pPr>
            <a:buFont typeface="+mj-lt"/>
            <a:buAutoNum type="romanLcPeriod"/>
          </a:pPr>
          <a:r>
            <a:rPr lang="en-US" dirty="0"/>
            <a:t>Intellectual and Developmental Disabilities (IDD)</a:t>
          </a:r>
        </a:p>
      </dgm:t>
    </dgm:pt>
    <dgm:pt modelId="{5729DC36-AEEB-4922-BFCA-88D481912735}" type="parTrans" cxnId="{D9AC1600-7BF1-4F8A-916D-9A203AD116ED}">
      <dgm:prSet/>
      <dgm:spPr/>
      <dgm:t>
        <a:bodyPr/>
        <a:lstStyle/>
        <a:p>
          <a:endParaRPr lang="en-US"/>
        </a:p>
      </dgm:t>
    </dgm:pt>
    <dgm:pt modelId="{E5BC8AEA-378D-4A01-A77E-14FB6CDBE0E3}" type="sibTrans" cxnId="{D9AC1600-7BF1-4F8A-916D-9A203AD116ED}">
      <dgm:prSet/>
      <dgm:spPr/>
      <dgm:t>
        <a:bodyPr/>
        <a:lstStyle/>
        <a:p>
          <a:endParaRPr lang="en-US"/>
        </a:p>
      </dgm:t>
    </dgm:pt>
    <dgm:pt modelId="{3EA7695A-CD68-4640-BABE-2FA0206DFDEF}">
      <dgm:prSet/>
      <dgm:spPr/>
      <dgm:t>
        <a:bodyPr/>
        <a:lstStyle/>
        <a:p>
          <a:pPr>
            <a:buFont typeface="+mj-lt"/>
            <a:buAutoNum type="romanLcPeriod"/>
          </a:pPr>
          <a:r>
            <a:rPr lang="en-US" dirty="0"/>
            <a:t>Serious Mental Illness (SMI)</a:t>
          </a:r>
        </a:p>
      </dgm:t>
    </dgm:pt>
    <dgm:pt modelId="{B1DBA4A6-BEF6-4C4B-AECE-FAC5D3034D48}" type="parTrans" cxnId="{77247CA8-08BB-4ABD-AA0B-31FCDB552175}">
      <dgm:prSet/>
      <dgm:spPr/>
      <dgm:t>
        <a:bodyPr/>
        <a:lstStyle/>
        <a:p>
          <a:endParaRPr lang="en-US"/>
        </a:p>
      </dgm:t>
    </dgm:pt>
    <dgm:pt modelId="{21510E73-131E-4E70-9277-C85FD10E7A62}" type="sibTrans" cxnId="{77247CA8-08BB-4ABD-AA0B-31FCDB552175}">
      <dgm:prSet/>
      <dgm:spPr/>
      <dgm:t>
        <a:bodyPr/>
        <a:lstStyle/>
        <a:p>
          <a:endParaRPr lang="en-US"/>
        </a:p>
      </dgm:t>
    </dgm:pt>
    <dgm:pt modelId="{D4F6D72D-990C-4903-9952-588E4E026A4A}">
      <dgm:prSet/>
      <dgm:spPr/>
      <dgm:t>
        <a:bodyPr/>
        <a:lstStyle/>
        <a:p>
          <a:pPr>
            <a:buFont typeface="+mj-lt"/>
            <a:buAutoNum type="romanLcPeriod"/>
          </a:pPr>
          <a:r>
            <a:rPr lang="en-US"/>
            <a:t>Justice/Correctional system</a:t>
          </a:r>
        </a:p>
      </dgm:t>
    </dgm:pt>
    <dgm:pt modelId="{74187BBA-FA9D-4DE3-9548-1692E8E984A9}" type="parTrans" cxnId="{8E67AD7D-E7FB-44C9-985C-E5F543AD79E7}">
      <dgm:prSet/>
      <dgm:spPr/>
      <dgm:t>
        <a:bodyPr/>
        <a:lstStyle/>
        <a:p>
          <a:endParaRPr lang="en-US"/>
        </a:p>
      </dgm:t>
    </dgm:pt>
    <dgm:pt modelId="{67993AA4-B016-44FC-99F7-91047D22460C}" type="sibTrans" cxnId="{8E67AD7D-E7FB-44C9-985C-E5F543AD79E7}">
      <dgm:prSet/>
      <dgm:spPr/>
      <dgm:t>
        <a:bodyPr/>
        <a:lstStyle/>
        <a:p>
          <a:endParaRPr lang="en-US"/>
        </a:p>
      </dgm:t>
    </dgm:pt>
    <dgm:pt modelId="{D2C7AEEF-1522-4756-A9C6-146BEEDFA2CD}">
      <dgm:prSet/>
      <dgm:spPr/>
      <dgm:t>
        <a:bodyPr/>
        <a:lstStyle/>
        <a:p>
          <a:pPr>
            <a:buFont typeface="+mj-lt"/>
            <a:buAutoNum type="romanLcPeriod"/>
          </a:pPr>
          <a:r>
            <a:rPr lang="en-US" dirty="0"/>
            <a:t>Fetal Alcohol Spectrum Disorder (FASD)</a:t>
          </a:r>
        </a:p>
      </dgm:t>
    </dgm:pt>
    <dgm:pt modelId="{B5389E9C-1228-4412-B889-B5404C5C2234}" type="parTrans" cxnId="{162A506B-1C7B-48A1-AB74-EEDF8B452AB7}">
      <dgm:prSet/>
      <dgm:spPr/>
      <dgm:t>
        <a:bodyPr/>
        <a:lstStyle/>
        <a:p>
          <a:endParaRPr lang="en-US"/>
        </a:p>
      </dgm:t>
    </dgm:pt>
    <dgm:pt modelId="{14FDA9F1-2852-4814-8CBB-B0077DF479B4}" type="sibTrans" cxnId="{162A506B-1C7B-48A1-AB74-EEDF8B452AB7}">
      <dgm:prSet/>
      <dgm:spPr/>
      <dgm:t>
        <a:bodyPr/>
        <a:lstStyle/>
        <a:p>
          <a:endParaRPr lang="en-US"/>
        </a:p>
      </dgm:t>
    </dgm:pt>
    <dgm:pt modelId="{BDFDCDEE-177C-4ACA-98DF-08F2381FB4A7}" type="pres">
      <dgm:prSet presAssocID="{B4EB4C15-78D7-4073-94CB-C989FD8C2319}" presName="diagram" presStyleCnt="0">
        <dgm:presLayoutVars>
          <dgm:dir/>
          <dgm:resizeHandles val="exact"/>
        </dgm:presLayoutVars>
      </dgm:prSet>
      <dgm:spPr/>
      <dgm:t>
        <a:bodyPr/>
        <a:lstStyle/>
        <a:p>
          <a:endParaRPr lang="en-US"/>
        </a:p>
      </dgm:t>
    </dgm:pt>
    <dgm:pt modelId="{54AD22DD-4836-46A7-8562-5D002E187722}" type="pres">
      <dgm:prSet presAssocID="{9CB66804-8461-4FB4-B909-B687FF473EC9}" presName="node" presStyleLbl="node1" presStyleIdx="0" presStyleCnt="6">
        <dgm:presLayoutVars>
          <dgm:bulletEnabled val="1"/>
        </dgm:presLayoutVars>
      </dgm:prSet>
      <dgm:spPr/>
      <dgm:t>
        <a:bodyPr/>
        <a:lstStyle/>
        <a:p>
          <a:endParaRPr lang="en-US"/>
        </a:p>
      </dgm:t>
    </dgm:pt>
    <dgm:pt modelId="{6C8F76C6-9400-4AF1-BF5B-C8207867B217}" type="pres">
      <dgm:prSet presAssocID="{06125C48-3CFF-44B8-8221-767FAA8201D0}" presName="sibTrans" presStyleCnt="0"/>
      <dgm:spPr/>
    </dgm:pt>
    <dgm:pt modelId="{FF2854CF-9931-4C17-B7E2-053628B39618}" type="pres">
      <dgm:prSet presAssocID="{E58D6826-3188-4EFE-9427-E21E35673D83}" presName="node" presStyleLbl="node1" presStyleIdx="1" presStyleCnt="6">
        <dgm:presLayoutVars>
          <dgm:bulletEnabled val="1"/>
        </dgm:presLayoutVars>
      </dgm:prSet>
      <dgm:spPr/>
      <dgm:t>
        <a:bodyPr/>
        <a:lstStyle/>
        <a:p>
          <a:endParaRPr lang="en-US"/>
        </a:p>
      </dgm:t>
    </dgm:pt>
    <dgm:pt modelId="{912A88AB-7E33-4A58-BDA8-A700209CB5B2}" type="pres">
      <dgm:prSet presAssocID="{D56007B5-2637-4880-99B0-0DFE17F60343}" presName="sibTrans" presStyleCnt="0"/>
      <dgm:spPr/>
    </dgm:pt>
    <dgm:pt modelId="{B915D4AA-E66F-4E45-9A56-FA79B4D049A8}" type="pres">
      <dgm:prSet presAssocID="{174723A2-2EB0-4F93-BA70-A0ED1A219614}" presName="node" presStyleLbl="node1" presStyleIdx="2" presStyleCnt="6">
        <dgm:presLayoutVars>
          <dgm:bulletEnabled val="1"/>
        </dgm:presLayoutVars>
      </dgm:prSet>
      <dgm:spPr/>
      <dgm:t>
        <a:bodyPr/>
        <a:lstStyle/>
        <a:p>
          <a:endParaRPr lang="en-US"/>
        </a:p>
      </dgm:t>
    </dgm:pt>
    <dgm:pt modelId="{6D1D6178-3B75-4917-B0F2-06EFD0E4B7AF}" type="pres">
      <dgm:prSet presAssocID="{E5BC8AEA-378D-4A01-A77E-14FB6CDBE0E3}" presName="sibTrans" presStyleCnt="0"/>
      <dgm:spPr/>
    </dgm:pt>
    <dgm:pt modelId="{8EFD0C0B-BE21-460F-89A3-61D484743772}" type="pres">
      <dgm:prSet presAssocID="{3EA7695A-CD68-4640-BABE-2FA0206DFDEF}" presName="node" presStyleLbl="node1" presStyleIdx="3" presStyleCnt="6">
        <dgm:presLayoutVars>
          <dgm:bulletEnabled val="1"/>
        </dgm:presLayoutVars>
      </dgm:prSet>
      <dgm:spPr/>
      <dgm:t>
        <a:bodyPr/>
        <a:lstStyle/>
        <a:p>
          <a:endParaRPr lang="en-US"/>
        </a:p>
      </dgm:t>
    </dgm:pt>
    <dgm:pt modelId="{D5371A92-7269-4F39-95E2-075F4829AD4F}" type="pres">
      <dgm:prSet presAssocID="{21510E73-131E-4E70-9277-C85FD10E7A62}" presName="sibTrans" presStyleCnt="0"/>
      <dgm:spPr/>
    </dgm:pt>
    <dgm:pt modelId="{158B97C7-D49E-4536-BDC3-C0AFFACA85DF}" type="pres">
      <dgm:prSet presAssocID="{D2C7AEEF-1522-4756-A9C6-146BEEDFA2CD}" presName="node" presStyleLbl="node1" presStyleIdx="4" presStyleCnt="6">
        <dgm:presLayoutVars>
          <dgm:bulletEnabled val="1"/>
        </dgm:presLayoutVars>
      </dgm:prSet>
      <dgm:spPr/>
      <dgm:t>
        <a:bodyPr/>
        <a:lstStyle/>
        <a:p>
          <a:endParaRPr lang="en-US"/>
        </a:p>
      </dgm:t>
    </dgm:pt>
    <dgm:pt modelId="{815C8E3B-B029-4EC7-9FCB-EA84618F0042}" type="pres">
      <dgm:prSet presAssocID="{14FDA9F1-2852-4814-8CBB-B0077DF479B4}" presName="sibTrans" presStyleCnt="0"/>
      <dgm:spPr/>
    </dgm:pt>
    <dgm:pt modelId="{08BE715F-D026-49F0-9180-E3D186733177}" type="pres">
      <dgm:prSet presAssocID="{D4F6D72D-990C-4903-9952-588E4E026A4A}" presName="node" presStyleLbl="node1" presStyleIdx="5" presStyleCnt="6">
        <dgm:presLayoutVars>
          <dgm:bulletEnabled val="1"/>
        </dgm:presLayoutVars>
      </dgm:prSet>
      <dgm:spPr/>
      <dgm:t>
        <a:bodyPr/>
        <a:lstStyle/>
        <a:p>
          <a:endParaRPr lang="en-US"/>
        </a:p>
      </dgm:t>
    </dgm:pt>
  </dgm:ptLst>
  <dgm:cxnLst>
    <dgm:cxn modelId="{8E67AD7D-E7FB-44C9-985C-E5F543AD79E7}" srcId="{B4EB4C15-78D7-4073-94CB-C989FD8C2319}" destId="{D4F6D72D-990C-4903-9952-588E4E026A4A}" srcOrd="5" destOrd="0" parTransId="{74187BBA-FA9D-4DE3-9548-1692E8E984A9}" sibTransId="{67993AA4-B016-44FC-99F7-91047D22460C}"/>
    <dgm:cxn modelId="{343100DD-3829-4CB0-B430-F8FEE7AE3F2C}" type="presOf" srcId="{9CB66804-8461-4FB4-B909-B687FF473EC9}" destId="{54AD22DD-4836-46A7-8562-5D002E187722}" srcOrd="0" destOrd="0" presId="urn:microsoft.com/office/officeart/2005/8/layout/default"/>
    <dgm:cxn modelId="{25829272-8631-4353-9051-8EA1E778CA49}" srcId="{B4EB4C15-78D7-4073-94CB-C989FD8C2319}" destId="{9CB66804-8461-4FB4-B909-B687FF473EC9}" srcOrd="0" destOrd="0" parTransId="{B2400F2C-B3AD-49EA-AF47-339935582B3C}" sibTransId="{06125C48-3CFF-44B8-8221-767FAA8201D0}"/>
    <dgm:cxn modelId="{FDEDEFB6-A665-4CD2-9C60-E949279FA659}" type="presOf" srcId="{B4EB4C15-78D7-4073-94CB-C989FD8C2319}" destId="{BDFDCDEE-177C-4ACA-98DF-08F2381FB4A7}" srcOrd="0" destOrd="0" presId="urn:microsoft.com/office/officeart/2005/8/layout/default"/>
    <dgm:cxn modelId="{93788F04-2A40-4334-9862-D6210031C9BD}" srcId="{B4EB4C15-78D7-4073-94CB-C989FD8C2319}" destId="{E58D6826-3188-4EFE-9427-E21E35673D83}" srcOrd="1" destOrd="0" parTransId="{A4CC9392-F18C-48F9-BC92-C015FC39A683}" sibTransId="{D56007B5-2637-4880-99B0-0DFE17F60343}"/>
    <dgm:cxn modelId="{80C44A0C-92B7-415C-8BA0-8FA2E99539D3}" type="presOf" srcId="{174723A2-2EB0-4F93-BA70-A0ED1A219614}" destId="{B915D4AA-E66F-4E45-9A56-FA79B4D049A8}" srcOrd="0" destOrd="0" presId="urn:microsoft.com/office/officeart/2005/8/layout/default"/>
    <dgm:cxn modelId="{77247CA8-08BB-4ABD-AA0B-31FCDB552175}" srcId="{B4EB4C15-78D7-4073-94CB-C989FD8C2319}" destId="{3EA7695A-CD68-4640-BABE-2FA0206DFDEF}" srcOrd="3" destOrd="0" parTransId="{B1DBA4A6-BEF6-4C4B-AECE-FAC5D3034D48}" sibTransId="{21510E73-131E-4E70-9277-C85FD10E7A62}"/>
    <dgm:cxn modelId="{2BC8A9CA-2682-4741-8136-5BBE721C5CFB}" type="presOf" srcId="{E58D6826-3188-4EFE-9427-E21E35673D83}" destId="{FF2854CF-9931-4C17-B7E2-053628B39618}" srcOrd="0" destOrd="0" presId="urn:microsoft.com/office/officeart/2005/8/layout/default"/>
    <dgm:cxn modelId="{B876DD01-C107-4104-8B5A-927E9B86957B}" type="presOf" srcId="{D2C7AEEF-1522-4756-A9C6-146BEEDFA2CD}" destId="{158B97C7-D49E-4536-BDC3-C0AFFACA85DF}" srcOrd="0" destOrd="0" presId="urn:microsoft.com/office/officeart/2005/8/layout/default"/>
    <dgm:cxn modelId="{162A506B-1C7B-48A1-AB74-EEDF8B452AB7}" srcId="{B4EB4C15-78D7-4073-94CB-C989FD8C2319}" destId="{D2C7AEEF-1522-4756-A9C6-146BEEDFA2CD}" srcOrd="4" destOrd="0" parTransId="{B5389E9C-1228-4412-B889-B5404C5C2234}" sibTransId="{14FDA9F1-2852-4814-8CBB-B0077DF479B4}"/>
    <dgm:cxn modelId="{D9AC1600-7BF1-4F8A-916D-9A203AD116ED}" srcId="{B4EB4C15-78D7-4073-94CB-C989FD8C2319}" destId="{174723A2-2EB0-4F93-BA70-A0ED1A219614}" srcOrd="2" destOrd="0" parTransId="{5729DC36-AEEB-4922-BFCA-88D481912735}" sibTransId="{E5BC8AEA-378D-4A01-A77E-14FB6CDBE0E3}"/>
    <dgm:cxn modelId="{5929026A-719B-410A-A623-A14B404C956C}" type="presOf" srcId="{D4F6D72D-990C-4903-9952-588E4E026A4A}" destId="{08BE715F-D026-49F0-9180-E3D186733177}" srcOrd="0" destOrd="0" presId="urn:microsoft.com/office/officeart/2005/8/layout/default"/>
    <dgm:cxn modelId="{4C5B836F-1E80-422B-AF4A-E557F64E2260}" type="presOf" srcId="{3EA7695A-CD68-4640-BABE-2FA0206DFDEF}" destId="{8EFD0C0B-BE21-460F-89A3-61D484743772}" srcOrd="0" destOrd="0" presId="urn:microsoft.com/office/officeart/2005/8/layout/default"/>
    <dgm:cxn modelId="{04988B23-4129-438F-8936-7615C359548C}" type="presParOf" srcId="{BDFDCDEE-177C-4ACA-98DF-08F2381FB4A7}" destId="{54AD22DD-4836-46A7-8562-5D002E187722}" srcOrd="0" destOrd="0" presId="urn:microsoft.com/office/officeart/2005/8/layout/default"/>
    <dgm:cxn modelId="{E009AFDB-9C64-4C39-B17D-C7F329EA33AE}" type="presParOf" srcId="{BDFDCDEE-177C-4ACA-98DF-08F2381FB4A7}" destId="{6C8F76C6-9400-4AF1-BF5B-C8207867B217}" srcOrd="1" destOrd="0" presId="urn:microsoft.com/office/officeart/2005/8/layout/default"/>
    <dgm:cxn modelId="{DDBD8222-2F31-4FE4-92C7-C717C706913F}" type="presParOf" srcId="{BDFDCDEE-177C-4ACA-98DF-08F2381FB4A7}" destId="{FF2854CF-9931-4C17-B7E2-053628B39618}" srcOrd="2" destOrd="0" presId="urn:microsoft.com/office/officeart/2005/8/layout/default"/>
    <dgm:cxn modelId="{E5D87ED8-0620-48C4-9CE3-032DECA7E9AC}" type="presParOf" srcId="{BDFDCDEE-177C-4ACA-98DF-08F2381FB4A7}" destId="{912A88AB-7E33-4A58-BDA8-A700209CB5B2}" srcOrd="3" destOrd="0" presId="urn:microsoft.com/office/officeart/2005/8/layout/default"/>
    <dgm:cxn modelId="{810FBE52-220F-4F4D-9938-AEBA9F6F4192}" type="presParOf" srcId="{BDFDCDEE-177C-4ACA-98DF-08F2381FB4A7}" destId="{B915D4AA-E66F-4E45-9A56-FA79B4D049A8}" srcOrd="4" destOrd="0" presId="urn:microsoft.com/office/officeart/2005/8/layout/default"/>
    <dgm:cxn modelId="{4422618C-4836-4F29-97B7-D9544939F9AF}" type="presParOf" srcId="{BDFDCDEE-177C-4ACA-98DF-08F2381FB4A7}" destId="{6D1D6178-3B75-4917-B0F2-06EFD0E4B7AF}" srcOrd="5" destOrd="0" presId="urn:microsoft.com/office/officeart/2005/8/layout/default"/>
    <dgm:cxn modelId="{805BE1DB-EBE4-4927-A0D0-9C6E82F6E87B}" type="presParOf" srcId="{BDFDCDEE-177C-4ACA-98DF-08F2381FB4A7}" destId="{8EFD0C0B-BE21-460F-89A3-61D484743772}" srcOrd="6" destOrd="0" presId="urn:microsoft.com/office/officeart/2005/8/layout/default"/>
    <dgm:cxn modelId="{1BF0258D-1BF3-4595-95B2-724C246E4131}" type="presParOf" srcId="{BDFDCDEE-177C-4ACA-98DF-08F2381FB4A7}" destId="{D5371A92-7269-4F39-95E2-075F4829AD4F}" srcOrd="7" destOrd="0" presId="urn:microsoft.com/office/officeart/2005/8/layout/default"/>
    <dgm:cxn modelId="{BD3C6DBE-64F1-45C9-A3A3-31E65D212299}" type="presParOf" srcId="{BDFDCDEE-177C-4ACA-98DF-08F2381FB4A7}" destId="{158B97C7-D49E-4536-BDC3-C0AFFACA85DF}" srcOrd="8" destOrd="0" presId="urn:microsoft.com/office/officeart/2005/8/layout/default"/>
    <dgm:cxn modelId="{AE2E6023-71AF-4F9B-8A60-F52EF3F1A0FB}" type="presParOf" srcId="{BDFDCDEE-177C-4ACA-98DF-08F2381FB4A7}" destId="{815C8E3B-B029-4EC7-9FCB-EA84618F0042}" srcOrd="9" destOrd="0" presId="urn:microsoft.com/office/officeart/2005/8/layout/default"/>
    <dgm:cxn modelId="{481DB701-D161-4CEB-98E4-9146310E0043}" type="presParOf" srcId="{BDFDCDEE-177C-4ACA-98DF-08F2381FB4A7}" destId="{08BE715F-D026-49F0-9180-E3D18673317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D7F90B-DF3E-4AB3-BD7B-48DE1F9CF314}" type="doc">
      <dgm:prSet loTypeId="urn:microsoft.com/office/officeart/2005/8/layout/funnel1" loCatId="relationship" qsTypeId="urn:microsoft.com/office/officeart/2005/8/quickstyle/3d2" qsCatId="3D" csTypeId="urn:microsoft.com/office/officeart/2005/8/colors/accent1_2" csCatId="accent1" phldr="1"/>
      <dgm:spPr/>
      <dgm:t>
        <a:bodyPr/>
        <a:lstStyle/>
        <a:p>
          <a:endParaRPr lang="en-US"/>
        </a:p>
      </dgm:t>
    </dgm:pt>
    <dgm:pt modelId="{B816FA82-3383-4EE3-96AA-DC4DAFAFB3CD}">
      <dgm:prSet phldrT="[Text]"/>
      <dgm:spPr/>
      <dgm:t>
        <a:bodyPr/>
        <a:lstStyle/>
        <a:p>
          <a:r>
            <a:rPr lang="en-US" dirty="0"/>
            <a:t>Agile Budget Controls</a:t>
          </a:r>
        </a:p>
      </dgm:t>
    </dgm:pt>
    <dgm:pt modelId="{AFAA4468-6495-483A-A176-C545D93BC987}" type="parTrans" cxnId="{2B75C5FC-1E1C-4214-8B78-F6AD9664DEEC}">
      <dgm:prSet/>
      <dgm:spPr/>
      <dgm:t>
        <a:bodyPr/>
        <a:lstStyle/>
        <a:p>
          <a:endParaRPr lang="en-US"/>
        </a:p>
      </dgm:t>
    </dgm:pt>
    <dgm:pt modelId="{245A6570-71FA-473C-AB8E-0BEB81D4BC51}" type="sibTrans" cxnId="{2B75C5FC-1E1C-4214-8B78-F6AD9664DEEC}">
      <dgm:prSet/>
      <dgm:spPr/>
      <dgm:t>
        <a:bodyPr/>
        <a:lstStyle/>
        <a:p>
          <a:endParaRPr lang="en-US"/>
        </a:p>
      </dgm:t>
    </dgm:pt>
    <dgm:pt modelId="{C9054303-97C9-4E98-8E03-49B56EEDF201}">
      <dgm:prSet phldrT="[Text]"/>
      <dgm:spPr/>
      <dgm:t>
        <a:bodyPr/>
        <a:lstStyle/>
        <a:p>
          <a:r>
            <a:rPr lang="en-US" dirty="0"/>
            <a:t>More Individual Control</a:t>
          </a:r>
        </a:p>
      </dgm:t>
    </dgm:pt>
    <dgm:pt modelId="{81D83995-5A2A-47CD-A77A-75EF968FA863}" type="parTrans" cxnId="{959B6014-81DC-49C6-AEEB-4F018ED9294D}">
      <dgm:prSet/>
      <dgm:spPr/>
      <dgm:t>
        <a:bodyPr/>
        <a:lstStyle/>
        <a:p>
          <a:endParaRPr lang="en-US"/>
        </a:p>
      </dgm:t>
    </dgm:pt>
    <dgm:pt modelId="{E8D935C5-8C4A-4043-8239-D75D0A8A0588}" type="sibTrans" cxnId="{959B6014-81DC-49C6-AEEB-4F018ED9294D}">
      <dgm:prSet/>
      <dgm:spPr/>
      <dgm:t>
        <a:bodyPr/>
        <a:lstStyle/>
        <a:p>
          <a:endParaRPr lang="en-US"/>
        </a:p>
      </dgm:t>
    </dgm:pt>
    <dgm:pt modelId="{A7ADA011-A0B9-4B51-8DF5-3565AC485CA5}">
      <dgm:prSet phldrT="[Text]"/>
      <dgm:spPr/>
      <dgm:t>
        <a:bodyPr/>
        <a:lstStyle/>
        <a:p>
          <a:r>
            <a:rPr lang="en-US" dirty="0"/>
            <a:t>Better use of Data</a:t>
          </a:r>
        </a:p>
      </dgm:t>
    </dgm:pt>
    <dgm:pt modelId="{312D2EE1-4FB6-4711-AA94-174578D758E6}" type="parTrans" cxnId="{0C6B2B97-D074-4B3A-A3A3-EE0ED6915F62}">
      <dgm:prSet/>
      <dgm:spPr/>
      <dgm:t>
        <a:bodyPr/>
        <a:lstStyle/>
        <a:p>
          <a:endParaRPr lang="en-US"/>
        </a:p>
      </dgm:t>
    </dgm:pt>
    <dgm:pt modelId="{A32D9E2B-8A79-47CF-8927-AF9CC48A1336}" type="sibTrans" cxnId="{0C6B2B97-D074-4B3A-A3A3-EE0ED6915F62}">
      <dgm:prSet/>
      <dgm:spPr/>
      <dgm:t>
        <a:bodyPr/>
        <a:lstStyle/>
        <a:p>
          <a:endParaRPr lang="en-US"/>
        </a:p>
      </dgm:t>
    </dgm:pt>
    <dgm:pt modelId="{463CC322-F09D-4DCF-A7C3-9AC1B4E54D28}">
      <dgm:prSet phldrT="[Text]"/>
      <dgm:spPr/>
      <dgm:t>
        <a:bodyPr/>
        <a:lstStyle/>
        <a:p>
          <a:r>
            <a:rPr lang="en-US" dirty="0"/>
            <a:t>Detailed HCBS Reform Plan</a:t>
          </a:r>
        </a:p>
      </dgm:t>
    </dgm:pt>
    <dgm:pt modelId="{6F08AC9A-C3DD-4B49-91DB-8BCE40444B40}" type="parTrans" cxnId="{8894D802-925D-461C-A786-3EBFA2CF53E4}">
      <dgm:prSet/>
      <dgm:spPr/>
      <dgm:t>
        <a:bodyPr/>
        <a:lstStyle/>
        <a:p>
          <a:endParaRPr lang="en-US"/>
        </a:p>
      </dgm:t>
    </dgm:pt>
    <dgm:pt modelId="{2564029A-8AD4-4095-8A73-83B61E7BC3DB}" type="sibTrans" cxnId="{8894D802-925D-461C-A786-3EBFA2CF53E4}">
      <dgm:prSet/>
      <dgm:spPr/>
      <dgm:t>
        <a:bodyPr/>
        <a:lstStyle/>
        <a:p>
          <a:endParaRPr lang="en-US"/>
        </a:p>
      </dgm:t>
    </dgm:pt>
    <dgm:pt modelId="{41D65CC1-788F-4F3E-9CFF-9DF64067295F}" type="pres">
      <dgm:prSet presAssocID="{DAD7F90B-DF3E-4AB3-BD7B-48DE1F9CF314}" presName="Name0" presStyleCnt="0">
        <dgm:presLayoutVars>
          <dgm:chMax val="4"/>
          <dgm:resizeHandles val="exact"/>
        </dgm:presLayoutVars>
      </dgm:prSet>
      <dgm:spPr/>
      <dgm:t>
        <a:bodyPr/>
        <a:lstStyle/>
        <a:p>
          <a:endParaRPr lang="en-US"/>
        </a:p>
      </dgm:t>
    </dgm:pt>
    <dgm:pt modelId="{64119B3D-9C4E-4040-A317-1DCCA69A8622}" type="pres">
      <dgm:prSet presAssocID="{DAD7F90B-DF3E-4AB3-BD7B-48DE1F9CF314}" presName="ellipse" presStyleLbl="trBgShp" presStyleIdx="0" presStyleCnt="1"/>
      <dgm:spPr/>
    </dgm:pt>
    <dgm:pt modelId="{EA1B7976-2540-4AE1-94DE-67A860BC6D2F}" type="pres">
      <dgm:prSet presAssocID="{DAD7F90B-DF3E-4AB3-BD7B-48DE1F9CF314}" presName="arrow1" presStyleLbl="fgShp" presStyleIdx="0" presStyleCnt="1"/>
      <dgm:spPr/>
    </dgm:pt>
    <dgm:pt modelId="{1CA40948-7657-49FC-8DE4-5422EF2AE3F5}" type="pres">
      <dgm:prSet presAssocID="{DAD7F90B-DF3E-4AB3-BD7B-48DE1F9CF314}" presName="rectangle" presStyleLbl="revTx" presStyleIdx="0" presStyleCnt="1">
        <dgm:presLayoutVars>
          <dgm:bulletEnabled val="1"/>
        </dgm:presLayoutVars>
      </dgm:prSet>
      <dgm:spPr/>
      <dgm:t>
        <a:bodyPr/>
        <a:lstStyle/>
        <a:p>
          <a:endParaRPr lang="en-US"/>
        </a:p>
      </dgm:t>
    </dgm:pt>
    <dgm:pt modelId="{DDBBD08A-23A2-490A-BD6A-C90F0940E86D}" type="pres">
      <dgm:prSet presAssocID="{C9054303-97C9-4E98-8E03-49B56EEDF201}" presName="item1" presStyleLbl="node1" presStyleIdx="0" presStyleCnt="3">
        <dgm:presLayoutVars>
          <dgm:bulletEnabled val="1"/>
        </dgm:presLayoutVars>
      </dgm:prSet>
      <dgm:spPr/>
      <dgm:t>
        <a:bodyPr/>
        <a:lstStyle/>
        <a:p>
          <a:endParaRPr lang="en-US"/>
        </a:p>
      </dgm:t>
    </dgm:pt>
    <dgm:pt modelId="{A47CF9DF-5738-463E-9AF7-254FF1C086E1}" type="pres">
      <dgm:prSet presAssocID="{A7ADA011-A0B9-4B51-8DF5-3565AC485CA5}" presName="item2" presStyleLbl="node1" presStyleIdx="1" presStyleCnt="3">
        <dgm:presLayoutVars>
          <dgm:bulletEnabled val="1"/>
        </dgm:presLayoutVars>
      </dgm:prSet>
      <dgm:spPr/>
      <dgm:t>
        <a:bodyPr/>
        <a:lstStyle/>
        <a:p>
          <a:endParaRPr lang="en-US"/>
        </a:p>
      </dgm:t>
    </dgm:pt>
    <dgm:pt modelId="{B2595AFE-9E40-4680-8547-ADF5ACB69514}" type="pres">
      <dgm:prSet presAssocID="{463CC322-F09D-4DCF-A7C3-9AC1B4E54D28}" presName="item3" presStyleLbl="node1" presStyleIdx="2" presStyleCnt="3">
        <dgm:presLayoutVars>
          <dgm:bulletEnabled val="1"/>
        </dgm:presLayoutVars>
      </dgm:prSet>
      <dgm:spPr/>
      <dgm:t>
        <a:bodyPr/>
        <a:lstStyle/>
        <a:p>
          <a:endParaRPr lang="en-US"/>
        </a:p>
      </dgm:t>
    </dgm:pt>
    <dgm:pt modelId="{D74DB152-A9A7-4C32-BEF1-FC2F59324906}" type="pres">
      <dgm:prSet presAssocID="{DAD7F90B-DF3E-4AB3-BD7B-48DE1F9CF314}" presName="funnel" presStyleLbl="trAlignAcc1" presStyleIdx="0" presStyleCnt="1"/>
      <dgm:spPr/>
    </dgm:pt>
  </dgm:ptLst>
  <dgm:cxnLst>
    <dgm:cxn modelId="{06E7610B-082F-4EFA-858D-DCE9B3ADA78E}" type="presOf" srcId="{DAD7F90B-DF3E-4AB3-BD7B-48DE1F9CF314}" destId="{41D65CC1-788F-4F3E-9CFF-9DF64067295F}" srcOrd="0" destOrd="0" presId="urn:microsoft.com/office/officeart/2005/8/layout/funnel1"/>
    <dgm:cxn modelId="{E1CA7721-8DA3-4232-A847-E07F9F98B3BD}" type="presOf" srcId="{B816FA82-3383-4EE3-96AA-DC4DAFAFB3CD}" destId="{B2595AFE-9E40-4680-8547-ADF5ACB69514}" srcOrd="0" destOrd="0" presId="urn:microsoft.com/office/officeart/2005/8/layout/funnel1"/>
    <dgm:cxn modelId="{0C6B2B97-D074-4B3A-A3A3-EE0ED6915F62}" srcId="{DAD7F90B-DF3E-4AB3-BD7B-48DE1F9CF314}" destId="{A7ADA011-A0B9-4B51-8DF5-3565AC485CA5}" srcOrd="2" destOrd="0" parTransId="{312D2EE1-4FB6-4711-AA94-174578D758E6}" sibTransId="{A32D9E2B-8A79-47CF-8927-AF9CC48A1336}"/>
    <dgm:cxn modelId="{8894D802-925D-461C-A786-3EBFA2CF53E4}" srcId="{DAD7F90B-DF3E-4AB3-BD7B-48DE1F9CF314}" destId="{463CC322-F09D-4DCF-A7C3-9AC1B4E54D28}" srcOrd="3" destOrd="0" parTransId="{6F08AC9A-C3DD-4B49-91DB-8BCE40444B40}" sibTransId="{2564029A-8AD4-4095-8A73-83B61E7BC3DB}"/>
    <dgm:cxn modelId="{181EF110-C6B2-4737-836D-810951CB38DA}" type="presOf" srcId="{A7ADA011-A0B9-4B51-8DF5-3565AC485CA5}" destId="{DDBBD08A-23A2-490A-BD6A-C90F0940E86D}" srcOrd="0" destOrd="0" presId="urn:microsoft.com/office/officeart/2005/8/layout/funnel1"/>
    <dgm:cxn modelId="{964FF493-5DD9-4B9C-ACA7-FE4315727613}" type="presOf" srcId="{C9054303-97C9-4E98-8E03-49B56EEDF201}" destId="{A47CF9DF-5738-463E-9AF7-254FF1C086E1}" srcOrd="0" destOrd="0" presId="urn:microsoft.com/office/officeart/2005/8/layout/funnel1"/>
    <dgm:cxn modelId="{2B75C5FC-1E1C-4214-8B78-F6AD9664DEEC}" srcId="{DAD7F90B-DF3E-4AB3-BD7B-48DE1F9CF314}" destId="{B816FA82-3383-4EE3-96AA-DC4DAFAFB3CD}" srcOrd="0" destOrd="0" parTransId="{AFAA4468-6495-483A-A176-C545D93BC987}" sibTransId="{245A6570-71FA-473C-AB8E-0BEB81D4BC51}"/>
    <dgm:cxn modelId="{959B6014-81DC-49C6-AEEB-4F018ED9294D}" srcId="{DAD7F90B-DF3E-4AB3-BD7B-48DE1F9CF314}" destId="{C9054303-97C9-4E98-8E03-49B56EEDF201}" srcOrd="1" destOrd="0" parTransId="{81D83995-5A2A-47CD-A77A-75EF968FA863}" sibTransId="{E8D935C5-8C4A-4043-8239-D75D0A8A0588}"/>
    <dgm:cxn modelId="{CE6FD49B-FF26-413F-9727-11E58B37D2ED}" type="presOf" srcId="{463CC322-F09D-4DCF-A7C3-9AC1B4E54D28}" destId="{1CA40948-7657-49FC-8DE4-5422EF2AE3F5}" srcOrd="0" destOrd="0" presId="urn:microsoft.com/office/officeart/2005/8/layout/funnel1"/>
    <dgm:cxn modelId="{2631BCCF-78C3-4907-B12A-25E6E3878CE4}" type="presParOf" srcId="{41D65CC1-788F-4F3E-9CFF-9DF64067295F}" destId="{64119B3D-9C4E-4040-A317-1DCCA69A8622}" srcOrd="0" destOrd="0" presId="urn:microsoft.com/office/officeart/2005/8/layout/funnel1"/>
    <dgm:cxn modelId="{94E44CD9-A24F-4AE6-A1C7-9446174E8F7D}" type="presParOf" srcId="{41D65CC1-788F-4F3E-9CFF-9DF64067295F}" destId="{EA1B7976-2540-4AE1-94DE-67A860BC6D2F}" srcOrd="1" destOrd="0" presId="urn:microsoft.com/office/officeart/2005/8/layout/funnel1"/>
    <dgm:cxn modelId="{614C8748-49A4-4BC3-8691-0DFA253A379B}" type="presParOf" srcId="{41D65CC1-788F-4F3E-9CFF-9DF64067295F}" destId="{1CA40948-7657-49FC-8DE4-5422EF2AE3F5}" srcOrd="2" destOrd="0" presId="urn:microsoft.com/office/officeart/2005/8/layout/funnel1"/>
    <dgm:cxn modelId="{41A0DB24-2A77-4995-98B3-9C103999B108}" type="presParOf" srcId="{41D65CC1-788F-4F3E-9CFF-9DF64067295F}" destId="{DDBBD08A-23A2-490A-BD6A-C90F0940E86D}" srcOrd="3" destOrd="0" presId="urn:microsoft.com/office/officeart/2005/8/layout/funnel1"/>
    <dgm:cxn modelId="{BF59B4D6-BD68-4911-9B2E-6AEE1ADD911D}" type="presParOf" srcId="{41D65CC1-788F-4F3E-9CFF-9DF64067295F}" destId="{A47CF9DF-5738-463E-9AF7-254FF1C086E1}" srcOrd="4" destOrd="0" presId="urn:microsoft.com/office/officeart/2005/8/layout/funnel1"/>
    <dgm:cxn modelId="{097296BE-F47C-4F02-9EE6-63928C63C881}" type="presParOf" srcId="{41D65CC1-788F-4F3E-9CFF-9DF64067295F}" destId="{B2595AFE-9E40-4680-8547-ADF5ACB69514}" srcOrd="5" destOrd="0" presId="urn:microsoft.com/office/officeart/2005/8/layout/funnel1"/>
    <dgm:cxn modelId="{4A834313-1554-4664-9458-5630DDEDF202}" type="presParOf" srcId="{41D65CC1-788F-4F3E-9CFF-9DF64067295F}" destId="{D74DB152-A9A7-4C32-BEF1-FC2F5932490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E38EA5-FC8C-4958-8FFA-5002FD1F86BA}" type="doc">
      <dgm:prSet loTypeId="urn:microsoft.com/office/officeart/2005/8/layout/gear1" loCatId="relationship" qsTypeId="urn:microsoft.com/office/officeart/2005/8/quickstyle/simple1" qsCatId="simple" csTypeId="urn:microsoft.com/office/officeart/2005/8/colors/accent1_2" csCatId="accent1" phldr="1"/>
      <dgm:spPr/>
    </dgm:pt>
    <dgm:pt modelId="{D5AB6E2A-EE5C-4668-A956-992FEACD97FE}">
      <dgm:prSet phldrT="[Text]"/>
      <dgm:spPr/>
      <dgm:t>
        <a:bodyPr/>
        <a:lstStyle/>
        <a:p>
          <a:r>
            <a:rPr lang="en-US" dirty="0"/>
            <a:t>PC Goals and Objectives</a:t>
          </a:r>
        </a:p>
      </dgm:t>
    </dgm:pt>
    <dgm:pt modelId="{212FE993-7762-40E8-89A1-6F5952A43E28}" type="parTrans" cxnId="{5C372CA5-9F93-4166-AC5F-CCD98A2CCD3C}">
      <dgm:prSet/>
      <dgm:spPr/>
      <dgm:t>
        <a:bodyPr/>
        <a:lstStyle/>
        <a:p>
          <a:endParaRPr lang="en-US"/>
        </a:p>
      </dgm:t>
    </dgm:pt>
    <dgm:pt modelId="{168062B7-2D38-4960-991E-299FBAEE12D9}" type="sibTrans" cxnId="{5C372CA5-9F93-4166-AC5F-CCD98A2CCD3C}">
      <dgm:prSet/>
      <dgm:spPr/>
      <dgm:t>
        <a:bodyPr/>
        <a:lstStyle/>
        <a:p>
          <a:endParaRPr lang="en-US"/>
        </a:p>
      </dgm:t>
    </dgm:pt>
    <dgm:pt modelId="{C1F1501E-E31D-4D49-A943-5E92CE4DCDA8}">
      <dgm:prSet phldrT="[Text]"/>
      <dgm:spPr/>
      <dgm:t>
        <a:bodyPr/>
        <a:lstStyle/>
        <a:p>
          <a:r>
            <a:rPr lang="en-US" dirty="0"/>
            <a:t>Quality </a:t>
          </a:r>
        </a:p>
      </dgm:t>
    </dgm:pt>
    <dgm:pt modelId="{95655B3E-C230-44A5-8E31-7CF3809A64AD}" type="parTrans" cxnId="{FC73ACB6-3A65-4417-AD1D-0F0D670E7C03}">
      <dgm:prSet/>
      <dgm:spPr/>
      <dgm:t>
        <a:bodyPr/>
        <a:lstStyle/>
        <a:p>
          <a:endParaRPr lang="en-US"/>
        </a:p>
      </dgm:t>
    </dgm:pt>
    <dgm:pt modelId="{87ADE2C4-FE71-49A1-9759-E64C4CA7B029}" type="sibTrans" cxnId="{FC73ACB6-3A65-4417-AD1D-0F0D670E7C03}">
      <dgm:prSet/>
      <dgm:spPr/>
      <dgm:t>
        <a:bodyPr/>
        <a:lstStyle/>
        <a:p>
          <a:endParaRPr lang="en-US"/>
        </a:p>
      </dgm:t>
    </dgm:pt>
    <dgm:pt modelId="{B66DE955-E956-41AF-8949-D3805B176A6D}">
      <dgm:prSet phldrT="[Text]"/>
      <dgm:spPr/>
      <dgm:t>
        <a:bodyPr/>
        <a:lstStyle/>
        <a:p>
          <a:r>
            <a:rPr lang="en-US" dirty="0"/>
            <a:t>Assessment</a:t>
          </a:r>
        </a:p>
      </dgm:t>
    </dgm:pt>
    <dgm:pt modelId="{91CDCFD2-EB85-457E-98DC-B45C49EA8B51}" type="parTrans" cxnId="{33BEBA4B-94E1-4354-B201-5815504D3255}">
      <dgm:prSet/>
      <dgm:spPr/>
      <dgm:t>
        <a:bodyPr/>
        <a:lstStyle/>
        <a:p>
          <a:endParaRPr lang="en-US"/>
        </a:p>
      </dgm:t>
    </dgm:pt>
    <dgm:pt modelId="{01FC7F6A-5FAE-41B5-AF3A-507E375D1C49}" type="sibTrans" cxnId="{33BEBA4B-94E1-4354-B201-5815504D3255}">
      <dgm:prSet/>
      <dgm:spPr/>
      <dgm:t>
        <a:bodyPr/>
        <a:lstStyle/>
        <a:p>
          <a:endParaRPr lang="en-US"/>
        </a:p>
      </dgm:t>
    </dgm:pt>
    <dgm:pt modelId="{661B5745-B328-4C0B-9A51-AF1E18E0F618}" type="pres">
      <dgm:prSet presAssocID="{E7E38EA5-FC8C-4958-8FFA-5002FD1F86BA}" presName="composite" presStyleCnt="0">
        <dgm:presLayoutVars>
          <dgm:chMax val="3"/>
          <dgm:animLvl val="lvl"/>
          <dgm:resizeHandles val="exact"/>
        </dgm:presLayoutVars>
      </dgm:prSet>
      <dgm:spPr/>
    </dgm:pt>
    <dgm:pt modelId="{7BC201F3-47AE-487F-A988-61FDEDA81437}" type="pres">
      <dgm:prSet presAssocID="{D5AB6E2A-EE5C-4668-A956-992FEACD97FE}" presName="gear1" presStyleLbl="node1" presStyleIdx="0" presStyleCnt="3">
        <dgm:presLayoutVars>
          <dgm:chMax val="1"/>
          <dgm:bulletEnabled val="1"/>
        </dgm:presLayoutVars>
      </dgm:prSet>
      <dgm:spPr/>
      <dgm:t>
        <a:bodyPr/>
        <a:lstStyle/>
        <a:p>
          <a:endParaRPr lang="en-US"/>
        </a:p>
      </dgm:t>
    </dgm:pt>
    <dgm:pt modelId="{3D735595-7075-4B1B-8921-78D7338239C4}" type="pres">
      <dgm:prSet presAssocID="{D5AB6E2A-EE5C-4668-A956-992FEACD97FE}" presName="gear1srcNode" presStyleLbl="node1" presStyleIdx="0" presStyleCnt="3"/>
      <dgm:spPr/>
      <dgm:t>
        <a:bodyPr/>
        <a:lstStyle/>
        <a:p>
          <a:endParaRPr lang="en-US"/>
        </a:p>
      </dgm:t>
    </dgm:pt>
    <dgm:pt modelId="{3C475E9B-5455-4E7A-9110-594EB60C9053}" type="pres">
      <dgm:prSet presAssocID="{D5AB6E2A-EE5C-4668-A956-992FEACD97FE}" presName="gear1dstNode" presStyleLbl="node1" presStyleIdx="0" presStyleCnt="3"/>
      <dgm:spPr/>
      <dgm:t>
        <a:bodyPr/>
        <a:lstStyle/>
        <a:p>
          <a:endParaRPr lang="en-US"/>
        </a:p>
      </dgm:t>
    </dgm:pt>
    <dgm:pt modelId="{53ADC165-691B-4BD0-9D06-F3A89C136BF8}" type="pres">
      <dgm:prSet presAssocID="{C1F1501E-E31D-4D49-A943-5E92CE4DCDA8}" presName="gear2" presStyleLbl="node1" presStyleIdx="1" presStyleCnt="3">
        <dgm:presLayoutVars>
          <dgm:chMax val="1"/>
          <dgm:bulletEnabled val="1"/>
        </dgm:presLayoutVars>
      </dgm:prSet>
      <dgm:spPr/>
      <dgm:t>
        <a:bodyPr/>
        <a:lstStyle/>
        <a:p>
          <a:endParaRPr lang="en-US"/>
        </a:p>
      </dgm:t>
    </dgm:pt>
    <dgm:pt modelId="{7876CB74-12E3-42DE-8C86-DF0B24B182B5}" type="pres">
      <dgm:prSet presAssocID="{C1F1501E-E31D-4D49-A943-5E92CE4DCDA8}" presName="gear2srcNode" presStyleLbl="node1" presStyleIdx="1" presStyleCnt="3"/>
      <dgm:spPr/>
      <dgm:t>
        <a:bodyPr/>
        <a:lstStyle/>
        <a:p>
          <a:endParaRPr lang="en-US"/>
        </a:p>
      </dgm:t>
    </dgm:pt>
    <dgm:pt modelId="{4B5B0D57-FF84-466E-8B57-344777B7E589}" type="pres">
      <dgm:prSet presAssocID="{C1F1501E-E31D-4D49-A943-5E92CE4DCDA8}" presName="gear2dstNode" presStyleLbl="node1" presStyleIdx="1" presStyleCnt="3"/>
      <dgm:spPr/>
      <dgm:t>
        <a:bodyPr/>
        <a:lstStyle/>
        <a:p>
          <a:endParaRPr lang="en-US"/>
        </a:p>
      </dgm:t>
    </dgm:pt>
    <dgm:pt modelId="{FBC18CDC-E8A2-4AC2-8974-25B78EF29D1D}" type="pres">
      <dgm:prSet presAssocID="{B66DE955-E956-41AF-8949-D3805B176A6D}" presName="gear3" presStyleLbl="node1" presStyleIdx="2" presStyleCnt="3"/>
      <dgm:spPr/>
      <dgm:t>
        <a:bodyPr/>
        <a:lstStyle/>
        <a:p>
          <a:endParaRPr lang="en-US"/>
        </a:p>
      </dgm:t>
    </dgm:pt>
    <dgm:pt modelId="{37429341-E855-4FC9-A122-DB69659F7B1D}" type="pres">
      <dgm:prSet presAssocID="{B66DE955-E956-41AF-8949-D3805B176A6D}" presName="gear3tx" presStyleLbl="node1" presStyleIdx="2" presStyleCnt="3">
        <dgm:presLayoutVars>
          <dgm:chMax val="1"/>
          <dgm:bulletEnabled val="1"/>
        </dgm:presLayoutVars>
      </dgm:prSet>
      <dgm:spPr/>
      <dgm:t>
        <a:bodyPr/>
        <a:lstStyle/>
        <a:p>
          <a:endParaRPr lang="en-US"/>
        </a:p>
      </dgm:t>
    </dgm:pt>
    <dgm:pt modelId="{112D6523-39AA-4057-8EB3-DB08232F559B}" type="pres">
      <dgm:prSet presAssocID="{B66DE955-E956-41AF-8949-D3805B176A6D}" presName="gear3srcNode" presStyleLbl="node1" presStyleIdx="2" presStyleCnt="3"/>
      <dgm:spPr/>
      <dgm:t>
        <a:bodyPr/>
        <a:lstStyle/>
        <a:p>
          <a:endParaRPr lang="en-US"/>
        </a:p>
      </dgm:t>
    </dgm:pt>
    <dgm:pt modelId="{A9C3181B-980A-44A1-9427-8CF86744AE3A}" type="pres">
      <dgm:prSet presAssocID="{B66DE955-E956-41AF-8949-D3805B176A6D}" presName="gear3dstNode" presStyleLbl="node1" presStyleIdx="2" presStyleCnt="3"/>
      <dgm:spPr/>
      <dgm:t>
        <a:bodyPr/>
        <a:lstStyle/>
        <a:p>
          <a:endParaRPr lang="en-US"/>
        </a:p>
      </dgm:t>
    </dgm:pt>
    <dgm:pt modelId="{99B442A5-2954-4FF3-AB83-74F3AD3A82EA}" type="pres">
      <dgm:prSet presAssocID="{168062B7-2D38-4960-991E-299FBAEE12D9}" presName="connector1" presStyleLbl="sibTrans2D1" presStyleIdx="0" presStyleCnt="3"/>
      <dgm:spPr/>
      <dgm:t>
        <a:bodyPr/>
        <a:lstStyle/>
        <a:p>
          <a:endParaRPr lang="en-US"/>
        </a:p>
      </dgm:t>
    </dgm:pt>
    <dgm:pt modelId="{7E42DCB0-5FDD-4B01-9615-55CBA5237488}" type="pres">
      <dgm:prSet presAssocID="{87ADE2C4-FE71-49A1-9759-E64C4CA7B029}" presName="connector2" presStyleLbl="sibTrans2D1" presStyleIdx="1" presStyleCnt="3"/>
      <dgm:spPr/>
      <dgm:t>
        <a:bodyPr/>
        <a:lstStyle/>
        <a:p>
          <a:endParaRPr lang="en-US"/>
        </a:p>
      </dgm:t>
    </dgm:pt>
    <dgm:pt modelId="{476F836A-85FA-44AB-BA67-BDB7424D7B90}" type="pres">
      <dgm:prSet presAssocID="{01FC7F6A-5FAE-41B5-AF3A-507E375D1C49}" presName="connector3" presStyleLbl="sibTrans2D1" presStyleIdx="2" presStyleCnt="3"/>
      <dgm:spPr/>
      <dgm:t>
        <a:bodyPr/>
        <a:lstStyle/>
        <a:p>
          <a:endParaRPr lang="en-US"/>
        </a:p>
      </dgm:t>
    </dgm:pt>
  </dgm:ptLst>
  <dgm:cxnLst>
    <dgm:cxn modelId="{FC73ACB6-3A65-4417-AD1D-0F0D670E7C03}" srcId="{E7E38EA5-FC8C-4958-8FFA-5002FD1F86BA}" destId="{C1F1501E-E31D-4D49-A943-5E92CE4DCDA8}" srcOrd="1" destOrd="0" parTransId="{95655B3E-C230-44A5-8E31-7CF3809A64AD}" sibTransId="{87ADE2C4-FE71-49A1-9759-E64C4CA7B029}"/>
    <dgm:cxn modelId="{DE9C8605-84F1-4874-BFBF-97E8E63A2BA1}" type="presOf" srcId="{B66DE955-E956-41AF-8949-D3805B176A6D}" destId="{A9C3181B-980A-44A1-9427-8CF86744AE3A}" srcOrd="3" destOrd="0" presId="urn:microsoft.com/office/officeart/2005/8/layout/gear1"/>
    <dgm:cxn modelId="{4D0057C1-3976-4BF0-A10F-97D33A26EF67}" type="presOf" srcId="{C1F1501E-E31D-4D49-A943-5E92CE4DCDA8}" destId="{4B5B0D57-FF84-466E-8B57-344777B7E589}" srcOrd="2" destOrd="0" presId="urn:microsoft.com/office/officeart/2005/8/layout/gear1"/>
    <dgm:cxn modelId="{5C437746-5B68-4414-897F-D8300CF1002A}" type="presOf" srcId="{E7E38EA5-FC8C-4958-8FFA-5002FD1F86BA}" destId="{661B5745-B328-4C0B-9A51-AF1E18E0F618}" srcOrd="0" destOrd="0" presId="urn:microsoft.com/office/officeart/2005/8/layout/gear1"/>
    <dgm:cxn modelId="{7E914ECF-88A9-4856-88C0-816B74B2176E}" type="presOf" srcId="{B66DE955-E956-41AF-8949-D3805B176A6D}" destId="{37429341-E855-4FC9-A122-DB69659F7B1D}" srcOrd="1" destOrd="0" presId="urn:microsoft.com/office/officeart/2005/8/layout/gear1"/>
    <dgm:cxn modelId="{33BEBA4B-94E1-4354-B201-5815504D3255}" srcId="{E7E38EA5-FC8C-4958-8FFA-5002FD1F86BA}" destId="{B66DE955-E956-41AF-8949-D3805B176A6D}" srcOrd="2" destOrd="0" parTransId="{91CDCFD2-EB85-457E-98DC-B45C49EA8B51}" sibTransId="{01FC7F6A-5FAE-41B5-AF3A-507E375D1C49}"/>
    <dgm:cxn modelId="{C1131B49-DCF7-4F16-9FAB-D57B73DA04A5}" type="presOf" srcId="{D5AB6E2A-EE5C-4668-A956-992FEACD97FE}" destId="{3C475E9B-5455-4E7A-9110-594EB60C9053}" srcOrd="2" destOrd="0" presId="urn:microsoft.com/office/officeart/2005/8/layout/gear1"/>
    <dgm:cxn modelId="{4DFCF69D-6457-46C6-9E42-1A6B15C4C3B4}" type="presOf" srcId="{01FC7F6A-5FAE-41B5-AF3A-507E375D1C49}" destId="{476F836A-85FA-44AB-BA67-BDB7424D7B90}" srcOrd="0" destOrd="0" presId="urn:microsoft.com/office/officeart/2005/8/layout/gear1"/>
    <dgm:cxn modelId="{F15CFEEC-8D57-4EF3-AA5D-161F6C7F8084}" type="presOf" srcId="{D5AB6E2A-EE5C-4668-A956-992FEACD97FE}" destId="{3D735595-7075-4B1B-8921-78D7338239C4}" srcOrd="1" destOrd="0" presId="urn:microsoft.com/office/officeart/2005/8/layout/gear1"/>
    <dgm:cxn modelId="{09DCDC82-DD07-4040-9FF4-7A9E2B88B2DA}" type="presOf" srcId="{B66DE955-E956-41AF-8949-D3805B176A6D}" destId="{FBC18CDC-E8A2-4AC2-8974-25B78EF29D1D}" srcOrd="0" destOrd="0" presId="urn:microsoft.com/office/officeart/2005/8/layout/gear1"/>
    <dgm:cxn modelId="{A01A87E1-DEDB-47DE-9D6E-052A27D10406}" type="presOf" srcId="{87ADE2C4-FE71-49A1-9759-E64C4CA7B029}" destId="{7E42DCB0-5FDD-4B01-9615-55CBA5237488}" srcOrd="0" destOrd="0" presId="urn:microsoft.com/office/officeart/2005/8/layout/gear1"/>
    <dgm:cxn modelId="{7F5C8BB5-B613-4BAF-AD26-7206737AE17C}" type="presOf" srcId="{B66DE955-E956-41AF-8949-D3805B176A6D}" destId="{112D6523-39AA-4057-8EB3-DB08232F559B}" srcOrd="2" destOrd="0" presId="urn:microsoft.com/office/officeart/2005/8/layout/gear1"/>
    <dgm:cxn modelId="{8B2B5FD7-CF70-4997-A776-792A9EFEDE87}" type="presOf" srcId="{D5AB6E2A-EE5C-4668-A956-992FEACD97FE}" destId="{7BC201F3-47AE-487F-A988-61FDEDA81437}" srcOrd="0" destOrd="0" presId="urn:microsoft.com/office/officeart/2005/8/layout/gear1"/>
    <dgm:cxn modelId="{5B2F5333-CE09-4EC3-8461-02150677F33D}" type="presOf" srcId="{168062B7-2D38-4960-991E-299FBAEE12D9}" destId="{99B442A5-2954-4FF3-AB83-74F3AD3A82EA}" srcOrd="0" destOrd="0" presId="urn:microsoft.com/office/officeart/2005/8/layout/gear1"/>
    <dgm:cxn modelId="{5C372CA5-9F93-4166-AC5F-CCD98A2CCD3C}" srcId="{E7E38EA5-FC8C-4958-8FFA-5002FD1F86BA}" destId="{D5AB6E2A-EE5C-4668-A956-992FEACD97FE}" srcOrd="0" destOrd="0" parTransId="{212FE993-7762-40E8-89A1-6F5952A43E28}" sibTransId="{168062B7-2D38-4960-991E-299FBAEE12D9}"/>
    <dgm:cxn modelId="{4F0BD034-2A30-4853-B08E-B525A67E7FFB}" type="presOf" srcId="{C1F1501E-E31D-4D49-A943-5E92CE4DCDA8}" destId="{7876CB74-12E3-42DE-8C86-DF0B24B182B5}" srcOrd="1" destOrd="0" presId="urn:microsoft.com/office/officeart/2005/8/layout/gear1"/>
    <dgm:cxn modelId="{3467C200-166A-47F4-80F5-3F6FB4E057C6}" type="presOf" srcId="{C1F1501E-E31D-4D49-A943-5E92CE4DCDA8}" destId="{53ADC165-691B-4BD0-9D06-F3A89C136BF8}" srcOrd="0" destOrd="0" presId="urn:microsoft.com/office/officeart/2005/8/layout/gear1"/>
    <dgm:cxn modelId="{8D682FD9-4F94-4F02-AAB8-A0B1AE79B28B}" type="presParOf" srcId="{661B5745-B328-4C0B-9A51-AF1E18E0F618}" destId="{7BC201F3-47AE-487F-A988-61FDEDA81437}" srcOrd="0" destOrd="0" presId="urn:microsoft.com/office/officeart/2005/8/layout/gear1"/>
    <dgm:cxn modelId="{B63D67BE-8B1A-4050-858D-BA3D6DDC7222}" type="presParOf" srcId="{661B5745-B328-4C0B-9A51-AF1E18E0F618}" destId="{3D735595-7075-4B1B-8921-78D7338239C4}" srcOrd="1" destOrd="0" presId="urn:microsoft.com/office/officeart/2005/8/layout/gear1"/>
    <dgm:cxn modelId="{E9D4CC24-79A0-41DD-8748-560FD7B8B92D}" type="presParOf" srcId="{661B5745-B328-4C0B-9A51-AF1E18E0F618}" destId="{3C475E9B-5455-4E7A-9110-594EB60C9053}" srcOrd="2" destOrd="0" presId="urn:microsoft.com/office/officeart/2005/8/layout/gear1"/>
    <dgm:cxn modelId="{5E80F890-AD5F-466E-AE2D-C185167A1B65}" type="presParOf" srcId="{661B5745-B328-4C0B-9A51-AF1E18E0F618}" destId="{53ADC165-691B-4BD0-9D06-F3A89C136BF8}" srcOrd="3" destOrd="0" presId="urn:microsoft.com/office/officeart/2005/8/layout/gear1"/>
    <dgm:cxn modelId="{70FB8A37-A2B8-4438-899A-BC77D85E9F73}" type="presParOf" srcId="{661B5745-B328-4C0B-9A51-AF1E18E0F618}" destId="{7876CB74-12E3-42DE-8C86-DF0B24B182B5}" srcOrd="4" destOrd="0" presId="urn:microsoft.com/office/officeart/2005/8/layout/gear1"/>
    <dgm:cxn modelId="{31BE932A-2B55-4028-9358-1264826B4E5D}" type="presParOf" srcId="{661B5745-B328-4C0B-9A51-AF1E18E0F618}" destId="{4B5B0D57-FF84-466E-8B57-344777B7E589}" srcOrd="5" destOrd="0" presId="urn:microsoft.com/office/officeart/2005/8/layout/gear1"/>
    <dgm:cxn modelId="{2934951F-1356-43EE-A591-18C587789F3D}" type="presParOf" srcId="{661B5745-B328-4C0B-9A51-AF1E18E0F618}" destId="{FBC18CDC-E8A2-4AC2-8974-25B78EF29D1D}" srcOrd="6" destOrd="0" presId="urn:microsoft.com/office/officeart/2005/8/layout/gear1"/>
    <dgm:cxn modelId="{DE12C773-87B3-42C4-B52B-9F81EDC070E0}" type="presParOf" srcId="{661B5745-B328-4C0B-9A51-AF1E18E0F618}" destId="{37429341-E855-4FC9-A122-DB69659F7B1D}" srcOrd="7" destOrd="0" presId="urn:microsoft.com/office/officeart/2005/8/layout/gear1"/>
    <dgm:cxn modelId="{863209F0-1086-47A5-89BD-B4157745B70E}" type="presParOf" srcId="{661B5745-B328-4C0B-9A51-AF1E18E0F618}" destId="{112D6523-39AA-4057-8EB3-DB08232F559B}" srcOrd="8" destOrd="0" presId="urn:microsoft.com/office/officeart/2005/8/layout/gear1"/>
    <dgm:cxn modelId="{34136FBC-1C02-4E15-B07D-9150D14B251A}" type="presParOf" srcId="{661B5745-B328-4C0B-9A51-AF1E18E0F618}" destId="{A9C3181B-980A-44A1-9427-8CF86744AE3A}" srcOrd="9" destOrd="0" presId="urn:microsoft.com/office/officeart/2005/8/layout/gear1"/>
    <dgm:cxn modelId="{4F24CDDB-E6A7-4F40-8E5E-6E1155ACBF69}" type="presParOf" srcId="{661B5745-B328-4C0B-9A51-AF1E18E0F618}" destId="{99B442A5-2954-4FF3-AB83-74F3AD3A82EA}" srcOrd="10" destOrd="0" presId="urn:microsoft.com/office/officeart/2005/8/layout/gear1"/>
    <dgm:cxn modelId="{DFDA9631-837A-486A-9466-5A78C1621BEF}" type="presParOf" srcId="{661B5745-B328-4C0B-9A51-AF1E18E0F618}" destId="{7E42DCB0-5FDD-4B01-9615-55CBA5237488}" srcOrd="11" destOrd="0" presId="urn:microsoft.com/office/officeart/2005/8/layout/gear1"/>
    <dgm:cxn modelId="{57FDBC06-7F8C-457C-9D67-C3BED6DB22F8}" type="presParOf" srcId="{661B5745-B328-4C0B-9A51-AF1E18E0F618}" destId="{476F836A-85FA-44AB-BA67-BDB7424D7B9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7C4233-9F48-447C-9D15-22EE46745F8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E78861C-EAD0-44BE-9769-DA349287E172}">
      <dgm:prSet phldrT="[Text]" custT="1"/>
      <dgm:spPr/>
      <dgm:t>
        <a:bodyPr/>
        <a:lstStyle/>
        <a:p>
          <a:pPr>
            <a:buFont typeface="+mj-lt"/>
            <a:buAutoNum type="alphaLcPeriod"/>
          </a:pPr>
          <a:r>
            <a:rPr lang="en-US" sz="2400" dirty="0"/>
            <a:t>1. Governance and stakeholder input</a:t>
          </a:r>
        </a:p>
      </dgm:t>
    </dgm:pt>
    <dgm:pt modelId="{931A4427-C9F4-42BA-B163-F67D4C643B8D}" type="parTrans" cxnId="{FEF4B3CF-19E0-4A88-B586-EBFA4A7D8CD5}">
      <dgm:prSet/>
      <dgm:spPr/>
      <dgm:t>
        <a:bodyPr/>
        <a:lstStyle/>
        <a:p>
          <a:endParaRPr lang="en-US"/>
        </a:p>
      </dgm:t>
    </dgm:pt>
    <dgm:pt modelId="{372532D0-48EF-450A-9DDD-899EFE0A3BEB}" type="sibTrans" cxnId="{FEF4B3CF-19E0-4A88-B586-EBFA4A7D8CD5}">
      <dgm:prSet/>
      <dgm:spPr/>
      <dgm:t>
        <a:bodyPr/>
        <a:lstStyle/>
        <a:p>
          <a:endParaRPr lang="en-US"/>
        </a:p>
      </dgm:t>
    </dgm:pt>
    <dgm:pt modelId="{C9E43DA4-BB8A-45A5-B052-9D3158A31B98}">
      <dgm:prSet custT="1"/>
      <dgm:spPr/>
      <dgm:t>
        <a:bodyPr/>
        <a:lstStyle/>
        <a:p>
          <a:pPr>
            <a:buFont typeface="+mj-lt"/>
            <a:buAutoNum type="alphaLcPeriod"/>
          </a:pPr>
          <a:r>
            <a:rPr lang="en-US" sz="2400" dirty="0"/>
            <a:t>2. Obtaining enhanced federal funding for development</a:t>
          </a:r>
        </a:p>
      </dgm:t>
    </dgm:pt>
    <dgm:pt modelId="{E1434213-D38F-449C-8332-FB426E627B27}" type="parTrans" cxnId="{B1181D06-C702-4F9A-8277-1AD3888F31F9}">
      <dgm:prSet/>
      <dgm:spPr/>
      <dgm:t>
        <a:bodyPr/>
        <a:lstStyle/>
        <a:p>
          <a:endParaRPr lang="en-US"/>
        </a:p>
      </dgm:t>
    </dgm:pt>
    <dgm:pt modelId="{AE938FC6-4A63-4848-AAFE-7FEE43983A9F}" type="sibTrans" cxnId="{B1181D06-C702-4F9A-8277-1AD3888F31F9}">
      <dgm:prSet/>
      <dgm:spPr/>
      <dgm:t>
        <a:bodyPr/>
        <a:lstStyle/>
        <a:p>
          <a:endParaRPr lang="en-US"/>
        </a:p>
      </dgm:t>
    </dgm:pt>
    <dgm:pt modelId="{23C0C178-3F7D-4999-A0D5-671FA7A8545D}">
      <dgm:prSet custT="1"/>
      <dgm:spPr/>
      <dgm:t>
        <a:bodyPr/>
        <a:lstStyle/>
        <a:p>
          <a:pPr>
            <a:buFont typeface="+mj-lt"/>
            <a:buAutoNum type="alphaLcPeriod"/>
          </a:pPr>
          <a:r>
            <a:rPr lang="en-US" sz="2400" dirty="0"/>
            <a:t>4. Creating a limited support (“Mini C”) IDD waiver</a:t>
          </a:r>
        </a:p>
      </dgm:t>
    </dgm:pt>
    <dgm:pt modelId="{248113D4-33EF-4DCE-97F2-B04540609ABD}" type="parTrans" cxnId="{F714D916-513C-4D5E-B82A-1377749F1B48}">
      <dgm:prSet/>
      <dgm:spPr/>
      <dgm:t>
        <a:bodyPr/>
        <a:lstStyle/>
        <a:p>
          <a:endParaRPr lang="en-US"/>
        </a:p>
      </dgm:t>
    </dgm:pt>
    <dgm:pt modelId="{85AA8868-B983-4493-9179-4846569C9CB5}" type="sibTrans" cxnId="{F714D916-513C-4D5E-B82A-1377749F1B48}">
      <dgm:prSet/>
      <dgm:spPr/>
      <dgm:t>
        <a:bodyPr/>
        <a:lstStyle/>
        <a:p>
          <a:endParaRPr lang="en-US"/>
        </a:p>
      </dgm:t>
    </dgm:pt>
    <dgm:pt modelId="{A14FDFFD-6D08-430C-ACEA-E7FB8277A3E7}">
      <dgm:prSet custT="1"/>
      <dgm:spPr/>
      <dgm:t>
        <a:bodyPr/>
        <a:lstStyle/>
        <a:p>
          <a:pPr>
            <a:buFont typeface="+mj-lt"/>
            <a:buAutoNum type="alphaLcPeriod"/>
          </a:pPr>
          <a:r>
            <a:rPr lang="en-US" sz="2400" dirty="0"/>
            <a:t>6. Reforming how people access LTSS</a:t>
          </a:r>
        </a:p>
      </dgm:t>
    </dgm:pt>
    <dgm:pt modelId="{33B3050C-C482-4410-AD68-81A5521BB171}" type="parTrans" cxnId="{6C50CA69-242A-4C87-A75D-E151257754EA}">
      <dgm:prSet/>
      <dgm:spPr/>
      <dgm:t>
        <a:bodyPr/>
        <a:lstStyle/>
        <a:p>
          <a:endParaRPr lang="en-US"/>
        </a:p>
      </dgm:t>
    </dgm:pt>
    <dgm:pt modelId="{9301165A-AFF4-4AD0-A476-6DFFE8C75CC0}" type="sibTrans" cxnId="{6C50CA69-242A-4C87-A75D-E151257754EA}">
      <dgm:prSet/>
      <dgm:spPr/>
      <dgm:t>
        <a:bodyPr/>
        <a:lstStyle/>
        <a:p>
          <a:endParaRPr lang="en-US"/>
        </a:p>
      </dgm:t>
    </dgm:pt>
    <dgm:pt modelId="{2400B705-A869-4081-AD25-09A5B87268B1}">
      <dgm:prSet custT="1"/>
      <dgm:spPr/>
      <dgm:t>
        <a:bodyPr/>
        <a:lstStyle/>
        <a:p>
          <a:pPr>
            <a:buFont typeface="+mj-lt"/>
            <a:buAutoNum type="alphaLcPeriod"/>
          </a:pPr>
          <a:r>
            <a:rPr lang="en-US" sz="2400" dirty="0"/>
            <a:t>7.Changing how budgets are assigned</a:t>
          </a:r>
        </a:p>
      </dgm:t>
    </dgm:pt>
    <dgm:pt modelId="{4DC97F86-D693-4AAA-8CE1-208E3A3E9EC3}" type="parTrans" cxnId="{938A78F5-903F-4CEA-952B-726CB6802EA6}">
      <dgm:prSet/>
      <dgm:spPr/>
      <dgm:t>
        <a:bodyPr/>
        <a:lstStyle/>
        <a:p>
          <a:endParaRPr lang="en-US"/>
        </a:p>
      </dgm:t>
    </dgm:pt>
    <dgm:pt modelId="{A5123B38-DBC0-4050-B031-3D6457CB9810}" type="sibTrans" cxnId="{938A78F5-903F-4CEA-952B-726CB6802EA6}">
      <dgm:prSet/>
      <dgm:spPr/>
      <dgm:t>
        <a:bodyPr/>
        <a:lstStyle/>
        <a:p>
          <a:endParaRPr lang="en-US"/>
        </a:p>
      </dgm:t>
    </dgm:pt>
    <dgm:pt modelId="{E5A5B951-AF38-4664-A97C-1AB98D4EEC7F}">
      <dgm:prSet custT="1"/>
      <dgm:spPr/>
      <dgm:t>
        <a:bodyPr/>
        <a:lstStyle/>
        <a:p>
          <a:pPr>
            <a:buFont typeface="+mj-lt"/>
            <a:buAutoNum type="alphaLcPeriod"/>
          </a:pPr>
          <a:r>
            <a:rPr lang="en-US" sz="2400" dirty="0"/>
            <a:t>8. Expanding the types of services offered</a:t>
          </a:r>
        </a:p>
      </dgm:t>
    </dgm:pt>
    <dgm:pt modelId="{0B5BA720-CD55-40BF-8094-C1DC52FA9B07}" type="parTrans" cxnId="{60B94592-879A-4E55-9917-018B84352C80}">
      <dgm:prSet/>
      <dgm:spPr/>
      <dgm:t>
        <a:bodyPr/>
        <a:lstStyle/>
        <a:p>
          <a:endParaRPr lang="en-US"/>
        </a:p>
      </dgm:t>
    </dgm:pt>
    <dgm:pt modelId="{58742922-C8D5-43FE-9623-DF3D5D20F2AA}" type="sibTrans" cxnId="{60B94592-879A-4E55-9917-018B84352C80}">
      <dgm:prSet/>
      <dgm:spPr/>
      <dgm:t>
        <a:bodyPr/>
        <a:lstStyle/>
        <a:p>
          <a:endParaRPr lang="en-US"/>
        </a:p>
      </dgm:t>
    </dgm:pt>
    <dgm:pt modelId="{6F2FFBAB-2057-4093-A497-75220B0073F6}">
      <dgm:prSet custT="1"/>
      <dgm:spPr/>
      <dgm:t>
        <a:bodyPr/>
        <a:lstStyle/>
        <a:p>
          <a:pPr>
            <a:buFont typeface="+mj-lt"/>
            <a:buAutoNum type="alphaLcPeriod"/>
          </a:pPr>
          <a:r>
            <a:rPr lang="en-US" sz="2400" dirty="0"/>
            <a:t>3. Converting PCA/CDPCA to Community First Choice</a:t>
          </a:r>
        </a:p>
      </dgm:t>
    </dgm:pt>
    <dgm:pt modelId="{50679ACC-36AD-48E3-9E5D-4CCC10BC1C4D}" type="parTrans" cxnId="{86EDDC72-5980-494B-9697-19B4A18588E5}">
      <dgm:prSet/>
      <dgm:spPr/>
      <dgm:t>
        <a:bodyPr/>
        <a:lstStyle/>
        <a:p>
          <a:endParaRPr lang="en-US"/>
        </a:p>
      </dgm:t>
    </dgm:pt>
    <dgm:pt modelId="{25E0715A-0E27-4545-85D9-A79FB970977A}" type="sibTrans" cxnId="{86EDDC72-5980-494B-9697-19B4A18588E5}">
      <dgm:prSet/>
      <dgm:spPr/>
      <dgm:t>
        <a:bodyPr/>
        <a:lstStyle/>
        <a:p>
          <a:endParaRPr lang="en-US"/>
        </a:p>
      </dgm:t>
    </dgm:pt>
    <dgm:pt modelId="{AFEF9FDE-2243-40B9-81B9-BA61B6B1ED60}">
      <dgm:prSet custT="1"/>
      <dgm:spPr/>
      <dgm:t>
        <a:bodyPr/>
        <a:lstStyle/>
        <a:p>
          <a:pPr>
            <a:buFont typeface="+mj-lt"/>
            <a:buAutoNum type="alphaLcPeriod"/>
          </a:pPr>
          <a:r>
            <a:rPr lang="en-US" sz="2400" dirty="0"/>
            <a:t>5. Enhancing Medicaid funding options for ADRD and TBI</a:t>
          </a:r>
        </a:p>
      </dgm:t>
    </dgm:pt>
    <dgm:pt modelId="{C7BB1C44-05BE-48EA-978D-CB21E741FF14}" type="parTrans" cxnId="{6FAB9CFD-2793-434A-ACA4-F76FCCFD5D63}">
      <dgm:prSet/>
      <dgm:spPr/>
      <dgm:t>
        <a:bodyPr/>
        <a:lstStyle/>
        <a:p>
          <a:endParaRPr lang="en-US"/>
        </a:p>
      </dgm:t>
    </dgm:pt>
    <dgm:pt modelId="{B25E69DA-A985-432B-B8AD-24E9D5708CEC}" type="sibTrans" cxnId="{6FAB9CFD-2793-434A-ACA4-F76FCCFD5D63}">
      <dgm:prSet/>
      <dgm:spPr/>
      <dgm:t>
        <a:bodyPr/>
        <a:lstStyle/>
        <a:p>
          <a:endParaRPr lang="en-US"/>
        </a:p>
      </dgm:t>
    </dgm:pt>
    <dgm:pt modelId="{82380D63-2625-4D0E-B3D2-4C73D939B243}" type="pres">
      <dgm:prSet presAssocID="{7D7C4233-9F48-447C-9D15-22EE46745F8A}" presName="Name0" presStyleCnt="0">
        <dgm:presLayoutVars>
          <dgm:dir/>
          <dgm:animLvl val="lvl"/>
          <dgm:resizeHandles val="exact"/>
        </dgm:presLayoutVars>
      </dgm:prSet>
      <dgm:spPr/>
      <dgm:t>
        <a:bodyPr/>
        <a:lstStyle/>
        <a:p>
          <a:endParaRPr lang="en-US"/>
        </a:p>
      </dgm:t>
    </dgm:pt>
    <dgm:pt modelId="{619A426F-4D5E-4EA1-8F8C-904D771AB40E}" type="pres">
      <dgm:prSet presAssocID="{E5A5B951-AF38-4664-A97C-1AB98D4EEC7F}" presName="boxAndChildren" presStyleCnt="0"/>
      <dgm:spPr/>
    </dgm:pt>
    <dgm:pt modelId="{09CC74C4-26DE-4ADE-9368-6CCDD0CFFCEA}" type="pres">
      <dgm:prSet presAssocID="{E5A5B951-AF38-4664-A97C-1AB98D4EEC7F}" presName="parentTextBox" presStyleLbl="node1" presStyleIdx="0" presStyleCnt="8"/>
      <dgm:spPr/>
      <dgm:t>
        <a:bodyPr/>
        <a:lstStyle/>
        <a:p>
          <a:endParaRPr lang="en-US"/>
        </a:p>
      </dgm:t>
    </dgm:pt>
    <dgm:pt modelId="{1FF00692-F769-4BB3-BCE8-ED744EE1BD1A}" type="pres">
      <dgm:prSet presAssocID="{A5123B38-DBC0-4050-B031-3D6457CB9810}" presName="sp" presStyleCnt="0"/>
      <dgm:spPr/>
    </dgm:pt>
    <dgm:pt modelId="{0D36E740-DD15-4853-B967-AEE3B489E628}" type="pres">
      <dgm:prSet presAssocID="{2400B705-A869-4081-AD25-09A5B87268B1}" presName="arrowAndChildren" presStyleCnt="0"/>
      <dgm:spPr/>
    </dgm:pt>
    <dgm:pt modelId="{87CD6184-9066-4894-9D67-C71ED16378BF}" type="pres">
      <dgm:prSet presAssocID="{2400B705-A869-4081-AD25-09A5B87268B1}" presName="parentTextArrow" presStyleLbl="node1" presStyleIdx="1" presStyleCnt="8"/>
      <dgm:spPr/>
      <dgm:t>
        <a:bodyPr/>
        <a:lstStyle/>
        <a:p>
          <a:endParaRPr lang="en-US"/>
        </a:p>
      </dgm:t>
    </dgm:pt>
    <dgm:pt modelId="{983C8A20-483B-4F8B-A3F9-171F529E227C}" type="pres">
      <dgm:prSet presAssocID="{9301165A-AFF4-4AD0-A476-6DFFE8C75CC0}" presName="sp" presStyleCnt="0"/>
      <dgm:spPr/>
    </dgm:pt>
    <dgm:pt modelId="{7AB55B92-6DCF-4F57-BD57-273017513E1D}" type="pres">
      <dgm:prSet presAssocID="{A14FDFFD-6D08-430C-ACEA-E7FB8277A3E7}" presName="arrowAndChildren" presStyleCnt="0"/>
      <dgm:spPr/>
    </dgm:pt>
    <dgm:pt modelId="{09946DC9-63E3-49FE-8583-60D54B9504DA}" type="pres">
      <dgm:prSet presAssocID="{A14FDFFD-6D08-430C-ACEA-E7FB8277A3E7}" presName="parentTextArrow" presStyleLbl="node1" presStyleIdx="2" presStyleCnt="8"/>
      <dgm:spPr/>
      <dgm:t>
        <a:bodyPr/>
        <a:lstStyle/>
        <a:p>
          <a:endParaRPr lang="en-US"/>
        </a:p>
      </dgm:t>
    </dgm:pt>
    <dgm:pt modelId="{FACE2919-BEB6-4627-9032-36BC0ACFEB56}" type="pres">
      <dgm:prSet presAssocID="{B25E69DA-A985-432B-B8AD-24E9D5708CEC}" presName="sp" presStyleCnt="0"/>
      <dgm:spPr/>
    </dgm:pt>
    <dgm:pt modelId="{8DDE7007-FBEA-49DF-B6C4-F179DCF0A46F}" type="pres">
      <dgm:prSet presAssocID="{AFEF9FDE-2243-40B9-81B9-BA61B6B1ED60}" presName="arrowAndChildren" presStyleCnt="0"/>
      <dgm:spPr/>
    </dgm:pt>
    <dgm:pt modelId="{1BA52FB3-7554-4778-A7D5-1FD06674464F}" type="pres">
      <dgm:prSet presAssocID="{AFEF9FDE-2243-40B9-81B9-BA61B6B1ED60}" presName="parentTextArrow" presStyleLbl="node1" presStyleIdx="3" presStyleCnt="8"/>
      <dgm:spPr/>
      <dgm:t>
        <a:bodyPr/>
        <a:lstStyle/>
        <a:p>
          <a:endParaRPr lang="en-US"/>
        </a:p>
      </dgm:t>
    </dgm:pt>
    <dgm:pt modelId="{D117058D-87A6-4C72-BA29-7D88E7422777}" type="pres">
      <dgm:prSet presAssocID="{85AA8868-B983-4493-9179-4846569C9CB5}" presName="sp" presStyleCnt="0"/>
      <dgm:spPr/>
    </dgm:pt>
    <dgm:pt modelId="{BDF8D9F2-D78F-4F38-93CA-529C4A8522B8}" type="pres">
      <dgm:prSet presAssocID="{23C0C178-3F7D-4999-A0D5-671FA7A8545D}" presName="arrowAndChildren" presStyleCnt="0"/>
      <dgm:spPr/>
    </dgm:pt>
    <dgm:pt modelId="{7FC0CAA4-CB65-48EB-A75D-99D4A4EE6F04}" type="pres">
      <dgm:prSet presAssocID="{23C0C178-3F7D-4999-A0D5-671FA7A8545D}" presName="parentTextArrow" presStyleLbl="node1" presStyleIdx="4" presStyleCnt="8"/>
      <dgm:spPr/>
      <dgm:t>
        <a:bodyPr/>
        <a:lstStyle/>
        <a:p>
          <a:endParaRPr lang="en-US"/>
        </a:p>
      </dgm:t>
    </dgm:pt>
    <dgm:pt modelId="{86433AF7-3629-44E0-9B65-6EA969F7F7CA}" type="pres">
      <dgm:prSet presAssocID="{25E0715A-0E27-4545-85D9-A79FB970977A}" presName="sp" presStyleCnt="0"/>
      <dgm:spPr/>
    </dgm:pt>
    <dgm:pt modelId="{DFB4769D-D012-44AE-9334-C5FC2184EADB}" type="pres">
      <dgm:prSet presAssocID="{6F2FFBAB-2057-4093-A497-75220B0073F6}" presName="arrowAndChildren" presStyleCnt="0"/>
      <dgm:spPr/>
    </dgm:pt>
    <dgm:pt modelId="{2570787A-41D3-4C02-B690-DB1FCF66F2B7}" type="pres">
      <dgm:prSet presAssocID="{6F2FFBAB-2057-4093-A497-75220B0073F6}" presName="parentTextArrow" presStyleLbl="node1" presStyleIdx="5" presStyleCnt="8"/>
      <dgm:spPr/>
      <dgm:t>
        <a:bodyPr/>
        <a:lstStyle/>
        <a:p>
          <a:endParaRPr lang="en-US"/>
        </a:p>
      </dgm:t>
    </dgm:pt>
    <dgm:pt modelId="{60DCAAC0-B27B-4FC2-8769-BA78E52B76B0}" type="pres">
      <dgm:prSet presAssocID="{AE938FC6-4A63-4848-AAFE-7FEE43983A9F}" presName="sp" presStyleCnt="0"/>
      <dgm:spPr/>
    </dgm:pt>
    <dgm:pt modelId="{760455AE-C5FC-4B4B-8D2B-A573DF0E68DA}" type="pres">
      <dgm:prSet presAssocID="{C9E43DA4-BB8A-45A5-B052-9D3158A31B98}" presName="arrowAndChildren" presStyleCnt="0"/>
      <dgm:spPr/>
    </dgm:pt>
    <dgm:pt modelId="{CDF1EDEE-786D-4814-8AFB-9548659A7423}" type="pres">
      <dgm:prSet presAssocID="{C9E43DA4-BB8A-45A5-B052-9D3158A31B98}" presName="parentTextArrow" presStyleLbl="node1" presStyleIdx="6" presStyleCnt="8"/>
      <dgm:spPr/>
      <dgm:t>
        <a:bodyPr/>
        <a:lstStyle/>
        <a:p>
          <a:endParaRPr lang="en-US"/>
        </a:p>
      </dgm:t>
    </dgm:pt>
    <dgm:pt modelId="{C76F8BD5-4169-4020-BAF0-3E75F1E9CD44}" type="pres">
      <dgm:prSet presAssocID="{372532D0-48EF-450A-9DDD-899EFE0A3BEB}" presName="sp" presStyleCnt="0"/>
      <dgm:spPr/>
    </dgm:pt>
    <dgm:pt modelId="{82A4803B-5FDA-47D8-9AC9-5D9EC6CA1B1C}" type="pres">
      <dgm:prSet presAssocID="{5E78861C-EAD0-44BE-9769-DA349287E172}" presName="arrowAndChildren" presStyleCnt="0"/>
      <dgm:spPr/>
    </dgm:pt>
    <dgm:pt modelId="{7DC9EE3F-7DE6-439A-B9BD-C9BF2C7C62B3}" type="pres">
      <dgm:prSet presAssocID="{5E78861C-EAD0-44BE-9769-DA349287E172}" presName="parentTextArrow" presStyleLbl="node1" presStyleIdx="7" presStyleCnt="8"/>
      <dgm:spPr/>
      <dgm:t>
        <a:bodyPr/>
        <a:lstStyle/>
        <a:p>
          <a:endParaRPr lang="en-US"/>
        </a:p>
      </dgm:t>
    </dgm:pt>
  </dgm:ptLst>
  <dgm:cxnLst>
    <dgm:cxn modelId="{E03FE6EF-5928-4407-B209-2D8461022956}" type="presOf" srcId="{23C0C178-3F7D-4999-A0D5-671FA7A8545D}" destId="{7FC0CAA4-CB65-48EB-A75D-99D4A4EE6F04}" srcOrd="0" destOrd="0" presId="urn:microsoft.com/office/officeart/2005/8/layout/process4"/>
    <dgm:cxn modelId="{B1181D06-C702-4F9A-8277-1AD3888F31F9}" srcId="{7D7C4233-9F48-447C-9D15-22EE46745F8A}" destId="{C9E43DA4-BB8A-45A5-B052-9D3158A31B98}" srcOrd="1" destOrd="0" parTransId="{E1434213-D38F-449C-8332-FB426E627B27}" sibTransId="{AE938FC6-4A63-4848-AAFE-7FEE43983A9F}"/>
    <dgm:cxn modelId="{9DEC6C93-CE39-4F62-8346-F6C7B1D50E03}" type="presOf" srcId="{AFEF9FDE-2243-40B9-81B9-BA61B6B1ED60}" destId="{1BA52FB3-7554-4778-A7D5-1FD06674464F}" srcOrd="0" destOrd="0" presId="urn:microsoft.com/office/officeart/2005/8/layout/process4"/>
    <dgm:cxn modelId="{1D8EF071-AA37-4D76-B507-6529F97F26BD}" type="presOf" srcId="{E5A5B951-AF38-4664-A97C-1AB98D4EEC7F}" destId="{09CC74C4-26DE-4ADE-9368-6CCDD0CFFCEA}" srcOrd="0" destOrd="0" presId="urn:microsoft.com/office/officeart/2005/8/layout/process4"/>
    <dgm:cxn modelId="{F714D916-513C-4D5E-B82A-1377749F1B48}" srcId="{7D7C4233-9F48-447C-9D15-22EE46745F8A}" destId="{23C0C178-3F7D-4999-A0D5-671FA7A8545D}" srcOrd="3" destOrd="0" parTransId="{248113D4-33EF-4DCE-97F2-B04540609ABD}" sibTransId="{85AA8868-B983-4493-9179-4846569C9CB5}"/>
    <dgm:cxn modelId="{6C50CA69-242A-4C87-A75D-E151257754EA}" srcId="{7D7C4233-9F48-447C-9D15-22EE46745F8A}" destId="{A14FDFFD-6D08-430C-ACEA-E7FB8277A3E7}" srcOrd="5" destOrd="0" parTransId="{33B3050C-C482-4410-AD68-81A5521BB171}" sibTransId="{9301165A-AFF4-4AD0-A476-6DFFE8C75CC0}"/>
    <dgm:cxn modelId="{86EDDC72-5980-494B-9697-19B4A18588E5}" srcId="{7D7C4233-9F48-447C-9D15-22EE46745F8A}" destId="{6F2FFBAB-2057-4093-A497-75220B0073F6}" srcOrd="2" destOrd="0" parTransId="{50679ACC-36AD-48E3-9E5D-4CCC10BC1C4D}" sibTransId="{25E0715A-0E27-4545-85D9-A79FB970977A}"/>
    <dgm:cxn modelId="{60B94592-879A-4E55-9917-018B84352C80}" srcId="{7D7C4233-9F48-447C-9D15-22EE46745F8A}" destId="{E5A5B951-AF38-4664-A97C-1AB98D4EEC7F}" srcOrd="7" destOrd="0" parTransId="{0B5BA720-CD55-40BF-8094-C1DC52FA9B07}" sibTransId="{58742922-C8D5-43FE-9623-DF3D5D20F2AA}"/>
    <dgm:cxn modelId="{B98A6901-9101-48A5-98D1-B9FD9F0C503B}" type="presOf" srcId="{A14FDFFD-6D08-430C-ACEA-E7FB8277A3E7}" destId="{09946DC9-63E3-49FE-8583-60D54B9504DA}" srcOrd="0" destOrd="0" presId="urn:microsoft.com/office/officeart/2005/8/layout/process4"/>
    <dgm:cxn modelId="{3161EC9D-31C6-4EF1-B1B5-CCAD6DDDE543}" type="presOf" srcId="{6F2FFBAB-2057-4093-A497-75220B0073F6}" destId="{2570787A-41D3-4C02-B690-DB1FCF66F2B7}" srcOrd="0" destOrd="0" presId="urn:microsoft.com/office/officeart/2005/8/layout/process4"/>
    <dgm:cxn modelId="{938A78F5-903F-4CEA-952B-726CB6802EA6}" srcId="{7D7C4233-9F48-447C-9D15-22EE46745F8A}" destId="{2400B705-A869-4081-AD25-09A5B87268B1}" srcOrd="6" destOrd="0" parTransId="{4DC97F86-D693-4AAA-8CE1-208E3A3E9EC3}" sibTransId="{A5123B38-DBC0-4050-B031-3D6457CB9810}"/>
    <dgm:cxn modelId="{FC1CEB7A-A11F-48CE-9E72-1334D20E3AFF}" type="presOf" srcId="{2400B705-A869-4081-AD25-09A5B87268B1}" destId="{87CD6184-9066-4894-9D67-C71ED16378BF}" srcOrd="0" destOrd="0" presId="urn:microsoft.com/office/officeart/2005/8/layout/process4"/>
    <dgm:cxn modelId="{FF8644F9-F44C-42E6-A459-FB1FB20927C6}" type="presOf" srcId="{5E78861C-EAD0-44BE-9769-DA349287E172}" destId="{7DC9EE3F-7DE6-439A-B9BD-C9BF2C7C62B3}" srcOrd="0" destOrd="0" presId="urn:microsoft.com/office/officeart/2005/8/layout/process4"/>
    <dgm:cxn modelId="{A7D9A2E4-24E9-4707-A00E-77A20FA66EDB}" type="presOf" srcId="{7D7C4233-9F48-447C-9D15-22EE46745F8A}" destId="{82380D63-2625-4D0E-B3D2-4C73D939B243}" srcOrd="0" destOrd="0" presId="urn:microsoft.com/office/officeart/2005/8/layout/process4"/>
    <dgm:cxn modelId="{6FAB9CFD-2793-434A-ACA4-F76FCCFD5D63}" srcId="{7D7C4233-9F48-447C-9D15-22EE46745F8A}" destId="{AFEF9FDE-2243-40B9-81B9-BA61B6B1ED60}" srcOrd="4" destOrd="0" parTransId="{C7BB1C44-05BE-48EA-978D-CB21E741FF14}" sibTransId="{B25E69DA-A985-432B-B8AD-24E9D5708CEC}"/>
    <dgm:cxn modelId="{FEF4B3CF-19E0-4A88-B586-EBFA4A7D8CD5}" srcId="{7D7C4233-9F48-447C-9D15-22EE46745F8A}" destId="{5E78861C-EAD0-44BE-9769-DA349287E172}" srcOrd="0" destOrd="0" parTransId="{931A4427-C9F4-42BA-B163-F67D4C643B8D}" sibTransId="{372532D0-48EF-450A-9DDD-899EFE0A3BEB}"/>
    <dgm:cxn modelId="{5E388B74-9BA5-47FF-9551-1C2D374B5E6A}" type="presOf" srcId="{C9E43DA4-BB8A-45A5-B052-9D3158A31B98}" destId="{CDF1EDEE-786D-4814-8AFB-9548659A7423}" srcOrd="0" destOrd="0" presId="urn:microsoft.com/office/officeart/2005/8/layout/process4"/>
    <dgm:cxn modelId="{02A037BA-E563-471C-AAD2-262332652036}" type="presParOf" srcId="{82380D63-2625-4D0E-B3D2-4C73D939B243}" destId="{619A426F-4D5E-4EA1-8F8C-904D771AB40E}" srcOrd="0" destOrd="0" presId="urn:microsoft.com/office/officeart/2005/8/layout/process4"/>
    <dgm:cxn modelId="{2B56339A-07A1-4AEF-9E5B-A6F439878416}" type="presParOf" srcId="{619A426F-4D5E-4EA1-8F8C-904D771AB40E}" destId="{09CC74C4-26DE-4ADE-9368-6CCDD0CFFCEA}" srcOrd="0" destOrd="0" presId="urn:microsoft.com/office/officeart/2005/8/layout/process4"/>
    <dgm:cxn modelId="{FC5B8FD7-2325-4E2F-93D6-38B48CE24396}" type="presParOf" srcId="{82380D63-2625-4D0E-B3D2-4C73D939B243}" destId="{1FF00692-F769-4BB3-BCE8-ED744EE1BD1A}" srcOrd="1" destOrd="0" presId="urn:microsoft.com/office/officeart/2005/8/layout/process4"/>
    <dgm:cxn modelId="{319BA9EB-F1DE-4496-B793-44D4FE320C3D}" type="presParOf" srcId="{82380D63-2625-4D0E-B3D2-4C73D939B243}" destId="{0D36E740-DD15-4853-B967-AEE3B489E628}" srcOrd="2" destOrd="0" presId="urn:microsoft.com/office/officeart/2005/8/layout/process4"/>
    <dgm:cxn modelId="{05964237-0BE3-4300-86DF-FE90D0201D05}" type="presParOf" srcId="{0D36E740-DD15-4853-B967-AEE3B489E628}" destId="{87CD6184-9066-4894-9D67-C71ED16378BF}" srcOrd="0" destOrd="0" presId="urn:microsoft.com/office/officeart/2005/8/layout/process4"/>
    <dgm:cxn modelId="{EECAC529-EC6F-4520-A2DB-EA674939BB5E}" type="presParOf" srcId="{82380D63-2625-4D0E-B3D2-4C73D939B243}" destId="{983C8A20-483B-4F8B-A3F9-171F529E227C}" srcOrd="3" destOrd="0" presId="urn:microsoft.com/office/officeart/2005/8/layout/process4"/>
    <dgm:cxn modelId="{54B77549-3121-4F41-BDB5-25CDBE3D9230}" type="presParOf" srcId="{82380D63-2625-4D0E-B3D2-4C73D939B243}" destId="{7AB55B92-6DCF-4F57-BD57-273017513E1D}" srcOrd="4" destOrd="0" presId="urn:microsoft.com/office/officeart/2005/8/layout/process4"/>
    <dgm:cxn modelId="{FC00D5AA-56EE-4751-99F9-9ACEBFA187C4}" type="presParOf" srcId="{7AB55B92-6DCF-4F57-BD57-273017513E1D}" destId="{09946DC9-63E3-49FE-8583-60D54B9504DA}" srcOrd="0" destOrd="0" presId="urn:microsoft.com/office/officeart/2005/8/layout/process4"/>
    <dgm:cxn modelId="{5E2B964B-7F36-4E0B-815F-577608340F4E}" type="presParOf" srcId="{82380D63-2625-4D0E-B3D2-4C73D939B243}" destId="{FACE2919-BEB6-4627-9032-36BC0ACFEB56}" srcOrd="5" destOrd="0" presId="urn:microsoft.com/office/officeart/2005/8/layout/process4"/>
    <dgm:cxn modelId="{C3509B3D-50AA-49D8-B885-3A342307D340}" type="presParOf" srcId="{82380D63-2625-4D0E-B3D2-4C73D939B243}" destId="{8DDE7007-FBEA-49DF-B6C4-F179DCF0A46F}" srcOrd="6" destOrd="0" presId="urn:microsoft.com/office/officeart/2005/8/layout/process4"/>
    <dgm:cxn modelId="{5E2325EB-B657-4C12-98ED-9247B41A0B15}" type="presParOf" srcId="{8DDE7007-FBEA-49DF-B6C4-F179DCF0A46F}" destId="{1BA52FB3-7554-4778-A7D5-1FD06674464F}" srcOrd="0" destOrd="0" presId="urn:microsoft.com/office/officeart/2005/8/layout/process4"/>
    <dgm:cxn modelId="{EE14A50C-48F3-4597-9873-CA5834F3FF15}" type="presParOf" srcId="{82380D63-2625-4D0E-B3D2-4C73D939B243}" destId="{D117058D-87A6-4C72-BA29-7D88E7422777}" srcOrd="7" destOrd="0" presId="urn:microsoft.com/office/officeart/2005/8/layout/process4"/>
    <dgm:cxn modelId="{766D5242-C8F6-4B2D-AAD8-0CC32136D33F}" type="presParOf" srcId="{82380D63-2625-4D0E-B3D2-4C73D939B243}" destId="{BDF8D9F2-D78F-4F38-93CA-529C4A8522B8}" srcOrd="8" destOrd="0" presId="urn:microsoft.com/office/officeart/2005/8/layout/process4"/>
    <dgm:cxn modelId="{817C9323-3478-4DFB-81E9-9C2FC88A93F6}" type="presParOf" srcId="{BDF8D9F2-D78F-4F38-93CA-529C4A8522B8}" destId="{7FC0CAA4-CB65-48EB-A75D-99D4A4EE6F04}" srcOrd="0" destOrd="0" presId="urn:microsoft.com/office/officeart/2005/8/layout/process4"/>
    <dgm:cxn modelId="{7FB6A268-B8FD-4311-BD47-6E06B657568E}" type="presParOf" srcId="{82380D63-2625-4D0E-B3D2-4C73D939B243}" destId="{86433AF7-3629-44E0-9B65-6EA969F7F7CA}" srcOrd="9" destOrd="0" presId="urn:microsoft.com/office/officeart/2005/8/layout/process4"/>
    <dgm:cxn modelId="{6A4C7BBD-C2E4-41D3-B2A7-3F70C28C2D04}" type="presParOf" srcId="{82380D63-2625-4D0E-B3D2-4C73D939B243}" destId="{DFB4769D-D012-44AE-9334-C5FC2184EADB}" srcOrd="10" destOrd="0" presId="urn:microsoft.com/office/officeart/2005/8/layout/process4"/>
    <dgm:cxn modelId="{37CCE5F7-87C3-497F-88F3-804290099311}" type="presParOf" srcId="{DFB4769D-D012-44AE-9334-C5FC2184EADB}" destId="{2570787A-41D3-4C02-B690-DB1FCF66F2B7}" srcOrd="0" destOrd="0" presId="urn:microsoft.com/office/officeart/2005/8/layout/process4"/>
    <dgm:cxn modelId="{C38EFA7E-921C-47B9-95D3-19127A30CCD6}" type="presParOf" srcId="{82380D63-2625-4D0E-B3D2-4C73D939B243}" destId="{60DCAAC0-B27B-4FC2-8769-BA78E52B76B0}" srcOrd="11" destOrd="0" presId="urn:microsoft.com/office/officeart/2005/8/layout/process4"/>
    <dgm:cxn modelId="{138515E8-5B35-4F00-BE73-132C0F579504}" type="presParOf" srcId="{82380D63-2625-4D0E-B3D2-4C73D939B243}" destId="{760455AE-C5FC-4B4B-8D2B-A573DF0E68DA}" srcOrd="12" destOrd="0" presId="urn:microsoft.com/office/officeart/2005/8/layout/process4"/>
    <dgm:cxn modelId="{AA47DD74-F481-4C7F-A4E8-21344290591D}" type="presParOf" srcId="{760455AE-C5FC-4B4B-8D2B-A573DF0E68DA}" destId="{CDF1EDEE-786D-4814-8AFB-9548659A7423}" srcOrd="0" destOrd="0" presId="urn:microsoft.com/office/officeart/2005/8/layout/process4"/>
    <dgm:cxn modelId="{42792D53-B90D-4475-8FAC-E71C6F4D952F}" type="presParOf" srcId="{82380D63-2625-4D0E-B3D2-4C73D939B243}" destId="{C76F8BD5-4169-4020-BAF0-3E75F1E9CD44}" srcOrd="13" destOrd="0" presId="urn:microsoft.com/office/officeart/2005/8/layout/process4"/>
    <dgm:cxn modelId="{93155702-103F-4150-8654-782617D14089}" type="presParOf" srcId="{82380D63-2625-4D0E-B3D2-4C73D939B243}" destId="{82A4803B-5FDA-47D8-9AC9-5D9EC6CA1B1C}" srcOrd="14" destOrd="0" presId="urn:microsoft.com/office/officeart/2005/8/layout/process4"/>
    <dgm:cxn modelId="{8EF1A8B4-BFD1-418B-99B7-14883639258C}" type="presParOf" srcId="{82A4803B-5FDA-47D8-9AC9-5D9EC6CA1B1C}" destId="{7DC9EE3F-7DE6-439A-B9BD-C9BF2C7C62B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DC9484-E721-45C6-9115-99D2ADA3D100}" type="doc">
      <dgm:prSet loTypeId="urn:microsoft.com/office/officeart/2005/8/layout/hProcess9" loCatId="process" qsTypeId="urn:microsoft.com/office/officeart/2005/8/quickstyle/3d3" qsCatId="3D" csTypeId="urn:microsoft.com/office/officeart/2005/8/colors/colorful4" csCatId="colorful" phldr="1"/>
      <dgm:spPr/>
      <dgm:t>
        <a:bodyPr/>
        <a:lstStyle/>
        <a:p>
          <a:endParaRPr lang="en-US"/>
        </a:p>
      </dgm:t>
    </dgm:pt>
    <dgm:pt modelId="{37DE0E59-06CB-4827-8DA6-B4E3328AE736}">
      <dgm:prSet phldrT="[Text]"/>
      <dgm:spPr/>
      <dgm:t>
        <a:bodyPr/>
        <a:lstStyle/>
        <a:p>
          <a:r>
            <a:rPr lang="en-US" dirty="0"/>
            <a:t>Outreach</a:t>
          </a:r>
        </a:p>
      </dgm:t>
    </dgm:pt>
    <dgm:pt modelId="{32DCC4D4-CB8C-4B4D-8CD6-9E49793555A4}" type="parTrans" cxnId="{2350A7F8-9C78-4762-9524-C419A6DC4F28}">
      <dgm:prSet/>
      <dgm:spPr/>
      <dgm:t>
        <a:bodyPr/>
        <a:lstStyle/>
        <a:p>
          <a:endParaRPr lang="en-US"/>
        </a:p>
      </dgm:t>
    </dgm:pt>
    <dgm:pt modelId="{7FD7EF6B-0B78-4578-9D0D-27639ABA1B58}" type="sibTrans" cxnId="{2350A7F8-9C78-4762-9524-C419A6DC4F28}">
      <dgm:prSet/>
      <dgm:spPr/>
      <dgm:t>
        <a:bodyPr/>
        <a:lstStyle/>
        <a:p>
          <a:endParaRPr lang="en-US"/>
        </a:p>
      </dgm:t>
    </dgm:pt>
    <dgm:pt modelId="{DEDC3C5F-DA19-43A0-BA5E-7CA8D1593860}">
      <dgm:prSet phldrT="[Text]"/>
      <dgm:spPr/>
      <dgm:t>
        <a:bodyPr/>
        <a:lstStyle/>
        <a:p>
          <a:r>
            <a:rPr lang="en-US" dirty="0"/>
            <a:t>Intake</a:t>
          </a:r>
        </a:p>
      </dgm:t>
    </dgm:pt>
    <dgm:pt modelId="{0DA34970-B812-4988-8F85-EC71BC3E1E89}" type="parTrans" cxnId="{6C634E3D-002C-44DF-8529-05B84BD95A61}">
      <dgm:prSet/>
      <dgm:spPr/>
      <dgm:t>
        <a:bodyPr/>
        <a:lstStyle/>
        <a:p>
          <a:endParaRPr lang="en-US"/>
        </a:p>
      </dgm:t>
    </dgm:pt>
    <dgm:pt modelId="{49EDB740-0908-45D5-99CF-E94AF6FDF64D}" type="sibTrans" cxnId="{6C634E3D-002C-44DF-8529-05B84BD95A61}">
      <dgm:prSet/>
      <dgm:spPr/>
      <dgm:t>
        <a:bodyPr/>
        <a:lstStyle/>
        <a:p>
          <a:endParaRPr lang="en-US"/>
        </a:p>
      </dgm:t>
    </dgm:pt>
    <dgm:pt modelId="{37E97E95-CD67-402F-9221-05EBFC91FF0A}">
      <dgm:prSet phldrT="[Text]"/>
      <dgm:spPr/>
      <dgm:t>
        <a:bodyPr/>
        <a:lstStyle/>
        <a:p>
          <a:r>
            <a:rPr lang="en-US" dirty="0"/>
            <a:t>Eligibility determination</a:t>
          </a:r>
        </a:p>
      </dgm:t>
    </dgm:pt>
    <dgm:pt modelId="{516F81A1-5BC3-416A-B6A7-B19F06779E25}" type="parTrans" cxnId="{0CC2AEB2-E7AC-4110-A06F-FC5B1DF48303}">
      <dgm:prSet/>
      <dgm:spPr/>
      <dgm:t>
        <a:bodyPr/>
        <a:lstStyle/>
        <a:p>
          <a:endParaRPr lang="en-US"/>
        </a:p>
      </dgm:t>
    </dgm:pt>
    <dgm:pt modelId="{2E77C08E-48C0-4167-980B-3BBE7DA4B1F4}" type="sibTrans" cxnId="{0CC2AEB2-E7AC-4110-A06F-FC5B1DF48303}">
      <dgm:prSet/>
      <dgm:spPr/>
      <dgm:t>
        <a:bodyPr/>
        <a:lstStyle/>
        <a:p>
          <a:endParaRPr lang="en-US"/>
        </a:p>
      </dgm:t>
    </dgm:pt>
    <dgm:pt modelId="{57AF239D-D3D6-4240-8D46-D26F4BF36373}">
      <dgm:prSet phldrT="[Text]"/>
      <dgm:spPr/>
      <dgm:t>
        <a:bodyPr/>
        <a:lstStyle/>
        <a:p>
          <a:r>
            <a:rPr lang="en-US" dirty="0"/>
            <a:t>Support Planning </a:t>
          </a:r>
        </a:p>
      </dgm:t>
    </dgm:pt>
    <dgm:pt modelId="{2A6E3413-11D1-45EF-830A-321FB8554D99}" type="parTrans" cxnId="{0BA4D449-02D1-4A95-BE51-B74357DEA354}">
      <dgm:prSet/>
      <dgm:spPr/>
      <dgm:t>
        <a:bodyPr/>
        <a:lstStyle/>
        <a:p>
          <a:endParaRPr lang="en-US"/>
        </a:p>
      </dgm:t>
    </dgm:pt>
    <dgm:pt modelId="{50B312CD-BAD4-4A2C-BB34-FF8CAD4E3066}" type="sibTrans" cxnId="{0BA4D449-02D1-4A95-BE51-B74357DEA354}">
      <dgm:prSet/>
      <dgm:spPr/>
      <dgm:t>
        <a:bodyPr/>
        <a:lstStyle/>
        <a:p>
          <a:endParaRPr lang="en-US"/>
        </a:p>
      </dgm:t>
    </dgm:pt>
    <dgm:pt modelId="{5C2D8B1A-5958-4427-AC97-F7C52291FB89}" type="pres">
      <dgm:prSet presAssocID="{BADC9484-E721-45C6-9115-99D2ADA3D100}" presName="CompostProcess" presStyleCnt="0">
        <dgm:presLayoutVars>
          <dgm:dir/>
          <dgm:resizeHandles val="exact"/>
        </dgm:presLayoutVars>
      </dgm:prSet>
      <dgm:spPr/>
      <dgm:t>
        <a:bodyPr/>
        <a:lstStyle/>
        <a:p>
          <a:endParaRPr lang="en-US"/>
        </a:p>
      </dgm:t>
    </dgm:pt>
    <dgm:pt modelId="{453BD9AA-3E5B-478E-9540-99253C4BF882}" type="pres">
      <dgm:prSet presAssocID="{BADC9484-E721-45C6-9115-99D2ADA3D100}" presName="arrow" presStyleLbl="bgShp" presStyleIdx="0" presStyleCnt="1"/>
      <dgm:spPr/>
    </dgm:pt>
    <dgm:pt modelId="{0483E05A-73BF-44E8-9587-ECE9CA145AB2}" type="pres">
      <dgm:prSet presAssocID="{BADC9484-E721-45C6-9115-99D2ADA3D100}" presName="linearProcess" presStyleCnt="0"/>
      <dgm:spPr/>
    </dgm:pt>
    <dgm:pt modelId="{99923031-815A-4527-AB63-2B392688000B}" type="pres">
      <dgm:prSet presAssocID="{37DE0E59-06CB-4827-8DA6-B4E3328AE736}" presName="textNode" presStyleLbl="node1" presStyleIdx="0" presStyleCnt="4">
        <dgm:presLayoutVars>
          <dgm:bulletEnabled val="1"/>
        </dgm:presLayoutVars>
      </dgm:prSet>
      <dgm:spPr/>
      <dgm:t>
        <a:bodyPr/>
        <a:lstStyle/>
        <a:p>
          <a:endParaRPr lang="en-US"/>
        </a:p>
      </dgm:t>
    </dgm:pt>
    <dgm:pt modelId="{77559B4C-20D6-4EFB-B830-474F22A83DC2}" type="pres">
      <dgm:prSet presAssocID="{7FD7EF6B-0B78-4578-9D0D-27639ABA1B58}" presName="sibTrans" presStyleCnt="0"/>
      <dgm:spPr/>
    </dgm:pt>
    <dgm:pt modelId="{71A1483F-919F-4380-8542-0E757D1A8856}" type="pres">
      <dgm:prSet presAssocID="{DEDC3C5F-DA19-43A0-BA5E-7CA8D1593860}" presName="textNode" presStyleLbl="node1" presStyleIdx="1" presStyleCnt="4">
        <dgm:presLayoutVars>
          <dgm:bulletEnabled val="1"/>
        </dgm:presLayoutVars>
      </dgm:prSet>
      <dgm:spPr/>
      <dgm:t>
        <a:bodyPr/>
        <a:lstStyle/>
        <a:p>
          <a:endParaRPr lang="en-US"/>
        </a:p>
      </dgm:t>
    </dgm:pt>
    <dgm:pt modelId="{31CEB996-609D-437A-835E-1249CA561EF8}" type="pres">
      <dgm:prSet presAssocID="{49EDB740-0908-45D5-99CF-E94AF6FDF64D}" presName="sibTrans" presStyleCnt="0"/>
      <dgm:spPr/>
    </dgm:pt>
    <dgm:pt modelId="{D7605C3E-FD9B-4112-9B1D-D8FB47A5A167}" type="pres">
      <dgm:prSet presAssocID="{37E97E95-CD67-402F-9221-05EBFC91FF0A}" presName="textNode" presStyleLbl="node1" presStyleIdx="2" presStyleCnt="4">
        <dgm:presLayoutVars>
          <dgm:bulletEnabled val="1"/>
        </dgm:presLayoutVars>
      </dgm:prSet>
      <dgm:spPr/>
      <dgm:t>
        <a:bodyPr/>
        <a:lstStyle/>
        <a:p>
          <a:endParaRPr lang="en-US"/>
        </a:p>
      </dgm:t>
    </dgm:pt>
    <dgm:pt modelId="{456796B5-923F-403A-841E-4FDA404E1B93}" type="pres">
      <dgm:prSet presAssocID="{2E77C08E-48C0-4167-980B-3BBE7DA4B1F4}" presName="sibTrans" presStyleCnt="0"/>
      <dgm:spPr/>
    </dgm:pt>
    <dgm:pt modelId="{68866151-C74D-4318-A64E-F60CCB5BCB71}" type="pres">
      <dgm:prSet presAssocID="{57AF239D-D3D6-4240-8D46-D26F4BF36373}" presName="textNode" presStyleLbl="node1" presStyleIdx="3" presStyleCnt="4">
        <dgm:presLayoutVars>
          <dgm:bulletEnabled val="1"/>
        </dgm:presLayoutVars>
      </dgm:prSet>
      <dgm:spPr/>
      <dgm:t>
        <a:bodyPr/>
        <a:lstStyle/>
        <a:p>
          <a:endParaRPr lang="en-US"/>
        </a:p>
      </dgm:t>
    </dgm:pt>
  </dgm:ptLst>
  <dgm:cxnLst>
    <dgm:cxn modelId="{0BA4D449-02D1-4A95-BE51-B74357DEA354}" srcId="{BADC9484-E721-45C6-9115-99D2ADA3D100}" destId="{57AF239D-D3D6-4240-8D46-D26F4BF36373}" srcOrd="3" destOrd="0" parTransId="{2A6E3413-11D1-45EF-830A-321FB8554D99}" sibTransId="{50B312CD-BAD4-4A2C-BB34-FF8CAD4E3066}"/>
    <dgm:cxn modelId="{C4ED946A-FDEF-4D72-90F9-1CDF20734380}" type="presOf" srcId="{57AF239D-D3D6-4240-8D46-D26F4BF36373}" destId="{68866151-C74D-4318-A64E-F60CCB5BCB71}" srcOrd="0" destOrd="0" presId="urn:microsoft.com/office/officeart/2005/8/layout/hProcess9"/>
    <dgm:cxn modelId="{A75C65BC-C207-4521-9857-8C7BD3F3418D}" type="presOf" srcId="{37DE0E59-06CB-4827-8DA6-B4E3328AE736}" destId="{99923031-815A-4527-AB63-2B392688000B}" srcOrd="0" destOrd="0" presId="urn:microsoft.com/office/officeart/2005/8/layout/hProcess9"/>
    <dgm:cxn modelId="{057D09D4-869E-441C-860B-5421D59A540F}" type="presOf" srcId="{37E97E95-CD67-402F-9221-05EBFC91FF0A}" destId="{D7605C3E-FD9B-4112-9B1D-D8FB47A5A167}" srcOrd="0" destOrd="0" presId="urn:microsoft.com/office/officeart/2005/8/layout/hProcess9"/>
    <dgm:cxn modelId="{0C4F3908-B1C5-4345-8003-F1A88B2C0598}" type="presOf" srcId="{BADC9484-E721-45C6-9115-99D2ADA3D100}" destId="{5C2D8B1A-5958-4427-AC97-F7C52291FB89}" srcOrd="0" destOrd="0" presId="urn:microsoft.com/office/officeart/2005/8/layout/hProcess9"/>
    <dgm:cxn modelId="{0CC2AEB2-E7AC-4110-A06F-FC5B1DF48303}" srcId="{BADC9484-E721-45C6-9115-99D2ADA3D100}" destId="{37E97E95-CD67-402F-9221-05EBFC91FF0A}" srcOrd="2" destOrd="0" parTransId="{516F81A1-5BC3-416A-B6A7-B19F06779E25}" sibTransId="{2E77C08E-48C0-4167-980B-3BBE7DA4B1F4}"/>
    <dgm:cxn modelId="{6C634E3D-002C-44DF-8529-05B84BD95A61}" srcId="{BADC9484-E721-45C6-9115-99D2ADA3D100}" destId="{DEDC3C5F-DA19-43A0-BA5E-7CA8D1593860}" srcOrd="1" destOrd="0" parTransId="{0DA34970-B812-4988-8F85-EC71BC3E1E89}" sibTransId="{49EDB740-0908-45D5-99CF-E94AF6FDF64D}"/>
    <dgm:cxn modelId="{68C9FF69-E0D4-4C50-B207-D0484EC28095}" type="presOf" srcId="{DEDC3C5F-DA19-43A0-BA5E-7CA8D1593860}" destId="{71A1483F-919F-4380-8542-0E757D1A8856}" srcOrd="0" destOrd="0" presId="urn:microsoft.com/office/officeart/2005/8/layout/hProcess9"/>
    <dgm:cxn modelId="{2350A7F8-9C78-4762-9524-C419A6DC4F28}" srcId="{BADC9484-E721-45C6-9115-99D2ADA3D100}" destId="{37DE0E59-06CB-4827-8DA6-B4E3328AE736}" srcOrd="0" destOrd="0" parTransId="{32DCC4D4-CB8C-4B4D-8CD6-9E49793555A4}" sibTransId="{7FD7EF6B-0B78-4578-9D0D-27639ABA1B58}"/>
    <dgm:cxn modelId="{DC518F1E-3104-45B4-8FC2-AD52ED408DE9}" type="presParOf" srcId="{5C2D8B1A-5958-4427-AC97-F7C52291FB89}" destId="{453BD9AA-3E5B-478E-9540-99253C4BF882}" srcOrd="0" destOrd="0" presId="urn:microsoft.com/office/officeart/2005/8/layout/hProcess9"/>
    <dgm:cxn modelId="{C5BFCE68-CD5D-4FBF-9F84-B98C11C21095}" type="presParOf" srcId="{5C2D8B1A-5958-4427-AC97-F7C52291FB89}" destId="{0483E05A-73BF-44E8-9587-ECE9CA145AB2}" srcOrd="1" destOrd="0" presId="urn:microsoft.com/office/officeart/2005/8/layout/hProcess9"/>
    <dgm:cxn modelId="{85A062F0-ADCB-44A9-8901-017132CF7528}" type="presParOf" srcId="{0483E05A-73BF-44E8-9587-ECE9CA145AB2}" destId="{99923031-815A-4527-AB63-2B392688000B}" srcOrd="0" destOrd="0" presId="urn:microsoft.com/office/officeart/2005/8/layout/hProcess9"/>
    <dgm:cxn modelId="{0BA7DA81-3881-4613-88E9-FB7BC7A2D387}" type="presParOf" srcId="{0483E05A-73BF-44E8-9587-ECE9CA145AB2}" destId="{77559B4C-20D6-4EFB-B830-474F22A83DC2}" srcOrd="1" destOrd="0" presId="urn:microsoft.com/office/officeart/2005/8/layout/hProcess9"/>
    <dgm:cxn modelId="{7EFFC1B7-35EE-4C30-95B3-8B93E624A9B6}" type="presParOf" srcId="{0483E05A-73BF-44E8-9587-ECE9CA145AB2}" destId="{71A1483F-919F-4380-8542-0E757D1A8856}" srcOrd="2" destOrd="0" presId="urn:microsoft.com/office/officeart/2005/8/layout/hProcess9"/>
    <dgm:cxn modelId="{E5AED85A-14EB-444A-A7CE-9043D2F7B2D1}" type="presParOf" srcId="{0483E05A-73BF-44E8-9587-ECE9CA145AB2}" destId="{31CEB996-609D-437A-835E-1249CA561EF8}" srcOrd="3" destOrd="0" presId="urn:microsoft.com/office/officeart/2005/8/layout/hProcess9"/>
    <dgm:cxn modelId="{F6C825FF-D22C-417F-B60D-88EB2063AC75}" type="presParOf" srcId="{0483E05A-73BF-44E8-9587-ECE9CA145AB2}" destId="{D7605C3E-FD9B-4112-9B1D-D8FB47A5A167}" srcOrd="4" destOrd="0" presId="urn:microsoft.com/office/officeart/2005/8/layout/hProcess9"/>
    <dgm:cxn modelId="{317111F7-86DF-4E70-A760-E0FA02C900D8}" type="presParOf" srcId="{0483E05A-73BF-44E8-9587-ECE9CA145AB2}" destId="{456796B5-923F-403A-841E-4FDA404E1B93}" srcOrd="5" destOrd="0" presId="urn:microsoft.com/office/officeart/2005/8/layout/hProcess9"/>
    <dgm:cxn modelId="{F0B41034-8B37-44F8-975C-39B9925DD5D9}" type="presParOf" srcId="{0483E05A-73BF-44E8-9587-ECE9CA145AB2}" destId="{68866151-C74D-4318-A64E-F60CCB5BCB7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8C85EF-64AC-4BF0-B82C-1D61CE4D4985}" type="doc">
      <dgm:prSet loTypeId="urn:microsoft.com/office/officeart/2005/8/layout/pyramid2" loCatId="list" qsTypeId="urn:microsoft.com/office/officeart/2005/8/quickstyle/3d2" qsCatId="3D" csTypeId="urn:microsoft.com/office/officeart/2005/8/colors/accent0_3" csCatId="mainScheme" phldr="1"/>
      <dgm:spPr/>
    </dgm:pt>
    <dgm:pt modelId="{346E8814-F0B0-4989-8E9B-849C2F8C7061}">
      <dgm:prSet phldrT="[Text]" custT="1"/>
      <dgm:spPr/>
      <dgm:t>
        <a:bodyPr/>
        <a:lstStyle/>
        <a:p>
          <a:r>
            <a:rPr lang="en-US" sz="2400" dirty="0"/>
            <a:t>More Person-centered</a:t>
          </a:r>
        </a:p>
      </dgm:t>
    </dgm:pt>
    <dgm:pt modelId="{07B5F516-1F99-4BD6-BAFF-DBCE235DE84C}" type="parTrans" cxnId="{533A2272-7F05-4E63-B542-9511789CC793}">
      <dgm:prSet/>
      <dgm:spPr/>
      <dgm:t>
        <a:bodyPr/>
        <a:lstStyle/>
        <a:p>
          <a:endParaRPr lang="en-US"/>
        </a:p>
      </dgm:t>
    </dgm:pt>
    <dgm:pt modelId="{BB0DD464-ACFA-42CF-8C2B-5E11F66112BF}" type="sibTrans" cxnId="{533A2272-7F05-4E63-B542-9511789CC793}">
      <dgm:prSet/>
      <dgm:spPr/>
      <dgm:t>
        <a:bodyPr/>
        <a:lstStyle/>
        <a:p>
          <a:endParaRPr lang="en-US"/>
        </a:p>
      </dgm:t>
    </dgm:pt>
    <dgm:pt modelId="{219FB384-C6B0-4AE1-A14A-6DBBB36C0824}">
      <dgm:prSet custT="1"/>
      <dgm:spPr/>
      <dgm:t>
        <a:bodyPr/>
        <a:lstStyle/>
        <a:p>
          <a:r>
            <a:rPr lang="en-US" sz="2400" dirty="0"/>
            <a:t>Comply with CMS HCBS rules</a:t>
          </a:r>
        </a:p>
      </dgm:t>
    </dgm:pt>
    <dgm:pt modelId="{23DE2CB4-95E8-445D-AB41-FC6A98B58EE3}" type="parTrans" cxnId="{A5E85F02-7539-4CF7-80CC-20086FEE69E8}">
      <dgm:prSet/>
      <dgm:spPr/>
      <dgm:t>
        <a:bodyPr/>
        <a:lstStyle/>
        <a:p>
          <a:endParaRPr lang="en-US"/>
        </a:p>
      </dgm:t>
    </dgm:pt>
    <dgm:pt modelId="{F1237BC5-109A-46EB-A1F0-8BCA227F46D9}" type="sibTrans" cxnId="{A5E85F02-7539-4CF7-80CC-20086FEE69E8}">
      <dgm:prSet/>
      <dgm:spPr/>
      <dgm:t>
        <a:bodyPr/>
        <a:lstStyle/>
        <a:p>
          <a:endParaRPr lang="en-US"/>
        </a:p>
      </dgm:t>
    </dgm:pt>
    <dgm:pt modelId="{AF650003-749E-4D38-8195-67391E6C6205}">
      <dgm:prSet custT="1"/>
      <dgm:spPr/>
      <dgm:t>
        <a:bodyPr/>
        <a:lstStyle/>
        <a:p>
          <a:r>
            <a:rPr lang="en-US" sz="2400" dirty="0"/>
            <a:t>Reliable and valid items</a:t>
          </a:r>
        </a:p>
      </dgm:t>
    </dgm:pt>
    <dgm:pt modelId="{33054163-13F3-47AA-A1D9-9508E5056A4B}" type="parTrans" cxnId="{1558F69C-7B6C-4FDA-A68E-8F20750A5046}">
      <dgm:prSet/>
      <dgm:spPr/>
      <dgm:t>
        <a:bodyPr/>
        <a:lstStyle/>
        <a:p>
          <a:endParaRPr lang="en-US"/>
        </a:p>
      </dgm:t>
    </dgm:pt>
    <dgm:pt modelId="{2613B82E-3332-471B-8F55-E88F2B101065}" type="sibTrans" cxnId="{1558F69C-7B6C-4FDA-A68E-8F20750A5046}">
      <dgm:prSet/>
      <dgm:spPr/>
      <dgm:t>
        <a:bodyPr/>
        <a:lstStyle/>
        <a:p>
          <a:endParaRPr lang="en-US"/>
        </a:p>
      </dgm:t>
    </dgm:pt>
    <dgm:pt modelId="{3D3742C8-D072-4D08-A5E6-FCD068E501F3}">
      <dgm:prSet custT="1"/>
      <dgm:spPr/>
      <dgm:t>
        <a:bodyPr/>
        <a:lstStyle/>
        <a:p>
          <a:r>
            <a:rPr lang="en-US" sz="2400" dirty="0"/>
            <a:t>Minimize the need to retell story</a:t>
          </a:r>
        </a:p>
      </dgm:t>
    </dgm:pt>
    <dgm:pt modelId="{C6566FC4-C1E5-49D4-A242-4331A877547B}" type="parTrans" cxnId="{922FE312-1138-4A98-959E-11572CDD54B6}">
      <dgm:prSet/>
      <dgm:spPr/>
      <dgm:t>
        <a:bodyPr/>
        <a:lstStyle/>
        <a:p>
          <a:endParaRPr lang="en-US"/>
        </a:p>
      </dgm:t>
    </dgm:pt>
    <dgm:pt modelId="{3F460EDF-E449-4B26-BFF2-D589F78492C9}" type="sibTrans" cxnId="{922FE312-1138-4A98-959E-11572CDD54B6}">
      <dgm:prSet/>
      <dgm:spPr/>
      <dgm:t>
        <a:bodyPr/>
        <a:lstStyle/>
        <a:p>
          <a:endParaRPr lang="en-US"/>
        </a:p>
      </dgm:t>
    </dgm:pt>
    <dgm:pt modelId="{BDB72147-4801-4F74-987B-0B743F4BE7D2}">
      <dgm:prSet custT="1"/>
      <dgm:spPr/>
      <dgm:t>
        <a:bodyPr/>
        <a:lstStyle/>
        <a:p>
          <a:r>
            <a:rPr lang="en-US" sz="2400" dirty="0"/>
            <a:t>Take advantage of automation</a:t>
          </a:r>
        </a:p>
      </dgm:t>
    </dgm:pt>
    <dgm:pt modelId="{76CBEB92-4087-484B-B055-59B9D1E2E771}" type="parTrans" cxnId="{714715B5-27F7-4FFF-950E-142CA1227097}">
      <dgm:prSet/>
      <dgm:spPr/>
      <dgm:t>
        <a:bodyPr/>
        <a:lstStyle/>
        <a:p>
          <a:endParaRPr lang="en-US"/>
        </a:p>
      </dgm:t>
    </dgm:pt>
    <dgm:pt modelId="{221AC678-97E3-4B7A-B08C-8343EB3A7A11}" type="sibTrans" cxnId="{714715B5-27F7-4FFF-950E-142CA1227097}">
      <dgm:prSet/>
      <dgm:spPr/>
      <dgm:t>
        <a:bodyPr/>
        <a:lstStyle/>
        <a:p>
          <a:endParaRPr lang="en-US"/>
        </a:p>
      </dgm:t>
    </dgm:pt>
    <dgm:pt modelId="{BDED5708-AC93-4510-9238-BEBC94D120FA}">
      <dgm:prSet custT="1"/>
      <dgm:spPr/>
      <dgm:t>
        <a:bodyPr/>
        <a:lstStyle/>
        <a:p>
          <a:r>
            <a:rPr lang="en-US" sz="2400" dirty="0"/>
            <a:t>Support individualized budgets</a:t>
          </a:r>
        </a:p>
      </dgm:t>
    </dgm:pt>
    <dgm:pt modelId="{B4C52C00-98A9-4614-AF33-8FB7BB02BDCC}" type="parTrans" cxnId="{EBD20658-B828-4AEE-BD7D-87D996897FCC}">
      <dgm:prSet/>
      <dgm:spPr/>
      <dgm:t>
        <a:bodyPr/>
        <a:lstStyle/>
        <a:p>
          <a:endParaRPr lang="en-US"/>
        </a:p>
      </dgm:t>
    </dgm:pt>
    <dgm:pt modelId="{2495E67B-D613-41F5-981A-0744E5ACCE7F}" type="sibTrans" cxnId="{EBD20658-B828-4AEE-BD7D-87D996897FCC}">
      <dgm:prSet/>
      <dgm:spPr/>
      <dgm:t>
        <a:bodyPr/>
        <a:lstStyle/>
        <a:p>
          <a:endParaRPr lang="en-US"/>
        </a:p>
      </dgm:t>
    </dgm:pt>
    <dgm:pt modelId="{F1233954-CB04-4FBE-AF61-4879F64951EF}">
      <dgm:prSet custT="1"/>
      <dgm:spPr/>
      <dgm:t>
        <a:bodyPr/>
        <a:lstStyle/>
        <a:p>
          <a:r>
            <a:rPr lang="en-US" sz="2400" dirty="0"/>
            <a:t>Encourage employment and self-direction</a:t>
          </a:r>
        </a:p>
      </dgm:t>
    </dgm:pt>
    <dgm:pt modelId="{A9D06404-42B8-4EA2-BAE7-D2AE70740F7F}" type="parTrans" cxnId="{05000E0E-3A60-440B-A31F-C97B95677392}">
      <dgm:prSet/>
      <dgm:spPr/>
      <dgm:t>
        <a:bodyPr/>
        <a:lstStyle/>
        <a:p>
          <a:endParaRPr lang="en-US"/>
        </a:p>
      </dgm:t>
    </dgm:pt>
    <dgm:pt modelId="{9D56A7D1-1FBC-42CA-AAAF-48A280187E8B}" type="sibTrans" cxnId="{05000E0E-3A60-440B-A31F-C97B95677392}">
      <dgm:prSet/>
      <dgm:spPr/>
      <dgm:t>
        <a:bodyPr/>
        <a:lstStyle/>
        <a:p>
          <a:endParaRPr lang="en-US"/>
        </a:p>
      </dgm:t>
    </dgm:pt>
    <dgm:pt modelId="{C4386ACD-217E-421F-81B8-F17F1C3D7B37}" type="pres">
      <dgm:prSet presAssocID="{5A8C85EF-64AC-4BF0-B82C-1D61CE4D4985}" presName="compositeShape" presStyleCnt="0">
        <dgm:presLayoutVars>
          <dgm:dir/>
          <dgm:resizeHandles/>
        </dgm:presLayoutVars>
      </dgm:prSet>
      <dgm:spPr/>
    </dgm:pt>
    <dgm:pt modelId="{0907F55E-8833-4C27-B51E-987F2A1414EA}" type="pres">
      <dgm:prSet presAssocID="{5A8C85EF-64AC-4BF0-B82C-1D61CE4D4985}" presName="pyramid" presStyleLbl="node1" presStyleIdx="0" presStyleCnt="1" custLinFactNeighborX="1623" custLinFactNeighborY="200"/>
      <dgm:spPr/>
    </dgm:pt>
    <dgm:pt modelId="{1A133BE6-1BF6-4123-B6D6-77242C7A66EA}" type="pres">
      <dgm:prSet presAssocID="{5A8C85EF-64AC-4BF0-B82C-1D61CE4D4985}" presName="theList" presStyleCnt="0"/>
      <dgm:spPr/>
    </dgm:pt>
    <dgm:pt modelId="{9F86E188-8646-4BEA-95FA-405E655AFD3A}" type="pres">
      <dgm:prSet presAssocID="{346E8814-F0B0-4989-8E9B-849C2F8C7061}" presName="aNode" presStyleLbl="fgAcc1" presStyleIdx="0" presStyleCnt="7" custScaleX="133763">
        <dgm:presLayoutVars>
          <dgm:bulletEnabled val="1"/>
        </dgm:presLayoutVars>
      </dgm:prSet>
      <dgm:spPr/>
      <dgm:t>
        <a:bodyPr/>
        <a:lstStyle/>
        <a:p>
          <a:endParaRPr lang="en-US"/>
        </a:p>
      </dgm:t>
    </dgm:pt>
    <dgm:pt modelId="{DBEAADBC-DC46-4000-B76B-32A066C8D5E6}" type="pres">
      <dgm:prSet presAssocID="{346E8814-F0B0-4989-8E9B-849C2F8C7061}" presName="aSpace" presStyleCnt="0"/>
      <dgm:spPr/>
    </dgm:pt>
    <dgm:pt modelId="{C96C45D6-AFC1-4A59-BEFA-CDC2B6928A38}" type="pres">
      <dgm:prSet presAssocID="{219FB384-C6B0-4AE1-A14A-6DBBB36C0824}" presName="aNode" presStyleLbl="fgAcc1" presStyleIdx="1" presStyleCnt="7" custScaleX="135070">
        <dgm:presLayoutVars>
          <dgm:bulletEnabled val="1"/>
        </dgm:presLayoutVars>
      </dgm:prSet>
      <dgm:spPr/>
      <dgm:t>
        <a:bodyPr/>
        <a:lstStyle/>
        <a:p>
          <a:endParaRPr lang="en-US"/>
        </a:p>
      </dgm:t>
    </dgm:pt>
    <dgm:pt modelId="{97A56FE6-F712-46A4-AF21-2D7334960FAF}" type="pres">
      <dgm:prSet presAssocID="{219FB384-C6B0-4AE1-A14A-6DBBB36C0824}" presName="aSpace" presStyleCnt="0"/>
      <dgm:spPr/>
    </dgm:pt>
    <dgm:pt modelId="{A6F12496-78B9-414B-AF94-60E7795471E5}" type="pres">
      <dgm:prSet presAssocID="{AF650003-749E-4D38-8195-67391E6C6205}" presName="aNode" presStyleLbl="fgAcc1" presStyleIdx="2" presStyleCnt="7" custScaleX="134416">
        <dgm:presLayoutVars>
          <dgm:bulletEnabled val="1"/>
        </dgm:presLayoutVars>
      </dgm:prSet>
      <dgm:spPr/>
      <dgm:t>
        <a:bodyPr/>
        <a:lstStyle/>
        <a:p>
          <a:endParaRPr lang="en-US"/>
        </a:p>
      </dgm:t>
    </dgm:pt>
    <dgm:pt modelId="{0938CD84-0BBD-4605-89CC-28F366D3DD24}" type="pres">
      <dgm:prSet presAssocID="{AF650003-749E-4D38-8195-67391E6C6205}" presName="aSpace" presStyleCnt="0"/>
      <dgm:spPr/>
    </dgm:pt>
    <dgm:pt modelId="{09375D1A-CE5E-4B2E-98CE-642F67F83FC3}" type="pres">
      <dgm:prSet presAssocID="{3D3742C8-D072-4D08-A5E6-FCD068E501F3}" presName="aNode" presStyleLbl="fgAcc1" presStyleIdx="3" presStyleCnt="7" custScaleX="134416">
        <dgm:presLayoutVars>
          <dgm:bulletEnabled val="1"/>
        </dgm:presLayoutVars>
      </dgm:prSet>
      <dgm:spPr/>
      <dgm:t>
        <a:bodyPr/>
        <a:lstStyle/>
        <a:p>
          <a:endParaRPr lang="en-US"/>
        </a:p>
      </dgm:t>
    </dgm:pt>
    <dgm:pt modelId="{838FABC1-1D30-47C9-BB84-DCDCC57C641C}" type="pres">
      <dgm:prSet presAssocID="{3D3742C8-D072-4D08-A5E6-FCD068E501F3}" presName="aSpace" presStyleCnt="0"/>
      <dgm:spPr/>
    </dgm:pt>
    <dgm:pt modelId="{95C7A355-5E2C-4E7E-A367-592A21E33599}" type="pres">
      <dgm:prSet presAssocID="{BDB72147-4801-4F74-987B-0B743F4BE7D2}" presName="aNode" presStyleLbl="fgAcc1" presStyleIdx="4" presStyleCnt="7" custScaleX="134416">
        <dgm:presLayoutVars>
          <dgm:bulletEnabled val="1"/>
        </dgm:presLayoutVars>
      </dgm:prSet>
      <dgm:spPr/>
      <dgm:t>
        <a:bodyPr/>
        <a:lstStyle/>
        <a:p>
          <a:endParaRPr lang="en-US"/>
        </a:p>
      </dgm:t>
    </dgm:pt>
    <dgm:pt modelId="{25280807-E46F-4865-8E7B-CD10F1AE2647}" type="pres">
      <dgm:prSet presAssocID="{BDB72147-4801-4F74-987B-0B743F4BE7D2}" presName="aSpace" presStyleCnt="0"/>
      <dgm:spPr/>
    </dgm:pt>
    <dgm:pt modelId="{0D13228D-B63A-44D9-922F-67DD7DBBF160}" type="pres">
      <dgm:prSet presAssocID="{BDED5708-AC93-4510-9238-BEBC94D120FA}" presName="aNode" presStyleLbl="fgAcc1" presStyleIdx="5" presStyleCnt="7" custScaleX="134416">
        <dgm:presLayoutVars>
          <dgm:bulletEnabled val="1"/>
        </dgm:presLayoutVars>
      </dgm:prSet>
      <dgm:spPr/>
      <dgm:t>
        <a:bodyPr/>
        <a:lstStyle/>
        <a:p>
          <a:endParaRPr lang="en-US"/>
        </a:p>
      </dgm:t>
    </dgm:pt>
    <dgm:pt modelId="{7C608F55-F66B-4E0A-840F-B3247FA3D0FD}" type="pres">
      <dgm:prSet presAssocID="{BDED5708-AC93-4510-9238-BEBC94D120FA}" presName="aSpace" presStyleCnt="0"/>
      <dgm:spPr/>
    </dgm:pt>
    <dgm:pt modelId="{727FDCD8-58E8-4B0B-B4ED-9E1045311954}" type="pres">
      <dgm:prSet presAssocID="{F1233954-CB04-4FBE-AF61-4879F64951EF}" presName="aNode" presStyleLbl="fgAcc1" presStyleIdx="6" presStyleCnt="7" custScaleX="134416" custScaleY="147504">
        <dgm:presLayoutVars>
          <dgm:bulletEnabled val="1"/>
        </dgm:presLayoutVars>
      </dgm:prSet>
      <dgm:spPr/>
      <dgm:t>
        <a:bodyPr/>
        <a:lstStyle/>
        <a:p>
          <a:endParaRPr lang="en-US"/>
        </a:p>
      </dgm:t>
    </dgm:pt>
    <dgm:pt modelId="{AD446358-DE28-491C-937F-DE50133D124C}" type="pres">
      <dgm:prSet presAssocID="{F1233954-CB04-4FBE-AF61-4879F64951EF}" presName="aSpace" presStyleCnt="0"/>
      <dgm:spPr/>
    </dgm:pt>
  </dgm:ptLst>
  <dgm:cxnLst>
    <dgm:cxn modelId="{714715B5-27F7-4FFF-950E-142CA1227097}" srcId="{5A8C85EF-64AC-4BF0-B82C-1D61CE4D4985}" destId="{BDB72147-4801-4F74-987B-0B743F4BE7D2}" srcOrd="4" destOrd="0" parTransId="{76CBEB92-4087-484B-B055-59B9D1E2E771}" sibTransId="{221AC678-97E3-4B7A-B08C-8343EB3A7A11}"/>
    <dgm:cxn modelId="{05000E0E-3A60-440B-A31F-C97B95677392}" srcId="{5A8C85EF-64AC-4BF0-B82C-1D61CE4D4985}" destId="{F1233954-CB04-4FBE-AF61-4879F64951EF}" srcOrd="6" destOrd="0" parTransId="{A9D06404-42B8-4EA2-BAE7-D2AE70740F7F}" sibTransId="{9D56A7D1-1FBC-42CA-AAAF-48A280187E8B}"/>
    <dgm:cxn modelId="{1F1BAADB-A1E5-4A01-9172-CED699772B9E}" type="presOf" srcId="{5A8C85EF-64AC-4BF0-B82C-1D61CE4D4985}" destId="{C4386ACD-217E-421F-81B8-F17F1C3D7B37}" srcOrd="0" destOrd="0" presId="urn:microsoft.com/office/officeart/2005/8/layout/pyramid2"/>
    <dgm:cxn modelId="{39A80E61-9550-48A7-A3F4-E385CE22CB69}" type="presOf" srcId="{219FB384-C6B0-4AE1-A14A-6DBBB36C0824}" destId="{C96C45D6-AFC1-4A59-BEFA-CDC2B6928A38}" srcOrd="0" destOrd="0" presId="urn:microsoft.com/office/officeart/2005/8/layout/pyramid2"/>
    <dgm:cxn modelId="{EBD20658-B828-4AEE-BD7D-87D996897FCC}" srcId="{5A8C85EF-64AC-4BF0-B82C-1D61CE4D4985}" destId="{BDED5708-AC93-4510-9238-BEBC94D120FA}" srcOrd="5" destOrd="0" parTransId="{B4C52C00-98A9-4614-AF33-8FB7BB02BDCC}" sibTransId="{2495E67B-D613-41F5-981A-0744E5ACCE7F}"/>
    <dgm:cxn modelId="{E84EBFF2-C7FE-45CE-B3EF-554AE9FB53A1}" type="presOf" srcId="{3D3742C8-D072-4D08-A5E6-FCD068E501F3}" destId="{09375D1A-CE5E-4B2E-98CE-642F67F83FC3}" srcOrd="0" destOrd="0" presId="urn:microsoft.com/office/officeart/2005/8/layout/pyramid2"/>
    <dgm:cxn modelId="{B0036348-2130-46DF-9312-FEDF40F653CA}" type="presOf" srcId="{BDED5708-AC93-4510-9238-BEBC94D120FA}" destId="{0D13228D-B63A-44D9-922F-67DD7DBBF160}" srcOrd="0" destOrd="0" presId="urn:microsoft.com/office/officeart/2005/8/layout/pyramid2"/>
    <dgm:cxn modelId="{533A2272-7F05-4E63-B542-9511789CC793}" srcId="{5A8C85EF-64AC-4BF0-B82C-1D61CE4D4985}" destId="{346E8814-F0B0-4989-8E9B-849C2F8C7061}" srcOrd="0" destOrd="0" parTransId="{07B5F516-1F99-4BD6-BAFF-DBCE235DE84C}" sibTransId="{BB0DD464-ACFA-42CF-8C2B-5E11F66112BF}"/>
    <dgm:cxn modelId="{922FE312-1138-4A98-959E-11572CDD54B6}" srcId="{5A8C85EF-64AC-4BF0-B82C-1D61CE4D4985}" destId="{3D3742C8-D072-4D08-A5E6-FCD068E501F3}" srcOrd="3" destOrd="0" parTransId="{C6566FC4-C1E5-49D4-A242-4331A877547B}" sibTransId="{3F460EDF-E449-4B26-BFF2-D589F78492C9}"/>
    <dgm:cxn modelId="{0A456703-36DC-42D5-82A9-50B83DAB4E3E}" type="presOf" srcId="{346E8814-F0B0-4989-8E9B-849C2F8C7061}" destId="{9F86E188-8646-4BEA-95FA-405E655AFD3A}" srcOrd="0" destOrd="0" presId="urn:microsoft.com/office/officeart/2005/8/layout/pyramid2"/>
    <dgm:cxn modelId="{5AE4EEF5-B94C-4642-B133-2FC1E22E9C4F}" type="presOf" srcId="{BDB72147-4801-4F74-987B-0B743F4BE7D2}" destId="{95C7A355-5E2C-4E7E-A367-592A21E33599}" srcOrd="0" destOrd="0" presId="urn:microsoft.com/office/officeart/2005/8/layout/pyramid2"/>
    <dgm:cxn modelId="{C9B088BC-94B3-4228-8F04-A118557390D8}" type="presOf" srcId="{F1233954-CB04-4FBE-AF61-4879F64951EF}" destId="{727FDCD8-58E8-4B0B-B4ED-9E1045311954}" srcOrd="0" destOrd="0" presId="urn:microsoft.com/office/officeart/2005/8/layout/pyramid2"/>
    <dgm:cxn modelId="{1558F69C-7B6C-4FDA-A68E-8F20750A5046}" srcId="{5A8C85EF-64AC-4BF0-B82C-1D61CE4D4985}" destId="{AF650003-749E-4D38-8195-67391E6C6205}" srcOrd="2" destOrd="0" parTransId="{33054163-13F3-47AA-A1D9-9508E5056A4B}" sibTransId="{2613B82E-3332-471B-8F55-E88F2B101065}"/>
    <dgm:cxn modelId="{AAD9DDD4-E306-4025-A417-1B43E57C1A09}" type="presOf" srcId="{AF650003-749E-4D38-8195-67391E6C6205}" destId="{A6F12496-78B9-414B-AF94-60E7795471E5}" srcOrd="0" destOrd="0" presId="urn:microsoft.com/office/officeart/2005/8/layout/pyramid2"/>
    <dgm:cxn modelId="{A5E85F02-7539-4CF7-80CC-20086FEE69E8}" srcId="{5A8C85EF-64AC-4BF0-B82C-1D61CE4D4985}" destId="{219FB384-C6B0-4AE1-A14A-6DBBB36C0824}" srcOrd="1" destOrd="0" parTransId="{23DE2CB4-95E8-445D-AB41-FC6A98B58EE3}" sibTransId="{F1237BC5-109A-46EB-A1F0-8BCA227F46D9}"/>
    <dgm:cxn modelId="{71E5AF82-0FBE-43F2-8871-2903B21A6928}" type="presParOf" srcId="{C4386ACD-217E-421F-81B8-F17F1C3D7B37}" destId="{0907F55E-8833-4C27-B51E-987F2A1414EA}" srcOrd="0" destOrd="0" presId="urn:microsoft.com/office/officeart/2005/8/layout/pyramid2"/>
    <dgm:cxn modelId="{C488DA58-86A2-4120-A52F-4F67AB15E7EF}" type="presParOf" srcId="{C4386ACD-217E-421F-81B8-F17F1C3D7B37}" destId="{1A133BE6-1BF6-4123-B6D6-77242C7A66EA}" srcOrd="1" destOrd="0" presId="urn:microsoft.com/office/officeart/2005/8/layout/pyramid2"/>
    <dgm:cxn modelId="{708EE79F-D818-4516-810B-0D59133A6F7E}" type="presParOf" srcId="{1A133BE6-1BF6-4123-B6D6-77242C7A66EA}" destId="{9F86E188-8646-4BEA-95FA-405E655AFD3A}" srcOrd="0" destOrd="0" presId="urn:microsoft.com/office/officeart/2005/8/layout/pyramid2"/>
    <dgm:cxn modelId="{20169397-1DDA-4E26-BEF7-0DB4EB5B8AF0}" type="presParOf" srcId="{1A133BE6-1BF6-4123-B6D6-77242C7A66EA}" destId="{DBEAADBC-DC46-4000-B76B-32A066C8D5E6}" srcOrd="1" destOrd="0" presId="urn:microsoft.com/office/officeart/2005/8/layout/pyramid2"/>
    <dgm:cxn modelId="{27B7A1BA-3931-44B3-9C0A-D7334014182B}" type="presParOf" srcId="{1A133BE6-1BF6-4123-B6D6-77242C7A66EA}" destId="{C96C45D6-AFC1-4A59-BEFA-CDC2B6928A38}" srcOrd="2" destOrd="0" presId="urn:microsoft.com/office/officeart/2005/8/layout/pyramid2"/>
    <dgm:cxn modelId="{2E58BABA-3A11-415F-915A-10A701B2F546}" type="presParOf" srcId="{1A133BE6-1BF6-4123-B6D6-77242C7A66EA}" destId="{97A56FE6-F712-46A4-AF21-2D7334960FAF}" srcOrd="3" destOrd="0" presId="urn:microsoft.com/office/officeart/2005/8/layout/pyramid2"/>
    <dgm:cxn modelId="{04CE3C63-2115-4F27-AAB8-A83FE2E41C3D}" type="presParOf" srcId="{1A133BE6-1BF6-4123-B6D6-77242C7A66EA}" destId="{A6F12496-78B9-414B-AF94-60E7795471E5}" srcOrd="4" destOrd="0" presId="urn:microsoft.com/office/officeart/2005/8/layout/pyramid2"/>
    <dgm:cxn modelId="{7CE7F60F-A3E2-4FB1-A14A-F9D1C7BF1046}" type="presParOf" srcId="{1A133BE6-1BF6-4123-B6D6-77242C7A66EA}" destId="{0938CD84-0BBD-4605-89CC-28F366D3DD24}" srcOrd="5" destOrd="0" presId="urn:microsoft.com/office/officeart/2005/8/layout/pyramid2"/>
    <dgm:cxn modelId="{8B6ED7BA-C0B2-4452-989C-961C4AF6DE2C}" type="presParOf" srcId="{1A133BE6-1BF6-4123-B6D6-77242C7A66EA}" destId="{09375D1A-CE5E-4B2E-98CE-642F67F83FC3}" srcOrd="6" destOrd="0" presId="urn:microsoft.com/office/officeart/2005/8/layout/pyramid2"/>
    <dgm:cxn modelId="{E067847E-8225-482E-9E4B-6943AA08AE13}" type="presParOf" srcId="{1A133BE6-1BF6-4123-B6D6-77242C7A66EA}" destId="{838FABC1-1D30-47C9-BB84-DCDCC57C641C}" srcOrd="7" destOrd="0" presId="urn:microsoft.com/office/officeart/2005/8/layout/pyramid2"/>
    <dgm:cxn modelId="{8DC9D2E9-DDDC-498A-AE31-0574920CC9F1}" type="presParOf" srcId="{1A133BE6-1BF6-4123-B6D6-77242C7A66EA}" destId="{95C7A355-5E2C-4E7E-A367-592A21E33599}" srcOrd="8" destOrd="0" presId="urn:microsoft.com/office/officeart/2005/8/layout/pyramid2"/>
    <dgm:cxn modelId="{11904743-D82B-4A2D-9DF7-B2947E039804}" type="presParOf" srcId="{1A133BE6-1BF6-4123-B6D6-77242C7A66EA}" destId="{25280807-E46F-4865-8E7B-CD10F1AE2647}" srcOrd="9" destOrd="0" presId="urn:microsoft.com/office/officeart/2005/8/layout/pyramid2"/>
    <dgm:cxn modelId="{A22FEDD7-CAB9-49A2-8DF4-4E9E2B14AC13}" type="presParOf" srcId="{1A133BE6-1BF6-4123-B6D6-77242C7A66EA}" destId="{0D13228D-B63A-44D9-922F-67DD7DBBF160}" srcOrd="10" destOrd="0" presId="urn:microsoft.com/office/officeart/2005/8/layout/pyramid2"/>
    <dgm:cxn modelId="{58A0159D-7279-4F37-95B2-E86A8EC2CA51}" type="presParOf" srcId="{1A133BE6-1BF6-4123-B6D6-77242C7A66EA}" destId="{7C608F55-F66B-4E0A-840F-B3247FA3D0FD}" srcOrd="11" destOrd="0" presId="urn:microsoft.com/office/officeart/2005/8/layout/pyramid2"/>
    <dgm:cxn modelId="{AF8D0E62-DB40-470D-8ABE-1698E327DBCB}" type="presParOf" srcId="{1A133BE6-1BF6-4123-B6D6-77242C7A66EA}" destId="{727FDCD8-58E8-4B0B-B4ED-9E1045311954}" srcOrd="12" destOrd="0" presId="urn:microsoft.com/office/officeart/2005/8/layout/pyramid2"/>
    <dgm:cxn modelId="{54EB43D3-DCEF-40F9-B8E7-D962C483FC71}" type="presParOf" srcId="{1A133BE6-1BF6-4123-B6D6-77242C7A66EA}" destId="{AD446358-DE28-491C-937F-DE50133D124C}"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8DA41-22E4-4A6B-B84A-62B0CAA12877}">
      <dsp:nvSpPr>
        <dsp:cNvPr id="0" name=""/>
        <dsp:cNvSpPr/>
      </dsp:nvSpPr>
      <dsp:spPr>
        <a:xfrm>
          <a:off x="230743" y="1339"/>
          <a:ext cx="2284660" cy="13707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mj-lt"/>
            <a:buNone/>
          </a:pPr>
          <a:r>
            <a:rPr lang="en-US" sz="2800" kern="1200" dirty="0"/>
            <a:t>HCBS Waiver</a:t>
          </a:r>
        </a:p>
      </dsp:txBody>
      <dsp:txXfrm>
        <a:off x="230743" y="1339"/>
        <a:ext cx="2284660" cy="1370796"/>
      </dsp:txXfrm>
    </dsp:sp>
    <dsp:sp modelId="{AE0FB39E-BFF0-40C9-924B-63E8D541AC9B}">
      <dsp:nvSpPr>
        <dsp:cNvPr id="0" name=""/>
        <dsp:cNvSpPr/>
      </dsp:nvSpPr>
      <dsp:spPr>
        <a:xfrm>
          <a:off x="2743869" y="1339"/>
          <a:ext cx="2284660" cy="13707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mj-lt"/>
            <a:buNone/>
          </a:pPr>
          <a:r>
            <a:rPr lang="en-US" sz="2800" kern="1200" dirty="0"/>
            <a:t>PCA</a:t>
          </a:r>
        </a:p>
      </dsp:txBody>
      <dsp:txXfrm>
        <a:off x="2743869" y="1339"/>
        <a:ext cx="2284660" cy="1370796"/>
      </dsp:txXfrm>
    </dsp:sp>
    <dsp:sp modelId="{F5469936-B98E-4083-B8FF-9EB6FCAB78FF}">
      <dsp:nvSpPr>
        <dsp:cNvPr id="0" name=""/>
        <dsp:cNvSpPr/>
      </dsp:nvSpPr>
      <dsp:spPr>
        <a:xfrm>
          <a:off x="5256996" y="1339"/>
          <a:ext cx="2284660" cy="13707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mj-lt"/>
            <a:buNone/>
          </a:pPr>
          <a:r>
            <a:rPr lang="en-US" sz="2800" kern="1200" dirty="0"/>
            <a:t>Senior &amp; Community Based Grants</a:t>
          </a:r>
        </a:p>
      </dsp:txBody>
      <dsp:txXfrm>
        <a:off x="5256996" y="1339"/>
        <a:ext cx="2284660" cy="1370796"/>
      </dsp:txXfrm>
    </dsp:sp>
    <dsp:sp modelId="{8E5C8D45-72C9-4A8E-A8E3-129F64CF65BB}">
      <dsp:nvSpPr>
        <dsp:cNvPr id="0" name=""/>
        <dsp:cNvSpPr/>
      </dsp:nvSpPr>
      <dsp:spPr>
        <a:xfrm>
          <a:off x="230743" y="1600601"/>
          <a:ext cx="2284660" cy="13707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mj-lt"/>
            <a:buNone/>
          </a:pPr>
          <a:r>
            <a:rPr lang="en-US" sz="2800" kern="1200" dirty="0"/>
            <a:t>Nursing home/LTCF authorizations</a:t>
          </a:r>
        </a:p>
      </dsp:txBody>
      <dsp:txXfrm>
        <a:off x="230743" y="1600601"/>
        <a:ext cx="2284660" cy="1370796"/>
      </dsp:txXfrm>
    </dsp:sp>
    <dsp:sp modelId="{94C7DE8B-27FB-4C92-AAB8-F30C4824CF38}">
      <dsp:nvSpPr>
        <dsp:cNvPr id="0" name=""/>
        <dsp:cNvSpPr/>
      </dsp:nvSpPr>
      <dsp:spPr>
        <a:xfrm>
          <a:off x="2743869" y="1600601"/>
          <a:ext cx="2284660" cy="13707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mj-lt"/>
            <a:buNone/>
          </a:pPr>
          <a:r>
            <a:rPr lang="en-US" sz="2800" kern="1200" dirty="0"/>
            <a:t>DD Grants</a:t>
          </a:r>
        </a:p>
      </dsp:txBody>
      <dsp:txXfrm>
        <a:off x="2743869" y="1600601"/>
        <a:ext cx="2284660" cy="1370796"/>
      </dsp:txXfrm>
    </dsp:sp>
    <dsp:sp modelId="{8799B1DD-3127-4BA5-9992-3BD199C57B2B}">
      <dsp:nvSpPr>
        <dsp:cNvPr id="0" name=""/>
        <dsp:cNvSpPr/>
      </dsp:nvSpPr>
      <dsp:spPr>
        <a:xfrm>
          <a:off x="5256996" y="1600601"/>
          <a:ext cx="2284660" cy="13707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mj-lt"/>
            <a:buNone/>
          </a:pPr>
          <a:r>
            <a:rPr lang="en-US" sz="2800" kern="1200" dirty="0"/>
            <a:t>Adult Protective Services (APS)</a:t>
          </a:r>
        </a:p>
      </dsp:txBody>
      <dsp:txXfrm>
        <a:off x="5256996" y="1600601"/>
        <a:ext cx="2284660" cy="1370796"/>
      </dsp:txXfrm>
    </dsp:sp>
    <dsp:sp modelId="{D4E45059-6DAE-4D7F-8EC7-CA22D476B65F}">
      <dsp:nvSpPr>
        <dsp:cNvPr id="0" name=""/>
        <dsp:cNvSpPr/>
      </dsp:nvSpPr>
      <dsp:spPr>
        <a:xfrm>
          <a:off x="1487306" y="3199864"/>
          <a:ext cx="2284660" cy="13707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mj-lt"/>
            <a:buNone/>
          </a:pPr>
          <a:r>
            <a:rPr lang="en-US" sz="2800" kern="1200" dirty="0" smtClean="0"/>
            <a:t>Infant </a:t>
          </a:r>
          <a:r>
            <a:rPr lang="en-US" sz="2800" kern="1200" smtClean="0"/>
            <a:t>Learning  </a:t>
          </a:r>
          <a:r>
            <a:rPr lang="en-US" sz="2800" kern="1200" dirty="0"/>
            <a:t>Program (ILP)</a:t>
          </a:r>
        </a:p>
      </dsp:txBody>
      <dsp:txXfrm>
        <a:off x="1487306" y="3199864"/>
        <a:ext cx="2284660" cy="1370796"/>
      </dsp:txXfrm>
    </dsp:sp>
    <dsp:sp modelId="{1953DEA5-434F-4EA1-B760-E565A6E26D61}">
      <dsp:nvSpPr>
        <dsp:cNvPr id="0" name=""/>
        <dsp:cNvSpPr/>
      </dsp:nvSpPr>
      <dsp:spPr>
        <a:xfrm>
          <a:off x="4000433" y="3199864"/>
          <a:ext cx="2284660" cy="13707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 typeface="+mj-lt"/>
            <a:buNone/>
          </a:pPr>
          <a:r>
            <a:rPr lang="en-US" sz="2800" kern="1200" dirty="0"/>
            <a:t>Center for Independent Living (CIL)</a:t>
          </a:r>
        </a:p>
      </dsp:txBody>
      <dsp:txXfrm>
        <a:off x="4000433" y="3199864"/>
        <a:ext cx="2284660" cy="13707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C802D-1ECC-456F-87E2-DB9F0CBB0F75}">
      <dsp:nvSpPr>
        <dsp:cNvPr id="0" name=""/>
        <dsp:cNvSpPr/>
      </dsp:nvSpPr>
      <dsp:spPr>
        <a:xfrm>
          <a:off x="2825" y="908124"/>
          <a:ext cx="1942951" cy="1942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Stronger Overall Budget Controls</a:t>
          </a:r>
        </a:p>
      </dsp:txBody>
      <dsp:txXfrm>
        <a:off x="287364" y="1192663"/>
        <a:ext cx="1373873" cy="1373873"/>
      </dsp:txXfrm>
    </dsp:sp>
    <dsp:sp modelId="{10A93475-CDD8-4611-ACEA-179138B75D35}">
      <dsp:nvSpPr>
        <dsp:cNvPr id="0" name=""/>
        <dsp:cNvSpPr/>
      </dsp:nvSpPr>
      <dsp:spPr>
        <a:xfrm>
          <a:off x="2103544" y="1316144"/>
          <a:ext cx="1126911" cy="112691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252916" y="1548288"/>
        <a:ext cx="828167" cy="662623"/>
      </dsp:txXfrm>
    </dsp:sp>
    <dsp:sp modelId="{9D5628CB-1DBE-4D29-BDD6-BD31C2AFE2A8}">
      <dsp:nvSpPr>
        <dsp:cNvPr id="0" name=""/>
        <dsp:cNvSpPr/>
      </dsp:nvSpPr>
      <dsp:spPr>
        <a:xfrm>
          <a:off x="3388223" y="908124"/>
          <a:ext cx="1942951" cy="1942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More Flexibility at Individual Level</a:t>
          </a:r>
        </a:p>
      </dsp:txBody>
      <dsp:txXfrm>
        <a:off x="3672762" y="1192663"/>
        <a:ext cx="1373873" cy="13738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45E29-1B09-405F-BB27-FE24B5B81036}">
      <dsp:nvSpPr>
        <dsp:cNvPr id="0" name=""/>
        <dsp:cNvSpPr/>
      </dsp:nvSpPr>
      <dsp:spPr>
        <a:xfrm>
          <a:off x="2285082" y="199130"/>
          <a:ext cx="3951981" cy="137247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266BE8-164E-4816-9830-0BBEAF5C1179}">
      <dsp:nvSpPr>
        <dsp:cNvPr id="0" name=""/>
        <dsp:cNvSpPr/>
      </dsp:nvSpPr>
      <dsp:spPr>
        <a:xfrm>
          <a:off x="3884256" y="3559846"/>
          <a:ext cx="765887" cy="49016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C57AA-D3E3-4AAE-A370-2DB48ED09E47}">
      <dsp:nvSpPr>
        <dsp:cNvPr id="0" name=""/>
        <dsp:cNvSpPr/>
      </dsp:nvSpPr>
      <dsp:spPr>
        <a:xfrm>
          <a:off x="1795226" y="3951981"/>
          <a:ext cx="4943946" cy="919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kern="1200" dirty="0"/>
        </a:p>
      </dsp:txBody>
      <dsp:txXfrm>
        <a:off x="1795226" y="3951981"/>
        <a:ext cx="4943946" cy="919065"/>
      </dsp:txXfrm>
    </dsp:sp>
    <dsp:sp modelId="{195F3D27-907D-4150-B092-61619DE5136B}">
      <dsp:nvSpPr>
        <dsp:cNvPr id="0" name=""/>
        <dsp:cNvSpPr/>
      </dsp:nvSpPr>
      <dsp:spPr>
        <a:xfrm>
          <a:off x="3721887" y="1677600"/>
          <a:ext cx="1378598" cy="13785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 Pooling</a:t>
          </a:r>
        </a:p>
      </dsp:txBody>
      <dsp:txXfrm>
        <a:off x="3923778" y="1879491"/>
        <a:ext cx="974816" cy="974816"/>
      </dsp:txXfrm>
    </dsp:sp>
    <dsp:sp modelId="{72D4BEC2-6E25-4D6E-BC57-B9307E2E1191}">
      <dsp:nvSpPr>
        <dsp:cNvPr id="0" name=""/>
        <dsp:cNvSpPr/>
      </dsp:nvSpPr>
      <dsp:spPr>
        <a:xfrm>
          <a:off x="2735424" y="643345"/>
          <a:ext cx="1378598" cy="13785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Exceptions</a:t>
          </a:r>
        </a:p>
      </dsp:txBody>
      <dsp:txXfrm>
        <a:off x="2937315" y="845236"/>
        <a:ext cx="974816" cy="974816"/>
      </dsp:txXfrm>
    </dsp:sp>
    <dsp:sp modelId="{79BCF874-6722-4C8B-B034-37C0DDB4AFF3}">
      <dsp:nvSpPr>
        <dsp:cNvPr id="0" name=""/>
        <dsp:cNvSpPr/>
      </dsp:nvSpPr>
      <dsp:spPr>
        <a:xfrm>
          <a:off x="4144657" y="310031"/>
          <a:ext cx="1378598" cy="13785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Target Budget</a:t>
          </a:r>
        </a:p>
      </dsp:txBody>
      <dsp:txXfrm>
        <a:off x="4346548" y="511922"/>
        <a:ext cx="974816" cy="974816"/>
      </dsp:txXfrm>
    </dsp:sp>
    <dsp:sp modelId="{F37FA5DA-08D0-4A00-B414-FB4B89682E58}">
      <dsp:nvSpPr>
        <dsp:cNvPr id="0" name=""/>
        <dsp:cNvSpPr/>
      </dsp:nvSpPr>
      <dsp:spPr>
        <a:xfrm>
          <a:off x="2175554" y="54928"/>
          <a:ext cx="4288971" cy="343117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22DD-4836-46A7-8562-5D002E187722}">
      <dsp:nvSpPr>
        <dsp:cNvPr id="0" name=""/>
        <dsp:cNvSpPr/>
      </dsp:nvSpPr>
      <dsp:spPr>
        <a:xfrm>
          <a:off x="0" y="702468"/>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Alzheimer’s Disease and Related Dementias (ADRD)</a:t>
          </a:r>
        </a:p>
      </dsp:txBody>
      <dsp:txXfrm>
        <a:off x="0" y="702468"/>
        <a:ext cx="2905124" cy="1743075"/>
      </dsp:txXfrm>
    </dsp:sp>
    <dsp:sp modelId="{FF2854CF-9931-4C17-B7E2-053628B39618}">
      <dsp:nvSpPr>
        <dsp:cNvPr id="0" name=""/>
        <dsp:cNvSpPr/>
      </dsp:nvSpPr>
      <dsp:spPr>
        <a:xfrm>
          <a:off x="3195637" y="702468"/>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Traumatic or Acquired Brain Injury (TABI)</a:t>
          </a:r>
        </a:p>
      </dsp:txBody>
      <dsp:txXfrm>
        <a:off x="3195637" y="702468"/>
        <a:ext cx="2905124" cy="1743075"/>
      </dsp:txXfrm>
    </dsp:sp>
    <dsp:sp modelId="{B915D4AA-E66F-4E45-9A56-FA79B4D049A8}">
      <dsp:nvSpPr>
        <dsp:cNvPr id="0" name=""/>
        <dsp:cNvSpPr/>
      </dsp:nvSpPr>
      <dsp:spPr>
        <a:xfrm>
          <a:off x="6391275" y="702468"/>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Intellectual and Developmental Disabilities (IDD)</a:t>
          </a:r>
        </a:p>
      </dsp:txBody>
      <dsp:txXfrm>
        <a:off x="6391275" y="702468"/>
        <a:ext cx="2905124" cy="1743075"/>
      </dsp:txXfrm>
    </dsp:sp>
    <dsp:sp modelId="{8EFD0C0B-BE21-460F-89A3-61D484743772}">
      <dsp:nvSpPr>
        <dsp:cNvPr id="0" name=""/>
        <dsp:cNvSpPr/>
      </dsp:nvSpPr>
      <dsp:spPr>
        <a:xfrm>
          <a:off x="0" y="2736056"/>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Serious Mental Illness (SMI)</a:t>
          </a:r>
        </a:p>
      </dsp:txBody>
      <dsp:txXfrm>
        <a:off x="0" y="2736056"/>
        <a:ext cx="2905124" cy="1743075"/>
      </dsp:txXfrm>
    </dsp:sp>
    <dsp:sp modelId="{158B97C7-D49E-4536-BDC3-C0AFFACA85DF}">
      <dsp:nvSpPr>
        <dsp:cNvPr id="0" name=""/>
        <dsp:cNvSpPr/>
      </dsp:nvSpPr>
      <dsp:spPr>
        <a:xfrm>
          <a:off x="3195637" y="2736056"/>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Fetal Alcohol Spectrum Disorder (FASD)</a:t>
          </a:r>
        </a:p>
      </dsp:txBody>
      <dsp:txXfrm>
        <a:off x="3195637" y="2736056"/>
        <a:ext cx="2905124" cy="1743075"/>
      </dsp:txXfrm>
    </dsp:sp>
    <dsp:sp modelId="{08BE715F-D026-49F0-9180-E3D186733177}">
      <dsp:nvSpPr>
        <dsp:cNvPr id="0" name=""/>
        <dsp:cNvSpPr/>
      </dsp:nvSpPr>
      <dsp:spPr>
        <a:xfrm>
          <a:off x="6391275" y="2736056"/>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a:t>Justice/Correctional system</a:t>
          </a:r>
        </a:p>
      </dsp:txBody>
      <dsp:txXfrm>
        <a:off x="6391275" y="2736056"/>
        <a:ext cx="2905124" cy="1743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85059-7635-4B80-888E-EB3C7128D7D3}">
      <dsp:nvSpPr>
        <dsp:cNvPr id="0" name=""/>
        <dsp:cNvSpPr/>
      </dsp:nvSpPr>
      <dsp:spPr>
        <a:xfrm>
          <a:off x="125803" y="871363"/>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A3445D5-78C6-43C1-BA3E-CB8B754BF58B}">
      <dsp:nvSpPr>
        <dsp:cNvPr id="0" name=""/>
        <dsp:cNvSpPr/>
      </dsp:nvSpPr>
      <dsp:spPr>
        <a:xfrm>
          <a:off x="363010" y="871363"/>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Anchorage</a:t>
          </a:r>
        </a:p>
      </dsp:txBody>
      <dsp:txXfrm>
        <a:off x="363010" y="871363"/>
        <a:ext cx="2531175" cy="474414"/>
      </dsp:txXfrm>
    </dsp:sp>
    <dsp:sp modelId="{566B7D2E-2AB0-43C4-AA72-6F63B7332C5C}">
      <dsp:nvSpPr>
        <dsp:cNvPr id="0" name=""/>
        <dsp:cNvSpPr/>
      </dsp:nvSpPr>
      <dsp:spPr>
        <a:xfrm>
          <a:off x="125803" y="1345778"/>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750D715-F22F-4ACE-94C6-15B9B0571F58}">
      <dsp:nvSpPr>
        <dsp:cNvPr id="0" name=""/>
        <dsp:cNvSpPr/>
      </dsp:nvSpPr>
      <dsp:spPr>
        <a:xfrm>
          <a:off x="363010" y="1345778"/>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Fairbanks</a:t>
          </a:r>
        </a:p>
      </dsp:txBody>
      <dsp:txXfrm>
        <a:off x="363010" y="1345778"/>
        <a:ext cx="2531175" cy="474414"/>
      </dsp:txXfrm>
    </dsp:sp>
    <dsp:sp modelId="{5DA24A33-EFF9-45B3-853A-1FE9FA1C0390}">
      <dsp:nvSpPr>
        <dsp:cNvPr id="0" name=""/>
        <dsp:cNvSpPr/>
      </dsp:nvSpPr>
      <dsp:spPr>
        <a:xfrm>
          <a:off x="125803" y="1820192"/>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8F8AD9C-1DCC-4151-8C8C-1882DA86AD34}">
      <dsp:nvSpPr>
        <dsp:cNvPr id="0" name=""/>
        <dsp:cNvSpPr/>
      </dsp:nvSpPr>
      <dsp:spPr>
        <a:xfrm>
          <a:off x="363010" y="1820192"/>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Barrow</a:t>
          </a:r>
        </a:p>
      </dsp:txBody>
      <dsp:txXfrm>
        <a:off x="363010" y="1820192"/>
        <a:ext cx="2531175" cy="474414"/>
      </dsp:txXfrm>
    </dsp:sp>
    <dsp:sp modelId="{D5F7E941-8BB1-4147-823A-DEF6F12AB6FE}">
      <dsp:nvSpPr>
        <dsp:cNvPr id="0" name=""/>
        <dsp:cNvSpPr/>
      </dsp:nvSpPr>
      <dsp:spPr>
        <a:xfrm>
          <a:off x="125803" y="2294607"/>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AD8A6C0-C2C6-45ED-8E40-75A3E69B494E}">
      <dsp:nvSpPr>
        <dsp:cNvPr id="0" name=""/>
        <dsp:cNvSpPr/>
      </dsp:nvSpPr>
      <dsp:spPr>
        <a:xfrm>
          <a:off x="363010" y="2294607"/>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Kenai</a:t>
          </a:r>
        </a:p>
      </dsp:txBody>
      <dsp:txXfrm>
        <a:off x="363010" y="2294607"/>
        <a:ext cx="2531175" cy="474414"/>
      </dsp:txXfrm>
    </dsp:sp>
    <dsp:sp modelId="{AF576D3B-2E09-4134-9B7F-6662545F94D6}">
      <dsp:nvSpPr>
        <dsp:cNvPr id="0" name=""/>
        <dsp:cNvSpPr/>
      </dsp:nvSpPr>
      <dsp:spPr>
        <a:xfrm>
          <a:off x="125803" y="2769021"/>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EB98E02-FBE5-4FC6-BEC4-FBBCC1622508}">
      <dsp:nvSpPr>
        <dsp:cNvPr id="0" name=""/>
        <dsp:cNvSpPr/>
      </dsp:nvSpPr>
      <dsp:spPr>
        <a:xfrm>
          <a:off x="363010" y="2769021"/>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Nome</a:t>
          </a:r>
        </a:p>
      </dsp:txBody>
      <dsp:txXfrm>
        <a:off x="363010" y="2769021"/>
        <a:ext cx="2531175" cy="474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65191-8BCB-491C-8D3E-1D9E61066A6B}">
      <dsp:nvSpPr>
        <dsp:cNvPr id="0" name=""/>
        <dsp:cNvSpPr/>
      </dsp:nvSpPr>
      <dsp:spPr>
        <a:xfrm>
          <a:off x="125803" y="981045"/>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1EFCF3F-BDC2-4C89-9AD6-10968F2349F4}">
      <dsp:nvSpPr>
        <dsp:cNvPr id="0" name=""/>
        <dsp:cNvSpPr/>
      </dsp:nvSpPr>
      <dsp:spPr>
        <a:xfrm>
          <a:off x="363010" y="981045"/>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a:t>Bethel</a:t>
          </a:r>
          <a:endParaRPr lang="en-US" sz="3600" kern="1200" dirty="0"/>
        </a:p>
      </dsp:txBody>
      <dsp:txXfrm>
        <a:off x="363010" y="981045"/>
        <a:ext cx="2531175" cy="474414"/>
      </dsp:txXfrm>
    </dsp:sp>
    <dsp:sp modelId="{8751F6E9-8BF8-4519-B33E-5DE7C4EF84DA}">
      <dsp:nvSpPr>
        <dsp:cNvPr id="0" name=""/>
        <dsp:cNvSpPr/>
      </dsp:nvSpPr>
      <dsp:spPr>
        <a:xfrm>
          <a:off x="125803" y="1455460"/>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B1B8A3E-B709-4342-A4F5-451E2A8D5E30}">
      <dsp:nvSpPr>
        <dsp:cNvPr id="0" name=""/>
        <dsp:cNvSpPr/>
      </dsp:nvSpPr>
      <dsp:spPr>
        <a:xfrm>
          <a:off x="363010" y="1455460"/>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Ketchikan</a:t>
          </a:r>
        </a:p>
      </dsp:txBody>
      <dsp:txXfrm>
        <a:off x="363010" y="1455460"/>
        <a:ext cx="2531175" cy="474414"/>
      </dsp:txXfrm>
    </dsp:sp>
    <dsp:sp modelId="{6EC80C7C-397A-433F-9BC0-BE0E980DA6B2}">
      <dsp:nvSpPr>
        <dsp:cNvPr id="0" name=""/>
        <dsp:cNvSpPr/>
      </dsp:nvSpPr>
      <dsp:spPr>
        <a:xfrm>
          <a:off x="125803" y="1929874"/>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A50EBB-6358-49B6-8B2D-7598814E1C22}">
      <dsp:nvSpPr>
        <dsp:cNvPr id="0" name=""/>
        <dsp:cNvSpPr/>
      </dsp:nvSpPr>
      <dsp:spPr>
        <a:xfrm>
          <a:off x="363010" y="1929874"/>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Juneau</a:t>
          </a:r>
        </a:p>
      </dsp:txBody>
      <dsp:txXfrm>
        <a:off x="363010" y="1929874"/>
        <a:ext cx="2531175" cy="474414"/>
      </dsp:txXfrm>
    </dsp:sp>
    <dsp:sp modelId="{AB0FC351-6799-4976-B513-65E1448FCE6C}">
      <dsp:nvSpPr>
        <dsp:cNvPr id="0" name=""/>
        <dsp:cNvSpPr/>
      </dsp:nvSpPr>
      <dsp:spPr>
        <a:xfrm>
          <a:off x="125803" y="2404289"/>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8BC6E05-7A7D-4FB2-A8F5-BFB701E6B11F}">
      <dsp:nvSpPr>
        <dsp:cNvPr id="0" name=""/>
        <dsp:cNvSpPr/>
      </dsp:nvSpPr>
      <dsp:spPr>
        <a:xfrm>
          <a:off x="363010" y="2404289"/>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Mat-Su Valley</a:t>
          </a:r>
        </a:p>
      </dsp:txBody>
      <dsp:txXfrm>
        <a:off x="363010" y="2404289"/>
        <a:ext cx="2531175" cy="474414"/>
      </dsp:txXfrm>
    </dsp:sp>
    <dsp:sp modelId="{EE7A53EB-D0C4-43DB-B065-9489A43E8C13}">
      <dsp:nvSpPr>
        <dsp:cNvPr id="0" name=""/>
        <dsp:cNvSpPr/>
      </dsp:nvSpPr>
      <dsp:spPr>
        <a:xfrm>
          <a:off x="125803" y="2878703"/>
          <a:ext cx="474414" cy="4744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1A2E793-24F8-4F40-8BE4-A13F50EF1A01}">
      <dsp:nvSpPr>
        <dsp:cNvPr id="0" name=""/>
        <dsp:cNvSpPr/>
      </dsp:nvSpPr>
      <dsp:spPr>
        <a:xfrm>
          <a:off x="363010" y="2878703"/>
          <a:ext cx="2531175" cy="474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en-US" sz="3600" kern="1200" dirty="0"/>
            <a:t>Eagle River</a:t>
          </a:r>
        </a:p>
      </dsp:txBody>
      <dsp:txXfrm>
        <a:off x="363010" y="2878703"/>
        <a:ext cx="2531175" cy="474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22DD-4836-46A7-8562-5D002E187722}">
      <dsp:nvSpPr>
        <dsp:cNvPr id="0" name=""/>
        <dsp:cNvSpPr/>
      </dsp:nvSpPr>
      <dsp:spPr>
        <a:xfrm>
          <a:off x="0" y="702468"/>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Alzheimer’s Disease and Related Dementias (ADRD)</a:t>
          </a:r>
        </a:p>
      </dsp:txBody>
      <dsp:txXfrm>
        <a:off x="0" y="702468"/>
        <a:ext cx="2905124" cy="1743075"/>
      </dsp:txXfrm>
    </dsp:sp>
    <dsp:sp modelId="{FF2854CF-9931-4C17-B7E2-053628B39618}">
      <dsp:nvSpPr>
        <dsp:cNvPr id="0" name=""/>
        <dsp:cNvSpPr/>
      </dsp:nvSpPr>
      <dsp:spPr>
        <a:xfrm>
          <a:off x="3195637" y="702468"/>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Traumatic or Acquired Brain Injury (TABI)</a:t>
          </a:r>
        </a:p>
      </dsp:txBody>
      <dsp:txXfrm>
        <a:off x="3195637" y="702468"/>
        <a:ext cx="2905124" cy="1743075"/>
      </dsp:txXfrm>
    </dsp:sp>
    <dsp:sp modelId="{B915D4AA-E66F-4E45-9A56-FA79B4D049A8}">
      <dsp:nvSpPr>
        <dsp:cNvPr id="0" name=""/>
        <dsp:cNvSpPr/>
      </dsp:nvSpPr>
      <dsp:spPr>
        <a:xfrm>
          <a:off x="6391275" y="702468"/>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Intellectual and Developmental Disabilities (IDD)</a:t>
          </a:r>
        </a:p>
      </dsp:txBody>
      <dsp:txXfrm>
        <a:off x="6391275" y="702468"/>
        <a:ext cx="2905124" cy="1743075"/>
      </dsp:txXfrm>
    </dsp:sp>
    <dsp:sp modelId="{8EFD0C0B-BE21-460F-89A3-61D484743772}">
      <dsp:nvSpPr>
        <dsp:cNvPr id="0" name=""/>
        <dsp:cNvSpPr/>
      </dsp:nvSpPr>
      <dsp:spPr>
        <a:xfrm>
          <a:off x="0" y="2736056"/>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Serious Mental Illness (SMI)</a:t>
          </a:r>
        </a:p>
      </dsp:txBody>
      <dsp:txXfrm>
        <a:off x="0" y="2736056"/>
        <a:ext cx="2905124" cy="1743075"/>
      </dsp:txXfrm>
    </dsp:sp>
    <dsp:sp modelId="{158B97C7-D49E-4536-BDC3-C0AFFACA85DF}">
      <dsp:nvSpPr>
        <dsp:cNvPr id="0" name=""/>
        <dsp:cNvSpPr/>
      </dsp:nvSpPr>
      <dsp:spPr>
        <a:xfrm>
          <a:off x="3195637" y="2736056"/>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dirty="0"/>
            <a:t>Fetal Alcohol Spectrum Disorder (FASD)</a:t>
          </a:r>
        </a:p>
      </dsp:txBody>
      <dsp:txXfrm>
        <a:off x="3195637" y="2736056"/>
        <a:ext cx="2905124" cy="1743075"/>
      </dsp:txXfrm>
    </dsp:sp>
    <dsp:sp modelId="{08BE715F-D026-49F0-9180-E3D186733177}">
      <dsp:nvSpPr>
        <dsp:cNvPr id="0" name=""/>
        <dsp:cNvSpPr/>
      </dsp:nvSpPr>
      <dsp:spPr>
        <a:xfrm>
          <a:off x="6391275" y="2736056"/>
          <a:ext cx="2905124" cy="1743075"/>
        </a:xfrm>
        <a:prstGeom prst="rect">
          <a:avLst/>
        </a:prstGeom>
        <a:solidFill>
          <a:schemeClr val="dk2">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buFont typeface="+mj-lt"/>
            <a:buAutoNum type="romanLcPeriod"/>
          </a:pPr>
          <a:r>
            <a:rPr lang="en-US" sz="2600" kern="1200"/>
            <a:t>Justice/Correctional system</a:t>
          </a:r>
        </a:p>
      </dsp:txBody>
      <dsp:txXfrm>
        <a:off x="6391275" y="2736056"/>
        <a:ext cx="2905124" cy="1743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19B3D-9C4E-4040-A317-1DCCA69A8622}">
      <dsp:nvSpPr>
        <dsp:cNvPr id="0" name=""/>
        <dsp:cNvSpPr/>
      </dsp:nvSpPr>
      <dsp:spPr>
        <a:xfrm>
          <a:off x="3075670" y="238363"/>
          <a:ext cx="4730591" cy="1642872"/>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EA1B7976-2540-4AE1-94DE-67A860BC6D2F}">
      <dsp:nvSpPr>
        <dsp:cNvPr id="0" name=""/>
        <dsp:cNvSpPr/>
      </dsp:nvSpPr>
      <dsp:spPr>
        <a:xfrm>
          <a:off x="4989909" y="4261199"/>
          <a:ext cx="916781" cy="586739"/>
        </a:xfrm>
        <a:prstGeom prst="downArrow">
          <a:avLst/>
        </a:prstGeom>
        <a:solidFill>
          <a:schemeClr val="accent1">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CA40948-7657-49FC-8DE4-5422EF2AE3F5}">
      <dsp:nvSpPr>
        <dsp:cNvPr id="0" name=""/>
        <dsp:cNvSpPr/>
      </dsp:nvSpPr>
      <dsp:spPr>
        <a:xfrm>
          <a:off x="3248025" y="4730591"/>
          <a:ext cx="4400550" cy="1100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a:t>Detailed HCBS Reform Plan</a:t>
          </a:r>
        </a:p>
      </dsp:txBody>
      <dsp:txXfrm>
        <a:off x="3248025" y="4730591"/>
        <a:ext cx="4400550" cy="1100137"/>
      </dsp:txXfrm>
    </dsp:sp>
    <dsp:sp modelId="{DDBBD08A-23A2-490A-BD6A-C90F0940E86D}">
      <dsp:nvSpPr>
        <dsp:cNvPr id="0" name=""/>
        <dsp:cNvSpPr/>
      </dsp:nvSpPr>
      <dsp:spPr>
        <a:xfrm>
          <a:off x="4795551" y="2008117"/>
          <a:ext cx="1650206" cy="1650206"/>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Better use of Data</a:t>
          </a:r>
        </a:p>
      </dsp:txBody>
      <dsp:txXfrm>
        <a:off x="5037218" y="2249784"/>
        <a:ext cx="1166872" cy="1166872"/>
      </dsp:txXfrm>
    </dsp:sp>
    <dsp:sp modelId="{A47CF9DF-5738-463E-9AF7-254FF1C086E1}">
      <dsp:nvSpPr>
        <dsp:cNvPr id="0" name=""/>
        <dsp:cNvSpPr/>
      </dsp:nvSpPr>
      <dsp:spPr>
        <a:xfrm>
          <a:off x="3614737" y="770096"/>
          <a:ext cx="1650206" cy="1650206"/>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More Individual Control</a:t>
          </a:r>
        </a:p>
      </dsp:txBody>
      <dsp:txXfrm>
        <a:off x="3856404" y="1011763"/>
        <a:ext cx="1166872" cy="1166872"/>
      </dsp:txXfrm>
    </dsp:sp>
    <dsp:sp modelId="{B2595AFE-9E40-4680-8547-ADF5ACB69514}">
      <dsp:nvSpPr>
        <dsp:cNvPr id="0" name=""/>
        <dsp:cNvSpPr/>
      </dsp:nvSpPr>
      <dsp:spPr>
        <a:xfrm>
          <a:off x="5301615" y="371113"/>
          <a:ext cx="1650206" cy="1650206"/>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Agile Budget Controls</a:t>
          </a:r>
        </a:p>
      </dsp:txBody>
      <dsp:txXfrm>
        <a:off x="5543282" y="612780"/>
        <a:ext cx="1166872" cy="1166872"/>
      </dsp:txXfrm>
    </dsp:sp>
    <dsp:sp modelId="{D74DB152-A9A7-4C32-BEF1-FC2F59324906}">
      <dsp:nvSpPr>
        <dsp:cNvPr id="0" name=""/>
        <dsp:cNvSpPr/>
      </dsp:nvSpPr>
      <dsp:spPr>
        <a:xfrm>
          <a:off x="2881312" y="36671"/>
          <a:ext cx="5133975" cy="41071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201F3-47AE-487F-A988-61FDEDA81437}">
      <dsp:nvSpPr>
        <dsp:cNvPr id="0" name=""/>
        <dsp:cNvSpPr/>
      </dsp:nvSpPr>
      <dsp:spPr>
        <a:xfrm>
          <a:off x="3657600" y="2057400"/>
          <a:ext cx="2514600" cy="251460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PC Goals and Objectives</a:t>
          </a:r>
        </a:p>
      </dsp:txBody>
      <dsp:txXfrm>
        <a:off x="4163146" y="2646433"/>
        <a:ext cx="1503508" cy="1292556"/>
      </dsp:txXfrm>
    </dsp:sp>
    <dsp:sp modelId="{53ADC165-691B-4BD0-9D06-F3A89C136BF8}">
      <dsp:nvSpPr>
        <dsp:cNvPr id="0" name=""/>
        <dsp:cNvSpPr/>
      </dsp:nvSpPr>
      <dsp:spPr>
        <a:xfrm>
          <a:off x="2194560" y="1463040"/>
          <a:ext cx="1828800" cy="182880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Quality </a:t>
          </a:r>
        </a:p>
      </dsp:txBody>
      <dsp:txXfrm>
        <a:off x="2654966" y="1926229"/>
        <a:ext cx="907988" cy="902422"/>
      </dsp:txXfrm>
    </dsp:sp>
    <dsp:sp modelId="{FBC18CDC-E8A2-4AC2-8974-25B78EF29D1D}">
      <dsp:nvSpPr>
        <dsp:cNvPr id="0" name=""/>
        <dsp:cNvSpPr/>
      </dsp:nvSpPr>
      <dsp:spPr>
        <a:xfrm rot="20700000">
          <a:off x="3218874" y="201354"/>
          <a:ext cx="1791850" cy="179185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Assessment</a:t>
          </a:r>
        </a:p>
      </dsp:txBody>
      <dsp:txXfrm rot="-20700000">
        <a:off x="3611880" y="594360"/>
        <a:ext cx="1005840" cy="1005840"/>
      </dsp:txXfrm>
    </dsp:sp>
    <dsp:sp modelId="{99B442A5-2954-4FF3-AB83-74F3AD3A82EA}">
      <dsp:nvSpPr>
        <dsp:cNvPr id="0" name=""/>
        <dsp:cNvSpPr/>
      </dsp:nvSpPr>
      <dsp:spPr>
        <a:xfrm>
          <a:off x="3468408" y="1675579"/>
          <a:ext cx="3218688" cy="3218688"/>
        </a:xfrm>
        <a:prstGeom prst="circularArrow">
          <a:avLst>
            <a:gd name="adj1" fmla="val 4688"/>
            <a:gd name="adj2" fmla="val 299029"/>
            <a:gd name="adj3" fmla="val 2524516"/>
            <a:gd name="adj4" fmla="val 1584340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42DCB0-5FDD-4B01-9615-55CBA5237488}">
      <dsp:nvSpPr>
        <dsp:cNvPr id="0" name=""/>
        <dsp:cNvSpPr/>
      </dsp:nvSpPr>
      <dsp:spPr>
        <a:xfrm>
          <a:off x="1870683" y="1056774"/>
          <a:ext cx="2338578" cy="233857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6F836A-85FA-44AB-BA67-BDB7424D7B90}">
      <dsp:nvSpPr>
        <dsp:cNvPr id="0" name=""/>
        <dsp:cNvSpPr/>
      </dsp:nvSpPr>
      <dsp:spPr>
        <a:xfrm>
          <a:off x="2804401" y="-192748"/>
          <a:ext cx="2521458" cy="252145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C74C4-26DE-4ADE-9368-6CCDD0CFFCEA}">
      <dsp:nvSpPr>
        <dsp:cNvPr id="0" name=""/>
        <dsp:cNvSpPr/>
      </dsp:nvSpPr>
      <dsp:spPr>
        <a:xfrm>
          <a:off x="0" y="4902531"/>
          <a:ext cx="8763000" cy="459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Font typeface="+mj-lt"/>
            <a:buAutoNum type="alphaLcPeriod"/>
          </a:pPr>
          <a:r>
            <a:rPr lang="en-US" sz="2400" kern="1200" dirty="0"/>
            <a:t>8. Expanding the types of services offered</a:t>
          </a:r>
        </a:p>
      </dsp:txBody>
      <dsp:txXfrm>
        <a:off x="0" y="4902531"/>
        <a:ext cx="8763000" cy="459673"/>
      </dsp:txXfrm>
    </dsp:sp>
    <dsp:sp modelId="{87CD6184-9066-4894-9D67-C71ED16378BF}">
      <dsp:nvSpPr>
        <dsp:cNvPr id="0" name=""/>
        <dsp:cNvSpPr/>
      </dsp:nvSpPr>
      <dsp:spPr>
        <a:xfrm rot="10800000">
          <a:off x="0" y="4202449"/>
          <a:ext cx="8763000" cy="7069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Font typeface="+mj-lt"/>
            <a:buAutoNum type="alphaLcPeriod"/>
          </a:pPr>
          <a:r>
            <a:rPr lang="en-US" sz="2400" kern="1200" dirty="0"/>
            <a:t>7.Changing how budgets are assigned</a:t>
          </a:r>
        </a:p>
      </dsp:txBody>
      <dsp:txXfrm rot="10800000">
        <a:off x="0" y="4202449"/>
        <a:ext cx="8763000" cy="459372"/>
      </dsp:txXfrm>
    </dsp:sp>
    <dsp:sp modelId="{09946DC9-63E3-49FE-8583-60D54B9504DA}">
      <dsp:nvSpPr>
        <dsp:cNvPr id="0" name=""/>
        <dsp:cNvSpPr/>
      </dsp:nvSpPr>
      <dsp:spPr>
        <a:xfrm rot="10800000">
          <a:off x="0" y="3502367"/>
          <a:ext cx="8763000" cy="7069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Font typeface="+mj-lt"/>
            <a:buAutoNum type="alphaLcPeriod"/>
          </a:pPr>
          <a:r>
            <a:rPr lang="en-US" sz="2400" kern="1200" dirty="0"/>
            <a:t>6. Reforming how people access LTSS</a:t>
          </a:r>
        </a:p>
      </dsp:txBody>
      <dsp:txXfrm rot="10800000">
        <a:off x="0" y="3502367"/>
        <a:ext cx="8763000" cy="459372"/>
      </dsp:txXfrm>
    </dsp:sp>
    <dsp:sp modelId="{1BA52FB3-7554-4778-A7D5-1FD06674464F}">
      <dsp:nvSpPr>
        <dsp:cNvPr id="0" name=""/>
        <dsp:cNvSpPr/>
      </dsp:nvSpPr>
      <dsp:spPr>
        <a:xfrm rot="10800000">
          <a:off x="0" y="2802285"/>
          <a:ext cx="8763000" cy="7069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Font typeface="+mj-lt"/>
            <a:buAutoNum type="alphaLcPeriod"/>
          </a:pPr>
          <a:r>
            <a:rPr lang="en-US" sz="2400" kern="1200" dirty="0"/>
            <a:t>5. Enhancing Medicaid funding options for ADRD and TBI</a:t>
          </a:r>
        </a:p>
      </dsp:txBody>
      <dsp:txXfrm rot="10800000">
        <a:off x="0" y="2802285"/>
        <a:ext cx="8763000" cy="459372"/>
      </dsp:txXfrm>
    </dsp:sp>
    <dsp:sp modelId="{7FC0CAA4-CB65-48EB-A75D-99D4A4EE6F04}">
      <dsp:nvSpPr>
        <dsp:cNvPr id="0" name=""/>
        <dsp:cNvSpPr/>
      </dsp:nvSpPr>
      <dsp:spPr>
        <a:xfrm rot="10800000">
          <a:off x="0" y="2102203"/>
          <a:ext cx="8763000" cy="7069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Font typeface="+mj-lt"/>
            <a:buAutoNum type="alphaLcPeriod"/>
          </a:pPr>
          <a:r>
            <a:rPr lang="en-US" sz="2400" kern="1200" dirty="0"/>
            <a:t>4. Creating a limited support (“Mini C”) IDD waiver</a:t>
          </a:r>
        </a:p>
      </dsp:txBody>
      <dsp:txXfrm rot="10800000">
        <a:off x="0" y="2102203"/>
        <a:ext cx="8763000" cy="459372"/>
      </dsp:txXfrm>
    </dsp:sp>
    <dsp:sp modelId="{2570787A-41D3-4C02-B690-DB1FCF66F2B7}">
      <dsp:nvSpPr>
        <dsp:cNvPr id="0" name=""/>
        <dsp:cNvSpPr/>
      </dsp:nvSpPr>
      <dsp:spPr>
        <a:xfrm rot="10800000">
          <a:off x="0" y="1402121"/>
          <a:ext cx="8763000" cy="7069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Font typeface="+mj-lt"/>
            <a:buAutoNum type="alphaLcPeriod"/>
          </a:pPr>
          <a:r>
            <a:rPr lang="en-US" sz="2400" kern="1200" dirty="0"/>
            <a:t>3. Converting PCA/CDPCA to Community First Choice</a:t>
          </a:r>
        </a:p>
      </dsp:txBody>
      <dsp:txXfrm rot="10800000">
        <a:off x="0" y="1402121"/>
        <a:ext cx="8763000" cy="459372"/>
      </dsp:txXfrm>
    </dsp:sp>
    <dsp:sp modelId="{CDF1EDEE-786D-4814-8AFB-9548659A7423}">
      <dsp:nvSpPr>
        <dsp:cNvPr id="0" name=""/>
        <dsp:cNvSpPr/>
      </dsp:nvSpPr>
      <dsp:spPr>
        <a:xfrm rot="10800000">
          <a:off x="0" y="702039"/>
          <a:ext cx="8763000" cy="7069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Font typeface="+mj-lt"/>
            <a:buAutoNum type="alphaLcPeriod"/>
          </a:pPr>
          <a:r>
            <a:rPr lang="en-US" sz="2400" kern="1200" dirty="0"/>
            <a:t>2. Obtaining enhanced federal funding for development</a:t>
          </a:r>
        </a:p>
      </dsp:txBody>
      <dsp:txXfrm rot="10800000">
        <a:off x="0" y="702039"/>
        <a:ext cx="8763000" cy="459372"/>
      </dsp:txXfrm>
    </dsp:sp>
    <dsp:sp modelId="{7DC9EE3F-7DE6-439A-B9BD-C9BF2C7C62B3}">
      <dsp:nvSpPr>
        <dsp:cNvPr id="0" name=""/>
        <dsp:cNvSpPr/>
      </dsp:nvSpPr>
      <dsp:spPr>
        <a:xfrm rot="10800000">
          <a:off x="0" y="1957"/>
          <a:ext cx="8763000" cy="70697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Font typeface="+mj-lt"/>
            <a:buAutoNum type="alphaLcPeriod"/>
          </a:pPr>
          <a:r>
            <a:rPr lang="en-US" sz="2400" kern="1200" dirty="0"/>
            <a:t>1. Governance and stakeholder input</a:t>
          </a:r>
        </a:p>
      </dsp:txBody>
      <dsp:txXfrm rot="10800000">
        <a:off x="0" y="1957"/>
        <a:ext cx="8763000" cy="459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BD9AA-3E5B-478E-9540-99253C4BF882}">
      <dsp:nvSpPr>
        <dsp:cNvPr id="0" name=""/>
        <dsp:cNvSpPr/>
      </dsp:nvSpPr>
      <dsp:spPr>
        <a:xfrm>
          <a:off x="582929" y="0"/>
          <a:ext cx="6606540" cy="4572000"/>
        </a:xfrm>
        <a:prstGeom prst="rightArrow">
          <a:avLst/>
        </a:prstGeom>
        <a:solidFill>
          <a:schemeClr val="accent4">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9923031-815A-4527-AB63-2B392688000B}">
      <dsp:nvSpPr>
        <dsp:cNvPr id="0" name=""/>
        <dsp:cNvSpPr/>
      </dsp:nvSpPr>
      <dsp:spPr>
        <a:xfrm>
          <a:off x="3889" y="1371599"/>
          <a:ext cx="1870992" cy="1828800"/>
        </a:xfrm>
        <a:prstGeom prst="roundRect">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Outreach</a:t>
          </a:r>
        </a:p>
      </dsp:txBody>
      <dsp:txXfrm>
        <a:off x="93164" y="1460874"/>
        <a:ext cx="1692442" cy="1650250"/>
      </dsp:txXfrm>
    </dsp:sp>
    <dsp:sp modelId="{71A1483F-919F-4380-8542-0E757D1A8856}">
      <dsp:nvSpPr>
        <dsp:cNvPr id="0" name=""/>
        <dsp:cNvSpPr/>
      </dsp:nvSpPr>
      <dsp:spPr>
        <a:xfrm>
          <a:off x="1968432" y="1371599"/>
          <a:ext cx="1870992" cy="1828800"/>
        </a:xfrm>
        <a:prstGeom prst="roundRect">
          <a:avLst/>
        </a:prstGeom>
        <a:solidFill>
          <a:schemeClr val="accent4">
            <a:hueOff val="-1488257"/>
            <a:satOff val="8966"/>
            <a:lumOff val="719"/>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Intake</a:t>
          </a:r>
        </a:p>
      </dsp:txBody>
      <dsp:txXfrm>
        <a:off x="2057707" y="1460874"/>
        <a:ext cx="1692442" cy="1650250"/>
      </dsp:txXfrm>
    </dsp:sp>
    <dsp:sp modelId="{D7605C3E-FD9B-4112-9B1D-D8FB47A5A167}">
      <dsp:nvSpPr>
        <dsp:cNvPr id="0" name=""/>
        <dsp:cNvSpPr/>
      </dsp:nvSpPr>
      <dsp:spPr>
        <a:xfrm>
          <a:off x="3932974" y="1371599"/>
          <a:ext cx="1870992" cy="1828800"/>
        </a:xfrm>
        <a:prstGeom prst="roundRect">
          <a:avLst/>
        </a:prstGeom>
        <a:solidFill>
          <a:schemeClr val="accent4">
            <a:hueOff val="-2976513"/>
            <a:satOff val="17933"/>
            <a:lumOff val="1437"/>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Eligibility determination</a:t>
          </a:r>
        </a:p>
      </dsp:txBody>
      <dsp:txXfrm>
        <a:off x="4022249" y="1460874"/>
        <a:ext cx="1692442" cy="1650250"/>
      </dsp:txXfrm>
    </dsp:sp>
    <dsp:sp modelId="{68866151-C74D-4318-A64E-F60CCB5BCB71}">
      <dsp:nvSpPr>
        <dsp:cNvPr id="0" name=""/>
        <dsp:cNvSpPr/>
      </dsp:nvSpPr>
      <dsp:spPr>
        <a:xfrm>
          <a:off x="5897517" y="1371599"/>
          <a:ext cx="1870992" cy="1828800"/>
        </a:xfrm>
        <a:prstGeom prst="roundRect">
          <a:avLst/>
        </a:prstGeom>
        <a:solidFill>
          <a:schemeClr val="accent4">
            <a:hueOff val="-4464770"/>
            <a:satOff val="26899"/>
            <a:lumOff val="2156"/>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Support Planning </a:t>
          </a:r>
        </a:p>
      </dsp:txBody>
      <dsp:txXfrm>
        <a:off x="5986792" y="1460874"/>
        <a:ext cx="1692442" cy="1650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7F55E-8833-4C27-B51E-987F2A1414EA}">
      <dsp:nvSpPr>
        <dsp:cNvPr id="0" name=""/>
        <dsp:cNvSpPr/>
      </dsp:nvSpPr>
      <dsp:spPr>
        <a:xfrm>
          <a:off x="977924" y="0"/>
          <a:ext cx="5156200" cy="5156200"/>
        </a:xfrm>
        <a:prstGeom prst="triangle">
          <a:avLst/>
        </a:prstGeom>
        <a:blipFill rotWithShape="0">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86E188-8646-4BEA-95FA-405E655AFD3A}">
      <dsp:nvSpPr>
        <dsp:cNvPr id="0" name=""/>
        <dsp:cNvSpPr/>
      </dsp:nvSpPr>
      <dsp:spPr>
        <a:xfrm>
          <a:off x="2906551" y="515773"/>
          <a:ext cx="4483107" cy="493967"/>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More Person-centered</a:t>
          </a:r>
        </a:p>
      </dsp:txBody>
      <dsp:txXfrm>
        <a:off x="2930664" y="539886"/>
        <a:ext cx="4434881" cy="445741"/>
      </dsp:txXfrm>
    </dsp:sp>
    <dsp:sp modelId="{C96C45D6-AFC1-4A59-BEFA-CDC2B6928A38}">
      <dsp:nvSpPr>
        <dsp:cNvPr id="0" name=""/>
        <dsp:cNvSpPr/>
      </dsp:nvSpPr>
      <dsp:spPr>
        <a:xfrm>
          <a:off x="2884648" y="1071487"/>
          <a:ext cx="4526911" cy="493967"/>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Comply with CMS HCBS rules</a:t>
          </a:r>
        </a:p>
      </dsp:txBody>
      <dsp:txXfrm>
        <a:off x="2908761" y="1095600"/>
        <a:ext cx="4478685" cy="445741"/>
      </dsp:txXfrm>
    </dsp:sp>
    <dsp:sp modelId="{A6F12496-78B9-414B-AF94-60E7795471E5}">
      <dsp:nvSpPr>
        <dsp:cNvPr id="0" name=""/>
        <dsp:cNvSpPr/>
      </dsp:nvSpPr>
      <dsp:spPr>
        <a:xfrm>
          <a:off x="2895608" y="1627201"/>
          <a:ext cx="4504992" cy="493967"/>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Reliable and valid items</a:t>
          </a:r>
        </a:p>
      </dsp:txBody>
      <dsp:txXfrm>
        <a:off x="2919721" y="1651314"/>
        <a:ext cx="4456766" cy="445741"/>
      </dsp:txXfrm>
    </dsp:sp>
    <dsp:sp modelId="{09375D1A-CE5E-4B2E-98CE-642F67F83FC3}">
      <dsp:nvSpPr>
        <dsp:cNvPr id="0" name=""/>
        <dsp:cNvSpPr/>
      </dsp:nvSpPr>
      <dsp:spPr>
        <a:xfrm>
          <a:off x="2895608" y="2182915"/>
          <a:ext cx="4504992" cy="493967"/>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Minimize the need to retell story</a:t>
          </a:r>
        </a:p>
      </dsp:txBody>
      <dsp:txXfrm>
        <a:off x="2919721" y="2207028"/>
        <a:ext cx="4456766" cy="445741"/>
      </dsp:txXfrm>
    </dsp:sp>
    <dsp:sp modelId="{95C7A355-5E2C-4E7E-A367-592A21E33599}">
      <dsp:nvSpPr>
        <dsp:cNvPr id="0" name=""/>
        <dsp:cNvSpPr/>
      </dsp:nvSpPr>
      <dsp:spPr>
        <a:xfrm>
          <a:off x="2895608" y="2738629"/>
          <a:ext cx="4504992" cy="493967"/>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Take advantage of automation</a:t>
          </a:r>
        </a:p>
      </dsp:txBody>
      <dsp:txXfrm>
        <a:off x="2919721" y="2762742"/>
        <a:ext cx="4456766" cy="445741"/>
      </dsp:txXfrm>
    </dsp:sp>
    <dsp:sp modelId="{0D13228D-B63A-44D9-922F-67DD7DBBF160}">
      <dsp:nvSpPr>
        <dsp:cNvPr id="0" name=""/>
        <dsp:cNvSpPr/>
      </dsp:nvSpPr>
      <dsp:spPr>
        <a:xfrm>
          <a:off x="2895608" y="3294343"/>
          <a:ext cx="4504992" cy="493967"/>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Support individualized budgets</a:t>
          </a:r>
        </a:p>
      </dsp:txBody>
      <dsp:txXfrm>
        <a:off x="2919721" y="3318456"/>
        <a:ext cx="4456766" cy="445741"/>
      </dsp:txXfrm>
    </dsp:sp>
    <dsp:sp modelId="{727FDCD8-58E8-4B0B-B4ED-9E1045311954}">
      <dsp:nvSpPr>
        <dsp:cNvPr id="0" name=""/>
        <dsp:cNvSpPr/>
      </dsp:nvSpPr>
      <dsp:spPr>
        <a:xfrm>
          <a:off x="2895608" y="3850057"/>
          <a:ext cx="4504992" cy="728622"/>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Encourage employment and self-direction</a:t>
          </a:r>
        </a:p>
      </dsp:txBody>
      <dsp:txXfrm>
        <a:off x="2931176" y="3885625"/>
        <a:ext cx="4433856" cy="6574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9A8B71-78A3-454F-B1A7-83D223E4F258}" type="datetimeFigureOut">
              <a:rPr lang="en-US" smtClean="0"/>
              <a:t>10/20/2016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D675322-30BD-4033-B371-C7F21DD8F93C}" type="slidenum">
              <a:rPr lang="en-US" smtClean="0"/>
              <a:t>‹#›</a:t>
            </a:fld>
            <a:endParaRPr lang="en-US"/>
          </a:p>
        </p:txBody>
      </p:sp>
    </p:spTree>
    <p:extLst>
      <p:ext uri="{BB962C8B-B14F-4D97-AF65-F5344CB8AC3E}">
        <p14:creationId xmlns:p14="http://schemas.microsoft.com/office/powerpoint/2010/main" val="876276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8D3B75-D608-46F4-A071-20D41C7B32EC}" type="datetimeFigureOut">
              <a:rPr lang="en-US" smtClean="0"/>
              <a:pPr/>
              <a:t>10/20/2016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00C943-FA49-4DAB-BE6E-98DFA0BDC68B}" type="slidenum">
              <a:rPr lang="en-US" smtClean="0"/>
              <a:pPr/>
              <a:t>‹#›</a:t>
            </a:fld>
            <a:endParaRPr lang="en-US"/>
          </a:p>
        </p:txBody>
      </p:sp>
    </p:spTree>
    <p:extLst>
      <p:ext uri="{BB962C8B-B14F-4D97-AF65-F5344CB8AC3E}">
        <p14:creationId xmlns:p14="http://schemas.microsoft.com/office/powerpoint/2010/main" val="268451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0C943-FA49-4DAB-BE6E-98DFA0BDC68B}" type="slidenum">
              <a:rPr lang="en-US" smtClean="0"/>
              <a:pPr/>
              <a:t>3</a:t>
            </a:fld>
            <a:endParaRPr lang="en-US"/>
          </a:p>
        </p:txBody>
      </p:sp>
    </p:spTree>
    <p:extLst>
      <p:ext uri="{BB962C8B-B14F-4D97-AF65-F5344CB8AC3E}">
        <p14:creationId xmlns:p14="http://schemas.microsoft.com/office/powerpoint/2010/main" val="10338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33" indent="-17363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6A362B-8408-450F-81D1-084807DB012E}" type="slidenum">
              <a:rPr lang="en-US" smtClean="0"/>
              <a:t>7</a:t>
            </a:fld>
            <a:endParaRPr lang="en-US"/>
          </a:p>
        </p:txBody>
      </p:sp>
    </p:spTree>
    <p:extLst>
      <p:ext uri="{BB962C8B-B14F-4D97-AF65-F5344CB8AC3E}">
        <p14:creationId xmlns:p14="http://schemas.microsoft.com/office/powerpoint/2010/main" val="67759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C2ECDBC-5C12-4FFB-88EE-DA4126A11CC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ECDBC-5C12-4FFB-88EE-DA4126A11C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ECDBC-5C12-4FFB-88EE-DA4126A11C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1F0F56-487A-4462-992A-D999B550CEF6}" type="datetime1">
              <a:rPr lang="en-US" smtClean="0"/>
              <a:t>10/20/2016</a:t>
            </a:fld>
            <a:endParaRPr lang="en-US"/>
          </a:p>
        </p:txBody>
      </p:sp>
      <p:sp>
        <p:nvSpPr>
          <p:cNvPr id="5" name="Footer Placeholder 4"/>
          <p:cNvSpPr>
            <a:spLocks noGrp="1"/>
          </p:cNvSpPr>
          <p:nvPr>
            <p:ph type="ftr" sz="quarter" idx="11"/>
          </p:nvPr>
        </p:nvSpPr>
        <p:spPr/>
        <p:txBody>
          <a:bodyPr/>
          <a:lstStyle/>
          <a:p>
            <a:r>
              <a:rPr lang="en-US"/>
              <a:t>The Healthy Alaska Plan</a:t>
            </a:r>
          </a:p>
        </p:txBody>
      </p:sp>
      <p:sp>
        <p:nvSpPr>
          <p:cNvPr id="6" name="Slide Number Placeholder 5"/>
          <p:cNvSpPr>
            <a:spLocks noGrp="1"/>
          </p:cNvSpPr>
          <p:nvPr>
            <p:ph type="sldNum" sz="quarter" idx="12"/>
          </p:nvPr>
        </p:nvSpPr>
        <p:spPr/>
        <p:txBody>
          <a:bodyPr/>
          <a:lstStyle/>
          <a:p>
            <a:fld id="{AA3254A8-10DB-48ED-9E89-8B90DD181298}" type="slidenum">
              <a:rPr lang="en-US" smtClean="0"/>
              <a:t>‹#›</a:t>
            </a:fld>
            <a:endParaRPr lang="en-US"/>
          </a:p>
        </p:txBody>
      </p:sp>
    </p:spTree>
    <p:extLst>
      <p:ext uri="{BB962C8B-B14F-4D97-AF65-F5344CB8AC3E}">
        <p14:creationId xmlns:p14="http://schemas.microsoft.com/office/powerpoint/2010/main" val="409414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ECDBC-5C12-4FFB-88EE-DA4126A11CC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C2ECDBC-5C12-4FFB-88EE-DA4126A11CC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ECDBC-5C12-4FFB-88EE-DA4126A11CC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ECDBC-5C12-4FFB-88EE-DA4126A11CC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ECDBC-5C12-4FFB-88EE-DA4126A11C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ECDBC-5C12-4FFB-88EE-DA4126A11C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ECDBC-5C12-4FFB-88EE-DA4126A11CC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D2B7F1C-74A4-4D95-95AE-32C1C68A09E8}" type="datetimeFigureOut">
              <a:rPr lang="en-US" smtClean="0"/>
              <a:pPr/>
              <a:t>10/20/2016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C2ECDBC-5C12-4FFB-88EE-DA4126A11CC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D2B7F1C-74A4-4D95-95AE-32C1C68A09E8}" type="datetimeFigureOut">
              <a:rPr lang="en-US" smtClean="0"/>
              <a:pPr/>
              <a:t>10/20/2016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C2ECDBC-5C12-4FFB-88EE-DA4126A11C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dhss.alaska.gov/dsds/Pages/default.aspx"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7949" t="26823" r="21474" b="3220"/>
          <a:stretch>
            <a:fillRect/>
          </a:stretch>
        </p:blipFill>
        <p:spPr bwMode="auto">
          <a:xfrm>
            <a:off x="0" y="0"/>
            <a:ext cx="9144000" cy="6858000"/>
          </a:xfrm>
          <a:prstGeom prst="rect">
            <a:avLst/>
          </a:prstGeom>
          <a:noFill/>
          <a:ln w="9525">
            <a:noFill/>
            <a:miter lim="800000"/>
            <a:headEnd/>
            <a:tailEnd/>
          </a:ln>
        </p:spPr>
      </p:pic>
      <p:pic>
        <p:nvPicPr>
          <p:cNvPr id="6" name="Picture 5"/>
          <p:cNvPicPr/>
          <p:nvPr/>
        </p:nvPicPr>
        <p:blipFill>
          <a:blip r:embed="rId3" cstate="print"/>
          <a:srcRect l="4806" t="21854" r="52310" b="19647"/>
          <a:stretch>
            <a:fillRect/>
          </a:stretch>
        </p:blipFill>
        <p:spPr bwMode="auto">
          <a:xfrm>
            <a:off x="228601" y="4648200"/>
            <a:ext cx="1981200" cy="1981200"/>
          </a:xfrm>
          <a:prstGeom prst="ellipse">
            <a:avLst/>
          </a:prstGeom>
          <a:noFill/>
          <a:ln w="9525">
            <a:noFill/>
            <a:miter lim="800000"/>
            <a:headEnd/>
            <a:tailEnd/>
          </a:ln>
          <a:effectLst>
            <a:glow rad="139700">
              <a:schemeClr val="accent1">
                <a:satMod val="175000"/>
                <a:alpha val="40000"/>
              </a:schemeClr>
            </a:glow>
            <a:softEdge rad="63500"/>
          </a:effectLst>
        </p:spPr>
      </p:pic>
      <p:sp>
        <p:nvSpPr>
          <p:cNvPr id="2" name="Rectangle 1"/>
          <p:cNvSpPr/>
          <p:nvPr/>
        </p:nvSpPr>
        <p:spPr>
          <a:xfrm>
            <a:off x="1600200" y="1295400"/>
            <a:ext cx="66294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Medicaid Home and Community Based Services (HCBS) Reform</a:t>
            </a:r>
          </a:p>
          <a:p>
            <a:pPr algn="ctr"/>
            <a:r>
              <a:rPr lang="en-US" sz="3500" b="1" dirty="0"/>
              <a:t>Community Forums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HCBS Reform is Consistent with SDS’ Values and Mission</a:t>
            </a:r>
          </a:p>
        </p:txBody>
      </p:sp>
      <p:sp>
        <p:nvSpPr>
          <p:cNvPr id="3" name="TextBox 2"/>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838" y="2695575"/>
            <a:ext cx="4705350" cy="3325114"/>
          </a:xfrm>
          <a:prstGeom prst="rect">
            <a:avLst/>
          </a:prstGeom>
        </p:spPr>
      </p:pic>
      <p:pic>
        <p:nvPicPr>
          <p:cNvPr id="6" name="Picture 5"/>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30966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lstStyle/>
          <a:p>
            <a:pPr algn="ctr"/>
            <a:r>
              <a:rPr lang="en-US" dirty="0"/>
              <a:t>Mission of SDS</a:t>
            </a:r>
          </a:p>
        </p:txBody>
      </p:sp>
      <p:sp>
        <p:nvSpPr>
          <p:cNvPr id="3" name="Content Placeholder 2"/>
          <p:cNvSpPr>
            <a:spLocks noGrp="1"/>
          </p:cNvSpPr>
          <p:nvPr>
            <p:ph sz="quarter" idx="1"/>
          </p:nvPr>
        </p:nvSpPr>
        <p:spPr>
          <a:xfrm>
            <a:off x="4572000" y="1447800"/>
            <a:ext cx="4114800" cy="4572000"/>
          </a:xfrm>
        </p:spPr>
        <p:txBody>
          <a:bodyPr anchor="ctr">
            <a:normAutofit/>
          </a:bodyPr>
          <a:lstStyle/>
          <a:p>
            <a:pPr marL="0" indent="0" algn="just">
              <a:buNone/>
            </a:pPr>
            <a:r>
              <a:rPr lang="en-US" sz="2800" dirty="0"/>
              <a:t>Senior and Disabilities Services promotes health, well being and safety for individuals with disabilities, seniors and vulnerable adults by facilitating access to quality services and supports that foster independence, personal choice and dignity.</a:t>
            </a:r>
          </a:p>
        </p:txBody>
      </p:sp>
      <p:pic>
        <p:nvPicPr>
          <p:cNvPr id="4" name="Picture 2" descr="our mission banner"/>
          <p:cNvPicPr>
            <a:picLocks noChangeAspect="1" noChangeArrowheads="1"/>
          </p:cNvPicPr>
          <p:nvPr/>
        </p:nvPicPr>
        <p:blipFill>
          <a:blip r:embed="rId2" cstate="print"/>
          <a:srcRect/>
          <a:stretch>
            <a:fillRect/>
          </a:stretch>
        </p:blipFill>
        <p:spPr bwMode="auto">
          <a:xfrm>
            <a:off x="278606" y="2148689"/>
            <a:ext cx="4064794" cy="2575711"/>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p:spPr>
      </p:pic>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11</a:t>
            </a:fld>
            <a:endParaRPr lang="en-US" dirty="0"/>
          </a:p>
        </p:txBody>
      </p:sp>
      <p:pic>
        <p:nvPicPr>
          <p:cNvPr id="7" name="Picture 6"/>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46068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228600"/>
            <a:ext cx="8229600" cy="715962"/>
          </a:xfrm>
          <a:no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dirty="0">
                <a:solidFill>
                  <a:schemeClr val="tx2"/>
                </a:solidFill>
                <a:latin typeface="+mj-lt"/>
                <a:ea typeface="+mj-ea"/>
                <a:cs typeface="+mj-cs"/>
              </a:rPr>
              <a:t>Service Principles</a:t>
            </a:r>
          </a:p>
        </p:txBody>
      </p:sp>
      <p:sp>
        <p:nvSpPr>
          <p:cNvPr id="8" name="Content Placeholder 2"/>
          <p:cNvSpPr>
            <a:spLocks noGrp="1"/>
          </p:cNvSpPr>
          <p:nvPr>
            <p:ph idx="1"/>
          </p:nvPr>
        </p:nvSpPr>
        <p:spPr>
          <a:xfrm>
            <a:off x="304800" y="1143000"/>
            <a:ext cx="8534400" cy="4434840"/>
          </a:xfrm>
          <a:noFill/>
        </p:spPr>
        <p:txBody>
          <a:bodyPr>
            <a:normAutofit fontScale="40000" lnSpcReduction="20000"/>
          </a:bodyPr>
          <a:lstStyle/>
          <a:p>
            <a:pPr>
              <a:lnSpc>
                <a:spcPct val="120000"/>
              </a:lnSpc>
              <a:spcBef>
                <a:spcPts val="0"/>
              </a:spcBef>
            </a:pPr>
            <a:r>
              <a:rPr lang="en-US" sz="7000">
                <a:latin typeface="Calibri" pitchFamily="34" charset="0"/>
              </a:rPr>
              <a:t>We and our partners are responsible and accountable for the efficient and effective management of services </a:t>
            </a:r>
          </a:p>
          <a:p>
            <a:pPr>
              <a:lnSpc>
                <a:spcPct val="120000"/>
              </a:lnSpc>
              <a:spcBef>
                <a:spcPts val="0"/>
              </a:spcBef>
            </a:pPr>
            <a:r>
              <a:rPr lang="en-US" sz="7000">
                <a:latin typeface="Calibri" pitchFamily="34" charset="0"/>
              </a:rPr>
              <a:t>…foster an environment of fairness, equality, integrity and honesty</a:t>
            </a:r>
          </a:p>
          <a:p>
            <a:pPr>
              <a:lnSpc>
                <a:spcPct val="120000"/>
              </a:lnSpc>
              <a:spcBef>
                <a:spcPts val="0"/>
              </a:spcBef>
            </a:pPr>
            <a:r>
              <a:rPr lang="en-US" sz="7000">
                <a:latin typeface="Calibri" pitchFamily="34" charset="0"/>
              </a:rPr>
              <a:t>Individuals have a right to choice and self-determination and are treated with respect, dignity and compassion</a:t>
            </a:r>
          </a:p>
          <a:p>
            <a:pPr>
              <a:lnSpc>
                <a:spcPct val="120000"/>
              </a:lnSpc>
              <a:spcBef>
                <a:spcPts val="0"/>
              </a:spcBef>
            </a:pPr>
            <a:r>
              <a:rPr lang="en-US" sz="7000">
                <a:latin typeface="Calibri" pitchFamily="34" charset="0"/>
              </a:rPr>
              <a:t>…have knowledge of and access to community services</a:t>
            </a:r>
          </a:p>
          <a:p>
            <a:pPr>
              <a:lnSpc>
                <a:spcPct val="120000"/>
              </a:lnSpc>
              <a:spcBef>
                <a:spcPts val="0"/>
              </a:spcBef>
            </a:pPr>
            <a:r>
              <a:rPr lang="en-US" sz="7000">
                <a:latin typeface="Calibri" pitchFamily="34" charset="0"/>
              </a:rPr>
              <a:t>…are safe and served in the least restrictive manner </a:t>
            </a:r>
          </a:p>
          <a:p>
            <a:endParaRPr lang="en-US" b="1" dirty="0">
              <a:latin typeface="Calibri" pitchFamily="34" charset="0"/>
            </a:endParaRPr>
          </a:p>
        </p:txBody>
      </p:sp>
      <p:sp>
        <p:nvSpPr>
          <p:cNvPr id="7" name="TextBox 6"/>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12</a:t>
            </a:fld>
            <a:endParaRPr lang="en-US" dirty="0"/>
          </a:p>
        </p:txBody>
      </p:sp>
      <p:pic>
        <p:nvPicPr>
          <p:cNvPr id="6" name="Picture 5"/>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71675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39762"/>
          </a:xfrm>
          <a:no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dirty="0">
                <a:solidFill>
                  <a:schemeClr val="tx2"/>
                </a:solidFill>
                <a:latin typeface="+mj-lt"/>
                <a:ea typeface="+mj-ea"/>
                <a:cs typeface="+mj-cs"/>
              </a:rPr>
              <a:t>Service Principles (cont.)</a:t>
            </a:r>
          </a:p>
        </p:txBody>
      </p:sp>
      <p:sp>
        <p:nvSpPr>
          <p:cNvPr id="6" name="Content Placeholder 2"/>
          <p:cNvSpPr>
            <a:spLocks noGrp="1"/>
          </p:cNvSpPr>
          <p:nvPr>
            <p:ph idx="1"/>
          </p:nvPr>
        </p:nvSpPr>
        <p:spPr>
          <a:xfrm>
            <a:off x="228600" y="1219200"/>
            <a:ext cx="8610600" cy="5486400"/>
          </a:xfrm>
        </p:spPr>
        <p:txBody>
          <a:bodyPr>
            <a:normAutofit/>
          </a:bodyPr>
          <a:lstStyle/>
          <a:p>
            <a:pPr>
              <a:spcBef>
                <a:spcPts val="0"/>
              </a:spcBef>
            </a:pPr>
            <a:r>
              <a:rPr lang="en-US" sz="2800" dirty="0">
                <a:latin typeface="Calibri" pitchFamily="34" charset="0"/>
              </a:rPr>
              <a:t>Quality services promote independence and incorporate each individual’s culture and value system. </a:t>
            </a:r>
          </a:p>
          <a:p>
            <a:pPr>
              <a:spcBef>
                <a:spcPts val="0"/>
              </a:spcBef>
            </a:pPr>
            <a:r>
              <a:rPr lang="en-US" sz="2800" dirty="0">
                <a:latin typeface="Calibri" pitchFamily="34" charset="0"/>
              </a:rPr>
              <a:t>…are designed and delivered to build communities where all members are included, respected and valued. </a:t>
            </a:r>
          </a:p>
          <a:p>
            <a:pPr>
              <a:spcBef>
                <a:spcPts val="0"/>
              </a:spcBef>
            </a:pPr>
            <a:r>
              <a:rPr lang="en-US" sz="2800" dirty="0">
                <a:latin typeface="Calibri" pitchFamily="34" charset="0"/>
              </a:rPr>
              <a:t>…are delivered through collaboration and community partnerships. </a:t>
            </a:r>
          </a:p>
          <a:p>
            <a:pPr>
              <a:spcBef>
                <a:spcPts val="0"/>
              </a:spcBef>
            </a:pPr>
            <a:r>
              <a:rPr lang="en-US" sz="2800" dirty="0">
                <a:latin typeface="Calibri" pitchFamily="34" charset="0"/>
              </a:rPr>
              <a:t>…are provided by competent, trained caregivers who are chosen by individuals and their families. </a:t>
            </a:r>
          </a:p>
        </p:txBody>
      </p:sp>
      <p:sp>
        <p:nvSpPr>
          <p:cNvPr id="8" name="TextBox 7"/>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13</a:t>
            </a:fld>
            <a:endParaRPr lang="en-US" dirty="0"/>
          </a:p>
        </p:txBody>
      </p:sp>
      <p:pic>
        <p:nvPicPr>
          <p:cNvPr id="7" name="Picture 6"/>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300236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Round of Community Forums</a:t>
            </a:r>
          </a:p>
        </p:txBody>
      </p:sp>
      <p:sp>
        <p:nvSpPr>
          <p:cNvPr id="3" name="Content Placeholder 2"/>
          <p:cNvSpPr>
            <a:spLocks noGrp="1"/>
          </p:cNvSpPr>
          <p:nvPr>
            <p:ph sz="quarter" idx="1"/>
          </p:nvPr>
        </p:nvSpPr>
        <p:spPr>
          <a:xfrm>
            <a:off x="685800" y="1417638"/>
            <a:ext cx="8229600" cy="4572000"/>
          </a:xfrm>
        </p:spPr>
        <p:txBody>
          <a:bodyPr/>
          <a:lstStyle/>
          <a:p>
            <a:endParaRPr lang="en-US" dirty="0"/>
          </a:p>
          <a:p>
            <a:r>
              <a:rPr lang="en-US" dirty="0"/>
              <a:t>Held Community Forums from October 2015-January 2016 in:</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413406323"/>
              </p:ext>
            </p:extLst>
          </p:nvPr>
        </p:nvGraphicFramePr>
        <p:xfrm>
          <a:off x="1905000" y="1752600"/>
          <a:ext cx="2895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650902766"/>
              </p:ext>
            </p:extLst>
          </p:nvPr>
        </p:nvGraphicFramePr>
        <p:xfrm>
          <a:off x="4800600" y="1417638"/>
          <a:ext cx="2895600" cy="43341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14</a:t>
            </a:fld>
            <a:endParaRPr lang="en-US" dirty="0"/>
          </a:p>
        </p:txBody>
      </p:sp>
      <p:pic>
        <p:nvPicPr>
          <p:cNvPr id="9" name="Picture 8"/>
          <p:cNvPicPr/>
          <p:nvPr/>
        </p:nvPicPr>
        <p:blipFill>
          <a:blip r:embed="rId1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38746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dirty="0"/>
              <a:t>What We Heard at the Forums:</a:t>
            </a:r>
            <a:br>
              <a:rPr lang="en-US" dirty="0"/>
            </a:br>
            <a:r>
              <a:rPr lang="en-US" dirty="0"/>
              <a:t>Changes to How Supports are Delivered</a:t>
            </a:r>
          </a:p>
        </p:txBody>
      </p:sp>
      <p:sp>
        <p:nvSpPr>
          <p:cNvPr id="3" name="Content Placeholder 2"/>
          <p:cNvSpPr>
            <a:spLocks noGrp="1"/>
          </p:cNvSpPr>
          <p:nvPr>
            <p:ph sz="quarter" idx="1"/>
          </p:nvPr>
        </p:nvSpPr>
        <p:spPr/>
        <p:txBody>
          <a:bodyPr>
            <a:normAutofit/>
          </a:bodyPr>
          <a:lstStyle/>
          <a:p>
            <a:r>
              <a:rPr lang="en-US" dirty="0"/>
              <a:t>Make system more person-centered and efficient by: </a:t>
            </a:r>
          </a:p>
          <a:p>
            <a:pPr lvl="1"/>
            <a:r>
              <a:rPr lang="en-US" dirty="0"/>
              <a:t>Improving assessment processes </a:t>
            </a:r>
          </a:p>
          <a:p>
            <a:pPr lvl="1"/>
            <a:r>
              <a:rPr lang="en-US" dirty="0"/>
              <a:t>Streamlining provider certification and licensing processes</a:t>
            </a:r>
          </a:p>
          <a:p>
            <a:pPr lvl="1"/>
            <a:r>
              <a:rPr lang="en-US" dirty="0"/>
              <a:t>Automating processes</a:t>
            </a:r>
          </a:p>
          <a:p>
            <a:r>
              <a:rPr lang="en-US" dirty="0"/>
              <a:t>Strengthen the coordination of supports</a:t>
            </a:r>
          </a:p>
          <a:p>
            <a:pPr lvl="1"/>
            <a:r>
              <a:rPr lang="en-US" dirty="0"/>
              <a:t>Tailor amount of support coordination based on needs and preferences of individuals </a:t>
            </a:r>
          </a:p>
          <a:p>
            <a:r>
              <a:rPr lang="en-US" dirty="0"/>
              <a:t>Create “individualized budgets” giving people more control over the types of services they purchase</a:t>
            </a:r>
          </a:p>
        </p:txBody>
      </p:sp>
      <p:sp>
        <p:nvSpPr>
          <p:cNvPr id="4" name="TextBox 3"/>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15</a:t>
            </a:fld>
            <a:endParaRPr lang="en-US" dirty="0"/>
          </a:p>
        </p:txBody>
      </p:sp>
      <p:pic>
        <p:nvPicPr>
          <p:cNvPr id="6" name="Picture 5"/>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5681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500" dirty="0"/>
              <a:t>What We Heard at the Forums:</a:t>
            </a:r>
            <a:br>
              <a:rPr lang="en-US" sz="3500" dirty="0"/>
            </a:br>
            <a:r>
              <a:rPr lang="en-US" sz="3500" dirty="0"/>
              <a:t>Changes to How Supports are Delivered (cont.)</a:t>
            </a:r>
          </a:p>
        </p:txBody>
      </p:sp>
      <p:sp>
        <p:nvSpPr>
          <p:cNvPr id="3" name="Content Placeholder 2"/>
          <p:cNvSpPr>
            <a:spLocks noGrp="1"/>
          </p:cNvSpPr>
          <p:nvPr>
            <p:ph sz="quarter" idx="1"/>
          </p:nvPr>
        </p:nvSpPr>
        <p:spPr>
          <a:xfrm>
            <a:off x="647700" y="1596390"/>
            <a:ext cx="4648200" cy="4572000"/>
          </a:xfrm>
        </p:spPr>
        <p:txBody>
          <a:bodyPr>
            <a:normAutofit lnSpcReduction="10000"/>
          </a:bodyPr>
          <a:lstStyle/>
          <a:p>
            <a:r>
              <a:rPr lang="en-US" dirty="0"/>
              <a:t>Cover more services, such as:</a:t>
            </a:r>
          </a:p>
          <a:p>
            <a:pPr lvl="1"/>
            <a:r>
              <a:rPr lang="en-US" dirty="0"/>
              <a:t>Supportive housing</a:t>
            </a:r>
          </a:p>
          <a:p>
            <a:pPr lvl="1"/>
            <a:r>
              <a:rPr lang="en-US" dirty="0"/>
              <a:t>Employment supports</a:t>
            </a:r>
          </a:p>
          <a:p>
            <a:pPr lvl="1"/>
            <a:r>
              <a:rPr lang="en-US" dirty="0"/>
              <a:t>Transportation</a:t>
            </a:r>
          </a:p>
          <a:p>
            <a:pPr lvl="1"/>
            <a:r>
              <a:rPr lang="en-US" dirty="0"/>
              <a:t>Technology to help people live at home safely</a:t>
            </a:r>
          </a:p>
          <a:p>
            <a:r>
              <a:rPr lang="en-US" dirty="0"/>
              <a:t>Enhance the workforce:</a:t>
            </a:r>
          </a:p>
          <a:p>
            <a:pPr lvl="1"/>
            <a:r>
              <a:rPr lang="en-US" dirty="0"/>
              <a:t>More and better training</a:t>
            </a:r>
          </a:p>
          <a:p>
            <a:pPr lvl="1"/>
            <a:r>
              <a:rPr lang="en-US" dirty="0"/>
              <a:t>Payment for live-in/family caregivers Village-based counselors</a:t>
            </a:r>
          </a:p>
          <a:p>
            <a:pPr lvl="1"/>
            <a:r>
              <a:rPr lang="en-US" sz="2600" dirty="0"/>
              <a:t>Transitional living specialists</a:t>
            </a:r>
          </a:p>
          <a:p>
            <a:pPr lvl="0"/>
            <a:endParaRPr lang="en-US" dirty="0"/>
          </a:p>
        </p:txBody>
      </p:sp>
      <p:sp>
        <p:nvSpPr>
          <p:cNvPr id="4" name="TextBox 3"/>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819400"/>
            <a:ext cx="3214770" cy="1798133"/>
          </a:xfrm>
          <a:prstGeom prst="rect">
            <a:avLst/>
          </a:prstGeom>
        </p:spPr>
      </p:pic>
      <p:pic>
        <p:nvPicPr>
          <p:cNvPr id="7" name="Picture 6"/>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32563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dirty="0"/>
              <a:t>What We Heard at the Forums:</a:t>
            </a:r>
            <a:br>
              <a:rPr lang="en-US" dirty="0"/>
            </a:br>
            <a:r>
              <a:rPr lang="en-US" dirty="0"/>
              <a:t>Certain Groups are Underserved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93029708"/>
              </p:ext>
            </p:extLst>
          </p:nvPr>
        </p:nvGraphicFramePr>
        <p:xfrm>
          <a:off x="533400" y="838200"/>
          <a:ext cx="9296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17</a:t>
            </a:fld>
            <a:endParaRPr lang="en-US" dirty="0"/>
          </a:p>
        </p:txBody>
      </p:sp>
      <p:pic>
        <p:nvPicPr>
          <p:cNvPr id="7" name="Picture 6"/>
          <p:cNvPicPr/>
          <p:nvPr/>
        </p:nvPicPr>
        <p:blipFill>
          <a:blip r:embed="rId7"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96083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11430"/>
            <a:ext cx="7772400" cy="1143000"/>
          </a:xfrm>
        </p:spPr>
        <p:txBody>
          <a:bodyPr>
            <a:normAutofit/>
          </a:bodyPr>
          <a:lstStyle/>
          <a:p>
            <a:r>
              <a:rPr lang="en-US" dirty="0"/>
              <a:t>Progress Made on HCBS Reform</a:t>
            </a:r>
          </a:p>
        </p:txBody>
      </p:sp>
      <p:sp>
        <p:nvSpPr>
          <p:cNvPr id="3" name="Content Placeholder 2"/>
          <p:cNvSpPr>
            <a:spLocks noGrp="1"/>
          </p:cNvSpPr>
          <p:nvPr>
            <p:ph sz="quarter" idx="1"/>
          </p:nvPr>
        </p:nvSpPr>
        <p:spPr/>
        <p:txBody>
          <a:bodyPr>
            <a:normAutofit/>
          </a:bodyPr>
          <a:lstStyle/>
          <a:p>
            <a:r>
              <a:rPr lang="en-US" dirty="0"/>
              <a:t>SB 74 passed in 2016</a:t>
            </a:r>
          </a:p>
          <a:p>
            <a:pPr lvl="1"/>
            <a:r>
              <a:rPr lang="en-US" dirty="0"/>
              <a:t>Requires SDS to make significant changes to HCBS system</a:t>
            </a:r>
          </a:p>
          <a:p>
            <a:pPr lvl="1"/>
            <a:r>
              <a:rPr lang="en-US" dirty="0"/>
              <a:t>Sets budget cuts SDS must meet</a:t>
            </a:r>
          </a:p>
          <a:p>
            <a:r>
              <a:rPr lang="en-US" dirty="0"/>
              <a:t>Developing a detailed plan for HCBS reform:</a:t>
            </a:r>
          </a:p>
          <a:p>
            <a:pPr lvl="1"/>
            <a:r>
              <a:rPr lang="en-US" dirty="0"/>
              <a:t>Contracts with HMA and HCBS Strategies</a:t>
            </a:r>
          </a:p>
          <a:p>
            <a:pPr lvl="1"/>
            <a:r>
              <a:rPr lang="en-US" dirty="0"/>
              <a:t>Moved Behavioral Health into separate initiative </a:t>
            </a:r>
          </a:p>
          <a:p>
            <a:pPr lvl="1"/>
            <a:r>
              <a:rPr lang="en-US" dirty="0"/>
              <a:t>Have a draft plan that details all of the tasks necessary to implement the changes</a:t>
            </a:r>
          </a:p>
          <a:p>
            <a:r>
              <a:rPr lang="en-US" dirty="0"/>
              <a:t>Formed the Inclusive Community Choices Council (ICC)</a:t>
            </a:r>
          </a:p>
        </p:txBody>
      </p:sp>
      <p:sp>
        <p:nvSpPr>
          <p:cNvPr id="4" name="TextBox 3"/>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18</a:t>
            </a:fld>
            <a:endParaRPr lang="en-US" dirty="0"/>
          </a:p>
        </p:txBody>
      </p:sp>
      <p:pic>
        <p:nvPicPr>
          <p:cNvPr id="6" name="Picture 5"/>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78738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200" dirty="0"/>
              <a:t>Inclusive Community Choices (ICC) Council</a:t>
            </a:r>
          </a:p>
        </p:txBody>
      </p:sp>
      <p:sp>
        <p:nvSpPr>
          <p:cNvPr id="3" name="Content Placeholder 2"/>
          <p:cNvSpPr>
            <a:spLocks noGrp="1"/>
          </p:cNvSpPr>
          <p:nvPr>
            <p:ph sz="quarter" idx="1"/>
          </p:nvPr>
        </p:nvSpPr>
        <p:spPr>
          <a:xfrm>
            <a:off x="914400" y="1017813"/>
            <a:ext cx="7772400" cy="5045137"/>
          </a:xfrm>
        </p:spPr>
        <p:txBody>
          <a:bodyPr>
            <a:normAutofit/>
          </a:bodyPr>
          <a:lstStyle/>
          <a:p>
            <a:r>
              <a:rPr lang="en-US" dirty="0"/>
              <a:t>Voting members: Representatives from different stakeholder groups such as</a:t>
            </a:r>
          </a:p>
          <a:p>
            <a:pPr lvl="1"/>
            <a:r>
              <a:rPr lang="en-US" dirty="0"/>
              <a:t>Parents, Seniors, Recipients of Waiver services, advisory board Alcoholism/drug abuse, SMI, TBI, Elders</a:t>
            </a:r>
          </a:p>
          <a:p>
            <a:r>
              <a:rPr lang="en-US" dirty="0"/>
              <a:t>Monthly meetings</a:t>
            </a:r>
          </a:p>
          <a:p>
            <a:r>
              <a:rPr lang="en-US" dirty="0"/>
              <a:t>Role of the ICC</a:t>
            </a:r>
          </a:p>
          <a:p>
            <a:r>
              <a:rPr lang="en-US" dirty="0"/>
              <a:t>Advisory members: Representatives from different stakeholder groups such as</a:t>
            </a:r>
          </a:p>
          <a:p>
            <a:pPr lvl="1"/>
            <a:r>
              <a:rPr lang="en-US" dirty="0"/>
              <a:t>PCA Providers Association, AADD, AK Behavioral Health Association, AGENET, ASHNHA, ANTHC, ALH Association, Care Coordinator Network, Community Care Coalition</a:t>
            </a:r>
          </a:p>
        </p:txBody>
      </p:sp>
      <p:sp>
        <p:nvSpPr>
          <p:cNvPr id="4" name="TextBox 3"/>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19</a:t>
            </a:fld>
            <a:endParaRPr lang="en-US" dirty="0"/>
          </a:p>
        </p:txBody>
      </p:sp>
      <p:pic>
        <p:nvPicPr>
          <p:cNvPr id="6" name="Picture 5"/>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305836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563562"/>
          </a:xfrm>
        </p:spPr>
        <p:txBody>
          <a:bodyPr>
            <a:normAutofit fontScale="90000"/>
          </a:bodyPr>
          <a:lstStyle/>
          <a:p>
            <a:pPr algn="ctr"/>
            <a:r>
              <a:rPr lang="en-US" b="1" dirty="0">
                <a:solidFill>
                  <a:srgbClr val="0000FF"/>
                </a:solidFill>
              </a:rPr>
              <a:t>Objectives</a:t>
            </a:r>
          </a:p>
        </p:txBody>
      </p:sp>
      <p:sp>
        <p:nvSpPr>
          <p:cNvPr id="3" name="Content Placeholder 2"/>
          <p:cNvSpPr>
            <a:spLocks noGrp="1"/>
          </p:cNvSpPr>
          <p:nvPr>
            <p:ph sz="quarter" idx="1"/>
          </p:nvPr>
        </p:nvSpPr>
        <p:spPr>
          <a:xfrm>
            <a:off x="228600" y="689372"/>
            <a:ext cx="8763000" cy="5867400"/>
          </a:xfrm>
        </p:spPr>
        <p:txBody>
          <a:bodyPr/>
          <a:lstStyle/>
          <a:p>
            <a:pPr marL="514350" lvl="0" indent="-514350">
              <a:buFont typeface="+mj-lt"/>
              <a:buAutoNum type="arabicPeriod"/>
            </a:pPr>
            <a:endParaRPr lang="en-US" b="1" dirty="0"/>
          </a:p>
          <a:p>
            <a:pPr marL="514350" lvl="0" indent="-514350">
              <a:spcBef>
                <a:spcPts val="1200"/>
              </a:spcBef>
              <a:buFont typeface="+mj-lt"/>
              <a:buAutoNum type="arabicPeriod"/>
            </a:pPr>
            <a:r>
              <a:rPr lang="en-US" sz="3200" b="1" dirty="0"/>
              <a:t>Understand why Senior and Disabilities Services (SDS) needs to change HCBS</a:t>
            </a:r>
          </a:p>
          <a:p>
            <a:pPr marL="514350" lvl="0" indent="-514350">
              <a:spcBef>
                <a:spcPts val="1200"/>
              </a:spcBef>
              <a:buFont typeface="+mj-lt"/>
              <a:buAutoNum type="arabicPeriod"/>
            </a:pPr>
            <a:r>
              <a:rPr lang="en-US" sz="3200" b="1" dirty="0"/>
              <a:t>Review input we received from the previous forums</a:t>
            </a:r>
          </a:p>
          <a:p>
            <a:pPr marL="514350" lvl="0" indent="-514350">
              <a:spcBef>
                <a:spcPts val="1200"/>
              </a:spcBef>
              <a:buFont typeface="+mj-lt"/>
              <a:buAutoNum type="arabicPeriod"/>
            </a:pPr>
            <a:r>
              <a:rPr lang="en-US" sz="3200" b="1" dirty="0"/>
              <a:t>Explain SDS’ vision for changing the system</a:t>
            </a:r>
          </a:p>
          <a:p>
            <a:pPr marL="514350" lvl="0" indent="-514350">
              <a:spcBef>
                <a:spcPts val="1200"/>
              </a:spcBef>
              <a:buFont typeface="+mj-lt"/>
              <a:buAutoNum type="arabicPeriod"/>
            </a:pPr>
            <a:r>
              <a:rPr lang="en-US" sz="3200" b="1" dirty="0"/>
              <a:t>Start the process of obtaining input on our plan</a:t>
            </a:r>
          </a:p>
        </p:txBody>
      </p:sp>
      <p:sp>
        <p:nvSpPr>
          <p:cNvPr id="6" name="TextBox 5"/>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a:t>
            </a:fld>
            <a:endParaRPr lang="en-US" dirty="0"/>
          </a:p>
        </p:txBody>
      </p:sp>
      <p:pic>
        <p:nvPicPr>
          <p:cNvPr id="8" name="Picture 7"/>
          <p:cNvPicPr/>
          <p:nvPr/>
        </p:nvPicPr>
        <p:blipFill>
          <a:blip r:embed="rId2" cstate="print"/>
          <a:srcRect l="4806" t="21854" r="52310" b="19647"/>
          <a:stretch>
            <a:fillRect/>
          </a:stretch>
        </p:blipFill>
        <p:spPr bwMode="auto">
          <a:xfrm>
            <a:off x="228601" y="5105399"/>
            <a:ext cx="1600199" cy="1457903"/>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74467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
            <a:ext cx="7772400" cy="1143000"/>
          </a:xfrm>
        </p:spPr>
        <p:txBody>
          <a:bodyPr/>
          <a:lstStyle/>
          <a:p>
            <a:pPr algn="ctr"/>
            <a:r>
              <a:rPr lang="en-US" dirty="0"/>
              <a:t>We Have a Plan!</a:t>
            </a:r>
          </a:p>
        </p:txBody>
      </p:sp>
      <p:pic>
        <p:nvPicPr>
          <p:cNvPr id="4" name="Content Placeholder 3"/>
          <p:cNvPicPr>
            <a:picLocks noGrp="1" noChangeAspect="1"/>
          </p:cNvPicPr>
          <p:nvPr>
            <p:ph sz="quarter" idx="1"/>
          </p:nvPr>
        </p:nvPicPr>
        <p:blipFill>
          <a:blip r:embed="rId2"/>
          <a:stretch>
            <a:fillRect/>
          </a:stretch>
        </p:blipFill>
        <p:spPr>
          <a:xfrm>
            <a:off x="1295400" y="468630"/>
            <a:ext cx="6248400" cy="6248400"/>
          </a:xfrm>
          <a:prstGeom prst="rect">
            <a:avLst/>
          </a:prstGeom>
        </p:spPr>
      </p:pic>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20</a:t>
            </a:fld>
            <a:endParaRPr lang="en-US" dirty="0"/>
          </a:p>
        </p:txBody>
      </p:sp>
      <p:pic>
        <p:nvPicPr>
          <p:cNvPr id="7" name="Picture 6"/>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35694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2666"/>
            <a:ext cx="7772400" cy="1143000"/>
          </a:xfrm>
        </p:spPr>
        <p:txBody>
          <a:bodyPr/>
          <a:lstStyle/>
          <a:p>
            <a:r>
              <a:rPr lang="en-US" dirty="0"/>
              <a:t>Overarching Goals of the Plan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25216794"/>
              </p:ext>
            </p:extLst>
          </p:nvPr>
        </p:nvGraphicFramePr>
        <p:xfrm>
          <a:off x="-1066800" y="890334"/>
          <a:ext cx="10896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21</a:t>
            </a:fld>
            <a:endParaRPr lang="en-US" dirty="0"/>
          </a:p>
        </p:txBody>
      </p:sp>
      <p:pic>
        <p:nvPicPr>
          <p:cNvPr id="8" name="Picture 7"/>
          <p:cNvPicPr/>
          <p:nvPr/>
        </p:nvPicPr>
        <p:blipFill>
          <a:blip r:embed="rId7"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1699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260" y="30480"/>
            <a:ext cx="7772400" cy="1143000"/>
          </a:xfrm>
        </p:spPr>
        <p:txBody>
          <a:bodyPr/>
          <a:lstStyle/>
          <a:p>
            <a:pPr algn="ctr"/>
            <a:r>
              <a:rPr lang="en-US" dirty="0"/>
              <a:t>Goal : Agile Budget Controls</a:t>
            </a:r>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r>
              <a:rPr lang="en-US" sz="3200" dirty="0"/>
              <a:t>Alaska’s budget woes are likely to be long-lasting</a:t>
            </a:r>
          </a:p>
          <a:p>
            <a:r>
              <a:rPr lang="en-US" sz="3200" dirty="0"/>
              <a:t>The State needs levers to adjust budgets that:</a:t>
            </a:r>
          </a:p>
          <a:p>
            <a:pPr lvl="1"/>
            <a:r>
              <a:rPr lang="en-US" sz="3200" dirty="0"/>
              <a:t>Minimize harm to individuals</a:t>
            </a:r>
          </a:p>
          <a:p>
            <a:pPr lvl="1"/>
            <a:r>
              <a:rPr lang="en-US" sz="3200" dirty="0"/>
              <a:t>Can be implemented quickly</a:t>
            </a:r>
          </a:p>
          <a:p>
            <a:r>
              <a:rPr lang="en-US" sz="3200" dirty="0"/>
              <a:t>Cannot rely solely on:</a:t>
            </a:r>
          </a:p>
          <a:p>
            <a:pPr lvl="1"/>
            <a:r>
              <a:rPr lang="en-US" sz="3200" dirty="0"/>
              <a:t>Blunt tools like across the board rates and hours cuts</a:t>
            </a:r>
          </a:p>
          <a:p>
            <a:pPr lvl="1"/>
            <a:r>
              <a:rPr lang="en-US" sz="3200" dirty="0"/>
              <a:t>Approaches that require SDS staff to adjust individual plans</a:t>
            </a:r>
          </a:p>
          <a:p>
            <a:pPr lvl="2"/>
            <a:r>
              <a:rPr lang="en-US" sz="2800" dirty="0"/>
              <a:t>Takes too long and SDS doesn’t have the staff</a:t>
            </a:r>
          </a:p>
          <a:p>
            <a:endParaRPr lang="en-US" dirty="0"/>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22</a:t>
            </a:fld>
            <a:endParaRPr lang="en-US" dirty="0"/>
          </a:p>
        </p:txBody>
      </p:sp>
      <p:pic>
        <p:nvPicPr>
          <p:cNvPr id="7" name="Picture 6"/>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47740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Goal 2: </a:t>
            </a:r>
            <a:br>
              <a:rPr lang="en-US" dirty="0"/>
            </a:br>
            <a:r>
              <a:rPr lang="en-US" dirty="0"/>
              <a:t>Allow Individuals to Stretch Dollars</a:t>
            </a:r>
          </a:p>
        </p:txBody>
      </p:sp>
      <p:sp>
        <p:nvSpPr>
          <p:cNvPr id="3" name="Content Placeholder 2"/>
          <p:cNvSpPr>
            <a:spLocks noGrp="1"/>
          </p:cNvSpPr>
          <p:nvPr>
            <p:ph sz="quarter" idx="1"/>
          </p:nvPr>
        </p:nvSpPr>
        <p:spPr>
          <a:xfrm>
            <a:off x="762000" y="1451610"/>
            <a:ext cx="5131059" cy="4572000"/>
          </a:xfrm>
        </p:spPr>
        <p:txBody>
          <a:bodyPr/>
          <a:lstStyle/>
          <a:p>
            <a:r>
              <a:rPr lang="en-US" dirty="0"/>
              <a:t>Along with strengthening budget controls, give people more control of services</a:t>
            </a:r>
          </a:p>
          <a:p>
            <a:pPr lvl="1"/>
            <a:r>
              <a:rPr lang="en-US" dirty="0"/>
              <a:t>Expand the type of services</a:t>
            </a:r>
          </a:p>
          <a:p>
            <a:pPr lvl="1"/>
            <a:r>
              <a:rPr lang="en-US" dirty="0"/>
              <a:t>Increased flexibility</a:t>
            </a:r>
          </a:p>
          <a:p>
            <a:pPr lvl="1"/>
            <a:r>
              <a:rPr lang="en-US" dirty="0"/>
              <a:t>Customizing supports to individual preference</a:t>
            </a:r>
          </a:p>
          <a:p>
            <a:r>
              <a:rPr lang="en-US" dirty="0"/>
              <a:t>Belief that individual will make the wisest choices about how to spend limited dollars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059" y="1604010"/>
            <a:ext cx="2695575" cy="4038600"/>
          </a:xfrm>
          <a:prstGeom prst="rect">
            <a:avLst/>
          </a:prstGeom>
        </p:spPr>
      </p:pic>
      <p:sp>
        <p:nvSpPr>
          <p:cNvPr id="6" name="TextBox 5"/>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23</a:t>
            </a:fld>
            <a:endParaRPr lang="en-US" dirty="0"/>
          </a:p>
        </p:txBody>
      </p:sp>
      <p:pic>
        <p:nvPicPr>
          <p:cNvPr id="8" name="Picture 7"/>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34938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82" y="127934"/>
            <a:ext cx="9144000" cy="1143000"/>
          </a:xfrm>
        </p:spPr>
        <p:txBody>
          <a:bodyPr>
            <a:normAutofit fontScale="90000"/>
          </a:bodyPr>
          <a:lstStyle/>
          <a:p>
            <a:r>
              <a:rPr lang="en-US" dirty="0"/>
              <a:t>Goal 3: Use Data to Make the </a:t>
            </a:r>
            <a:br>
              <a:rPr lang="en-US" dirty="0"/>
            </a:br>
            <a:r>
              <a:rPr lang="en-US" dirty="0"/>
              <a:t>System Stronger</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1327573"/>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tar: 32 Points 10"/>
          <p:cNvSpPr/>
          <p:nvPr/>
        </p:nvSpPr>
        <p:spPr>
          <a:xfrm>
            <a:off x="457200" y="1295400"/>
            <a:ext cx="2286000" cy="2286000"/>
          </a:xfrm>
          <a:prstGeom prst="star3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634482" y="1903243"/>
            <a:ext cx="1956393" cy="1200329"/>
          </a:xfrm>
          <a:prstGeom prst="rect">
            <a:avLst/>
          </a:prstGeom>
        </p:spPr>
        <p:txBody>
          <a:bodyPr wrap="square">
            <a:spAutoFit/>
          </a:bodyPr>
          <a:lstStyle/>
          <a:p>
            <a:pPr algn="ctr"/>
            <a:r>
              <a:rPr lang="en-US" sz="2400" b="1" dirty="0">
                <a:ln/>
                <a:solidFill>
                  <a:srgbClr val="C00000"/>
                </a:solidFill>
              </a:rPr>
              <a:t>Core Data: What People Want</a:t>
            </a:r>
            <a:endParaRPr lang="en-US" sz="2400" dirty="0"/>
          </a:p>
        </p:txBody>
      </p:sp>
      <p:sp>
        <p:nvSpPr>
          <p:cNvPr id="13" name="Star: 32 Points 12"/>
          <p:cNvSpPr/>
          <p:nvPr/>
        </p:nvSpPr>
        <p:spPr>
          <a:xfrm>
            <a:off x="7200197" y="2383425"/>
            <a:ext cx="1828800" cy="2013466"/>
          </a:xfrm>
          <a:prstGeom prst="star3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7428797" y="2859496"/>
            <a:ext cx="1434688" cy="1200329"/>
          </a:xfrm>
          <a:prstGeom prst="rect">
            <a:avLst/>
          </a:prstGeom>
        </p:spPr>
        <p:txBody>
          <a:bodyPr wrap="square">
            <a:spAutoFit/>
          </a:bodyPr>
          <a:lstStyle/>
          <a:p>
            <a:pPr algn="ctr"/>
            <a:r>
              <a:rPr lang="en-US" b="1" dirty="0">
                <a:ln/>
                <a:solidFill>
                  <a:srgbClr val="C00000"/>
                </a:solidFill>
              </a:rPr>
              <a:t>Use data for policy and operations decisions</a:t>
            </a:r>
            <a:endParaRPr lang="en-US" dirty="0"/>
          </a:p>
        </p:txBody>
      </p:sp>
      <p:sp>
        <p:nvSpPr>
          <p:cNvPr id="15" name="Star: 32 Points 14"/>
          <p:cNvSpPr/>
          <p:nvPr/>
        </p:nvSpPr>
        <p:spPr>
          <a:xfrm>
            <a:off x="5791200" y="728465"/>
            <a:ext cx="1676400" cy="1895054"/>
          </a:xfrm>
          <a:prstGeom prst="star3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5880587" y="1033265"/>
            <a:ext cx="1434688" cy="1323439"/>
          </a:xfrm>
          <a:prstGeom prst="rect">
            <a:avLst/>
          </a:prstGeom>
        </p:spPr>
        <p:txBody>
          <a:bodyPr wrap="square">
            <a:spAutoFit/>
          </a:bodyPr>
          <a:lstStyle/>
          <a:p>
            <a:pPr algn="ctr"/>
            <a:r>
              <a:rPr lang="en-US" sz="2000" b="1" dirty="0">
                <a:ln/>
                <a:solidFill>
                  <a:srgbClr val="C00000"/>
                </a:solidFill>
              </a:rPr>
              <a:t>Collect reliable and valid data</a:t>
            </a:r>
            <a:endParaRPr lang="en-US" sz="2000" dirty="0"/>
          </a:p>
        </p:txBody>
      </p:sp>
      <p:pic>
        <p:nvPicPr>
          <p:cNvPr id="18" name="Picture 17"/>
          <p:cNvPicPr/>
          <p:nvPr/>
        </p:nvPicPr>
        <p:blipFill>
          <a:blip r:embed="rId7"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395300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650"/>
            <a:ext cx="9144000" cy="1143000"/>
          </a:xfrm>
        </p:spPr>
        <p:txBody>
          <a:bodyPr/>
          <a:lstStyle/>
          <a:p>
            <a:pPr algn="ctr"/>
            <a:r>
              <a:rPr lang="en-US" dirty="0"/>
              <a:t>Components of the Plan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7857889"/>
              </p:ext>
            </p:extLst>
          </p:nvPr>
        </p:nvGraphicFramePr>
        <p:xfrm>
          <a:off x="190500" y="1154510"/>
          <a:ext cx="8763000" cy="536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6934200" y="-125650"/>
            <a:ext cx="2514600" cy="2514600"/>
          </a:xfrm>
          <a:prstGeom prst="rect">
            <a:avLst/>
          </a:prstGeom>
        </p:spPr>
      </p:pic>
      <p:sp>
        <p:nvSpPr>
          <p:cNvPr id="6" name="TextBox 5"/>
          <p:cNvSpPr txBox="1"/>
          <p:nvPr/>
        </p:nvSpPr>
        <p:spPr>
          <a:xfrm>
            <a:off x="0" y="6471166"/>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25</a:t>
            </a:fld>
            <a:endParaRPr lang="en-US" dirty="0"/>
          </a:p>
        </p:txBody>
      </p:sp>
      <p:pic>
        <p:nvPicPr>
          <p:cNvPr id="7" name="Picture 6"/>
          <p:cNvPicPr/>
          <p:nvPr/>
        </p:nvPicPr>
        <p:blipFill>
          <a:blip r:embed="rId8"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1858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a:t>Reasons for the Timing of the Plan</a:t>
            </a:r>
          </a:p>
        </p:txBody>
      </p:sp>
      <p:sp>
        <p:nvSpPr>
          <p:cNvPr id="3" name="Content Placeholder 2"/>
          <p:cNvSpPr>
            <a:spLocks noGrp="1"/>
          </p:cNvSpPr>
          <p:nvPr>
            <p:ph sz="quarter" idx="1"/>
          </p:nvPr>
        </p:nvSpPr>
        <p:spPr>
          <a:xfrm>
            <a:off x="609600" y="1524000"/>
            <a:ext cx="7772400" cy="4572000"/>
          </a:xfrm>
        </p:spPr>
        <p:txBody>
          <a:bodyPr/>
          <a:lstStyle/>
          <a:p>
            <a:pPr marL="502920" indent="-457200">
              <a:buFont typeface="+mj-lt"/>
              <a:buAutoNum type="arabicPeriod"/>
            </a:pPr>
            <a:r>
              <a:rPr lang="en-US" dirty="0"/>
              <a:t>First, we needed a clear plan and the ability to develop and implement it (including obtaining stakeholder support)</a:t>
            </a:r>
          </a:p>
          <a:p>
            <a:pPr marL="502920" indent="-457200">
              <a:buFont typeface="+mj-lt"/>
              <a:buAutoNum type="arabicPeriod"/>
            </a:pPr>
            <a:r>
              <a:rPr lang="en-US" dirty="0"/>
              <a:t>Second, we needed money to be able to implement it</a:t>
            </a:r>
          </a:p>
          <a:p>
            <a:pPr marL="502920" indent="-457200">
              <a:buFont typeface="+mj-lt"/>
              <a:buAutoNum type="arabicPeriod"/>
            </a:pPr>
            <a:r>
              <a:rPr lang="en-US" dirty="0"/>
              <a:t>Third, we needed to respond to immediate budget cuts while minimizing harm and unnecessary change to the system </a:t>
            </a:r>
          </a:p>
          <a:p>
            <a:pPr marL="502920" indent="-457200">
              <a:buFont typeface="+mj-lt"/>
              <a:buAutoNum type="arabicPeriod"/>
            </a:pPr>
            <a:r>
              <a:rPr lang="en-US" dirty="0"/>
              <a:t>Fourth, we needed to build the infrastructure to achieve the vision of doing more with less</a:t>
            </a:r>
          </a:p>
          <a:p>
            <a:pPr marL="502920" indent="-457200">
              <a:buFont typeface="+mj-lt"/>
              <a:buAutoNum type="arabicPeriod"/>
            </a:pPr>
            <a:r>
              <a:rPr lang="en-US" dirty="0"/>
              <a:t>Finally, we can only expand services once we build this infrastructure</a:t>
            </a:r>
          </a:p>
          <a:p>
            <a:pPr marL="0" indent="0">
              <a:buNone/>
            </a:pPr>
            <a:endParaRPr lang="en-US" dirty="0"/>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26</a:t>
            </a:fld>
            <a:endParaRPr lang="en-US" dirty="0"/>
          </a:p>
        </p:txBody>
      </p:sp>
      <p:pic>
        <p:nvPicPr>
          <p:cNvPr id="7" name="Picture 6"/>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958283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1a. State Governance Structure</a:t>
            </a:r>
          </a:p>
        </p:txBody>
      </p:sp>
      <p:sp>
        <p:nvSpPr>
          <p:cNvPr id="3" name="Content Placeholder 2"/>
          <p:cNvSpPr>
            <a:spLocks noGrp="1"/>
          </p:cNvSpPr>
          <p:nvPr>
            <p:ph sz="quarter" idx="1"/>
          </p:nvPr>
        </p:nvSpPr>
        <p:spPr>
          <a:xfrm>
            <a:off x="1600200" y="1490951"/>
            <a:ext cx="7052310" cy="4572000"/>
          </a:xfrm>
        </p:spPr>
        <p:txBody>
          <a:bodyPr>
            <a:normAutofit/>
          </a:bodyPr>
          <a:lstStyle/>
          <a:p>
            <a:r>
              <a:rPr lang="en-US" dirty="0"/>
              <a:t>Built a detailed integrated plan:</a:t>
            </a:r>
          </a:p>
          <a:p>
            <a:pPr lvl="1"/>
            <a:r>
              <a:rPr lang="en-US" sz="2600" dirty="0"/>
              <a:t>Currently has over 500 tasks in it</a:t>
            </a:r>
          </a:p>
          <a:p>
            <a:pPr lvl="1"/>
            <a:r>
              <a:rPr lang="en-US" sz="2600" dirty="0"/>
              <a:t>Shows how all the tasks fit together</a:t>
            </a:r>
          </a:p>
          <a:p>
            <a:pPr lvl="1"/>
            <a:r>
              <a:rPr lang="en-US" sz="2600" dirty="0"/>
              <a:t>Will be continually updated</a:t>
            </a:r>
          </a:p>
          <a:p>
            <a:endParaRPr lang="en-US" dirty="0"/>
          </a:p>
          <a:p>
            <a:r>
              <a:rPr lang="en-US" dirty="0"/>
              <a:t>Implemented a State Governance structure:</a:t>
            </a:r>
          </a:p>
          <a:p>
            <a:pPr lvl="1"/>
            <a:r>
              <a:rPr lang="en-US" sz="2600" dirty="0"/>
              <a:t>Clear roles and responsibilities for all relevant </a:t>
            </a:r>
            <a:r>
              <a:rPr lang="en-US" sz="2600" dirty="0" smtClean="0"/>
              <a:t/>
            </a:r>
            <a:br>
              <a:rPr lang="en-US" sz="2600" dirty="0" smtClean="0"/>
            </a:br>
            <a:r>
              <a:rPr lang="en-US" sz="2600" dirty="0" smtClean="0"/>
              <a:t>State </a:t>
            </a:r>
            <a:r>
              <a:rPr lang="en-US" sz="2600" dirty="0"/>
              <a:t>staff</a:t>
            </a:r>
          </a:p>
          <a:p>
            <a:pPr lvl="1"/>
            <a:r>
              <a:rPr lang="en-US" sz="2600" dirty="0"/>
              <a:t>Ensures we all own the development and implementation of the plan</a:t>
            </a:r>
          </a:p>
          <a:p>
            <a:endParaRPr lang="en-US" dirty="0"/>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27</a:t>
            </a:fld>
            <a:endParaRPr lang="en-US" dirty="0"/>
          </a:p>
        </p:txBody>
      </p:sp>
      <p:pic>
        <p:nvPicPr>
          <p:cNvPr id="8" name="Picture 7"/>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895879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r>
              <a:rPr lang="en-US" dirty="0"/>
              <a:t>1b. Proposed Stakeholder Input Process</a:t>
            </a:r>
          </a:p>
        </p:txBody>
      </p:sp>
      <p:sp>
        <p:nvSpPr>
          <p:cNvPr id="3" name="Content Placeholder 2"/>
          <p:cNvSpPr>
            <a:spLocks noGrp="1"/>
          </p:cNvSpPr>
          <p:nvPr>
            <p:ph sz="quarter" idx="1"/>
          </p:nvPr>
        </p:nvSpPr>
        <p:spPr>
          <a:xfrm>
            <a:off x="1337534" y="1490951"/>
            <a:ext cx="6858000" cy="4572000"/>
          </a:xfrm>
        </p:spPr>
        <p:txBody>
          <a:bodyPr>
            <a:normAutofit fontScale="92500" lnSpcReduction="10000"/>
          </a:bodyPr>
          <a:lstStyle/>
          <a:p>
            <a:r>
              <a:rPr lang="en-US" dirty="0"/>
              <a:t>These meetings are first step in an ongoing stakeholder input process</a:t>
            </a:r>
          </a:p>
          <a:p>
            <a:r>
              <a:rPr lang="en-US" dirty="0"/>
              <a:t>Will include:</a:t>
            </a:r>
          </a:p>
          <a:p>
            <a:pPr lvl="1"/>
            <a:r>
              <a:rPr lang="en-US" dirty="0"/>
              <a:t>ICC</a:t>
            </a:r>
          </a:p>
          <a:p>
            <a:pPr lvl="1"/>
            <a:r>
              <a:rPr lang="en-US" dirty="0"/>
              <a:t>SDS Website</a:t>
            </a:r>
          </a:p>
          <a:p>
            <a:pPr lvl="1"/>
            <a:r>
              <a:rPr lang="en-US" dirty="0"/>
              <a:t>Communication Plans that describe opportunities for input</a:t>
            </a:r>
          </a:p>
          <a:p>
            <a:pPr lvl="1"/>
            <a:r>
              <a:rPr lang="en-US" dirty="0"/>
              <a:t>Letters and other communications to:</a:t>
            </a:r>
          </a:p>
          <a:p>
            <a:pPr lvl="2"/>
            <a:r>
              <a:rPr lang="en-US" dirty="0"/>
              <a:t>Participants</a:t>
            </a:r>
          </a:p>
          <a:p>
            <a:pPr lvl="2"/>
            <a:r>
              <a:rPr lang="en-US" dirty="0"/>
              <a:t>Providers</a:t>
            </a:r>
          </a:p>
          <a:p>
            <a:pPr lvl="2"/>
            <a:r>
              <a:rPr lang="en-US" dirty="0"/>
              <a:t>Care coordinators</a:t>
            </a:r>
          </a:p>
          <a:p>
            <a:pPr lvl="1"/>
            <a:r>
              <a:rPr lang="en-US" dirty="0"/>
              <a:t>Will describe:</a:t>
            </a:r>
          </a:p>
          <a:p>
            <a:pPr lvl="2"/>
            <a:r>
              <a:rPr lang="en-US" dirty="0"/>
              <a:t>Draft plans (so they can provide feedback)</a:t>
            </a:r>
          </a:p>
          <a:p>
            <a:pPr lvl="2"/>
            <a:r>
              <a:rPr lang="en-US" dirty="0"/>
              <a:t>What to expect when changes are made</a:t>
            </a:r>
          </a:p>
          <a:p>
            <a:pPr lvl="1"/>
            <a:endParaRPr lang="en-US" dirty="0"/>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28</a:t>
            </a:fld>
            <a:endParaRPr lang="en-US" dirty="0"/>
          </a:p>
        </p:txBody>
      </p:sp>
      <p:pic>
        <p:nvPicPr>
          <p:cNvPr id="8" name="Picture 7"/>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866757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dirty="0"/>
              <a:t>2. Obtaining Enhanced Federal Funding for Development and Implementation</a:t>
            </a:r>
          </a:p>
        </p:txBody>
      </p:sp>
      <p:sp>
        <p:nvSpPr>
          <p:cNvPr id="3" name="Content Placeholder 2"/>
          <p:cNvSpPr>
            <a:spLocks noGrp="1"/>
          </p:cNvSpPr>
          <p:nvPr>
            <p:ph sz="quarter" idx="1"/>
          </p:nvPr>
        </p:nvSpPr>
        <p:spPr>
          <a:xfrm>
            <a:off x="914400" y="1447800"/>
            <a:ext cx="7010400" cy="4572000"/>
          </a:xfrm>
        </p:spPr>
        <p:txBody>
          <a:bodyPr>
            <a:normAutofit/>
          </a:bodyPr>
          <a:lstStyle/>
          <a:p>
            <a:r>
              <a:rPr lang="en-US" dirty="0"/>
              <a:t>CMS provides 90/10 match for developing operations if tied to Medicaid Management Information System (MMIS) </a:t>
            </a:r>
          </a:p>
          <a:p>
            <a:r>
              <a:rPr lang="en-US" dirty="0"/>
              <a:t>SDS submitted an Implementation Advanced Planning Document (IAPD) to CMS</a:t>
            </a:r>
          </a:p>
          <a:p>
            <a:r>
              <a:rPr lang="en-US" dirty="0"/>
              <a:t>Will help SDS from losing additional staff and fund contractual and other support for fulfilling the rest of the plan</a:t>
            </a:r>
          </a:p>
          <a:p>
            <a:r>
              <a:rPr lang="en-US" dirty="0"/>
              <a:t>Will allow SDS to obtain enhanced match for training efforts</a:t>
            </a:r>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29</a:t>
            </a:fld>
            <a:endParaRPr lang="en-US" dirty="0"/>
          </a:p>
        </p:txBody>
      </p:sp>
      <p:pic>
        <p:nvPicPr>
          <p:cNvPr id="7" name="Picture 6"/>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71387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a:t>
            </a:fld>
            <a:endParaRPr lang="en-US" dirty="0"/>
          </a:p>
        </p:txBody>
      </p:sp>
      <p:pic>
        <p:nvPicPr>
          <p:cNvPr id="2" name="Picture 1"/>
          <p:cNvPicPr>
            <a:picLocks noChangeAspect="1"/>
          </p:cNvPicPr>
          <p:nvPr/>
        </p:nvPicPr>
        <p:blipFill rotWithShape="1">
          <a:blip r:embed="rId3"/>
          <a:srcRect l="15000" t="29572" r="54061" b="38336"/>
          <a:stretch/>
        </p:blipFill>
        <p:spPr>
          <a:xfrm>
            <a:off x="706873" y="1528400"/>
            <a:ext cx="7715014" cy="4981341"/>
          </a:xfrm>
          <a:prstGeom prst="rect">
            <a:avLst/>
          </a:prstGeom>
        </p:spPr>
      </p:pic>
      <p:sp>
        <p:nvSpPr>
          <p:cNvPr id="5" name="Speech Bubble: Oval 4"/>
          <p:cNvSpPr/>
          <p:nvPr/>
        </p:nvSpPr>
        <p:spPr>
          <a:xfrm>
            <a:off x="4267200" y="4167070"/>
            <a:ext cx="3048000" cy="14508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Click here for more information about this effort</a:t>
            </a:r>
          </a:p>
        </p:txBody>
      </p:sp>
      <p:sp>
        <p:nvSpPr>
          <p:cNvPr id="3" name="TextBox 2"/>
          <p:cNvSpPr txBox="1"/>
          <p:nvPr/>
        </p:nvSpPr>
        <p:spPr>
          <a:xfrm>
            <a:off x="0" y="182880"/>
            <a:ext cx="9144000" cy="707886"/>
          </a:xfrm>
          <a:prstGeom prst="rect">
            <a:avLst/>
          </a:prstGeom>
          <a:noFill/>
        </p:spPr>
        <p:txBody>
          <a:bodyPr wrap="square" rtlCol="0">
            <a:spAutoFit/>
          </a:bodyPr>
          <a:lstStyle/>
          <a:p>
            <a:pPr algn="ctr"/>
            <a:r>
              <a:rPr lang="en-US" sz="4000" dirty="0">
                <a:solidFill>
                  <a:schemeClr val="tx2"/>
                </a:solidFill>
                <a:latin typeface="+mj-lt"/>
                <a:ea typeface="+mj-ea"/>
                <a:cs typeface="+mj-cs"/>
              </a:rPr>
              <a:t>Senior and Disabilities Services’ Website</a:t>
            </a:r>
          </a:p>
        </p:txBody>
      </p:sp>
      <p:sp>
        <p:nvSpPr>
          <p:cNvPr id="6" name="TextBox 5"/>
          <p:cNvSpPr txBox="1"/>
          <p:nvPr/>
        </p:nvSpPr>
        <p:spPr>
          <a:xfrm>
            <a:off x="-7620" y="1035957"/>
            <a:ext cx="9144000" cy="492443"/>
          </a:xfrm>
          <a:prstGeom prst="rect">
            <a:avLst/>
          </a:prstGeom>
          <a:noFill/>
        </p:spPr>
        <p:txBody>
          <a:bodyPr wrap="square" rtlCol="0">
            <a:spAutoFit/>
          </a:bodyPr>
          <a:lstStyle/>
          <a:p>
            <a:pPr algn="ctr"/>
            <a:r>
              <a:rPr lang="en-US" sz="2600" dirty="0"/>
              <a:t>Visit: </a:t>
            </a:r>
            <a:r>
              <a:rPr lang="en-US" sz="2600" dirty="0">
                <a:hlinkClick r:id="rId4"/>
              </a:rPr>
              <a:t>http://dhss.alaska.gov/dsds/Pages/default.aspx</a:t>
            </a:r>
            <a:endParaRPr lang="en-US" sz="2600" dirty="0"/>
          </a:p>
        </p:txBody>
      </p:sp>
      <p:pic>
        <p:nvPicPr>
          <p:cNvPr id="8" name="Picture 7"/>
          <p:cNvPicPr/>
          <p:nvPr/>
        </p:nvPicPr>
        <p:blipFill>
          <a:blip r:embed="rId5" cstate="print"/>
          <a:srcRect l="4806" t="21854" r="52310" b="19647"/>
          <a:stretch>
            <a:fillRect/>
          </a:stretch>
        </p:blipFill>
        <p:spPr bwMode="auto">
          <a:xfrm>
            <a:off x="228601" y="5617918"/>
            <a:ext cx="990599" cy="945384"/>
          </a:xfrm>
          <a:prstGeom prst="ellipse">
            <a:avLst/>
          </a:prstGeom>
          <a:noFill/>
          <a:ln w="9525">
            <a:noFill/>
            <a:miter lim="800000"/>
            <a:headEnd/>
            <a:tailEnd/>
          </a:ln>
          <a:effectLst>
            <a:glow rad="139700">
              <a:schemeClr val="accent1">
                <a:satMod val="175000"/>
                <a:alpha val="40000"/>
              </a:schemeClr>
            </a:glow>
            <a:softEdge rad="63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a:normAutofit fontScale="90000"/>
          </a:bodyPr>
          <a:lstStyle/>
          <a:p>
            <a:r>
              <a:rPr lang="en-US" dirty="0"/>
              <a:t>3. Converting PCA/CDPCA to Community First Choice (CFC) </a:t>
            </a:r>
          </a:p>
        </p:txBody>
      </p:sp>
      <p:sp>
        <p:nvSpPr>
          <p:cNvPr id="3" name="Content Placeholder 2"/>
          <p:cNvSpPr>
            <a:spLocks noGrp="1"/>
          </p:cNvSpPr>
          <p:nvPr>
            <p:ph sz="quarter" idx="1"/>
          </p:nvPr>
        </p:nvSpPr>
        <p:spPr>
          <a:xfrm>
            <a:off x="914400" y="1981200"/>
            <a:ext cx="7772400" cy="4572000"/>
          </a:xfrm>
        </p:spPr>
        <p:txBody>
          <a:bodyPr>
            <a:normAutofit/>
          </a:bodyPr>
          <a:lstStyle/>
          <a:p>
            <a:r>
              <a:rPr lang="en-US" sz="2800" dirty="0"/>
              <a:t>Only applies for people who are waiver eligible</a:t>
            </a:r>
          </a:p>
          <a:p>
            <a:r>
              <a:rPr lang="en-US" sz="2800" dirty="0"/>
              <a:t>Target implementation by August 2017</a:t>
            </a:r>
          </a:p>
          <a:p>
            <a:r>
              <a:rPr lang="en-US" sz="2800" dirty="0"/>
              <a:t>CFC allows SDS to get more federal dollars</a:t>
            </a:r>
          </a:p>
          <a:p>
            <a:r>
              <a:rPr lang="en-US" sz="2800" dirty="0"/>
              <a:t>Will help to minimize other cuts</a:t>
            </a:r>
          </a:p>
          <a:p>
            <a:r>
              <a:rPr lang="en-US" sz="2800" dirty="0"/>
              <a:t>Designing it to minimize burden on participants and providers (e.g., expedited enrollment processes)</a:t>
            </a:r>
          </a:p>
          <a:p>
            <a:r>
              <a:rPr lang="en-US" sz="2800" dirty="0"/>
              <a:t>More information will be coming in the near future</a:t>
            </a:r>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30</a:t>
            </a:fld>
            <a:endParaRPr lang="en-US" dirty="0"/>
          </a:p>
        </p:txBody>
      </p:sp>
      <p:pic>
        <p:nvPicPr>
          <p:cNvPr id="7" name="Picture 6"/>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415058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772400" cy="1143000"/>
          </a:xfrm>
        </p:spPr>
        <p:txBody>
          <a:bodyPr>
            <a:normAutofit fontScale="90000"/>
          </a:bodyPr>
          <a:lstStyle/>
          <a:p>
            <a:pPr algn="ctr"/>
            <a:r>
              <a:rPr lang="en-US" dirty="0"/>
              <a:t>4. Mini C Waiver for People on </a:t>
            </a:r>
            <a:br>
              <a:rPr lang="en-US" dirty="0"/>
            </a:br>
            <a:r>
              <a:rPr lang="en-US" dirty="0"/>
              <a:t>IDD Registry</a:t>
            </a:r>
          </a:p>
        </p:txBody>
      </p:sp>
      <p:sp>
        <p:nvSpPr>
          <p:cNvPr id="3" name="Content Placeholder 2"/>
          <p:cNvSpPr>
            <a:spLocks noGrp="1"/>
          </p:cNvSpPr>
          <p:nvPr>
            <p:ph sz="quarter" idx="1"/>
          </p:nvPr>
        </p:nvSpPr>
        <p:spPr>
          <a:xfrm>
            <a:off x="838200" y="2046606"/>
            <a:ext cx="7772400" cy="4572000"/>
          </a:xfrm>
        </p:spPr>
        <p:txBody>
          <a:bodyPr/>
          <a:lstStyle/>
          <a:p>
            <a:r>
              <a:rPr lang="en-US" dirty="0"/>
              <a:t>New 1915(c) “Limited Support” waiver that will provide a more limited service package to people on the Registry</a:t>
            </a:r>
          </a:p>
          <a:p>
            <a:r>
              <a:rPr lang="en-US" sz="2800" dirty="0"/>
              <a:t>Targeting January of 2018</a:t>
            </a:r>
          </a:p>
          <a:p>
            <a:r>
              <a:rPr lang="en-US" sz="2800" dirty="0"/>
              <a:t>Timing of both initial CFC and Mini C may change:</a:t>
            </a:r>
          </a:p>
          <a:p>
            <a:pPr lvl="1"/>
            <a:r>
              <a:rPr lang="en-US" dirty="0"/>
              <a:t>Meet federal requirements that limits cuts to services</a:t>
            </a:r>
          </a:p>
          <a:p>
            <a:pPr lvl="1"/>
            <a:r>
              <a:rPr lang="en-US" dirty="0"/>
              <a:t>Need to comply with CMS HCBS rule requirements (notably on HCBS settings)</a:t>
            </a:r>
          </a:p>
        </p:txBody>
      </p:sp>
      <p:pic>
        <p:nvPicPr>
          <p:cNvPr id="4" name="Picture 3"/>
          <p:cNvPicPr>
            <a:picLocks noChangeAspect="1"/>
          </p:cNvPicPr>
          <p:nvPr/>
        </p:nvPicPr>
        <p:blipFill>
          <a:blip r:embed="rId2"/>
          <a:stretch>
            <a:fillRect/>
          </a:stretch>
        </p:blipFill>
        <p:spPr>
          <a:xfrm>
            <a:off x="3581400" y="4526280"/>
            <a:ext cx="2171700" cy="2171700"/>
          </a:xfrm>
          <a:prstGeom prst="rect">
            <a:avLst/>
          </a:prstGeom>
        </p:spPr>
      </p:pic>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31</a:t>
            </a:fld>
            <a:endParaRPr lang="en-US" dirty="0"/>
          </a:p>
        </p:txBody>
      </p:sp>
      <p:pic>
        <p:nvPicPr>
          <p:cNvPr id="7" name="Picture 6"/>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953558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dirty="0"/>
              <a:t>5. Enhancing Medicaid Funding Options for People with ADRD and TBI</a:t>
            </a:r>
          </a:p>
        </p:txBody>
      </p:sp>
      <p:sp>
        <p:nvSpPr>
          <p:cNvPr id="3" name="Content Placeholder 2"/>
          <p:cNvSpPr>
            <a:spLocks noGrp="1"/>
          </p:cNvSpPr>
          <p:nvPr>
            <p:ph sz="quarter" idx="1"/>
          </p:nvPr>
        </p:nvSpPr>
        <p:spPr>
          <a:xfrm>
            <a:off x="685800" y="1447800"/>
            <a:ext cx="8001000" cy="4724400"/>
          </a:xfrm>
        </p:spPr>
        <p:txBody>
          <a:bodyPr>
            <a:normAutofit fontScale="92500" lnSpcReduction="10000"/>
          </a:bodyPr>
          <a:lstStyle/>
          <a:p>
            <a:r>
              <a:rPr lang="en-US" sz="2800" dirty="0"/>
              <a:t>HMA recommended not moving forward because of                    budget concerns </a:t>
            </a:r>
          </a:p>
          <a:p>
            <a:pPr lvl="1"/>
            <a:r>
              <a:rPr lang="en-US" dirty="0"/>
              <a:t>SDS and the ICC were not satisfied with that answer</a:t>
            </a:r>
          </a:p>
          <a:p>
            <a:r>
              <a:rPr lang="en-US" sz="2800" dirty="0"/>
              <a:t>Went back to drawing board and are considering:</a:t>
            </a:r>
          </a:p>
          <a:p>
            <a:pPr lvl="1"/>
            <a:r>
              <a:rPr lang="en-US" dirty="0"/>
              <a:t>Making it easier for people with ADRD to qualify for waiver services</a:t>
            </a:r>
          </a:p>
          <a:p>
            <a:pPr lvl="2"/>
            <a:r>
              <a:rPr lang="en-US" dirty="0"/>
              <a:t>Adjusting the Nursing Facility-Level of Care (NF-LOC)</a:t>
            </a:r>
          </a:p>
          <a:p>
            <a:pPr lvl="1"/>
            <a:r>
              <a:rPr lang="en-US" dirty="0"/>
              <a:t>A Medicaid state plan benefit (1915(i)) that would offer a limited package of benefits for people with ADRD </a:t>
            </a:r>
          </a:p>
          <a:p>
            <a:pPr lvl="1"/>
            <a:r>
              <a:rPr lang="en-US" dirty="0"/>
              <a:t>A case management option targeted at people with TBI</a:t>
            </a:r>
          </a:p>
          <a:p>
            <a:r>
              <a:rPr lang="en-US" sz="2800" dirty="0"/>
              <a:t>Working to establish design and cost estimates to determine what is feasible</a:t>
            </a:r>
          </a:p>
          <a:p>
            <a:r>
              <a:rPr lang="en-US" sz="2800" dirty="0"/>
              <a:t>Hope to clarify the plan by early next year</a:t>
            </a:r>
            <a:endParaRPr lang="en-US" dirty="0"/>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32</a:t>
            </a:fld>
            <a:endParaRPr lang="en-US" dirty="0"/>
          </a:p>
        </p:txBody>
      </p:sp>
      <p:pic>
        <p:nvPicPr>
          <p:cNvPr id="7" name="Picture 6"/>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343735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0010"/>
            <a:ext cx="7772400" cy="1143000"/>
          </a:xfrm>
        </p:spPr>
        <p:txBody>
          <a:bodyPr>
            <a:normAutofit fontScale="90000"/>
          </a:bodyPr>
          <a:lstStyle/>
          <a:p>
            <a:r>
              <a:rPr lang="en-US" dirty="0"/>
              <a:t>6. Reforming how People Access LTSS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90095160"/>
              </p:ext>
            </p:extLst>
          </p:nvPr>
        </p:nvGraphicFramePr>
        <p:xfrm>
          <a:off x="609600" y="20574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Right 5"/>
          <p:cNvSpPr/>
          <p:nvPr/>
        </p:nvSpPr>
        <p:spPr>
          <a:xfrm>
            <a:off x="1600200" y="1676400"/>
            <a:ext cx="5638800" cy="121920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Changing Access Processes</a:t>
            </a:r>
          </a:p>
        </p:txBody>
      </p:sp>
      <p:sp>
        <p:nvSpPr>
          <p:cNvPr id="8" name="TextBox 7"/>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33</a:t>
            </a:fld>
            <a:endParaRPr lang="en-US" dirty="0"/>
          </a:p>
        </p:txBody>
      </p:sp>
      <p:pic>
        <p:nvPicPr>
          <p:cNvPr id="10" name="Picture 9"/>
          <p:cNvPicPr/>
          <p:nvPr/>
        </p:nvPicPr>
        <p:blipFill>
          <a:blip r:embed="rId7"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612868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pPr algn="ctr"/>
            <a:r>
              <a:rPr lang="en-US" dirty="0"/>
              <a:t>6. Goals for Reforming Access</a:t>
            </a:r>
          </a:p>
        </p:txBody>
      </p:sp>
      <p:graphicFrame>
        <p:nvGraphicFramePr>
          <p:cNvPr id="4" name="Diagram 3"/>
          <p:cNvGraphicFramePr/>
          <p:nvPr>
            <p:extLst>
              <p:ext uri="{D42A27DB-BD31-4B8C-83A1-F6EECF244321}">
                <p14:modId xmlns:p14="http://schemas.microsoft.com/office/powerpoint/2010/main" val="1064852296"/>
              </p:ext>
            </p:extLst>
          </p:nvPr>
        </p:nvGraphicFramePr>
        <p:xfrm>
          <a:off x="647700" y="1254165"/>
          <a:ext cx="83058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34</a:t>
            </a:fld>
            <a:endParaRPr lang="en-US" dirty="0"/>
          </a:p>
        </p:txBody>
      </p:sp>
      <p:pic>
        <p:nvPicPr>
          <p:cNvPr id="8" name="Picture 7"/>
          <p:cNvPicPr/>
          <p:nvPr/>
        </p:nvPicPr>
        <p:blipFill>
          <a:blip r:embed="rId7"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3951412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586740"/>
            <a:ext cx="7772400" cy="1143000"/>
          </a:xfrm>
        </p:spPr>
        <p:txBody>
          <a:bodyPr>
            <a:normAutofit fontScale="90000"/>
          </a:bodyPr>
          <a:lstStyle/>
          <a:p>
            <a:pPr algn="ctr"/>
            <a:r>
              <a:rPr lang="en-US" dirty="0"/>
              <a:t>6. Changing Access Process is a Major Initiative</a:t>
            </a:r>
          </a:p>
        </p:txBody>
      </p:sp>
      <p:sp>
        <p:nvSpPr>
          <p:cNvPr id="3" name="Content Placeholder 2"/>
          <p:cNvSpPr>
            <a:spLocks noGrp="1"/>
          </p:cNvSpPr>
          <p:nvPr>
            <p:ph sz="quarter" idx="1"/>
          </p:nvPr>
        </p:nvSpPr>
        <p:spPr>
          <a:xfrm>
            <a:off x="1676400" y="1854791"/>
            <a:ext cx="6629400" cy="4572000"/>
          </a:xfrm>
        </p:spPr>
        <p:txBody>
          <a:bodyPr>
            <a:normAutofit/>
          </a:bodyPr>
          <a:lstStyle/>
          <a:p>
            <a:r>
              <a:rPr lang="en-US" dirty="0"/>
              <a:t>Anticipate rolling out the new processes in October 2018</a:t>
            </a:r>
          </a:p>
          <a:p>
            <a:pPr lvl="1"/>
            <a:r>
              <a:rPr lang="en-US" dirty="0"/>
              <a:t>Timeline will likely evolve</a:t>
            </a:r>
          </a:p>
          <a:p>
            <a:r>
              <a:rPr lang="en-US" dirty="0"/>
              <a:t>Plan includes extensive stakeholder involvement in development and piloting</a:t>
            </a:r>
          </a:p>
          <a:p>
            <a:r>
              <a:rPr lang="en-US" dirty="0"/>
              <a:t>Anticipate will have to change Care Coordination payment structure to reflect new roles</a:t>
            </a:r>
          </a:p>
          <a:p>
            <a:endParaRPr lang="en-US" dirty="0"/>
          </a:p>
        </p:txBody>
      </p:sp>
      <p:pic>
        <p:nvPicPr>
          <p:cNvPr id="4" name="Picture 3"/>
          <p:cNvPicPr>
            <a:picLocks noChangeAspect="1"/>
          </p:cNvPicPr>
          <p:nvPr/>
        </p:nvPicPr>
        <p:blipFill>
          <a:blip r:embed="rId2"/>
          <a:stretch>
            <a:fillRect/>
          </a:stretch>
        </p:blipFill>
        <p:spPr>
          <a:xfrm>
            <a:off x="-38100" y="762000"/>
            <a:ext cx="1463040" cy="1463040"/>
          </a:xfrm>
          <a:prstGeom prst="rect">
            <a:avLst/>
          </a:prstGeom>
        </p:spPr>
      </p:pic>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35</a:t>
            </a:fld>
            <a:endParaRPr lang="en-US" dirty="0"/>
          </a:p>
        </p:txBody>
      </p:sp>
      <p:pic>
        <p:nvPicPr>
          <p:cNvPr id="8" name="Picture 7"/>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3386030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70"/>
            <a:ext cx="9144000" cy="1143000"/>
          </a:xfrm>
        </p:spPr>
        <p:txBody>
          <a:bodyPr>
            <a:normAutofit/>
          </a:bodyPr>
          <a:lstStyle/>
          <a:p>
            <a:pPr algn="ctr"/>
            <a:r>
              <a:rPr lang="en-US" dirty="0"/>
              <a:t>May Create Individualized Budgets</a:t>
            </a:r>
          </a:p>
        </p:txBody>
      </p:sp>
      <p:sp>
        <p:nvSpPr>
          <p:cNvPr id="3" name="Content Placeholder 2"/>
          <p:cNvSpPr>
            <a:spLocks noGrp="1"/>
          </p:cNvSpPr>
          <p:nvPr>
            <p:ph sz="quarter" idx="1"/>
          </p:nvPr>
        </p:nvSpPr>
        <p:spPr/>
        <p:txBody>
          <a:bodyPr>
            <a:normAutofit/>
          </a:bodyPr>
          <a:lstStyle/>
          <a:p>
            <a:r>
              <a:rPr lang="en-US" dirty="0"/>
              <a:t>Goal: Strengthen how State sets individualized budgets               to give participants more flexibility</a:t>
            </a:r>
          </a:p>
          <a:p>
            <a:pPr lvl="1"/>
            <a:r>
              <a:rPr lang="en-US" dirty="0"/>
              <a:t>Cannot add more services and flexibility without these tools because of budget environment</a:t>
            </a:r>
          </a:p>
          <a:p>
            <a:pPr lvl="1"/>
            <a:r>
              <a:rPr lang="en-US" dirty="0"/>
              <a:t>When implemented, should minimize disruptions caused by budget changes</a:t>
            </a:r>
          </a:p>
          <a:p>
            <a:r>
              <a:rPr lang="en-US" dirty="0"/>
              <a:t>Stakeholders will be involved in the development of this effort – no decisions have been made yet</a:t>
            </a:r>
          </a:p>
        </p:txBody>
      </p:sp>
      <p:graphicFrame>
        <p:nvGraphicFramePr>
          <p:cNvPr id="6" name="Diagram 5"/>
          <p:cNvGraphicFramePr/>
          <p:nvPr>
            <p:extLst>
              <p:ext uri="{D42A27DB-BD31-4B8C-83A1-F6EECF244321}">
                <p14:modId xmlns:p14="http://schemas.microsoft.com/office/powerpoint/2010/main" val="1876388718"/>
              </p:ext>
            </p:extLst>
          </p:nvPr>
        </p:nvGraphicFramePr>
        <p:xfrm>
          <a:off x="1905000" y="3886200"/>
          <a:ext cx="53340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36</a:t>
            </a:fld>
            <a:endParaRPr lang="en-US" dirty="0"/>
          </a:p>
        </p:txBody>
      </p:sp>
      <p:pic>
        <p:nvPicPr>
          <p:cNvPr id="9" name="Picture 8"/>
          <p:cNvPicPr/>
          <p:nvPr/>
        </p:nvPicPr>
        <p:blipFill>
          <a:blip r:embed="rId7"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237924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82"/>
            <a:ext cx="9144000" cy="1143000"/>
          </a:xfrm>
        </p:spPr>
        <p:txBody>
          <a:bodyPr>
            <a:normAutofit/>
          </a:bodyPr>
          <a:lstStyle/>
          <a:p>
            <a:pPr algn="ctr"/>
            <a:r>
              <a:rPr lang="en-US" dirty="0"/>
              <a:t>May Create Individualized Budgets</a:t>
            </a:r>
          </a:p>
        </p:txBody>
      </p:sp>
      <p:sp>
        <p:nvSpPr>
          <p:cNvPr id="3" name="Content Placeholder 2"/>
          <p:cNvSpPr>
            <a:spLocks noGrp="1"/>
          </p:cNvSpPr>
          <p:nvPr>
            <p:ph sz="quarter" idx="1"/>
          </p:nvPr>
        </p:nvSpPr>
        <p:spPr>
          <a:xfrm>
            <a:off x="381000" y="979418"/>
            <a:ext cx="5029200" cy="5515947"/>
          </a:xfrm>
        </p:spPr>
        <p:txBody>
          <a:bodyPr>
            <a:normAutofit/>
          </a:bodyPr>
          <a:lstStyle/>
          <a:p>
            <a:r>
              <a:rPr lang="en-US" dirty="0"/>
              <a:t>Preliminary framework:</a:t>
            </a:r>
          </a:p>
          <a:p>
            <a:pPr lvl="1"/>
            <a:r>
              <a:rPr lang="en-US" dirty="0"/>
              <a:t>Establish formula to set tier, benchmarks or caps for individual budgets</a:t>
            </a:r>
          </a:p>
          <a:p>
            <a:pPr lvl="1"/>
            <a:r>
              <a:rPr lang="en-US" dirty="0"/>
              <a:t>Develop exception processes that allow SDS to adjust budgets for individuals with exceptional needs</a:t>
            </a:r>
          </a:p>
          <a:p>
            <a:pPr lvl="1"/>
            <a:r>
              <a:rPr lang="en-US" dirty="0"/>
              <a:t>Develop mechanisms to allow for some pooling of funds (e.g., provider or family cooperative, rainy day funds)</a:t>
            </a:r>
          </a:p>
          <a:p>
            <a:r>
              <a:rPr lang="en-US" dirty="0"/>
              <a:t>    Target implementation is late 2019,      early 2020</a:t>
            </a:r>
          </a:p>
          <a:p>
            <a:endParaRPr lang="en-US" dirty="0"/>
          </a:p>
        </p:txBody>
      </p:sp>
      <p:graphicFrame>
        <p:nvGraphicFramePr>
          <p:cNvPr id="4" name="Diagram 3"/>
          <p:cNvGraphicFramePr/>
          <p:nvPr>
            <p:extLst>
              <p:ext uri="{D42A27DB-BD31-4B8C-83A1-F6EECF244321}">
                <p14:modId xmlns:p14="http://schemas.microsoft.com/office/powerpoint/2010/main" val="1925028504"/>
              </p:ext>
            </p:extLst>
          </p:nvPr>
        </p:nvGraphicFramePr>
        <p:xfrm>
          <a:off x="2590800" y="1485900"/>
          <a:ext cx="8534400" cy="490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6172200"/>
            <a:ext cx="9144000" cy="646331"/>
          </a:xfrm>
          <a:prstGeom prst="rect">
            <a:avLst/>
          </a:prstGeom>
          <a:noFill/>
        </p:spPr>
        <p:txBody>
          <a:bodyPr wrap="square" rtlCol="0">
            <a:spAutoFit/>
          </a:bodyPr>
          <a:lstStyle/>
          <a:p>
            <a:pPr algn="ctr"/>
            <a:r>
              <a:rPr lang="en-US" dirty="0"/>
              <a:t>                   								 	</a:t>
            </a:r>
            <a:fld id="{2A527B9A-7EBE-48F3-BC71-8890D1DAABA4}" type="slidenum">
              <a:rPr lang="en-US" smtClean="0"/>
              <a:pPr algn="ctr"/>
              <a:t>37</a:t>
            </a:fld>
            <a:endParaRPr lang="en-US" dirty="0"/>
          </a:p>
        </p:txBody>
      </p:sp>
      <p:pic>
        <p:nvPicPr>
          <p:cNvPr id="8" name="Picture 7"/>
          <p:cNvPicPr/>
          <p:nvPr/>
        </p:nvPicPr>
        <p:blipFill>
          <a:blip r:embed="rId7" cstate="print"/>
          <a:srcRect l="4806" t="21854" r="52310" b="19647"/>
          <a:stretch>
            <a:fillRect/>
          </a:stretch>
        </p:blipFill>
        <p:spPr bwMode="auto">
          <a:xfrm>
            <a:off x="0" y="5671849"/>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015747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dirty="0"/>
              <a:t>Expand Service Types and Flexibility</a:t>
            </a:r>
          </a:p>
        </p:txBody>
      </p:sp>
      <p:sp>
        <p:nvSpPr>
          <p:cNvPr id="3" name="Content Placeholder 2"/>
          <p:cNvSpPr>
            <a:spLocks noGrp="1"/>
          </p:cNvSpPr>
          <p:nvPr>
            <p:ph sz="quarter" idx="1"/>
          </p:nvPr>
        </p:nvSpPr>
        <p:spPr>
          <a:xfrm>
            <a:off x="457200" y="1295400"/>
            <a:ext cx="7772400" cy="4572000"/>
          </a:xfrm>
        </p:spPr>
        <p:txBody>
          <a:bodyPr>
            <a:normAutofit fontScale="92500"/>
          </a:bodyPr>
          <a:lstStyle/>
          <a:p>
            <a:r>
              <a:rPr lang="en-US" dirty="0"/>
              <a:t>Expand CFC to include more of existing services:</a:t>
            </a:r>
          </a:p>
          <a:p>
            <a:pPr lvl="1"/>
            <a:r>
              <a:rPr lang="en-US" dirty="0"/>
              <a:t>Include most Waiver and some State Plan services</a:t>
            </a:r>
          </a:p>
          <a:p>
            <a:pPr lvl="1"/>
            <a:r>
              <a:rPr lang="en-US" dirty="0"/>
              <a:t>Purpose is to draw down more federal dollars</a:t>
            </a:r>
          </a:p>
          <a:p>
            <a:pPr lvl="1"/>
            <a:r>
              <a:rPr lang="en-US" dirty="0"/>
              <a:t>Will increase money available to pay for HCBS by 13.4%</a:t>
            </a:r>
          </a:p>
          <a:p>
            <a:r>
              <a:rPr lang="en-US" dirty="0"/>
              <a:t>Build off stakeholder input to identify additional services, such as:</a:t>
            </a:r>
          </a:p>
          <a:p>
            <a:pPr lvl="1"/>
            <a:r>
              <a:rPr lang="en-US" dirty="0"/>
              <a:t>Supportive housing</a:t>
            </a:r>
          </a:p>
          <a:p>
            <a:pPr lvl="1"/>
            <a:r>
              <a:rPr lang="en-US" dirty="0"/>
              <a:t>More employment supports</a:t>
            </a:r>
          </a:p>
          <a:p>
            <a:pPr lvl="1"/>
            <a:r>
              <a:rPr lang="en-US" dirty="0"/>
              <a:t>More transportation</a:t>
            </a:r>
          </a:p>
          <a:p>
            <a:pPr lvl="1"/>
            <a:r>
              <a:rPr lang="en-US" sz="2500" dirty="0"/>
              <a:t>Technology to help people live at home safely</a:t>
            </a:r>
          </a:p>
          <a:p>
            <a:r>
              <a:rPr lang="en-US" dirty="0"/>
              <a:t>Hope to implement at the same time as (or shortly after) the individualized budgets</a:t>
            </a:r>
            <a:r>
              <a:rPr lang="en-US" sz="1600" dirty="0"/>
              <a:t>  </a:t>
            </a:r>
            <a:endParaRPr lang="en-US" dirty="0"/>
          </a:p>
          <a:p>
            <a:pPr marL="0" indent="0">
              <a:buNone/>
            </a:pPr>
            <a:endParaRPr lang="en-US" dirty="0"/>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38</a:t>
            </a:fld>
            <a:endParaRPr lang="en-US" dirty="0"/>
          </a:p>
        </p:txBody>
      </p:sp>
      <p:pic>
        <p:nvPicPr>
          <p:cNvPr id="7" name="Picture 6"/>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4163488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normAutofit fontScale="90000"/>
          </a:bodyPr>
          <a:lstStyle/>
          <a:p>
            <a:r>
              <a:rPr lang="en-US" sz="3600" dirty="0">
                <a:solidFill>
                  <a:srgbClr val="C00000"/>
                </a:solidFill>
              </a:rPr>
              <a:t>Does the Plan Address Stakeholder Input?</a:t>
            </a:r>
            <a:r>
              <a:rPr lang="en-US" dirty="0"/>
              <a:t/>
            </a:r>
            <a:br>
              <a:rPr lang="en-US" dirty="0"/>
            </a:br>
            <a:r>
              <a:rPr lang="en-US" dirty="0"/>
              <a:t>Changes to How Supports are Delivered</a:t>
            </a:r>
          </a:p>
        </p:txBody>
      </p:sp>
      <p:sp>
        <p:nvSpPr>
          <p:cNvPr id="3" name="Content Placeholder 2"/>
          <p:cNvSpPr>
            <a:spLocks noGrp="1"/>
          </p:cNvSpPr>
          <p:nvPr>
            <p:ph sz="quarter" idx="1"/>
          </p:nvPr>
        </p:nvSpPr>
        <p:spPr/>
        <p:txBody>
          <a:bodyPr>
            <a:normAutofit fontScale="92500"/>
          </a:bodyPr>
          <a:lstStyle/>
          <a:p>
            <a:r>
              <a:rPr lang="en-US" dirty="0"/>
              <a:t>Make system more person-centered and efficient by improving:</a:t>
            </a:r>
          </a:p>
          <a:p>
            <a:pPr lvl="1"/>
            <a:r>
              <a:rPr lang="en-US" dirty="0"/>
              <a:t>Assessment processes </a:t>
            </a:r>
          </a:p>
          <a:p>
            <a:pPr lvl="1"/>
            <a:r>
              <a:rPr lang="en-US" dirty="0"/>
              <a:t>Provider certification and licensing processes</a:t>
            </a:r>
          </a:p>
          <a:p>
            <a:pPr lvl="2"/>
            <a:r>
              <a:rPr lang="en-US" i="1" dirty="0">
                <a:solidFill>
                  <a:srgbClr val="C00000"/>
                </a:solidFill>
              </a:rPr>
              <a:t>Will update when revising and creating services, need to have more discussions with licensing</a:t>
            </a:r>
          </a:p>
          <a:p>
            <a:pPr lvl="1"/>
            <a:r>
              <a:rPr lang="en-US" dirty="0"/>
              <a:t>Automating processes</a:t>
            </a:r>
          </a:p>
          <a:p>
            <a:r>
              <a:rPr lang="en-US" dirty="0"/>
              <a:t>Strengthen the  coordination of supports</a:t>
            </a:r>
          </a:p>
          <a:p>
            <a:pPr lvl="1"/>
            <a:r>
              <a:rPr lang="en-US" dirty="0"/>
              <a:t>Tailor amount of support coordination based on needs and preferences of individuals </a:t>
            </a:r>
          </a:p>
          <a:p>
            <a:pPr lvl="2"/>
            <a:r>
              <a:rPr lang="en-US" i="1" dirty="0">
                <a:solidFill>
                  <a:srgbClr val="C00000"/>
                </a:solidFill>
              </a:rPr>
              <a:t>Will continue work to restructure care coordination</a:t>
            </a:r>
          </a:p>
          <a:p>
            <a:r>
              <a:rPr lang="en-US" dirty="0"/>
              <a:t>Create “individualized budgets” giving people more control over the types of services they purchase</a:t>
            </a:r>
          </a:p>
        </p:txBody>
      </p:sp>
      <p:sp>
        <p:nvSpPr>
          <p:cNvPr id="4" name="Rectangle: Rounded Corners 3"/>
          <p:cNvSpPr/>
          <p:nvPr/>
        </p:nvSpPr>
        <p:spPr>
          <a:xfrm>
            <a:off x="3810000" y="1905000"/>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10" name="Rectangle: Rounded Corners 9"/>
          <p:cNvSpPr/>
          <p:nvPr/>
        </p:nvSpPr>
        <p:spPr>
          <a:xfrm>
            <a:off x="3886200" y="3276600"/>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11" name="Rectangle: Rounded Corners 10"/>
          <p:cNvSpPr/>
          <p:nvPr/>
        </p:nvSpPr>
        <p:spPr>
          <a:xfrm>
            <a:off x="5334000" y="5638800"/>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12" name="Rectangle: Rounded Corners 11"/>
          <p:cNvSpPr/>
          <p:nvPr/>
        </p:nvSpPr>
        <p:spPr>
          <a:xfrm>
            <a:off x="4517570" y="4495800"/>
            <a:ext cx="2340430" cy="304800"/>
          </a:xfrm>
          <a:prstGeom prst="round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C00000"/>
                </a:solidFill>
                <a:latin typeface="Franklin Gothic" panose="02000003060000020004" pitchFamily="2" charset="0"/>
              </a:rPr>
              <a:t>Partially Included</a:t>
            </a:r>
          </a:p>
        </p:txBody>
      </p:sp>
      <p:sp>
        <p:nvSpPr>
          <p:cNvPr id="13" name="Rectangle: Rounded Corners 12"/>
          <p:cNvSpPr/>
          <p:nvPr/>
        </p:nvSpPr>
        <p:spPr>
          <a:xfrm>
            <a:off x="6323043" y="2332038"/>
            <a:ext cx="2340430" cy="304800"/>
          </a:xfrm>
          <a:prstGeom prst="round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C00000"/>
                </a:solidFill>
                <a:latin typeface="Franklin Gothic" panose="02000003060000020004" pitchFamily="2" charset="0"/>
              </a:rPr>
              <a:t>Partially Included</a:t>
            </a:r>
          </a:p>
        </p:txBody>
      </p:sp>
      <p:sp>
        <p:nvSpPr>
          <p:cNvPr id="9" name="TextBox 8"/>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39</a:t>
            </a:fld>
            <a:endParaRPr lang="en-US" dirty="0"/>
          </a:p>
        </p:txBody>
      </p:sp>
      <p:pic>
        <p:nvPicPr>
          <p:cNvPr id="15" name="Picture 14"/>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63923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0732"/>
            <a:ext cx="7772400" cy="1143000"/>
          </a:xfrm>
        </p:spPr>
        <p:txBody>
          <a:bodyPr/>
          <a:lstStyle/>
          <a:p>
            <a:pPr algn="ctr"/>
            <a:r>
              <a:rPr lang="en-US" dirty="0"/>
              <a:t>Programs SDS Oversees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5296"/>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4</a:t>
            </a:fld>
            <a:endParaRPr lang="en-US" dirty="0"/>
          </a:p>
        </p:txBody>
      </p:sp>
      <p:pic>
        <p:nvPicPr>
          <p:cNvPr id="7" name="Picture 6"/>
          <p:cNvPicPr/>
          <p:nvPr/>
        </p:nvPicPr>
        <p:blipFill>
          <a:blip r:embed="rId7" cstate="print"/>
          <a:srcRect l="4806" t="21854" r="52310" b="19647"/>
          <a:stretch>
            <a:fillRect/>
          </a:stretch>
        </p:blipFill>
        <p:spPr bwMode="auto">
          <a:xfrm>
            <a:off x="228601" y="5105399"/>
            <a:ext cx="1600199" cy="1457903"/>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3173978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normAutofit fontScale="90000"/>
          </a:bodyPr>
          <a:lstStyle/>
          <a:p>
            <a:r>
              <a:rPr lang="en-US" dirty="0"/>
              <a:t>What We Heard at the Forums:</a:t>
            </a:r>
            <a:br>
              <a:rPr lang="en-US" dirty="0"/>
            </a:br>
            <a:r>
              <a:rPr lang="en-US" dirty="0"/>
              <a:t>Changes to How Supports are Delivered</a:t>
            </a:r>
          </a:p>
        </p:txBody>
      </p:sp>
      <p:sp>
        <p:nvSpPr>
          <p:cNvPr id="3" name="Content Placeholder 2"/>
          <p:cNvSpPr>
            <a:spLocks noGrp="1"/>
          </p:cNvSpPr>
          <p:nvPr>
            <p:ph sz="quarter" idx="1"/>
          </p:nvPr>
        </p:nvSpPr>
        <p:spPr/>
        <p:txBody>
          <a:bodyPr>
            <a:normAutofit/>
          </a:bodyPr>
          <a:lstStyle/>
          <a:p>
            <a:r>
              <a:rPr lang="en-US" dirty="0"/>
              <a:t>Cover more services, such as:</a:t>
            </a:r>
          </a:p>
          <a:p>
            <a:pPr lvl="1"/>
            <a:r>
              <a:rPr lang="en-US" dirty="0"/>
              <a:t>Supportive housing</a:t>
            </a:r>
          </a:p>
          <a:p>
            <a:pPr lvl="1"/>
            <a:r>
              <a:rPr lang="en-US" dirty="0"/>
              <a:t>Employment supports</a:t>
            </a:r>
          </a:p>
          <a:p>
            <a:pPr lvl="1"/>
            <a:r>
              <a:rPr lang="en-US" dirty="0"/>
              <a:t>Transportation</a:t>
            </a:r>
          </a:p>
          <a:p>
            <a:pPr lvl="1"/>
            <a:r>
              <a:rPr lang="en-US" dirty="0"/>
              <a:t>Technology to help people live at home safely</a:t>
            </a:r>
          </a:p>
          <a:p>
            <a:r>
              <a:rPr lang="en-US" dirty="0"/>
              <a:t>Enhance the workforce:</a:t>
            </a:r>
          </a:p>
          <a:p>
            <a:pPr lvl="1"/>
            <a:r>
              <a:rPr lang="en-US" dirty="0"/>
              <a:t>More and better training</a:t>
            </a:r>
          </a:p>
          <a:p>
            <a:pPr lvl="1"/>
            <a:r>
              <a:rPr lang="en-US" dirty="0"/>
              <a:t>Payment for live-in/family caregivers Village-based                 counselors</a:t>
            </a:r>
          </a:p>
          <a:p>
            <a:pPr lvl="1"/>
            <a:r>
              <a:rPr lang="en-US" sz="2600" dirty="0"/>
              <a:t>Transitional living specialists</a:t>
            </a:r>
          </a:p>
          <a:p>
            <a:pPr lvl="0"/>
            <a:endParaRPr lang="en-US" dirty="0"/>
          </a:p>
        </p:txBody>
      </p:sp>
      <p:sp>
        <p:nvSpPr>
          <p:cNvPr id="4" name="Rectangle: Rounded Corners 3"/>
          <p:cNvSpPr/>
          <p:nvPr/>
        </p:nvSpPr>
        <p:spPr>
          <a:xfrm>
            <a:off x="3834882" y="1975142"/>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5" name="Rectangle: Rounded Corners 4"/>
          <p:cNvSpPr/>
          <p:nvPr/>
        </p:nvSpPr>
        <p:spPr>
          <a:xfrm>
            <a:off x="4343400" y="2370753"/>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6" name="Rectangle: Rounded Corners 5"/>
          <p:cNvSpPr/>
          <p:nvPr/>
        </p:nvSpPr>
        <p:spPr>
          <a:xfrm>
            <a:off x="3429000" y="2827176"/>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7" name="Rectangle: Rounded Corners 6"/>
          <p:cNvSpPr/>
          <p:nvPr/>
        </p:nvSpPr>
        <p:spPr>
          <a:xfrm>
            <a:off x="6629400" y="3200400"/>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8" name="Rectangle: Rounded Corners 7"/>
          <p:cNvSpPr/>
          <p:nvPr/>
        </p:nvSpPr>
        <p:spPr>
          <a:xfrm>
            <a:off x="4483360" y="4127566"/>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9" name="Rectangle: Rounded Corners 8"/>
          <p:cNvSpPr/>
          <p:nvPr/>
        </p:nvSpPr>
        <p:spPr>
          <a:xfrm>
            <a:off x="7277878" y="4610100"/>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10" name="Rectangle: Rounded Corners 9"/>
          <p:cNvSpPr/>
          <p:nvPr/>
        </p:nvSpPr>
        <p:spPr>
          <a:xfrm>
            <a:off x="5114731" y="5355319"/>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11" name="TextBox 10"/>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40</a:t>
            </a:fld>
            <a:endParaRPr lang="en-US" dirty="0"/>
          </a:p>
        </p:txBody>
      </p:sp>
      <p:pic>
        <p:nvPicPr>
          <p:cNvPr id="13" name="Picture 12"/>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2985338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Heard at the Forums:</a:t>
            </a:r>
            <a:br>
              <a:rPr lang="en-US" dirty="0"/>
            </a:br>
            <a:r>
              <a:rPr lang="en-US" dirty="0"/>
              <a:t>Certain Groups are Underserved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00945382"/>
              </p:ext>
            </p:extLst>
          </p:nvPr>
        </p:nvGraphicFramePr>
        <p:xfrm>
          <a:off x="533400" y="838200"/>
          <a:ext cx="9296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p:cNvSpPr/>
          <p:nvPr/>
        </p:nvSpPr>
        <p:spPr>
          <a:xfrm>
            <a:off x="1600200" y="1659294"/>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6" name="Rectangle: Rounded Corners 5"/>
          <p:cNvSpPr/>
          <p:nvPr/>
        </p:nvSpPr>
        <p:spPr>
          <a:xfrm>
            <a:off x="4572000" y="1811694"/>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7" name="Rectangle: Rounded Corners 6"/>
          <p:cNvSpPr/>
          <p:nvPr/>
        </p:nvSpPr>
        <p:spPr>
          <a:xfrm>
            <a:off x="6705600" y="1811694"/>
            <a:ext cx="1219200" cy="304800"/>
          </a:xfrm>
          <a:prstGeom prst="round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B050"/>
                </a:solidFill>
                <a:latin typeface="Franklin Gothic" panose="02000003060000020004" pitchFamily="2" charset="0"/>
              </a:rPr>
              <a:t>Included</a:t>
            </a:r>
          </a:p>
        </p:txBody>
      </p:sp>
      <p:sp>
        <p:nvSpPr>
          <p:cNvPr id="9" name="Rectangle: Rounded Corners 8"/>
          <p:cNvSpPr/>
          <p:nvPr/>
        </p:nvSpPr>
        <p:spPr>
          <a:xfrm>
            <a:off x="1039585" y="5105400"/>
            <a:ext cx="2340430" cy="503853"/>
          </a:xfrm>
          <a:prstGeom prst="round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C00000"/>
                </a:solidFill>
                <a:latin typeface="Franklin Gothic" panose="02000003060000020004" pitchFamily="2" charset="0"/>
              </a:rPr>
              <a:t>Addressed by Separate Initiative</a:t>
            </a:r>
          </a:p>
        </p:txBody>
      </p:sp>
      <p:sp>
        <p:nvSpPr>
          <p:cNvPr id="10" name="Rectangle: Rounded Corners 9"/>
          <p:cNvSpPr/>
          <p:nvPr/>
        </p:nvSpPr>
        <p:spPr>
          <a:xfrm>
            <a:off x="6685384" y="4495800"/>
            <a:ext cx="2362200" cy="1449355"/>
          </a:xfrm>
          <a:prstGeom prst="round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C00000"/>
                </a:solidFill>
                <a:latin typeface="Franklin Gothic" panose="02000003060000020004" pitchFamily="2" charset="0"/>
              </a:rPr>
              <a:t>Partially Included</a:t>
            </a:r>
          </a:p>
          <a:p>
            <a:pPr algn="ctr"/>
            <a:r>
              <a:rPr lang="en-US" dirty="0">
                <a:solidFill>
                  <a:srgbClr val="C00000"/>
                </a:solidFill>
                <a:latin typeface="Franklin Gothic" panose="02000003060000020004" pitchFamily="2" charset="0"/>
              </a:rPr>
              <a:t>Need to Coordinate with Criminal Justice Reform Efforts</a:t>
            </a:r>
          </a:p>
        </p:txBody>
      </p:sp>
      <p:sp>
        <p:nvSpPr>
          <p:cNvPr id="11" name="Rectangle: Rounded Corners 10"/>
          <p:cNvSpPr/>
          <p:nvPr/>
        </p:nvSpPr>
        <p:spPr>
          <a:xfrm>
            <a:off x="4011385" y="4865299"/>
            <a:ext cx="2340430" cy="1079856"/>
          </a:xfrm>
          <a:prstGeom prst="round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C00000"/>
                </a:solidFill>
                <a:latin typeface="Franklin Gothic" panose="02000003060000020004" pitchFamily="2" charset="0"/>
              </a:rPr>
              <a:t>Continue to Work with Gov. Council to Integrate with Plan</a:t>
            </a:r>
          </a:p>
        </p:txBody>
      </p:sp>
      <p:sp>
        <p:nvSpPr>
          <p:cNvPr id="12" name="TextBox 11"/>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41</a:t>
            </a:fld>
            <a:endParaRPr lang="en-US" dirty="0"/>
          </a:p>
        </p:txBody>
      </p:sp>
      <p:pic>
        <p:nvPicPr>
          <p:cNvPr id="14" name="Picture 13"/>
          <p:cNvPicPr/>
          <p:nvPr/>
        </p:nvPicPr>
        <p:blipFill>
          <a:blip r:embed="rId7"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609944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Feedback/Discussion</a:t>
            </a:r>
          </a:p>
        </p:txBody>
      </p:sp>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42</a:t>
            </a:fld>
            <a:endParaRPr lang="en-US" dirty="0"/>
          </a:p>
        </p:txBody>
      </p:sp>
      <p:pic>
        <p:nvPicPr>
          <p:cNvPr id="7" name="Picture 6"/>
          <p:cNvPicPr/>
          <p:nvPr/>
        </p:nvPicPr>
        <p:blipFill>
          <a:blip r:embed="rId2"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pic>
        <p:nvPicPr>
          <p:cNvPr id="1027" name="Picture 3" descr="C:\Users\lmmcguire\AppData\Local\Microsoft\Windows\Temporary Internet Files\Content.IE5\ZV6G5E2F\sign_okay_yes_positive_feedback_3d_human_charac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49" y="2788165"/>
            <a:ext cx="3568701" cy="356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1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Are We Conducting HCBS Reform?</a:t>
            </a:r>
          </a:p>
        </p:txBody>
      </p:sp>
      <p:sp>
        <p:nvSpPr>
          <p:cNvPr id="5" name="Text Placeholder 4"/>
          <p:cNvSpPr>
            <a:spLocks noGrp="1"/>
          </p:cNvSpPr>
          <p:nvPr>
            <p:ph type="body" idx="1"/>
          </p:nvPr>
        </p:nvSpPr>
        <p:spPr/>
        <p:txBody>
          <a:bodyPr>
            <a:normAutofit fontScale="85000" lnSpcReduction="20000"/>
          </a:bodyPr>
          <a:lstStyle/>
          <a:p>
            <a:pPr marL="57150" indent="-285750">
              <a:buFont typeface="Arial" panose="020B0604020202020204" pitchFamily="34" charset="0"/>
              <a:buChar char="•"/>
            </a:pPr>
            <a:r>
              <a:rPr lang="en-US" sz="3400" dirty="0"/>
              <a:t>State budget challenges</a:t>
            </a:r>
          </a:p>
          <a:p>
            <a:pPr marL="57150" indent="-285750">
              <a:buFont typeface="Arial" panose="020B0604020202020204" pitchFamily="34" charset="0"/>
              <a:buChar char="•"/>
            </a:pPr>
            <a:r>
              <a:rPr lang="en-US" sz="3400" dirty="0"/>
              <a:t>HCBS cost &amp; demand</a:t>
            </a:r>
          </a:p>
          <a:p>
            <a:pPr marL="57150" indent="-285750">
              <a:buFont typeface="Arial" panose="020B0604020202020204" pitchFamily="34" charset="0"/>
              <a:buChar char="•"/>
            </a:pPr>
            <a:r>
              <a:rPr lang="en-US" sz="3400" dirty="0"/>
              <a:t>HCBS value &amp; mission</a:t>
            </a:r>
          </a:p>
          <a:p>
            <a:endParaRPr lang="en-US" dirty="0"/>
          </a:p>
        </p:txBody>
      </p:sp>
      <p:sp>
        <p:nvSpPr>
          <p:cNvPr id="6" name="TextBox 5"/>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052090"/>
            <a:ext cx="3448050" cy="2443556"/>
          </a:xfrm>
          <a:prstGeom prst="rect">
            <a:avLst/>
          </a:prstGeom>
        </p:spPr>
      </p:pic>
      <p:pic>
        <p:nvPicPr>
          <p:cNvPr id="8" name="Picture 7"/>
          <p:cNvPicPr/>
          <p:nvPr/>
        </p:nvPicPr>
        <p:blipFill>
          <a:blip r:embed="rId3" cstate="print"/>
          <a:srcRect l="4806" t="21854" r="52310" b="19647"/>
          <a:stretch>
            <a:fillRect/>
          </a:stretch>
        </p:blipFill>
        <p:spPr bwMode="auto">
          <a:xfrm>
            <a:off x="228601" y="5105399"/>
            <a:ext cx="1600199" cy="1457903"/>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8680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nline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7" y="1403242"/>
            <a:ext cx="8839200" cy="514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52400"/>
            <a:ext cx="7772400" cy="1143000"/>
          </a:xfrm>
        </p:spPr>
        <p:txBody>
          <a:bodyPr>
            <a:normAutofit fontScale="90000"/>
          </a:bodyPr>
          <a:lstStyle/>
          <a:p>
            <a:pPr algn="ctr"/>
            <a:r>
              <a:rPr lang="en-US" dirty="0"/>
              <a:t>Alaska is Facing Unprecedented Budget Challenges</a:t>
            </a:r>
          </a:p>
        </p:txBody>
      </p:sp>
      <p:sp>
        <p:nvSpPr>
          <p:cNvPr id="7" name="TextBox 6"/>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6</a:t>
            </a:fld>
            <a:endParaRPr lang="en-US" dirty="0"/>
          </a:p>
        </p:txBody>
      </p:sp>
      <p:pic>
        <p:nvPicPr>
          <p:cNvPr id="9" name="Picture 8"/>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65991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464820" y="421321"/>
            <a:ext cx="8229600" cy="731838"/>
          </a:xfrm>
          <a:prstGeom prst="rect">
            <a:avLst/>
          </a:prstGeom>
        </p:spPr>
        <p:txBody>
          <a:bodyPr vert="horz" lIns="91430" tIns="45715" rIns="91430" bIns="45715" rtlCol="0" anchor="ctr">
            <a:normAutofit fontScale="85000" lnSpcReduction="10000"/>
          </a:bodyPr>
          <a:lstStyle>
            <a:lvl1pPr algn="ctr" defTabSz="914298"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tx2"/>
                </a:solidFill>
              </a:rPr>
              <a:t>Medicaid Redesign- DHSS Budget Update</a:t>
            </a:r>
          </a:p>
        </p:txBody>
      </p:sp>
      <p:sp>
        <p:nvSpPr>
          <p:cNvPr id="7" name="Footer Placeholder 4"/>
          <p:cNvSpPr>
            <a:spLocks noGrp="1"/>
          </p:cNvSpPr>
          <p:nvPr>
            <p:ph type="ftr" sz="quarter" idx="11"/>
          </p:nvPr>
        </p:nvSpPr>
        <p:spPr>
          <a:xfrm>
            <a:off x="3124200" y="6208078"/>
            <a:ext cx="2895600" cy="365125"/>
          </a:xfrm>
        </p:spPr>
        <p:txBody>
          <a:bodyPr/>
          <a:lstStyle/>
          <a:p>
            <a:r>
              <a:rPr lang="en-US" dirty="0">
                <a:solidFill>
                  <a:schemeClr val="tx1"/>
                </a:solidFill>
              </a:rPr>
              <a:t>Source: The Healthy Alaska Plan</a:t>
            </a:r>
          </a:p>
        </p:txBody>
      </p:sp>
      <p:sp>
        <p:nvSpPr>
          <p:cNvPr id="9" name="Text Placeholder 2"/>
          <p:cNvSpPr txBox="1">
            <a:spLocks/>
          </p:cNvSpPr>
          <p:nvPr/>
        </p:nvSpPr>
        <p:spPr>
          <a:xfrm>
            <a:off x="472440" y="1273176"/>
            <a:ext cx="8382000" cy="4708524"/>
          </a:xfrm>
          <a:prstGeom prst="rect">
            <a:avLst/>
          </a:prstGeom>
        </p:spPr>
        <p:txBody>
          <a:bodyPr vert="horz" lIns="91430" tIns="45715" rIns="91430" bIns="45715" rtlCol="0">
            <a:normAutofit fontScale="85000" lnSpcReduction="20000"/>
          </a:bodyPr>
          <a:lstStyle>
            <a:lvl1pPr marL="342862" indent="-342862" algn="l" defTabSz="9142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8" indent="-285718" algn="l" defTabSz="9142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3" indent="-228575" algn="l" defTabSz="9142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22"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71"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20"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70"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DHSS general fund budget cut by $203 Million since FY 15</a:t>
            </a:r>
          </a:p>
          <a:p>
            <a:pPr lvl="1"/>
            <a:r>
              <a:rPr lang="en-US" sz="2400" dirty="0"/>
              <a:t>PCA 5 Mil FY16, HCBS 26 Mil FY17, GR 1 Mil FY15</a:t>
            </a:r>
          </a:p>
          <a:p>
            <a:r>
              <a:rPr lang="en-US" sz="2800" dirty="0"/>
              <a:t>Examples of program impacts:</a:t>
            </a:r>
          </a:p>
          <a:p>
            <a:pPr lvl="1"/>
            <a:r>
              <a:rPr lang="en-US" sz="2400" dirty="0"/>
              <a:t>Eliminated Alaska Affordable Heating Program </a:t>
            </a:r>
          </a:p>
          <a:p>
            <a:pPr lvl="2"/>
            <a:r>
              <a:rPr lang="en-US" sz="2000" dirty="0"/>
              <a:t>Affects 2,100 households – those between 151%-225% FPL</a:t>
            </a:r>
          </a:p>
          <a:p>
            <a:pPr lvl="1"/>
            <a:r>
              <a:rPr lang="en-US" sz="2400" dirty="0"/>
              <a:t>Senior Benefits Program</a:t>
            </a:r>
          </a:p>
          <a:p>
            <a:pPr lvl="2"/>
            <a:r>
              <a:rPr lang="en-US" sz="2000" dirty="0"/>
              <a:t>Highest income level benefit decreased from $125 to $76 monthly</a:t>
            </a:r>
          </a:p>
          <a:p>
            <a:pPr lvl="1"/>
            <a:r>
              <a:rPr lang="en-US" sz="2400" dirty="0"/>
              <a:t>Public Health Nursing cut 20%:  eliminated 31 positions</a:t>
            </a:r>
          </a:p>
          <a:p>
            <a:pPr lvl="1"/>
            <a:r>
              <a:rPr lang="en-US" sz="2400" dirty="0"/>
              <a:t>Facility closures/reductions</a:t>
            </a:r>
          </a:p>
          <a:p>
            <a:pPr lvl="2"/>
            <a:r>
              <a:rPr lang="en-US" sz="2000" dirty="0"/>
              <a:t>Ketchikan Regional Youth Facility closed this month</a:t>
            </a:r>
          </a:p>
          <a:p>
            <a:pPr lvl="2"/>
            <a:r>
              <a:rPr lang="en-US" sz="2000" dirty="0"/>
              <a:t>Combined units at McLaughlin Youth Center</a:t>
            </a:r>
          </a:p>
          <a:p>
            <a:pPr lvl="2"/>
            <a:r>
              <a:rPr lang="en-US" sz="2000" dirty="0"/>
              <a:t>Reduced bed counts in Fairbanks Youth Facility detention unit from 20 to 12</a:t>
            </a:r>
          </a:p>
          <a:p>
            <a:pPr lvl="2"/>
            <a:r>
              <a:rPr lang="en-US" sz="2000" dirty="0"/>
              <a:t>Pioneer Homes closed 25 beds due to staffing cuts; rate increased 8.5% in FY 16</a:t>
            </a:r>
          </a:p>
          <a:p>
            <a:pPr lvl="2"/>
            <a:r>
              <a:rPr lang="en-US" sz="2000" dirty="0"/>
              <a:t>Six Public Health Centers closed:  Cordova, Ft. Yukon, Galena, Haines, Seward, Wrangell</a:t>
            </a:r>
          </a:p>
          <a:p>
            <a:pPr lvl="2"/>
            <a:r>
              <a:rPr lang="en-US" sz="2000" dirty="0"/>
              <a:t>Fairbanks Bureau of Vital Statistics office closed</a:t>
            </a:r>
          </a:p>
        </p:txBody>
      </p:sp>
      <p:sp>
        <p:nvSpPr>
          <p:cNvPr id="10" name="TextBox 9"/>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7</a:t>
            </a:fld>
            <a:endParaRPr lang="en-US" dirty="0"/>
          </a:p>
        </p:txBody>
      </p:sp>
      <p:pic>
        <p:nvPicPr>
          <p:cNvPr id="8" name="Picture 7"/>
          <p:cNvPicPr/>
          <p:nvPr/>
        </p:nvPicPr>
        <p:blipFill>
          <a:blip r:embed="rId3" cstate="print"/>
          <a:srcRect l="4806" t="21854" r="52310" b="19647"/>
          <a:stretch>
            <a:fillRect/>
          </a:stretch>
        </p:blipFill>
        <p:spPr bwMode="auto">
          <a:xfrm>
            <a:off x="228601" y="5486400"/>
            <a:ext cx="1142999" cy="10769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122376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a:bodyPr>
          <a:lstStyle/>
          <a:p>
            <a:pPr algn="ctr"/>
            <a:r>
              <a:rPr lang="en-US" dirty="0"/>
              <a:t>Demand Will Continue to Increase</a:t>
            </a:r>
          </a:p>
        </p:txBody>
      </p:sp>
      <p:pic>
        <p:nvPicPr>
          <p:cNvPr id="4" name="Picture 3"/>
          <p:cNvPicPr>
            <a:picLocks noChangeAspect="1"/>
          </p:cNvPicPr>
          <p:nvPr/>
        </p:nvPicPr>
        <p:blipFill rotWithShape="1">
          <a:blip r:embed="rId2"/>
          <a:srcRect l="14166" t="32794" r="10000" b="8971"/>
          <a:stretch/>
        </p:blipFill>
        <p:spPr>
          <a:xfrm>
            <a:off x="76200" y="1417638"/>
            <a:ext cx="8991600" cy="4347586"/>
          </a:xfrm>
          <a:prstGeom prst="rect">
            <a:avLst/>
          </a:prstGeom>
        </p:spPr>
      </p:pic>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8</a:t>
            </a:fld>
            <a:endParaRPr lang="en-US" dirty="0"/>
          </a:p>
        </p:txBody>
      </p:sp>
      <p:sp>
        <p:nvSpPr>
          <p:cNvPr id="7" name="TextBox 6"/>
          <p:cNvSpPr txBox="1"/>
          <p:nvPr/>
        </p:nvSpPr>
        <p:spPr>
          <a:xfrm>
            <a:off x="1676400" y="6019800"/>
            <a:ext cx="5181600" cy="369332"/>
          </a:xfrm>
          <a:prstGeom prst="rect">
            <a:avLst/>
          </a:prstGeom>
          <a:noFill/>
        </p:spPr>
        <p:txBody>
          <a:bodyPr wrap="square" rtlCol="0">
            <a:spAutoFit/>
          </a:bodyPr>
          <a:lstStyle/>
          <a:p>
            <a:r>
              <a:rPr lang="en-US" dirty="0"/>
              <a:t>Source: Alaska State Plan for Senior Services FY2016-2019</a:t>
            </a:r>
          </a:p>
        </p:txBody>
      </p:sp>
      <p:pic>
        <p:nvPicPr>
          <p:cNvPr id="8" name="Picture 7"/>
          <p:cNvPicPr/>
          <p:nvPr/>
        </p:nvPicPr>
        <p:blipFill>
          <a:blip r:embed="rId3" cstate="print"/>
          <a:srcRect l="4806" t="21854" r="52310" b="19647"/>
          <a:stretch>
            <a:fillRect/>
          </a:stretch>
        </p:blipFill>
        <p:spPr bwMode="auto">
          <a:xfrm>
            <a:off x="228601" y="5562600"/>
            <a:ext cx="10667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428996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Number of Alaskans with Alzheimer’s </a:t>
            </a:r>
            <a:br>
              <a:rPr lang="en-US" dirty="0"/>
            </a:br>
            <a:r>
              <a:rPr lang="en-US" dirty="0"/>
              <a:t>will Continue to Increase</a:t>
            </a:r>
          </a:p>
        </p:txBody>
      </p:sp>
      <p:pic>
        <p:nvPicPr>
          <p:cNvPr id="4" name="Picture 3"/>
          <p:cNvPicPr>
            <a:picLocks noChangeAspect="1"/>
          </p:cNvPicPr>
          <p:nvPr/>
        </p:nvPicPr>
        <p:blipFill rotWithShape="1">
          <a:blip r:embed="rId2"/>
          <a:srcRect l="15000" t="35441" r="10833" b="10294"/>
          <a:stretch/>
        </p:blipFill>
        <p:spPr>
          <a:xfrm>
            <a:off x="228600" y="1600200"/>
            <a:ext cx="8777868" cy="4043737"/>
          </a:xfrm>
          <a:prstGeom prst="rect">
            <a:avLst/>
          </a:prstGeom>
        </p:spPr>
      </p:pic>
      <p:sp>
        <p:nvSpPr>
          <p:cNvPr id="5" name="TextBox 4"/>
          <p:cNvSpPr txBox="1"/>
          <p:nvPr/>
        </p:nvSpPr>
        <p:spPr>
          <a:xfrm>
            <a:off x="0" y="6172200"/>
            <a:ext cx="9144000" cy="369332"/>
          </a:xfrm>
          <a:prstGeom prst="rect">
            <a:avLst/>
          </a:prstGeom>
          <a:noFill/>
        </p:spPr>
        <p:txBody>
          <a:bodyPr wrap="square" rtlCol="0">
            <a:spAutoFit/>
          </a:bodyPr>
          <a:lstStyle/>
          <a:p>
            <a:pPr algn="ctr"/>
            <a:r>
              <a:rPr lang="en-US" dirty="0"/>
              <a:t>									</a:t>
            </a:r>
            <a:fld id="{2A527B9A-7EBE-48F3-BC71-8890D1DAABA4}" type="slidenum">
              <a:rPr lang="en-US" smtClean="0"/>
              <a:pPr algn="ctr"/>
              <a:t>9</a:t>
            </a:fld>
            <a:endParaRPr lang="en-US" dirty="0"/>
          </a:p>
        </p:txBody>
      </p:sp>
      <p:sp>
        <p:nvSpPr>
          <p:cNvPr id="7" name="TextBox 6"/>
          <p:cNvSpPr txBox="1"/>
          <p:nvPr/>
        </p:nvSpPr>
        <p:spPr>
          <a:xfrm>
            <a:off x="1676400" y="6019800"/>
            <a:ext cx="5181600" cy="369332"/>
          </a:xfrm>
          <a:prstGeom prst="rect">
            <a:avLst/>
          </a:prstGeom>
          <a:noFill/>
        </p:spPr>
        <p:txBody>
          <a:bodyPr wrap="square" rtlCol="0">
            <a:spAutoFit/>
          </a:bodyPr>
          <a:lstStyle/>
          <a:p>
            <a:r>
              <a:rPr lang="en-US" dirty="0"/>
              <a:t>Source: Alaska State Plan for Senior Services FY2016-2019</a:t>
            </a:r>
          </a:p>
        </p:txBody>
      </p:sp>
      <p:pic>
        <p:nvPicPr>
          <p:cNvPr id="8" name="Picture 7"/>
          <p:cNvPicPr/>
          <p:nvPr/>
        </p:nvPicPr>
        <p:blipFill>
          <a:blip r:embed="rId3" cstate="print"/>
          <a:srcRect l="4806" t="21854" r="52310" b="19647"/>
          <a:stretch>
            <a:fillRect/>
          </a:stretch>
        </p:blipFill>
        <p:spPr bwMode="auto">
          <a:xfrm>
            <a:off x="228601" y="5562600"/>
            <a:ext cx="1142999" cy="1000702"/>
          </a:xfrm>
          <a:prstGeom prst="ellipse">
            <a:avLst/>
          </a:prstGeom>
          <a:noFill/>
          <a:ln w="9525">
            <a:noFill/>
            <a:miter lim="800000"/>
            <a:headEnd/>
            <a:tailEnd/>
          </a:ln>
          <a:effectLst>
            <a:glow rad="139700">
              <a:schemeClr val="accent1">
                <a:satMod val="175000"/>
                <a:alpha val="40000"/>
              </a:schemeClr>
            </a:glow>
            <a:softEdge rad="63500"/>
          </a:effectLst>
        </p:spPr>
      </p:pic>
    </p:spTree>
    <p:extLst>
      <p:ext uri="{BB962C8B-B14F-4D97-AF65-F5344CB8AC3E}">
        <p14:creationId xmlns:p14="http://schemas.microsoft.com/office/powerpoint/2010/main" val="3346331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9B4C3E5-6994-45DA-9A1A-39F96F318A56}">
  <we:reference id="wa104178141" version="2.0.7.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371C883407FB49A5875F2AD41E06D4" ma:contentTypeVersion="23" ma:contentTypeDescription="Create a new document." ma:contentTypeScope="" ma:versionID="08fa70088aa9ab40477a84121726bf46">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4B58D4-DCAB-4703-99B3-5E87E83FB4FF}"/>
</file>

<file path=customXml/itemProps2.xml><?xml version="1.0" encoding="utf-8"?>
<ds:datastoreItem xmlns:ds="http://schemas.openxmlformats.org/officeDocument/2006/customXml" ds:itemID="{3C7A473E-EEDA-4708-B479-955C5235206D}"/>
</file>

<file path=customXml/itemProps3.xml><?xml version="1.0" encoding="utf-8"?>
<ds:datastoreItem xmlns:ds="http://schemas.openxmlformats.org/officeDocument/2006/customXml" ds:itemID="{73C05A1C-99A6-4812-8932-447C8F22111A}"/>
</file>

<file path=docProps/app.xml><?xml version="1.0" encoding="utf-8"?>
<Properties xmlns="http://schemas.openxmlformats.org/officeDocument/2006/extended-properties" xmlns:vt="http://schemas.openxmlformats.org/officeDocument/2006/docPropsVTypes">
  <Template>Equity</Template>
  <TotalTime>7029</TotalTime>
  <Words>2062</Words>
  <Application>Microsoft Office PowerPoint</Application>
  <PresentationFormat>On-screen Show (4:3)</PresentationFormat>
  <Paragraphs>342</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Equity</vt:lpstr>
      <vt:lpstr>PowerPoint Presentation</vt:lpstr>
      <vt:lpstr>Objectives</vt:lpstr>
      <vt:lpstr>PowerPoint Presentation</vt:lpstr>
      <vt:lpstr>Programs SDS Oversees</vt:lpstr>
      <vt:lpstr>Why Are We Conducting HCBS Reform?</vt:lpstr>
      <vt:lpstr>Alaska is Facing Unprecedented Budget Challenges</vt:lpstr>
      <vt:lpstr>PowerPoint Presentation</vt:lpstr>
      <vt:lpstr>Demand Will Continue to Increase</vt:lpstr>
      <vt:lpstr>Number of Alaskans with Alzheimer’s  will Continue to Increase</vt:lpstr>
      <vt:lpstr>HCBS Reform is Consistent with SDS’ Values and Mission</vt:lpstr>
      <vt:lpstr>Mission of SDS</vt:lpstr>
      <vt:lpstr>Service Principles</vt:lpstr>
      <vt:lpstr>Service Principles (cont.)</vt:lpstr>
      <vt:lpstr>Last Round of Community Forums</vt:lpstr>
      <vt:lpstr>What We Heard at the Forums: Changes to How Supports are Delivered</vt:lpstr>
      <vt:lpstr>What We Heard at the Forums: Changes to How Supports are Delivered (cont.)</vt:lpstr>
      <vt:lpstr>What We Heard at the Forums: Certain Groups are Underserved</vt:lpstr>
      <vt:lpstr>Progress Made on HCBS Reform</vt:lpstr>
      <vt:lpstr>Inclusive Community Choices (ICC) Council</vt:lpstr>
      <vt:lpstr>We Have a Plan!</vt:lpstr>
      <vt:lpstr>Overarching Goals of the Plan</vt:lpstr>
      <vt:lpstr>Goal : Agile Budget Controls</vt:lpstr>
      <vt:lpstr>Goal 2:  Allow Individuals to Stretch Dollars</vt:lpstr>
      <vt:lpstr>Goal 3: Use Data to Make the  System Stronger</vt:lpstr>
      <vt:lpstr>Components of the Plan</vt:lpstr>
      <vt:lpstr>Reasons for the Timing of the Plan</vt:lpstr>
      <vt:lpstr>1a. State Governance Structure</vt:lpstr>
      <vt:lpstr>1b. Proposed Stakeholder Input Process</vt:lpstr>
      <vt:lpstr>2. Obtaining Enhanced Federal Funding for Development and Implementation</vt:lpstr>
      <vt:lpstr>3. Converting PCA/CDPCA to Community First Choice (CFC) </vt:lpstr>
      <vt:lpstr>4. Mini C Waiver for People on  IDD Registry</vt:lpstr>
      <vt:lpstr>5. Enhancing Medicaid Funding Options for People with ADRD and TBI</vt:lpstr>
      <vt:lpstr>6. Reforming how People Access LTSS</vt:lpstr>
      <vt:lpstr>6. Goals for Reforming Access</vt:lpstr>
      <vt:lpstr>6. Changing Access Process is a Major Initiative</vt:lpstr>
      <vt:lpstr>May Create Individualized Budgets</vt:lpstr>
      <vt:lpstr>May Create Individualized Budgets</vt:lpstr>
      <vt:lpstr>Expand Service Types and Flexibility</vt:lpstr>
      <vt:lpstr>Does the Plan Address Stakeholder Input? Changes to How Supports are Delivered</vt:lpstr>
      <vt:lpstr>What We Heard at the Forums: Changes to How Supports are Delivered</vt:lpstr>
      <vt:lpstr>What We Heard at the Forums: Certain Groups are Underserved</vt:lpstr>
      <vt:lpstr>Feedback/Discussion</vt:lpstr>
    </vt:vector>
  </TitlesOfParts>
  <Company>DHSS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SDS HCBS Reform Forum presentation-10-19-16 pptx</dc:title>
  <dc:creator>cdkeefe</dc:creator>
  <cp:lastModifiedBy>Copley, Karen L</cp:lastModifiedBy>
  <cp:revision>268</cp:revision>
  <cp:lastPrinted>2013-09-18T17:06:39Z</cp:lastPrinted>
  <dcterms:created xsi:type="dcterms:W3CDTF">2012-05-03T23:21:51Z</dcterms:created>
  <dcterms:modified xsi:type="dcterms:W3CDTF">2016-10-21T00:06:47Z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0x01010051371C883407FB49A5875F2AD41E06D4</vt:lpwstr>
  </property>
  <property fmtid="{D5CDD505-2E9C-101B-9397-08002B2CF9AE}" pid="3" name="Order">
    <vt:r8>177600</vt:r8>
  </property>
</Properties>
</file>